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345" r:id="rId7"/>
    <p:sldId id="346" r:id="rId8"/>
    <p:sldId id="358" r:id="rId9"/>
    <p:sldId id="264" r:id="rId10"/>
    <p:sldId id="266" r:id="rId11"/>
    <p:sldId id="267" r:id="rId12"/>
    <p:sldId id="340" r:id="rId13"/>
    <p:sldId id="268" r:id="rId14"/>
    <p:sldId id="269" r:id="rId15"/>
    <p:sldId id="270" r:id="rId16"/>
    <p:sldId id="261" r:id="rId17"/>
    <p:sldId id="262" r:id="rId18"/>
    <p:sldId id="343" r:id="rId19"/>
    <p:sldId id="263" r:id="rId20"/>
    <p:sldId id="357" r:id="rId21"/>
    <p:sldId id="344" r:id="rId22"/>
    <p:sldId id="271" r:id="rId23"/>
    <p:sldId id="355" r:id="rId24"/>
    <p:sldId id="272" r:id="rId25"/>
    <p:sldId id="273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283" r:id="rId51"/>
    <p:sldId id="387" r:id="rId52"/>
    <p:sldId id="388" r:id="rId53"/>
    <p:sldId id="389" r:id="rId54"/>
    <p:sldId id="390" r:id="rId55"/>
    <p:sldId id="309" r:id="rId56"/>
    <p:sldId id="391" r:id="rId57"/>
    <p:sldId id="392" r:id="rId58"/>
    <p:sldId id="393" r:id="rId59"/>
    <p:sldId id="330" r:id="rId60"/>
    <p:sldId id="331" r:id="rId61"/>
    <p:sldId id="332" r:id="rId62"/>
    <p:sldId id="335" r:id="rId6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5B6F7-A368-EFA0-FE84-2F127833AA27}" name="Mary Katherine Wootters" initials="" userId="S::marykw@stanford.edu::1cbb3eed-a053-4438-a02d-badade57fd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>
      <p:cViewPr varScale="1">
        <p:scale>
          <a:sx n="170" d="100"/>
          <a:sy n="170" d="100"/>
        </p:scale>
        <p:origin x="22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C65F75-40DB-4445-B9D1-18BC330A86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C716CB-303E-4642-A5CF-E3F55636E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3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9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2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1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1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0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9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3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1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5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85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$$\mathbb{E}[\hat{\mu}]$$?</a:t>
            </a:r>
          </a:p>
          <a:p>
            <a:r>
              <a:rPr lang="en-US"/>
              <a:t>https://www.polleverywhere.com/multiple_choice_polls/H1SBgZQQUSUb14oXo6TbX?state=opened&amp;flow=Default&amp;onscreen=persist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7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5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3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1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4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4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9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5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3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3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5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19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90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85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1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42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820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9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80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94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31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21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49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756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are your academic interests? Select all that apply!</a:t>
            </a:r>
          </a:p>
          <a:p>
            <a:r>
              <a:rPr lang="en-US"/>
              <a:t>https://www.polleverywhere.com/multiple_choice_polls/3bZCCM48pt1WABkN4pYcV?state=opened&amp;flow=Default&amp;onscreen=persist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4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77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one non-academic interest/hobby?</a:t>
            </a:r>
          </a:p>
          <a:p>
            <a:r>
              <a:rPr lang="en-US"/>
              <a:t>https://www.polleverywhere.com/free_text_polls/dIo4J0DkJC0wESERBQkBC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716CB-303E-4642-A5CF-E3F55636E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1.png"/><Relationship Id="rId4" Type="http://schemas.openxmlformats.org/officeDocument/2006/relationships/image" Target="../media/image13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10.png"/><Relationship Id="rId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14.png"/><Relationship Id="rId4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9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s171-aut2526-staff@lists.stanford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32.png"/><Relationship Id="rId9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F630-2EBA-4FD7-091E-6CD5BF4193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Welcome!</a:t>
            </a:r>
            <a:br>
              <a:rPr lang="en-US" dirty="0"/>
            </a:br>
            <a:r>
              <a:rPr lang="en-US" sz="3200" dirty="0"/>
              <a:t>Course Overview </a:t>
            </a:r>
            <a:br>
              <a:rPr lang="en-US" sz="3200" dirty="0"/>
            </a:br>
            <a:r>
              <a:rPr lang="en-US" sz="3200" dirty="0"/>
              <a:t>and Stats Refresher!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D6304-DFE6-C9C1-8B22-5F947D92C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 Making, and Data Science </a:t>
            </a:r>
          </a:p>
          <a:p>
            <a:r>
              <a:rPr lang="en-US" dirty="0"/>
              <a:t>Lecture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999C-83BF-ED90-3CE5-14B3DF7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questions are highly non-trivial!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787-CC31-FC13-913E-BFCF39B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899" cy="4351338"/>
          </a:xfrm>
        </p:spPr>
        <p:txBody>
          <a:bodyPr/>
          <a:lstStyle/>
          <a:p>
            <a:r>
              <a:rPr lang="en-US" dirty="0"/>
              <a:t>E.g., what is the effect of education on future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Appeal our inner intuition: probably positive?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BE69FE-389B-D521-D1E3-9C35D3D4ECEF}"/>
              </a:ext>
            </a:extLst>
          </p:cNvPr>
          <p:cNvGrpSpPr/>
          <p:nvPr/>
        </p:nvGrpSpPr>
        <p:grpSpPr>
          <a:xfrm>
            <a:off x="3074504" y="2670403"/>
            <a:ext cx="7049391" cy="4196101"/>
            <a:chOff x="3074504" y="2670403"/>
            <a:chExt cx="7049391" cy="41961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89C1D9-D1A9-1CB7-E7ED-8139879F61A1}"/>
                </a:ext>
              </a:extLst>
            </p:cNvPr>
            <p:cNvGrpSpPr/>
            <p:nvPr/>
          </p:nvGrpSpPr>
          <p:grpSpPr>
            <a:xfrm>
              <a:off x="8219709" y="2670403"/>
              <a:ext cx="1904186" cy="4196101"/>
              <a:chOff x="9849726" y="1690688"/>
              <a:chExt cx="1904186" cy="419610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E10AE6-8574-42D8-9214-9C921F50D121}"/>
                  </a:ext>
                </a:extLst>
              </p:cNvPr>
              <p:cNvGrpSpPr/>
              <p:nvPr/>
            </p:nvGrpSpPr>
            <p:grpSpPr>
              <a:xfrm>
                <a:off x="9849726" y="1690688"/>
                <a:ext cx="1904186" cy="4196101"/>
                <a:chOff x="9849726" y="1690688"/>
                <a:chExt cx="1904186" cy="419610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FEB76CE-0236-C98E-BDE7-7732DB3BF13B}"/>
                    </a:ext>
                  </a:extLst>
                </p:cNvPr>
                <p:cNvGrpSpPr/>
                <p:nvPr/>
              </p:nvGrpSpPr>
              <p:grpSpPr>
                <a:xfrm>
                  <a:off x="10256839" y="1690688"/>
                  <a:ext cx="918575" cy="2127477"/>
                  <a:chOff x="8653670" y="2407082"/>
                  <a:chExt cx="1627712" cy="3769881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30938F39-29FF-BF1A-83F9-7D9EB9EE3A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653670" y="2407082"/>
                    <a:ext cx="1627712" cy="3769881"/>
                  </a:xfrm>
                  <a:prstGeom prst="rect">
                    <a:avLst/>
                  </a:prstGeom>
                </p:spPr>
              </p:pic>
              <p:pic>
                <p:nvPicPr>
                  <p:cNvPr id="2050" name="Picture 2" descr="Graduation, hat, cap, mortarboard, education, college, school 3D  illustration - Download on Iconfinder">
                    <a:extLst>
                      <a:ext uri="{FF2B5EF4-FFF2-40B4-BE49-F238E27FC236}">
                        <a16:creationId xmlns:a16="http://schemas.microsoft.com/office/drawing/2014/main" id="{69FF12DD-0BFC-811B-FAEE-56A5B2791D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80347" y="3162179"/>
                    <a:ext cx="878052" cy="8780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3050F634-5A37-4FBC-663B-3075BD7E7E0E}"/>
                    </a:ext>
                  </a:extLst>
                </p:cNvPr>
                <p:cNvSpPr/>
                <p:nvPr/>
              </p:nvSpPr>
              <p:spPr>
                <a:xfrm>
                  <a:off x="9849726" y="3191090"/>
                  <a:ext cx="1904186" cy="2695699"/>
                </a:xfrm>
                <a:custGeom>
                  <a:avLst/>
                  <a:gdLst>
                    <a:gd name="connsiteX0" fmla="*/ 1674421 w 1674421"/>
                    <a:gd name="connsiteY0" fmla="*/ 11875 h 2695699"/>
                    <a:gd name="connsiteX1" fmla="*/ 1448790 w 1674421"/>
                    <a:gd name="connsiteY1" fmla="*/ 11875 h 2695699"/>
                    <a:gd name="connsiteX2" fmla="*/ 1448790 w 1674421"/>
                    <a:gd name="connsiteY2" fmla="*/ 237507 h 2695699"/>
                    <a:gd name="connsiteX3" fmla="*/ 1223159 w 1674421"/>
                    <a:gd name="connsiteY3" fmla="*/ 249382 h 2695699"/>
                    <a:gd name="connsiteX4" fmla="*/ 1211283 w 1674421"/>
                    <a:gd name="connsiteY4" fmla="*/ 47501 h 2695699"/>
                    <a:gd name="connsiteX5" fmla="*/ 890650 w 1674421"/>
                    <a:gd name="connsiteY5" fmla="*/ 59377 h 2695699"/>
                    <a:gd name="connsiteX6" fmla="*/ 890650 w 1674421"/>
                    <a:gd name="connsiteY6" fmla="*/ 261257 h 2695699"/>
                    <a:gd name="connsiteX7" fmla="*/ 653143 w 1674421"/>
                    <a:gd name="connsiteY7" fmla="*/ 249382 h 2695699"/>
                    <a:gd name="connsiteX8" fmla="*/ 653143 w 1674421"/>
                    <a:gd name="connsiteY8" fmla="*/ 35626 h 2695699"/>
                    <a:gd name="connsiteX9" fmla="*/ 403761 w 1674421"/>
                    <a:gd name="connsiteY9" fmla="*/ 35626 h 2695699"/>
                    <a:gd name="connsiteX10" fmla="*/ 403761 w 1674421"/>
                    <a:gd name="connsiteY10" fmla="*/ 285008 h 2695699"/>
                    <a:gd name="connsiteX11" fmla="*/ 213756 w 1674421"/>
                    <a:gd name="connsiteY11" fmla="*/ 273133 h 2695699"/>
                    <a:gd name="connsiteX12" fmla="*/ 178130 w 1674421"/>
                    <a:gd name="connsiteY12" fmla="*/ 0 h 2695699"/>
                    <a:gd name="connsiteX13" fmla="*/ 11875 w 1674421"/>
                    <a:gd name="connsiteY13" fmla="*/ 35626 h 2695699"/>
                    <a:gd name="connsiteX14" fmla="*/ 0 w 1674421"/>
                    <a:gd name="connsiteY14" fmla="*/ 629392 h 2695699"/>
                    <a:gd name="connsiteX15" fmla="*/ 415637 w 1674421"/>
                    <a:gd name="connsiteY15" fmla="*/ 938151 h 2695699"/>
                    <a:gd name="connsiteX16" fmla="*/ 403761 w 1674421"/>
                    <a:gd name="connsiteY16" fmla="*/ 2339439 h 2695699"/>
                    <a:gd name="connsiteX17" fmla="*/ 130629 w 1674421"/>
                    <a:gd name="connsiteY17" fmla="*/ 2481943 h 2695699"/>
                    <a:gd name="connsiteX18" fmla="*/ 142504 w 1674421"/>
                    <a:gd name="connsiteY18" fmla="*/ 2683823 h 2695699"/>
                    <a:gd name="connsiteX19" fmla="*/ 1508166 w 1674421"/>
                    <a:gd name="connsiteY19" fmla="*/ 2695699 h 2695699"/>
                    <a:gd name="connsiteX20" fmla="*/ 1520042 w 1674421"/>
                    <a:gd name="connsiteY20" fmla="*/ 2422566 h 2695699"/>
                    <a:gd name="connsiteX21" fmla="*/ 1246909 w 1674421"/>
                    <a:gd name="connsiteY21" fmla="*/ 2351314 h 2695699"/>
                    <a:gd name="connsiteX22" fmla="*/ 1246909 w 1674421"/>
                    <a:gd name="connsiteY22" fmla="*/ 997527 h 2695699"/>
                    <a:gd name="connsiteX23" fmla="*/ 1650670 w 1674421"/>
                    <a:gd name="connsiteY23" fmla="*/ 748146 h 2695699"/>
                    <a:gd name="connsiteX24" fmla="*/ 1674421 w 1674421"/>
                    <a:gd name="connsiteY24" fmla="*/ 11875 h 269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74421" h="2695699">
                      <a:moveTo>
                        <a:pt x="1674421" y="11875"/>
                      </a:moveTo>
                      <a:lnTo>
                        <a:pt x="1448790" y="11875"/>
                      </a:lnTo>
                      <a:lnTo>
                        <a:pt x="1448790" y="237507"/>
                      </a:lnTo>
                      <a:lnTo>
                        <a:pt x="1223159" y="249382"/>
                      </a:lnTo>
                      <a:lnTo>
                        <a:pt x="1211283" y="47501"/>
                      </a:lnTo>
                      <a:lnTo>
                        <a:pt x="890650" y="59377"/>
                      </a:lnTo>
                      <a:lnTo>
                        <a:pt x="890650" y="261257"/>
                      </a:lnTo>
                      <a:lnTo>
                        <a:pt x="653143" y="249382"/>
                      </a:lnTo>
                      <a:lnTo>
                        <a:pt x="653143" y="35626"/>
                      </a:lnTo>
                      <a:lnTo>
                        <a:pt x="403761" y="35626"/>
                      </a:lnTo>
                      <a:lnTo>
                        <a:pt x="403761" y="285008"/>
                      </a:lnTo>
                      <a:lnTo>
                        <a:pt x="213756" y="273133"/>
                      </a:lnTo>
                      <a:lnTo>
                        <a:pt x="178130" y="0"/>
                      </a:lnTo>
                      <a:lnTo>
                        <a:pt x="11875" y="35626"/>
                      </a:lnTo>
                      <a:lnTo>
                        <a:pt x="0" y="629392"/>
                      </a:lnTo>
                      <a:lnTo>
                        <a:pt x="415637" y="938151"/>
                      </a:lnTo>
                      <a:lnTo>
                        <a:pt x="403761" y="2339439"/>
                      </a:lnTo>
                      <a:lnTo>
                        <a:pt x="130629" y="2481943"/>
                      </a:lnTo>
                      <a:lnTo>
                        <a:pt x="142504" y="2683823"/>
                      </a:lnTo>
                      <a:lnTo>
                        <a:pt x="1508166" y="2695699"/>
                      </a:lnTo>
                      <a:lnTo>
                        <a:pt x="1520042" y="2422566"/>
                      </a:lnTo>
                      <a:lnTo>
                        <a:pt x="1246909" y="2351314"/>
                      </a:lnTo>
                      <a:lnTo>
                        <a:pt x="1246909" y="997527"/>
                      </a:lnTo>
                      <a:lnTo>
                        <a:pt x="1650670" y="748146"/>
                      </a:lnTo>
                      <a:lnTo>
                        <a:pt x="1674421" y="1187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A59D3C-98E1-80BD-9300-26C0B3AC6342}"/>
                  </a:ext>
                </a:extLst>
              </p:cNvPr>
              <p:cNvSpPr txBox="1"/>
              <p:nvPr/>
            </p:nvSpPr>
            <p:spPr>
              <a:xfrm>
                <a:off x="10260276" y="4247444"/>
                <a:ext cx="10830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Ivory Tower</a:t>
                </a:r>
              </a:p>
            </p:txBody>
          </p:sp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F7DB43D6-F92E-0379-F754-0087A182A46F}"/>
                </a:ext>
              </a:extLst>
            </p:cNvPr>
            <p:cNvSpPr/>
            <p:nvPr/>
          </p:nvSpPr>
          <p:spPr>
            <a:xfrm>
              <a:off x="3074504" y="3096531"/>
              <a:ext cx="4373218" cy="1701349"/>
            </a:xfrm>
            <a:prstGeom prst="wedgeRoundRectCallout">
              <a:avLst>
                <a:gd name="adj1" fmla="val 75834"/>
                <a:gd name="adj2" fmla="val -22402"/>
                <a:gd name="adj3" fmla="val 1666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 see no problem with blindly asserting that what I do has value!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8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999C-83BF-ED90-3CE5-14B3DF7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questions are highly non-trivial!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787-CC31-FC13-913E-BFCF39B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899" cy="4351338"/>
          </a:xfrm>
        </p:spPr>
        <p:txBody>
          <a:bodyPr/>
          <a:lstStyle/>
          <a:p>
            <a:r>
              <a:rPr lang="en-US" dirty="0"/>
              <a:t>E.g., what is the effect of education on future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Appeal our inner intuition: probably positive?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 at people with different amounts of education?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3D612-277E-8DD4-1B2B-BDFEB39DA3D7}"/>
              </a:ext>
            </a:extLst>
          </p:cNvPr>
          <p:cNvGrpSpPr/>
          <p:nvPr/>
        </p:nvGrpSpPr>
        <p:grpSpPr>
          <a:xfrm>
            <a:off x="599902" y="3292924"/>
            <a:ext cx="7916845" cy="3511568"/>
            <a:chOff x="599902" y="3292924"/>
            <a:chExt cx="7916845" cy="35115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C49DBE-F637-9BE8-4D44-A976E6A2EA2C}"/>
                </a:ext>
              </a:extLst>
            </p:cNvPr>
            <p:cNvSpPr txBox="1"/>
            <p:nvPr/>
          </p:nvSpPr>
          <p:spPr>
            <a:xfrm>
              <a:off x="6369170" y="6281272"/>
              <a:ext cx="21475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Data Source: Current Population Survey</a:t>
              </a:r>
            </a:p>
          </p:txBody>
        </p:sp>
        <p:pic>
          <p:nvPicPr>
            <p:cNvPr id="5" name="Picture 4" descr="A graph with blue dots&#10;&#10;Description automatically generated">
              <a:extLst>
                <a:ext uri="{FF2B5EF4-FFF2-40B4-BE49-F238E27FC236}">
                  <a16:creationId xmlns:a16="http://schemas.microsoft.com/office/drawing/2014/main" id="{2F462385-297A-6767-ADFA-45C3A707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02" y="3292924"/>
              <a:ext cx="5769268" cy="346156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AD979F-BDC4-5519-1A8A-4C15B4EA218F}"/>
              </a:ext>
            </a:extLst>
          </p:cNvPr>
          <p:cNvGrpSpPr/>
          <p:nvPr/>
        </p:nvGrpSpPr>
        <p:grpSpPr>
          <a:xfrm>
            <a:off x="6493070" y="3660775"/>
            <a:ext cx="5472792" cy="2230096"/>
            <a:chOff x="6493070" y="3660775"/>
            <a:chExt cx="5472792" cy="22300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734D14-AD85-FE34-6309-157AA32E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070" y="3949957"/>
              <a:ext cx="2238896" cy="19409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7C04DB-A1F6-7C83-8090-CF4FDBBF3918}"/>
                </a:ext>
              </a:extLst>
            </p:cNvPr>
            <p:cNvSpPr txBox="1"/>
            <p:nvPr/>
          </p:nvSpPr>
          <p:spPr>
            <a:xfrm>
              <a:off x="8652214" y="3660775"/>
              <a:ext cx="3313648" cy="214526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Discuss: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What do you take away from this graph?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What does it say about the effect of education on earnings?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999C-83BF-ED90-3CE5-14B3DF7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questions are highly non-trivial!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787-CC31-FC13-913E-BFCF39B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899" cy="4351338"/>
          </a:xfrm>
        </p:spPr>
        <p:txBody>
          <a:bodyPr/>
          <a:lstStyle/>
          <a:p>
            <a:r>
              <a:rPr lang="en-US" dirty="0"/>
              <a:t>E.g., what is the effect of education on future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Appeal our inner intuition: probably positive?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 at people with different amounts of education?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49DBE-F637-9BE8-4D44-A976E6A2EA2C}"/>
              </a:ext>
            </a:extLst>
          </p:cNvPr>
          <p:cNvSpPr txBox="1"/>
          <p:nvPr/>
        </p:nvSpPr>
        <p:spPr>
          <a:xfrm>
            <a:off x="6369170" y="6281272"/>
            <a:ext cx="2147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Data Source: Current Population Survey</a:t>
            </a:r>
          </a:p>
        </p:txBody>
      </p:sp>
      <p:pic>
        <p:nvPicPr>
          <p:cNvPr id="5" name="Picture 4" descr="A graph with blue dots&#10;&#10;Description automatically generated">
            <a:extLst>
              <a:ext uri="{FF2B5EF4-FFF2-40B4-BE49-F238E27FC236}">
                <a16:creationId xmlns:a16="http://schemas.microsoft.com/office/drawing/2014/main" id="{2F462385-297A-6767-ADFA-45C3A707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2" y="3292924"/>
            <a:ext cx="5769268" cy="34615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212408-83BF-E998-4A69-B9EC9915FA38}"/>
              </a:ext>
            </a:extLst>
          </p:cNvPr>
          <p:cNvGrpSpPr/>
          <p:nvPr/>
        </p:nvGrpSpPr>
        <p:grpSpPr>
          <a:xfrm>
            <a:off x="6929303" y="3653816"/>
            <a:ext cx="5348119" cy="2658084"/>
            <a:chOff x="6929303" y="3653816"/>
            <a:chExt cx="5348119" cy="26580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3B5C4-A64F-8074-2D63-3788E19C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06774" y="3653816"/>
              <a:ext cx="1370648" cy="26580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A167F9-B862-CDD0-2FAF-0B65CD5ECEB1}"/>
                </a:ext>
              </a:extLst>
            </p:cNvPr>
            <p:cNvSpPr txBox="1"/>
            <p:nvPr/>
          </p:nvSpPr>
          <p:spPr>
            <a:xfrm>
              <a:off x="6929303" y="3930617"/>
              <a:ext cx="3267481" cy="1532334"/>
            </a:xfrm>
            <a:prstGeom prst="wedgeRoundRectCallout">
              <a:avLst>
                <a:gd name="adj1" fmla="val 77497"/>
                <a:gd name="adj2" fmla="val 9188"/>
                <a:gd name="adj3" fmla="val 16667"/>
              </a:avLst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Wait…Correlation isn’t the same as causation!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999C-83BF-ED90-3CE5-14B3DF7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questions are highly non-trivial!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787-CC31-FC13-913E-BFCF39B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899" cy="4351338"/>
          </a:xfrm>
        </p:spPr>
        <p:txBody>
          <a:bodyPr/>
          <a:lstStyle/>
          <a:p>
            <a:r>
              <a:rPr lang="en-US" dirty="0"/>
              <a:t>E.g., what is the effect of education on future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Appeal our inner intuition: probably positive?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 at people with different amounts of education?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Run a randomized control trial?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F045B-092B-FCB5-BCAA-F4AB8758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039" y="3739718"/>
            <a:ext cx="1461912" cy="2843972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3257682-11D4-6F66-9CF2-1EB4EC067243}"/>
              </a:ext>
            </a:extLst>
          </p:cNvPr>
          <p:cNvSpPr/>
          <p:nvPr/>
        </p:nvSpPr>
        <p:spPr>
          <a:xfrm>
            <a:off x="1185333" y="4001294"/>
            <a:ext cx="5466002" cy="1701349"/>
          </a:xfrm>
          <a:prstGeom prst="wedgeRoundRectCallout">
            <a:avLst>
              <a:gd name="adj1" fmla="val 76337"/>
              <a:gd name="adj2" fmla="val -292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…wait, what exactly am I randomizing?</a:t>
            </a:r>
          </a:p>
          <a:p>
            <a:pPr algn="ctr"/>
            <a:r>
              <a:rPr lang="en-US" sz="2400" dirty="0"/>
              <a:t>Can we instruct people </a:t>
            </a:r>
          </a:p>
          <a:p>
            <a:pPr algn="ctr"/>
            <a:r>
              <a:rPr lang="en-US" sz="2400" dirty="0"/>
              <a:t>to go to school or not?</a:t>
            </a:r>
          </a:p>
        </p:txBody>
      </p:sp>
    </p:spTree>
    <p:extLst>
      <p:ext uri="{BB962C8B-B14F-4D97-AF65-F5344CB8AC3E}">
        <p14:creationId xmlns:p14="http://schemas.microsoft.com/office/powerpoint/2010/main" val="36734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999C-83BF-ED90-3CE5-14B3DF7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questions are highly non-trivial!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787-CC31-FC13-913E-BFCF39B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899" cy="4351338"/>
          </a:xfrm>
        </p:spPr>
        <p:txBody>
          <a:bodyPr/>
          <a:lstStyle/>
          <a:p>
            <a:r>
              <a:rPr lang="en-US" dirty="0"/>
              <a:t>E.g., what is the effect of education on future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Appeal our inner intuition: probably positive?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 at people with different amounts of education?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Run a randomized control trial?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 for a “natural experiment”?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F7B845-4669-746E-5274-AAE42D655FC8}"/>
              </a:ext>
            </a:extLst>
          </p:cNvPr>
          <p:cNvGrpSpPr/>
          <p:nvPr/>
        </p:nvGrpSpPr>
        <p:grpSpPr>
          <a:xfrm>
            <a:off x="2021674" y="4199916"/>
            <a:ext cx="8148652" cy="2658084"/>
            <a:chOff x="2021674" y="4199916"/>
            <a:chExt cx="8148652" cy="265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66A2B9-2595-EB48-499D-B906A472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799678" y="4199916"/>
              <a:ext cx="1370648" cy="26580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91E75D-C984-71AC-1276-EBFE302763C7}"/>
                </a:ext>
              </a:extLst>
            </p:cNvPr>
            <p:cNvSpPr txBox="1"/>
            <p:nvPr/>
          </p:nvSpPr>
          <p:spPr>
            <a:xfrm>
              <a:off x="2021674" y="4525447"/>
              <a:ext cx="6439979" cy="1328023"/>
            </a:xfrm>
            <a:prstGeom prst="wedgeRoundRectCallout">
              <a:avLst>
                <a:gd name="adj1" fmla="val 58031"/>
                <a:gd name="adj2" fmla="val 15409"/>
                <a:gd name="adj3" fmla="val 16667"/>
              </a:avLst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What does that mean?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How do we find such an experiment?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How do we analyze the data when we do?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0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D29C-3468-6811-3D2A-D89880A7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this course,</a:t>
            </a:r>
            <a:br>
              <a:rPr lang="en-US" dirty="0"/>
            </a:br>
            <a:r>
              <a:rPr lang="en-US" dirty="0"/>
              <a:t>we’ll see how to answer these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C5AB-CD62-1B24-E5CA-CD046457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Approximate course outline</a:t>
            </a:r>
          </a:p>
          <a:p>
            <a:r>
              <a:rPr lang="en-US" dirty="0"/>
              <a:t>Week 1: The Basics: Statistics and Causality</a:t>
            </a:r>
          </a:p>
          <a:p>
            <a:r>
              <a:rPr lang="en-US" dirty="0"/>
              <a:t>Week 2-3: Analyzing Randomized Experiments</a:t>
            </a:r>
          </a:p>
          <a:p>
            <a:r>
              <a:rPr lang="en-US" dirty="0"/>
              <a:t>Week 3-5: Effects of Universal Basic Income</a:t>
            </a:r>
          </a:p>
          <a:p>
            <a:r>
              <a:rPr lang="en-US"/>
              <a:t>Week 6-7</a:t>
            </a:r>
            <a:r>
              <a:rPr lang="en-US" dirty="0"/>
              <a:t>: Effects of Education</a:t>
            </a:r>
          </a:p>
          <a:p>
            <a:r>
              <a:rPr lang="en-US" dirty="0"/>
              <a:t>Week 8-9: Panel Data</a:t>
            </a:r>
          </a:p>
          <a:p>
            <a:r>
              <a:rPr lang="en-US" dirty="0"/>
              <a:t>Week 10: Project presentations!</a:t>
            </a:r>
          </a:p>
        </p:txBody>
      </p:sp>
    </p:spTree>
    <p:extLst>
      <p:ext uri="{BB962C8B-B14F-4D97-AF65-F5344CB8AC3E}">
        <p14:creationId xmlns:p14="http://schemas.microsoft.com/office/powerpoint/2010/main" val="20746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ABEC-343C-95EE-C6E8-422DDF6B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Policies</a:t>
            </a:r>
          </a:p>
        </p:txBody>
      </p:sp>
      <p:pic>
        <p:nvPicPr>
          <p:cNvPr id="1026" name="Picture 2" descr="Rules Word&quot; Images – Browse 10 Stock Photos, Vectors, and Video | Adobe  Stock">
            <a:extLst>
              <a:ext uri="{FF2B5EF4-FFF2-40B4-BE49-F238E27FC236}">
                <a16:creationId xmlns:a16="http://schemas.microsoft.com/office/drawing/2014/main" id="{3AFCAE7C-0E7B-85A0-A015-0A1EDFA3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90688"/>
            <a:ext cx="11137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7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CDB6-734C-A6DC-4EA9-5520B8D1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F242-B226-1E54-8250-93E25086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767646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 out the syllabus for a full list of course policies.</a:t>
            </a:r>
          </a:p>
          <a:p>
            <a:r>
              <a:rPr lang="en-US" dirty="0"/>
              <a:t>Highlights:</a:t>
            </a:r>
          </a:p>
          <a:p>
            <a:pPr lvl="1"/>
            <a:r>
              <a:rPr lang="en-US" dirty="0"/>
              <a:t>Attendance is required!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We will make exceptions for good reasons (e.g., </a:t>
            </a:r>
            <a:r>
              <a:rPr lang="en-US" b="1" i="1" dirty="0">
                <a:solidFill>
                  <a:schemeClr val="accent1"/>
                </a:solidFill>
              </a:rPr>
              <a:t>PLEASE</a:t>
            </a:r>
            <a:r>
              <a:rPr lang="en-US" dirty="0">
                <a:solidFill>
                  <a:schemeClr val="accent1"/>
                </a:solidFill>
              </a:rPr>
              <a:t> don’t come to class when you are sick), just email the course staff email list ahead of time.</a:t>
            </a:r>
          </a:p>
          <a:p>
            <a:pPr lvl="1"/>
            <a:r>
              <a:rPr lang="en-US" dirty="0"/>
              <a:t>No laptops open in class.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We will be using </a:t>
            </a:r>
            <a:r>
              <a:rPr lang="en-US" dirty="0" err="1">
                <a:solidFill>
                  <a:schemeClr val="accent1"/>
                </a:solidFill>
              </a:rPr>
              <a:t>PollEverywhere</a:t>
            </a:r>
            <a:r>
              <a:rPr lang="en-US" dirty="0">
                <a:solidFill>
                  <a:schemeClr val="accent1"/>
                </a:solidFill>
              </a:rPr>
              <a:t>, so do bring your phones…just don’t stare at them unless we ask you to.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Tablets are okay for note-taking.</a:t>
            </a:r>
          </a:p>
          <a:p>
            <a:pPr lvl="1"/>
            <a:r>
              <a:rPr lang="en-US" dirty="0"/>
              <a:t>LLMs / ChatGPT policy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LLMs are a useful tool!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It works best when used to </a:t>
            </a:r>
            <a:r>
              <a:rPr lang="en-US" i="1" dirty="0">
                <a:solidFill>
                  <a:schemeClr val="accent1"/>
                </a:solidFill>
              </a:rPr>
              <a:t>augment</a:t>
            </a:r>
            <a:r>
              <a:rPr lang="en-US" dirty="0">
                <a:solidFill>
                  <a:schemeClr val="accent1"/>
                </a:solidFill>
              </a:rPr>
              <a:t> your thinking and learning, not to think for you.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We encourage you to do your own thinking, since that will lead to your own learning.</a:t>
            </a:r>
          </a:p>
          <a:p>
            <a:pPr lvl="3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And also lead to better results  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887977-6C03-CB84-83B3-87519F8BFFF7}"/>
              </a:ext>
            </a:extLst>
          </p:cNvPr>
          <p:cNvGrpSpPr/>
          <p:nvPr/>
        </p:nvGrpSpPr>
        <p:grpSpPr>
          <a:xfrm>
            <a:off x="8581292" y="374156"/>
            <a:ext cx="3264473" cy="1747014"/>
            <a:chOff x="8581292" y="365125"/>
            <a:chExt cx="3264473" cy="17470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A38F2-10F7-C5B2-51DD-BE82BDA65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1461" y="365125"/>
              <a:ext cx="754304" cy="174701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16B452-A336-E2E1-A162-E6067A5D6F06}"/>
                </a:ext>
              </a:extLst>
            </p:cNvPr>
            <p:cNvSpPr txBox="1"/>
            <p:nvPr/>
          </p:nvSpPr>
          <p:spPr>
            <a:xfrm>
              <a:off x="8581292" y="458534"/>
              <a:ext cx="25101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The syllabus, and all other info about the course, is on Canvas!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3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10A7-8896-836C-93FC-E66C5FAD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95AF-EA8E-5D90-BBFE-83E915C4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take attendance via </a:t>
            </a:r>
            <a:r>
              <a:rPr lang="en-US" b="1" dirty="0"/>
              <a:t>exit tickets</a:t>
            </a:r>
            <a:r>
              <a:rPr lang="en-US" dirty="0"/>
              <a:t>.</a:t>
            </a:r>
          </a:p>
          <a:p>
            <a:r>
              <a:rPr lang="en-US" dirty="0"/>
              <a:t>There will be a QR code to scan at the end of every class.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QR code will link to a form that will ask you for some feedback, and also take attendance.</a:t>
            </a:r>
          </a:p>
          <a:p>
            <a:r>
              <a:rPr lang="en-US" dirty="0"/>
              <a:t>Don’t leave class without scanning the exit ticket!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Otherwise you won’t get credit for attending!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If you have to leave early, let us know ahead of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14BDC-382D-8004-0B7D-83F9CAE27FD2}"/>
              </a:ext>
            </a:extLst>
          </p:cNvPr>
          <p:cNvSpPr txBox="1"/>
          <p:nvPr/>
        </p:nvSpPr>
        <p:spPr>
          <a:xfrm>
            <a:off x="554421" y="5576798"/>
            <a:ext cx="426194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Also, we shouldn’t have to say this, </a:t>
            </a:r>
            <a:r>
              <a:rPr lang="en-US" b="1" dirty="0">
                <a:solidFill>
                  <a:schemeClr val="accent1"/>
                </a:solidFill>
              </a:rPr>
              <a:t>but</a:t>
            </a:r>
            <a:r>
              <a:rPr lang="en-US" dirty="0">
                <a:solidFill>
                  <a:schemeClr val="accent1"/>
                </a:solidFill>
              </a:rPr>
              <a:t>: </a:t>
            </a:r>
          </a:p>
          <a:p>
            <a:r>
              <a:rPr lang="en-US" dirty="0">
                <a:solidFill>
                  <a:schemeClr val="accent1"/>
                </a:solidFill>
              </a:rPr>
              <a:t>Don’t send the exit ticket link to your friend who skipped class… we can see who is here and we will notice. 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2290-3F94-3C29-4931-00FEAEEA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23"/>
            <a:ext cx="10515600" cy="1325563"/>
          </a:xfrm>
        </p:spPr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2557-0E2B-F474-324D-699794C7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586"/>
            <a:ext cx="10515600" cy="5264589"/>
          </a:xfrm>
        </p:spPr>
        <p:txBody>
          <a:bodyPr>
            <a:normAutofit/>
          </a:bodyPr>
          <a:lstStyle/>
          <a:p>
            <a:r>
              <a:rPr lang="en-US" dirty="0"/>
              <a:t>Check out syllabus/canvas for all the details.</a:t>
            </a:r>
          </a:p>
          <a:p>
            <a:pPr lvl="1"/>
            <a:r>
              <a:rPr lang="en-US" dirty="0"/>
              <a:t>HW0 is out now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Do this on your own – this one is graded only on completion.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Due this Sunday, 11:59pm, on </a:t>
            </a:r>
            <a:r>
              <a:rPr lang="en-US" dirty="0" err="1">
                <a:solidFill>
                  <a:schemeClr val="accent1"/>
                </a:solidFill>
              </a:rPr>
              <a:t>Gradescope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Weekly HW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Four HW sets, each in two parts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Done in groups</a:t>
            </a:r>
          </a:p>
          <a:p>
            <a:pPr lvl="1"/>
            <a:r>
              <a:rPr lang="en-US" dirty="0"/>
              <a:t>Reading responses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Intention is to be light-weight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Due 11:59pm on Canvas the night before class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First one out now and due Thursday before class!</a:t>
            </a:r>
          </a:p>
          <a:p>
            <a:pPr lvl="1"/>
            <a:r>
              <a:rPr lang="en-US" dirty="0"/>
              <a:t>Final project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Project ideas due Oct. 20 (Week 5).  See document on Canvas for details.</a:t>
            </a:r>
          </a:p>
        </p:txBody>
      </p:sp>
    </p:spTree>
    <p:extLst>
      <p:ext uri="{BB962C8B-B14F-4D97-AF65-F5344CB8AC3E}">
        <p14:creationId xmlns:p14="http://schemas.microsoft.com/office/powerpoint/2010/main" val="33713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04D5-0882-E33F-7E1A-2D374F9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21BF-1425-F3EC-882E-FA72112E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Statistics Refresher</a:t>
            </a:r>
          </a:p>
        </p:txBody>
      </p:sp>
    </p:spTree>
    <p:extLst>
      <p:ext uri="{BB962C8B-B14F-4D97-AF65-F5344CB8AC3E}">
        <p14:creationId xmlns:p14="http://schemas.microsoft.com/office/powerpoint/2010/main" val="1561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27FE-EA04-6257-488B-FD6BC4F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325563"/>
          </a:xfrm>
        </p:spPr>
        <p:txBody>
          <a:bodyPr/>
          <a:lstStyle/>
          <a:p>
            <a:r>
              <a:rPr lang="en-US" dirty="0"/>
              <a:t>On HW you will be programming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C060-9793-004D-E6AA-CAA45A7C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Python?  That’s okay!</a:t>
            </a:r>
          </a:p>
          <a:p>
            <a:endParaRPr lang="en-US" dirty="0"/>
          </a:p>
          <a:p>
            <a:pPr marL="457200" lvl="1" indent="0" algn="ctr">
              <a:buNone/>
            </a:pPr>
            <a:r>
              <a:rPr lang="en-US" sz="4400" b="1" dirty="0">
                <a:solidFill>
                  <a:schemeClr val="accent1"/>
                </a:solidFill>
              </a:rPr>
              <a:t>Python Boot Camp!  </a:t>
            </a: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Friday Sep 26, 11:30am, Landau 351</a:t>
            </a:r>
          </a:p>
          <a:p>
            <a:pPr marL="457200" lvl="1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7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33B2-B4DC-1B8C-E3BE-36D2E1B4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473D-1A0D-FF65-4088-65A364D6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HW groups will be randomly assigned for HW 2,3,4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will post a tentative schedule of group assignments soon so you can coordinate.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HW1 and Final projects will be done in groups of your choice.</a:t>
            </a:r>
          </a:p>
          <a:p>
            <a:endParaRPr lang="en-US" dirty="0"/>
          </a:p>
          <a:p>
            <a:r>
              <a:rPr lang="en-US" dirty="0"/>
              <a:t>Collaboration policy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encourage collaboration!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may chat with folks outside your group for clarification, extra background,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, but don’t ask any of them to do your homework for you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DC9E-6D68-09B2-47FB-8FCB3AF2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6DCC-08BF-E67F-B477-FF68D735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up</a:t>
            </a:r>
          </a:p>
          <a:p>
            <a:r>
              <a:rPr lang="en-US" dirty="0"/>
              <a:t>Participate</a:t>
            </a:r>
          </a:p>
          <a:p>
            <a:r>
              <a:rPr lang="en-US" sz="7200" dirty="0"/>
              <a:t>Show up</a:t>
            </a:r>
          </a:p>
          <a:p>
            <a:r>
              <a:rPr lang="en-US" sz="7200" dirty="0"/>
              <a:t>Participate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…(and learn the material, do the HW, </a:t>
            </a:r>
            <a:r>
              <a:rPr lang="en-US" sz="1800" dirty="0" err="1">
                <a:solidFill>
                  <a:schemeClr val="accent1"/>
                </a:solidFill>
              </a:rPr>
              <a:t>etc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BE9883-E578-7F09-3139-CB648E60C663}"/>
              </a:ext>
            </a:extLst>
          </p:cNvPr>
          <p:cNvGrpSpPr/>
          <p:nvPr/>
        </p:nvGrpSpPr>
        <p:grpSpPr>
          <a:xfrm>
            <a:off x="6654018" y="365125"/>
            <a:ext cx="5191747" cy="1747014"/>
            <a:chOff x="6654018" y="365125"/>
            <a:chExt cx="5191747" cy="17470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E3F05E-3BB2-851C-12BC-F3F5B45B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1461" y="365125"/>
              <a:ext cx="754304" cy="1747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9FF1DFD-A878-B1A6-0844-9928C9F09368}"/>
                    </a:ext>
                  </a:extLst>
                </p:cNvPr>
                <p:cNvSpPr txBox="1"/>
                <p:nvPr/>
              </p:nvSpPr>
              <p:spPr>
                <a:xfrm>
                  <a:off x="6654018" y="458534"/>
                  <a:ext cx="44374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this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class</m:t>
                            </m:r>
                          </m:e>
                        </m:d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lots</m:t>
                        </m:r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fun</m:t>
                        </m:r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9FF1DFD-A878-B1A6-0844-9928C9F09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018" y="458534"/>
                  <a:ext cx="4437443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69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03FF-D5D9-650D-1101-9664E24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90D5-E75B-7CEA-DFDE-0BD5BEEE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the course?</a:t>
            </a:r>
          </a:p>
          <a:p>
            <a:r>
              <a:rPr lang="en-US" dirty="0"/>
              <a:t>About logistics?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4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0A71-B2EE-8F38-FA3C-3792D6D2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Refresher!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DF8AD-68FA-8F04-BDF2-EEC8B8752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Causal Yet!</a:t>
            </a:r>
          </a:p>
        </p:txBody>
      </p:sp>
    </p:spTree>
    <p:extLst>
      <p:ext uri="{BB962C8B-B14F-4D97-AF65-F5344CB8AC3E}">
        <p14:creationId xmlns:p14="http://schemas.microsoft.com/office/powerpoint/2010/main" val="75964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BDB4-520E-05F1-3F7C-9FB46BF9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expect you all </a:t>
            </a:r>
            <a:br>
              <a:rPr lang="en-US" dirty="0"/>
            </a:br>
            <a:r>
              <a:rPr lang="en-US" dirty="0"/>
              <a:t>to know some probability/statistics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73AE-9A04-00F0-DBA8-8145F7D1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92"/>
            <a:ext cx="10964594" cy="4351338"/>
          </a:xfrm>
        </p:spPr>
        <p:txBody>
          <a:bodyPr>
            <a:normAutofit/>
          </a:bodyPr>
          <a:lstStyle/>
          <a:p>
            <a:r>
              <a:rPr lang="en-US" dirty="0"/>
              <a:t>It’s a pre-req for this course!</a:t>
            </a:r>
          </a:p>
          <a:p>
            <a:r>
              <a:rPr lang="en-US" dirty="0"/>
              <a:t>But!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communities use different notation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 may have been a while</a:t>
            </a:r>
          </a:p>
          <a:p>
            <a:r>
              <a:rPr lang="en-US" dirty="0"/>
              <a:t>We’ll spend the rest of today with a quick refresher so that we are all on the same page with notation,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804E-B434-8658-1598-FA840A21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  <a:br>
              <a:rPr lang="en-US" dirty="0"/>
            </a:br>
            <a:r>
              <a:rPr lang="en-US" sz="2800" dirty="0"/>
              <a:t>For the rest of today’s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B9E5-1E57-4BCE-F2CF-291143F7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2911" cy="4667250"/>
          </a:xfrm>
        </p:spPr>
        <p:txBody>
          <a:bodyPr>
            <a:normAutofit/>
          </a:bodyPr>
          <a:lstStyle/>
          <a:p>
            <a:r>
              <a:rPr lang="en-US" dirty="0"/>
              <a:t>There are about 340 million people in the US.</a:t>
            </a:r>
          </a:p>
          <a:p>
            <a:r>
              <a:rPr lang="en-US" dirty="0"/>
              <a:t>We have questions!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educational attainment?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yearly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time that people spend on their commute?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r>
              <a:rPr lang="en-US" dirty="0"/>
              <a:t>It would be a </a:t>
            </a:r>
            <a:r>
              <a:rPr lang="en-US" b="1" dirty="0"/>
              <a:t>lot</a:t>
            </a:r>
            <a:r>
              <a:rPr lang="en-US" dirty="0"/>
              <a:t> to gather this data from all 340 million people.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Instead, the American Community Survey (ACS, part of the US Census) asks about 3.5 million random households these questions every year.</a:t>
            </a:r>
          </a:p>
        </p:txBody>
      </p:sp>
    </p:spTree>
    <p:extLst>
      <p:ext uri="{BB962C8B-B14F-4D97-AF65-F5344CB8AC3E}">
        <p14:creationId xmlns:p14="http://schemas.microsoft.com/office/powerpoint/2010/main" val="25618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F35F-8768-4F95-D633-DD4877E7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average commute time in the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4A4E-6C90-DC33-D6DE-7AA8FBAB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6" y="2007788"/>
            <a:ext cx="3574774" cy="3773664"/>
          </a:xfrm>
        </p:spPr>
        <p:txBody>
          <a:bodyPr/>
          <a:lstStyle/>
          <a:p>
            <a:r>
              <a:rPr lang="en-US" dirty="0"/>
              <a:t>About 1.3M people in the 3.5M sample commuted at all.</a:t>
            </a:r>
          </a:p>
          <a:p>
            <a:r>
              <a:rPr lang="en-US" dirty="0"/>
              <a:t>Among those, average commute time to work was about 26.4 minutes.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46CE0-F88B-FC2D-80E6-3236297A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7" y="1447798"/>
            <a:ext cx="7208670" cy="4650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BFDE09-2FCE-D9D7-D188-BF09C4754589}"/>
              </a:ext>
            </a:extLst>
          </p:cNvPr>
          <p:cNvSpPr txBox="1"/>
          <p:nvPr/>
        </p:nvSpPr>
        <p:spPr>
          <a:xfrm>
            <a:off x="477344" y="6488668"/>
            <a:ext cx="375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Source: ACS (</a:t>
            </a:r>
            <a:r>
              <a:rPr lang="en-US" dirty="0" err="1"/>
              <a:t>data.census.gov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95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804E-B434-8658-1598-FA840A21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  <a:br>
              <a:rPr lang="en-US" dirty="0"/>
            </a:br>
            <a:r>
              <a:rPr lang="en-US" sz="2800" dirty="0"/>
              <a:t>For the rest of today’s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B9E5-1E57-4BCE-F2CF-291143F7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2911" cy="4667250"/>
          </a:xfrm>
        </p:spPr>
        <p:txBody>
          <a:bodyPr>
            <a:normAutofit/>
          </a:bodyPr>
          <a:lstStyle/>
          <a:p>
            <a:r>
              <a:rPr lang="en-US" dirty="0"/>
              <a:t>There are about 340 million people in the US.</a:t>
            </a:r>
          </a:p>
          <a:p>
            <a:r>
              <a:rPr lang="en-US" dirty="0"/>
              <a:t>We have questions!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educational attainment?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yearly 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is the average time that people spend on their commute?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r>
              <a:rPr lang="en-US" dirty="0"/>
              <a:t>It would be a </a:t>
            </a:r>
            <a:r>
              <a:rPr lang="en-US" b="1" dirty="0"/>
              <a:t>lot</a:t>
            </a:r>
            <a:r>
              <a:rPr lang="en-US" dirty="0"/>
              <a:t> to gather this data from all 340 million people.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Instead, the American Community Survey (ACS, part of the US Census) asks about 3.5 million random households these questions every year.</a:t>
            </a:r>
          </a:p>
          <a:p>
            <a:r>
              <a:rPr lang="en-US" b="1" dirty="0">
                <a:solidFill>
                  <a:srgbClr val="C00000"/>
                </a:solidFill>
              </a:rPr>
              <a:t>Question: </a:t>
            </a:r>
            <a:r>
              <a:rPr lang="en-US" dirty="0"/>
              <a:t>How accurate are the estimates from this sample?</a:t>
            </a:r>
          </a:p>
        </p:txBody>
      </p:sp>
    </p:spTree>
    <p:extLst>
      <p:ext uri="{BB962C8B-B14F-4D97-AF65-F5344CB8AC3E}">
        <p14:creationId xmlns:p14="http://schemas.microsoft.com/office/powerpoint/2010/main" val="22084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6C1D-F51A-05EA-3BB3-1D0378F4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12B14-A4C3-5E29-B29F-38D615D19A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7327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Population size: N    </a:t>
                </a:r>
                <a:r>
                  <a:rPr lang="en-US" dirty="0">
                    <a:solidFill>
                      <a:schemeClr val="accent1"/>
                    </a:solidFill>
                  </a:rPr>
                  <a:t>(N = 340 million)</a:t>
                </a:r>
              </a:p>
              <a:p>
                <a:r>
                  <a:rPr lang="en-US" dirty="0"/>
                  <a:t>Sample size: n         </a:t>
                </a:r>
                <a:r>
                  <a:rPr lang="en-US" dirty="0">
                    <a:solidFill>
                      <a:schemeClr val="accent1"/>
                    </a:solidFill>
                  </a:rPr>
                  <a:t>(n = 1.3 million)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spent commuting for a random commuter in the 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time spent commuting for </a:t>
                </a:r>
                <a:r>
                  <a:rPr lang="en-US" dirty="0" err="1"/>
                  <a:t>i’th</a:t>
                </a:r>
                <a:r>
                  <a:rPr lang="en-US" dirty="0"/>
                  <a:t> person in the sample</a:t>
                </a:r>
              </a:p>
              <a:p>
                <a:endParaRPr lang="en-US" dirty="0"/>
              </a:p>
              <a:p>
                <a:r>
                  <a:rPr lang="en-US" dirty="0"/>
                  <a:t>Actual mean: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r>
                  <a:rPr lang="en-US" dirty="0"/>
                  <a:t>Sample mean: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12B14-A4C3-5E29-B29F-38D615D19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7327" cy="4667250"/>
              </a:xfrm>
              <a:blipFill>
                <a:blip r:embed="rId3"/>
                <a:stretch>
                  <a:fillRect l="-937" t="-2168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769F002-332C-2FD1-D869-6281D1482B28}"/>
              </a:ext>
            </a:extLst>
          </p:cNvPr>
          <p:cNvGrpSpPr/>
          <p:nvPr/>
        </p:nvGrpSpPr>
        <p:grpSpPr>
          <a:xfrm>
            <a:off x="8294887" y="4674909"/>
            <a:ext cx="3703270" cy="1540790"/>
            <a:chOff x="6701742" y="5126322"/>
            <a:chExt cx="3703270" cy="1540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D854D6-50B4-B8E4-203A-915E886F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9749" y="5126322"/>
              <a:ext cx="665263" cy="15407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F1B7D-D459-F6F3-3BC9-03A97980EF18}"/>
                    </a:ext>
                  </a:extLst>
                </p:cNvPr>
                <p:cNvSpPr txBox="1"/>
                <p:nvPr/>
              </p:nvSpPr>
              <p:spPr>
                <a:xfrm>
                  <a:off x="6701742" y="5377540"/>
                  <a:ext cx="294856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rgbClr val="0070C0"/>
                      </a:solidFill>
                    </a:rPr>
                    <a:t>Note that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is also a 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random variable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!  It is random since we chose a random set of 1.3M people.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F1B7D-D459-F6F3-3BC9-03A97980E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742" y="5377540"/>
                  <a:ext cx="2948560" cy="1200329"/>
                </a:xfrm>
                <a:prstGeom prst="rect">
                  <a:avLst/>
                </a:prstGeom>
                <a:blipFill>
                  <a:blip r:embed="rId5"/>
                  <a:stretch>
                    <a:fillRect t="-2083" r="-3004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B0753-47B3-D802-07EF-5D0177DFD971}"/>
                  </a:ext>
                </a:extLst>
              </p:cNvPr>
              <p:cNvSpPr txBox="1"/>
              <p:nvPr/>
            </p:nvSpPr>
            <p:spPr>
              <a:xfrm>
                <a:off x="9864036" y="2696901"/>
                <a:ext cx="2134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chemeClr val="accent4"/>
                    </a:solidFill>
                  </a:rPr>
                  <a:t>Jargon: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is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random variable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B0753-47B3-D802-07EF-5D0177DFD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036" y="2696901"/>
                <a:ext cx="2134121" cy="646331"/>
              </a:xfrm>
              <a:prstGeom prst="rect">
                <a:avLst/>
              </a:prstGeom>
              <a:blipFill>
                <a:blip r:embed="rId6"/>
                <a:stretch>
                  <a:fillRect l="-236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A9D8C-1807-98A1-950D-A1FE98DA66FB}"/>
                  </a:ext>
                </a:extLst>
              </p:cNvPr>
              <p:cNvSpPr txBox="1"/>
              <p:nvPr/>
            </p:nvSpPr>
            <p:spPr>
              <a:xfrm>
                <a:off x="4751073" y="4539205"/>
                <a:ext cx="3172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chemeClr val="accent4"/>
                    </a:solidFill>
                  </a:rPr>
                  <a:t>Jargon: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is </a:t>
                </a:r>
                <a:r>
                  <a:rPr lang="en-US" b="1" dirty="0">
                    <a:solidFill>
                      <a:schemeClr val="accent4"/>
                    </a:solidFill>
                  </a:rPr>
                  <a:t>expectation</a:t>
                </a:r>
                <a:r>
                  <a:rPr lang="en-US" dirty="0">
                    <a:solidFill>
                      <a:schemeClr val="accent4"/>
                    </a:solidFill>
                  </a:rPr>
                  <a:t>.  It means “average” or “mean.”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A9D8C-1807-98A1-950D-A1FE98DA6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73" y="4539205"/>
                <a:ext cx="3172578" cy="646331"/>
              </a:xfrm>
              <a:prstGeom prst="rect">
                <a:avLst/>
              </a:prstGeom>
              <a:blipFill>
                <a:blip r:embed="rId7"/>
                <a:stretch>
                  <a:fillRect l="-119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B7B3-E7A0-AEB9-F77A-A170CB9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12FC0-F19D-1DBB-DD6A-E97BE5D08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1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57A2-C10D-6874-6A89-20F49344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(Unbiased) Estimators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F86A4-9095-D9E1-64C3-589FB0F8D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22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E9D5-FA82-D9D3-A673-810F9385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EBAF2-BEAA-D25E-7ECD-2FEBE2238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599" cy="4351338"/>
              </a:xfrm>
            </p:spPr>
            <p:txBody>
              <a:bodyPr/>
              <a:lstStyle/>
              <a:p>
                <a:r>
                  <a:rPr lang="en-US" dirty="0"/>
                  <a:t>An estimator for a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another quantity,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that we can estimate from data.</a:t>
                </a:r>
              </a:p>
              <a:p>
                <a:r>
                  <a:rPr lang="en-US" b="1" dirty="0"/>
                  <a:t>Example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(the sample mean) is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EBAF2-BEAA-D25E-7ECD-2FEBE2238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599" cy="4351338"/>
              </a:xfrm>
              <a:blipFill>
                <a:blip r:embed="rId3"/>
                <a:stretch>
                  <a:fillRect l="-1087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6BAC88-CC03-9E22-ED30-BC086D40F7D5}"/>
              </a:ext>
            </a:extLst>
          </p:cNvPr>
          <p:cNvGrpSpPr/>
          <p:nvPr/>
        </p:nvGrpSpPr>
        <p:grpSpPr>
          <a:xfrm>
            <a:off x="2921345" y="4001294"/>
            <a:ext cx="5151530" cy="2108546"/>
            <a:chOff x="2921345" y="4001294"/>
            <a:chExt cx="5151530" cy="21085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DCCC96-2758-039D-B347-24A0ED03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345" y="4001294"/>
              <a:ext cx="1251334" cy="21085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DEE559-2310-6321-3A7E-604B474E3781}"/>
                    </a:ext>
                  </a:extLst>
                </p:cNvPr>
                <p:cNvSpPr txBox="1"/>
                <p:nvPr/>
              </p:nvSpPr>
              <p:spPr>
                <a:xfrm>
                  <a:off x="3547012" y="4332292"/>
                  <a:ext cx="4525863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0070C0"/>
                      </a:solidFill>
                    </a:rPr>
                    <a:t>In our example, </a:t>
                  </a:r>
                </a:p>
                <a:p>
                  <a:pPr algn="ctr"/>
                  <a:r>
                    <a:rPr lang="en-US" sz="3200" dirty="0">
                      <a:solidFill>
                        <a:srgbClr val="0070C0"/>
                      </a:solidFill>
                    </a:rPr>
                    <a:t>what is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70C0"/>
                      </a:solidFill>
                    </a:rPr>
                    <a:t>?</a:t>
                  </a:r>
                </a:p>
                <a:p>
                  <a:pPr algn="ctr"/>
                  <a:r>
                    <a:rPr lang="en-US" sz="2400" dirty="0">
                      <a:solidFill>
                        <a:srgbClr val="0070C0"/>
                      </a:solidFill>
                    </a:rPr>
                    <a:t>(In terms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DEE559-2310-6321-3A7E-604B474E3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012" y="4332292"/>
                  <a:ext cx="4525863" cy="1446550"/>
                </a:xfrm>
                <a:prstGeom prst="rect">
                  <a:avLst/>
                </a:prstGeom>
                <a:blipFill>
                  <a:blip r:embed="rId5"/>
                  <a:stretch>
                    <a:fillRect t="-521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90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FCCF-94E2-2FB3-D917-2A747ECB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7B4F1-226C-2958-1315-9F958168C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H1SBgZQQUSUb14oXo6TbX?state=opened&amp;flow=Default&amp;onscreen=persist">
            <a:extLst>
              <a:ext uri="{FF2B5EF4-FFF2-40B4-BE49-F238E27FC236}">
                <a16:creationId xmlns:a16="http://schemas.microsoft.com/office/drawing/2014/main" id="{BFC94D1E-7957-A841-168D-BAF882603C1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E9D5-FA82-D9D3-A673-810F9385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EBAF2-BEAA-D25E-7ECD-2FEBE2238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7089" cy="1211086"/>
              </a:xfrm>
            </p:spPr>
            <p:txBody>
              <a:bodyPr/>
              <a:lstStyle/>
              <a:p>
                <a:r>
                  <a:rPr lang="en-US" dirty="0"/>
                  <a:t>An estimator for a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another quantity,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that we can estimate from data.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6EBAF2-BEAA-D25E-7ECD-2FEBE2238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7089" cy="1211086"/>
              </a:xfrm>
              <a:blipFill>
                <a:blip r:embed="rId3"/>
                <a:stretch>
                  <a:fillRect l="-933" t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9D9137-3D0D-CDAE-7646-F680866E1E07}"/>
                  </a:ext>
                </a:extLst>
              </p:cNvPr>
              <p:cNvSpPr txBox="1"/>
              <p:nvPr/>
            </p:nvSpPr>
            <p:spPr>
              <a:xfrm>
                <a:off x="925690" y="2856089"/>
                <a:ext cx="6096000" cy="25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400" dirty="0"/>
                  <a:t> is an estimator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, we say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/>
                  <a:t> is an </a:t>
                </a:r>
                <a:r>
                  <a:rPr lang="en-US" sz="2800" b="1" dirty="0"/>
                  <a:t>unbiased</a:t>
                </a:r>
                <a:r>
                  <a:rPr lang="en-US" sz="2800" dirty="0"/>
                  <a:t> estimator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9D9137-3D0D-CDAE-7646-F680866E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0" y="2856089"/>
                <a:ext cx="6096000" cy="2548455"/>
              </a:xfrm>
              <a:prstGeom prst="rect">
                <a:avLst/>
              </a:prstGeom>
              <a:blipFill>
                <a:blip r:embed="rId5"/>
                <a:stretch>
                  <a:fillRect l="-1663" t="-2985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FF6853-539D-03F1-C276-775BA16DDD2B}"/>
              </a:ext>
            </a:extLst>
          </p:cNvPr>
          <p:cNvGrpSpPr/>
          <p:nvPr/>
        </p:nvGrpSpPr>
        <p:grpSpPr>
          <a:xfrm>
            <a:off x="3002844" y="3160359"/>
            <a:ext cx="7819485" cy="1200329"/>
            <a:chOff x="3002844" y="3160359"/>
            <a:chExt cx="781948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77EE3F-1BB6-0DFA-C159-E93A08BC20EF}"/>
                </a:ext>
              </a:extLst>
            </p:cNvPr>
            <p:cNvSpPr txBox="1"/>
            <p:nvPr/>
          </p:nvSpPr>
          <p:spPr>
            <a:xfrm>
              <a:off x="6615289" y="3160359"/>
              <a:ext cx="4207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</a:rPr>
                <a:t>Fun exercise: prove this using </a:t>
              </a:r>
              <a:r>
                <a:rPr lang="en-US" sz="2400" b="1" dirty="0">
                  <a:solidFill>
                    <a:schemeClr val="accent5"/>
                  </a:solidFill>
                </a:rPr>
                <a:t>linearity of expectation</a:t>
              </a:r>
              <a:r>
                <a:rPr lang="en-US" sz="2400" dirty="0">
                  <a:solidFill>
                    <a:schemeClr val="accent5"/>
                  </a:solidFill>
                </a:rPr>
                <a:t>!</a:t>
              </a:r>
            </a:p>
            <a:p>
              <a:endParaRPr lang="en-US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B7D66C-D4B4-E62F-D39E-20244351AA8C}"/>
                </a:ext>
              </a:extLst>
            </p:cNvPr>
            <p:cNvCxnSpPr/>
            <p:nvPr/>
          </p:nvCxnSpPr>
          <p:spPr>
            <a:xfrm flipH="1">
              <a:off x="3002844" y="3429000"/>
              <a:ext cx="3612445" cy="4995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8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C1ADA6-019E-BB83-11AD-45FD2D5C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6" y="3012125"/>
            <a:ext cx="5308441" cy="3424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8B6F2-8B5A-25CE-FE4D-FA9EF01B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B81C-A357-C2C2-237F-4A5C79426D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</p:spPr>
            <p:txBody>
              <a:bodyPr/>
              <a:lstStyle/>
              <a:p>
                <a:r>
                  <a:rPr lang="en-US" dirty="0"/>
                  <a:t>Consider </a:t>
                </a:r>
                <a:r>
                  <a:rPr lang="en-US" b="1" dirty="0"/>
                  <a:t>variance</a:t>
                </a:r>
                <a:r>
                  <a:rPr lang="en-US" dirty="0"/>
                  <a:t> of the commute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commute time for a random person in the US,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B81C-A357-C2C2-237F-4A5C79426D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  <a:blipFill>
                <a:blip r:embed="rId4"/>
                <a:stretch>
                  <a:fillRect l="-10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53C96-C17C-1A0E-32FB-D8BE65099F1E}"/>
                  </a:ext>
                </a:extLst>
              </p:cNvPr>
              <p:cNvSpPr txBox="1"/>
              <p:nvPr/>
            </p:nvSpPr>
            <p:spPr>
              <a:xfrm>
                <a:off x="6431780" y="3032819"/>
                <a:ext cx="52425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have this data, a sample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out of the whole US.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53C96-C17C-1A0E-32FB-D8BE6509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780" y="3032819"/>
                <a:ext cx="5242560" cy="830997"/>
              </a:xfrm>
              <a:prstGeom prst="rect">
                <a:avLst/>
              </a:prstGeom>
              <a:blipFill>
                <a:blip r:embed="rId5"/>
                <a:stretch>
                  <a:fillRect l="-1932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C669692-3044-583A-892D-97749CAC3C60}"/>
              </a:ext>
            </a:extLst>
          </p:cNvPr>
          <p:cNvGrpSpPr/>
          <p:nvPr/>
        </p:nvGrpSpPr>
        <p:grpSpPr>
          <a:xfrm>
            <a:off x="6415724" y="4111921"/>
            <a:ext cx="5609827" cy="2014220"/>
            <a:chOff x="6415724" y="4111921"/>
            <a:chExt cx="5609827" cy="2014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EB25D4-C0E9-36A4-148D-E046E4BCA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5724" y="4162743"/>
              <a:ext cx="2189006" cy="19633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E138E650-C406-E50F-8BB1-853515A4F1DC}"/>
                    </a:ext>
                  </a:extLst>
                </p:cNvPr>
                <p:cNvSpPr/>
                <p:nvPr/>
              </p:nvSpPr>
              <p:spPr>
                <a:xfrm>
                  <a:off x="8352079" y="4111921"/>
                  <a:ext cx="3673472" cy="1879283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/>
                    <a:t>Discuss: </a:t>
                  </a:r>
                </a:p>
                <a:p>
                  <a:pPr algn="ctr"/>
                  <a:r>
                    <a:rPr lang="en-US" sz="3200" dirty="0"/>
                    <a:t>What is a good estimator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200" dirty="0"/>
                    <a:t>?</a:t>
                  </a: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E138E650-C406-E50F-8BB1-853515A4F1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2079" y="4111921"/>
                  <a:ext cx="3673472" cy="1879283"/>
                </a:xfrm>
                <a:prstGeom prst="roundRect">
                  <a:avLst/>
                </a:prstGeom>
                <a:blipFill>
                  <a:blip r:embed="rId7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8294F-1308-7B62-2481-538F90D10551}"/>
              </a:ext>
            </a:extLst>
          </p:cNvPr>
          <p:cNvCxnSpPr/>
          <p:nvPr/>
        </p:nvCxnSpPr>
        <p:spPr>
          <a:xfrm flipH="1">
            <a:off x="5264727" y="3311236"/>
            <a:ext cx="1167053" cy="290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90752B-B5DA-1A30-D254-1E6A4D174065}"/>
              </a:ext>
            </a:extLst>
          </p:cNvPr>
          <p:cNvGrpSpPr/>
          <p:nvPr/>
        </p:nvGrpSpPr>
        <p:grpSpPr>
          <a:xfrm>
            <a:off x="7859210" y="-89358"/>
            <a:ext cx="4000051" cy="1540790"/>
            <a:chOff x="6404961" y="5126322"/>
            <a:chExt cx="4000051" cy="15407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ED23EF-EA5F-EB62-69DB-32F584B3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9749" y="5126322"/>
              <a:ext cx="665263" cy="15407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5398EF-0419-465D-2D8C-F4E799629949}"/>
                </a:ext>
              </a:extLst>
            </p:cNvPr>
            <p:cNvSpPr txBox="1"/>
            <p:nvPr/>
          </p:nvSpPr>
          <p:spPr>
            <a:xfrm>
              <a:off x="6404961" y="5377540"/>
              <a:ext cx="3245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The variance measures how “spread out” a distribution is!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1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  <a:blipFill>
                <a:blip r:embed="rId4"/>
                <a:stretch>
                  <a:fillRect l="-1463" t="-1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/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We don’t know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Recall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  <a:blipFill>
                <a:blip r:embed="rId4"/>
                <a:stretch>
                  <a:fillRect l="-1463" t="-1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/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We don’t know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6331482-B562-4252-CDE3-7C964BD0672F}"/>
                  </a:ext>
                </a:extLst>
              </p:cNvPr>
              <p:cNvSpPr/>
              <p:nvPr/>
            </p:nvSpPr>
            <p:spPr>
              <a:xfrm>
                <a:off x="6120765" y="2628026"/>
                <a:ext cx="6094095" cy="2631123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It turns out that this isn’t unbiased! </a:t>
                </a:r>
              </a:p>
              <a:p>
                <a:pPr algn="ctr"/>
                <a:endParaRPr lang="en-US" sz="1100" b="1" dirty="0"/>
              </a:p>
              <a:p>
                <a:pPr algn="ctr"/>
                <a:r>
                  <a:rPr lang="en-US" sz="2800" b="1" dirty="0"/>
                  <a:t>Fun exercise: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1400" dirty="0"/>
              </a:p>
              <a:p>
                <a:r>
                  <a:rPr lang="en-US" sz="1400" dirty="0"/>
                  <a:t>*(assume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independent)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6331482-B562-4252-CDE3-7C964BD06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65" y="2628026"/>
                <a:ext cx="6094095" cy="2631123"/>
              </a:xfrm>
              <a:prstGeom prst="roundRect">
                <a:avLst/>
              </a:prstGeom>
              <a:blipFill>
                <a:blip r:embed="rId6"/>
                <a:stretch>
                  <a:fillRect t="-4762" b="-4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2EBF8-6E45-C435-ACE5-BB7376CC9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Recall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 unbiased estimator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82D80-E0B2-8101-B692-CB76CA4C3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802880" cy="5032375"/>
              </a:xfrm>
              <a:blipFill>
                <a:blip r:embed="rId4"/>
                <a:stretch>
                  <a:fillRect l="-1463" t="-12343" b="-6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/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We don’t know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7B695F-18AD-84B7-C19D-BFEF52B7C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10" y="1368267"/>
                <a:ext cx="3771900" cy="9839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6331482-B562-4252-CDE3-7C964BD0672F}"/>
                  </a:ext>
                </a:extLst>
              </p:cNvPr>
              <p:cNvSpPr/>
              <p:nvPr/>
            </p:nvSpPr>
            <p:spPr>
              <a:xfrm>
                <a:off x="6120765" y="2628026"/>
                <a:ext cx="6094095" cy="263112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It turns out that this isn’t unbiased! </a:t>
                </a:r>
              </a:p>
              <a:p>
                <a:pPr algn="ctr"/>
                <a:endParaRPr lang="en-US" sz="1100" b="1" dirty="0"/>
              </a:p>
              <a:p>
                <a:pPr algn="ctr"/>
                <a:r>
                  <a:rPr lang="en-US" sz="2800" b="1" dirty="0"/>
                  <a:t>Fun exercise: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6331482-B562-4252-CDE3-7C964BD06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65" y="2628026"/>
                <a:ext cx="6094095" cy="2631123"/>
              </a:xfrm>
              <a:prstGeom prst="roundRect">
                <a:avLst/>
              </a:prstGeom>
              <a:blipFill>
                <a:blip r:embed="rId6"/>
                <a:stretch>
                  <a:fillRect t="-5714" b="-4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4DCA51-A022-E09A-9119-B27E696FBF5C}"/>
              </a:ext>
            </a:extLst>
          </p:cNvPr>
          <p:cNvSpPr/>
          <p:nvPr/>
        </p:nvSpPr>
        <p:spPr>
          <a:xfrm>
            <a:off x="5594032" y="5542439"/>
            <a:ext cx="6094095" cy="9839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is called the </a:t>
            </a:r>
            <a:r>
              <a:rPr lang="en-US" sz="2800" b="1" dirty="0"/>
              <a:t>sample variance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67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620A10-FE5A-A9AC-97A4-C6D747A413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to our first example,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620A10-FE5A-A9AC-97A4-C6D747A41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F11EC-C10C-5008-56A3-A342555A2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is an unbiased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Great!  </a:t>
                </a:r>
                <a:r>
                  <a:rPr lang="en-US" dirty="0"/>
                  <a:t>That means we can treat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as though it were about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without any more thought, right?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F11EC-C10C-5008-56A3-A342555A2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C5EBA0C-871F-B97B-A9AE-C0051B7545BE}"/>
              </a:ext>
            </a:extLst>
          </p:cNvPr>
          <p:cNvGrpSpPr/>
          <p:nvPr/>
        </p:nvGrpSpPr>
        <p:grpSpPr>
          <a:xfrm>
            <a:off x="1422400" y="4001294"/>
            <a:ext cx="8032308" cy="2658084"/>
            <a:chOff x="1422400" y="4001294"/>
            <a:chExt cx="8032308" cy="265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0E5E33-6B5B-C3E3-1F81-E9C24C29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084060" y="4001294"/>
              <a:ext cx="1370648" cy="26580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4CB9B8-38FD-F362-2AD5-0A5C8E556110}"/>
                    </a:ext>
                  </a:extLst>
                </p:cNvPr>
                <p:cNvSpPr txBox="1"/>
                <p:nvPr/>
              </p:nvSpPr>
              <p:spPr>
                <a:xfrm>
                  <a:off x="1422400" y="4063681"/>
                  <a:ext cx="66616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>
                      <a:solidFill>
                        <a:srgbClr val="0070C0"/>
                      </a:solidFill>
                    </a:rPr>
                    <a:t>Wait…but if we only sampled one person, </a:t>
                  </a:r>
                </a:p>
                <a:p>
                  <a:pPr algn="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would probably </a:t>
                  </a:r>
                  <a:r>
                    <a:rPr lang="en-US" sz="2400" b="1" dirty="0">
                      <a:solidFill>
                        <a:srgbClr val="0070C0"/>
                      </a:solidFill>
                    </a:rPr>
                    <a:t>not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 be a very good estimate…</a:t>
                  </a:r>
                </a:p>
                <a:p>
                  <a:pPr algn="r"/>
                  <a:endParaRPr lang="en-US" sz="2400" dirty="0">
                    <a:solidFill>
                      <a:srgbClr val="0070C0"/>
                    </a:solidFill>
                  </a:endParaRPr>
                </a:p>
                <a:p>
                  <a:pPr algn="r"/>
                  <a:r>
                    <a:rPr lang="en-US" sz="2400" dirty="0">
                      <a:solidFill>
                        <a:srgbClr val="0070C0"/>
                      </a:solidFill>
                    </a:rPr>
                    <a:t>The number of samples n needs to come into it!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4CB9B8-38FD-F362-2AD5-0A5C8E556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400" y="4063681"/>
                  <a:ext cx="6661660" cy="1569660"/>
                </a:xfrm>
                <a:prstGeom prst="rect">
                  <a:avLst/>
                </a:prstGeom>
                <a:blipFill>
                  <a:blip r:embed="rId6"/>
                  <a:stretch>
                    <a:fillRect t="-3226" r="-2281" b="-88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83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8B1F2-DAFA-3270-D8AE-CB75018367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22489" y="2704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What if we only had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=10 samples?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8B1F2-DAFA-3270-D8AE-CB750183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2489" y="27040"/>
                <a:ext cx="10515600" cy="1325563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C694-6DAF-4E9B-D770-457D565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9" y="1064506"/>
            <a:ext cx="10515600" cy="5655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Let’s try it a few times…*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853E09-785A-F532-E25E-77BF438C9EAD}"/>
              </a:ext>
            </a:extLst>
          </p:cNvPr>
          <p:cNvGrpSpPr/>
          <p:nvPr/>
        </p:nvGrpSpPr>
        <p:grpSpPr>
          <a:xfrm>
            <a:off x="438305" y="1651941"/>
            <a:ext cx="4017097" cy="3557967"/>
            <a:chOff x="438305" y="1651941"/>
            <a:chExt cx="4017097" cy="35579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F81BAA-F700-8E4B-41BA-B13026921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05" y="1651941"/>
              <a:ext cx="4017097" cy="30128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1697B1-2E5C-346F-397E-3BB890B584E5}"/>
                    </a:ext>
                  </a:extLst>
                </p:cNvPr>
                <p:cNvSpPr txBox="1"/>
                <p:nvPr/>
              </p:nvSpPr>
              <p:spPr>
                <a:xfrm>
                  <a:off x="1782811" y="4686688"/>
                  <a:ext cx="13299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=27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1697B1-2E5C-346F-397E-3BB890B58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811" y="4686688"/>
                  <a:ext cx="1329979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7143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9D931-0811-BD26-D516-36C38B308F93}"/>
              </a:ext>
            </a:extLst>
          </p:cNvPr>
          <p:cNvGrpSpPr/>
          <p:nvPr/>
        </p:nvGrpSpPr>
        <p:grpSpPr>
          <a:xfrm>
            <a:off x="4271602" y="2723844"/>
            <a:ext cx="3863037" cy="3592870"/>
            <a:chOff x="4271602" y="2723844"/>
            <a:chExt cx="3863037" cy="3592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CA0543-1BD6-A2BE-D0C7-B32D1661426C}"/>
                    </a:ext>
                  </a:extLst>
                </p:cNvPr>
                <p:cNvSpPr txBox="1"/>
                <p:nvPr/>
              </p:nvSpPr>
              <p:spPr>
                <a:xfrm>
                  <a:off x="5179044" y="5793494"/>
                  <a:ext cx="1602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=32.5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CA0543-1BD6-A2BE-D0C7-B32D16614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9044" y="5793494"/>
                  <a:ext cx="1602490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7143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831D37-2D4B-5DD2-C2C2-196508E0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1602" y="2723844"/>
              <a:ext cx="3863037" cy="289727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9DC10B-C6AF-496F-E5E2-D32B533F20F8}"/>
              </a:ext>
            </a:extLst>
          </p:cNvPr>
          <p:cNvGrpSpPr/>
          <p:nvPr/>
        </p:nvGrpSpPr>
        <p:grpSpPr>
          <a:xfrm>
            <a:off x="7890658" y="2140258"/>
            <a:ext cx="3863037" cy="3592870"/>
            <a:chOff x="7890658" y="2140258"/>
            <a:chExt cx="3863037" cy="3592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2D4ABF-00C5-83FB-C2E3-9C033063749C}"/>
                    </a:ext>
                  </a:extLst>
                </p:cNvPr>
                <p:cNvSpPr txBox="1"/>
                <p:nvPr/>
              </p:nvSpPr>
              <p:spPr>
                <a:xfrm>
                  <a:off x="9142922" y="5209908"/>
                  <a:ext cx="1602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=16.5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2D4ABF-00C5-83FB-C2E3-9C0330637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2922" y="5209908"/>
                  <a:ext cx="1602490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7143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A8B73-326A-03E7-A26B-30DD3D3F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658" y="2140258"/>
              <a:ext cx="3863037" cy="289727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9C069D-E4F8-4A1C-1302-BF357D336DA2}"/>
              </a:ext>
            </a:extLst>
          </p:cNvPr>
          <p:cNvSpPr txBox="1"/>
          <p:nvPr/>
        </p:nvSpPr>
        <p:spPr>
          <a:xfrm>
            <a:off x="438305" y="6461628"/>
            <a:ext cx="1002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*</a:t>
            </a:r>
            <a:r>
              <a:rPr lang="en-US" dirty="0">
                <a:latin typeface="+mj-lt"/>
              </a:rPr>
              <a:t>We don’t run census so we couldn’t really do this…this is </a:t>
            </a:r>
            <a:r>
              <a:rPr lang="en-US" sz="1800" dirty="0">
                <a:latin typeface="+mj-lt"/>
              </a:rPr>
              <a:t>sampling 10 people randomly from the </a:t>
            </a:r>
            <a:r>
              <a:rPr lang="en-US" dirty="0">
                <a:latin typeface="+mj-lt"/>
              </a:rPr>
              <a:t>1.3</a:t>
            </a:r>
            <a:r>
              <a:rPr lang="en-US" sz="1800" dirty="0">
                <a:latin typeface="+mj-lt"/>
              </a:rPr>
              <a:t>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42A7F05-D8D4-D17A-8848-EA6FC6433FC6}"/>
                  </a:ext>
                </a:extLst>
              </p:cNvPr>
              <p:cNvSpPr/>
              <p:nvPr/>
            </p:nvSpPr>
            <p:spPr>
              <a:xfrm>
                <a:off x="743671" y="5393264"/>
                <a:ext cx="3247345" cy="811444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400" dirty="0"/>
                  <a:t> is all over the place! 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42A7F05-D8D4-D17A-8848-EA6FC6433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1" y="5393264"/>
                <a:ext cx="3247345" cy="811444"/>
              </a:xfrm>
              <a:prstGeom prst="roundRect">
                <a:avLst/>
              </a:prstGeom>
              <a:blipFill>
                <a:blip r:embed="rId10"/>
                <a:stretch>
                  <a:fillRect r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3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E7AA-2E04-2F18-3DCB-3FA70199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Who are we? (Course staff)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8339-9DDF-945F-2D6D-B7BCC359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890"/>
            <a:ext cx="10515600" cy="5217128"/>
          </a:xfrm>
        </p:spPr>
        <p:txBody>
          <a:bodyPr>
            <a:normAutofit/>
          </a:bodyPr>
          <a:lstStyle/>
          <a:p>
            <a:r>
              <a:rPr lang="en-US" dirty="0"/>
              <a:t>Instructors: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Guido </a:t>
            </a:r>
            <a:r>
              <a:rPr lang="en-US" dirty="0" err="1">
                <a:solidFill>
                  <a:schemeClr val="accent1"/>
                </a:solidFill>
              </a:rPr>
              <a:t>Imbens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Mary Wootters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Awesome TAs: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Amar Venugopal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Anna Thomas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Best way to reach us:</a:t>
            </a:r>
          </a:p>
          <a:p>
            <a:pPr lvl="1"/>
            <a:r>
              <a:rPr lang="en-US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oogle Sans"/>
                <a:hlinkClick r:id="rId3"/>
              </a:rPr>
              <a:t>cs171-aut2526-staff@lists.stanford.edu</a:t>
            </a:r>
            <a:endParaRPr lang="en-US" b="0" i="0" dirty="0">
              <a:solidFill>
                <a:schemeClr val="accent1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r>
              <a:rPr lang="en-US" dirty="0">
                <a:highlight>
                  <a:srgbClr val="FFFFFF"/>
                </a:highlight>
              </a:rPr>
              <a:t>Typical way to hear from us </a:t>
            </a:r>
            <a:r>
              <a:rPr lang="en-US" sz="2000" dirty="0">
                <a:highlight>
                  <a:srgbClr val="FFFFFF"/>
                </a:highlight>
              </a:rPr>
              <a:t>(outside of class):</a:t>
            </a:r>
            <a:endParaRPr lang="en-US" dirty="0">
              <a:highlight>
                <a:srgbClr val="FFFFFF"/>
              </a:highlight>
            </a:endParaRPr>
          </a:p>
          <a:p>
            <a:pPr lvl="1"/>
            <a:r>
              <a:rPr lang="en-US" sz="2800" dirty="0">
                <a:solidFill>
                  <a:schemeClr val="accent1"/>
                </a:solidFill>
                <a:highlight>
                  <a:srgbClr val="FFFFFF"/>
                </a:highlight>
                <a:latin typeface="Google Sans"/>
              </a:rPr>
              <a:t>Canvas announcements</a:t>
            </a:r>
            <a:endParaRPr lang="en-US" sz="2800" dirty="0"/>
          </a:p>
        </p:txBody>
      </p:sp>
      <p:pic>
        <p:nvPicPr>
          <p:cNvPr id="1026" name="Picture 2" descr="Guido W. Imbens | Stanford Graduate School of Business">
            <a:extLst>
              <a:ext uri="{FF2B5EF4-FFF2-40B4-BE49-F238E27FC236}">
                <a16:creationId xmlns:a16="http://schemas.microsoft.com/office/drawing/2014/main" id="{2AC504C0-3526-18C1-1AB4-BED88D02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63" y="1008805"/>
            <a:ext cx="1844202" cy="18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y Wootters | Stanford University School of Engineering">
            <a:extLst>
              <a:ext uri="{FF2B5EF4-FFF2-40B4-BE49-F238E27FC236}">
                <a16:creationId xmlns:a16="http://schemas.microsoft.com/office/drawing/2014/main" id="{FA65E581-6DBD-E046-915B-77A7EB1F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64" y="1019598"/>
            <a:ext cx="1236534" cy="18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B97C7A-50B4-D835-BDD4-A748EB6D82C2}"/>
              </a:ext>
            </a:extLst>
          </p:cNvPr>
          <p:cNvSpPr txBox="1"/>
          <p:nvPr/>
        </p:nvSpPr>
        <p:spPr>
          <a:xfrm>
            <a:off x="8732395" y="28721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C2C7D-4FA3-6BC8-9EBC-CFBB036BA86B}"/>
              </a:ext>
            </a:extLst>
          </p:cNvPr>
          <p:cNvSpPr txBox="1"/>
          <p:nvPr/>
        </p:nvSpPr>
        <p:spPr>
          <a:xfrm>
            <a:off x="10585811" y="2870284"/>
            <a:ext cx="67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F1B06-C881-833F-D9BF-68694E539008}"/>
              </a:ext>
            </a:extLst>
          </p:cNvPr>
          <p:cNvSpPr txBox="1"/>
          <p:nvPr/>
        </p:nvSpPr>
        <p:spPr>
          <a:xfrm>
            <a:off x="8410050" y="519035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94016-BF95-0599-F472-F7FB4781CFA9}"/>
              </a:ext>
            </a:extLst>
          </p:cNvPr>
          <p:cNvSpPr txBox="1"/>
          <p:nvPr/>
        </p:nvSpPr>
        <p:spPr>
          <a:xfrm>
            <a:off x="10361242" y="51948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Anna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8139FBAA-8E3F-BA19-5826-1BD4641CC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7497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Anna Thomas">
            <a:extLst>
              <a:ext uri="{FF2B5EF4-FFF2-40B4-BE49-F238E27FC236}">
                <a16:creationId xmlns:a16="http://schemas.microsoft.com/office/drawing/2014/main" id="{8EB3E378-D8AD-C8D3-E8B7-EB690A24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20" y="3385804"/>
            <a:ext cx="1762470" cy="17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DECE490-0893-D9BC-E7B6-5380B5D2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51" y="3385804"/>
            <a:ext cx="1762471" cy="17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77E0-44BB-C036-EA65-488AEE71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if we have 10,000 samples…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0EF234-17FF-7770-8D4F-B4DAF82D0A35}"/>
              </a:ext>
            </a:extLst>
          </p:cNvPr>
          <p:cNvGrpSpPr/>
          <p:nvPr/>
        </p:nvGrpSpPr>
        <p:grpSpPr>
          <a:xfrm>
            <a:off x="618273" y="1690688"/>
            <a:ext cx="4064000" cy="3660175"/>
            <a:chOff x="618273" y="1690688"/>
            <a:chExt cx="4064000" cy="3660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EF4092-D7FB-9E5E-2CCF-D1BE50CF8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73" y="1690688"/>
              <a:ext cx="4064000" cy="30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DFD2E9-65EF-288A-5045-00E726BA6B06}"/>
                    </a:ext>
                  </a:extLst>
                </p:cNvPr>
                <p:cNvSpPr txBox="1"/>
                <p:nvPr/>
              </p:nvSpPr>
              <p:spPr>
                <a:xfrm>
                  <a:off x="1849028" y="4827643"/>
                  <a:ext cx="1602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=26.7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DFD2E9-65EF-288A-5045-00E726BA6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028" y="4827643"/>
                  <a:ext cx="160249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7143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F2193-31BD-B7A4-17D3-FC2CC5FE7236}"/>
              </a:ext>
            </a:extLst>
          </p:cNvPr>
          <p:cNvGrpSpPr/>
          <p:nvPr/>
        </p:nvGrpSpPr>
        <p:grpSpPr>
          <a:xfrm>
            <a:off x="8000381" y="1905000"/>
            <a:ext cx="4064000" cy="3660175"/>
            <a:chOff x="8000381" y="1905000"/>
            <a:chExt cx="4064000" cy="3660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27A33A-7040-950A-9CB3-339E98893F7D}"/>
                    </a:ext>
                  </a:extLst>
                </p:cNvPr>
                <p:cNvSpPr txBox="1"/>
                <p:nvPr/>
              </p:nvSpPr>
              <p:spPr>
                <a:xfrm>
                  <a:off x="9372385" y="5041955"/>
                  <a:ext cx="1602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=26.6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27A33A-7040-950A-9CB3-339E98893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385" y="5041955"/>
                  <a:ext cx="1602490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4651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420C73-12C1-80B2-4BC8-BFF0CDF7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0381" y="1905000"/>
              <a:ext cx="4064000" cy="3048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0F42E-7D61-ED79-1866-41017766FD17}"/>
              </a:ext>
            </a:extLst>
          </p:cNvPr>
          <p:cNvGrpSpPr/>
          <p:nvPr/>
        </p:nvGrpSpPr>
        <p:grpSpPr>
          <a:xfrm>
            <a:off x="4309327" y="2763644"/>
            <a:ext cx="4064000" cy="3571220"/>
            <a:chOff x="4309327" y="2763644"/>
            <a:chExt cx="4064000" cy="3571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231334-5075-0298-7F93-109547CC6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9327" y="2763644"/>
              <a:ext cx="4064000" cy="30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7E1899-C372-1B81-4CE0-EAF785669797}"/>
                    </a:ext>
                  </a:extLst>
                </p:cNvPr>
                <p:cNvSpPr txBox="1"/>
                <p:nvPr/>
              </p:nvSpPr>
              <p:spPr>
                <a:xfrm>
                  <a:off x="5644160" y="5811644"/>
                  <a:ext cx="1602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=26.2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7E1899-C372-1B81-4CE0-EAF785669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60" y="5811644"/>
                  <a:ext cx="1602490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4762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3EAAE9D-E4BD-3FA3-C59C-59615BB25684}"/>
                  </a:ext>
                </a:extLst>
              </p:cNvPr>
              <p:cNvSpPr/>
              <p:nvPr/>
            </p:nvSpPr>
            <p:spPr>
              <a:xfrm>
                <a:off x="838200" y="5565175"/>
                <a:ext cx="3247345" cy="811444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400" dirty="0"/>
                  <a:t> is pretty stable! 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3EAAE9D-E4BD-3FA3-C59C-59615BB25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65175"/>
                <a:ext cx="3247345" cy="81144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7A45-D9FB-7668-94C9-2C942A9A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each of the previous slides 100,000 times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2E8EA-1D55-3E23-811E-ECD2545B726D}"/>
              </a:ext>
            </a:extLst>
          </p:cNvPr>
          <p:cNvGrpSpPr/>
          <p:nvPr/>
        </p:nvGrpSpPr>
        <p:grpSpPr>
          <a:xfrm>
            <a:off x="622610" y="1513313"/>
            <a:ext cx="5473390" cy="4796185"/>
            <a:chOff x="622610" y="1513313"/>
            <a:chExt cx="5473390" cy="47961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D292E6-9767-98DF-79FB-B2D709F05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10" y="1513313"/>
              <a:ext cx="5473390" cy="38313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98983E8-A8EE-E7F4-671D-03F3B3FF1AE6}"/>
                    </a:ext>
                  </a:extLst>
                </p:cNvPr>
                <p:cNvSpPr txBox="1"/>
                <p:nvPr/>
              </p:nvSpPr>
              <p:spPr>
                <a:xfrm>
                  <a:off x="1462669" y="5478501"/>
                  <a:ext cx="399027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When n=10, the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sz="2400" dirty="0"/>
                    <a:t> is pretty spread out.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98983E8-A8EE-E7F4-671D-03F3B3FF1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669" y="5478501"/>
                  <a:ext cx="3990277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17" t="-6061" r="-190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ECE315-7228-F7F9-6E73-1AC0A14D7A6D}"/>
              </a:ext>
            </a:extLst>
          </p:cNvPr>
          <p:cNvGrpSpPr/>
          <p:nvPr/>
        </p:nvGrpSpPr>
        <p:grpSpPr>
          <a:xfrm>
            <a:off x="996064" y="4724553"/>
            <a:ext cx="3997085" cy="850965"/>
            <a:chOff x="996064" y="4724553"/>
            <a:chExt cx="3997085" cy="8509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9AE3DC-6CF5-3309-61CB-5C690FBD497B}"/>
                </a:ext>
              </a:extLst>
            </p:cNvPr>
            <p:cNvSpPr/>
            <p:nvPr/>
          </p:nvSpPr>
          <p:spPr>
            <a:xfrm>
              <a:off x="4024739" y="4724553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5C90FE-A9D2-5582-BEDB-3ECDE98F9786}"/>
                </a:ext>
              </a:extLst>
            </p:cNvPr>
            <p:cNvSpPr/>
            <p:nvPr/>
          </p:nvSpPr>
          <p:spPr>
            <a:xfrm>
              <a:off x="1356731" y="4772722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D76F73-574A-07B1-1322-03AC3981828B}"/>
                </a:ext>
              </a:extLst>
            </p:cNvPr>
            <p:cNvSpPr txBox="1"/>
            <p:nvPr/>
          </p:nvSpPr>
          <p:spPr>
            <a:xfrm>
              <a:off x="4478264" y="5016836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60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17F5FA-B96C-D310-1DF5-6341D8CD67B1}"/>
                </a:ext>
              </a:extLst>
            </p:cNvPr>
            <p:cNvSpPr txBox="1"/>
            <p:nvPr/>
          </p:nvSpPr>
          <p:spPr>
            <a:xfrm>
              <a:off x="996064" y="5113853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A7AA7F-B197-26D6-203B-BBD1DCC7C246}"/>
              </a:ext>
            </a:extLst>
          </p:cNvPr>
          <p:cNvSpPr txBox="1"/>
          <p:nvPr/>
        </p:nvSpPr>
        <p:spPr>
          <a:xfrm>
            <a:off x="4635266" y="202934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n=10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CE7918-1E01-3E8F-3ADB-2670B5A2DF15}"/>
              </a:ext>
            </a:extLst>
          </p:cNvPr>
          <p:cNvGrpSpPr/>
          <p:nvPr/>
        </p:nvGrpSpPr>
        <p:grpSpPr>
          <a:xfrm>
            <a:off x="5977209" y="1568449"/>
            <a:ext cx="5949545" cy="4638595"/>
            <a:chOff x="5977209" y="1568449"/>
            <a:chExt cx="5949545" cy="46385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97A673-C4C1-C2D8-A79E-DCD88A2B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7209" y="1568449"/>
              <a:ext cx="5880100" cy="3721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16A2A8-9387-AC1A-8E17-B4263AA51C98}"/>
                    </a:ext>
                  </a:extLst>
                </p:cNvPr>
                <p:cNvSpPr txBox="1"/>
                <p:nvPr/>
              </p:nvSpPr>
              <p:spPr>
                <a:xfrm>
                  <a:off x="6739056" y="5376047"/>
                  <a:ext cx="461474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When n=10,000, the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sz="2400" dirty="0"/>
                    <a:t> is much more concentrated.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16A2A8-9387-AC1A-8E17-B4263AA51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056" y="5376047"/>
                  <a:ext cx="4614744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74" t="-6061" r="-10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A1063-AE65-D17E-652C-271B9BBAD5FA}"/>
                </a:ext>
              </a:extLst>
            </p:cNvPr>
            <p:cNvSpPr/>
            <p:nvPr/>
          </p:nvSpPr>
          <p:spPr>
            <a:xfrm>
              <a:off x="6830121" y="4690946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CD3AF4-2296-83BD-F415-6C1FA2524D5F}"/>
                </a:ext>
              </a:extLst>
            </p:cNvPr>
            <p:cNvSpPr/>
            <p:nvPr/>
          </p:nvSpPr>
          <p:spPr>
            <a:xfrm>
              <a:off x="10735061" y="4702251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2D8DDE-1832-3533-303C-B03BE22F37F6}"/>
                </a:ext>
              </a:extLst>
            </p:cNvPr>
            <p:cNvSpPr txBox="1"/>
            <p:nvPr/>
          </p:nvSpPr>
          <p:spPr>
            <a:xfrm>
              <a:off x="6165445" y="4965789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25.5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A935EB-BE6B-2ADC-91DF-BBCC03A80DFF}"/>
                </a:ext>
              </a:extLst>
            </p:cNvPr>
            <p:cNvSpPr txBox="1"/>
            <p:nvPr/>
          </p:nvSpPr>
          <p:spPr>
            <a:xfrm>
              <a:off x="11158595" y="4914037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27.5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80042B-5DA2-B4F9-FA90-0D2F9AF2DCBE}"/>
                </a:ext>
              </a:extLst>
            </p:cNvPr>
            <p:cNvSpPr txBox="1"/>
            <p:nvPr/>
          </p:nvSpPr>
          <p:spPr>
            <a:xfrm>
              <a:off x="9801603" y="2029341"/>
              <a:ext cx="1433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n=10,000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3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331C-9A3F-BB22-FD67-E72E509C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quantify this phenomenon?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45842-8EA3-1DED-F1C2-50C262AFA5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Discuss!  </a:t>
                </a:r>
              </a:p>
              <a:p>
                <a:r>
                  <a:rPr lang="en-US" dirty="0"/>
                  <a:t>What is a number we can put on “how good an estimator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45842-8EA3-1DED-F1C2-50C262AFA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38BB66-7BEA-368A-A95B-E8778DD2F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119" y="2765503"/>
            <a:ext cx="3548722" cy="31829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826F3-2EA1-9A4A-7112-0CDD0D0263FB}"/>
              </a:ext>
            </a:extLst>
          </p:cNvPr>
          <p:cNvGrpSpPr/>
          <p:nvPr/>
        </p:nvGrpSpPr>
        <p:grpSpPr>
          <a:xfrm>
            <a:off x="497340" y="4392964"/>
            <a:ext cx="6837125" cy="2465036"/>
            <a:chOff x="622610" y="1513313"/>
            <a:chExt cx="11411400" cy="41142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CE8AE1-9E05-5DF0-050B-4CBBF352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610" y="1513313"/>
              <a:ext cx="5473390" cy="38313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D609BB-515C-C7AB-7E82-0CFFA21CB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7209" y="1568449"/>
              <a:ext cx="5880100" cy="37211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3F7684-3001-F8EA-0EFD-F54A16D73018}"/>
                </a:ext>
              </a:extLst>
            </p:cNvPr>
            <p:cNvSpPr/>
            <p:nvPr/>
          </p:nvSpPr>
          <p:spPr>
            <a:xfrm>
              <a:off x="4024739" y="4724553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F536B5-A619-9B16-6A3E-4CFFE843764C}"/>
                </a:ext>
              </a:extLst>
            </p:cNvPr>
            <p:cNvSpPr/>
            <p:nvPr/>
          </p:nvSpPr>
          <p:spPr>
            <a:xfrm>
              <a:off x="1356731" y="4772722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018B8E-85A4-9C0F-3C0E-F0A579223B89}"/>
                </a:ext>
              </a:extLst>
            </p:cNvPr>
            <p:cNvSpPr/>
            <p:nvPr/>
          </p:nvSpPr>
          <p:spPr>
            <a:xfrm>
              <a:off x="6830121" y="4690946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715511-07C7-7EF4-A05C-C81318540C3B}"/>
                </a:ext>
              </a:extLst>
            </p:cNvPr>
            <p:cNvSpPr/>
            <p:nvPr/>
          </p:nvSpPr>
          <p:spPr>
            <a:xfrm>
              <a:off x="10735061" y="4702251"/>
              <a:ext cx="501805" cy="5056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76BEB-4CA5-4192-B63B-FA09E77E075F}"/>
                </a:ext>
              </a:extLst>
            </p:cNvPr>
            <p:cNvSpPr txBox="1"/>
            <p:nvPr/>
          </p:nvSpPr>
          <p:spPr>
            <a:xfrm>
              <a:off x="4478264" y="5016836"/>
              <a:ext cx="629270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60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CBA7D-B177-B07A-BA3F-EA5D8B2DA60E}"/>
                </a:ext>
              </a:extLst>
            </p:cNvPr>
            <p:cNvSpPr txBox="1"/>
            <p:nvPr/>
          </p:nvSpPr>
          <p:spPr>
            <a:xfrm>
              <a:off x="996063" y="5113852"/>
              <a:ext cx="629270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10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C3255D-A176-56CC-1568-4E95086EE18A}"/>
                </a:ext>
              </a:extLst>
            </p:cNvPr>
            <p:cNvSpPr txBox="1"/>
            <p:nvPr/>
          </p:nvSpPr>
          <p:spPr>
            <a:xfrm>
              <a:off x="6165445" y="4965787"/>
              <a:ext cx="875414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25.5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F7A46D-FC32-8B35-0C15-E38BAF326B07}"/>
                </a:ext>
              </a:extLst>
            </p:cNvPr>
            <p:cNvSpPr txBox="1"/>
            <p:nvPr/>
          </p:nvSpPr>
          <p:spPr>
            <a:xfrm>
              <a:off x="11158596" y="4914037"/>
              <a:ext cx="875414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27.5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EE408C-6E35-121D-DFEB-F7501A9DCD35}"/>
                </a:ext>
              </a:extLst>
            </p:cNvPr>
            <p:cNvSpPr txBox="1"/>
            <p:nvPr/>
          </p:nvSpPr>
          <p:spPr>
            <a:xfrm>
              <a:off x="4635265" y="2029342"/>
              <a:ext cx="955678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n=10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B326FC-E462-C0C6-1C2B-7907517919C4}"/>
                </a:ext>
              </a:extLst>
            </p:cNvPr>
            <p:cNvSpPr txBox="1"/>
            <p:nvPr/>
          </p:nvSpPr>
          <p:spPr>
            <a:xfrm>
              <a:off x="9801604" y="2029342"/>
              <a:ext cx="1522876" cy="5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n=10,000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D6525D3-4E16-8E05-4D2C-1145E1FAC930}"/>
              </a:ext>
            </a:extLst>
          </p:cNvPr>
          <p:cNvSpPr txBox="1"/>
          <p:nvPr/>
        </p:nvSpPr>
        <p:spPr>
          <a:xfrm>
            <a:off x="600627" y="4063708"/>
            <a:ext cx="662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goal is to quantitatively distinguish between these two cases:</a:t>
            </a:r>
          </a:p>
        </p:txBody>
      </p:sp>
    </p:spTree>
    <p:extLst>
      <p:ext uri="{BB962C8B-B14F-4D97-AF65-F5344CB8AC3E}">
        <p14:creationId xmlns:p14="http://schemas.microsoft.com/office/powerpoint/2010/main" val="38562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8F88-C120-E4E4-849A-B3189ED3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quantify this phenomenon?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90AA4-90C6-D7CB-107D-B3ADC9A1FC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15107" cy="1430531"/>
              </a:xfrm>
            </p:spPr>
            <p:txBody>
              <a:bodyPr/>
              <a:lstStyle/>
              <a:p>
                <a:r>
                  <a:rPr lang="en-US" dirty="0"/>
                  <a:t>Variance of the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Standard Errors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90AA4-90C6-D7CB-107D-B3ADC9A1F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15107" cy="1430531"/>
              </a:xfrm>
              <a:blipFill>
                <a:blip r:embed="rId3"/>
                <a:stretch>
                  <a:fillRect l="-2419" t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91219D-5D03-B9BF-5F0A-2D97C8D69A2B}"/>
                  </a:ext>
                </a:extLst>
              </p:cNvPr>
              <p:cNvSpPr txBox="1"/>
              <p:nvPr/>
            </p:nvSpPr>
            <p:spPr>
              <a:xfrm>
                <a:off x="6210361" y="1722683"/>
                <a:ext cx="6099716" cy="94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Probability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is large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Confidence Intervals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91219D-5D03-B9BF-5F0A-2D97C8D69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61" y="1722683"/>
                <a:ext cx="6099716" cy="944169"/>
              </a:xfrm>
              <a:prstGeom prst="rect">
                <a:avLst/>
              </a:prstGeom>
              <a:blipFill>
                <a:blip r:embed="rId6"/>
                <a:stretch>
                  <a:fillRect l="-1871" t="-6667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3DF4F80-770E-A903-AEEF-F6552E16B870}"/>
              </a:ext>
            </a:extLst>
          </p:cNvPr>
          <p:cNvGrpSpPr/>
          <p:nvPr/>
        </p:nvGrpSpPr>
        <p:grpSpPr>
          <a:xfrm>
            <a:off x="556826" y="2870027"/>
            <a:ext cx="4628299" cy="3898208"/>
            <a:chOff x="556826" y="2870027"/>
            <a:chExt cx="4628299" cy="38982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844B3C-7521-A777-9CAF-FD23C33BB307}"/>
                </a:ext>
              </a:extLst>
            </p:cNvPr>
            <p:cNvGrpSpPr/>
            <p:nvPr/>
          </p:nvGrpSpPr>
          <p:grpSpPr>
            <a:xfrm>
              <a:off x="556826" y="2870027"/>
              <a:ext cx="2840907" cy="3898208"/>
              <a:chOff x="419252" y="1513313"/>
              <a:chExt cx="5880100" cy="806849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C07B4BF-6D0C-A19A-928A-62FC188A5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610" y="1513313"/>
                <a:ext cx="5473390" cy="383137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BE4C383-E145-4FB8-BB87-AB75752D3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252" y="5860712"/>
                <a:ext cx="5880100" cy="37211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AA976D-6FA1-3306-FE5E-0629BC8E2257}"/>
                  </a:ext>
                </a:extLst>
              </p:cNvPr>
              <p:cNvSpPr txBox="1"/>
              <p:nvPr/>
            </p:nvSpPr>
            <p:spPr>
              <a:xfrm>
                <a:off x="4117224" y="2029340"/>
                <a:ext cx="1185151" cy="637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n=10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DB662-3FD9-CD9E-7C0D-9F47ACE7A188}"/>
                  </a:ext>
                </a:extLst>
              </p:cNvPr>
              <p:cNvSpPr txBox="1"/>
              <p:nvPr/>
            </p:nvSpPr>
            <p:spPr>
              <a:xfrm>
                <a:off x="3927179" y="6321604"/>
                <a:ext cx="1888543" cy="637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n=10,000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D8F575-B6F9-1471-8BFB-B613CA1EE974}"/>
                </a:ext>
              </a:extLst>
            </p:cNvPr>
            <p:cNvSpPr txBox="1"/>
            <p:nvPr/>
          </p:nvSpPr>
          <p:spPr>
            <a:xfrm>
              <a:off x="3397733" y="4124225"/>
              <a:ext cx="17873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This one is a much “fatter” distribution: much larger variance!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7A01387-44C5-915A-DA12-09BC17A4F65F}"/>
                </a:ext>
              </a:extLst>
            </p:cNvPr>
            <p:cNvCxnSpPr>
              <a:stCxn id="11" idx="1"/>
            </p:cNvCxnSpPr>
            <p:nvPr/>
          </p:nvCxnSpPr>
          <p:spPr>
            <a:xfrm flipH="1" flipV="1">
              <a:off x="2430091" y="3891776"/>
              <a:ext cx="967642" cy="97111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9128B1-E7F0-0461-4581-AB12DBF924EE}"/>
              </a:ext>
            </a:extLst>
          </p:cNvPr>
          <p:cNvGrpSpPr/>
          <p:nvPr/>
        </p:nvGrpSpPr>
        <p:grpSpPr>
          <a:xfrm>
            <a:off x="5806428" y="2933456"/>
            <a:ext cx="3763319" cy="3336863"/>
            <a:chOff x="5806428" y="2933456"/>
            <a:chExt cx="3763319" cy="33368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54B756-539A-CB0D-EAAD-7FF5C04CB200}"/>
                </a:ext>
              </a:extLst>
            </p:cNvPr>
            <p:cNvGrpSpPr/>
            <p:nvPr/>
          </p:nvGrpSpPr>
          <p:grpSpPr>
            <a:xfrm>
              <a:off x="5806428" y="2933456"/>
              <a:ext cx="3763319" cy="2381538"/>
              <a:chOff x="9225630" y="4872408"/>
              <a:chExt cx="2840907" cy="179780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EF257F6-F7B0-83B5-0286-2909BB992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5630" y="4872408"/>
                <a:ext cx="2840907" cy="179780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55C3B9-7F1B-48EA-DDEC-F5F234E2677D}"/>
                  </a:ext>
                </a:extLst>
              </p:cNvPr>
              <p:cNvSpPr txBox="1"/>
              <p:nvPr/>
            </p:nvSpPr>
            <p:spPr>
              <a:xfrm>
                <a:off x="10920447" y="5095083"/>
                <a:ext cx="912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n=10,000</a:t>
                </a:r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B3265E2-AC45-6953-8551-868D05CAE335}"/>
                </a:ext>
              </a:extLst>
            </p:cNvPr>
            <p:cNvSpPr/>
            <p:nvPr/>
          </p:nvSpPr>
          <p:spPr>
            <a:xfrm>
              <a:off x="8366760" y="4876791"/>
              <a:ext cx="333109" cy="232048"/>
            </a:xfrm>
            <a:custGeom>
              <a:avLst/>
              <a:gdLst>
                <a:gd name="connsiteX0" fmla="*/ 37011 w 333109"/>
                <a:gd name="connsiteY0" fmla="*/ 209015 h 232048"/>
                <a:gd name="connsiteX1" fmla="*/ 37011 w 333109"/>
                <a:gd name="connsiteY1" fmla="*/ 9 h 232048"/>
                <a:gd name="connsiteX2" fmla="*/ 333103 w 333109"/>
                <a:gd name="connsiteY2" fmla="*/ 200306 h 232048"/>
                <a:gd name="connsiteX3" fmla="*/ 37011 w 333109"/>
                <a:gd name="connsiteY3" fmla="*/ 209015 h 2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09" h="232048">
                  <a:moveTo>
                    <a:pt x="37011" y="209015"/>
                  </a:moveTo>
                  <a:cubicBezTo>
                    <a:pt x="-12338" y="175632"/>
                    <a:pt x="-12338" y="1460"/>
                    <a:pt x="37011" y="9"/>
                  </a:cubicBezTo>
                  <a:cubicBezTo>
                    <a:pt x="86360" y="-1443"/>
                    <a:pt x="331652" y="161118"/>
                    <a:pt x="333103" y="200306"/>
                  </a:cubicBezTo>
                  <a:cubicBezTo>
                    <a:pt x="334554" y="239494"/>
                    <a:pt x="86360" y="242398"/>
                    <a:pt x="37011" y="209015"/>
                  </a:cubicBezTo>
                  <a:close/>
                </a:path>
              </a:pathLst>
            </a:custGeom>
            <a:solidFill>
              <a:srgbClr val="FFFF00">
                <a:alpha val="443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B06C098-9455-F2C7-8578-691B11DF888F}"/>
                </a:ext>
              </a:extLst>
            </p:cNvPr>
            <p:cNvSpPr/>
            <p:nvPr/>
          </p:nvSpPr>
          <p:spPr>
            <a:xfrm>
              <a:off x="6671709" y="4751803"/>
              <a:ext cx="594317" cy="482540"/>
            </a:xfrm>
            <a:custGeom>
              <a:avLst/>
              <a:gdLst>
                <a:gd name="connsiteX0" fmla="*/ 556405 w 594317"/>
                <a:gd name="connsiteY0" fmla="*/ 421088 h 482540"/>
                <a:gd name="connsiteX1" fmla="*/ 538988 w 594317"/>
                <a:gd name="connsiteY1" fmla="*/ 20494 h 482540"/>
                <a:gd name="connsiteX2" fmla="*/ 338691 w 594317"/>
                <a:gd name="connsiteY2" fmla="*/ 81454 h 482540"/>
                <a:gd name="connsiteX3" fmla="*/ 25182 w 594317"/>
                <a:gd name="connsiteY3" fmla="*/ 281751 h 482540"/>
                <a:gd name="connsiteX4" fmla="*/ 77434 w 594317"/>
                <a:gd name="connsiteY4" fmla="*/ 464631 h 482540"/>
                <a:gd name="connsiteX5" fmla="*/ 556405 w 594317"/>
                <a:gd name="connsiteY5" fmla="*/ 421088 h 4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317" h="482540">
                  <a:moveTo>
                    <a:pt x="556405" y="421088"/>
                  </a:moveTo>
                  <a:cubicBezTo>
                    <a:pt x="633331" y="347065"/>
                    <a:pt x="575274" y="77100"/>
                    <a:pt x="538988" y="20494"/>
                  </a:cubicBezTo>
                  <a:cubicBezTo>
                    <a:pt x="502702" y="-36112"/>
                    <a:pt x="424325" y="37911"/>
                    <a:pt x="338691" y="81454"/>
                  </a:cubicBezTo>
                  <a:cubicBezTo>
                    <a:pt x="253057" y="124997"/>
                    <a:pt x="68725" y="217888"/>
                    <a:pt x="25182" y="281751"/>
                  </a:cubicBezTo>
                  <a:cubicBezTo>
                    <a:pt x="-18361" y="345614"/>
                    <a:pt x="-8200" y="437054"/>
                    <a:pt x="77434" y="464631"/>
                  </a:cubicBezTo>
                  <a:cubicBezTo>
                    <a:pt x="163068" y="492208"/>
                    <a:pt x="479479" y="495111"/>
                    <a:pt x="556405" y="421088"/>
                  </a:cubicBezTo>
                  <a:close/>
                </a:path>
              </a:pathLst>
            </a:custGeom>
            <a:solidFill>
              <a:srgbClr val="FFFF00">
                <a:alpha val="41813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3FCCB3-7ED3-B691-7D41-3C65A683D335}"/>
                    </a:ext>
                  </a:extLst>
                </p:cNvPr>
                <p:cNvSpPr txBox="1"/>
                <p:nvPr/>
              </p:nvSpPr>
              <p:spPr>
                <a:xfrm>
                  <a:off x="6430095" y="5346989"/>
                  <a:ext cx="234638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The probability that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is outside of [26,27] is tiny when n=10,000!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3FCCB3-7ED3-B691-7D41-3C65A683D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095" y="5346989"/>
                  <a:ext cx="234638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613" t="-1351" r="-3226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4D23F-4F4D-3D7C-B920-57F3A681C3C0}"/>
              </a:ext>
            </a:extLst>
          </p:cNvPr>
          <p:cNvGrpSpPr/>
          <p:nvPr/>
        </p:nvGrpSpPr>
        <p:grpSpPr>
          <a:xfrm>
            <a:off x="9251752" y="3333905"/>
            <a:ext cx="3574075" cy="3478194"/>
            <a:chOff x="9251752" y="3333905"/>
            <a:chExt cx="3574075" cy="347819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49C3AF-003F-4B69-D838-BB9407BD293D}"/>
                </a:ext>
              </a:extLst>
            </p:cNvPr>
            <p:cNvGrpSpPr/>
            <p:nvPr/>
          </p:nvGrpSpPr>
          <p:grpSpPr>
            <a:xfrm>
              <a:off x="9251752" y="4391007"/>
              <a:ext cx="3574075" cy="2421092"/>
              <a:chOff x="9323880" y="2772009"/>
              <a:chExt cx="2644409" cy="185108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62A8B42-CCB4-9CE2-A7A4-7C5B13E44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3880" y="2772009"/>
                <a:ext cx="2644409" cy="185108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751215-8033-466C-5F74-BAB793FC0EEF}"/>
                  </a:ext>
                </a:extLst>
              </p:cNvPr>
              <p:cNvSpPr txBox="1"/>
              <p:nvPr/>
            </p:nvSpPr>
            <p:spPr>
              <a:xfrm>
                <a:off x="10926736" y="3077486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n=10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FD3CA3-2FC3-88D2-5F19-7A694A7682DD}"/>
                    </a:ext>
                  </a:extLst>
                </p:cNvPr>
                <p:cNvSpPr txBox="1"/>
                <p:nvPr/>
              </p:nvSpPr>
              <p:spPr>
                <a:xfrm>
                  <a:off x="9761909" y="3333905"/>
                  <a:ext cx="234638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The probability that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is outside of [26,27] is huge when n=10!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FD3CA3-2FC3-88D2-5F19-7A694A768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1909" y="3333905"/>
                  <a:ext cx="2346382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1613" t="-2703" r="-3763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3525F0-442B-B318-5F8D-E4B2C7FCA2F7}"/>
                </a:ext>
              </a:extLst>
            </p:cNvPr>
            <p:cNvSpPr/>
            <p:nvPr/>
          </p:nvSpPr>
          <p:spPr>
            <a:xfrm>
              <a:off x="10464349" y="4729177"/>
              <a:ext cx="1316676" cy="1991756"/>
            </a:xfrm>
            <a:custGeom>
              <a:avLst/>
              <a:gdLst>
                <a:gd name="connsiteX0" fmla="*/ 45742 w 1316676"/>
                <a:gd name="connsiteY0" fmla="*/ 1836876 h 1991756"/>
                <a:gd name="connsiteX1" fmla="*/ 45742 w 1316676"/>
                <a:gd name="connsiteY1" fmla="*/ 96211 h 1991756"/>
                <a:gd name="connsiteX2" fmla="*/ 100826 w 1316676"/>
                <a:gd name="connsiteY2" fmla="*/ 294514 h 1991756"/>
                <a:gd name="connsiteX3" fmla="*/ 233029 w 1316676"/>
                <a:gd name="connsiteY3" fmla="*/ 878408 h 1991756"/>
                <a:gd name="connsiteX4" fmla="*/ 596585 w 1316676"/>
                <a:gd name="connsiteY4" fmla="*/ 1594505 h 1991756"/>
                <a:gd name="connsiteX5" fmla="*/ 1213530 w 1316676"/>
                <a:gd name="connsiteY5" fmla="*/ 1748741 h 1991756"/>
                <a:gd name="connsiteX6" fmla="*/ 1202513 w 1316676"/>
                <a:gd name="connsiteY6" fmla="*/ 1913994 h 1991756"/>
                <a:gd name="connsiteX7" fmla="*/ 100826 w 1316676"/>
                <a:gd name="connsiteY7" fmla="*/ 1913994 h 1991756"/>
                <a:gd name="connsiteX8" fmla="*/ 45742 w 1316676"/>
                <a:gd name="connsiteY8" fmla="*/ 1836876 h 199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676" h="1991756">
                  <a:moveTo>
                    <a:pt x="45742" y="1836876"/>
                  </a:moveTo>
                  <a:cubicBezTo>
                    <a:pt x="36561" y="1533912"/>
                    <a:pt x="36561" y="353271"/>
                    <a:pt x="45742" y="96211"/>
                  </a:cubicBezTo>
                  <a:cubicBezTo>
                    <a:pt x="54923" y="-160849"/>
                    <a:pt x="69612" y="164148"/>
                    <a:pt x="100826" y="294514"/>
                  </a:cubicBezTo>
                  <a:cubicBezTo>
                    <a:pt x="132041" y="424880"/>
                    <a:pt x="150403" y="661743"/>
                    <a:pt x="233029" y="878408"/>
                  </a:cubicBezTo>
                  <a:cubicBezTo>
                    <a:pt x="315656" y="1095073"/>
                    <a:pt x="433168" y="1449450"/>
                    <a:pt x="596585" y="1594505"/>
                  </a:cubicBezTo>
                  <a:cubicBezTo>
                    <a:pt x="760002" y="1739560"/>
                    <a:pt x="1112542" y="1695493"/>
                    <a:pt x="1213530" y="1748741"/>
                  </a:cubicBezTo>
                  <a:cubicBezTo>
                    <a:pt x="1314518" y="1801989"/>
                    <a:pt x="1387963" y="1886452"/>
                    <a:pt x="1202513" y="1913994"/>
                  </a:cubicBezTo>
                  <a:cubicBezTo>
                    <a:pt x="1017063" y="1941536"/>
                    <a:pt x="100826" y="1913994"/>
                    <a:pt x="100826" y="1913994"/>
                  </a:cubicBezTo>
                  <a:cubicBezTo>
                    <a:pt x="-93805" y="1902977"/>
                    <a:pt x="54923" y="2139840"/>
                    <a:pt x="45742" y="1836876"/>
                  </a:cubicBezTo>
                  <a:close/>
                </a:path>
              </a:pathLst>
            </a:custGeom>
            <a:solidFill>
              <a:srgbClr val="FFFF00">
                <a:alpha val="656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664DA43-1653-1B51-98D3-E78437A1216C}"/>
                </a:ext>
              </a:extLst>
            </p:cNvPr>
            <p:cNvSpPr/>
            <p:nvPr/>
          </p:nvSpPr>
          <p:spPr>
            <a:xfrm>
              <a:off x="9747416" y="4596731"/>
              <a:ext cx="659742" cy="2198231"/>
            </a:xfrm>
            <a:custGeom>
              <a:avLst/>
              <a:gdLst>
                <a:gd name="connsiteX0" fmla="*/ 652506 w 659742"/>
                <a:gd name="connsiteY0" fmla="*/ 2057457 h 2198231"/>
                <a:gd name="connsiteX1" fmla="*/ 641490 w 659742"/>
                <a:gd name="connsiteY1" fmla="*/ 151539 h 2198231"/>
                <a:gd name="connsiteX2" fmla="*/ 520304 w 659742"/>
                <a:gd name="connsiteY2" fmla="*/ 272724 h 2198231"/>
                <a:gd name="connsiteX3" fmla="*/ 322000 w 659742"/>
                <a:gd name="connsiteY3" fmla="*/ 1495597 h 2198231"/>
                <a:gd name="connsiteX4" fmla="*/ 24545 w 659742"/>
                <a:gd name="connsiteY4" fmla="*/ 1991356 h 2198231"/>
                <a:gd name="connsiteX5" fmla="*/ 79629 w 659742"/>
                <a:gd name="connsiteY5" fmla="*/ 2156609 h 2198231"/>
                <a:gd name="connsiteX6" fmla="*/ 575388 w 659742"/>
                <a:gd name="connsiteY6" fmla="*/ 2068474 h 2198231"/>
                <a:gd name="connsiteX7" fmla="*/ 652506 w 659742"/>
                <a:gd name="connsiteY7" fmla="*/ 2057457 h 219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742" h="2198231">
                  <a:moveTo>
                    <a:pt x="652506" y="2057457"/>
                  </a:moveTo>
                  <a:cubicBezTo>
                    <a:pt x="663523" y="1737968"/>
                    <a:pt x="663524" y="448994"/>
                    <a:pt x="641490" y="151539"/>
                  </a:cubicBezTo>
                  <a:cubicBezTo>
                    <a:pt x="619456" y="-145916"/>
                    <a:pt x="573552" y="48714"/>
                    <a:pt x="520304" y="272724"/>
                  </a:cubicBezTo>
                  <a:cubicBezTo>
                    <a:pt x="467056" y="496734"/>
                    <a:pt x="404626" y="1209158"/>
                    <a:pt x="322000" y="1495597"/>
                  </a:cubicBezTo>
                  <a:cubicBezTo>
                    <a:pt x="239374" y="1782036"/>
                    <a:pt x="64940" y="1881187"/>
                    <a:pt x="24545" y="1991356"/>
                  </a:cubicBezTo>
                  <a:cubicBezTo>
                    <a:pt x="-15850" y="2101525"/>
                    <a:pt x="-12178" y="2143756"/>
                    <a:pt x="79629" y="2156609"/>
                  </a:cubicBezTo>
                  <a:cubicBezTo>
                    <a:pt x="171436" y="2169462"/>
                    <a:pt x="479909" y="2086835"/>
                    <a:pt x="575388" y="2068474"/>
                  </a:cubicBezTo>
                  <a:cubicBezTo>
                    <a:pt x="670867" y="2050113"/>
                    <a:pt x="641489" y="2376946"/>
                    <a:pt x="652506" y="2057457"/>
                  </a:cubicBezTo>
                  <a:close/>
                </a:path>
              </a:pathLst>
            </a:custGeom>
            <a:solidFill>
              <a:srgbClr val="FFFF00">
                <a:alpha val="4815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57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CE20-F8EA-E023-3CA1-1247A2B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we’ll talk about both of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9E97-F604-33E0-90A9-E4183A78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Variance of an estimator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standard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Probability that at estimator is far from the thing that it estimates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19194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CD31-088F-E8B0-137A-FBE2AFDA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Estimator </a:t>
            </a:r>
            <a:br>
              <a:rPr lang="en-US" dirty="0"/>
            </a:br>
            <a:r>
              <a:rPr lang="en-US" sz="4400" dirty="0"/>
              <a:t>and Standard Errors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EDA0-A8BE-F494-DC85-BA926304F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B18DD8-7855-D557-D317-95F2A3E349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7207" y="8235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What is the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B18DD8-7855-D557-D317-95F2A3E34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7207" y="82352"/>
                <a:ext cx="10515600" cy="1325563"/>
              </a:xfrm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25C8-D55E-6CA2-F4CB-722ADB9F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76" y="1370612"/>
            <a:ext cx="10515600" cy="1016908"/>
          </a:xfrm>
        </p:spPr>
        <p:txBody>
          <a:bodyPr/>
          <a:lstStyle/>
          <a:p>
            <a:r>
              <a:rPr lang="en-US" dirty="0"/>
              <a:t>In this example, the sample variance was…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30F8C-6627-D74E-6FAA-95FB1529E8C3}"/>
              </a:ext>
            </a:extLst>
          </p:cNvPr>
          <p:cNvSpPr txBox="1"/>
          <p:nvPr/>
        </p:nvSpPr>
        <p:spPr>
          <a:xfrm>
            <a:off x="2011195" y="4986680"/>
            <a:ext cx="313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Sample variance: 51.2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5930E-1183-4AE2-366A-5C22ED797F1B}"/>
              </a:ext>
            </a:extLst>
          </p:cNvPr>
          <p:cNvSpPr txBox="1"/>
          <p:nvPr/>
        </p:nvSpPr>
        <p:spPr>
          <a:xfrm>
            <a:off x="7194726" y="4940151"/>
            <a:ext cx="313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Sample variance: 0.05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BF259B-E501-D3B1-2458-B99667570001}"/>
              </a:ext>
            </a:extLst>
          </p:cNvPr>
          <p:cNvGrpSpPr/>
          <p:nvPr/>
        </p:nvGrpSpPr>
        <p:grpSpPr>
          <a:xfrm>
            <a:off x="1521851" y="1825457"/>
            <a:ext cx="9512804" cy="3051710"/>
            <a:chOff x="1521851" y="1825457"/>
            <a:chExt cx="9512804" cy="3051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992D2A0-97E5-2862-5DED-8A07C0CD3D58}"/>
                </a:ext>
              </a:extLst>
            </p:cNvPr>
            <p:cNvGrpSpPr/>
            <p:nvPr/>
          </p:nvGrpSpPr>
          <p:grpSpPr>
            <a:xfrm>
              <a:off x="1521851" y="1825457"/>
              <a:ext cx="9512804" cy="3051710"/>
              <a:chOff x="-735970" y="2473608"/>
              <a:chExt cx="12662724" cy="406220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237A9C1-3D11-FCBE-9E22-BAFBBF87C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5970" y="2473608"/>
                <a:ext cx="5473390" cy="383137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B68F49E-F1DF-0BC3-C169-234AD762A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7209" y="2485806"/>
                <a:ext cx="5880100" cy="3721100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3E4B1A-6311-105D-2C9E-038A22A4AE40}"/>
                  </a:ext>
                </a:extLst>
              </p:cNvPr>
              <p:cNvSpPr/>
              <p:nvPr/>
            </p:nvSpPr>
            <p:spPr>
              <a:xfrm>
                <a:off x="2666159" y="5684848"/>
                <a:ext cx="501805" cy="505675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B29B26-FB46-08D2-44C9-CB5CFBAC299C}"/>
                  </a:ext>
                </a:extLst>
              </p:cNvPr>
              <p:cNvSpPr/>
              <p:nvPr/>
            </p:nvSpPr>
            <p:spPr>
              <a:xfrm>
                <a:off x="-1850" y="5733017"/>
                <a:ext cx="501805" cy="505675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70EE0E1-E8EC-322B-4058-1C7CF9E97454}"/>
                  </a:ext>
                </a:extLst>
              </p:cNvPr>
              <p:cNvSpPr/>
              <p:nvPr/>
            </p:nvSpPr>
            <p:spPr>
              <a:xfrm>
                <a:off x="6830121" y="5608303"/>
                <a:ext cx="501805" cy="50567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7A67644-7C3A-B440-E506-7877835ECECD}"/>
                  </a:ext>
                </a:extLst>
              </p:cNvPr>
              <p:cNvSpPr/>
              <p:nvPr/>
            </p:nvSpPr>
            <p:spPr>
              <a:xfrm>
                <a:off x="10735061" y="5619608"/>
                <a:ext cx="501805" cy="50567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F4B159-305E-48C9-0DC1-736DCBB9EA51}"/>
                  </a:ext>
                </a:extLst>
              </p:cNvPr>
              <p:cNvSpPr txBox="1"/>
              <p:nvPr/>
            </p:nvSpPr>
            <p:spPr>
              <a:xfrm>
                <a:off x="3119685" y="5977131"/>
                <a:ext cx="514886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60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497C8-D856-05A9-E0A9-227571F1363A}"/>
                  </a:ext>
                </a:extLst>
              </p:cNvPr>
              <p:cNvSpPr txBox="1"/>
              <p:nvPr/>
            </p:nvSpPr>
            <p:spPr>
              <a:xfrm>
                <a:off x="-362516" y="6074149"/>
                <a:ext cx="514886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10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2C70F-FB10-2A04-8362-0C55DDC3A74C}"/>
                  </a:ext>
                </a:extLst>
              </p:cNvPr>
              <p:cNvSpPr txBox="1"/>
              <p:nvPr/>
            </p:nvSpPr>
            <p:spPr>
              <a:xfrm>
                <a:off x="6165445" y="5883146"/>
                <a:ext cx="76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25.5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6F6701-14E8-DCE7-42C6-546FA2FCE058}"/>
                  </a:ext>
                </a:extLst>
              </p:cNvPr>
              <p:cNvSpPr txBox="1"/>
              <p:nvPr/>
            </p:nvSpPr>
            <p:spPr>
              <a:xfrm>
                <a:off x="11158595" y="5831394"/>
                <a:ext cx="76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27.5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B951EB-7452-25A8-2ED1-BFAE80175AD0}"/>
                </a:ext>
              </a:extLst>
            </p:cNvPr>
            <p:cNvSpPr txBox="1"/>
            <p:nvPr/>
          </p:nvSpPr>
          <p:spPr>
            <a:xfrm>
              <a:off x="4266171" y="2209523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n=10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2F83A6-E583-269D-D42B-4B6356C0DCF6}"/>
                </a:ext>
              </a:extLst>
            </p:cNvPr>
            <p:cNvSpPr txBox="1"/>
            <p:nvPr/>
          </p:nvSpPr>
          <p:spPr>
            <a:xfrm>
              <a:off x="9091663" y="2207462"/>
              <a:ext cx="1433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n=10,000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4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16AC37-A56E-3993-5F14-F6D32D657ECD}"/>
              </a:ext>
            </a:extLst>
          </p:cNvPr>
          <p:cNvGrpSpPr/>
          <p:nvPr/>
        </p:nvGrpSpPr>
        <p:grpSpPr>
          <a:xfrm>
            <a:off x="1369451" y="2679685"/>
            <a:ext cx="9460634" cy="2878299"/>
            <a:chOff x="1521851" y="1825457"/>
            <a:chExt cx="9460634" cy="28782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CA0D34-A382-E926-E7F2-C64B2389F299}"/>
                </a:ext>
              </a:extLst>
            </p:cNvPr>
            <p:cNvGrpSpPr/>
            <p:nvPr/>
          </p:nvGrpSpPr>
          <p:grpSpPr>
            <a:xfrm>
              <a:off x="1521851" y="1825457"/>
              <a:ext cx="9460634" cy="2878299"/>
              <a:chOff x="-735970" y="2473608"/>
              <a:chExt cx="12593279" cy="383137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9BDC9D5-0646-7098-B612-C6E85D5D3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35970" y="2473608"/>
                <a:ext cx="5473390" cy="383137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1A516AE-67E1-CE88-B2F2-717F21669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7209" y="2485806"/>
                <a:ext cx="5880100" cy="372110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E82823-1473-F869-17FB-62DD6F378C7C}"/>
                </a:ext>
              </a:extLst>
            </p:cNvPr>
            <p:cNvSpPr txBox="1"/>
            <p:nvPr/>
          </p:nvSpPr>
          <p:spPr>
            <a:xfrm>
              <a:off x="4266171" y="2209523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n=10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399750-9755-6219-DF66-E65C22C7AA88}"/>
                </a:ext>
              </a:extLst>
            </p:cNvPr>
            <p:cNvSpPr txBox="1"/>
            <p:nvPr/>
          </p:nvSpPr>
          <p:spPr>
            <a:xfrm>
              <a:off x="9091663" y="2207462"/>
              <a:ext cx="1433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n=10,000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B18DD8-7855-D557-D317-95F2A3E3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52"/>
            <a:ext cx="10515600" cy="1325563"/>
          </a:xfrm>
        </p:spPr>
        <p:txBody>
          <a:bodyPr/>
          <a:lstStyle/>
          <a:p>
            <a:r>
              <a:rPr lang="en-US" dirty="0"/>
              <a:t>Standard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F6F7746-DEE2-CEA8-3B09-3D215C1DE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274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standard error </a:t>
                </a:r>
                <a:r>
                  <a:rPr lang="en-US" dirty="0"/>
                  <a:t>of 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is the 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or an estimate of it.</a:t>
                </a:r>
              </a:p>
              <a:p>
                <a:r>
                  <a:rPr lang="en-US" dirty="0"/>
                  <a:t>In our examples: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F6F7746-DEE2-CEA8-3B09-3D215C1DE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2747"/>
                <a:ext cx="10515600" cy="4351338"/>
              </a:xfrm>
              <a:blipFill>
                <a:blip r:embed="rId5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637322E-EC48-A894-D6E3-86B2223EB7A0}"/>
              </a:ext>
            </a:extLst>
          </p:cNvPr>
          <p:cNvGrpSpPr/>
          <p:nvPr/>
        </p:nvGrpSpPr>
        <p:grpSpPr>
          <a:xfrm>
            <a:off x="1858795" y="5481110"/>
            <a:ext cx="8394115" cy="558478"/>
            <a:chOff x="1858795" y="5481110"/>
            <a:chExt cx="8394115" cy="5584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5DCC3C-5253-3222-B7A4-9CE1D0D9B578}"/>
                </a:ext>
              </a:extLst>
            </p:cNvPr>
            <p:cNvSpPr txBox="1"/>
            <p:nvPr/>
          </p:nvSpPr>
          <p:spPr>
            <a:xfrm>
              <a:off x="1858795" y="5577923"/>
              <a:ext cx="3133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Sample variance: 51.2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01863-4866-F01B-6176-192D081AEF9D}"/>
                </a:ext>
              </a:extLst>
            </p:cNvPr>
            <p:cNvSpPr txBox="1"/>
            <p:nvPr/>
          </p:nvSpPr>
          <p:spPr>
            <a:xfrm>
              <a:off x="7119745" y="5481110"/>
              <a:ext cx="3133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Sample variance: 0.05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657387-C0C1-37D5-FC56-066E4782D371}"/>
                  </a:ext>
                </a:extLst>
              </p:cNvPr>
              <p:cNvSpPr txBox="1"/>
              <p:nvPr/>
            </p:nvSpPr>
            <p:spPr>
              <a:xfrm>
                <a:off x="6710704" y="5982626"/>
                <a:ext cx="3821367" cy="500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Standard error: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≈0.2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657387-C0C1-37D5-FC56-066E4782D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04" y="5982626"/>
                <a:ext cx="3821367" cy="500202"/>
              </a:xfrm>
              <a:prstGeom prst="rect">
                <a:avLst/>
              </a:prstGeom>
              <a:blipFill>
                <a:blip r:embed="rId6"/>
                <a:stretch>
                  <a:fillRect l="-264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19BEE4E-19A7-D763-19B9-7D83C1A2069F}"/>
              </a:ext>
            </a:extLst>
          </p:cNvPr>
          <p:cNvGrpSpPr/>
          <p:nvPr/>
        </p:nvGrpSpPr>
        <p:grpSpPr>
          <a:xfrm>
            <a:off x="1514693" y="3010889"/>
            <a:ext cx="3821367" cy="3528901"/>
            <a:chOff x="1514693" y="3010889"/>
            <a:chExt cx="3821367" cy="3528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2B193FB-01B2-4EB0-9D3E-29541C32E66B}"/>
                    </a:ext>
                  </a:extLst>
                </p:cNvPr>
                <p:cNvSpPr txBox="1"/>
                <p:nvPr/>
              </p:nvSpPr>
              <p:spPr>
                <a:xfrm>
                  <a:off x="1514693" y="6039588"/>
                  <a:ext cx="3821367" cy="500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/>
                      </a:solidFill>
                    </a:rPr>
                    <a:t>Standard error: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51.2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≈7.1</m:t>
                      </m:r>
                    </m:oMath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2B193FB-01B2-4EB0-9D3E-29541C32E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693" y="6039588"/>
                  <a:ext cx="3821367" cy="500202"/>
                </a:xfrm>
                <a:prstGeom prst="rect">
                  <a:avLst/>
                </a:prstGeom>
                <a:blipFill>
                  <a:blip r:embed="rId7"/>
                  <a:stretch>
                    <a:fillRect l="-2649" t="-2439" b="-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eft-Right Arrow 40">
              <a:extLst>
                <a:ext uri="{FF2B5EF4-FFF2-40B4-BE49-F238E27FC236}">
                  <a16:creationId xmlns:a16="http://schemas.microsoft.com/office/drawing/2014/main" id="{5E130A77-4EDE-2430-0C9F-99CBE06C2692}"/>
                </a:ext>
              </a:extLst>
            </p:cNvPr>
            <p:cNvSpPr/>
            <p:nvPr/>
          </p:nvSpPr>
          <p:spPr>
            <a:xfrm>
              <a:off x="2476500" y="5359154"/>
              <a:ext cx="596900" cy="232876"/>
            </a:xfrm>
            <a:prstGeom prst="left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453D69-2549-4EB0-F6E8-F2F8499022AE}"/>
                </a:ext>
              </a:extLst>
            </p:cNvPr>
            <p:cNvCxnSpPr/>
            <p:nvPr/>
          </p:nvCxnSpPr>
          <p:spPr>
            <a:xfrm flipV="1">
              <a:off x="3087769" y="3010890"/>
              <a:ext cx="0" cy="267522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BA348F-8404-B773-7CF5-D3812B962CED}"/>
                </a:ext>
              </a:extLst>
            </p:cNvPr>
            <p:cNvCxnSpPr/>
            <p:nvPr/>
          </p:nvCxnSpPr>
          <p:spPr>
            <a:xfrm flipV="1">
              <a:off x="2476500" y="3010889"/>
              <a:ext cx="0" cy="267522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1ADAE0F-C04F-B071-F80F-28BA5287BB39}"/>
                    </a:ext>
                  </a:extLst>
                </p:cNvPr>
                <p:cNvSpPr txBox="1"/>
                <p:nvPr/>
              </p:nvSpPr>
              <p:spPr>
                <a:xfrm>
                  <a:off x="3031896" y="3590851"/>
                  <a:ext cx="124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26.4±7.1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1ADAE0F-C04F-B071-F80F-28BA5287B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896" y="3590851"/>
                  <a:ext cx="124425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518EB-C607-2501-CF09-41DCCB392F92}"/>
              </a:ext>
            </a:extLst>
          </p:cNvPr>
          <p:cNvGrpSpPr/>
          <p:nvPr/>
        </p:nvGrpSpPr>
        <p:grpSpPr>
          <a:xfrm>
            <a:off x="8372589" y="2892032"/>
            <a:ext cx="1799647" cy="2675228"/>
            <a:chOff x="8372589" y="2892032"/>
            <a:chExt cx="1799647" cy="2675228"/>
          </a:xfrm>
        </p:grpSpPr>
        <p:sp>
          <p:nvSpPr>
            <p:cNvPr id="46" name="Left-Right Arrow 45">
              <a:extLst>
                <a:ext uri="{FF2B5EF4-FFF2-40B4-BE49-F238E27FC236}">
                  <a16:creationId xmlns:a16="http://schemas.microsoft.com/office/drawing/2014/main" id="{B8F060CB-7D55-DF69-D8A5-0A8F2585D4A9}"/>
                </a:ext>
              </a:extLst>
            </p:cNvPr>
            <p:cNvSpPr/>
            <p:nvPr/>
          </p:nvSpPr>
          <p:spPr>
            <a:xfrm>
              <a:off x="8387877" y="5262420"/>
              <a:ext cx="596900" cy="232876"/>
            </a:xfrm>
            <a:prstGeom prst="left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D928584-3E52-8CB8-D5C8-4A050401769E}"/>
                </a:ext>
              </a:extLst>
            </p:cNvPr>
            <p:cNvCxnSpPr/>
            <p:nvPr/>
          </p:nvCxnSpPr>
          <p:spPr>
            <a:xfrm flipV="1">
              <a:off x="8983858" y="2892033"/>
              <a:ext cx="0" cy="267522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EB67F83-58AB-8AA5-0E8C-0E0B0E509784}"/>
                </a:ext>
              </a:extLst>
            </p:cNvPr>
            <p:cNvCxnSpPr/>
            <p:nvPr/>
          </p:nvCxnSpPr>
          <p:spPr>
            <a:xfrm flipV="1">
              <a:off x="8372589" y="2892032"/>
              <a:ext cx="0" cy="267522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DAC4EE-B98A-F011-7575-8EFB3C5ECF71}"/>
                    </a:ext>
                  </a:extLst>
                </p:cNvPr>
                <p:cNvSpPr txBox="1"/>
                <p:nvPr/>
              </p:nvSpPr>
              <p:spPr>
                <a:xfrm>
                  <a:off x="8927985" y="3471994"/>
                  <a:ext cx="124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26.5±0.2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DAC4EE-B98A-F011-7575-8EFB3C5EC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985" y="3471994"/>
                  <a:ext cx="124425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29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8DD8-7855-D557-D317-95F2A3E3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52"/>
            <a:ext cx="10515600" cy="1325563"/>
          </a:xfrm>
        </p:spPr>
        <p:txBody>
          <a:bodyPr/>
          <a:lstStyle/>
          <a:p>
            <a:r>
              <a:rPr lang="en-US" dirty="0"/>
              <a:t>Standard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F6F7746-DEE2-CEA8-3B09-3D215C1DE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274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standard error </a:t>
                </a:r>
                <a:r>
                  <a:rPr lang="en-US" dirty="0"/>
                  <a:t>of 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is the 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or an estimate of it.</a:t>
                </a:r>
              </a:p>
              <a:p>
                <a:r>
                  <a:rPr lang="en-US" dirty="0"/>
                  <a:t>Standard errors give us a sense of how far off our estimate is.</a:t>
                </a:r>
              </a:p>
              <a:p>
                <a:endParaRPr lang="en-US" sz="1600" dirty="0"/>
              </a:p>
              <a:p>
                <a:r>
                  <a:rPr lang="en-US" dirty="0"/>
                  <a:t>But how can we compute them?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F6F7746-DEE2-CEA8-3B09-3D215C1DE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2747"/>
                <a:ext cx="10515600" cy="4351338"/>
              </a:xfrm>
              <a:blipFill>
                <a:blip r:embed="rId3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94DD0F2-C1CD-06F8-3FEF-5A5D90D9F2A1}"/>
              </a:ext>
            </a:extLst>
          </p:cNvPr>
          <p:cNvGrpSpPr/>
          <p:nvPr/>
        </p:nvGrpSpPr>
        <p:grpSpPr>
          <a:xfrm>
            <a:off x="1126260" y="3764292"/>
            <a:ext cx="3785409" cy="3029231"/>
            <a:chOff x="1126260" y="3764292"/>
            <a:chExt cx="3785409" cy="30292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594B51-919D-1F49-80A9-C999F2F7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260" y="3764292"/>
              <a:ext cx="3785409" cy="23955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C2EE00-7F22-4469-FC6E-FE012AB45B67}"/>
                </a:ext>
              </a:extLst>
            </p:cNvPr>
            <p:cNvSpPr txBox="1"/>
            <p:nvPr/>
          </p:nvSpPr>
          <p:spPr>
            <a:xfrm>
              <a:off x="3605263" y="4073632"/>
              <a:ext cx="939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n=</a:t>
              </a:r>
              <a:r>
                <a:rPr lang="en-US" sz="1400" dirty="0">
                  <a:solidFill>
                    <a:schemeClr val="accent1"/>
                  </a:solidFill>
                </a:rPr>
                <a:t>10,000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B105F4-8598-CA21-6877-5D753D03F542}"/>
                </a:ext>
              </a:extLst>
            </p:cNvPr>
            <p:cNvSpPr txBox="1"/>
            <p:nvPr/>
          </p:nvSpPr>
          <p:spPr>
            <a:xfrm>
              <a:off x="1887063" y="6074138"/>
              <a:ext cx="2392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Sample variance: 0.05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E4D817F-2362-F27B-FA83-A2BDC0D78C65}"/>
                    </a:ext>
                  </a:extLst>
                </p:cNvPr>
                <p:cNvSpPr txBox="1"/>
                <p:nvPr/>
              </p:nvSpPr>
              <p:spPr>
                <a:xfrm>
                  <a:off x="1560006" y="6395337"/>
                  <a:ext cx="291791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Standard error: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≈0.2</m:t>
                      </m:r>
                    </m:oMath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E4D817F-2362-F27B-FA83-A2BDC0D78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006" y="6395337"/>
                  <a:ext cx="2917915" cy="398186"/>
                </a:xfrm>
                <a:prstGeom prst="rect">
                  <a:avLst/>
                </a:prstGeom>
                <a:blipFill>
                  <a:blip r:embed="rId5"/>
                  <a:stretch>
                    <a:fillRect l="-173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BDDA00-B09E-2132-48A1-BA8F1E52B302}"/>
                  </a:ext>
                </a:extLst>
              </p:cNvPr>
              <p:cNvSpPr txBox="1"/>
              <p:nvPr/>
            </p:nvSpPr>
            <p:spPr>
              <a:xfrm>
                <a:off x="5238726" y="4412186"/>
                <a:ext cx="63107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To make this picture, we sampled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100,000 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fresh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samples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In real life, we just get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one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sample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BDDA00-B09E-2132-48A1-BA8F1E52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26" y="4412186"/>
                <a:ext cx="6310703" cy="1569660"/>
              </a:xfrm>
              <a:prstGeom prst="rect">
                <a:avLst/>
              </a:prstGeom>
              <a:blipFill>
                <a:blip r:embed="rId6"/>
                <a:stretch>
                  <a:fillRect l="-1205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5C259-1F9C-D203-605D-9E9FAE2FEFAF}"/>
                  </a:ext>
                </a:extLst>
              </p:cNvPr>
              <p:cNvSpPr txBox="1"/>
              <p:nvPr/>
            </p:nvSpPr>
            <p:spPr>
              <a:xfrm>
                <a:off x="5238726" y="3827150"/>
                <a:ext cx="5941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We don’t actually know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5C259-1F9C-D203-605D-9E9FAE2F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26" y="3827150"/>
                <a:ext cx="5941892" cy="461665"/>
              </a:xfrm>
              <a:prstGeom prst="rect">
                <a:avLst/>
              </a:prstGeom>
              <a:blipFill>
                <a:blip r:embed="rId7"/>
                <a:stretch>
                  <a:fillRect l="-1493" t="-10811" r="-149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EE6-AF8D-3B98-DA6C-A08F007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methods to estimate the variance of an estimator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3CF9-733F-89FE-7008-8A2702F1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Resampling (aka, bootstrapping)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Analytically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0C1D3-77DE-5CEA-0438-DAD95478149E}"/>
              </a:ext>
            </a:extLst>
          </p:cNvPr>
          <p:cNvSpPr txBox="1"/>
          <p:nvPr/>
        </p:nvSpPr>
        <p:spPr>
          <a:xfrm>
            <a:off x="2409253" y="4209639"/>
            <a:ext cx="737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You’ll explore both of these on HW0!</a:t>
            </a:r>
          </a:p>
        </p:txBody>
      </p:sp>
    </p:spTree>
    <p:extLst>
      <p:ext uri="{BB962C8B-B14F-4D97-AF65-F5344CB8AC3E}">
        <p14:creationId xmlns:p14="http://schemas.microsoft.com/office/powerpoint/2010/main" val="262575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B65D-2560-A50F-4F51-6027F0F5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F5E00-F83D-ED11-AF62-89B78E6E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ready for a </a:t>
            </a:r>
            <a:r>
              <a:rPr lang="en-US" dirty="0" err="1"/>
              <a:t>PollEverywhere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22094-3FE4-4890-D7C1-1956C3421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79" y="1359874"/>
            <a:ext cx="2710375" cy="45670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B79EECE-2E88-7511-5473-E04BE962B58E}"/>
              </a:ext>
            </a:extLst>
          </p:cNvPr>
          <p:cNvGrpSpPr/>
          <p:nvPr/>
        </p:nvGrpSpPr>
        <p:grpSpPr>
          <a:xfrm>
            <a:off x="981491" y="2398749"/>
            <a:ext cx="8759409" cy="4277290"/>
            <a:chOff x="981491" y="2398749"/>
            <a:chExt cx="8759409" cy="42772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00BADE-9678-8824-E67C-AAFC6A2CFE62}"/>
                </a:ext>
              </a:extLst>
            </p:cNvPr>
            <p:cNvSpPr txBox="1"/>
            <p:nvPr/>
          </p:nvSpPr>
          <p:spPr>
            <a:xfrm>
              <a:off x="981491" y="5106379"/>
              <a:ext cx="8759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1"/>
                  </a:solidFill>
                </a:rPr>
                <a:t>It may ask you to “register.”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1"/>
                  </a:solidFill>
                </a:rPr>
                <a:t>If you log in with your Stanford email, and you are enrolled in the course, it </a:t>
              </a:r>
              <a:r>
                <a:rPr lang="en-US" sz="2400" b="1" dirty="0">
                  <a:solidFill>
                    <a:schemeClr val="accent1"/>
                  </a:solidFill>
                </a:rPr>
                <a:t>should</a:t>
              </a:r>
              <a:r>
                <a:rPr lang="en-US" sz="2400" dirty="0">
                  <a:solidFill>
                    <a:schemeClr val="accent1"/>
                  </a:solidFill>
                </a:rPr>
                <a:t> let you in.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1"/>
                  </a:solidFill>
                </a:rPr>
                <a:t>If it doesn’t, click “Skip for now”.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1EE4F3-CB94-94A3-8F7E-770C94F8C4DA}"/>
                </a:ext>
              </a:extLst>
            </p:cNvPr>
            <p:cNvGrpSpPr/>
            <p:nvPr/>
          </p:nvGrpSpPr>
          <p:grpSpPr>
            <a:xfrm>
              <a:off x="1814735" y="2398749"/>
              <a:ext cx="6557881" cy="2663643"/>
              <a:chOff x="1814735" y="2398749"/>
              <a:chExt cx="6557881" cy="266364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84561AD-E097-E07E-1734-46C70647D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735" y="2398749"/>
                <a:ext cx="2710374" cy="266364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88430B-EA5F-278B-FF60-715F9D5E5A0D}"/>
                  </a:ext>
                </a:extLst>
              </p:cNvPr>
              <p:cNvSpPr txBox="1"/>
              <p:nvPr/>
            </p:nvSpPr>
            <p:spPr>
              <a:xfrm>
                <a:off x="4656406" y="2700997"/>
                <a:ext cx="371621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Or go to: </a:t>
                </a:r>
              </a:p>
              <a:p>
                <a:r>
                  <a:rPr lang="en-US" sz="2800" dirty="0" err="1"/>
                  <a:t>pollev.com</a:t>
                </a:r>
                <a:r>
                  <a:rPr lang="en-US" sz="2800" dirty="0"/>
                  <a:t>/busgen108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5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02CD31-088F-E8B0-137A-FBE2AFDA9D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1850" y="1709738"/>
                <a:ext cx="11096914" cy="2852737"/>
              </a:xfrm>
            </p:spPr>
            <p:txBody>
              <a:bodyPr/>
              <a:lstStyle/>
              <a:p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big</a:t>
                </a:r>
                <a:br>
                  <a:rPr lang="en-US" dirty="0"/>
                </a:br>
                <a:r>
                  <a:rPr lang="en-US" sz="4400" dirty="0"/>
                  <a:t>and Confidence Intervals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02CD31-088F-E8B0-137A-FBE2AFDA9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50" y="1709738"/>
                <a:ext cx="11096914" cy="2852737"/>
              </a:xfrm>
              <a:blipFill>
                <a:blip r:embed="rId3"/>
                <a:stretch>
                  <a:fillRect l="-3314" b="-10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EDA0-A8BE-F494-DC85-BA926304F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2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F63379-5AD6-6225-0570-208C12F66E9F}"/>
              </a:ext>
            </a:extLst>
          </p:cNvPr>
          <p:cNvGrpSpPr/>
          <p:nvPr/>
        </p:nvGrpSpPr>
        <p:grpSpPr>
          <a:xfrm>
            <a:off x="527076" y="1953009"/>
            <a:ext cx="11233622" cy="3751756"/>
            <a:chOff x="527076" y="1953009"/>
            <a:chExt cx="11233622" cy="37517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DB48A4-B5D8-7CA4-92C2-242F41082DD4}"/>
                </a:ext>
              </a:extLst>
            </p:cNvPr>
            <p:cNvGrpSpPr/>
            <p:nvPr/>
          </p:nvGrpSpPr>
          <p:grpSpPr>
            <a:xfrm>
              <a:off x="527076" y="1953009"/>
              <a:ext cx="5823247" cy="3685121"/>
              <a:chOff x="9225630" y="4872408"/>
              <a:chExt cx="2840907" cy="179780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795CAF9-DAA9-1D36-4204-92717E0D8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5630" y="4872408"/>
                <a:ext cx="2840907" cy="179780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0AFA-DF1C-1D8B-889A-D922CAA0B708}"/>
                  </a:ext>
                </a:extLst>
              </p:cNvPr>
              <p:cNvSpPr txBox="1"/>
              <p:nvPr/>
            </p:nvSpPr>
            <p:spPr>
              <a:xfrm>
                <a:off x="11004026" y="5201601"/>
                <a:ext cx="699296" cy="225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n=10,000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D3DEEC-A762-E7FC-113F-97DDA1C15B97}"/>
                </a:ext>
              </a:extLst>
            </p:cNvPr>
            <p:cNvGrpSpPr/>
            <p:nvPr/>
          </p:nvGrpSpPr>
          <p:grpSpPr>
            <a:xfrm>
              <a:off x="6320633" y="2019644"/>
              <a:ext cx="5440065" cy="3685121"/>
              <a:chOff x="9323880" y="2772009"/>
              <a:chExt cx="2644409" cy="185108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57A2E4E-D5A4-1DC3-6D89-EFE6445D7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3880" y="2772009"/>
                <a:ext cx="2644409" cy="185108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46AB23-9839-2FA7-A43C-783C407CB2E1}"/>
                  </a:ext>
                </a:extLst>
              </p:cNvPr>
              <p:cNvSpPr txBox="1"/>
              <p:nvPr/>
            </p:nvSpPr>
            <p:spPr>
              <a:xfrm>
                <a:off x="10926736" y="3077486"/>
                <a:ext cx="466128" cy="262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n=10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68299-126C-9BB1-D031-4F0A82270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+mj-lt"/>
                  </a:rPr>
                  <a:t>Intuition:</a:t>
                </a:r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800" dirty="0"/>
                  <a:t> is “good”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is probably small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68299-126C-9BB1-D031-4F0A82270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413" t="-476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6C0F686-A9DE-5250-7DA6-79FFF638E291}"/>
              </a:ext>
            </a:extLst>
          </p:cNvPr>
          <p:cNvGrpSpPr/>
          <p:nvPr/>
        </p:nvGrpSpPr>
        <p:grpSpPr>
          <a:xfrm>
            <a:off x="1536700" y="4766665"/>
            <a:ext cx="4077477" cy="1712621"/>
            <a:chOff x="1536700" y="4766665"/>
            <a:chExt cx="4077477" cy="171262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F7B5EFF-FC2D-A394-C299-3D519D376909}"/>
                </a:ext>
              </a:extLst>
            </p:cNvPr>
            <p:cNvSpPr/>
            <p:nvPr/>
          </p:nvSpPr>
          <p:spPr>
            <a:xfrm>
              <a:off x="4488857" y="4960068"/>
              <a:ext cx="515443" cy="359064"/>
            </a:xfrm>
            <a:custGeom>
              <a:avLst/>
              <a:gdLst>
                <a:gd name="connsiteX0" fmla="*/ 37011 w 333109"/>
                <a:gd name="connsiteY0" fmla="*/ 209015 h 232048"/>
                <a:gd name="connsiteX1" fmla="*/ 37011 w 333109"/>
                <a:gd name="connsiteY1" fmla="*/ 9 h 232048"/>
                <a:gd name="connsiteX2" fmla="*/ 333103 w 333109"/>
                <a:gd name="connsiteY2" fmla="*/ 200306 h 232048"/>
                <a:gd name="connsiteX3" fmla="*/ 37011 w 333109"/>
                <a:gd name="connsiteY3" fmla="*/ 209015 h 2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09" h="232048">
                  <a:moveTo>
                    <a:pt x="37011" y="209015"/>
                  </a:moveTo>
                  <a:cubicBezTo>
                    <a:pt x="-12338" y="175632"/>
                    <a:pt x="-12338" y="1460"/>
                    <a:pt x="37011" y="9"/>
                  </a:cubicBezTo>
                  <a:cubicBezTo>
                    <a:pt x="86360" y="-1443"/>
                    <a:pt x="331652" y="161118"/>
                    <a:pt x="333103" y="200306"/>
                  </a:cubicBezTo>
                  <a:cubicBezTo>
                    <a:pt x="334554" y="239494"/>
                    <a:pt x="86360" y="242398"/>
                    <a:pt x="37011" y="209015"/>
                  </a:cubicBezTo>
                  <a:close/>
                </a:path>
              </a:pathLst>
            </a:custGeom>
            <a:solidFill>
              <a:srgbClr val="FFFF00">
                <a:alpha val="443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0C781D9-F6DC-5267-253F-C2C2A66E78C0}"/>
                </a:ext>
              </a:extLst>
            </p:cNvPr>
            <p:cNvSpPr/>
            <p:nvPr/>
          </p:nvSpPr>
          <p:spPr>
            <a:xfrm>
              <a:off x="1865986" y="4766665"/>
              <a:ext cx="919628" cy="746668"/>
            </a:xfrm>
            <a:custGeom>
              <a:avLst/>
              <a:gdLst>
                <a:gd name="connsiteX0" fmla="*/ 556405 w 594317"/>
                <a:gd name="connsiteY0" fmla="*/ 421088 h 482540"/>
                <a:gd name="connsiteX1" fmla="*/ 538988 w 594317"/>
                <a:gd name="connsiteY1" fmla="*/ 20494 h 482540"/>
                <a:gd name="connsiteX2" fmla="*/ 338691 w 594317"/>
                <a:gd name="connsiteY2" fmla="*/ 81454 h 482540"/>
                <a:gd name="connsiteX3" fmla="*/ 25182 w 594317"/>
                <a:gd name="connsiteY3" fmla="*/ 281751 h 482540"/>
                <a:gd name="connsiteX4" fmla="*/ 77434 w 594317"/>
                <a:gd name="connsiteY4" fmla="*/ 464631 h 482540"/>
                <a:gd name="connsiteX5" fmla="*/ 556405 w 594317"/>
                <a:gd name="connsiteY5" fmla="*/ 421088 h 4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317" h="482540">
                  <a:moveTo>
                    <a:pt x="556405" y="421088"/>
                  </a:moveTo>
                  <a:cubicBezTo>
                    <a:pt x="633331" y="347065"/>
                    <a:pt x="575274" y="77100"/>
                    <a:pt x="538988" y="20494"/>
                  </a:cubicBezTo>
                  <a:cubicBezTo>
                    <a:pt x="502702" y="-36112"/>
                    <a:pt x="424325" y="37911"/>
                    <a:pt x="338691" y="81454"/>
                  </a:cubicBezTo>
                  <a:cubicBezTo>
                    <a:pt x="253057" y="124997"/>
                    <a:pt x="68725" y="217888"/>
                    <a:pt x="25182" y="281751"/>
                  </a:cubicBezTo>
                  <a:cubicBezTo>
                    <a:pt x="-18361" y="345614"/>
                    <a:pt x="-8200" y="437054"/>
                    <a:pt x="77434" y="464631"/>
                  </a:cubicBezTo>
                  <a:cubicBezTo>
                    <a:pt x="163068" y="492208"/>
                    <a:pt x="479479" y="495111"/>
                    <a:pt x="556405" y="421088"/>
                  </a:cubicBezTo>
                  <a:close/>
                </a:path>
              </a:pathLst>
            </a:custGeom>
            <a:solidFill>
              <a:srgbClr val="FFFF00">
                <a:alpha val="41813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381688-4CB6-4440-5215-0BA7BC1B5B58}"/>
                    </a:ext>
                  </a:extLst>
                </p:cNvPr>
                <p:cNvSpPr txBox="1"/>
                <p:nvPr/>
              </p:nvSpPr>
              <p:spPr>
                <a:xfrm>
                  <a:off x="1536700" y="5771400"/>
                  <a:ext cx="40774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1"/>
                      </a:solidFill>
                    </a:rPr>
                    <a:t>The probability that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is outside of [26,27] is tiny when n=10,000!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381688-4CB6-4440-5215-0BA7BC1B5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700" y="5771400"/>
                  <a:ext cx="4077477" cy="707886"/>
                </a:xfrm>
                <a:prstGeom prst="rect">
                  <a:avLst/>
                </a:prstGeom>
                <a:blipFill>
                  <a:blip r:embed="rId6"/>
                  <a:stretch>
                    <a:fillRect t="-3509" r="-310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E64CAB-5E53-864E-165A-A5A516DAF82F}"/>
              </a:ext>
            </a:extLst>
          </p:cNvPr>
          <p:cNvGrpSpPr/>
          <p:nvPr/>
        </p:nvGrpSpPr>
        <p:grpSpPr>
          <a:xfrm>
            <a:off x="6896100" y="2275891"/>
            <a:ext cx="3677375" cy="4270070"/>
            <a:chOff x="6896100" y="2275891"/>
            <a:chExt cx="3677375" cy="4270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6F60C-E7E1-10BE-1D09-7D094A623340}"/>
                    </a:ext>
                  </a:extLst>
                </p:cNvPr>
                <p:cNvSpPr txBox="1"/>
                <p:nvPr/>
              </p:nvSpPr>
              <p:spPr>
                <a:xfrm>
                  <a:off x="6896100" y="5838075"/>
                  <a:ext cx="36773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1"/>
                      </a:solidFill>
                    </a:rPr>
                    <a:t>The probability that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is outside of [26,27] is huge when n=10!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6F60C-E7E1-10BE-1D09-7D094A623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100" y="5838075"/>
                  <a:ext cx="3677375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344" t="-3509" r="-2062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A6D7276-36E7-D067-18CB-259F453EA91B}"/>
                </a:ext>
              </a:extLst>
            </p:cNvPr>
            <p:cNvSpPr/>
            <p:nvPr/>
          </p:nvSpPr>
          <p:spPr>
            <a:xfrm>
              <a:off x="8188375" y="2477486"/>
              <a:ext cx="2004100" cy="3031633"/>
            </a:xfrm>
            <a:custGeom>
              <a:avLst/>
              <a:gdLst>
                <a:gd name="connsiteX0" fmla="*/ 45742 w 1316676"/>
                <a:gd name="connsiteY0" fmla="*/ 1836876 h 1991756"/>
                <a:gd name="connsiteX1" fmla="*/ 45742 w 1316676"/>
                <a:gd name="connsiteY1" fmla="*/ 96211 h 1991756"/>
                <a:gd name="connsiteX2" fmla="*/ 100826 w 1316676"/>
                <a:gd name="connsiteY2" fmla="*/ 294514 h 1991756"/>
                <a:gd name="connsiteX3" fmla="*/ 233029 w 1316676"/>
                <a:gd name="connsiteY3" fmla="*/ 878408 h 1991756"/>
                <a:gd name="connsiteX4" fmla="*/ 596585 w 1316676"/>
                <a:gd name="connsiteY4" fmla="*/ 1594505 h 1991756"/>
                <a:gd name="connsiteX5" fmla="*/ 1213530 w 1316676"/>
                <a:gd name="connsiteY5" fmla="*/ 1748741 h 1991756"/>
                <a:gd name="connsiteX6" fmla="*/ 1202513 w 1316676"/>
                <a:gd name="connsiteY6" fmla="*/ 1913994 h 1991756"/>
                <a:gd name="connsiteX7" fmla="*/ 100826 w 1316676"/>
                <a:gd name="connsiteY7" fmla="*/ 1913994 h 1991756"/>
                <a:gd name="connsiteX8" fmla="*/ 45742 w 1316676"/>
                <a:gd name="connsiteY8" fmla="*/ 1836876 h 199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676" h="1991756">
                  <a:moveTo>
                    <a:pt x="45742" y="1836876"/>
                  </a:moveTo>
                  <a:cubicBezTo>
                    <a:pt x="36561" y="1533912"/>
                    <a:pt x="36561" y="353271"/>
                    <a:pt x="45742" y="96211"/>
                  </a:cubicBezTo>
                  <a:cubicBezTo>
                    <a:pt x="54923" y="-160849"/>
                    <a:pt x="69612" y="164148"/>
                    <a:pt x="100826" y="294514"/>
                  </a:cubicBezTo>
                  <a:cubicBezTo>
                    <a:pt x="132041" y="424880"/>
                    <a:pt x="150403" y="661743"/>
                    <a:pt x="233029" y="878408"/>
                  </a:cubicBezTo>
                  <a:cubicBezTo>
                    <a:pt x="315656" y="1095073"/>
                    <a:pt x="433168" y="1449450"/>
                    <a:pt x="596585" y="1594505"/>
                  </a:cubicBezTo>
                  <a:cubicBezTo>
                    <a:pt x="760002" y="1739560"/>
                    <a:pt x="1112542" y="1695493"/>
                    <a:pt x="1213530" y="1748741"/>
                  </a:cubicBezTo>
                  <a:cubicBezTo>
                    <a:pt x="1314518" y="1801989"/>
                    <a:pt x="1387963" y="1886452"/>
                    <a:pt x="1202513" y="1913994"/>
                  </a:cubicBezTo>
                  <a:cubicBezTo>
                    <a:pt x="1017063" y="1941536"/>
                    <a:pt x="100826" y="1913994"/>
                    <a:pt x="100826" y="1913994"/>
                  </a:cubicBezTo>
                  <a:cubicBezTo>
                    <a:pt x="-93805" y="1902977"/>
                    <a:pt x="54923" y="2139840"/>
                    <a:pt x="45742" y="1836876"/>
                  </a:cubicBezTo>
                  <a:close/>
                </a:path>
              </a:pathLst>
            </a:custGeom>
            <a:solidFill>
              <a:srgbClr val="FFFF00">
                <a:alpha val="656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0B868DE-CCE6-0AB8-4441-872A2D0757CB}"/>
                </a:ext>
              </a:extLst>
            </p:cNvPr>
            <p:cNvSpPr/>
            <p:nvPr/>
          </p:nvSpPr>
          <p:spPr>
            <a:xfrm>
              <a:off x="7097138" y="2275891"/>
              <a:ext cx="1004187" cy="3345906"/>
            </a:xfrm>
            <a:custGeom>
              <a:avLst/>
              <a:gdLst>
                <a:gd name="connsiteX0" fmla="*/ 652506 w 659742"/>
                <a:gd name="connsiteY0" fmla="*/ 2057457 h 2198231"/>
                <a:gd name="connsiteX1" fmla="*/ 641490 w 659742"/>
                <a:gd name="connsiteY1" fmla="*/ 151539 h 2198231"/>
                <a:gd name="connsiteX2" fmla="*/ 520304 w 659742"/>
                <a:gd name="connsiteY2" fmla="*/ 272724 h 2198231"/>
                <a:gd name="connsiteX3" fmla="*/ 322000 w 659742"/>
                <a:gd name="connsiteY3" fmla="*/ 1495597 h 2198231"/>
                <a:gd name="connsiteX4" fmla="*/ 24545 w 659742"/>
                <a:gd name="connsiteY4" fmla="*/ 1991356 h 2198231"/>
                <a:gd name="connsiteX5" fmla="*/ 79629 w 659742"/>
                <a:gd name="connsiteY5" fmla="*/ 2156609 h 2198231"/>
                <a:gd name="connsiteX6" fmla="*/ 575388 w 659742"/>
                <a:gd name="connsiteY6" fmla="*/ 2068474 h 2198231"/>
                <a:gd name="connsiteX7" fmla="*/ 652506 w 659742"/>
                <a:gd name="connsiteY7" fmla="*/ 2057457 h 219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742" h="2198231">
                  <a:moveTo>
                    <a:pt x="652506" y="2057457"/>
                  </a:moveTo>
                  <a:cubicBezTo>
                    <a:pt x="663523" y="1737968"/>
                    <a:pt x="663524" y="448994"/>
                    <a:pt x="641490" y="151539"/>
                  </a:cubicBezTo>
                  <a:cubicBezTo>
                    <a:pt x="619456" y="-145916"/>
                    <a:pt x="573552" y="48714"/>
                    <a:pt x="520304" y="272724"/>
                  </a:cubicBezTo>
                  <a:cubicBezTo>
                    <a:pt x="467056" y="496734"/>
                    <a:pt x="404626" y="1209158"/>
                    <a:pt x="322000" y="1495597"/>
                  </a:cubicBezTo>
                  <a:cubicBezTo>
                    <a:pt x="239374" y="1782036"/>
                    <a:pt x="64940" y="1881187"/>
                    <a:pt x="24545" y="1991356"/>
                  </a:cubicBezTo>
                  <a:cubicBezTo>
                    <a:pt x="-15850" y="2101525"/>
                    <a:pt x="-12178" y="2143756"/>
                    <a:pt x="79629" y="2156609"/>
                  </a:cubicBezTo>
                  <a:cubicBezTo>
                    <a:pt x="171436" y="2169462"/>
                    <a:pt x="479909" y="2086835"/>
                    <a:pt x="575388" y="2068474"/>
                  </a:cubicBezTo>
                  <a:cubicBezTo>
                    <a:pt x="670867" y="2050113"/>
                    <a:pt x="641489" y="2376946"/>
                    <a:pt x="652506" y="2057457"/>
                  </a:cubicBezTo>
                  <a:close/>
                </a:path>
              </a:pathLst>
            </a:custGeom>
            <a:solidFill>
              <a:srgbClr val="FFFF00">
                <a:alpha val="4815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8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7264-A007-B845-F569-1446B86F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80974-BBBB-20BA-47F5-7F5082AC1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our data, we come up with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Think of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we need to figure out.</a:t>
                </a:r>
              </a:p>
              <a:p>
                <a:r>
                  <a:rPr lang="en-US" dirty="0"/>
                  <a:t>We pick a “confidence level,”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/>
                  <a:t> with confidence level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Think of this as saying “with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80974-BBBB-20BA-47F5-7F5082AC1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2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3330-5D2B-ACDD-0DB9-D4C7DD0C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</p:spPr>
        <p:txBody>
          <a:bodyPr/>
          <a:lstStyle/>
          <a:p>
            <a:r>
              <a:rPr lang="en-US" dirty="0"/>
              <a:t>Confidence intervals: picture/example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D4714-B1A1-E4E1-DB3D-C346D88B1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47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Say we know that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looks like this: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D4714-B1A1-E4E1-DB3D-C346D88B1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476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4E5D5C-8FE0-A076-505B-0F068950D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38" y="2055813"/>
            <a:ext cx="7016724" cy="44403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1B8485-059D-12D4-0B6A-698DD34BD1A3}"/>
              </a:ext>
            </a:extLst>
          </p:cNvPr>
          <p:cNvGrpSpPr/>
          <p:nvPr/>
        </p:nvGrpSpPr>
        <p:grpSpPr>
          <a:xfrm>
            <a:off x="3815239" y="2055813"/>
            <a:ext cx="2199320" cy="4814887"/>
            <a:chOff x="3815239" y="2055813"/>
            <a:chExt cx="2199320" cy="4814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3147127-0122-5022-8EEB-C14723184A1C}"/>
                    </a:ext>
                  </a:extLst>
                </p:cNvPr>
                <p:cNvSpPr txBox="1"/>
                <p:nvPr/>
              </p:nvSpPr>
              <p:spPr>
                <a:xfrm>
                  <a:off x="3815239" y="6501368"/>
                  <a:ext cx="21993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=26.4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3147127-0122-5022-8EEB-C14723184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239" y="6501368"/>
                  <a:ext cx="219932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874" t="-16667" r="-2874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505B1E-7508-F0C8-7F13-D42CC088D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9480" y="2055813"/>
              <a:ext cx="0" cy="4440388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9B4D98-E6CE-9425-51DD-ACA0ACD2EDCE}"/>
              </a:ext>
            </a:extLst>
          </p:cNvPr>
          <p:cNvGrpSpPr/>
          <p:nvPr/>
        </p:nvGrpSpPr>
        <p:grpSpPr>
          <a:xfrm>
            <a:off x="656304" y="4825625"/>
            <a:ext cx="8713813" cy="1062557"/>
            <a:chOff x="656304" y="4825625"/>
            <a:chExt cx="8713813" cy="10625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59E464-064E-3312-AB1E-7800B76FD3FF}"/>
                </a:ext>
              </a:extLst>
            </p:cNvPr>
            <p:cNvSpPr txBox="1"/>
            <p:nvPr/>
          </p:nvSpPr>
          <p:spPr>
            <a:xfrm>
              <a:off x="7020626" y="4849342"/>
              <a:ext cx="234949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2.5% of the mass is larger than 27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643DD0-49DD-2CCA-CCEC-B3D7AD05DF67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6414655" y="5172508"/>
              <a:ext cx="605971" cy="55201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0233C0-6F78-DB40-C751-2D167B9784B6}"/>
                </a:ext>
              </a:extLst>
            </p:cNvPr>
            <p:cNvGrpSpPr/>
            <p:nvPr/>
          </p:nvGrpSpPr>
          <p:grpSpPr>
            <a:xfrm>
              <a:off x="656304" y="4825625"/>
              <a:ext cx="2696496" cy="1062557"/>
              <a:chOff x="656304" y="4825625"/>
              <a:chExt cx="2696496" cy="10625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82F295-D99F-D825-F41A-1A6C0753A76F}"/>
                  </a:ext>
                </a:extLst>
              </p:cNvPr>
              <p:cNvSpPr txBox="1"/>
              <p:nvPr/>
            </p:nvSpPr>
            <p:spPr>
              <a:xfrm>
                <a:off x="656304" y="4825625"/>
                <a:ext cx="2349491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2.5% of the mass is smaller than 25.8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52F93FC-400A-77DF-54CF-FED32F2054AC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>
                <a:off x="3005795" y="5148791"/>
                <a:ext cx="347005" cy="739391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38B401-83F5-46A2-5C1F-98561753BE57}"/>
                  </a:ext>
                </a:extLst>
              </p:cNvPr>
              <p:cNvSpPr txBox="1"/>
              <p:nvPr/>
            </p:nvSpPr>
            <p:spPr>
              <a:xfrm>
                <a:off x="7318362" y="1739633"/>
                <a:ext cx="4708537" cy="2656046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−0.6&lt;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+0.6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−0.6&lt;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+0.6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−0.6, 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+0.6]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 confidence interval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 confidence level .95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38B401-83F5-46A2-5C1F-98561753B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62" y="1739633"/>
                <a:ext cx="4708537" cy="2656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38C56C-3722-DFCA-BEFF-D31AE3DD8996}"/>
              </a:ext>
            </a:extLst>
          </p:cNvPr>
          <p:cNvGrpSpPr/>
          <p:nvPr/>
        </p:nvGrpSpPr>
        <p:grpSpPr>
          <a:xfrm>
            <a:off x="3552535" y="1877736"/>
            <a:ext cx="2680855" cy="4610932"/>
            <a:chOff x="3552535" y="1877736"/>
            <a:chExt cx="2680855" cy="46109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D0E02F-7EC8-C47C-F80C-C9805E274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3390" y="2048280"/>
              <a:ext cx="0" cy="4440388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38D6B5-B539-8909-5244-BF7FCE572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2535" y="2008128"/>
              <a:ext cx="0" cy="4440388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6ECBC6-9629-7DA9-10E1-052E16559E72}"/>
                </a:ext>
              </a:extLst>
            </p:cNvPr>
            <p:cNvSpPr txBox="1"/>
            <p:nvPr/>
          </p:nvSpPr>
          <p:spPr>
            <a:xfrm>
              <a:off x="3571586" y="1877736"/>
              <a:ext cx="26479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95% of the mass is in this interval of width 1.2</a:t>
              </a:r>
            </a:p>
          </p:txBody>
        </p:sp>
        <p:sp>
          <p:nvSpPr>
            <p:cNvPr id="24" name="Left-Right Arrow 23">
              <a:extLst>
                <a:ext uri="{FF2B5EF4-FFF2-40B4-BE49-F238E27FC236}">
                  <a16:creationId xmlns:a16="http://schemas.microsoft.com/office/drawing/2014/main" id="{B3793539-F571-28FB-3D9A-E78768538E25}"/>
                </a:ext>
              </a:extLst>
            </p:cNvPr>
            <p:cNvSpPr/>
            <p:nvPr/>
          </p:nvSpPr>
          <p:spPr>
            <a:xfrm>
              <a:off x="4914062" y="3152386"/>
              <a:ext cx="1264746" cy="581891"/>
            </a:xfrm>
            <a:prstGeom prst="left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0.6</a:t>
              </a:r>
            </a:p>
          </p:txBody>
        </p:sp>
        <p:sp>
          <p:nvSpPr>
            <p:cNvPr id="25" name="Left-Right Arrow 24">
              <a:extLst>
                <a:ext uri="{FF2B5EF4-FFF2-40B4-BE49-F238E27FC236}">
                  <a16:creationId xmlns:a16="http://schemas.microsoft.com/office/drawing/2014/main" id="{304AC53B-7D64-39B3-5E33-DDF39C3CF254}"/>
                </a:ext>
              </a:extLst>
            </p:cNvPr>
            <p:cNvSpPr/>
            <p:nvPr/>
          </p:nvSpPr>
          <p:spPr>
            <a:xfrm>
              <a:off x="3556001" y="3154349"/>
              <a:ext cx="1235043" cy="581891"/>
            </a:xfrm>
            <a:prstGeom prst="left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0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406622-0A87-5BE7-B332-B21DDDD28952}"/>
              </a:ext>
            </a:extLst>
          </p:cNvPr>
          <p:cNvGrpSpPr/>
          <p:nvPr/>
        </p:nvGrpSpPr>
        <p:grpSpPr>
          <a:xfrm>
            <a:off x="838200" y="2160529"/>
            <a:ext cx="5239431" cy="3351272"/>
            <a:chOff x="1406538" y="2008128"/>
            <a:chExt cx="7016724" cy="44880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A4C512-C8D7-2B95-4CA3-E2414CF4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538" y="2055813"/>
              <a:ext cx="7016724" cy="444038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DB1940-4F2C-9F04-5DC1-791428F09D7E}"/>
                </a:ext>
              </a:extLst>
            </p:cNvPr>
            <p:cNvCxnSpPr>
              <a:cxnSpLocks/>
              <a:stCxn id="6" idx="2"/>
              <a:endCxn id="6" idx="0"/>
            </p:cNvCxnSpPr>
            <p:nvPr/>
          </p:nvCxnSpPr>
          <p:spPr>
            <a:xfrm flipV="1">
              <a:off x="4914900" y="2055813"/>
              <a:ext cx="0" cy="4440388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C7CE09-022A-7143-64E9-8771BD035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1100" y="2048280"/>
              <a:ext cx="0" cy="4440388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F8852A-A807-8371-DBE0-2A75B04BB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4100" y="2008128"/>
              <a:ext cx="0" cy="4440388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8DAD54-8630-E166-9E4B-F71041D9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But…</a:t>
            </a:r>
            <a:br>
              <a:rPr lang="en-US" dirty="0"/>
            </a:br>
            <a:r>
              <a:rPr lang="en-US" dirty="0"/>
              <a:t>how do we construct confidence intervals?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6D6E-EA9D-F2D1-5CE9-6A481F073563}"/>
                  </a:ext>
                </a:extLst>
              </p:cNvPr>
              <p:cNvSpPr txBox="1"/>
              <p:nvPr/>
            </p:nvSpPr>
            <p:spPr>
              <a:xfrm>
                <a:off x="5786581" y="3429000"/>
                <a:ext cx="62526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 make this picture, we sampled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100,000 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fresh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samples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In real life, we just get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one</a:t>
                </a:r>
                <a:r>
                  <a:rPr lang="en-US" sz="2400" dirty="0">
                    <a:solidFill>
                      <a:schemeClr val="tx1"/>
                    </a:solidFill>
                  </a:rPr>
                  <a:t> sample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6D6E-EA9D-F2D1-5CE9-6A481F07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81" y="3429000"/>
                <a:ext cx="6252632" cy="1569660"/>
              </a:xfrm>
              <a:prstGeom prst="rect">
                <a:avLst/>
              </a:prstGeom>
              <a:blipFill>
                <a:blip r:embed="rId4"/>
                <a:stretch>
                  <a:fillRect l="-1215" t="-4032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996C1-9890-459C-8FC0-1305DE3C6DAA}"/>
                  </a:ext>
                </a:extLst>
              </p:cNvPr>
              <p:cNvSpPr txBox="1"/>
              <p:nvPr/>
            </p:nvSpPr>
            <p:spPr>
              <a:xfrm>
                <a:off x="6077631" y="2158990"/>
                <a:ext cx="54354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don’t actually know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996C1-9890-459C-8FC0-1305DE3C6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31" y="2158990"/>
                <a:ext cx="5435496" cy="954107"/>
              </a:xfrm>
              <a:prstGeom prst="rect">
                <a:avLst/>
              </a:prstGeom>
              <a:blipFill>
                <a:blip r:embed="rId5"/>
                <a:stretch>
                  <a:fillRect l="-2331" t="-649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0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EE6-AF8D-3B98-DA6C-A08F007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methods to construct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3CF9-733F-89FE-7008-8A2702F1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Resampling (aka, bootstrapping)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Analytically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681D0-7C94-5EE0-9E88-0868827A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475" y="2005314"/>
            <a:ext cx="1370648" cy="2658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D5568-CFBE-8ACC-1870-C3CA03AEC7F1}"/>
              </a:ext>
            </a:extLst>
          </p:cNvPr>
          <p:cNvSpPr txBox="1"/>
          <p:nvPr/>
        </p:nvSpPr>
        <p:spPr>
          <a:xfrm>
            <a:off x="8077199" y="2577608"/>
            <a:ext cx="274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Gosh, this list seems familiar!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9AA83-C75F-6A1E-704B-858552868FE8}"/>
              </a:ext>
            </a:extLst>
          </p:cNvPr>
          <p:cNvSpPr txBox="1"/>
          <p:nvPr/>
        </p:nvSpPr>
        <p:spPr>
          <a:xfrm>
            <a:off x="2409253" y="4209639"/>
            <a:ext cx="737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You’ll explore both of these on HW0!</a:t>
            </a:r>
          </a:p>
        </p:txBody>
      </p:sp>
    </p:spTree>
    <p:extLst>
      <p:ext uri="{BB962C8B-B14F-4D97-AF65-F5344CB8AC3E}">
        <p14:creationId xmlns:p14="http://schemas.microsoft.com/office/powerpoint/2010/main" val="1019794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6BBC-3A1D-94A8-1E0F-E7552396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Real quick…</a:t>
            </a:r>
            <a:br>
              <a:rPr lang="en-US" dirty="0"/>
            </a:br>
            <a:r>
              <a:rPr lang="en-US" dirty="0"/>
              <a:t>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93912-2DEF-AC7B-6C40-F2DF678B3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2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3E96-5629-A1EE-3D53-7C8D5DFA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all this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B4B1-6A55-594F-FDD5-0E1BA18C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Eventually, we want to answer questions like: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 the average commute time larger than 27.25 minutes?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 the effect of education on income larger than zero?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 the effect of laptops in classrooms negative?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3E96-5629-A1EE-3D53-7C8D5DFA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all this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0B4B1-6A55-594F-FDD5-0E1BA18CA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Eventually, we want to answer questions like: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Is the average commute time larger than 27.25 minutes?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Is the effect of education on income larger than zero?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Is the effect of laptops in classrooms negative?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These can be answered with </a:t>
                </a:r>
                <a:r>
                  <a:rPr lang="en-US" b="1" dirty="0"/>
                  <a:t>hypothesis tests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Null hypothesis: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≥27.25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0B4B1-6A55-594F-FDD5-0E1BA18CA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67E66C-5EEB-85EB-F6B3-CEBE36921C87}"/>
                  </a:ext>
                </a:extLst>
              </p:cNvPr>
              <p:cNvSpPr txBox="1"/>
              <p:nvPr/>
            </p:nvSpPr>
            <p:spPr>
              <a:xfrm>
                <a:off x="2202871" y="4607531"/>
                <a:ext cx="89223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accent1"/>
                    </a:solidFill>
                  </a:rPr>
                  <a:t>Earlier, we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saw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26.36&lt;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&lt;27.24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67E66C-5EEB-85EB-F6B3-CEBE36921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871" y="4607531"/>
                <a:ext cx="8922328" cy="523220"/>
              </a:xfrm>
              <a:prstGeom prst="rect">
                <a:avLst/>
              </a:prstGeom>
              <a:blipFill>
                <a:blip r:embed="rId4"/>
                <a:stretch>
                  <a:fillRect l="-1420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0A6E15-D047-32FC-7830-87332E571611}"/>
                  </a:ext>
                </a:extLst>
              </p:cNvPr>
              <p:cNvSpPr txBox="1"/>
              <p:nvPr/>
            </p:nvSpPr>
            <p:spPr>
              <a:xfrm>
                <a:off x="2663536" y="5130637"/>
                <a:ext cx="89223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accent1"/>
                    </a:solidFill>
                  </a:rPr>
                  <a:t>In fact, we saw that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&lt;27.24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≥0.975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0A6E15-D047-32FC-7830-87332E5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36" y="5130637"/>
                <a:ext cx="8922328" cy="523220"/>
              </a:xfrm>
              <a:prstGeom prst="rect">
                <a:avLst/>
              </a:prstGeom>
              <a:blipFill>
                <a:blip r:embed="rId5"/>
                <a:stretch>
                  <a:fillRect l="-1420" t="-14634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C79D8F4-9AB9-758A-D328-D6C59F74EB0F}"/>
              </a:ext>
            </a:extLst>
          </p:cNvPr>
          <p:cNvGrpSpPr/>
          <p:nvPr/>
        </p:nvGrpSpPr>
        <p:grpSpPr>
          <a:xfrm>
            <a:off x="1316182" y="5954248"/>
            <a:ext cx="7260069" cy="646331"/>
            <a:chOff x="1316182" y="5954248"/>
            <a:chExt cx="7260069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433089-43B2-EF56-3D69-C3A8380C5E5E}"/>
                </a:ext>
              </a:extLst>
            </p:cNvPr>
            <p:cNvSpPr txBox="1"/>
            <p:nvPr/>
          </p:nvSpPr>
          <p:spPr>
            <a:xfrm>
              <a:off x="1316182" y="6076007"/>
              <a:ext cx="2603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1"/>
                  </a:solidFill>
                </a:rPr>
                <a:t>Null hypothesis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9C4C39-F337-5C59-88FC-97052BE2E948}"/>
                </a:ext>
              </a:extLst>
            </p:cNvPr>
            <p:cNvSpPr txBox="1"/>
            <p:nvPr/>
          </p:nvSpPr>
          <p:spPr>
            <a:xfrm rot="20698719">
              <a:off x="3781889" y="5954248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Courier New" panose="02070309020205020404" pitchFamily="49" charset="0"/>
                  <a:ea typeface="ADLaM Display" panose="02010000000000000000" pitchFamily="2" charset="77"/>
                  <a:cs typeface="Courier New" panose="02070309020205020404" pitchFamily="49" charset="0"/>
                </a:rPr>
                <a:t>REJECTED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EF48FF-D237-1CF7-0631-73BBCF42E202}"/>
                </a:ext>
              </a:extLst>
            </p:cNvPr>
            <p:cNvSpPr txBox="1"/>
            <p:nvPr/>
          </p:nvSpPr>
          <p:spPr>
            <a:xfrm>
              <a:off x="5673149" y="6054012"/>
              <a:ext cx="2903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…with </a:t>
              </a:r>
              <a:r>
                <a:rPr lang="en-US" sz="2400" b="1" dirty="0">
                  <a:solidFill>
                    <a:schemeClr val="accent1"/>
                  </a:solidFill>
                </a:rPr>
                <a:t>p-value</a:t>
              </a:r>
              <a:r>
                <a:rPr lang="en-US" sz="2400" dirty="0">
                  <a:solidFill>
                    <a:schemeClr val="accent1"/>
                  </a:solidFill>
                </a:rPr>
                <a:t> 0.025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D9C12-6B5B-7E35-3CB3-CC98EA928D50}"/>
              </a:ext>
            </a:extLst>
          </p:cNvPr>
          <p:cNvGrpSpPr/>
          <p:nvPr/>
        </p:nvGrpSpPr>
        <p:grpSpPr>
          <a:xfrm>
            <a:off x="7931727" y="47375"/>
            <a:ext cx="4065264" cy="1569984"/>
            <a:chOff x="7931727" y="47375"/>
            <a:chExt cx="4065264" cy="15699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BCCEAA-0101-AFDD-72F4-CE809E81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53800" y="47375"/>
              <a:ext cx="643191" cy="14733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5D61F1-2B43-00EC-EDE1-A1724650991A}"/>
                </a:ext>
              </a:extLst>
            </p:cNvPr>
            <p:cNvSpPr txBox="1"/>
            <p:nvPr/>
          </p:nvSpPr>
          <p:spPr>
            <a:xfrm>
              <a:off x="7931727" y="140031"/>
              <a:ext cx="34220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A</a:t>
              </a:r>
              <a:r>
                <a:rPr lang="en-US" b="1" dirty="0">
                  <a:solidFill>
                    <a:srgbClr val="0070C0"/>
                  </a:solidFill>
                </a:rPr>
                <a:t> p-value </a:t>
              </a:r>
              <a:r>
                <a:rPr lang="en-US" dirty="0">
                  <a:solidFill>
                    <a:srgbClr val="0070C0"/>
                  </a:solidFill>
                </a:rPr>
                <a:t>is an upper bound on the probability that you saw something as extreme as you did, under the assumption that the null hypothesis holds.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A16-C144-4E0B-75B9-024FF2CE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</a:t>
            </a:r>
            <a:br>
              <a:rPr lang="en-US" dirty="0"/>
            </a:br>
            <a:r>
              <a:rPr lang="en-US" sz="2800" dirty="0"/>
              <a:t>A whole quarter of statistics in under 80 minutes…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6CED3-EBC8-B0AA-F2C0-E75152265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is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It’s an </a:t>
                </a:r>
                <a:r>
                  <a:rPr lang="en-US" b="1" dirty="0">
                    <a:solidFill>
                      <a:schemeClr val="accent1"/>
                    </a:solidFill>
                  </a:rPr>
                  <a:t>unbiased estimator </a:t>
                </a:r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dirty="0"/>
                  <a:t>But we want to be able to know how good they are…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Standard errors: </a:t>
                </a:r>
                <a:r>
                  <a:rPr lang="en-US" dirty="0">
                    <a:solidFill>
                      <a:schemeClr val="accent1"/>
                    </a:solidFill>
                  </a:rPr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 To compute: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Resampling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Analytically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Confidence intervals: </a:t>
                </a:r>
                <a:r>
                  <a:rPr lang="en-US" dirty="0">
                    <a:solidFill>
                      <a:schemeClr val="accent1"/>
                    </a:solidFill>
                  </a:rPr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high probability.  To compute: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Resampling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Analytically</a:t>
                </a:r>
              </a:p>
              <a:p>
                <a:r>
                  <a:rPr lang="en-US" dirty="0"/>
                  <a:t>We can use confidence intervals to reject hypotheses.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6CED3-EBC8-B0AA-F2C0-E75152265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32375"/>
              </a:xfrm>
              <a:blipFill>
                <a:blip r:embed="rId3"/>
                <a:stretch>
                  <a:fillRect l="-1086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6BAC026-0795-B39B-0DC8-9C04EDC2D364}"/>
              </a:ext>
            </a:extLst>
          </p:cNvPr>
          <p:cNvGrpSpPr/>
          <p:nvPr/>
        </p:nvGrpSpPr>
        <p:grpSpPr>
          <a:xfrm>
            <a:off x="8485908" y="0"/>
            <a:ext cx="3706092" cy="1602724"/>
            <a:chOff x="8205354" y="291167"/>
            <a:chExt cx="3706092" cy="16027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46ECD-BCA6-9A57-0856-83E036AC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1791" y="291167"/>
              <a:ext cx="699655" cy="16027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4C419C-F266-210E-C8A2-9EBEC72406B6}"/>
                </a:ext>
              </a:extLst>
            </p:cNvPr>
            <p:cNvSpPr txBox="1"/>
            <p:nvPr/>
          </p:nvSpPr>
          <p:spPr>
            <a:xfrm>
              <a:off x="8205354" y="365125"/>
              <a:ext cx="30064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 also learned that the average commute time in the US (among commuters) is about 26 minutes!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3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EC40-B092-C33F-57EC-50ADF39B3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1B6DB-3704-C5A7-F51B-2A36ED32B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3bZCCM48pt1WABkN4pYcV?state=opened&amp;flow=Default&amp;onscreen=persist">
            <a:extLst>
              <a:ext uri="{FF2B5EF4-FFF2-40B4-BE49-F238E27FC236}">
                <a16:creationId xmlns:a16="http://schemas.microsoft.com/office/drawing/2014/main" id="{A8F4F473-8E24-EE20-4253-6739BE7961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2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26EE-60D0-40EF-D0D3-4ADA61FF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HW0 Due Monday, 9/29, 11:59pm!</a:t>
            </a:r>
            <a:br>
              <a:rPr lang="en-US" dirty="0"/>
            </a:br>
            <a:r>
              <a:rPr lang="en-US" sz="2800" dirty="0"/>
              <a:t>Out now: find it on Canvas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C823-455B-5121-B66F-F4298830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 this one on your own.</a:t>
            </a:r>
          </a:p>
          <a:p>
            <a:r>
              <a:rPr lang="en-US" dirty="0"/>
              <a:t>It is graded for </a:t>
            </a:r>
            <a:r>
              <a:rPr lang="en-US" b="1" dirty="0"/>
              <a:t>completeness</a:t>
            </a:r>
            <a:r>
              <a:rPr lang="en-US" dirty="0"/>
              <a:t>, not correctness.</a:t>
            </a:r>
          </a:p>
          <a:p>
            <a:r>
              <a:rPr lang="en-US" dirty="0"/>
              <a:t>You should be able to start right now!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24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EF65-B418-C16D-6252-D12205AF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Causality and Correlation!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D85D-C78D-1D90-C04C-1D967CD2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59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8022B-9C7E-EBCD-FA2D-6BEAE879B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587" y="2605277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6565-812D-1BBE-F263-FC0EE8201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E76EB-93DA-DD1D-9D9D-2E6EE0719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dIo4J0DkJC0wESERBQkBC">
            <a:extLst>
              <a:ext uri="{FF2B5EF4-FFF2-40B4-BE49-F238E27FC236}">
                <a16:creationId xmlns:a16="http://schemas.microsoft.com/office/drawing/2014/main" id="{18E80CC7-5A3E-48F5-15DA-EBAE574655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B7B3-E7A0-AEB9-F77A-A170CB9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12FC0-F19D-1DBB-DD6A-E97BE5D08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900F-268D-CB40-C4F6-E19FC6C9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D59A-A5F6-9DA7-0B05-6D20B04D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Policymakers (in government, industry, education, …) want to know the effect of potential policies.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What is the effect of Universal Basic Income on overall productivity?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What is the effect of subsidizing education on eventual student earnings?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What is the effect of changing which ads we show to which people?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What is the effect of banning laptops in class on student learning?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How do we answer these questions?</a:t>
            </a:r>
          </a:p>
        </p:txBody>
      </p:sp>
    </p:spTree>
    <p:extLst>
      <p:ext uri="{BB962C8B-B14F-4D97-AF65-F5344CB8AC3E}">
        <p14:creationId xmlns:p14="http://schemas.microsoft.com/office/powerpoint/2010/main" val="11291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8c9c0d6-9fbc-4cf9-804f-ddba56795fa0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10401</TotalTime>
  <Words>3261</Words>
  <Application>Microsoft Office PowerPoint</Application>
  <PresentationFormat>Widescreen</PresentationFormat>
  <Paragraphs>479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Aptos</vt:lpstr>
      <vt:lpstr>Arial</vt:lpstr>
      <vt:lpstr>Cambria Math</vt:lpstr>
      <vt:lpstr>Courier New</vt:lpstr>
      <vt:lpstr>Google Sans</vt:lpstr>
      <vt:lpstr>Wingdings</vt:lpstr>
      <vt:lpstr>stanford_theme_1</vt:lpstr>
      <vt:lpstr>Welcome! Course Overview  and Stats Refresher!</vt:lpstr>
      <vt:lpstr>Agenda</vt:lpstr>
      <vt:lpstr>Introductions</vt:lpstr>
      <vt:lpstr>Who are we? (Course staff) </vt:lpstr>
      <vt:lpstr>Who are you?</vt:lpstr>
      <vt:lpstr>PowerPoint Presentation</vt:lpstr>
      <vt:lpstr>PowerPoint Presentation</vt:lpstr>
      <vt:lpstr>Course Overview</vt:lpstr>
      <vt:lpstr>Course Pitch</vt:lpstr>
      <vt:lpstr>These questions are highly non-trivial!</vt:lpstr>
      <vt:lpstr>These questions are highly non-trivial!</vt:lpstr>
      <vt:lpstr>These questions are highly non-trivial!</vt:lpstr>
      <vt:lpstr>These questions are highly non-trivial!</vt:lpstr>
      <vt:lpstr>These questions are highly non-trivial!</vt:lpstr>
      <vt:lpstr>In this course, we’ll see how to answer these questions!</vt:lpstr>
      <vt:lpstr>Course Policies</vt:lpstr>
      <vt:lpstr>Course Policies</vt:lpstr>
      <vt:lpstr>A note about attendance</vt:lpstr>
      <vt:lpstr>Assignments</vt:lpstr>
      <vt:lpstr>On HW you will be programming in Python</vt:lpstr>
      <vt:lpstr>HW Groups</vt:lpstr>
      <vt:lpstr>Expectations</vt:lpstr>
      <vt:lpstr>Questions?</vt:lpstr>
      <vt:lpstr>Statistics Refresher!</vt:lpstr>
      <vt:lpstr>We expect you all  to know some probability/statistics</vt:lpstr>
      <vt:lpstr>Running Example For the rest of today’s class</vt:lpstr>
      <vt:lpstr>What is the average commute time in the US?</vt:lpstr>
      <vt:lpstr>Motivating Example For the rest of today’s class</vt:lpstr>
      <vt:lpstr>Notation</vt:lpstr>
      <vt:lpstr>(Unbiased) Estimators</vt:lpstr>
      <vt:lpstr>Estimators</vt:lpstr>
      <vt:lpstr>PowerPoint Presentation</vt:lpstr>
      <vt:lpstr>Estimators</vt:lpstr>
      <vt:lpstr>Another example</vt:lpstr>
      <vt:lpstr>Estimating σ^2=E(X-μ)^2</vt:lpstr>
      <vt:lpstr>Estimating σ^2=E(X-μ)^2</vt:lpstr>
      <vt:lpstr>Estimating σ^2=E(X-μ)^2</vt:lpstr>
      <vt:lpstr>Back to our first example, μ ̂=X ̅</vt:lpstr>
      <vt:lpstr>What if we only had n=10 samples?</vt:lpstr>
      <vt:lpstr>But if we have 10,000 samples…</vt:lpstr>
      <vt:lpstr>Do each of the previous slides 100,000 times</vt:lpstr>
      <vt:lpstr>How can we quantify this phenomenon?</vt:lpstr>
      <vt:lpstr>How can we quantify this phenomenon?</vt:lpstr>
      <vt:lpstr>Next we’ll talk about both of these!</vt:lpstr>
      <vt:lpstr>Variance of an Estimator  and Standard Errors</vt:lpstr>
      <vt:lpstr>What is the variance of μ ̂?</vt:lpstr>
      <vt:lpstr>Standard errors</vt:lpstr>
      <vt:lpstr>Standard errors</vt:lpstr>
      <vt:lpstr>Two methods to estimate the variance of an estimator</vt:lpstr>
      <vt:lpstr>Probability that |θ-θ ̂| is big and Confidence Intervals</vt:lpstr>
      <vt:lpstr>Intuition: μ ̂ is “good” if |μ-μ ̂| is probably small</vt:lpstr>
      <vt:lpstr>Confidence Intervals</vt:lpstr>
      <vt:lpstr>Confidence intervals: picture/example</vt:lpstr>
      <vt:lpstr>But… how do we construct confidence intervals?</vt:lpstr>
      <vt:lpstr>Two methods to construct confidence intervals</vt:lpstr>
      <vt:lpstr>Real quick… Hypothesis Testing</vt:lpstr>
      <vt:lpstr>What is all this good for?</vt:lpstr>
      <vt:lpstr>What is all this good for?</vt:lpstr>
      <vt:lpstr>Recap A whole quarter of statistics in under 80 minutes…</vt:lpstr>
      <vt:lpstr>HW0 Due Monday, 9/29, 11:59pm! Out now: find it on Canvas</vt:lpstr>
      <vt:lpstr>Next time: Causality and Correlation!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Guido W Imbens</cp:lastModifiedBy>
  <cp:revision>53</cp:revision>
  <cp:lastPrinted>2024-09-30T16:27:03Z</cp:lastPrinted>
  <dcterms:created xsi:type="dcterms:W3CDTF">2024-08-27T00:37:02Z</dcterms:created>
  <dcterms:modified xsi:type="dcterms:W3CDTF">2025-09-23T13:07:40Z</dcterms:modified>
</cp:coreProperties>
</file>