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57_1BC21919.xml" ContentType="application/vnd.ms-powerpoint.comments+xml"/>
  <Override PartName="/ppt/tags/tag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4.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xml" ContentType="application/vnd.openxmlformats-officedocument.presentationml.tags+xml"/>
  <Override PartName="/ppt/notesSlides/notesSlide64.xml" ContentType="application/vnd.openxmlformats-officedocument.presentationml.notesSlide+xml"/>
  <Override PartName="/ppt/tags/tag6.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97" r:id="rId3"/>
    <p:sldId id="258" r:id="rId4"/>
    <p:sldId id="259" r:id="rId5"/>
    <p:sldId id="261" r:id="rId6"/>
    <p:sldId id="262" r:id="rId7"/>
    <p:sldId id="263" r:id="rId8"/>
    <p:sldId id="400" r:id="rId9"/>
    <p:sldId id="401" r:id="rId10"/>
    <p:sldId id="399" r:id="rId11"/>
    <p:sldId id="308" r:id="rId12"/>
    <p:sldId id="285" r:id="rId13"/>
    <p:sldId id="286" r:id="rId14"/>
    <p:sldId id="287" r:id="rId15"/>
    <p:sldId id="288" r:id="rId16"/>
    <p:sldId id="289" r:id="rId17"/>
    <p:sldId id="290" r:id="rId18"/>
    <p:sldId id="291" r:id="rId19"/>
    <p:sldId id="352" r:id="rId20"/>
    <p:sldId id="402" r:id="rId21"/>
    <p:sldId id="403" r:id="rId22"/>
    <p:sldId id="404" r:id="rId23"/>
    <p:sldId id="295" r:id="rId24"/>
    <p:sldId id="297" r:id="rId25"/>
    <p:sldId id="388" r:id="rId26"/>
    <p:sldId id="298" r:id="rId27"/>
    <p:sldId id="303" r:id="rId28"/>
    <p:sldId id="398" r:id="rId29"/>
    <p:sldId id="338" r:id="rId30"/>
    <p:sldId id="302" r:id="rId31"/>
    <p:sldId id="301" r:id="rId32"/>
    <p:sldId id="375" r:id="rId33"/>
    <p:sldId id="376" r:id="rId34"/>
    <p:sldId id="348" r:id="rId35"/>
    <p:sldId id="339" r:id="rId36"/>
    <p:sldId id="340" r:id="rId37"/>
    <p:sldId id="341" r:id="rId38"/>
    <p:sldId id="342" r:id="rId39"/>
    <p:sldId id="343" r:id="rId40"/>
    <p:sldId id="377" r:id="rId41"/>
    <p:sldId id="389" r:id="rId42"/>
    <p:sldId id="405" r:id="rId43"/>
    <p:sldId id="345" r:id="rId44"/>
    <p:sldId id="346" r:id="rId45"/>
    <p:sldId id="347" r:id="rId46"/>
    <p:sldId id="406" r:id="rId47"/>
    <p:sldId id="349" r:id="rId48"/>
    <p:sldId id="356" r:id="rId49"/>
    <p:sldId id="357" r:id="rId50"/>
    <p:sldId id="358" r:id="rId51"/>
    <p:sldId id="360" r:id="rId52"/>
    <p:sldId id="359" r:id="rId53"/>
    <p:sldId id="379" r:id="rId54"/>
    <p:sldId id="351" r:id="rId55"/>
    <p:sldId id="361" r:id="rId56"/>
    <p:sldId id="354" r:id="rId57"/>
    <p:sldId id="365" r:id="rId58"/>
    <p:sldId id="364" r:id="rId59"/>
    <p:sldId id="381" r:id="rId60"/>
    <p:sldId id="390" r:id="rId61"/>
    <p:sldId id="391" r:id="rId62"/>
    <p:sldId id="392" r:id="rId63"/>
    <p:sldId id="374" r:id="rId64"/>
    <p:sldId id="393" r:id="rId65"/>
    <p:sldId id="394" r:id="rId66"/>
    <p:sldId id="395" r:id="rId67"/>
    <p:sldId id="382" r:id="rId68"/>
    <p:sldId id="383" r:id="rId69"/>
    <p:sldId id="384" r:id="rId70"/>
    <p:sldId id="385" r:id="rId71"/>
    <p:sldId id="335" r:id="rId7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65B6F7-A368-EFA0-FE84-2F127833AA27}" name="Mary Katherine Wootters" initials="" userId="S::marykw@stanford.edu::1cbb3eed-a053-4438-a02d-badade57fd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4901"/>
  </p:normalViewPr>
  <p:slideViewPr>
    <p:cSldViewPr snapToGrid="0">
      <p:cViewPr varScale="1">
        <p:scale>
          <a:sx n="98" d="100"/>
          <a:sy n="98"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modernComment_157_1BC21919.xml><?xml version="1.0" encoding="utf-8"?>
<p188:cmLst xmlns:a="http://schemas.openxmlformats.org/drawingml/2006/main" xmlns:r="http://schemas.openxmlformats.org/officeDocument/2006/relationships" xmlns:p188="http://schemas.microsoft.com/office/powerpoint/2018/8/main">
  <p188:cm id="{CC143BA7-7715-0341-9D8C-2E0E1D1BDBDB}" authorId="{2365B6F7-A368-EFA0-FE84-2F127833AA27}" created="2024-09-27T18:43:18.874">
    <pc:sldMkLst xmlns:pc="http://schemas.microsoft.com/office/powerpoint/2013/main/command">
      <pc:docMk/>
      <pc:sldMk cId="465705241" sldId="343"/>
    </pc:sldMkLst>
    <p188:txBody>
      <a:bodyPr/>
      <a:lstStyle/>
      <a:p>
        <a:r>
          <a:rPr lang="en-US"/>
          <a:t>I think that for this sort of discussion it’s better not to have them to PollEv, just have them first discuss with their neighbors and then ask for hands.  But if you want to do PollEv, uncomment the following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59FD3BB-C2D9-CF44-9986-EE09C3521C6C}" type="datetimeFigureOut">
              <a:rPr lang="en-US" smtClean="0"/>
              <a:t>9/25/25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E6CF3F7-4D41-164A-A4D4-E640BD3750BD}" type="slidenum">
              <a:rPr lang="en-US" smtClean="0"/>
              <a:t>‹#›</a:t>
            </a:fld>
            <a:endParaRPr lang="en-US"/>
          </a:p>
        </p:txBody>
      </p:sp>
    </p:spTree>
    <p:extLst>
      <p:ext uri="{BB962C8B-B14F-4D97-AF65-F5344CB8AC3E}">
        <p14:creationId xmlns:p14="http://schemas.microsoft.com/office/powerpoint/2010/main" val="243988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1</a:t>
            </a:fld>
            <a:endParaRPr lang="en-US"/>
          </a:p>
        </p:txBody>
      </p:sp>
    </p:spTree>
    <p:extLst>
      <p:ext uri="{BB962C8B-B14F-4D97-AF65-F5344CB8AC3E}">
        <p14:creationId xmlns:p14="http://schemas.microsoft.com/office/powerpoint/2010/main" val="416957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10</a:t>
            </a:fld>
            <a:endParaRPr lang="en-US"/>
          </a:p>
        </p:txBody>
      </p:sp>
    </p:spTree>
    <p:extLst>
      <p:ext uri="{BB962C8B-B14F-4D97-AF65-F5344CB8AC3E}">
        <p14:creationId xmlns:p14="http://schemas.microsoft.com/office/powerpoint/2010/main" val="331588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C716CB-303E-4642-A5CF-E3F55636E74B}" type="slidenum">
              <a:rPr lang="en-US" smtClean="0"/>
              <a:t>11</a:t>
            </a:fld>
            <a:endParaRPr lang="en-US"/>
          </a:p>
        </p:txBody>
      </p:sp>
    </p:spTree>
    <p:extLst>
      <p:ext uri="{BB962C8B-B14F-4D97-AF65-F5344CB8AC3E}">
        <p14:creationId xmlns:p14="http://schemas.microsoft.com/office/powerpoint/2010/main" val="102058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12</a:t>
            </a:fld>
            <a:endParaRPr lang="en-US"/>
          </a:p>
        </p:txBody>
      </p:sp>
    </p:spTree>
    <p:extLst>
      <p:ext uri="{BB962C8B-B14F-4D97-AF65-F5344CB8AC3E}">
        <p14:creationId xmlns:p14="http://schemas.microsoft.com/office/powerpoint/2010/main" val="232265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13</a:t>
            </a:fld>
            <a:endParaRPr lang="en-US"/>
          </a:p>
        </p:txBody>
      </p:sp>
    </p:spTree>
    <p:extLst>
      <p:ext uri="{BB962C8B-B14F-4D97-AF65-F5344CB8AC3E}">
        <p14:creationId xmlns:p14="http://schemas.microsoft.com/office/powerpoint/2010/main" val="284337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14</a:t>
            </a:fld>
            <a:endParaRPr lang="en-US"/>
          </a:p>
        </p:txBody>
      </p:sp>
    </p:spTree>
    <p:extLst>
      <p:ext uri="{BB962C8B-B14F-4D97-AF65-F5344CB8AC3E}">
        <p14:creationId xmlns:p14="http://schemas.microsoft.com/office/powerpoint/2010/main" val="386413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15</a:t>
            </a:fld>
            <a:endParaRPr lang="en-US"/>
          </a:p>
        </p:txBody>
      </p:sp>
    </p:spTree>
    <p:extLst>
      <p:ext uri="{BB962C8B-B14F-4D97-AF65-F5344CB8AC3E}">
        <p14:creationId xmlns:p14="http://schemas.microsoft.com/office/powerpoint/2010/main" val="225691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16</a:t>
            </a:fld>
            <a:endParaRPr lang="en-US"/>
          </a:p>
        </p:txBody>
      </p:sp>
    </p:spTree>
    <p:extLst>
      <p:ext uri="{BB962C8B-B14F-4D97-AF65-F5344CB8AC3E}">
        <p14:creationId xmlns:p14="http://schemas.microsoft.com/office/powerpoint/2010/main" val="395073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17</a:t>
            </a:fld>
            <a:endParaRPr lang="en-US"/>
          </a:p>
        </p:txBody>
      </p:sp>
    </p:spTree>
    <p:extLst>
      <p:ext uri="{BB962C8B-B14F-4D97-AF65-F5344CB8AC3E}">
        <p14:creationId xmlns:p14="http://schemas.microsoft.com/office/powerpoint/2010/main" val="4098030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18</a:t>
            </a:fld>
            <a:endParaRPr lang="en-US"/>
          </a:p>
        </p:txBody>
      </p:sp>
    </p:spTree>
    <p:extLst>
      <p:ext uri="{BB962C8B-B14F-4D97-AF65-F5344CB8AC3E}">
        <p14:creationId xmlns:p14="http://schemas.microsoft.com/office/powerpoint/2010/main" val="774142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716CB-303E-4642-A5CF-E3F55636E74B}" type="slidenum">
              <a:rPr lang="en-US" smtClean="0"/>
              <a:t>19</a:t>
            </a:fld>
            <a:endParaRPr lang="en-US"/>
          </a:p>
        </p:txBody>
      </p:sp>
    </p:spTree>
    <p:extLst>
      <p:ext uri="{BB962C8B-B14F-4D97-AF65-F5344CB8AC3E}">
        <p14:creationId xmlns:p14="http://schemas.microsoft.com/office/powerpoint/2010/main" val="128896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a:t>
            </a:fld>
            <a:endParaRPr lang="en-US"/>
          </a:p>
        </p:txBody>
      </p:sp>
    </p:spTree>
    <p:extLst>
      <p:ext uri="{BB962C8B-B14F-4D97-AF65-F5344CB8AC3E}">
        <p14:creationId xmlns:p14="http://schemas.microsoft.com/office/powerpoint/2010/main" val="247501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20</a:t>
            </a:fld>
            <a:endParaRPr lang="en-US"/>
          </a:p>
        </p:txBody>
      </p:sp>
    </p:spTree>
    <p:extLst>
      <p:ext uri="{BB962C8B-B14F-4D97-AF65-F5344CB8AC3E}">
        <p14:creationId xmlns:p14="http://schemas.microsoft.com/office/powerpoint/2010/main" val="362203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716CB-303E-4642-A5CF-E3F55636E74B}" type="slidenum">
              <a:rPr lang="en-US" smtClean="0"/>
              <a:t>21</a:t>
            </a:fld>
            <a:endParaRPr lang="en-US"/>
          </a:p>
        </p:txBody>
      </p:sp>
    </p:spTree>
    <p:extLst>
      <p:ext uri="{BB962C8B-B14F-4D97-AF65-F5344CB8AC3E}">
        <p14:creationId xmlns:p14="http://schemas.microsoft.com/office/powerpoint/2010/main" val="254378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22</a:t>
            </a:fld>
            <a:endParaRPr lang="en-US"/>
          </a:p>
        </p:txBody>
      </p:sp>
    </p:spTree>
    <p:extLst>
      <p:ext uri="{BB962C8B-B14F-4D97-AF65-F5344CB8AC3E}">
        <p14:creationId xmlns:p14="http://schemas.microsoft.com/office/powerpoint/2010/main" val="243624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23</a:t>
            </a:fld>
            <a:endParaRPr lang="en-US"/>
          </a:p>
        </p:txBody>
      </p:sp>
    </p:spTree>
    <p:extLst>
      <p:ext uri="{BB962C8B-B14F-4D97-AF65-F5344CB8AC3E}">
        <p14:creationId xmlns:p14="http://schemas.microsoft.com/office/powerpoint/2010/main" val="396499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24</a:t>
            </a:fld>
            <a:endParaRPr lang="en-US"/>
          </a:p>
        </p:txBody>
      </p:sp>
    </p:spTree>
    <p:extLst>
      <p:ext uri="{BB962C8B-B14F-4D97-AF65-F5344CB8AC3E}">
        <p14:creationId xmlns:p14="http://schemas.microsoft.com/office/powerpoint/2010/main" val="209178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25</a:t>
            </a:fld>
            <a:endParaRPr lang="en-US"/>
          </a:p>
        </p:txBody>
      </p:sp>
    </p:spTree>
    <p:extLst>
      <p:ext uri="{BB962C8B-B14F-4D97-AF65-F5344CB8AC3E}">
        <p14:creationId xmlns:p14="http://schemas.microsoft.com/office/powerpoint/2010/main" val="215075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26</a:t>
            </a:fld>
            <a:endParaRPr lang="en-US"/>
          </a:p>
        </p:txBody>
      </p:sp>
    </p:spTree>
    <p:extLst>
      <p:ext uri="{BB962C8B-B14F-4D97-AF65-F5344CB8AC3E}">
        <p14:creationId xmlns:p14="http://schemas.microsoft.com/office/powerpoint/2010/main" val="238720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27</a:t>
            </a:fld>
            <a:endParaRPr lang="en-US"/>
          </a:p>
        </p:txBody>
      </p:sp>
    </p:spTree>
    <p:extLst>
      <p:ext uri="{BB962C8B-B14F-4D97-AF65-F5344CB8AC3E}">
        <p14:creationId xmlns:p14="http://schemas.microsoft.com/office/powerpoint/2010/main" val="192036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28</a:t>
            </a:fld>
            <a:endParaRPr lang="en-US"/>
          </a:p>
        </p:txBody>
      </p:sp>
    </p:spTree>
    <p:extLst>
      <p:ext uri="{BB962C8B-B14F-4D97-AF65-F5344CB8AC3E}">
        <p14:creationId xmlns:p14="http://schemas.microsoft.com/office/powerpoint/2010/main" val="193463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How do you define causality?</a:t>
            </a:r>
          </a:p>
          <a:p>
            <a:r>
              <a:rPr lang="en-US"/>
              <a:t>https://www.polleverywhere.com/discourses/1y1v8IeHsc1faMW4X477F</a:t>
            </a:r>
          </a:p>
        </p:txBody>
      </p:sp>
      <p:sp>
        <p:nvSpPr>
          <p:cNvPr id="4" name="Slide Number Placeholder 3"/>
          <p:cNvSpPr>
            <a:spLocks noGrp="1"/>
          </p:cNvSpPr>
          <p:nvPr>
            <p:ph type="sldNum" sz="quarter" idx="5"/>
          </p:nvPr>
        </p:nvSpPr>
        <p:spPr/>
        <p:txBody>
          <a:bodyPr/>
          <a:lstStyle/>
          <a:p>
            <a:fld id="{15B3D410-0A38-514D-95FB-792B43F31B13}" type="slidenum">
              <a:rPr lang="en-US" smtClean="0"/>
              <a:t>29</a:t>
            </a:fld>
            <a:endParaRPr lang="en-US"/>
          </a:p>
        </p:txBody>
      </p:sp>
    </p:spTree>
    <p:extLst>
      <p:ext uri="{BB962C8B-B14F-4D97-AF65-F5344CB8AC3E}">
        <p14:creationId xmlns:p14="http://schemas.microsoft.com/office/powerpoint/2010/main" val="154657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3</a:t>
            </a:fld>
            <a:endParaRPr lang="en-US"/>
          </a:p>
        </p:txBody>
      </p:sp>
    </p:spTree>
    <p:extLst>
      <p:ext uri="{BB962C8B-B14F-4D97-AF65-F5344CB8AC3E}">
        <p14:creationId xmlns:p14="http://schemas.microsoft.com/office/powerpoint/2010/main" val="391458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“Hume” bubble here represents “regularity-based” accounts.  The obvious downside is that it *doesn’t* distinguish </a:t>
            </a:r>
            <a:r>
              <a:rPr lang="en-US" dirty="0" err="1"/>
              <a:t>beween</a:t>
            </a:r>
            <a:r>
              <a:rPr lang="en-US" dirty="0"/>
              <a:t> causality and correlation.</a:t>
            </a:r>
          </a:p>
          <a:p>
            <a:r>
              <a:rPr lang="en-US" dirty="0"/>
              <a:t>The ”Mill” bubble is a stand-in for Structural or Inferential accounts.  Issues include: How do we know the laws of nature?  Also, the laws of nature don’t always play nice with our causal intuition: e.g., the laws of physics are symmetric </a:t>
            </a:r>
            <a:r>
              <a:rPr lang="en-US" dirty="0" err="1"/>
              <a:t>w.r.t.</a:t>
            </a:r>
            <a:r>
              <a:rPr lang="en-US" dirty="0"/>
              <a:t> time; non-locality and non-determinism in QM are hard to fit in with “causal” intuition.</a:t>
            </a:r>
          </a:p>
          <a:p>
            <a:endParaRPr lang="en-US" dirty="0"/>
          </a:p>
          <a:p>
            <a:r>
              <a:rPr lang="en-US" dirty="0"/>
              <a:t>Lewis was a philosopher.</a:t>
            </a:r>
          </a:p>
          <a:p>
            <a:endParaRPr lang="en-US" dirty="0"/>
          </a:p>
          <a:p>
            <a:r>
              <a:rPr lang="en-US" dirty="0"/>
              <a:t>Rubin is a statistician</a:t>
            </a:r>
          </a:p>
          <a:p>
            <a:r>
              <a:rPr lang="en-US" dirty="0"/>
              <a:t>Holland is a statistician who coined the “Rubin Causal Model”</a:t>
            </a:r>
          </a:p>
          <a:p>
            <a:r>
              <a:rPr lang="en-US" dirty="0"/>
              <a:t>It’s also sometimes attributed to Neyman, a mathematician/statistician in the 1920’s</a:t>
            </a:r>
          </a:p>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30</a:t>
            </a:fld>
            <a:endParaRPr lang="en-US"/>
          </a:p>
        </p:txBody>
      </p:sp>
    </p:spTree>
    <p:extLst>
      <p:ext uri="{BB962C8B-B14F-4D97-AF65-F5344CB8AC3E}">
        <p14:creationId xmlns:p14="http://schemas.microsoft.com/office/powerpoint/2010/main" val="74558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31</a:t>
            </a:fld>
            <a:endParaRPr lang="en-US"/>
          </a:p>
        </p:txBody>
      </p:sp>
    </p:spTree>
    <p:extLst>
      <p:ext uri="{BB962C8B-B14F-4D97-AF65-F5344CB8AC3E}">
        <p14:creationId xmlns:p14="http://schemas.microsoft.com/office/powerpoint/2010/main" val="1232073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32</a:t>
            </a:fld>
            <a:endParaRPr lang="en-US"/>
          </a:p>
        </p:txBody>
      </p:sp>
    </p:spTree>
    <p:extLst>
      <p:ext uri="{BB962C8B-B14F-4D97-AF65-F5344CB8AC3E}">
        <p14:creationId xmlns:p14="http://schemas.microsoft.com/office/powerpoint/2010/main" val="2278639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33</a:t>
            </a:fld>
            <a:endParaRPr lang="en-US"/>
          </a:p>
        </p:txBody>
      </p:sp>
    </p:spTree>
    <p:extLst>
      <p:ext uri="{BB962C8B-B14F-4D97-AF65-F5344CB8AC3E}">
        <p14:creationId xmlns:p14="http://schemas.microsoft.com/office/powerpoint/2010/main" val="1827565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34</a:t>
            </a:fld>
            <a:endParaRPr lang="en-US"/>
          </a:p>
        </p:txBody>
      </p:sp>
    </p:spTree>
    <p:extLst>
      <p:ext uri="{BB962C8B-B14F-4D97-AF65-F5344CB8AC3E}">
        <p14:creationId xmlns:p14="http://schemas.microsoft.com/office/powerpoint/2010/main" val="3366659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35</a:t>
            </a:fld>
            <a:endParaRPr lang="en-US"/>
          </a:p>
        </p:txBody>
      </p:sp>
    </p:spTree>
    <p:extLst>
      <p:ext uri="{BB962C8B-B14F-4D97-AF65-F5344CB8AC3E}">
        <p14:creationId xmlns:p14="http://schemas.microsoft.com/office/powerpoint/2010/main" val="1516152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36</a:t>
            </a:fld>
            <a:endParaRPr lang="en-US"/>
          </a:p>
        </p:txBody>
      </p:sp>
    </p:spTree>
    <p:extLst>
      <p:ext uri="{BB962C8B-B14F-4D97-AF65-F5344CB8AC3E}">
        <p14:creationId xmlns:p14="http://schemas.microsoft.com/office/powerpoint/2010/main" val="647649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37</a:t>
            </a:fld>
            <a:endParaRPr lang="en-US"/>
          </a:p>
        </p:txBody>
      </p:sp>
    </p:spTree>
    <p:extLst>
      <p:ext uri="{BB962C8B-B14F-4D97-AF65-F5344CB8AC3E}">
        <p14:creationId xmlns:p14="http://schemas.microsoft.com/office/powerpoint/2010/main" val="1230136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38</a:t>
            </a:fld>
            <a:endParaRPr lang="en-US"/>
          </a:p>
        </p:txBody>
      </p:sp>
    </p:spTree>
    <p:extLst>
      <p:ext uri="{BB962C8B-B14F-4D97-AF65-F5344CB8AC3E}">
        <p14:creationId xmlns:p14="http://schemas.microsoft.com/office/powerpoint/2010/main" val="3582044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39</a:t>
            </a:fld>
            <a:endParaRPr lang="en-US"/>
          </a:p>
        </p:txBody>
      </p:sp>
    </p:spTree>
    <p:extLst>
      <p:ext uri="{BB962C8B-B14F-4D97-AF65-F5344CB8AC3E}">
        <p14:creationId xmlns:p14="http://schemas.microsoft.com/office/powerpoint/2010/main" val="267327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a:t>
            </a:fld>
            <a:endParaRPr lang="en-US"/>
          </a:p>
        </p:txBody>
      </p:sp>
    </p:spTree>
    <p:extLst>
      <p:ext uri="{BB962C8B-B14F-4D97-AF65-F5344CB8AC3E}">
        <p14:creationId xmlns:p14="http://schemas.microsoft.com/office/powerpoint/2010/main" val="3880382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are some issues with comparing aspirin-takers to non-aspirin-takers? Or comparing the same person at different times?</a:t>
            </a:r>
          </a:p>
          <a:p>
            <a:r>
              <a:rPr lang="en-US"/>
              <a:t>https://www.polleverywhere.com/discourses/wm8D6o7p0X8LlXFm92tOh</a:t>
            </a:r>
          </a:p>
        </p:txBody>
      </p:sp>
      <p:sp>
        <p:nvSpPr>
          <p:cNvPr id="4" name="Slide Number Placeholder 3"/>
          <p:cNvSpPr>
            <a:spLocks noGrp="1"/>
          </p:cNvSpPr>
          <p:nvPr>
            <p:ph type="sldNum" sz="quarter" idx="5"/>
          </p:nvPr>
        </p:nvSpPr>
        <p:spPr/>
        <p:txBody>
          <a:bodyPr/>
          <a:lstStyle/>
          <a:p>
            <a:fld id="{7E6CF3F7-4D41-164A-A4D4-E640BD3750BD}" type="slidenum">
              <a:rPr lang="en-US" smtClean="0"/>
              <a:t>40</a:t>
            </a:fld>
            <a:endParaRPr lang="en-US"/>
          </a:p>
        </p:txBody>
      </p:sp>
    </p:spTree>
    <p:extLst>
      <p:ext uri="{BB962C8B-B14F-4D97-AF65-F5344CB8AC3E}">
        <p14:creationId xmlns:p14="http://schemas.microsoft.com/office/powerpoint/2010/main" val="1169586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41</a:t>
            </a:fld>
            <a:endParaRPr lang="en-US"/>
          </a:p>
        </p:txBody>
      </p:sp>
    </p:spTree>
    <p:extLst>
      <p:ext uri="{BB962C8B-B14F-4D97-AF65-F5344CB8AC3E}">
        <p14:creationId xmlns:p14="http://schemas.microsoft.com/office/powerpoint/2010/main" val="2498997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42</a:t>
            </a:fld>
            <a:endParaRPr lang="en-US"/>
          </a:p>
        </p:txBody>
      </p:sp>
    </p:spTree>
    <p:extLst>
      <p:ext uri="{BB962C8B-B14F-4D97-AF65-F5344CB8AC3E}">
        <p14:creationId xmlns:p14="http://schemas.microsoft.com/office/powerpoint/2010/main" val="2077907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43</a:t>
            </a:fld>
            <a:endParaRPr lang="en-US"/>
          </a:p>
        </p:txBody>
      </p:sp>
    </p:spTree>
    <p:extLst>
      <p:ext uri="{BB962C8B-B14F-4D97-AF65-F5344CB8AC3E}">
        <p14:creationId xmlns:p14="http://schemas.microsoft.com/office/powerpoint/2010/main" val="2357474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44</a:t>
            </a:fld>
            <a:endParaRPr lang="en-US"/>
          </a:p>
        </p:txBody>
      </p:sp>
    </p:spTree>
    <p:extLst>
      <p:ext uri="{BB962C8B-B14F-4D97-AF65-F5344CB8AC3E}">
        <p14:creationId xmlns:p14="http://schemas.microsoft.com/office/powerpoint/2010/main" val="3235975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45</a:t>
            </a:fld>
            <a:endParaRPr lang="en-US"/>
          </a:p>
        </p:txBody>
      </p:sp>
    </p:spTree>
    <p:extLst>
      <p:ext uri="{BB962C8B-B14F-4D97-AF65-F5344CB8AC3E}">
        <p14:creationId xmlns:p14="http://schemas.microsoft.com/office/powerpoint/2010/main" val="320432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46</a:t>
            </a:fld>
            <a:endParaRPr lang="en-US"/>
          </a:p>
        </p:txBody>
      </p:sp>
    </p:spTree>
    <p:extLst>
      <p:ext uri="{BB962C8B-B14F-4D97-AF65-F5344CB8AC3E}">
        <p14:creationId xmlns:p14="http://schemas.microsoft.com/office/powerpoint/2010/main" val="3955397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47</a:t>
            </a:fld>
            <a:endParaRPr lang="en-US"/>
          </a:p>
        </p:txBody>
      </p:sp>
    </p:spTree>
    <p:extLst>
      <p:ext uri="{BB962C8B-B14F-4D97-AF65-F5344CB8AC3E}">
        <p14:creationId xmlns:p14="http://schemas.microsoft.com/office/powerpoint/2010/main" val="3163524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48</a:t>
            </a:fld>
            <a:endParaRPr lang="en-US"/>
          </a:p>
        </p:txBody>
      </p:sp>
    </p:spTree>
    <p:extLst>
      <p:ext uri="{BB962C8B-B14F-4D97-AF65-F5344CB8AC3E}">
        <p14:creationId xmlns:p14="http://schemas.microsoft.com/office/powerpoint/2010/main" val="3260560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49</a:t>
            </a:fld>
            <a:endParaRPr lang="en-US"/>
          </a:p>
        </p:txBody>
      </p:sp>
    </p:spTree>
    <p:extLst>
      <p:ext uri="{BB962C8B-B14F-4D97-AF65-F5344CB8AC3E}">
        <p14:creationId xmlns:p14="http://schemas.microsoft.com/office/powerpoint/2010/main" val="28629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a:t>
            </a:fld>
            <a:endParaRPr lang="en-US"/>
          </a:p>
        </p:txBody>
      </p:sp>
    </p:spTree>
    <p:extLst>
      <p:ext uri="{BB962C8B-B14F-4D97-AF65-F5344CB8AC3E}">
        <p14:creationId xmlns:p14="http://schemas.microsoft.com/office/powerpoint/2010/main" val="138513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50</a:t>
            </a:fld>
            <a:endParaRPr lang="en-US"/>
          </a:p>
        </p:txBody>
      </p:sp>
    </p:spTree>
    <p:extLst>
      <p:ext uri="{BB962C8B-B14F-4D97-AF65-F5344CB8AC3E}">
        <p14:creationId xmlns:p14="http://schemas.microsoft.com/office/powerpoint/2010/main" val="1685698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the expected "effect" of aspirin on happiness with this data?</a:t>
            </a:r>
          </a:p>
          <a:p>
            <a:r>
              <a:rPr lang="en-US"/>
              <a:t>https://www.polleverywhere.com/multiple_choice_polls/LQ28wmqztxzlyuGIkw9p4?state=opened&amp;flow=Default&amp;onscreen=persist</a:t>
            </a:r>
          </a:p>
        </p:txBody>
      </p:sp>
      <p:sp>
        <p:nvSpPr>
          <p:cNvPr id="4" name="Slide Number Placeholder 3"/>
          <p:cNvSpPr>
            <a:spLocks noGrp="1"/>
          </p:cNvSpPr>
          <p:nvPr>
            <p:ph type="sldNum" sz="quarter" idx="5"/>
          </p:nvPr>
        </p:nvSpPr>
        <p:spPr/>
        <p:txBody>
          <a:bodyPr/>
          <a:lstStyle/>
          <a:p>
            <a:fld id="{7E6CF3F7-4D41-164A-A4D4-E640BD3750BD}" type="slidenum">
              <a:rPr lang="en-US" smtClean="0"/>
              <a:t>51</a:t>
            </a:fld>
            <a:endParaRPr lang="en-US"/>
          </a:p>
        </p:txBody>
      </p:sp>
    </p:spTree>
    <p:extLst>
      <p:ext uri="{BB962C8B-B14F-4D97-AF65-F5344CB8AC3E}">
        <p14:creationId xmlns:p14="http://schemas.microsoft.com/office/powerpoint/2010/main" val="2443471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52</a:t>
            </a:fld>
            <a:endParaRPr lang="en-US"/>
          </a:p>
        </p:txBody>
      </p:sp>
    </p:spTree>
    <p:extLst>
      <p:ext uri="{BB962C8B-B14F-4D97-AF65-F5344CB8AC3E}">
        <p14:creationId xmlns:p14="http://schemas.microsoft.com/office/powerpoint/2010/main" val="719251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53</a:t>
            </a:fld>
            <a:endParaRPr lang="en-US"/>
          </a:p>
        </p:txBody>
      </p:sp>
    </p:spTree>
    <p:extLst>
      <p:ext uri="{BB962C8B-B14F-4D97-AF65-F5344CB8AC3E}">
        <p14:creationId xmlns:p14="http://schemas.microsoft.com/office/powerpoint/2010/main" val="1306204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54</a:t>
            </a:fld>
            <a:endParaRPr lang="en-US"/>
          </a:p>
        </p:txBody>
      </p:sp>
    </p:spTree>
    <p:extLst>
      <p:ext uri="{BB962C8B-B14F-4D97-AF65-F5344CB8AC3E}">
        <p14:creationId xmlns:p14="http://schemas.microsoft.com/office/powerpoint/2010/main" val="3329769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55</a:t>
            </a:fld>
            <a:endParaRPr lang="en-US"/>
          </a:p>
        </p:txBody>
      </p:sp>
    </p:spTree>
    <p:extLst>
      <p:ext uri="{BB962C8B-B14F-4D97-AF65-F5344CB8AC3E}">
        <p14:creationId xmlns:p14="http://schemas.microsoft.com/office/powerpoint/2010/main" val="3789410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56</a:t>
            </a:fld>
            <a:endParaRPr lang="en-US"/>
          </a:p>
        </p:txBody>
      </p:sp>
    </p:spTree>
    <p:extLst>
      <p:ext uri="{BB962C8B-B14F-4D97-AF65-F5344CB8AC3E}">
        <p14:creationId xmlns:p14="http://schemas.microsoft.com/office/powerpoint/2010/main" val="410717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is the "effect" of aspirin on happiness, with the counter-factual data?</a:t>
            </a:r>
          </a:p>
          <a:p>
            <a:r>
              <a:rPr lang="en-US"/>
              <a:t>https://www.polleverywhere.com/multiple_choice_polls/U5MggXaE0DiIR6DHvnte8?state=opened&amp;flow=Default&amp;onscreen=persist</a:t>
            </a:r>
          </a:p>
        </p:txBody>
      </p:sp>
      <p:sp>
        <p:nvSpPr>
          <p:cNvPr id="4" name="Slide Number Placeholder 3"/>
          <p:cNvSpPr>
            <a:spLocks noGrp="1"/>
          </p:cNvSpPr>
          <p:nvPr>
            <p:ph type="sldNum" sz="quarter" idx="5"/>
          </p:nvPr>
        </p:nvSpPr>
        <p:spPr/>
        <p:txBody>
          <a:bodyPr/>
          <a:lstStyle/>
          <a:p>
            <a:fld id="{7E6CF3F7-4D41-164A-A4D4-E640BD3750BD}" type="slidenum">
              <a:rPr lang="en-US" smtClean="0"/>
              <a:t>57</a:t>
            </a:fld>
            <a:endParaRPr lang="en-US"/>
          </a:p>
        </p:txBody>
      </p:sp>
    </p:spTree>
    <p:extLst>
      <p:ext uri="{BB962C8B-B14F-4D97-AF65-F5344CB8AC3E}">
        <p14:creationId xmlns:p14="http://schemas.microsoft.com/office/powerpoint/2010/main" val="3284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58</a:t>
            </a:fld>
            <a:endParaRPr lang="en-US"/>
          </a:p>
        </p:txBody>
      </p:sp>
    </p:spTree>
    <p:extLst>
      <p:ext uri="{BB962C8B-B14F-4D97-AF65-F5344CB8AC3E}">
        <p14:creationId xmlns:p14="http://schemas.microsoft.com/office/powerpoint/2010/main" val="2204828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59</a:t>
            </a:fld>
            <a:endParaRPr lang="en-US"/>
          </a:p>
        </p:txBody>
      </p:sp>
    </p:spTree>
    <p:extLst>
      <p:ext uri="{BB962C8B-B14F-4D97-AF65-F5344CB8AC3E}">
        <p14:creationId xmlns:p14="http://schemas.microsoft.com/office/powerpoint/2010/main" val="60503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a:t>
            </a:fld>
            <a:endParaRPr lang="en-US"/>
          </a:p>
        </p:txBody>
      </p:sp>
    </p:spTree>
    <p:extLst>
      <p:ext uri="{BB962C8B-B14F-4D97-AF65-F5344CB8AC3E}">
        <p14:creationId xmlns:p14="http://schemas.microsoft.com/office/powerpoint/2010/main" val="467039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60</a:t>
            </a:fld>
            <a:endParaRPr lang="en-US"/>
          </a:p>
        </p:txBody>
      </p:sp>
    </p:spTree>
    <p:extLst>
      <p:ext uri="{BB962C8B-B14F-4D97-AF65-F5344CB8AC3E}">
        <p14:creationId xmlns:p14="http://schemas.microsoft.com/office/powerpoint/2010/main" val="1701437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61</a:t>
            </a:fld>
            <a:endParaRPr lang="en-US"/>
          </a:p>
        </p:txBody>
      </p:sp>
    </p:spTree>
    <p:extLst>
      <p:ext uri="{BB962C8B-B14F-4D97-AF65-F5344CB8AC3E}">
        <p14:creationId xmlns:p14="http://schemas.microsoft.com/office/powerpoint/2010/main" val="3937072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62</a:t>
            </a:fld>
            <a:endParaRPr lang="en-US"/>
          </a:p>
        </p:txBody>
      </p:sp>
    </p:spTree>
    <p:extLst>
      <p:ext uri="{BB962C8B-B14F-4D97-AF65-F5344CB8AC3E}">
        <p14:creationId xmlns:p14="http://schemas.microsoft.com/office/powerpoint/2010/main" val="2611979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63</a:t>
            </a:fld>
            <a:endParaRPr lang="en-US"/>
          </a:p>
        </p:txBody>
      </p:sp>
    </p:spTree>
    <p:extLst>
      <p:ext uri="{BB962C8B-B14F-4D97-AF65-F5344CB8AC3E}">
        <p14:creationId xmlns:p14="http://schemas.microsoft.com/office/powerpoint/2010/main" val="26201391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Can we study the effect of a job training program by comparing outcomes of participants to non-participants? What are possible confounding variables?</a:t>
            </a:r>
          </a:p>
          <a:p>
            <a:r>
              <a:rPr lang="en-US"/>
              <a:t>https://www.polleverywhere.com/discourses/4aDwl0NTD1oHizODmE5Bm</a:t>
            </a:r>
          </a:p>
        </p:txBody>
      </p:sp>
      <p:sp>
        <p:nvSpPr>
          <p:cNvPr id="4" name="Slide Number Placeholder 3"/>
          <p:cNvSpPr>
            <a:spLocks noGrp="1"/>
          </p:cNvSpPr>
          <p:nvPr>
            <p:ph type="sldNum" sz="quarter" idx="5"/>
          </p:nvPr>
        </p:nvSpPr>
        <p:spPr/>
        <p:txBody>
          <a:bodyPr/>
          <a:lstStyle/>
          <a:p>
            <a:fld id="{7E6CF3F7-4D41-164A-A4D4-E640BD3750BD}" type="slidenum">
              <a:rPr lang="en-US" smtClean="0"/>
              <a:t>64</a:t>
            </a:fld>
            <a:endParaRPr lang="en-US"/>
          </a:p>
        </p:txBody>
      </p:sp>
    </p:spTree>
    <p:extLst>
      <p:ext uri="{BB962C8B-B14F-4D97-AF65-F5344CB8AC3E}">
        <p14:creationId xmlns:p14="http://schemas.microsoft.com/office/powerpoint/2010/main" val="990841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Can we study the effect of military service on income by comparing veterans to non-veterans? What are possible confounding variables and why?</a:t>
            </a:r>
          </a:p>
          <a:p>
            <a:r>
              <a:rPr lang="en-US"/>
              <a:t>https://www.polleverywhere.com/discourses/V0dqCzIMtGw2JGklw9Edj</a:t>
            </a:r>
          </a:p>
        </p:txBody>
      </p:sp>
      <p:sp>
        <p:nvSpPr>
          <p:cNvPr id="4" name="Slide Number Placeholder 3"/>
          <p:cNvSpPr>
            <a:spLocks noGrp="1"/>
          </p:cNvSpPr>
          <p:nvPr>
            <p:ph type="sldNum" sz="quarter" idx="5"/>
          </p:nvPr>
        </p:nvSpPr>
        <p:spPr/>
        <p:txBody>
          <a:bodyPr/>
          <a:lstStyle/>
          <a:p>
            <a:fld id="{7E6CF3F7-4D41-164A-A4D4-E640BD3750BD}" type="slidenum">
              <a:rPr lang="en-US" smtClean="0"/>
              <a:t>65</a:t>
            </a:fld>
            <a:endParaRPr lang="en-US"/>
          </a:p>
        </p:txBody>
      </p:sp>
    </p:spTree>
    <p:extLst>
      <p:ext uri="{BB962C8B-B14F-4D97-AF65-F5344CB8AC3E}">
        <p14:creationId xmlns:p14="http://schemas.microsoft.com/office/powerpoint/2010/main" val="2091312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66</a:t>
            </a:fld>
            <a:endParaRPr lang="en-US"/>
          </a:p>
        </p:txBody>
      </p:sp>
    </p:spTree>
    <p:extLst>
      <p:ext uri="{BB962C8B-B14F-4D97-AF65-F5344CB8AC3E}">
        <p14:creationId xmlns:p14="http://schemas.microsoft.com/office/powerpoint/2010/main" val="32185372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67</a:t>
            </a:fld>
            <a:endParaRPr lang="en-US"/>
          </a:p>
        </p:txBody>
      </p:sp>
    </p:spTree>
    <p:extLst>
      <p:ext uri="{BB962C8B-B14F-4D97-AF65-F5344CB8AC3E}">
        <p14:creationId xmlns:p14="http://schemas.microsoft.com/office/powerpoint/2010/main" val="15372047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68</a:t>
            </a:fld>
            <a:endParaRPr lang="en-US"/>
          </a:p>
        </p:txBody>
      </p:sp>
    </p:spTree>
    <p:extLst>
      <p:ext uri="{BB962C8B-B14F-4D97-AF65-F5344CB8AC3E}">
        <p14:creationId xmlns:p14="http://schemas.microsoft.com/office/powerpoint/2010/main" val="1029826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69</a:t>
            </a:fld>
            <a:endParaRPr lang="en-US"/>
          </a:p>
        </p:txBody>
      </p:sp>
    </p:spTree>
    <p:extLst>
      <p:ext uri="{BB962C8B-B14F-4D97-AF65-F5344CB8AC3E}">
        <p14:creationId xmlns:p14="http://schemas.microsoft.com/office/powerpoint/2010/main" val="2998301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7</a:t>
            </a:fld>
            <a:endParaRPr lang="en-US"/>
          </a:p>
        </p:txBody>
      </p:sp>
    </p:spTree>
    <p:extLst>
      <p:ext uri="{BB962C8B-B14F-4D97-AF65-F5344CB8AC3E}">
        <p14:creationId xmlns:p14="http://schemas.microsoft.com/office/powerpoint/2010/main" val="2250229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6CF3F7-4D41-164A-A4D4-E640BD3750BD}" type="slidenum">
              <a:rPr lang="en-US" smtClean="0"/>
              <a:t>70</a:t>
            </a:fld>
            <a:endParaRPr lang="en-US"/>
          </a:p>
        </p:txBody>
      </p:sp>
    </p:spTree>
    <p:extLst>
      <p:ext uri="{BB962C8B-B14F-4D97-AF65-F5344CB8AC3E}">
        <p14:creationId xmlns:p14="http://schemas.microsoft.com/office/powerpoint/2010/main" val="214859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1E6818-5228-6746-93C7-81444766F2C7}" type="slidenum">
              <a:rPr lang="en-US" smtClean="0"/>
              <a:t>71</a:t>
            </a:fld>
            <a:endParaRPr lang="en-US"/>
          </a:p>
        </p:txBody>
      </p:sp>
    </p:spTree>
    <p:extLst>
      <p:ext uri="{BB962C8B-B14F-4D97-AF65-F5344CB8AC3E}">
        <p14:creationId xmlns:p14="http://schemas.microsoft.com/office/powerpoint/2010/main" val="416436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CF3F7-4D41-164A-A4D4-E640BD3750BD}" type="slidenum">
              <a:rPr lang="en-US" smtClean="0"/>
              <a:t>8</a:t>
            </a:fld>
            <a:endParaRPr lang="en-US"/>
          </a:p>
        </p:txBody>
      </p:sp>
    </p:spTree>
    <p:extLst>
      <p:ext uri="{BB962C8B-B14F-4D97-AF65-F5344CB8AC3E}">
        <p14:creationId xmlns:p14="http://schemas.microsoft.com/office/powerpoint/2010/main" val="68956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D86F6-9E85-C7E7-8AAF-D1FBE0919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08A0B-2324-6862-309D-A3527B216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2E84A-1EA8-44CE-D7A1-8DBA8939BB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45D0D2-F45E-F90A-EE80-5CABE9984AB8}"/>
              </a:ext>
            </a:extLst>
          </p:cNvPr>
          <p:cNvSpPr>
            <a:spLocks noGrp="1"/>
          </p:cNvSpPr>
          <p:nvPr>
            <p:ph type="sldNum" sz="quarter" idx="5"/>
          </p:nvPr>
        </p:nvSpPr>
        <p:spPr/>
        <p:txBody>
          <a:bodyPr/>
          <a:lstStyle/>
          <a:p>
            <a:fld id="{7E6CF3F7-4D41-164A-A4D4-E640BD3750BD}" type="slidenum">
              <a:rPr lang="en-US" smtClean="0"/>
              <a:t>9</a:t>
            </a:fld>
            <a:endParaRPr lang="en-US"/>
          </a:p>
        </p:txBody>
      </p:sp>
    </p:spTree>
    <p:extLst>
      <p:ext uri="{BB962C8B-B14F-4D97-AF65-F5344CB8AC3E}">
        <p14:creationId xmlns:p14="http://schemas.microsoft.com/office/powerpoint/2010/main" val="763918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F170-811C-2B31-C0B0-862E91A4B4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07CCEDE-52CB-FB5A-D84F-1DE2B0FF2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0654C-3E45-A586-A8CF-27C2F44FD84E}"/>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B5F3FB41-6698-A8A3-9568-A48F19505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500EE-EA0C-D40A-DD27-0D0C4B373C78}"/>
              </a:ext>
            </a:extLst>
          </p:cNvPr>
          <p:cNvSpPr>
            <a:spLocks noGrp="1"/>
          </p:cNvSpPr>
          <p:nvPr>
            <p:ph type="sldNum" sz="quarter" idx="12"/>
          </p:nvPr>
        </p:nvSpPr>
        <p:spPr/>
        <p:txBody>
          <a:bodyPr/>
          <a:lstStyle/>
          <a:p>
            <a:fld id="{9D4A35CC-C70A-4792-B171-5A9C7364B6D5}" type="slidenum">
              <a:rPr lang="en-US" smtClean="0"/>
              <a:t>‹#›</a:t>
            </a:fld>
            <a:endParaRPr lang="en-US"/>
          </a:p>
        </p:txBody>
      </p:sp>
    </p:spTree>
    <p:extLst>
      <p:ext uri="{BB962C8B-B14F-4D97-AF65-F5344CB8AC3E}">
        <p14:creationId xmlns:p14="http://schemas.microsoft.com/office/powerpoint/2010/main" val="139154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4510-4B21-DC22-7420-9F84FC621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9451-B586-AA05-D054-A9F1923CE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7FC57-6205-2A78-80A0-BB6AA1CF03C7}"/>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A15B43F5-3769-91D9-F447-F3E44C42D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62A88-1673-2416-F5B7-E12A4BECBDC2}"/>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6352AE72-8B3F-0851-5089-AC8CFF790B2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98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1EEFA-D7BD-F80C-2B4C-0AEDA101A1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3C1D9E-E814-5FED-9B2B-78D71AEBE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57526-7469-C9F1-34C8-B1F790EC8CFB}"/>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525ADFC0-7CC2-BF2F-F56F-571E62AE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4DFF3-379F-BDBB-5CAB-16B1BC40BEB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185E4D9E-0F99-E18D-52A5-55D652C32935}"/>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8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F521-5D56-2266-8D85-8DD46238AAC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0C1307-B2F1-2310-0212-94140F1A5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ADBA0A-585B-37F2-C235-0D07DF81F0C6}"/>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766C95D1-75E4-DBB9-137E-73D4F5ABD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8427C-7848-DA7C-8C53-9BD757009D89}"/>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B4FA992D-C6A1-04E6-6480-D6FF5834A1D9}"/>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9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FEB4-A114-1406-AAC7-E6A937476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F5736C-4324-7C32-AD7B-93A2A9C7E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71F154-5E54-8A6E-32D1-50892B476E0D}"/>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5F89038B-6435-F39A-AE45-EC2277648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BDF1E-A55C-2F2F-60EB-26E50943C5FB}"/>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7" name="Rectangle 6">
            <a:extLst>
              <a:ext uri="{FF2B5EF4-FFF2-40B4-BE49-F238E27FC236}">
                <a16:creationId xmlns:a16="http://schemas.microsoft.com/office/drawing/2014/main" id="{2CC699B5-BC08-318D-27C2-159A3F84676E}"/>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68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E8BC7-37A9-2A41-A226-1AA2056C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95DB0-B3D9-5AA8-0EBE-8DE243B43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C9C40-4553-98FF-B057-51D063165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316FA-702D-0970-98FC-C9857BDB916C}"/>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6" name="Footer Placeholder 5">
            <a:extLst>
              <a:ext uri="{FF2B5EF4-FFF2-40B4-BE49-F238E27FC236}">
                <a16:creationId xmlns:a16="http://schemas.microsoft.com/office/drawing/2014/main" id="{1E5F98C5-312D-43ED-B810-B24CF5C92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7E21C-8BB3-4F1E-CF27-B3C2310D0545}"/>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ADB9F7D-4293-E584-BB33-F33655869B04}"/>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8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B629-ED87-5F0F-C9BC-928A597F1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3799BA-B41E-6860-AA97-BD0EF6DD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E23B1-8B3C-B07C-FDE2-19F41F30B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4BBA-5A0D-0E42-7483-493DBCED4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16F14-27E0-D214-DE57-BB9CAF7B4F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ACE10-B3E3-AA96-7962-FFDFF715887E}"/>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8" name="Footer Placeholder 7">
            <a:extLst>
              <a:ext uri="{FF2B5EF4-FFF2-40B4-BE49-F238E27FC236}">
                <a16:creationId xmlns:a16="http://schemas.microsoft.com/office/drawing/2014/main" id="{A916E200-901C-8F02-918B-5D1D4D582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EBD97F-62C3-7108-5E3B-4FCE958B80A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10" name="Rectangle 9">
            <a:extLst>
              <a:ext uri="{FF2B5EF4-FFF2-40B4-BE49-F238E27FC236}">
                <a16:creationId xmlns:a16="http://schemas.microsoft.com/office/drawing/2014/main" id="{513A5397-9352-EF76-A222-9B7EF3224C80}"/>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9A3-9228-EFA1-7EA8-320A5E4CDD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B2899-CC6E-9662-436F-D08B922BA144}"/>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4" name="Footer Placeholder 3">
            <a:extLst>
              <a:ext uri="{FF2B5EF4-FFF2-40B4-BE49-F238E27FC236}">
                <a16:creationId xmlns:a16="http://schemas.microsoft.com/office/drawing/2014/main" id="{2F09471A-67C3-CA58-574B-353065996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98AAE-7DA0-24C8-EAFB-429398606A0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6" name="Rectangle 5">
            <a:extLst>
              <a:ext uri="{FF2B5EF4-FFF2-40B4-BE49-F238E27FC236}">
                <a16:creationId xmlns:a16="http://schemas.microsoft.com/office/drawing/2014/main" id="{BA67E615-E4D7-8DF7-AC05-9434E1BD634F}"/>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4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57AF7-9EDB-A1C4-8FE7-E0FEEE544BC3}"/>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3" name="Footer Placeholder 2">
            <a:extLst>
              <a:ext uri="{FF2B5EF4-FFF2-40B4-BE49-F238E27FC236}">
                <a16:creationId xmlns:a16="http://schemas.microsoft.com/office/drawing/2014/main" id="{3EFB410C-9EC2-0283-7D97-C87FEBE2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411A1-87A4-150F-6303-025F73278A83}"/>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5" name="Rectangle 4">
            <a:extLst>
              <a:ext uri="{FF2B5EF4-FFF2-40B4-BE49-F238E27FC236}">
                <a16:creationId xmlns:a16="http://schemas.microsoft.com/office/drawing/2014/main" id="{6BEC10DA-58DD-6058-72F5-37C7FA819707}"/>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76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9521-1256-3807-0A09-73CF197D1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A0C9A-E639-327E-EAE2-4C18EEFBB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2BD3E-A8F9-C833-0D6E-E56DF294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7D350-5EB9-6E86-2F02-CACFB7A7E0DA}"/>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6" name="Footer Placeholder 5">
            <a:extLst>
              <a:ext uri="{FF2B5EF4-FFF2-40B4-BE49-F238E27FC236}">
                <a16:creationId xmlns:a16="http://schemas.microsoft.com/office/drawing/2014/main" id="{56194B27-4321-6C96-5E6C-B4294A3A3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78C75-416A-15DA-A2DC-37E0ECED7DB7}"/>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4DD89290-EA5E-999A-9087-ED945E983F0D}"/>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8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C17-AE68-BB5D-7E81-4CAFF8B6C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9BB58-A5B3-752C-C3CD-66BCD70B9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7F54B17-4878-2B1B-1EF4-2E2326955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00598-743F-6934-3985-938F1E866A58}"/>
              </a:ext>
            </a:extLst>
          </p:cNvPr>
          <p:cNvSpPr>
            <a:spLocks noGrp="1"/>
          </p:cNvSpPr>
          <p:nvPr>
            <p:ph type="dt" sz="half" idx="10"/>
          </p:nvPr>
        </p:nvSpPr>
        <p:spPr/>
        <p:txBody>
          <a:bodyPr/>
          <a:lstStyle/>
          <a:p>
            <a:fld id="{7B1B529C-7AC4-498E-86D4-DC9A7DA9F898}" type="datetimeFigureOut">
              <a:rPr lang="en-US" smtClean="0"/>
              <a:t>9/25/25</a:t>
            </a:fld>
            <a:endParaRPr lang="en-US"/>
          </a:p>
        </p:txBody>
      </p:sp>
      <p:sp>
        <p:nvSpPr>
          <p:cNvPr id="6" name="Footer Placeholder 5">
            <a:extLst>
              <a:ext uri="{FF2B5EF4-FFF2-40B4-BE49-F238E27FC236}">
                <a16:creationId xmlns:a16="http://schemas.microsoft.com/office/drawing/2014/main" id="{A7D902F9-7383-6CE3-298B-4DB50315F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4894E-3991-6152-5957-002E7265C881}"/>
              </a:ext>
            </a:extLst>
          </p:cNvPr>
          <p:cNvSpPr>
            <a:spLocks noGrp="1"/>
          </p:cNvSpPr>
          <p:nvPr>
            <p:ph type="sldNum" sz="quarter" idx="12"/>
          </p:nvPr>
        </p:nvSpPr>
        <p:spPr/>
        <p:txBody>
          <a:bodyPr/>
          <a:lstStyle/>
          <a:p>
            <a:fld id="{9D4A35CC-C70A-4792-B171-5A9C7364B6D5}" type="slidenum">
              <a:rPr lang="en-US" smtClean="0"/>
              <a:t>‹#›</a:t>
            </a:fld>
            <a:endParaRPr lang="en-US"/>
          </a:p>
        </p:txBody>
      </p:sp>
      <p:sp>
        <p:nvSpPr>
          <p:cNvPr id="8" name="Rectangle 7">
            <a:extLst>
              <a:ext uri="{FF2B5EF4-FFF2-40B4-BE49-F238E27FC236}">
                <a16:creationId xmlns:a16="http://schemas.microsoft.com/office/drawing/2014/main" id="{66B84A78-F893-43A3-1D6F-4587823EF278}"/>
              </a:ext>
            </a:extLst>
          </p:cNvPr>
          <p:cNvSpPr/>
          <p:nvPr/>
        </p:nvSpPr>
        <p:spPr>
          <a:xfrm>
            <a:off x="0" y="0"/>
            <a:ext cx="381000" cy="6858000"/>
          </a:xfrm>
          <a:prstGeom prst="rect">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14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logo&#10;&#10;Description automatically generated">
            <a:extLst>
              <a:ext uri="{FF2B5EF4-FFF2-40B4-BE49-F238E27FC236}">
                <a16:creationId xmlns:a16="http://schemas.microsoft.com/office/drawing/2014/main" id="{45FD974E-6B30-074E-DCDA-B43A8313BD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23705" y="6239790"/>
            <a:ext cx="1473924" cy="506170"/>
          </a:xfrm>
          <a:prstGeom prst="rect">
            <a:avLst/>
          </a:prstGeom>
        </p:spPr>
      </p:pic>
      <p:sp>
        <p:nvSpPr>
          <p:cNvPr id="2" name="Title Placeholder 1">
            <a:extLst>
              <a:ext uri="{FF2B5EF4-FFF2-40B4-BE49-F238E27FC236}">
                <a16:creationId xmlns:a16="http://schemas.microsoft.com/office/drawing/2014/main" id="{6770B608-161B-B8F7-D7A5-CED71D4B4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8A0E45-27EC-856E-DA78-F5A5903CB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A56F89-8D60-6463-E4B5-485DB2E56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B529C-7AC4-498E-86D4-DC9A7DA9F898}" type="datetimeFigureOut">
              <a:rPr lang="en-US" smtClean="0"/>
              <a:t>9/25/25</a:t>
            </a:fld>
            <a:endParaRPr lang="en-US"/>
          </a:p>
        </p:txBody>
      </p:sp>
      <p:sp>
        <p:nvSpPr>
          <p:cNvPr id="5" name="Footer Placeholder 4">
            <a:extLst>
              <a:ext uri="{FF2B5EF4-FFF2-40B4-BE49-F238E27FC236}">
                <a16:creationId xmlns:a16="http://schemas.microsoft.com/office/drawing/2014/main" id="{3AEDDFEF-E259-13F0-9373-3E1D0F6A2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B544F3-851E-BC68-C039-63A94D3C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A35CC-C70A-4792-B171-5A9C7364B6D5}" type="slidenum">
              <a:rPr lang="en-US" smtClean="0"/>
              <a:t>‹#›</a:t>
            </a:fld>
            <a:endParaRPr lang="en-US"/>
          </a:p>
        </p:txBody>
      </p:sp>
    </p:spTree>
    <p:extLst>
      <p:ext uri="{BB962C8B-B14F-4D97-AF65-F5344CB8AC3E}">
        <p14:creationId xmlns:p14="http://schemas.microsoft.com/office/powerpoint/2010/main" val="1773524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8C151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4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7.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microsoft.com/office/2018/10/relationships/comments" Target="../comments/modernComment_157_1BC21919.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41.png"/></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77.png"/><Relationship Id="rId26" Type="http://schemas.openxmlformats.org/officeDocument/2006/relationships/image" Target="../media/image85.png"/><Relationship Id="rId3" Type="http://schemas.openxmlformats.org/officeDocument/2006/relationships/image" Target="../media/image33.png"/><Relationship Id="rId21" Type="http://schemas.openxmlformats.org/officeDocument/2006/relationships/image" Target="../media/image80.png"/><Relationship Id="rId34" Type="http://schemas.openxmlformats.org/officeDocument/2006/relationships/image" Target="../media/image47.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650.png"/><Relationship Id="rId25" Type="http://schemas.openxmlformats.org/officeDocument/2006/relationships/image" Target="../media/image84.png"/><Relationship Id="rId33" Type="http://schemas.openxmlformats.org/officeDocument/2006/relationships/image" Target="../media/image92.png"/><Relationship Id="rId2" Type="http://schemas.openxmlformats.org/officeDocument/2006/relationships/notesSlide" Target="../notesSlides/notesSlide50.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2.png"/><Relationship Id="rId24" Type="http://schemas.openxmlformats.org/officeDocument/2006/relationships/image" Target="../media/image83.png"/><Relationship Id="rId32" Type="http://schemas.openxmlformats.org/officeDocument/2006/relationships/image" Target="../media/image91.png"/><Relationship Id="rId5" Type="http://schemas.openxmlformats.org/officeDocument/2006/relationships/image" Target="../media/image35.png"/><Relationship Id="rId15" Type="http://schemas.openxmlformats.org/officeDocument/2006/relationships/image" Target="../media/image74.png"/><Relationship Id="rId23" Type="http://schemas.openxmlformats.org/officeDocument/2006/relationships/image" Target="../media/image82.png"/><Relationship Id="rId28" Type="http://schemas.openxmlformats.org/officeDocument/2006/relationships/image" Target="../media/image87.png"/><Relationship Id="rId10" Type="http://schemas.openxmlformats.org/officeDocument/2006/relationships/image" Target="../media/image41.png"/><Relationship Id="rId19" Type="http://schemas.openxmlformats.org/officeDocument/2006/relationships/image" Target="../media/image78.png"/><Relationship Id="rId31" Type="http://schemas.openxmlformats.org/officeDocument/2006/relationships/image" Target="../media/image9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640.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48.png"/><Relationship Id="rId8"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290.png"/><Relationship Id="rId21" Type="http://schemas.openxmlformats.org/officeDocument/2006/relationships/image" Target="../media/image103.png"/><Relationship Id="rId34" Type="http://schemas.openxmlformats.org/officeDocument/2006/relationships/image" Target="../media/image116.png"/><Relationship Id="rId7" Type="http://schemas.openxmlformats.org/officeDocument/2006/relationships/image" Target="../media/image36.png"/><Relationship Id="rId12" Type="http://schemas.openxmlformats.org/officeDocument/2006/relationships/image" Target="../media/image42.png"/><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2" Type="http://schemas.openxmlformats.org/officeDocument/2006/relationships/notesSlide" Target="../notesSlides/notesSlide52.xml"/><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1.png"/><Relationship Id="rId24" Type="http://schemas.openxmlformats.org/officeDocument/2006/relationships/image" Target="../media/image106.png"/><Relationship Id="rId32" Type="http://schemas.openxmlformats.org/officeDocument/2006/relationships/image" Target="../media/image114.png"/><Relationship Id="rId5" Type="http://schemas.openxmlformats.org/officeDocument/2006/relationships/image" Target="../media/image34.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36" Type="http://schemas.openxmlformats.org/officeDocument/2006/relationships/image" Target="../media/image310.png"/><Relationship Id="rId10" Type="http://schemas.openxmlformats.org/officeDocument/2006/relationships/image" Target="../media/image39.png"/><Relationship Id="rId19" Type="http://schemas.openxmlformats.org/officeDocument/2006/relationships/image" Target="../media/image101.png"/><Relationship Id="rId31" Type="http://schemas.openxmlformats.org/officeDocument/2006/relationships/image" Target="../media/image113.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300.png"/><Relationship Id="rId8" Type="http://schemas.openxmlformats.org/officeDocument/2006/relationships/image" Target="../media/image37.png"/></Relationships>
</file>

<file path=ppt/slides/_rels/slide5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290.png"/><Relationship Id="rId21" Type="http://schemas.openxmlformats.org/officeDocument/2006/relationships/image" Target="../media/image103.png"/><Relationship Id="rId34" Type="http://schemas.openxmlformats.org/officeDocument/2006/relationships/image" Target="../media/image116.png"/><Relationship Id="rId7" Type="http://schemas.openxmlformats.org/officeDocument/2006/relationships/image" Target="../media/image36.png"/><Relationship Id="rId12" Type="http://schemas.openxmlformats.org/officeDocument/2006/relationships/image" Target="../media/image42.png"/><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2" Type="http://schemas.openxmlformats.org/officeDocument/2006/relationships/notesSlide" Target="../notesSlides/notesSlide53.xml"/><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1.png"/><Relationship Id="rId24" Type="http://schemas.openxmlformats.org/officeDocument/2006/relationships/image" Target="../media/image106.png"/><Relationship Id="rId32" Type="http://schemas.openxmlformats.org/officeDocument/2006/relationships/image" Target="../media/image114.png"/><Relationship Id="rId5" Type="http://schemas.openxmlformats.org/officeDocument/2006/relationships/image" Target="../media/image34.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10" Type="http://schemas.openxmlformats.org/officeDocument/2006/relationships/image" Target="../media/image39.png"/><Relationship Id="rId19" Type="http://schemas.openxmlformats.org/officeDocument/2006/relationships/image" Target="../media/image101.png"/><Relationship Id="rId31" Type="http://schemas.openxmlformats.org/officeDocument/2006/relationships/image" Target="../media/image113.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310.png"/><Relationship Id="rId8"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3" Type="http://schemas.openxmlformats.org/officeDocument/2006/relationships/image" Target="../media/image123.png"/><Relationship Id="rId18" Type="http://schemas.openxmlformats.org/officeDocument/2006/relationships/image" Target="../media/image128.png"/><Relationship Id="rId26" Type="http://schemas.openxmlformats.org/officeDocument/2006/relationships/image" Target="../media/image75.png"/><Relationship Id="rId3" Type="http://schemas.openxmlformats.org/officeDocument/2006/relationships/image" Target="../media/image33.png"/><Relationship Id="rId21" Type="http://schemas.openxmlformats.org/officeDocument/2006/relationships/image" Target="../media/image131.png"/><Relationship Id="rId34" Type="http://schemas.openxmlformats.org/officeDocument/2006/relationships/image" Target="../media/image68.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127.png"/><Relationship Id="rId25" Type="http://schemas.openxmlformats.org/officeDocument/2006/relationships/image" Target="../media/image74.png"/><Relationship Id="rId2" Type="http://schemas.openxmlformats.org/officeDocument/2006/relationships/notesSlide" Target="../notesSlides/notesSlide56.xml"/><Relationship Id="rId16" Type="http://schemas.openxmlformats.org/officeDocument/2006/relationships/image" Target="../media/image126.png"/><Relationship Id="rId20" Type="http://schemas.openxmlformats.org/officeDocument/2006/relationships/image" Target="../media/image130.png"/><Relationship Id="rId29"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134.png"/><Relationship Id="rId37" Type="http://schemas.openxmlformats.org/officeDocument/2006/relationships/image" Target="../media/image48.png"/><Relationship Id="rId5" Type="http://schemas.openxmlformats.org/officeDocument/2006/relationships/image" Target="../media/image35.png"/><Relationship Id="rId15" Type="http://schemas.openxmlformats.org/officeDocument/2006/relationships/image" Target="../media/image125.png"/><Relationship Id="rId23" Type="http://schemas.openxmlformats.org/officeDocument/2006/relationships/image" Target="../media/image133.png"/><Relationship Id="rId28" Type="http://schemas.openxmlformats.org/officeDocument/2006/relationships/image" Target="../media/image77.png"/><Relationship Id="rId36" Type="http://schemas.openxmlformats.org/officeDocument/2006/relationships/image" Target="../media/image380.png"/><Relationship Id="rId10" Type="http://schemas.openxmlformats.org/officeDocument/2006/relationships/image" Target="../media/image40.png"/><Relationship Id="rId19" Type="http://schemas.openxmlformats.org/officeDocument/2006/relationships/image" Target="../media/image129.png"/><Relationship Id="rId31" Type="http://schemas.openxmlformats.org/officeDocument/2006/relationships/image" Target="../media/image8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image" Target="../media/image650.png"/><Relationship Id="rId30" Type="http://schemas.openxmlformats.org/officeDocument/2006/relationships/image" Target="../media/image79.png"/><Relationship Id="rId35" Type="http://schemas.openxmlformats.org/officeDocument/2006/relationships/image" Target="../media/image69.png"/><Relationship Id="rId8"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142.png"/><Relationship Id="rId26" Type="http://schemas.openxmlformats.org/officeDocument/2006/relationships/image" Target="../media/image150.png"/><Relationship Id="rId3" Type="http://schemas.openxmlformats.org/officeDocument/2006/relationships/image" Target="../media/image330.png"/><Relationship Id="rId21" Type="http://schemas.openxmlformats.org/officeDocument/2006/relationships/image" Target="../media/image145.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141.png"/><Relationship Id="rId25" Type="http://schemas.openxmlformats.org/officeDocument/2006/relationships/image" Target="../media/image149.png"/><Relationship Id="rId33" Type="http://schemas.openxmlformats.org/officeDocument/2006/relationships/image" Target="../media/image340.png"/><Relationship Id="rId2" Type="http://schemas.openxmlformats.org/officeDocument/2006/relationships/notesSlide" Target="../notesSlides/notesSlide58.xml"/><Relationship Id="rId16" Type="http://schemas.openxmlformats.org/officeDocument/2006/relationships/image" Target="../media/image140.png"/><Relationship Id="rId20" Type="http://schemas.openxmlformats.org/officeDocument/2006/relationships/image" Target="../media/image144.png"/><Relationship Id="rId29"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148.png"/><Relationship Id="rId32" Type="http://schemas.openxmlformats.org/officeDocument/2006/relationships/image" Target="../media/image156.png"/><Relationship Id="rId5" Type="http://schemas.openxmlformats.org/officeDocument/2006/relationships/image" Target="../media/image34.png"/><Relationship Id="rId15" Type="http://schemas.openxmlformats.org/officeDocument/2006/relationships/image" Target="../media/image139.png"/><Relationship Id="rId23" Type="http://schemas.openxmlformats.org/officeDocument/2006/relationships/image" Target="../media/image147.png"/><Relationship Id="rId28" Type="http://schemas.openxmlformats.org/officeDocument/2006/relationships/image" Target="../media/image152.png"/><Relationship Id="rId10" Type="http://schemas.openxmlformats.org/officeDocument/2006/relationships/image" Target="../media/image39.png"/><Relationship Id="rId19" Type="http://schemas.openxmlformats.org/officeDocument/2006/relationships/image" Target="../media/image143.png"/><Relationship Id="rId31" Type="http://schemas.openxmlformats.org/officeDocument/2006/relationships/image" Target="../media/image155.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138.png"/><Relationship Id="rId22" Type="http://schemas.openxmlformats.org/officeDocument/2006/relationships/image" Target="../media/image146.png"/><Relationship Id="rId27" Type="http://schemas.openxmlformats.org/officeDocument/2006/relationships/image" Target="../media/image151.png"/><Relationship Id="rId30" Type="http://schemas.openxmlformats.org/officeDocument/2006/relationships/image" Target="../media/image154.png"/><Relationship Id="rId8" Type="http://schemas.openxmlformats.org/officeDocument/2006/relationships/image" Target="../media/image37.png"/></Relationships>
</file>

<file path=ppt/slides/_rels/slide5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142.png"/><Relationship Id="rId26" Type="http://schemas.openxmlformats.org/officeDocument/2006/relationships/image" Target="../media/image150.png"/><Relationship Id="rId3" Type="http://schemas.openxmlformats.org/officeDocument/2006/relationships/image" Target="../media/image330.png"/><Relationship Id="rId21" Type="http://schemas.openxmlformats.org/officeDocument/2006/relationships/image" Target="../media/image145.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141.png"/><Relationship Id="rId25" Type="http://schemas.openxmlformats.org/officeDocument/2006/relationships/image" Target="../media/image149.png"/><Relationship Id="rId2" Type="http://schemas.openxmlformats.org/officeDocument/2006/relationships/notesSlide" Target="../notesSlides/notesSlide59.xml"/><Relationship Id="rId16" Type="http://schemas.openxmlformats.org/officeDocument/2006/relationships/image" Target="../media/image140.png"/><Relationship Id="rId20" Type="http://schemas.openxmlformats.org/officeDocument/2006/relationships/image" Target="../media/image144.png"/><Relationship Id="rId29"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148.png"/><Relationship Id="rId32" Type="http://schemas.openxmlformats.org/officeDocument/2006/relationships/image" Target="../media/image156.png"/><Relationship Id="rId5" Type="http://schemas.openxmlformats.org/officeDocument/2006/relationships/image" Target="../media/image34.png"/><Relationship Id="rId15" Type="http://schemas.openxmlformats.org/officeDocument/2006/relationships/image" Target="../media/image139.png"/><Relationship Id="rId23" Type="http://schemas.openxmlformats.org/officeDocument/2006/relationships/image" Target="../media/image147.png"/><Relationship Id="rId28" Type="http://schemas.openxmlformats.org/officeDocument/2006/relationships/image" Target="../media/image152.png"/><Relationship Id="rId10" Type="http://schemas.openxmlformats.org/officeDocument/2006/relationships/image" Target="../media/image39.png"/><Relationship Id="rId19" Type="http://schemas.openxmlformats.org/officeDocument/2006/relationships/image" Target="../media/image143.png"/><Relationship Id="rId31" Type="http://schemas.openxmlformats.org/officeDocument/2006/relationships/image" Target="../media/image155.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138.png"/><Relationship Id="rId22" Type="http://schemas.openxmlformats.org/officeDocument/2006/relationships/image" Target="../media/image146.png"/><Relationship Id="rId27" Type="http://schemas.openxmlformats.org/officeDocument/2006/relationships/image" Target="../media/image151.png"/><Relationship Id="rId30" Type="http://schemas.openxmlformats.org/officeDocument/2006/relationships/image" Target="../media/image15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391.png"/></Relationships>
</file>

<file path=ppt/slides/_rels/slide61.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391.png"/></Relationships>
</file>

<file path=ppt/slides/_rels/slide62.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0.png"/><Relationship Id="rId4" Type="http://schemas.openxmlformats.org/officeDocument/2006/relationships/image" Target="../media/image391.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floridamuseum.ufl.edu/shark-attacks"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FF79-BB73-440C-5390-3645CD1AFDE1}"/>
              </a:ext>
            </a:extLst>
          </p:cNvPr>
          <p:cNvSpPr>
            <a:spLocks noGrp="1"/>
          </p:cNvSpPr>
          <p:nvPr>
            <p:ph type="ctrTitle"/>
          </p:nvPr>
        </p:nvSpPr>
        <p:spPr>
          <a:xfrm>
            <a:off x="1524000" y="1122363"/>
            <a:ext cx="9144000" cy="1033008"/>
          </a:xfrm>
        </p:spPr>
        <p:txBody>
          <a:bodyPr/>
          <a:lstStyle/>
          <a:p>
            <a:r>
              <a:rPr lang="en-US" dirty="0"/>
              <a:t>Causality and Correlation</a:t>
            </a:r>
          </a:p>
        </p:txBody>
      </p:sp>
      <p:sp>
        <p:nvSpPr>
          <p:cNvPr id="3" name="Subtitle 2">
            <a:extLst>
              <a:ext uri="{FF2B5EF4-FFF2-40B4-BE49-F238E27FC236}">
                <a16:creationId xmlns:a16="http://schemas.microsoft.com/office/drawing/2014/main" id="{4B7705A0-1A40-EE67-D3CC-B6D8C02508B7}"/>
              </a:ext>
            </a:extLst>
          </p:cNvPr>
          <p:cNvSpPr>
            <a:spLocks noGrp="1"/>
          </p:cNvSpPr>
          <p:nvPr>
            <p:ph type="subTitle" idx="1"/>
          </p:nvPr>
        </p:nvSpPr>
        <p:spPr>
          <a:xfrm>
            <a:off x="1524000" y="2294557"/>
            <a:ext cx="9144000" cy="1655762"/>
          </a:xfrm>
        </p:spPr>
        <p:txBody>
          <a:bodyPr/>
          <a:lstStyle/>
          <a:p>
            <a:r>
              <a:rPr lang="en-US" dirty="0"/>
              <a:t>Causality, Decision Making, and Data Science </a:t>
            </a:r>
          </a:p>
          <a:p>
            <a:r>
              <a:rPr lang="en-US" dirty="0"/>
              <a:t>Lecture 2</a:t>
            </a:r>
          </a:p>
        </p:txBody>
      </p:sp>
      <p:pic>
        <p:nvPicPr>
          <p:cNvPr id="4" name="Picture 3" descr="A cartoon of a person in a white coat pointing at a blackboard&#10;&#10;Description automatically generated">
            <a:extLst>
              <a:ext uri="{FF2B5EF4-FFF2-40B4-BE49-F238E27FC236}">
                <a16:creationId xmlns:a16="http://schemas.microsoft.com/office/drawing/2014/main" id="{598D1DD2-FD9E-D807-5EBF-4966AD879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83" y="3220409"/>
            <a:ext cx="3446742" cy="3446742"/>
          </a:xfrm>
          <a:prstGeom prst="rect">
            <a:avLst/>
          </a:prstGeom>
        </p:spPr>
      </p:pic>
    </p:spTree>
    <p:extLst>
      <p:ext uri="{BB962C8B-B14F-4D97-AF65-F5344CB8AC3E}">
        <p14:creationId xmlns:p14="http://schemas.microsoft.com/office/powerpoint/2010/main" val="337429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15A7-9EBF-CE0B-B490-85626A6A3C69}"/>
              </a:ext>
            </a:extLst>
          </p:cNvPr>
          <p:cNvSpPr>
            <a:spLocks noGrp="1"/>
          </p:cNvSpPr>
          <p:nvPr>
            <p:ph type="title"/>
          </p:nvPr>
        </p:nvSpPr>
        <p:spPr/>
        <p:txBody>
          <a:bodyPr/>
          <a:lstStyle/>
          <a:p>
            <a:r>
              <a:rPr lang="en-US" dirty="0"/>
              <a:t>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4E13AF-6ADD-F0BB-A0D8-8CF86C7AC814}"/>
                  </a:ext>
                </a:extLst>
              </p:cNvPr>
              <p:cNvSpPr>
                <a:spLocks noGrp="1"/>
              </p:cNvSpPr>
              <p:nvPr>
                <p:ph idx="1"/>
              </p:nvPr>
            </p:nvSpPr>
            <p:spPr/>
            <p:txBody>
              <a:bodyPr>
                <a:normAutofit/>
              </a:bodyPr>
              <a:lstStyle/>
              <a:p>
                <a:r>
                  <a:rPr lang="en-US" dirty="0"/>
                  <a:t>Say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random variables.</a:t>
                </a:r>
              </a:p>
              <a:p>
                <a:r>
                  <a:rPr lang="en-US" dirty="0"/>
                  <a:t>Formally, the correlation between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r>
                      <a:rPr lang="en-US" i="1">
                        <a:latin typeface="Cambria Math" panose="02040503050406030204" pitchFamily="18" charset="0"/>
                      </a:rPr>
                      <m:t>𝑌</m:t>
                    </m:r>
                  </m:oMath>
                </a14:m>
                <a:r>
                  <a:rPr lang="en-US" dirty="0"/>
                  <a:t> is:</a:t>
                </a:r>
              </a:p>
              <a:p>
                <a:endParaRPr lang="en-US" sz="1400" dirty="0"/>
              </a:p>
              <a:p>
                <a:pPr marL="0" indent="0">
                  <a:buNone/>
                </a:pPr>
                <a14:m>
                  <m:oMathPara xmlns:m="http://schemas.openxmlformats.org/officeDocument/2006/math">
                    <m:oMathParaPr>
                      <m:jc m:val="centerGroup"/>
                    </m:oMathParaPr>
                    <m:oMath xmlns:m="http://schemas.openxmlformats.org/officeDocument/2006/math">
                      <m:r>
                        <m:rPr>
                          <m:sty m:val="p"/>
                        </m:rPr>
                        <a:rPr lang="en-US">
                          <a:solidFill>
                            <a:schemeClr val="accent1"/>
                          </a:solidFill>
                          <a:latin typeface="Cambria Math" panose="02040503050406030204" pitchFamily="18" charset="0"/>
                          <a:ea typeface="Cambria Math" panose="02040503050406030204" pitchFamily="18" charset="0"/>
                        </a:rPr>
                        <m:t>corr</m:t>
                      </m:r>
                      <m:r>
                        <a:rPr lang="en-US">
                          <a:solidFill>
                            <a:schemeClr val="accent1"/>
                          </a:solidFill>
                          <a:latin typeface="Cambria Math" panose="02040503050406030204" pitchFamily="18" charset="0"/>
                          <a:ea typeface="Cambria Math" panose="02040503050406030204" pitchFamily="18" charset="0"/>
                        </a:rPr>
                        <m:t>(</m:t>
                      </m:r>
                      <m:r>
                        <m:rPr>
                          <m:sty m:val="p"/>
                        </m:rPr>
                        <a:rPr lang="en-US">
                          <a:solidFill>
                            <a:schemeClr val="accent1"/>
                          </a:solidFill>
                          <a:latin typeface="Cambria Math" panose="02040503050406030204" pitchFamily="18" charset="0"/>
                          <a:ea typeface="Cambria Math" panose="02040503050406030204" pitchFamily="18" charset="0"/>
                        </a:rPr>
                        <m:t>X</m:t>
                      </m:r>
                      <m:r>
                        <a:rPr lang="en-US">
                          <a:solidFill>
                            <a:schemeClr val="accent1"/>
                          </a:solidFill>
                          <a:latin typeface="Cambria Math" panose="02040503050406030204" pitchFamily="18" charset="0"/>
                          <a:ea typeface="Cambria Math" panose="02040503050406030204" pitchFamily="18" charset="0"/>
                        </a:rPr>
                        <m:t>,</m:t>
                      </m:r>
                      <m:r>
                        <m:rPr>
                          <m:sty m:val="p"/>
                        </m:rPr>
                        <a:rPr lang="en-US">
                          <a:solidFill>
                            <a:schemeClr val="accent1"/>
                          </a:solidFill>
                          <a:latin typeface="Cambria Math" panose="02040503050406030204" pitchFamily="18" charset="0"/>
                          <a:ea typeface="Cambria Math" panose="02040503050406030204" pitchFamily="18" charset="0"/>
                        </a:rPr>
                        <m:t>Y</m:t>
                      </m:r>
                      <m:r>
                        <a:rPr lang="en-US">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m:t>
                      </m:r>
                      <m:r>
                        <a:rPr lang="en-US" i="1">
                          <a:solidFill>
                            <a:schemeClr val="accent1"/>
                          </a:solidFill>
                          <a:latin typeface="Cambria Math" panose="02040503050406030204" pitchFamily="18" charset="0"/>
                          <a:ea typeface="Cambria Math" panose="02040503050406030204" pitchFamily="18" charset="0"/>
                        </a:rPr>
                        <m:t>𝔼</m:t>
                      </m:r>
                      <m:d>
                        <m:dPr>
                          <m:begChr m:val="["/>
                          <m:endChr m:val="]"/>
                          <m:ctrlPr>
                            <a:rPr lang="en-US" i="1">
                              <a:solidFill>
                                <a:schemeClr val="accent1"/>
                              </a:solidFill>
                              <a:latin typeface="Cambria Math" panose="02040503050406030204" pitchFamily="18" charset="0"/>
                              <a:ea typeface="Cambria Math" panose="02040503050406030204" pitchFamily="18" charset="0"/>
                            </a:rPr>
                          </m:ctrlPr>
                        </m:dPr>
                        <m:e>
                          <m:f>
                            <m:fPr>
                              <m:ctrlPr>
                                <a:rPr lang="en-US" i="1">
                                  <a:solidFill>
                                    <a:schemeClr val="accent1"/>
                                  </a:solidFill>
                                  <a:latin typeface="Cambria Math" panose="02040503050406030204" pitchFamily="18" charset="0"/>
                                  <a:ea typeface="Cambria Math" panose="02040503050406030204" pitchFamily="18" charset="0"/>
                                </a:rPr>
                              </m:ctrlPr>
                            </m:fPr>
                            <m:num>
                              <m:r>
                                <a:rPr lang="en-US" i="1">
                                  <a:solidFill>
                                    <a:schemeClr val="accent1"/>
                                  </a:solidFill>
                                  <a:latin typeface="Cambria Math" panose="02040503050406030204" pitchFamily="18" charset="0"/>
                                  <a:ea typeface="Cambria Math" panose="02040503050406030204" pitchFamily="18" charset="0"/>
                                </a:rPr>
                                <m:t>𝑋</m:t>
                              </m:r>
                              <m:r>
                                <a:rPr lang="en-US" i="1">
                                  <a:solidFill>
                                    <a:schemeClr val="accent1"/>
                                  </a:solidFill>
                                  <a:latin typeface="Cambria Math" panose="02040503050406030204" pitchFamily="18" charset="0"/>
                                  <a:ea typeface="Cambria Math" panose="02040503050406030204" pitchFamily="18" charset="0"/>
                                </a:rPr>
                                <m:t>−</m:t>
                              </m:r>
                              <m:sSub>
                                <m:sSubPr>
                                  <m:ctrlPr>
                                    <a:rPr lang="en-US" i="1">
                                      <a:solidFill>
                                        <a:schemeClr val="accent1"/>
                                      </a:solidFill>
                                      <a:latin typeface="Cambria Math" panose="02040503050406030204" pitchFamily="18" charset="0"/>
                                      <a:ea typeface="Cambria Math" panose="02040503050406030204" pitchFamily="18" charset="0"/>
                                    </a:rPr>
                                  </m:ctrlPr>
                                </m:sSubPr>
                                <m:e>
                                  <m:r>
                                    <a:rPr lang="en-US" i="1">
                                      <a:solidFill>
                                        <a:schemeClr val="accent1"/>
                                      </a:solidFill>
                                      <a:latin typeface="Cambria Math" panose="02040503050406030204" pitchFamily="18" charset="0"/>
                                      <a:ea typeface="Cambria Math" panose="02040503050406030204" pitchFamily="18" charset="0"/>
                                    </a:rPr>
                                    <m:t>𝜇</m:t>
                                  </m:r>
                                </m:e>
                                <m:sub>
                                  <m:r>
                                    <a:rPr lang="en-US" i="1">
                                      <a:solidFill>
                                        <a:schemeClr val="accent1"/>
                                      </a:solidFill>
                                      <a:latin typeface="Cambria Math" panose="02040503050406030204" pitchFamily="18" charset="0"/>
                                      <a:ea typeface="Cambria Math" panose="02040503050406030204" pitchFamily="18" charset="0"/>
                                    </a:rPr>
                                    <m:t>𝑋</m:t>
                                  </m:r>
                                </m:sub>
                              </m:sSub>
                            </m:num>
                            <m:den>
                              <m:sSub>
                                <m:sSubPr>
                                  <m:ctrlPr>
                                    <a:rPr lang="en-US" i="1">
                                      <a:solidFill>
                                        <a:schemeClr val="accent1"/>
                                      </a:solidFill>
                                      <a:latin typeface="Cambria Math" panose="02040503050406030204" pitchFamily="18" charset="0"/>
                                      <a:ea typeface="Cambria Math" panose="02040503050406030204" pitchFamily="18" charset="0"/>
                                    </a:rPr>
                                  </m:ctrlPr>
                                </m:sSubPr>
                                <m:e>
                                  <m:r>
                                    <a:rPr lang="en-US" i="1">
                                      <a:solidFill>
                                        <a:schemeClr val="accent1"/>
                                      </a:solidFill>
                                      <a:latin typeface="Cambria Math" panose="02040503050406030204" pitchFamily="18" charset="0"/>
                                      <a:ea typeface="Cambria Math" panose="02040503050406030204" pitchFamily="18" charset="0"/>
                                    </a:rPr>
                                    <m:t>𝜎</m:t>
                                  </m:r>
                                </m:e>
                                <m:sub>
                                  <m:r>
                                    <a:rPr lang="en-US" i="1">
                                      <a:solidFill>
                                        <a:schemeClr val="accent1"/>
                                      </a:solidFill>
                                      <a:latin typeface="Cambria Math" panose="02040503050406030204" pitchFamily="18" charset="0"/>
                                      <a:ea typeface="Cambria Math" panose="02040503050406030204" pitchFamily="18" charset="0"/>
                                    </a:rPr>
                                    <m:t>𝑋</m:t>
                                  </m:r>
                                </m:sub>
                              </m:sSub>
                            </m:den>
                          </m:f>
                          <m:r>
                            <a:rPr lang="en-US" i="1">
                              <a:solidFill>
                                <a:schemeClr val="accent1"/>
                              </a:solidFill>
                              <a:latin typeface="Cambria Math" panose="02040503050406030204" pitchFamily="18" charset="0"/>
                              <a:ea typeface="Cambria Math" panose="02040503050406030204" pitchFamily="18" charset="0"/>
                            </a:rPr>
                            <m:t>⋅</m:t>
                          </m:r>
                          <m:f>
                            <m:fPr>
                              <m:ctrlPr>
                                <a:rPr lang="en-US" i="1">
                                  <a:solidFill>
                                    <a:schemeClr val="accent1"/>
                                  </a:solidFill>
                                  <a:latin typeface="Cambria Math" panose="02040503050406030204" pitchFamily="18" charset="0"/>
                                  <a:ea typeface="Cambria Math" panose="02040503050406030204" pitchFamily="18" charset="0"/>
                                </a:rPr>
                              </m:ctrlPr>
                            </m:fPr>
                            <m:num>
                              <m:r>
                                <a:rPr lang="en-US" i="1">
                                  <a:solidFill>
                                    <a:schemeClr val="accent1"/>
                                  </a:solidFill>
                                  <a:latin typeface="Cambria Math" panose="02040503050406030204" pitchFamily="18" charset="0"/>
                                  <a:ea typeface="Cambria Math" panose="02040503050406030204" pitchFamily="18" charset="0"/>
                                </a:rPr>
                                <m:t>𝑌</m:t>
                              </m:r>
                              <m:r>
                                <a:rPr lang="en-US" i="1">
                                  <a:solidFill>
                                    <a:schemeClr val="accent1"/>
                                  </a:solidFill>
                                  <a:latin typeface="Cambria Math" panose="02040503050406030204" pitchFamily="18" charset="0"/>
                                  <a:ea typeface="Cambria Math" panose="02040503050406030204" pitchFamily="18" charset="0"/>
                                </a:rPr>
                                <m:t>−</m:t>
                              </m:r>
                              <m:sSub>
                                <m:sSubPr>
                                  <m:ctrlPr>
                                    <a:rPr lang="en-US" i="1">
                                      <a:solidFill>
                                        <a:schemeClr val="accent1"/>
                                      </a:solidFill>
                                      <a:latin typeface="Cambria Math" panose="02040503050406030204" pitchFamily="18" charset="0"/>
                                      <a:ea typeface="Cambria Math" panose="02040503050406030204" pitchFamily="18" charset="0"/>
                                    </a:rPr>
                                  </m:ctrlPr>
                                </m:sSubPr>
                                <m:e>
                                  <m:r>
                                    <a:rPr lang="en-US" i="1">
                                      <a:solidFill>
                                        <a:schemeClr val="accent1"/>
                                      </a:solidFill>
                                      <a:latin typeface="Cambria Math" panose="02040503050406030204" pitchFamily="18" charset="0"/>
                                      <a:ea typeface="Cambria Math" panose="02040503050406030204" pitchFamily="18" charset="0"/>
                                    </a:rPr>
                                    <m:t>𝜇</m:t>
                                  </m:r>
                                </m:e>
                                <m:sub>
                                  <m:r>
                                    <a:rPr lang="en-US" i="1">
                                      <a:solidFill>
                                        <a:schemeClr val="accent1"/>
                                      </a:solidFill>
                                      <a:latin typeface="Cambria Math" panose="02040503050406030204" pitchFamily="18" charset="0"/>
                                      <a:ea typeface="Cambria Math" panose="02040503050406030204" pitchFamily="18" charset="0"/>
                                    </a:rPr>
                                    <m:t>𝑌</m:t>
                                  </m:r>
                                </m:sub>
                              </m:sSub>
                            </m:num>
                            <m:den>
                              <m:sSub>
                                <m:sSubPr>
                                  <m:ctrlPr>
                                    <a:rPr lang="en-US" i="1">
                                      <a:solidFill>
                                        <a:schemeClr val="accent1"/>
                                      </a:solidFill>
                                      <a:latin typeface="Cambria Math" panose="02040503050406030204" pitchFamily="18" charset="0"/>
                                      <a:ea typeface="Cambria Math" panose="02040503050406030204" pitchFamily="18" charset="0"/>
                                    </a:rPr>
                                  </m:ctrlPr>
                                </m:sSubPr>
                                <m:e>
                                  <m:r>
                                    <a:rPr lang="en-US" i="1">
                                      <a:solidFill>
                                        <a:schemeClr val="accent1"/>
                                      </a:solidFill>
                                      <a:latin typeface="Cambria Math" panose="02040503050406030204" pitchFamily="18" charset="0"/>
                                      <a:ea typeface="Cambria Math" panose="02040503050406030204" pitchFamily="18" charset="0"/>
                                    </a:rPr>
                                    <m:t>𝜎</m:t>
                                  </m:r>
                                </m:e>
                                <m:sub>
                                  <m:r>
                                    <a:rPr lang="en-US" i="1">
                                      <a:solidFill>
                                        <a:schemeClr val="accent1"/>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1"/>
                  </a:solidFill>
                </a:endParaRPr>
              </a:p>
              <a:p>
                <a:pPr marL="0" indent="0">
                  <a:buNone/>
                </a:pPr>
                <a:endParaRPr lang="en-US" sz="2400" dirty="0">
                  <a:solidFill>
                    <a:schemeClr val="accent1"/>
                  </a:solidFill>
                </a:endParaRP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EA4E13AF-6ADD-F0BB-A0D8-8CF86C7AC814}"/>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76F10B5-E15B-8DB9-6E96-FADCED01C04A}"/>
              </a:ext>
            </a:extLst>
          </p:cNvPr>
          <p:cNvGrpSpPr/>
          <p:nvPr/>
        </p:nvGrpSpPr>
        <p:grpSpPr>
          <a:xfrm>
            <a:off x="549211" y="4325220"/>
            <a:ext cx="11642789" cy="2824748"/>
            <a:chOff x="549211" y="4545061"/>
            <a:chExt cx="10529520" cy="2824748"/>
          </a:xfrm>
        </p:grpSpPr>
        <p:pic>
          <p:nvPicPr>
            <p:cNvPr id="4" name="Picture 3">
              <a:extLst>
                <a:ext uri="{FF2B5EF4-FFF2-40B4-BE49-F238E27FC236}">
                  <a16:creationId xmlns:a16="http://schemas.microsoft.com/office/drawing/2014/main" id="{456CFCB4-165A-C876-7899-F4BD765B2C4D}"/>
                </a:ext>
              </a:extLst>
            </p:cNvPr>
            <p:cNvPicPr>
              <a:picLocks noChangeAspect="1"/>
            </p:cNvPicPr>
            <p:nvPr/>
          </p:nvPicPr>
          <p:blipFill>
            <a:blip r:embed="rId4"/>
            <a:stretch>
              <a:fillRect/>
            </a:stretch>
          </p:blipFill>
          <p:spPr>
            <a:xfrm flipH="1">
              <a:off x="549211" y="4739138"/>
              <a:ext cx="733517" cy="175373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2251A2-9F9E-CEFD-B041-F0ED3911CFD9}"/>
                    </a:ext>
                  </a:extLst>
                </p:cNvPr>
                <p:cNvSpPr txBox="1"/>
                <p:nvPr/>
              </p:nvSpPr>
              <p:spPr>
                <a:xfrm>
                  <a:off x="1296648" y="4545061"/>
                  <a:ext cx="9782083" cy="2824748"/>
                </a:xfrm>
                <a:prstGeom prst="rect">
                  <a:avLst/>
                </a:prstGeom>
                <a:noFill/>
              </p:spPr>
              <p:txBody>
                <a:bodyPr wrap="square" rtlCol="0">
                  <a:spAutoFit/>
                </a:bodyPr>
                <a:lstStyle/>
                <a:p>
                  <a:r>
                    <a:rPr lang="en-US" sz="2400" b="1" dirty="0">
                      <a:solidFill>
                        <a:schemeClr val="accent1"/>
                      </a:solidFill>
                    </a:rPr>
                    <a:t>Intuition: </a:t>
                  </a:r>
                </a:p>
                <a:p>
                  <a:pPr marL="285750" indent="-285750">
                    <a:buFont typeface="Arial" panose="020B0604020202020204" pitchFamily="34" charset="0"/>
                    <a:buChar char="•"/>
                  </a:pPr>
                  <a:r>
                    <a:rPr lang="en-US" sz="2400" dirty="0">
                      <a:solidFill>
                        <a:schemeClr val="accent1"/>
                      </a:solidFill>
                    </a:rPr>
                    <a:t>Say </a:t>
                  </a:r>
                  <a14:m>
                    <m:oMath xmlns:m="http://schemas.openxmlformats.org/officeDocument/2006/math">
                      <m:r>
                        <a:rPr lang="en-US" sz="2400" b="0" i="1" smtClean="0">
                          <a:solidFill>
                            <a:schemeClr val="accent1"/>
                          </a:solidFill>
                          <a:latin typeface="Cambria Math" panose="02040503050406030204" pitchFamily="18" charset="0"/>
                        </a:rPr>
                        <m:t>𝑋</m:t>
                      </m:r>
                    </m:oMath>
                  </a14:m>
                  <a:r>
                    <a:rPr lang="en-US" sz="2400" dirty="0">
                      <a:solidFill>
                        <a:schemeClr val="accent1"/>
                      </a:solidFill>
                    </a:rPr>
                    <a:t> and </a:t>
                  </a:r>
                  <a14:m>
                    <m:oMath xmlns:m="http://schemas.openxmlformats.org/officeDocument/2006/math">
                      <m:r>
                        <a:rPr lang="en-US" sz="2400" b="0" i="1" smtClean="0">
                          <a:solidFill>
                            <a:schemeClr val="accent1"/>
                          </a:solidFill>
                          <a:latin typeface="Cambria Math" panose="02040503050406030204" pitchFamily="18" charset="0"/>
                        </a:rPr>
                        <m:t>𝑌</m:t>
                      </m:r>
                    </m:oMath>
                  </a14:m>
                  <a:r>
                    <a:rPr lang="en-US" sz="2400" dirty="0">
                      <a:solidFill>
                        <a:schemeClr val="accent1"/>
                      </a:solidFill>
                    </a:rPr>
                    <a:t> are correlated: when </a:t>
                  </a:r>
                  <a14:m>
                    <m:oMath xmlns:m="http://schemas.openxmlformats.org/officeDocument/2006/math">
                      <m:r>
                        <a:rPr lang="en-US" sz="2400" b="0" i="1" smtClean="0">
                          <a:solidFill>
                            <a:schemeClr val="accent1"/>
                          </a:solidFill>
                          <a:latin typeface="Cambria Math" panose="02040503050406030204" pitchFamily="18" charset="0"/>
                        </a:rPr>
                        <m:t>𝑋</m:t>
                      </m:r>
                    </m:oMath>
                  </a14:m>
                  <a:r>
                    <a:rPr lang="en-US" sz="2400" dirty="0">
                      <a:solidFill>
                        <a:schemeClr val="accent1"/>
                      </a:solidFill>
                    </a:rPr>
                    <a:t> is big, so is </a:t>
                  </a:r>
                  <a14:m>
                    <m:oMath xmlns:m="http://schemas.openxmlformats.org/officeDocument/2006/math">
                      <m:r>
                        <a:rPr lang="en-US" sz="2400" b="0" i="1" smtClean="0">
                          <a:solidFill>
                            <a:schemeClr val="accent1"/>
                          </a:solidFill>
                          <a:latin typeface="Cambria Math" panose="02040503050406030204" pitchFamily="18" charset="0"/>
                        </a:rPr>
                        <m:t>𝑌</m:t>
                      </m:r>
                    </m:oMath>
                  </a14:m>
                  <a:r>
                    <a:rPr lang="en-US" sz="2400" dirty="0">
                      <a:solidFill>
                        <a:schemeClr val="accent1"/>
                      </a:solidFill>
                    </a:rPr>
                    <a:t>, and vice versa.</a:t>
                  </a:r>
                </a:p>
                <a:p>
                  <a:pPr marL="742950" lvl="1" indent="-285750">
                    <a:buFont typeface="Arial" panose="020B0604020202020204" pitchFamily="34" charset="0"/>
                    <a:buChar char="•"/>
                  </a:pPr>
                  <a:r>
                    <a:rPr lang="en-US" sz="2000" dirty="0">
                      <a:solidFill>
                        <a:schemeClr val="accent1"/>
                      </a:solidFill>
                    </a:rPr>
                    <a:t>If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𝑋</m:t>
                          </m:r>
                        </m:e>
                        <m:sub>
                          <m:r>
                            <a:rPr lang="en-US" sz="2000" b="0" i="1" smtClean="0">
                              <a:solidFill>
                                <a:schemeClr val="accent1"/>
                              </a:solidFill>
                              <a:latin typeface="Cambria Math" panose="02040503050406030204" pitchFamily="18" charset="0"/>
                            </a:rPr>
                            <m:t>𝑖</m:t>
                          </m:r>
                        </m:sub>
                      </m:sSub>
                    </m:oMath>
                  </a14:m>
                  <a:r>
                    <a:rPr lang="en-US" sz="2000" dirty="0">
                      <a:solidFill>
                        <a:schemeClr val="accent1"/>
                      </a:solidFill>
                    </a:rPr>
                    <a:t> and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𝑌</m:t>
                          </m:r>
                        </m:e>
                        <m:sub>
                          <m:r>
                            <a:rPr lang="en-US" sz="2000" b="0" i="1" smtClean="0">
                              <a:solidFill>
                                <a:schemeClr val="accent1"/>
                              </a:solidFill>
                              <a:latin typeface="Cambria Math" panose="02040503050406030204" pitchFamily="18" charset="0"/>
                            </a:rPr>
                            <m:t>𝑖</m:t>
                          </m:r>
                        </m:sub>
                      </m:sSub>
                    </m:oMath>
                  </a14:m>
                  <a:r>
                    <a:rPr lang="en-US" sz="2000" dirty="0">
                      <a:solidFill>
                        <a:schemeClr val="accent1"/>
                      </a:solidFill>
                    </a:rPr>
                    <a:t> are both bigger than their means, </a:t>
                  </a:r>
                  <a14:m>
                    <m:oMath xmlns:m="http://schemas.openxmlformats.org/officeDocument/2006/math">
                      <m:f>
                        <m:fPr>
                          <m:ctrlPr>
                            <a:rPr lang="en-US" sz="2000" i="1">
                              <a:solidFill>
                                <a:schemeClr val="accent1"/>
                              </a:solidFill>
                              <a:latin typeface="Cambria Math" panose="02040503050406030204" pitchFamily="18" charset="0"/>
                              <a:ea typeface="Cambria Math" panose="02040503050406030204" pitchFamily="18" charset="0"/>
                            </a:rPr>
                          </m:ctrlPr>
                        </m:fPr>
                        <m:num>
                          <m:sSub>
                            <m:sSubPr>
                              <m:ctrlPr>
                                <a:rPr lang="en-US" sz="2000" b="0" i="1" smtClean="0">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𝑋</m:t>
                              </m:r>
                            </m:e>
                            <m:sub>
                              <m:r>
                                <a:rPr lang="en-US" sz="2000" b="0" i="1" smtClean="0">
                                  <a:solidFill>
                                    <a:schemeClr val="accent1"/>
                                  </a:solidFill>
                                  <a:latin typeface="Cambria Math" panose="02040503050406030204" pitchFamily="18" charset="0"/>
                                  <a:ea typeface="Cambria Math" panose="02040503050406030204" pitchFamily="18" charset="0"/>
                                </a:rPr>
                                <m:t>𝑖</m:t>
                              </m:r>
                            </m:sub>
                          </m:sSub>
                          <m:r>
                            <a:rPr lang="en-US" sz="2000" i="1">
                              <a:solidFill>
                                <a:schemeClr val="accent1"/>
                              </a:solidFill>
                              <a:latin typeface="Cambria Math" panose="02040503050406030204" pitchFamily="18" charset="0"/>
                              <a:ea typeface="Cambria Math" panose="02040503050406030204" pitchFamily="18" charset="0"/>
                            </a:rPr>
                            <m:t>−</m:t>
                          </m:r>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𝜇</m:t>
                              </m:r>
                            </m:e>
                            <m:sub>
                              <m:r>
                                <a:rPr lang="en-US" sz="2000" i="1">
                                  <a:solidFill>
                                    <a:schemeClr val="accent1"/>
                                  </a:solidFill>
                                  <a:latin typeface="Cambria Math" panose="02040503050406030204" pitchFamily="18" charset="0"/>
                                  <a:ea typeface="Cambria Math" panose="02040503050406030204" pitchFamily="18" charset="0"/>
                                </a:rPr>
                                <m:t>𝑋</m:t>
                              </m:r>
                            </m:sub>
                          </m:sSub>
                        </m:num>
                        <m:den>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𝜎</m:t>
                              </m:r>
                            </m:e>
                            <m:sub>
                              <m:r>
                                <a:rPr lang="en-US" sz="2000" i="1">
                                  <a:solidFill>
                                    <a:schemeClr val="accent1"/>
                                  </a:solidFill>
                                  <a:latin typeface="Cambria Math" panose="02040503050406030204" pitchFamily="18" charset="0"/>
                                  <a:ea typeface="Cambria Math" panose="02040503050406030204" pitchFamily="18" charset="0"/>
                                </a:rPr>
                                <m:t>𝑋</m:t>
                              </m:r>
                            </m:sub>
                          </m:sSub>
                        </m:den>
                      </m:f>
                      <m:r>
                        <a:rPr lang="en-US" sz="2000" i="1">
                          <a:solidFill>
                            <a:schemeClr val="accent1"/>
                          </a:solidFill>
                          <a:latin typeface="Cambria Math" panose="02040503050406030204" pitchFamily="18" charset="0"/>
                          <a:ea typeface="Cambria Math" panose="02040503050406030204" pitchFamily="18" charset="0"/>
                        </a:rPr>
                        <m:t>⋅</m:t>
                      </m:r>
                      <m:f>
                        <m:fPr>
                          <m:ctrlPr>
                            <a:rPr lang="en-US" sz="2000" i="1">
                              <a:solidFill>
                                <a:schemeClr val="accent1"/>
                              </a:solidFill>
                              <a:latin typeface="Cambria Math" panose="02040503050406030204" pitchFamily="18" charset="0"/>
                              <a:ea typeface="Cambria Math" panose="02040503050406030204" pitchFamily="18" charset="0"/>
                            </a:rPr>
                          </m:ctrlPr>
                        </m:fPr>
                        <m:num>
                          <m:sSub>
                            <m:sSubPr>
                              <m:ctrlPr>
                                <a:rPr lang="en-US" sz="2000" b="0" i="1" smtClean="0">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𝑌</m:t>
                              </m:r>
                            </m:e>
                            <m:sub>
                              <m:r>
                                <a:rPr lang="en-US" sz="2000" b="0" i="1" smtClean="0">
                                  <a:solidFill>
                                    <a:schemeClr val="accent1"/>
                                  </a:solidFill>
                                  <a:latin typeface="Cambria Math" panose="02040503050406030204" pitchFamily="18" charset="0"/>
                                  <a:ea typeface="Cambria Math" panose="02040503050406030204" pitchFamily="18" charset="0"/>
                                </a:rPr>
                                <m:t>𝑖</m:t>
                              </m:r>
                            </m:sub>
                          </m:sSub>
                          <m:r>
                            <a:rPr lang="en-US" sz="2000" i="1">
                              <a:solidFill>
                                <a:schemeClr val="accent1"/>
                              </a:solidFill>
                              <a:latin typeface="Cambria Math" panose="02040503050406030204" pitchFamily="18" charset="0"/>
                              <a:ea typeface="Cambria Math" panose="02040503050406030204" pitchFamily="18" charset="0"/>
                            </a:rPr>
                            <m:t>−</m:t>
                          </m:r>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𝜇</m:t>
                              </m:r>
                            </m:e>
                            <m:sub>
                              <m:r>
                                <a:rPr lang="en-US" sz="2000" i="1">
                                  <a:solidFill>
                                    <a:schemeClr val="accent1"/>
                                  </a:solidFill>
                                  <a:latin typeface="Cambria Math" panose="02040503050406030204" pitchFamily="18" charset="0"/>
                                  <a:ea typeface="Cambria Math" panose="02040503050406030204" pitchFamily="18" charset="0"/>
                                </a:rPr>
                                <m:t>𝑌</m:t>
                              </m:r>
                            </m:sub>
                          </m:sSub>
                        </m:num>
                        <m:den>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𝜎</m:t>
                              </m:r>
                            </m:e>
                            <m:sub>
                              <m:r>
                                <a:rPr lang="en-US" sz="2000" i="1">
                                  <a:solidFill>
                                    <a:schemeClr val="accent1"/>
                                  </a:solidFill>
                                  <a:latin typeface="Cambria Math" panose="02040503050406030204" pitchFamily="18" charset="0"/>
                                  <a:ea typeface="Cambria Math" panose="02040503050406030204" pitchFamily="18" charset="0"/>
                                </a:rPr>
                                <m:t>𝑌</m:t>
                              </m:r>
                            </m:sub>
                          </m:sSub>
                        </m:den>
                      </m:f>
                      <m:r>
                        <a:rPr lang="en-US" sz="2000" i="1">
                          <a:solidFill>
                            <a:schemeClr val="accent1"/>
                          </a:solidFill>
                          <a:latin typeface="Cambria Math" panose="02040503050406030204" pitchFamily="18" charset="0"/>
                          <a:ea typeface="Cambria Math" panose="02040503050406030204" pitchFamily="18" charset="0"/>
                        </a:rPr>
                        <m:t> </m:t>
                      </m:r>
                    </m:oMath>
                  </a14:m>
                  <a:r>
                    <a:rPr lang="en-US" sz="2000" dirty="0">
                      <a:solidFill>
                        <a:schemeClr val="accent1"/>
                      </a:solidFill>
                    </a:rPr>
                    <a:t>is big!</a:t>
                  </a:r>
                </a:p>
                <a:p>
                  <a:pPr marL="742950" lvl="1" indent="-285750">
                    <a:buFont typeface="Arial" panose="020B0604020202020204" pitchFamily="34" charset="0"/>
                    <a:buChar char="•"/>
                  </a:pPr>
                  <a:r>
                    <a:rPr lang="en-US" sz="2000" dirty="0">
                      <a:solidFill>
                        <a:schemeClr val="accent1"/>
                      </a:solidFill>
                    </a:rPr>
                    <a:t>If </a:t>
                  </a:r>
                  <a14:m>
                    <m:oMath xmlns:m="http://schemas.openxmlformats.org/officeDocument/2006/math">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𝑋</m:t>
                          </m:r>
                        </m:e>
                        <m:sub>
                          <m:r>
                            <a:rPr lang="en-US" sz="2000" i="1">
                              <a:solidFill>
                                <a:schemeClr val="accent1"/>
                              </a:solidFill>
                              <a:latin typeface="Cambria Math" panose="02040503050406030204" pitchFamily="18" charset="0"/>
                            </a:rPr>
                            <m:t>𝑖</m:t>
                          </m:r>
                        </m:sub>
                      </m:sSub>
                    </m:oMath>
                  </a14:m>
                  <a:r>
                    <a:rPr lang="en-US" sz="2000" dirty="0">
                      <a:solidFill>
                        <a:schemeClr val="accent1"/>
                      </a:solidFill>
                    </a:rPr>
                    <a:t> and </a:t>
                  </a:r>
                  <a14:m>
                    <m:oMath xmlns:m="http://schemas.openxmlformats.org/officeDocument/2006/math">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𝑌</m:t>
                          </m:r>
                        </m:e>
                        <m:sub>
                          <m:r>
                            <a:rPr lang="en-US" sz="2000" i="1">
                              <a:solidFill>
                                <a:schemeClr val="accent1"/>
                              </a:solidFill>
                              <a:latin typeface="Cambria Math" panose="02040503050406030204" pitchFamily="18" charset="0"/>
                            </a:rPr>
                            <m:t>𝑖</m:t>
                          </m:r>
                        </m:sub>
                      </m:sSub>
                    </m:oMath>
                  </a14:m>
                  <a:r>
                    <a:rPr lang="en-US" sz="2000" dirty="0">
                      <a:solidFill>
                        <a:schemeClr val="accent1"/>
                      </a:solidFill>
                    </a:rPr>
                    <a:t> are both smaller than their means, </a:t>
                  </a:r>
                  <a14:m>
                    <m:oMath xmlns:m="http://schemas.openxmlformats.org/officeDocument/2006/math">
                      <m:r>
                        <a:rPr lang="en-US" sz="2000" b="0" i="0" smtClean="0">
                          <a:solidFill>
                            <a:schemeClr val="accent1"/>
                          </a:solidFill>
                          <a:latin typeface="Cambria Math" panose="02040503050406030204" pitchFamily="18" charset="0"/>
                          <a:ea typeface="Cambria Math" panose="02040503050406030204" pitchFamily="18" charset="0"/>
                        </a:rPr>
                        <m:t> </m:t>
                      </m:r>
                      <m:f>
                        <m:fPr>
                          <m:ctrlPr>
                            <a:rPr lang="en-US" sz="2000" i="1">
                              <a:solidFill>
                                <a:schemeClr val="accent1"/>
                              </a:solidFill>
                              <a:latin typeface="Cambria Math" panose="02040503050406030204" pitchFamily="18" charset="0"/>
                              <a:ea typeface="Cambria Math" panose="02040503050406030204" pitchFamily="18" charset="0"/>
                            </a:rPr>
                          </m:ctrlPr>
                        </m:fPr>
                        <m:num>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𝑋</m:t>
                              </m:r>
                            </m:e>
                            <m:sub>
                              <m:r>
                                <a:rPr lang="en-US" sz="2000" i="1">
                                  <a:solidFill>
                                    <a:schemeClr val="accent1"/>
                                  </a:solidFill>
                                  <a:latin typeface="Cambria Math" panose="02040503050406030204" pitchFamily="18" charset="0"/>
                                  <a:ea typeface="Cambria Math" panose="02040503050406030204" pitchFamily="18" charset="0"/>
                                </a:rPr>
                                <m:t>𝑖</m:t>
                              </m:r>
                            </m:sub>
                          </m:sSub>
                          <m:r>
                            <a:rPr lang="en-US" sz="2000" i="1">
                              <a:solidFill>
                                <a:schemeClr val="accent1"/>
                              </a:solidFill>
                              <a:latin typeface="Cambria Math" panose="02040503050406030204" pitchFamily="18" charset="0"/>
                              <a:ea typeface="Cambria Math" panose="02040503050406030204" pitchFamily="18" charset="0"/>
                            </a:rPr>
                            <m:t>−</m:t>
                          </m:r>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𝜇</m:t>
                              </m:r>
                            </m:e>
                            <m:sub>
                              <m:r>
                                <a:rPr lang="en-US" sz="2000" i="1">
                                  <a:solidFill>
                                    <a:schemeClr val="accent1"/>
                                  </a:solidFill>
                                  <a:latin typeface="Cambria Math" panose="02040503050406030204" pitchFamily="18" charset="0"/>
                                  <a:ea typeface="Cambria Math" panose="02040503050406030204" pitchFamily="18" charset="0"/>
                                </a:rPr>
                                <m:t>𝑋</m:t>
                              </m:r>
                            </m:sub>
                          </m:sSub>
                        </m:num>
                        <m:den>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𝜎</m:t>
                              </m:r>
                            </m:e>
                            <m:sub>
                              <m:r>
                                <a:rPr lang="en-US" sz="2000" i="1">
                                  <a:solidFill>
                                    <a:schemeClr val="accent1"/>
                                  </a:solidFill>
                                  <a:latin typeface="Cambria Math" panose="02040503050406030204" pitchFamily="18" charset="0"/>
                                  <a:ea typeface="Cambria Math" panose="02040503050406030204" pitchFamily="18" charset="0"/>
                                </a:rPr>
                                <m:t>𝑋</m:t>
                              </m:r>
                            </m:sub>
                          </m:sSub>
                        </m:den>
                      </m:f>
                      <m:r>
                        <a:rPr lang="en-US" sz="2000" i="1">
                          <a:solidFill>
                            <a:schemeClr val="accent1"/>
                          </a:solidFill>
                          <a:latin typeface="Cambria Math" panose="02040503050406030204" pitchFamily="18" charset="0"/>
                          <a:ea typeface="Cambria Math" panose="02040503050406030204" pitchFamily="18" charset="0"/>
                        </a:rPr>
                        <m:t>⋅</m:t>
                      </m:r>
                      <m:f>
                        <m:fPr>
                          <m:ctrlPr>
                            <a:rPr lang="en-US" sz="2000" i="1">
                              <a:solidFill>
                                <a:schemeClr val="accent1"/>
                              </a:solidFill>
                              <a:latin typeface="Cambria Math" panose="02040503050406030204" pitchFamily="18" charset="0"/>
                              <a:ea typeface="Cambria Math" panose="02040503050406030204" pitchFamily="18" charset="0"/>
                            </a:rPr>
                          </m:ctrlPr>
                        </m:fPr>
                        <m:num>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𝑌</m:t>
                              </m:r>
                            </m:e>
                            <m:sub>
                              <m:r>
                                <a:rPr lang="en-US" sz="2000" i="1">
                                  <a:solidFill>
                                    <a:schemeClr val="accent1"/>
                                  </a:solidFill>
                                  <a:latin typeface="Cambria Math" panose="02040503050406030204" pitchFamily="18" charset="0"/>
                                  <a:ea typeface="Cambria Math" panose="02040503050406030204" pitchFamily="18" charset="0"/>
                                </a:rPr>
                                <m:t>𝑖</m:t>
                              </m:r>
                            </m:sub>
                          </m:sSub>
                          <m:r>
                            <a:rPr lang="en-US" sz="2000" i="1">
                              <a:solidFill>
                                <a:schemeClr val="accent1"/>
                              </a:solidFill>
                              <a:latin typeface="Cambria Math" panose="02040503050406030204" pitchFamily="18" charset="0"/>
                              <a:ea typeface="Cambria Math" panose="02040503050406030204" pitchFamily="18" charset="0"/>
                            </a:rPr>
                            <m:t>−</m:t>
                          </m:r>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𝜇</m:t>
                              </m:r>
                            </m:e>
                            <m:sub>
                              <m:r>
                                <a:rPr lang="en-US" sz="2000" i="1">
                                  <a:solidFill>
                                    <a:schemeClr val="accent1"/>
                                  </a:solidFill>
                                  <a:latin typeface="Cambria Math" panose="02040503050406030204" pitchFamily="18" charset="0"/>
                                  <a:ea typeface="Cambria Math" panose="02040503050406030204" pitchFamily="18" charset="0"/>
                                </a:rPr>
                                <m:t>𝑌</m:t>
                              </m:r>
                            </m:sub>
                          </m:sSub>
                        </m:num>
                        <m:den>
                          <m:sSub>
                            <m:sSubPr>
                              <m:ctrlPr>
                                <a:rPr lang="en-US" sz="2000" i="1">
                                  <a:solidFill>
                                    <a:schemeClr val="accent1"/>
                                  </a:solidFill>
                                  <a:latin typeface="Cambria Math" panose="02040503050406030204" pitchFamily="18" charset="0"/>
                                  <a:ea typeface="Cambria Math" panose="02040503050406030204" pitchFamily="18" charset="0"/>
                                </a:rPr>
                              </m:ctrlPr>
                            </m:sSubPr>
                            <m:e>
                              <m:r>
                                <a:rPr lang="en-US" sz="2000" i="1">
                                  <a:solidFill>
                                    <a:schemeClr val="accent1"/>
                                  </a:solidFill>
                                  <a:latin typeface="Cambria Math" panose="02040503050406030204" pitchFamily="18" charset="0"/>
                                  <a:ea typeface="Cambria Math" panose="02040503050406030204" pitchFamily="18" charset="0"/>
                                </a:rPr>
                                <m:t>𝜎</m:t>
                              </m:r>
                            </m:e>
                            <m:sub>
                              <m:r>
                                <a:rPr lang="en-US" sz="2000" i="1">
                                  <a:solidFill>
                                    <a:schemeClr val="accent1"/>
                                  </a:solidFill>
                                  <a:latin typeface="Cambria Math" panose="02040503050406030204" pitchFamily="18" charset="0"/>
                                  <a:ea typeface="Cambria Math" panose="02040503050406030204" pitchFamily="18" charset="0"/>
                                </a:rPr>
                                <m:t>𝑌</m:t>
                              </m:r>
                            </m:sub>
                          </m:sSub>
                        </m:den>
                      </m:f>
                      <m:r>
                        <a:rPr lang="en-US" sz="2000" i="1">
                          <a:solidFill>
                            <a:schemeClr val="accent1"/>
                          </a:solidFill>
                          <a:latin typeface="Cambria Math" panose="02040503050406030204" pitchFamily="18" charset="0"/>
                          <a:ea typeface="Cambria Math" panose="02040503050406030204" pitchFamily="18" charset="0"/>
                        </a:rPr>
                        <m:t> </m:t>
                      </m:r>
                    </m:oMath>
                  </a14:m>
                  <a:r>
                    <a:rPr lang="en-US" sz="2000" dirty="0">
                      <a:solidFill>
                        <a:schemeClr val="accent1"/>
                      </a:solidFill>
                    </a:rPr>
                    <a:t>is big!</a:t>
                  </a:r>
                </a:p>
                <a:p>
                  <a:pPr marL="742950" lvl="1" indent="-285750">
                    <a:buFont typeface="Arial" panose="020B0604020202020204" pitchFamily="34" charset="0"/>
                    <a:buChar char="•"/>
                  </a:pPr>
                  <a:r>
                    <a:rPr lang="en-US" sz="2000" dirty="0">
                      <a:solidFill>
                        <a:schemeClr val="accent1"/>
                      </a:solidFill>
                    </a:rPr>
                    <a:t>Lots of big things inside the expectation!</a:t>
                  </a:r>
                </a:p>
                <a:p>
                  <a:pPr marL="285750" indent="-285750">
                    <a:buFont typeface="Arial" panose="020B0604020202020204" pitchFamily="34" charset="0"/>
                    <a:buChar char="•"/>
                  </a:pPr>
                  <a:endParaRPr lang="en-US" sz="2400" dirty="0">
                    <a:solidFill>
                      <a:schemeClr val="accent1"/>
                    </a:solidFill>
                  </a:endParaRPr>
                </a:p>
                <a:p>
                  <a:endParaRPr lang="en-US" sz="2400" dirty="0">
                    <a:solidFill>
                      <a:schemeClr val="accent1"/>
                    </a:solidFill>
                  </a:endParaRPr>
                </a:p>
              </p:txBody>
            </p:sp>
          </mc:Choice>
          <mc:Fallback xmlns="">
            <p:sp>
              <p:nvSpPr>
                <p:cNvPr id="5" name="TextBox 4">
                  <a:extLst>
                    <a:ext uri="{FF2B5EF4-FFF2-40B4-BE49-F238E27FC236}">
                      <a16:creationId xmlns:a16="http://schemas.microsoft.com/office/drawing/2014/main" id="{D92251A2-9F9E-CEFD-B041-F0ED3911CFD9}"/>
                    </a:ext>
                  </a:extLst>
                </p:cNvPr>
                <p:cNvSpPr txBox="1">
                  <a:spLocks noRot="1" noChangeAspect="1" noMove="1" noResize="1" noEditPoints="1" noAdjustHandles="1" noChangeArrowheads="1" noChangeShapeType="1" noTextEdit="1"/>
                </p:cNvSpPr>
                <p:nvPr/>
              </p:nvSpPr>
              <p:spPr>
                <a:xfrm>
                  <a:off x="1296648" y="4545061"/>
                  <a:ext cx="9782083" cy="2824748"/>
                </a:xfrm>
                <a:prstGeom prst="rect">
                  <a:avLst/>
                </a:prstGeom>
                <a:blipFill>
                  <a:blip r:embed="rId5"/>
                  <a:stretch>
                    <a:fillRect l="-938" t="-178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A02647-9F1B-CCFB-7B3C-702B98811704}"/>
                  </a:ext>
                </a:extLst>
              </p:cNvPr>
              <p:cNvSpPr txBox="1"/>
              <p:nvPr/>
            </p:nvSpPr>
            <p:spPr>
              <a:xfrm>
                <a:off x="9100783" y="2914531"/>
                <a:ext cx="2909248" cy="1015663"/>
              </a:xfrm>
              <a:prstGeom prst="rect">
                <a:avLst/>
              </a:prstGeom>
              <a:noFill/>
            </p:spPr>
            <p:txBody>
              <a:bodyPr wrap="square">
                <a:spAutoFit/>
              </a:bodyPr>
              <a:lstStyle/>
              <a:p>
                <a:r>
                  <a:rPr lang="en-US" sz="2000" dirty="0">
                    <a:solidFill>
                      <a:schemeClr val="accent5"/>
                    </a:solidFill>
                  </a:rPr>
                  <a:t>Here, </a:t>
                </a:r>
                <a14:m>
                  <m:oMath xmlns:m="http://schemas.openxmlformats.org/officeDocument/2006/math">
                    <m:sSub>
                      <m:sSubPr>
                        <m:ctrlPr>
                          <a:rPr lang="en-US" sz="2000" i="1">
                            <a:solidFill>
                              <a:schemeClr val="accent5"/>
                            </a:solidFill>
                            <a:latin typeface="Cambria Math" panose="02040503050406030204" pitchFamily="18" charset="0"/>
                          </a:rPr>
                        </m:ctrlPr>
                      </m:sSubPr>
                      <m:e>
                        <m:r>
                          <a:rPr lang="en-US" sz="2000" i="1">
                            <a:solidFill>
                              <a:schemeClr val="accent5"/>
                            </a:solidFill>
                            <a:latin typeface="Cambria Math" panose="02040503050406030204" pitchFamily="18" charset="0"/>
                          </a:rPr>
                          <m:t>𝜇</m:t>
                        </m:r>
                      </m:e>
                      <m:sub>
                        <m:r>
                          <a:rPr lang="en-US" sz="2000" i="1">
                            <a:solidFill>
                              <a:schemeClr val="accent5"/>
                            </a:solidFill>
                            <a:latin typeface="Cambria Math" panose="02040503050406030204" pitchFamily="18" charset="0"/>
                          </a:rPr>
                          <m:t>𝑋</m:t>
                        </m:r>
                      </m:sub>
                    </m:sSub>
                    <m:r>
                      <a:rPr lang="en-US" sz="2000" i="1">
                        <a:solidFill>
                          <a:schemeClr val="accent5"/>
                        </a:solidFill>
                        <a:latin typeface="Cambria Math" panose="02040503050406030204" pitchFamily="18" charset="0"/>
                      </a:rPr>
                      <m:t>=</m:t>
                    </m:r>
                    <m:r>
                      <a:rPr lang="en-US" sz="2000" i="1">
                        <a:solidFill>
                          <a:schemeClr val="accent5"/>
                        </a:solidFill>
                        <a:latin typeface="Cambria Math" panose="02040503050406030204" pitchFamily="18" charset="0"/>
                        <a:ea typeface="Cambria Math" panose="02040503050406030204" pitchFamily="18" charset="0"/>
                      </a:rPr>
                      <m:t>𝔼</m:t>
                    </m:r>
                    <m:r>
                      <a:rPr lang="en-US" sz="2000" i="1">
                        <a:solidFill>
                          <a:schemeClr val="accent5"/>
                        </a:solidFill>
                        <a:latin typeface="Cambria Math" panose="02040503050406030204" pitchFamily="18" charset="0"/>
                        <a:ea typeface="Cambria Math" panose="02040503050406030204" pitchFamily="18" charset="0"/>
                      </a:rPr>
                      <m:t>𝑋</m:t>
                    </m:r>
                    <m:r>
                      <a:rPr lang="en-US" sz="2000">
                        <a:solidFill>
                          <a:schemeClr val="accent5"/>
                        </a:solidFill>
                        <a:latin typeface="Cambria Math" panose="02040503050406030204" pitchFamily="18" charset="0"/>
                        <a:ea typeface="Cambria Math" panose="02040503050406030204" pitchFamily="18" charset="0"/>
                      </a:rPr>
                      <m:t>, </m:t>
                    </m:r>
                  </m:oMath>
                </a14:m>
                <a:r>
                  <a:rPr lang="en-US" sz="2000" dirty="0">
                    <a:solidFill>
                      <a:schemeClr val="accent5"/>
                    </a:solidFill>
                  </a:rPr>
                  <a:t>and </a:t>
                </a:r>
                <a14:m>
                  <m:oMath xmlns:m="http://schemas.openxmlformats.org/officeDocument/2006/math">
                    <m:sSub>
                      <m:sSubPr>
                        <m:ctrlPr>
                          <a:rPr lang="en-US" sz="2000" i="1">
                            <a:solidFill>
                              <a:schemeClr val="accent5"/>
                            </a:solidFill>
                            <a:latin typeface="Cambria Math" panose="02040503050406030204" pitchFamily="18" charset="0"/>
                            <a:ea typeface="Cambria Math" panose="02040503050406030204" pitchFamily="18" charset="0"/>
                          </a:rPr>
                        </m:ctrlPr>
                      </m:sSubPr>
                      <m:e>
                        <m:r>
                          <a:rPr lang="en-US" sz="2000" i="1">
                            <a:solidFill>
                              <a:schemeClr val="accent5"/>
                            </a:solidFill>
                            <a:latin typeface="Cambria Math" panose="02040503050406030204" pitchFamily="18" charset="0"/>
                            <a:ea typeface="Cambria Math" panose="02040503050406030204" pitchFamily="18" charset="0"/>
                          </a:rPr>
                          <m:t>𝜎</m:t>
                        </m:r>
                      </m:e>
                      <m:sub>
                        <m:r>
                          <a:rPr lang="en-US" sz="2000" i="1">
                            <a:solidFill>
                              <a:schemeClr val="accent5"/>
                            </a:solidFill>
                            <a:latin typeface="Cambria Math" panose="02040503050406030204" pitchFamily="18" charset="0"/>
                            <a:ea typeface="Cambria Math" panose="02040503050406030204" pitchFamily="18" charset="0"/>
                          </a:rPr>
                          <m:t>𝑋</m:t>
                        </m:r>
                      </m:sub>
                    </m:sSub>
                    <m:r>
                      <a:rPr lang="en-US" sz="2000" i="1">
                        <a:solidFill>
                          <a:schemeClr val="accent5"/>
                        </a:solidFill>
                        <a:latin typeface="Cambria Math" panose="02040503050406030204" pitchFamily="18" charset="0"/>
                        <a:ea typeface="Cambria Math" panose="02040503050406030204" pitchFamily="18" charset="0"/>
                      </a:rPr>
                      <m:t> </m:t>
                    </m:r>
                  </m:oMath>
                </a14:m>
                <a:r>
                  <a:rPr lang="en-US" sz="2000" dirty="0">
                    <a:solidFill>
                      <a:schemeClr val="accent5"/>
                    </a:solidFill>
                  </a:rPr>
                  <a:t>is the standard deviation of </a:t>
                </a:r>
                <a14:m>
                  <m:oMath xmlns:m="http://schemas.openxmlformats.org/officeDocument/2006/math">
                    <m:r>
                      <a:rPr lang="en-US" sz="2000" i="1">
                        <a:solidFill>
                          <a:schemeClr val="accent5"/>
                        </a:solidFill>
                        <a:latin typeface="Cambria Math" panose="02040503050406030204" pitchFamily="18" charset="0"/>
                      </a:rPr>
                      <m:t>𝑋</m:t>
                    </m:r>
                  </m:oMath>
                </a14:m>
                <a:r>
                  <a:rPr lang="en-US" sz="2000" dirty="0">
                    <a:solidFill>
                      <a:schemeClr val="accent5"/>
                    </a:solidFill>
                  </a:rPr>
                  <a:t> (similarly for </a:t>
                </a:r>
                <a14:m>
                  <m:oMath xmlns:m="http://schemas.openxmlformats.org/officeDocument/2006/math">
                    <m:r>
                      <a:rPr lang="en-US" sz="2000" i="1">
                        <a:solidFill>
                          <a:schemeClr val="accent5"/>
                        </a:solidFill>
                        <a:latin typeface="Cambria Math" panose="02040503050406030204" pitchFamily="18" charset="0"/>
                      </a:rPr>
                      <m:t>𝑌</m:t>
                    </m:r>
                    <m:r>
                      <a:rPr lang="en-US" sz="2000" i="1">
                        <a:solidFill>
                          <a:schemeClr val="accent5"/>
                        </a:solidFill>
                        <a:latin typeface="Cambria Math" panose="02040503050406030204" pitchFamily="18" charset="0"/>
                      </a:rPr>
                      <m:t>)</m:t>
                    </m:r>
                  </m:oMath>
                </a14:m>
                <a:endParaRPr lang="en-US" sz="2000" dirty="0">
                  <a:solidFill>
                    <a:schemeClr val="accent5"/>
                  </a:solidFill>
                </a:endParaRPr>
              </a:p>
            </p:txBody>
          </p:sp>
        </mc:Choice>
        <mc:Fallback xmlns="">
          <p:sp>
            <p:nvSpPr>
              <p:cNvPr id="7" name="TextBox 6">
                <a:extLst>
                  <a:ext uri="{FF2B5EF4-FFF2-40B4-BE49-F238E27FC236}">
                    <a16:creationId xmlns:a16="http://schemas.microsoft.com/office/drawing/2014/main" id="{90A02647-9F1B-CCFB-7B3C-702B98811704}"/>
                  </a:ext>
                </a:extLst>
              </p:cNvPr>
              <p:cNvSpPr txBox="1">
                <a:spLocks noRot="1" noChangeAspect="1" noMove="1" noResize="1" noEditPoints="1" noAdjustHandles="1" noChangeArrowheads="1" noChangeShapeType="1" noTextEdit="1"/>
              </p:cNvSpPr>
              <p:nvPr/>
            </p:nvSpPr>
            <p:spPr>
              <a:xfrm>
                <a:off x="9100783" y="2914531"/>
                <a:ext cx="2909248" cy="1015663"/>
              </a:xfrm>
              <a:prstGeom prst="rect">
                <a:avLst/>
              </a:prstGeom>
              <a:blipFill>
                <a:blip r:embed="rId6"/>
                <a:stretch>
                  <a:fillRect l="-2174" t="-1235" r="-3478" b="-11111"/>
                </a:stretch>
              </a:blipFill>
            </p:spPr>
            <p:txBody>
              <a:bodyPr/>
              <a:lstStyle/>
              <a:p>
                <a:r>
                  <a:rPr lang="en-US">
                    <a:noFill/>
                  </a:rPr>
                  <a:t> </a:t>
                </a:r>
              </a:p>
            </p:txBody>
          </p:sp>
        </mc:Fallback>
      </mc:AlternateContent>
    </p:spTree>
    <p:extLst>
      <p:ext uri="{BB962C8B-B14F-4D97-AF65-F5344CB8AC3E}">
        <p14:creationId xmlns:p14="http://schemas.microsoft.com/office/powerpoint/2010/main" val="330022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D1CA-8E24-1E29-13E4-245E60B82DC0}"/>
              </a:ext>
            </a:extLst>
          </p:cNvPr>
          <p:cNvSpPr>
            <a:spLocks noGrp="1"/>
          </p:cNvSpPr>
          <p:nvPr>
            <p:ph type="title"/>
          </p:nvPr>
        </p:nvSpPr>
        <p:spPr>
          <a:xfrm>
            <a:off x="838200" y="157180"/>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419F20BB-40AD-292B-88C5-76101850F527}"/>
              </a:ext>
            </a:extLst>
          </p:cNvPr>
          <p:cNvSpPr>
            <a:spLocks noGrp="1"/>
          </p:cNvSpPr>
          <p:nvPr>
            <p:ph idx="1"/>
          </p:nvPr>
        </p:nvSpPr>
        <p:spPr>
          <a:xfrm>
            <a:off x="1070216" y="1438168"/>
            <a:ext cx="10515600" cy="4351338"/>
          </a:xfrm>
        </p:spPr>
        <p:txBody>
          <a:bodyPr/>
          <a:lstStyle/>
          <a:p>
            <a:r>
              <a:rPr lang="en-US" dirty="0"/>
              <a:t>Population of N=11 people:</a:t>
            </a:r>
          </a:p>
        </p:txBody>
      </p:sp>
      <p:graphicFrame>
        <p:nvGraphicFramePr>
          <p:cNvPr id="11" name="Table 10">
            <a:extLst>
              <a:ext uri="{FF2B5EF4-FFF2-40B4-BE49-F238E27FC236}">
                <a16:creationId xmlns:a16="http://schemas.microsoft.com/office/drawing/2014/main" id="{D2175C68-CFAE-D6F6-AFC3-7B8E7F43E477}"/>
              </a:ext>
            </a:extLst>
          </p:cNvPr>
          <p:cNvGraphicFramePr>
            <a:graphicFrameLocks noGrp="1"/>
          </p:cNvGraphicFramePr>
          <p:nvPr>
            <p:extLst>
              <p:ext uri="{D42A27DB-BD31-4B8C-83A1-F6EECF244321}">
                <p14:modId xmlns:p14="http://schemas.microsoft.com/office/powerpoint/2010/main" val="471969588"/>
              </p:ext>
            </p:extLst>
          </p:nvPr>
        </p:nvGraphicFramePr>
        <p:xfrm>
          <a:off x="1189957" y="2118646"/>
          <a:ext cx="3659568" cy="4719320"/>
        </p:xfrm>
        <a:graphic>
          <a:graphicData uri="http://schemas.openxmlformats.org/drawingml/2006/table">
            <a:tbl>
              <a:tblPr firstRow="1" bandRow="1">
                <a:tableStyleId>{5C22544A-7EE6-4342-B048-85BDC9FD1C3A}</a:tableStyleId>
              </a:tblPr>
              <a:tblGrid>
                <a:gridCol w="1829784">
                  <a:extLst>
                    <a:ext uri="{9D8B030D-6E8A-4147-A177-3AD203B41FA5}">
                      <a16:colId xmlns:a16="http://schemas.microsoft.com/office/drawing/2014/main" val="3530814902"/>
                    </a:ext>
                  </a:extLst>
                </a:gridCol>
                <a:gridCol w="1829784">
                  <a:extLst>
                    <a:ext uri="{9D8B030D-6E8A-4147-A177-3AD203B41FA5}">
                      <a16:colId xmlns:a16="http://schemas.microsoft.com/office/drawing/2014/main" val="2164510089"/>
                    </a:ext>
                  </a:extLst>
                </a:gridCol>
              </a:tblGrid>
              <a:tr h="370840">
                <a:tc>
                  <a:txBody>
                    <a:bodyPr/>
                    <a:lstStyle/>
                    <a:p>
                      <a:pPr algn="ctr"/>
                      <a:r>
                        <a:rPr lang="en-US" dirty="0"/>
                        <a:t>X: Log(Earnings)</a:t>
                      </a:r>
                    </a:p>
                  </a:txBody>
                  <a:tcPr/>
                </a:tc>
                <a:tc>
                  <a:txBody>
                    <a:bodyPr/>
                    <a:lstStyle/>
                    <a:p>
                      <a:pPr algn="ctr"/>
                      <a:r>
                        <a:rPr lang="en-US" dirty="0"/>
                        <a:t>Y: </a:t>
                      </a: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a:r>
                        <a:rPr lang="en-US" dirty="0"/>
                        <a:t> 6.0009 </a:t>
                      </a:r>
                    </a:p>
                  </a:txBody>
                  <a:tcPr/>
                </a:tc>
                <a:tc>
                  <a:txBody>
                    <a:bodyPr/>
                    <a:lstStyle/>
                    <a:p>
                      <a:pPr algn="ctr"/>
                      <a:r>
                        <a:rPr lang="en-US" dirty="0"/>
                        <a:t>18</a:t>
                      </a:r>
                    </a:p>
                  </a:txBody>
                  <a:tcPr/>
                </a:tc>
                <a:extLst>
                  <a:ext uri="{0D108BD9-81ED-4DB2-BD59-A6C34878D82A}">
                    <a16:rowId xmlns:a16="http://schemas.microsoft.com/office/drawing/2014/main" val="333257183"/>
                  </a:ext>
                </a:extLst>
              </a:tr>
              <a:tr h="370840">
                <a:tc>
                  <a:txBody>
                    <a:bodyPr/>
                    <a:lstStyle/>
                    <a:p>
                      <a:pPr algn="ctr"/>
                      <a:r>
                        <a:rPr lang="en-US" dirty="0"/>
                        <a:t>5.7987</a:t>
                      </a:r>
                    </a:p>
                  </a:txBody>
                  <a:tcPr/>
                </a:tc>
                <a:tc>
                  <a:txBody>
                    <a:bodyPr/>
                    <a:lstStyle/>
                    <a:p>
                      <a:pPr algn="ctr"/>
                      <a:r>
                        <a:rPr lang="en-US" dirty="0"/>
                        <a:t>12</a:t>
                      </a:r>
                    </a:p>
                  </a:txBody>
                  <a:tcPr/>
                </a:tc>
                <a:extLst>
                  <a:ext uri="{0D108BD9-81ED-4DB2-BD59-A6C34878D82A}">
                    <a16:rowId xmlns:a16="http://schemas.microsoft.com/office/drawing/2014/main" val="217510487"/>
                  </a:ext>
                </a:extLst>
              </a:tr>
              <a:tr h="370840">
                <a:tc>
                  <a:txBody>
                    <a:bodyPr/>
                    <a:lstStyle/>
                    <a:p>
                      <a:pPr algn="ctr"/>
                      <a:r>
                        <a:rPr lang="en-US" dirty="0"/>
                        <a:t> 5.4157 </a:t>
                      </a:r>
                    </a:p>
                  </a:txBody>
                  <a:tcPr/>
                </a:tc>
                <a:tc>
                  <a:txBody>
                    <a:bodyPr/>
                    <a:lstStyle/>
                    <a:p>
                      <a:pPr algn="ctr"/>
                      <a:r>
                        <a:rPr lang="en-US" dirty="0"/>
                        <a:t>11</a:t>
                      </a:r>
                    </a:p>
                  </a:txBody>
                  <a:tcPr/>
                </a:tc>
                <a:extLst>
                  <a:ext uri="{0D108BD9-81ED-4DB2-BD59-A6C34878D82A}">
                    <a16:rowId xmlns:a16="http://schemas.microsoft.com/office/drawing/2014/main" val="3800966286"/>
                  </a:ext>
                </a:extLst>
              </a:tr>
              <a:tr h="370840">
                <a:tc>
                  <a:txBody>
                    <a:bodyPr/>
                    <a:lstStyle/>
                    <a:p>
                      <a:pPr algn="ctr"/>
                      <a:r>
                        <a:rPr lang="en-US" dirty="0"/>
                        <a:t> 6.3277 </a:t>
                      </a:r>
                    </a:p>
                  </a:txBody>
                  <a:tcPr/>
                </a:tc>
                <a:tc>
                  <a:txBody>
                    <a:bodyPr/>
                    <a:lstStyle/>
                    <a:p>
                      <a:pPr algn="ctr"/>
                      <a:r>
                        <a:rPr lang="en-US" dirty="0"/>
                        <a:t>16</a:t>
                      </a:r>
                    </a:p>
                  </a:txBody>
                  <a:tcPr/>
                </a:tc>
                <a:extLst>
                  <a:ext uri="{0D108BD9-81ED-4DB2-BD59-A6C34878D82A}">
                    <a16:rowId xmlns:a16="http://schemas.microsoft.com/office/drawing/2014/main" val="165368892"/>
                  </a:ext>
                </a:extLst>
              </a:tr>
              <a:tr h="370840">
                <a:tc>
                  <a:txBody>
                    <a:bodyPr/>
                    <a:lstStyle/>
                    <a:p>
                      <a:pPr algn="ctr"/>
                      <a:r>
                        <a:rPr lang="en-US" dirty="0"/>
                        <a:t> 5.4807 </a:t>
                      </a:r>
                    </a:p>
                  </a:txBody>
                  <a:tcPr/>
                </a:tc>
                <a:tc>
                  <a:txBody>
                    <a:bodyPr/>
                    <a:lstStyle/>
                    <a:p>
                      <a:pPr algn="ctr"/>
                      <a:r>
                        <a:rPr lang="en-US" dirty="0"/>
                        <a:t>10</a:t>
                      </a:r>
                    </a:p>
                  </a:txBody>
                  <a:tcPr/>
                </a:tc>
                <a:extLst>
                  <a:ext uri="{0D108BD9-81ED-4DB2-BD59-A6C34878D82A}">
                    <a16:rowId xmlns:a16="http://schemas.microsoft.com/office/drawing/2014/main" val="2091958304"/>
                  </a:ext>
                </a:extLst>
              </a:tr>
              <a:tr h="370840">
                <a:tc>
                  <a:txBody>
                    <a:bodyPr/>
                    <a:lstStyle/>
                    <a:p>
                      <a:pPr algn="ctr"/>
                      <a:r>
                        <a:rPr lang="en-US" dirty="0"/>
                        <a:t> 6.0697 </a:t>
                      </a:r>
                    </a:p>
                  </a:txBody>
                  <a:tcPr/>
                </a:tc>
                <a:tc>
                  <a:txBody>
                    <a:bodyPr/>
                    <a:lstStyle/>
                    <a:p>
                      <a:pPr algn="ctr"/>
                      <a:r>
                        <a:rPr lang="en-US" dirty="0"/>
                        <a:t>18</a:t>
                      </a:r>
                    </a:p>
                  </a:txBody>
                  <a:tcPr/>
                </a:tc>
                <a:extLst>
                  <a:ext uri="{0D108BD9-81ED-4DB2-BD59-A6C34878D82A}">
                    <a16:rowId xmlns:a16="http://schemas.microsoft.com/office/drawing/2014/main" val="512936305"/>
                  </a:ext>
                </a:extLst>
              </a:tr>
              <a:tr h="370840">
                <a:tc>
                  <a:txBody>
                    <a:bodyPr/>
                    <a:lstStyle/>
                    <a:p>
                      <a:pPr algn="ctr"/>
                      <a:r>
                        <a:rPr lang="en-US" dirty="0"/>
                        <a:t> 6.2525 </a:t>
                      </a:r>
                    </a:p>
                  </a:txBody>
                  <a:tcPr/>
                </a:tc>
                <a:tc>
                  <a:txBody>
                    <a:bodyPr/>
                    <a:lstStyle/>
                    <a:p>
                      <a:pPr algn="ctr"/>
                      <a:r>
                        <a:rPr lang="en-US" dirty="0"/>
                        <a:t>15</a:t>
                      </a:r>
                    </a:p>
                  </a:txBody>
                  <a:tcPr/>
                </a:tc>
                <a:extLst>
                  <a:ext uri="{0D108BD9-81ED-4DB2-BD59-A6C34878D82A}">
                    <a16:rowId xmlns:a16="http://schemas.microsoft.com/office/drawing/2014/main" val="510887888"/>
                  </a:ext>
                </a:extLst>
              </a:tr>
              <a:tr h="370840">
                <a:tc>
                  <a:txBody>
                    <a:bodyPr/>
                    <a:lstStyle/>
                    <a:p>
                      <a:pPr algn="ctr"/>
                      <a:r>
                        <a:rPr lang="en-US" dirty="0"/>
                        <a:t> 5.9917 </a:t>
                      </a:r>
                    </a:p>
                  </a:txBody>
                  <a:tcPr/>
                </a:tc>
                <a:tc>
                  <a:txBody>
                    <a:bodyPr/>
                    <a:lstStyle/>
                    <a:p>
                      <a:pPr algn="ctr"/>
                      <a:r>
                        <a:rPr lang="en-US" dirty="0"/>
                        <a:t>12</a:t>
                      </a:r>
                    </a:p>
                  </a:txBody>
                  <a:tcPr/>
                </a:tc>
                <a:extLst>
                  <a:ext uri="{0D108BD9-81ED-4DB2-BD59-A6C34878D82A}">
                    <a16:rowId xmlns:a16="http://schemas.microsoft.com/office/drawing/2014/main" val="1328538897"/>
                  </a:ext>
                </a:extLst>
              </a:tr>
              <a:tr h="370840">
                <a:tc>
                  <a:txBody>
                    <a:bodyPr/>
                    <a:lstStyle/>
                    <a:p>
                      <a:pPr algn="ctr"/>
                      <a:r>
                        <a:rPr lang="en-US" dirty="0"/>
                        <a:t> 5.9910 </a:t>
                      </a:r>
                    </a:p>
                  </a:txBody>
                  <a:tcPr/>
                </a:tc>
                <a:tc>
                  <a:txBody>
                    <a:bodyPr/>
                    <a:lstStyle/>
                    <a:p>
                      <a:pPr algn="ctr"/>
                      <a:r>
                        <a:rPr lang="en-US" dirty="0"/>
                        <a:t>18</a:t>
                      </a:r>
                    </a:p>
                  </a:txBody>
                  <a:tcPr/>
                </a:tc>
                <a:extLst>
                  <a:ext uri="{0D108BD9-81ED-4DB2-BD59-A6C34878D82A}">
                    <a16:rowId xmlns:a16="http://schemas.microsoft.com/office/drawing/2014/main" val="4204953208"/>
                  </a:ext>
                </a:extLst>
              </a:tr>
              <a:tr h="370840">
                <a:tc>
                  <a:txBody>
                    <a:bodyPr/>
                    <a:lstStyle/>
                    <a:p>
                      <a:pPr algn="ctr"/>
                      <a:r>
                        <a:rPr lang="en-US" dirty="0"/>
                        <a:t> 5.8584 </a:t>
                      </a:r>
                    </a:p>
                  </a:txBody>
                  <a:tcPr/>
                </a:tc>
                <a:tc>
                  <a:txBody>
                    <a:bodyPr/>
                    <a:lstStyle/>
                    <a:p>
                      <a:pPr algn="ctr"/>
                      <a:r>
                        <a:rPr lang="en-US" dirty="0"/>
                        <a:t>14</a:t>
                      </a:r>
                    </a:p>
                  </a:txBody>
                  <a:tcPr/>
                </a:tc>
                <a:extLst>
                  <a:ext uri="{0D108BD9-81ED-4DB2-BD59-A6C34878D82A}">
                    <a16:rowId xmlns:a16="http://schemas.microsoft.com/office/drawing/2014/main" val="4265799977"/>
                  </a:ext>
                </a:extLst>
              </a:tr>
              <a:tr h="370840">
                <a:tc>
                  <a:txBody>
                    <a:bodyPr/>
                    <a:lstStyle/>
                    <a:p>
                      <a:pPr algn="ctr"/>
                      <a:r>
                        <a:rPr lang="en-US" dirty="0"/>
                        <a:t> 6.0035 </a:t>
                      </a:r>
                    </a:p>
                  </a:txBody>
                  <a:tcPr/>
                </a:tc>
                <a:tc>
                  <a:txBody>
                    <a:bodyPr/>
                    <a:lstStyle/>
                    <a:p>
                      <a:pPr algn="ctr"/>
                      <a:r>
                        <a:rPr lang="en-US" dirty="0"/>
                        <a:t>15</a:t>
                      </a:r>
                    </a:p>
                  </a:txBody>
                  <a:tcPr/>
                </a:tc>
                <a:extLst>
                  <a:ext uri="{0D108BD9-81ED-4DB2-BD59-A6C34878D82A}">
                    <a16:rowId xmlns:a16="http://schemas.microsoft.com/office/drawing/2014/main" val="2512708140"/>
                  </a:ext>
                </a:extLst>
              </a:tr>
            </a:tbl>
          </a:graphicData>
        </a:graphic>
      </p:graphicFrame>
      <p:sp>
        <p:nvSpPr>
          <p:cNvPr id="12" name="Rounded Rectangle 11">
            <a:extLst>
              <a:ext uri="{FF2B5EF4-FFF2-40B4-BE49-F238E27FC236}">
                <a16:creationId xmlns:a16="http://schemas.microsoft.com/office/drawing/2014/main" id="{A42D6983-76B6-E539-9861-E13EF364B29C}"/>
              </a:ext>
            </a:extLst>
          </p:cNvPr>
          <p:cNvSpPr/>
          <p:nvPr/>
        </p:nvSpPr>
        <p:spPr>
          <a:xfrm>
            <a:off x="62250" y="2854311"/>
            <a:ext cx="1415142" cy="83053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Each row is a person!</a:t>
            </a:r>
          </a:p>
        </p:txBody>
      </p:sp>
      <mc:AlternateContent xmlns:mc="http://schemas.openxmlformats.org/markup-compatibility/2006" xmlns:a14="http://schemas.microsoft.com/office/drawing/2010/main">
        <mc:Choice Requires="a14">
          <p:sp>
            <p:nvSpPr>
              <p:cNvPr id="13" name="Left Arrow 12">
                <a:extLst>
                  <a:ext uri="{FF2B5EF4-FFF2-40B4-BE49-F238E27FC236}">
                    <a16:creationId xmlns:a16="http://schemas.microsoft.com/office/drawing/2014/main" id="{0E789BB1-AEB2-3F1F-DFE2-20613824342C}"/>
                  </a:ext>
                </a:extLst>
              </p:cNvPr>
              <p:cNvSpPr/>
              <p:nvPr/>
            </p:nvSpPr>
            <p:spPr>
              <a:xfrm>
                <a:off x="4555099" y="2323998"/>
                <a:ext cx="4861856" cy="1891159"/>
              </a:xfrm>
              <a:prstGeom prst="lef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person has 12 years of education and makes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5.7987</m:t>
                        </m:r>
                      </m:sup>
                    </m:sSup>
                    <m:r>
                      <a:rPr lang="en-US" b="0" i="1" smtClean="0">
                        <a:latin typeface="Cambria Math" panose="02040503050406030204" pitchFamily="18" charset="0"/>
                      </a:rPr>
                      <m:t>≈330</m:t>
                    </m:r>
                  </m:oMath>
                </a14:m>
                <a:r>
                  <a:rPr lang="en-US" dirty="0"/>
                  <a:t> dollars per week.</a:t>
                </a:r>
              </a:p>
            </p:txBody>
          </p:sp>
        </mc:Choice>
        <mc:Fallback xmlns="">
          <p:sp>
            <p:nvSpPr>
              <p:cNvPr id="13" name="Left Arrow 12">
                <a:extLst>
                  <a:ext uri="{FF2B5EF4-FFF2-40B4-BE49-F238E27FC236}">
                    <a16:creationId xmlns:a16="http://schemas.microsoft.com/office/drawing/2014/main" id="{0E789BB1-AEB2-3F1F-DFE2-20613824342C}"/>
                  </a:ext>
                </a:extLst>
              </p:cNvPr>
              <p:cNvSpPr>
                <a:spLocks noRot="1" noChangeAspect="1" noMove="1" noResize="1" noEditPoints="1" noAdjustHandles="1" noChangeArrowheads="1" noChangeShapeType="1" noTextEdit="1"/>
              </p:cNvSpPr>
              <p:nvPr/>
            </p:nvSpPr>
            <p:spPr>
              <a:xfrm>
                <a:off x="4555099" y="2323998"/>
                <a:ext cx="4861856" cy="1891159"/>
              </a:xfrm>
              <a:prstGeom prst="leftArrow">
                <a:avLst/>
              </a:prstGeom>
              <a:blipFill>
                <a:blip r:embed="rId3"/>
                <a:stretch>
                  <a:fillRect r="-518"/>
                </a:stretch>
              </a:blipFill>
            </p:spPr>
            <p:txBody>
              <a:bodyPr/>
              <a:lstStyle/>
              <a:p>
                <a:r>
                  <a:rPr lang="en-US">
                    <a:noFill/>
                  </a:rPr>
                  <a:t> </a:t>
                </a:r>
              </a:p>
            </p:txBody>
          </p:sp>
        </mc:Fallback>
      </mc:AlternateContent>
    </p:spTree>
    <p:extLst>
      <p:ext uri="{BB962C8B-B14F-4D97-AF65-F5344CB8AC3E}">
        <p14:creationId xmlns:p14="http://schemas.microsoft.com/office/powerpoint/2010/main" val="39260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a:r>
                        <a:rPr lang="en-US" dirty="0"/>
                        <a:t> 6.0009 </a:t>
                      </a:r>
                    </a:p>
                  </a:txBody>
                  <a:tcPr/>
                </a:tc>
                <a:tc>
                  <a:txBody>
                    <a:bodyPr/>
                    <a:lstStyle/>
                    <a:p>
                      <a:pPr algn="ctr"/>
                      <a:r>
                        <a:rPr lang="en-US" dirty="0"/>
                        <a:t>18</a:t>
                      </a:r>
                    </a:p>
                  </a:txBody>
                  <a:tcPr/>
                </a:tc>
                <a:extLst>
                  <a:ext uri="{0D108BD9-81ED-4DB2-BD59-A6C34878D82A}">
                    <a16:rowId xmlns:a16="http://schemas.microsoft.com/office/drawing/2014/main" val="333257183"/>
                  </a:ext>
                </a:extLst>
              </a:tr>
              <a:tr h="370840">
                <a:tc>
                  <a:txBody>
                    <a:bodyPr/>
                    <a:lstStyle/>
                    <a:p>
                      <a:pPr algn="ctr"/>
                      <a:r>
                        <a:rPr lang="en-US" dirty="0"/>
                        <a:t>5.7987</a:t>
                      </a:r>
                    </a:p>
                  </a:txBody>
                  <a:tcPr/>
                </a:tc>
                <a:tc>
                  <a:txBody>
                    <a:bodyPr/>
                    <a:lstStyle/>
                    <a:p>
                      <a:pPr algn="ctr"/>
                      <a:r>
                        <a:rPr lang="en-US" dirty="0"/>
                        <a:t>12</a:t>
                      </a:r>
                    </a:p>
                  </a:txBody>
                  <a:tcPr/>
                </a:tc>
                <a:extLst>
                  <a:ext uri="{0D108BD9-81ED-4DB2-BD59-A6C34878D82A}">
                    <a16:rowId xmlns:a16="http://schemas.microsoft.com/office/drawing/2014/main" val="217510487"/>
                  </a:ext>
                </a:extLst>
              </a:tr>
              <a:tr h="370840">
                <a:tc>
                  <a:txBody>
                    <a:bodyPr/>
                    <a:lstStyle/>
                    <a:p>
                      <a:pPr algn="ctr"/>
                      <a:r>
                        <a:rPr lang="en-US" dirty="0"/>
                        <a:t> 5.4157 </a:t>
                      </a:r>
                    </a:p>
                  </a:txBody>
                  <a:tcPr/>
                </a:tc>
                <a:tc>
                  <a:txBody>
                    <a:bodyPr/>
                    <a:lstStyle/>
                    <a:p>
                      <a:pPr algn="ctr"/>
                      <a:r>
                        <a:rPr lang="en-US" dirty="0"/>
                        <a:t>11</a:t>
                      </a:r>
                    </a:p>
                  </a:txBody>
                  <a:tcPr/>
                </a:tc>
                <a:extLst>
                  <a:ext uri="{0D108BD9-81ED-4DB2-BD59-A6C34878D82A}">
                    <a16:rowId xmlns:a16="http://schemas.microsoft.com/office/drawing/2014/main" val="3800966286"/>
                  </a:ext>
                </a:extLst>
              </a:tr>
              <a:tr h="370840">
                <a:tc>
                  <a:txBody>
                    <a:bodyPr/>
                    <a:lstStyle/>
                    <a:p>
                      <a:pPr algn="ctr"/>
                      <a:r>
                        <a:rPr lang="en-US" dirty="0"/>
                        <a:t> 6.3277 </a:t>
                      </a:r>
                    </a:p>
                  </a:txBody>
                  <a:tcPr/>
                </a:tc>
                <a:tc>
                  <a:txBody>
                    <a:bodyPr/>
                    <a:lstStyle/>
                    <a:p>
                      <a:pPr algn="ctr"/>
                      <a:r>
                        <a:rPr lang="en-US" dirty="0"/>
                        <a:t>16</a:t>
                      </a:r>
                    </a:p>
                  </a:txBody>
                  <a:tcPr/>
                </a:tc>
                <a:extLst>
                  <a:ext uri="{0D108BD9-81ED-4DB2-BD59-A6C34878D82A}">
                    <a16:rowId xmlns:a16="http://schemas.microsoft.com/office/drawing/2014/main" val="165368892"/>
                  </a:ext>
                </a:extLst>
              </a:tr>
              <a:tr h="370840">
                <a:tc>
                  <a:txBody>
                    <a:bodyPr/>
                    <a:lstStyle/>
                    <a:p>
                      <a:pPr algn="ctr"/>
                      <a:r>
                        <a:rPr lang="en-US" dirty="0"/>
                        <a:t> 5.4807 </a:t>
                      </a:r>
                    </a:p>
                  </a:txBody>
                  <a:tcPr/>
                </a:tc>
                <a:tc>
                  <a:txBody>
                    <a:bodyPr/>
                    <a:lstStyle/>
                    <a:p>
                      <a:pPr algn="ctr"/>
                      <a:r>
                        <a:rPr lang="en-US" dirty="0"/>
                        <a:t>10</a:t>
                      </a:r>
                    </a:p>
                  </a:txBody>
                  <a:tcPr/>
                </a:tc>
                <a:extLst>
                  <a:ext uri="{0D108BD9-81ED-4DB2-BD59-A6C34878D82A}">
                    <a16:rowId xmlns:a16="http://schemas.microsoft.com/office/drawing/2014/main" val="2091958304"/>
                  </a:ext>
                </a:extLst>
              </a:tr>
              <a:tr h="370840">
                <a:tc>
                  <a:txBody>
                    <a:bodyPr/>
                    <a:lstStyle/>
                    <a:p>
                      <a:pPr algn="ctr"/>
                      <a:r>
                        <a:rPr lang="en-US" dirty="0"/>
                        <a:t> 6.0697 </a:t>
                      </a:r>
                    </a:p>
                  </a:txBody>
                  <a:tcPr/>
                </a:tc>
                <a:tc>
                  <a:txBody>
                    <a:bodyPr/>
                    <a:lstStyle/>
                    <a:p>
                      <a:pPr algn="ctr"/>
                      <a:r>
                        <a:rPr lang="en-US" dirty="0"/>
                        <a:t>18</a:t>
                      </a:r>
                    </a:p>
                  </a:txBody>
                  <a:tcPr/>
                </a:tc>
                <a:extLst>
                  <a:ext uri="{0D108BD9-81ED-4DB2-BD59-A6C34878D82A}">
                    <a16:rowId xmlns:a16="http://schemas.microsoft.com/office/drawing/2014/main" val="512936305"/>
                  </a:ext>
                </a:extLst>
              </a:tr>
              <a:tr h="370840">
                <a:tc>
                  <a:txBody>
                    <a:bodyPr/>
                    <a:lstStyle/>
                    <a:p>
                      <a:pPr algn="ctr"/>
                      <a:r>
                        <a:rPr lang="en-US" dirty="0"/>
                        <a:t> 6.2525 </a:t>
                      </a:r>
                    </a:p>
                  </a:txBody>
                  <a:tcPr/>
                </a:tc>
                <a:tc>
                  <a:txBody>
                    <a:bodyPr/>
                    <a:lstStyle/>
                    <a:p>
                      <a:pPr algn="ctr"/>
                      <a:r>
                        <a:rPr lang="en-US" dirty="0"/>
                        <a:t>15</a:t>
                      </a:r>
                    </a:p>
                  </a:txBody>
                  <a:tcPr/>
                </a:tc>
                <a:extLst>
                  <a:ext uri="{0D108BD9-81ED-4DB2-BD59-A6C34878D82A}">
                    <a16:rowId xmlns:a16="http://schemas.microsoft.com/office/drawing/2014/main" val="510887888"/>
                  </a:ext>
                </a:extLst>
              </a:tr>
              <a:tr h="370840">
                <a:tc>
                  <a:txBody>
                    <a:bodyPr/>
                    <a:lstStyle/>
                    <a:p>
                      <a:pPr algn="ctr"/>
                      <a:r>
                        <a:rPr lang="en-US" dirty="0"/>
                        <a:t> 5.9917 </a:t>
                      </a:r>
                    </a:p>
                  </a:txBody>
                  <a:tcPr/>
                </a:tc>
                <a:tc>
                  <a:txBody>
                    <a:bodyPr/>
                    <a:lstStyle/>
                    <a:p>
                      <a:pPr algn="ctr"/>
                      <a:r>
                        <a:rPr lang="en-US" dirty="0"/>
                        <a:t>12</a:t>
                      </a:r>
                    </a:p>
                  </a:txBody>
                  <a:tcPr/>
                </a:tc>
                <a:extLst>
                  <a:ext uri="{0D108BD9-81ED-4DB2-BD59-A6C34878D82A}">
                    <a16:rowId xmlns:a16="http://schemas.microsoft.com/office/drawing/2014/main" val="1328538897"/>
                  </a:ext>
                </a:extLst>
              </a:tr>
              <a:tr h="370840">
                <a:tc>
                  <a:txBody>
                    <a:bodyPr/>
                    <a:lstStyle/>
                    <a:p>
                      <a:pPr algn="ctr"/>
                      <a:r>
                        <a:rPr lang="en-US" dirty="0"/>
                        <a:t> 5.9910 </a:t>
                      </a:r>
                    </a:p>
                  </a:txBody>
                  <a:tcPr/>
                </a:tc>
                <a:tc>
                  <a:txBody>
                    <a:bodyPr/>
                    <a:lstStyle/>
                    <a:p>
                      <a:pPr algn="ctr"/>
                      <a:r>
                        <a:rPr lang="en-US" dirty="0"/>
                        <a:t>18</a:t>
                      </a:r>
                    </a:p>
                  </a:txBody>
                  <a:tcPr/>
                </a:tc>
                <a:extLst>
                  <a:ext uri="{0D108BD9-81ED-4DB2-BD59-A6C34878D82A}">
                    <a16:rowId xmlns:a16="http://schemas.microsoft.com/office/drawing/2014/main" val="4204953208"/>
                  </a:ext>
                </a:extLst>
              </a:tr>
              <a:tr h="370840">
                <a:tc>
                  <a:txBody>
                    <a:bodyPr/>
                    <a:lstStyle/>
                    <a:p>
                      <a:pPr algn="ctr"/>
                      <a:r>
                        <a:rPr lang="en-US" dirty="0"/>
                        <a:t> 5.8584 </a:t>
                      </a:r>
                    </a:p>
                  </a:txBody>
                  <a:tcPr/>
                </a:tc>
                <a:tc>
                  <a:txBody>
                    <a:bodyPr/>
                    <a:lstStyle/>
                    <a:p>
                      <a:pPr algn="ctr"/>
                      <a:r>
                        <a:rPr lang="en-US" dirty="0"/>
                        <a:t>14</a:t>
                      </a:r>
                    </a:p>
                  </a:txBody>
                  <a:tcPr/>
                </a:tc>
                <a:extLst>
                  <a:ext uri="{0D108BD9-81ED-4DB2-BD59-A6C34878D82A}">
                    <a16:rowId xmlns:a16="http://schemas.microsoft.com/office/drawing/2014/main" val="4265799977"/>
                  </a:ext>
                </a:extLst>
              </a:tr>
              <a:tr h="370840">
                <a:tc>
                  <a:txBody>
                    <a:bodyPr/>
                    <a:lstStyle/>
                    <a:p>
                      <a:pPr algn="ctr"/>
                      <a:r>
                        <a:rPr lang="en-US" dirty="0"/>
                        <a:t> 6.0035 </a:t>
                      </a:r>
                    </a:p>
                  </a:txBody>
                  <a:tcPr/>
                </a:tc>
                <a:tc>
                  <a:txBody>
                    <a:bodyPr/>
                    <a:lstStyle/>
                    <a:p>
                      <a:pPr algn="ctr"/>
                      <a:r>
                        <a:rPr lang="en-US" dirty="0"/>
                        <a:t>15</a:t>
                      </a:r>
                    </a:p>
                  </a:txBody>
                  <a:tcPr/>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28C9C5-2A44-D203-6096-457C5F1A8F97}"/>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3" name="TextBox 2">
                <a:extLst>
                  <a:ext uri="{FF2B5EF4-FFF2-40B4-BE49-F238E27FC236}">
                    <a16:creationId xmlns:a16="http://schemas.microsoft.com/office/drawing/2014/main" id="{2928C9C5-2A44-D203-6096-457C5F1A8F97}"/>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DC98A1CC-2379-AF97-7A83-B616DF00C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171" y="2274916"/>
            <a:ext cx="6217770" cy="384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4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a:r>
                        <a:rPr lang="en-US" dirty="0"/>
                        <a:t> 6.0009 </a:t>
                      </a:r>
                    </a:p>
                  </a:txBody>
                  <a:tcPr/>
                </a:tc>
                <a:tc>
                  <a:txBody>
                    <a:bodyPr/>
                    <a:lstStyle/>
                    <a:p>
                      <a:pPr algn="ctr"/>
                      <a:r>
                        <a:rPr lang="en-US" dirty="0"/>
                        <a:t>18</a:t>
                      </a:r>
                    </a:p>
                  </a:txBody>
                  <a:tcPr/>
                </a:tc>
                <a:extLst>
                  <a:ext uri="{0D108BD9-81ED-4DB2-BD59-A6C34878D82A}">
                    <a16:rowId xmlns:a16="http://schemas.microsoft.com/office/drawing/2014/main" val="333257183"/>
                  </a:ext>
                </a:extLst>
              </a:tr>
              <a:tr h="370840">
                <a:tc>
                  <a:txBody>
                    <a:bodyPr/>
                    <a:lstStyle/>
                    <a:p>
                      <a:pPr algn="ctr"/>
                      <a:r>
                        <a:rPr lang="en-US" dirty="0"/>
                        <a:t>5.7987</a:t>
                      </a:r>
                    </a:p>
                  </a:txBody>
                  <a:tcPr/>
                </a:tc>
                <a:tc>
                  <a:txBody>
                    <a:bodyPr/>
                    <a:lstStyle/>
                    <a:p>
                      <a:pPr algn="ctr"/>
                      <a:r>
                        <a:rPr lang="en-US" dirty="0"/>
                        <a:t>12</a:t>
                      </a:r>
                    </a:p>
                  </a:txBody>
                  <a:tcPr/>
                </a:tc>
                <a:extLst>
                  <a:ext uri="{0D108BD9-81ED-4DB2-BD59-A6C34878D82A}">
                    <a16:rowId xmlns:a16="http://schemas.microsoft.com/office/drawing/2014/main" val="217510487"/>
                  </a:ext>
                </a:extLst>
              </a:tr>
              <a:tr h="370840">
                <a:tc>
                  <a:txBody>
                    <a:bodyPr/>
                    <a:lstStyle/>
                    <a:p>
                      <a:pPr algn="ctr"/>
                      <a:r>
                        <a:rPr lang="en-US" dirty="0"/>
                        <a:t> 5.4157 </a:t>
                      </a:r>
                    </a:p>
                  </a:txBody>
                  <a:tcPr/>
                </a:tc>
                <a:tc>
                  <a:txBody>
                    <a:bodyPr/>
                    <a:lstStyle/>
                    <a:p>
                      <a:pPr algn="ctr"/>
                      <a:r>
                        <a:rPr lang="en-US" dirty="0"/>
                        <a:t>11</a:t>
                      </a:r>
                    </a:p>
                  </a:txBody>
                  <a:tcPr/>
                </a:tc>
                <a:extLst>
                  <a:ext uri="{0D108BD9-81ED-4DB2-BD59-A6C34878D82A}">
                    <a16:rowId xmlns:a16="http://schemas.microsoft.com/office/drawing/2014/main" val="3800966286"/>
                  </a:ext>
                </a:extLst>
              </a:tr>
              <a:tr h="370840">
                <a:tc>
                  <a:txBody>
                    <a:bodyPr/>
                    <a:lstStyle/>
                    <a:p>
                      <a:pPr algn="ctr"/>
                      <a:r>
                        <a:rPr lang="en-US" dirty="0"/>
                        <a:t> 6.3277 </a:t>
                      </a:r>
                    </a:p>
                  </a:txBody>
                  <a:tcPr/>
                </a:tc>
                <a:tc>
                  <a:txBody>
                    <a:bodyPr/>
                    <a:lstStyle/>
                    <a:p>
                      <a:pPr algn="ctr"/>
                      <a:r>
                        <a:rPr lang="en-US" dirty="0"/>
                        <a:t>16</a:t>
                      </a:r>
                    </a:p>
                  </a:txBody>
                  <a:tcPr/>
                </a:tc>
                <a:extLst>
                  <a:ext uri="{0D108BD9-81ED-4DB2-BD59-A6C34878D82A}">
                    <a16:rowId xmlns:a16="http://schemas.microsoft.com/office/drawing/2014/main" val="165368892"/>
                  </a:ext>
                </a:extLst>
              </a:tr>
              <a:tr h="370840">
                <a:tc>
                  <a:txBody>
                    <a:bodyPr/>
                    <a:lstStyle/>
                    <a:p>
                      <a:pPr algn="ctr"/>
                      <a:r>
                        <a:rPr lang="en-US" dirty="0"/>
                        <a:t> 5.4807 </a:t>
                      </a:r>
                    </a:p>
                  </a:txBody>
                  <a:tcPr/>
                </a:tc>
                <a:tc>
                  <a:txBody>
                    <a:bodyPr/>
                    <a:lstStyle/>
                    <a:p>
                      <a:pPr algn="ctr"/>
                      <a:r>
                        <a:rPr lang="en-US" dirty="0"/>
                        <a:t>10</a:t>
                      </a:r>
                    </a:p>
                  </a:txBody>
                  <a:tcPr/>
                </a:tc>
                <a:extLst>
                  <a:ext uri="{0D108BD9-81ED-4DB2-BD59-A6C34878D82A}">
                    <a16:rowId xmlns:a16="http://schemas.microsoft.com/office/drawing/2014/main" val="2091958304"/>
                  </a:ext>
                </a:extLst>
              </a:tr>
              <a:tr h="370840">
                <a:tc>
                  <a:txBody>
                    <a:bodyPr/>
                    <a:lstStyle/>
                    <a:p>
                      <a:pPr algn="ctr"/>
                      <a:r>
                        <a:rPr lang="en-US" dirty="0"/>
                        <a:t> 6.0697 </a:t>
                      </a:r>
                    </a:p>
                  </a:txBody>
                  <a:tcPr/>
                </a:tc>
                <a:tc>
                  <a:txBody>
                    <a:bodyPr/>
                    <a:lstStyle/>
                    <a:p>
                      <a:pPr algn="ctr"/>
                      <a:r>
                        <a:rPr lang="en-US" dirty="0"/>
                        <a:t>18</a:t>
                      </a:r>
                    </a:p>
                  </a:txBody>
                  <a:tcPr/>
                </a:tc>
                <a:extLst>
                  <a:ext uri="{0D108BD9-81ED-4DB2-BD59-A6C34878D82A}">
                    <a16:rowId xmlns:a16="http://schemas.microsoft.com/office/drawing/2014/main" val="512936305"/>
                  </a:ext>
                </a:extLst>
              </a:tr>
              <a:tr h="370840">
                <a:tc>
                  <a:txBody>
                    <a:bodyPr/>
                    <a:lstStyle/>
                    <a:p>
                      <a:pPr algn="ctr"/>
                      <a:r>
                        <a:rPr lang="en-US" dirty="0"/>
                        <a:t> 6.2525 </a:t>
                      </a:r>
                    </a:p>
                  </a:txBody>
                  <a:tcPr/>
                </a:tc>
                <a:tc>
                  <a:txBody>
                    <a:bodyPr/>
                    <a:lstStyle/>
                    <a:p>
                      <a:pPr algn="ctr"/>
                      <a:r>
                        <a:rPr lang="en-US" dirty="0"/>
                        <a:t>15</a:t>
                      </a:r>
                    </a:p>
                  </a:txBody>
                  <a:tcPr/>
                </a:tc>
                <a:extLst>
                  <a:ext uri="{0D108BD9-81ED-4DB2-BD59-A6C34878D82A}">
                    <a16:rowId xmlns:a16="http://schemas.microsoft.com/office/drawing/2014/main" val="510887888"/>
                  </a:ext>
                </a:extLst>
              </a:tr>
              <a:tr h="370840">
                <a:tc>
                  <a:txBody>
                    <a:bodyPr/>
                    <a:lstStyle/>
                    <a:p>
                      <a:pPr algn="ctr"/>
                      <a:r>
                        <a:rPr lang="en-US" dirty="0"/>
                        <a:t> 5.9917 </a:t>
                      </a:r>
                    </a:p>
                  </a:txBody>
                  <a:tcPr/>
                </a:tc>
                <a:tc>
                  <a:txBody>
                    <a:bodyPr/>
                    <a:lstStyle/>
                    <a:p>
                      <a:pPr algn="ctr"/>
                      <a:r>
                        <a:rPr lang="en-US" dirty="0"/>
                        <a:t>12</a:t>
                      </a:r>
                    </a:p>
                  </a:txBody>
                  <a:tcPr/>
                </a:tc>
                <a:extLst>
                  <a:ext uri="{0D108BD9-81ED-4DB2-BD59-A6C34878D82A}">
                    <a16:rowId xmlns:a16="http://schemas.microsoft.com/office/drawing/2014/main" val="1328538897"/>
                  </a:ext>
                </a:extLst>
              </a:tr>
              <a:tr h="370840">
                <a:tc>
                  <a:txBody>
                    <a:bodyPr/>
                    <a:lstStyle/>
                    <a:p>
                      <a:pPr algn="ctr"/>
                      <a:r>
                        <a:rPr lang="en-US" dirty="0"/>
                        <a:t> 5.9910 </a:t>
                      </a:r>
                    </a:p>
                  </a:txBody>
                  <a:tcPr/>
                </a:tc>
                <a:tc>
                  <a:txBody>
                    <a:bodyPr/>
                    <a:lstStyle/>
                    <a:p>
                      <a:pPr algn="ctr"/>
                      <a:r>
                        <a:rPr lang="en-US" dirty="0"/>
                        <a:t>18</a:t>
                      </a:r>
                    </a:p>
                  </a:txBody>
                  <a:tcPr/>
                </a:tc>
                <a:extLst>
                  <a:ext uri="{0D108BD9-81ED-4DB2-BD59-A6C34878D82A}">
                    <a16:rowId xmlns:a16="http://schemas.microsoft.com/office/drawing/2014/main" val="4204953208"/>
                  </a:ext>
                </a:extLst>
              </a:tr>
              <a:tr h="370840">
                <a:tc>
                  <a:txBody>
                    <a:bodyPr/>
                    <a:lstStyle/>
                    <a:p>
                      <a:pPr algn="ctr"/>
                      <a:r>
                        <a:rPr lang="en-US" dirty="0"/>
                        <a:t> 5.8584 </a:t>
                      </a:r>
                    </a:p>
                  </a:txBody>
                  <a:tcPr/>
                </a:tc>
                <a:tc>
                  <a:txBody>
                    <a:bodyPr/>
                    <a:lstStyle/>
                    <a:p>
                      <a:pPr algn="ctr"/>
                      <a:r>
                        <a:rPr lang="en-US" dirty="0"/>
                        <a:t>14</a:t>
                      </a:r>
                    </a:p>
                  </a:txBody>
                  <a:tcPr/>
                </a:tc>
                <a:extLst>
                  <a:ext uri="{0D108BD9-81ED-4DB2-BD59-A6C34878D82A}">
                    <a16:rowId xmlns:a16="http://schemas.microsoft.com/office/drawing/2014/main" val="4265799977"/>
                  </a:ext>
                </a:extLst>
              </a:tr>
              <a:tr h="370840">
                <a:tc>
                  <a:txBody>
                    <a:bodyPr/>
                    <a:lstStyle/>
                    <a:p>
                      <a:pPr algn="ctr"/>
                      <a:r>
                        <a:rPr lang="en-US" dirty="0"/>
                        <a:t> 6.0035 </a:t>
                      </a:r>
                    </a:p>
                  </a:txBody>
                  <a:tcPr/>
                </a:tc>
                <a:tc>
                  <a:txBody>
                    <a:bodyPr/>
                    <a:lstStyle/>
                    <a:p>
                      <a:pPr algn="ctr"/>
                      <a:r>
                        <a:rPr lang="en-US" dirty="0"/>
                        <a:t>15</a:t>
                      </a:r>
                    </a:p>
                  </a:txBody>
                  <a:tcPr/>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pic>
        <p:nvPicPr>
          <p:cNvPr id="3074" name="Picture 2">
            <a:extLst>
              <a:ext uri="{FF2B5EF4-FFF2-40B4-BE49-F238E27FC236}">
                <a16:creationId xmlns:a16="http://schemas.microsoft.com/office/drawing/2014/main" id="{3DAC5E7C-B47B-CB46-C189-9916B828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171" y="2274916"/>
            <a:ext cx="6217770" cy="3844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902858-5E96-0700-5524-853CC2CA3156}"/>
              </a:ext>
            </a:extLst>
          </p:cNvPr>
          <p:cNvSpPr txBox="1"/>
          <p:nvPr/>
        </p:nvSpPr>
        <p:spPr>
          <a:xfrm>
            <a:off x="5590132" y="1690688"/>
            <a:ext cx="6184835" cy="461665"/>
          </a:xfrm>
          <a:prstGeom prst="rect">
            <a:avLst/>
          </a:prstGeom>
          <a:noFill/>
        </p:spPr>
        <p:txBody>
          <a:bodyPr wrap="none" rtlCol="0">
            <a:spAutoFit/>
          </a:bodyPr>
          <a:lstStyle/>
          <a:p>
            <a:r>
              <a:rPr lang="en-US" sz="2400" b="1" dirty="0"/>
              <a:t>Step 1</a:t>
            </a:r>
            <a:r>
              <a:rPr lang="en-US" sz="2400" dirty="0"/>
              <a:t>: Subtract the mean from each variable</a:t>
            </a:r>
          </a:p>
        </p:txBody>
      </p:sp>
      <p:grpSp>
        <p:nvGrpSpPr>
          <p:cNvPr id="13" name="Group 12">
            <a:extLst>
              <a:ext uri="{FF2B5EF4-FFF2-40B4-BE49-F238E27FC236}">
                <a16:creationId xmlns:a16="http://schemas.microsoft.com/office/drawing/2014/main" id="{A31AF39E-2403-2BCD-4704-D1AF59BA2C24}"/>
              </a:ext>
            </a:extLst>
          </p:cNvPr>
          <p:cNvGrpSpPr/>
          <p:nvPr/>
        </p:nvGrpSpPr>
        <p:grpSpPr>
          <a:xfrm>
            <a:off x="0" y="6297440"/>
            <a:ext cx="5306864" cy="369332"/>
            <a:chOff x="0" y="6297440"/>
            <a:chExt cx="5306864" cy="369332"/>
          </a:xfrm>
        </p:grpSpPr>
        <p:sp>
          <p:nvSpPr>
            <p:cNvPr id="3" name="TextBox 2">
              <a:extLst>
                <a:ext uri="{FF2B5EF4-FFF2-40B4-BE49-F238E27FC236}">
                  <a16:creationId xmlns:a16="http://schemas.microsoft.com/office/drawing/2014/main" id="{01FD06CE-7C7E-DF07-494B-56C3E8B7E3E3}"/>
                </a:ext>
              </a:extLst>
            </p:cNvPr>
            <p:cNvSpPr txBox="1"/>
            <p:nvPr/>
          </p:nvSpPr>
          <p:spPr>
            <a:xfrm>
              <a:off x="0" y="6297440"/>
              <a:ext cx="1034066" cy="369332"/>
            </a:xfrm>
            <a:prstGeom prst="rect">
              <a:avLst/>
            </a:prstGeom>
            <a:solidFill>
              <a:schemeClr val="bg1"/>
            </a:solidFill>
          </p:spPr>
          <p:txBody>
            <a:bodyPr wrap="none" rtlCol="0">
              <a:spAutoFit/>
            </a:bodyPr>
            <a:lstStyle/>
            <a:p>
              <a:r>
                <a:rPr lang="en-US" dirty="0"/>
                <a:t>Average:</a:t>
              </a:r>
            </a:p>
          </p:txBody>
        </p:sp>
        <p:sp>
          <p:nvSpPr>
            <p:cNvPr id="6" name="TextBox 5">
              <a:extLst>
                <a:ext uri="{FF2B5EF4-FFF2-40B4-BE49-F238E27FC236}">
                  <a16:creationId xmlns:a16="http://schemas.microsoft.com/office/drawing/2014/main" id="{39615E80-AAF8-F382-552B-D15EC3319F03}"/>
                </a:ext>
              </a:extLst>
            </p:cNvPr>
            <p:cNvSpPr txBox="1"/>
            <p:nvPr/>
          </p:nvSpPr>
          <p:spPr>
            <a:xfrm>
              <a:off x="3376464" y="6297440"/>
              <a:ext cx="1930400" cy="369332"/>
            </a:xfrm>
            <a:prstGeom prst="rect">
              <a:avLst/>
            </a:prstGeom>
            <a:noFill/>
          </p:spPr>
          <p:txBody>
            <a:bodyPr wrap="square">
              <a:spAutoFit/>
            </a:bodyPr>
            <a:lstStyle/>
            <a:p>
              <a:r>
                <a:rPr lang="en-US" sz="1800" i="0" dirty="0">
                  <a:effectLst/>
                  <a:latin typeface="Arial" panose="020B0604020202020204" pitchFamily="34" charset="0"/>
                </a:rPr>
                <a:t>14.455</a:t>
              </a:r>
              <a:endParaRPr lang="en-US" dirty="0"/>
            </a:p>
          </p:txBody>
        </p:sp>
        <p:sp>
          <p:nvSpPr>
            <p:cNvPr id="8" name="TextBox 7">
              <a:extLst>
                <a:ext uri="{FF2B5EF4-FFF2-40B4-BE49-F238E27FC236}">
                  <a16:creationId xmlns:a16="http://schemas.microsoft.com/office/drawing/2014/main" id="{08D923E5-39AB-8BFA-A494-373BF408326B}"/>
                </a:ext>
              </a:extLst>
            </p:cNvPr>
            <p:cNvSpPr txBox="1"/>
            <p:nvPr/>
          </p:nvSpPr>
          <p:spPr>
            <a:xfrm>
              <a:off x="1460500" y="6297440"/>
              <a:ext cx="1794330" cy="369332"/>
            </a:xfrm>
            <a:prstGeom prst="rect">
              <a:avLst/>
            </a:prstGeom>
            <a:noFill/>
          </p:spPr>
          <p:txBody>
            <a:bodyPr wrap="square">
              <a:spAutoFit/>
            </a:bodyPr>
            <a:lstStyle/>
            <a:p>
              <a:r>
                <a:rPr lang="en-US" sz="1800" i="0" dirty="0">
                  <a:effectLst/>
                  <a:latin typeface="Arial" panose="020B0604020202020204" pitchFamily="34" charset="0"/>
                </a:rPr>
                <a:t>5.9264</a:t>
              </a:r>
              <a:endParaRPr lang="en-US" dirty="0"/>
            </a:p>
          </p:txBody>
        </p:sp>
      </p:grpSp>
      <p:grpSp>
        <p:nvGrpSpPr>
          <p:cNvPr id="12" name="Group 11">
            <a:extLst>
              <a:ext uri="{FF2B5EF4-FFF2-40B4-BE49-F238E27FC236}">
                <a16:creationId xmlns:a16="http://schemas.microsoft.com/office/drawing/2014/main" id="{DF3AA1B2-6614-DAE6-B0E3-92FCA28CE107}"/>
              </a:ext>
            </a:extLst>
          </p:cNvPr>
          <p:cNvGrpSpPr/>
          <p:nvPr/>
        </p:nvGrpSpPr>
        <p:grpSpPr>
          <a:xfrm>
            <a:off x="4546600" y="4978400"/>
            <a:ext cx="3439401" cy="1514475"/>
            <a:chOff x="4546600" y="4978400"/>
            <a:chExt cx="3439401" cy="1514475"/>
          </a:xfrm>
        </p:grpSpPr>
        <p:sp>
          <p:nvSpPr>
            <p:cNvPr id="10" name="Freeform 9">
              <a:extLst>
                <a:ext uri="{FF2B5EF4-FFF2-40B4-BE49-F238E27FC236}">
                  <a16:creationId xmlns:a16="http://schemas.microsoft.com/office/drawing/2014/main" id="{60520934-3560-B535-BD34-24958D3EEEFE}"/>
                </a:ext>
              </a:extLst>
            </p:cNvPr>
            <p:cNvSpPr/>
            <p:nvPr/>
          </p:nvSpPr>
          <p:spPr>
            <a:xfrm>
              <a:off x="4546600" y="4978400"/>
              <a:ext cx="915390" cy="1507462"/>
            </a:xfrm>
            <a:custGeom>
              <a:avLst/>
              <a:gdLst>
                <a:gd name="connsiteX0" fmla="*/ 0 w 915390"/>
                <a:gd name="connsiteY0" fmla="*/ 1473200 h 1507462"/>
                <a:gd name="connsiteX1" fmla="*/ 520700 w 915390"/>
                <a:gd name="connsiteY1" fmla="*/ 1422400 h 1507462"/>
                <a:gd name="connsiteX2" fmla="*/ 914400 w 915390"/>
                <a:gd name="connsiteY2" fmla="*/ 736600 h 1507462"/>
                <a:gd name="connsiteX3" fmla="*/ 406400 w 915390"/>
                <a:gd name="connsiteY3" fmla="*/ 0 h 1507462"/>
              </a:gdLst>
              <a:ahLst/>
              <a:cxnLst>
                <a:cxn ang="0">
                  <a:pos x="connsiteX0" y="connsiteY0"/>
                </a:cxn>
                <a:cxn ang="0">
                  <a:pos x="connsiteX1" y="connsiteY1"/>
                </a:cxn>
                <a:cxn ang="0">
                  <a:pos x="connsiteX2" y="connsiteY2"/>
                </a:cxn>
                <a:cxn ang="0">
                  <a:pos x="connsiteX3" y="connsiteY3"/>
                </a:cxn>
              </a:cxnLst>
              <a:rect l="l" t="t" r="r" b="b"/>
              <a:pathLst>
                <a:path w="915390" h="1507462">
                  <a:moveTo>
                    <a:pt x="0" y="1473200"/>
                  </a:moveTo>
                  <a:cubicBezTo>
                    <a:pt x="184150" y="1509183"/>
                    <a:pt x="368300" y="1545167"/>
                    <a:pt x="520700" y="1422400"/>
                  </a:cubicBezTo>
                  <a:cubicBezTo>
                    <a:pt x="673100" y="1299633"/>
                    <a:pt x="933450" y="973667"/>
                    <a:pt x="914400" y="736600"/>
                  </a:cubicBezTo>
                  <a:cubicBezTo>
                    <a:pt x="895350" y="499533"/>
                    <a:pt x="650875" y="249766"/>
                    <a:pt x="406400" y="0"/>
                  </a:cubicBezTo>
                </a:path>
              </a:pathLst>
            </a:custGeom>
            <a:ln>
              <a:solidFill>
                <a:schemeClr val="accent5"/>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0BFE264A-EA04-BD3E-C479-DA52475BC4FF}"/>
                </a:ext>
              </a:extLst>
            </p:cNvPr>
            <p:cNvSpPr txBox="1"/>
            <p:nvPr/>
          </p:nvSpPr>
          <p:spPr>
            <a:xfrm>
              <a:off x="5211267" y="6123543"/>
              <a:ext cx="2774734" cy="369332"/>
            </a:xfrm>
            <a:prstGeom prst="rect">
              <a:avLst/>
            </a:prstGeom>
            <a:noFill/>
          </p:spPr>
          <p:txBody>
            <a:bodyPr wrap="none" rtlCol="0">
              <a:spAutoFit/>
            </a:bodyPr>
            <a:lstStyle/>
            <a:p>
              <a:r>
                <a:rPr lang="en-US" dirty="0">
                  <a:solidFill>
                    <a:schemeClr val="accent5"/>
                  </a:solidFill>
                </a:rPr>
                <a:t>Subtract mean from each!</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9E3A61-C441-0393-784D-F05D100CF72D}"/>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4" name="TextBox 3">
                <a:extLst>
                  <a:ext uri="{FF2B5EF4-FFF2-40B4-BE49-F238E27FC236}">
                    <a16:creationId xmlns:a16="http://schemas.microsoft.com/office/drawing/2014/main" id="{059E3A61-C441-0393-784D-F05D100CF72D}"/>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16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0.0745</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-0.1277</a:t>
                      </a:r>
                    </a:p>
                  </a:txBody>
                  <a:tcPr marL="28575" marR="28575" marT="19050" marB="19050" anchor="b"/>
                </a:tc>
                <a:tc>
                  <a:txBody>
                    <a:bodyPr/>
                    <a:lstStyle/>
                    <a:p>
                      <a:pPr algn="ctr" rtl="0" fontAlgn="b"/>
                      <a:r>
                        <a:rPr lang="en-US" dirty="0">
                          <a:effectLst/>
                        </a:rPr>
                        <a:t>-2.45</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-0.5107</a:t>
                      </a:r>
                    </a:p>
                  </a:txBody>
                  <a:tcPr marL="28575" marR="28575" marT="19050" marB="19050" anchor="b"/>
                </a:tc>
                <a:tc>
                  <a:txBody>
                    <a:bodyPr/>
                    <a:lstStyle/>
                    <a:p>
                      <a:pPr algn="ctr" rtl="0" fontAlgn="b"/>
                      <a:r>
                        <a:rPr lang="en-US" dirty="0">
                          <a:effectLst/>
                        </a:rPr>
                        <a:t>-3.45</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0.4013</a:t>
                      </a:r>
                    </a:p>
                  </a:txBody>
                  <a:tcPr marL="28575" marR="28575" marT="19050" marB="19050" anchor="b"/>
                </a:tc>
                <a:tc>
                  <a:txBody>
                    <a:bodyPr/>
                    <a:lstStyle/>
                    <a:p>
                      <a:pPr algn="ctr" rtl="0" fontAlgn="b"/>
                      <a:r>
                        <a:rPr lang="en-US" dirty="0">
                          <a:effectLst/>
                        </a:rPr>
                        <a:t>1.55</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-0.4457</a:t>
                      </a:r>
                    </a:p>
                  </a:txBody>
                  <a:tcPr marL="28575" marR="28575" marT="19050" marB="19050" anchor="b"/>
                </a:tc>
                <a:tc>
                  <a:txBody>
                    <a:bodyPr/>
                    <a:lstStyle/>
                    <a:p>
                      <a:pPr algn="ctr" rtl="0" fontAlgn="b"/>
                      <a:r>
                        <a:rPr lang="en-US" dirty="0">
                          <a:effectLst/>
                        </a:rPr>
                        <a:t>-4.45</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0.1433</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0.3261</a:t>
                      </a:r>
                    </a:p>
                  </a:txBody>
                  <a:tcPr marL="28575" marR="28575" marT="19050" marB="19050" anchor="b"/>
                </a:tc>
                <a:tc>
                  <a:txBody>
                    <a:bodyPr/>
                    <a:lstStyle/>
                    <a:p>
                      <a:pPr algn="ctr" rtl="0" fontAlgn="b"/>
                      <a:r>
                        <a:rPr lang="en-US" dirty="0">
                          <a:effectLst/>
                        </a:rPr>
                        <a:t>0.55</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0.0653</a:t>
                      </a:r>
                    </a:p>
                  </a:txBody>
                  <a:tcPr marL="28575" marR="28575" marT="19050" marB="19050" anchor="b"/>
                </a:tc>
                <a:tc>
                  <a:txBody>
                    <a:bodyPr/>
                    <a:lstStyle/>
                    <a:p>
                      <a:pPr algn="ctr" rtl="0" fontAlgn="b"/>
                      <a:r>
                        <a:rPr lang="en-US" dirty="0">
                          <a:effectLst/>
                        </a:rPr>
                        <a:t>-2.45</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0.0646</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-0.0680</a:t>
                      </a:r>
                    </a:p>
                  </a:txBody>
                  <a:tcPr marL="28575" marR="28575" marT="19050" marB="19050" anchor="b"/>
                </a:tc>
                <a:tc>
                  <a:txBody>
                    <a:bodyPr/>
                    <a:lstStyle/>
                    <a:p>
                      <a:pPr algn="ctr" rtl="0" fontAlgn="b"/>
                      <a:r>
                        <a:rPr lang="en-US" dirty="0">
                          <a:effectLst/>
                        </a:rPr>
                        <a:t>-0.45</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0.0771</a:t>
                      </a:r>
                    </a:p>
                  </a:txBody>
                  <a:tcPr marL="28575" marR="28575" marT="19050" marB="19050" anchor="b"/>
                </a:tc>
                <a:tc>
                  <a:txBody>
                    <a:bodyPr/>
                    <a:lstStyle/>
                    <a:p>
                      <a:pPr algn="ctr" rtl="0" fontAlgn="b"/>
                      <a:r>
                        <a:rPr lang="en-US" dirty="0">
                          <a:effectLst/>
                        </a:rPr>
                        <a:t>0.55</a:t>
                      </a:r>
                    </a:p>
                  </a:txBody>
                  <a:tcPr marL="28575" marR="28575" marT="19050" marB="19050" anchor="b"/>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sp>
        <p:nvSpPr>
          <p:cNvPr id="2" name="TextBox 1">
            <a:extLst>
              <a:ext uri="{FF2B5EF4-FFF2-40B4-BE49-F238E27FC236}">
                <a16:creationId xmlns:a16="http://schemas.microsoft.com/office/drawing/2014/main" id="{F1902858-5E96-0700-5524-853CC2CA3156}"/>
              </a:ext>
            </a:extLst>
          </p:cNvPr>
          <p:cNvSpPr txBox="1"/>
          <p:nvPr/>
        </p:nvSpPr>
        <p:spPr>
          <a:xfrm>
            <a:off x="5590132" y="1690688"/>
            <a:ext cx="6184835" cy="461665"/>
          </a:xfrm>
          <a:prstGeom prst="rect">
            <a:avLst/>
          </a:prstGeom>
          <a:noFill/>
        </p:spPr>
        <p:txBody>
          <a:bodyPr wrap="none" rtlCol="0">
            <a:spAutoFit/>
          </a:bodyPr>
          <a:lstStyle/>
          <a:p>
            <a:r>
              <a:rPr lang="en-US" sz="2400" b="1" dirty="0"/>
              <a:t>Step 1</a:t>
            </a:r>
            <a:r>
              <a:rPr lang="en-US" sz="2400" dirty="0"/>
              <a:t>: Subtract the mean from each variable</a:t>
            </a:r>
          </a:p>
        </p:txBody>
      </p:sp>
      <p:grpSp>
        <p:nvGrpSpPr>
          <p:cNvPr id="13" name="Group 12">
            <a:extLst>
              <a:ext uri="{FF2B5EF4-FFF2-40B4-BE49-F238E27FC236}">
                <a16:creationId xmlns:a16="http://schemas.microsoft.com/office/drawing/2014/main" id="{A31AF39E-2403-2BCD-4704-D1AF59BA2C24}"/>
              </a:ext>
            </a:extLst>
          </p:cNvPr>
          <p:cNvGrpSpPr/>
          <p:nvPr/>
        </p:nvGrpSpPr>
        <p:grpSpPr>
          <a:xfrm>
            <a:off x="0" y="6297440"/>
            <a:ext cx="4216400" cy="380101"/>
            <a:chOff x="0" y="6297440"/>
            <a:chExt cx="4216400" cy="380101"/>
          </a:xfrm>
        </p:grpSpPr>
        <p:sp>
          <p:nvSpPr>
            <p:cNvPr id="3" name="TextBox 2">
              <a:extLst>
                <a:ext uri="{FF2B5EF4-FFF2-40B4-BE49-F238E27FC236}">
                  <a16:creationId xmlns:a16="http://schemas.microsoft.com/office/drawing/2014/main" id="{01FD06CE-7C7E-DF07-494B-56C3E8B7E3E3}"/>
                </a:ext>
              </a:extLst>
            </p:cNvPr>
            <p:cNvSpPr txBox="1"/>
            <p:nvPr/>
          </p:nvSpPr>
          <p:spPr>
            <a:xfrm>
              <a:off x="0" y="6297440"/>
              <a:ext cx="1034066" cy="369332"/>
            </a:xfrm>
            <a:prstGeom prst="rect">
              <a:avLst/>
            </a:prstGeom>
            <a:solidFill>
              <a:schemeClr val="bg1"/>
            </a:solidFill>
          </p:spPr>
          <p:txBody>
            <a:bodyPr wrap="none" rtlCol="0">
              <a:spAutoFit/>
            </a:bodyPr>
            <a:lstStyle/>
            <a:p>
              <a:r>
                <a:rPr lang="en-US" dirty="0"/>
                <a:t>Average:</a:t>
              </a:r>
            </a:p>
          </p:txBody>
        </p:sp>
        <p:sp>
          <p:nvSpPr>
            <p:cNvPr id="6" name="TextBox 5">
              <a:extLst>
                <a:ext uri="{FF2B5EF4-FFF2-40B4-BE49-F238E27FC236}">
                  <a16:creationId xmlns:a16="http://schemas.microsoft.com/office/drawing/2014/main" id="{39615E80-AAF8-F382-552B-D15EC3319F03}"/>
                </a:ext>
              </a:extLst>
            </p:cNvPr>
            <p:cNvSpPr txBox="1"/>
            <p:nvPr/>
          </p:nvSpPr>
          <p:spPr>
            <a:xfrm>
              <a:off x="3681264" y="6297440"/>
              <a:ext cx="535136" cy="369332"/>
            </a:xfrm>
            <a:prstGeom prst="rect">
              <a:avLst/>
            </a:prstGeom>
            <a:noFill/>
          </p:spPr>
          <p:txBody>
            <a:bodyPr wrap="square">
              <a:spAutoFit/>
            </a:bodyPr>
            <a:lstStyle/>
            <a:p>
              <a:r>
                <a:rPr lang="en-US" sz="1800" i="0" dirty="0">
                  <a:effectLst/>
                  <a:latin typeface="Arial" panose="020B0604020202020204" pitchFamily="34" charset="0"/>
                </a:rPr>
                <a:t>0</a:t>
              </a:r>
              <a:endParaRPr lang="en-US" dirty="0"/>
            </a:p>
          </p:txBody>
        </p:sp>
        <p:sp>
          <p:nvSpPr>
            <p:cNvPr id="8" name="TextBox 7">
              <a:extLst>
                <a:ext uri="{FF2B5EF4-FFF2-40B4-BE49-F238E27FC236}">
                  <a16:creationId xmlns:a16="http://schemas.microsoft.com/office/drawing/2014/main" id="{08D923E5-39AB-8BFA-A494-373BF408326B}"/>
                </a:ext>
              </a:extLst>
            </p:cNvPr>
            <p:cNvSpPr txBox="1"/>
            <p:nvPr/>
          </p:nvSpPr>
          <p:spPr>
            <a:xfrm>
              <a:off x="1752600" y="6308209"/>
              <a:ext cx="698500" cy="369332"/>
            </a:xfrm>
            <a:prstGeom prst="rect">
              <a:avLst/>
            </a:prstGeom>
            <a:noFill/>
          </p:spPr>
          <p:txBody>
            <a:bodyPr wrap="square">
              <a:spAutoFit/>
            </a:bodyPr>
            <a:lstStyle/>
            <a:p>
              <a:r>
                <a:rPr lang="en-US" sz="1800" i="0" dirty="0">
                  <a:effectLst/>
                  <a:latin typeface="Arial" panose="020B0604020202020204" pitchFamily="34" charset="0"/>
                </a:rPr>
                <a:t>0</a:t>
              </a:r>
              <a:endParaRPr lang="en-US" dirty="0"/>
            </a:p>
          </p:txBody>
        </p:sp>
      </p:grpSp>
      <p:pic>
        <p:nvPicPr>
          <p:cNvPr id="14" name="Picture 2">
            <a:extLst>
              <a:ext uri="{FF2B5EF4-FFF2-40B4-BE49-F238E27FC236}">
                <a16:creationId xmlns:a16="http://schemas.microsoft.com/office/drawing/2014/main" id="{36635387-B38D-6958-E603-3D704BCA47B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275245" y="2243878"/>
            <a:ext cx="6410996" cy="39638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8D612B-EF7B-40E6-A4BE-E7D226663E72}"/>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4" name="TextBox 3">
                <a:extLst>
                  <a:ext uri="{FF2B5EF4-FFF2-40B4-BE49-F238E27FC236}">
                    <a16:creationId xmlns:a16="http://schemas.microsoft.com/office/drawing/2014/main" id="{668D612B-EF7B-40E6-A4BE-E7D226663E72}"/>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044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0.0745</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-0.1277</a:t>
                      </a:r>
                    </a:p>
                  </a:txBody>
                  <a:tcPr marL="28575" marR="28575" marT="19050" marB="19050" anchor="b"/>
                </a:tc>
                <a:tc>
                  <a:txBody>
                    <a:bodyPr/>
                    <a:lstStyle/>
                    <a:p>
                      <a:pPr algn="ctr" rtl="0" fontAlgn="b"/>
                      <a:r>
                        <a:rPr lang="en-US" dirty="0">
                          <a:effectLst/>
                        </a:rPr>
                        <a:t>-2.45</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-0.5107</a:t>
                      </a:r>
                    </a:p>
                  </a:txBody>
                  <a:tcPr marL="28575" marR="28575" marT="19050" marB="19050" anchor="b"/>
                </a:tc>
                <a:tc>
                  <a:txBody>
                    <a:bodyPr/>
                    <a:lstStyle/>
                    <a:p>
                      <a:pPr algn="ctr" rtl="0" fontAlgn="b"/>
                      <a:r>
                        <a:rPr lang="en-US" dirty="0">
                          <a:effectLst/>
                        </a:rPr>
                        <a:t>-3.45</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0.4013</a:t>
                      </a:r>
                    </a:p>
                  </a:txBody>
                  <a:tcPr marL="28575" marR="28575" marT="19050" marB="19050" anchor="b"/>
                </a:tc>
                <a:tc>
                  <a:txBody>
                    <a:bodyPr/>
                    <a:lstStyle/>
                    <a:p>
                      <a:pPr algn="ctr" rtl="0" fontAlgn="b"/>
                      <a:r>
                        <a:rPr lang="en-US" dirty="0">
                          <a:effectLst/>
                        </a:rPr>
                        <a:t>1.55</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-0.4457</a:t>
                      </a:r>
                    </a:p>
                  </a:txBody>
                  <a:tcPr marL="28575" marR="28575" marT="19050" marB="19050" anchor="b"/>
                </a:tc>
                <a:tc>
                  <a:txBody>
                    <a:bodyPr/>
                    <a:lstStyle/>
                    <a:p>
                      <a:pPr algn="ctr" rtl="0" fontAlgn="b"/>
                      <a:r>
                        <a:rPr lang="en-US" dirty="0">
                          <a:effectLst/>
                        </a:rPr>
                        <a:t>-4.45</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0.1433</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0.3261</a:t>
                      </a:r>
                    </a:p>
                  </a:txBody>
                  <a:tcPr marL="28575" marR="28575" marT="19050" marB="19050" anchor="b"/>
                </a:tc>
                <a:tc>
                  <a:txBody>
                    <a:bodyPr/>
                    <a:lstStyle/>
                    <a:p>
                      <a:pPr algn="ctr" rtl="0" fontAlgn="b"/>
                      <a:r>
                        <a:rPr lang="en-US" dirty="0">
                          <a:effectLst/>
                        </a:rPr>
                        <a:t>0.55</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0.0653</a:t>
                      </a:r>
                    </a:p>
                  </a:txBody>
                  <a:tcPr marL="28575" marR="28575" marT="19050" marB="19050" anchor="b"/>
                </a:tc>
                <a:tc>
                  <a:txBody>
                    <a:bodyPr/>
                    <a:lstStyle/>
                    <a:p>
                      <a:pPr algn="ctr" rtl="0" fontAlgn="b"/>
                      <a:r>
                        <a:rPr lang="en-US" dirty="0">
                          <a:effectLst/>
                        </a:rPr>
                        <a:t>-2.45</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0.0646</a:t>
                      </a:r>
                    </a:p>
                  </a:txBody>
                  <a:tcPr marL="28575" marR="28575" marT="19050" marB="19050" anchor="b"/>
                </a:tc>
                <a:tc>
                  <a:txBody>
                    <a:bodyPr/>
                    <a:lstStyle/>
                    <a:p>
                      <a:pPr algn="ctr" rtl="0" fontAlgn="b"/>
                      <a:r>
                        <a:rPr lang="en-US" dirty="0">
                          <a:effectLst/>
                        </a:rPr>
                        <a:t>3.55</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-0.0680</a:t>
                      </a:r>
                    </a:p>
                  </a:txBody>
                  <a:tcPr marL="28575" marR="28575" marT="19050" marB="19050" anchor="b"/>
                </a:tc>
                <a:tc>
                  <a:txBody>
                    <a:bodyPr/>
                    <a:lstStyle/>
                    <a:p>
                      <a:pPr algn="ctr" rtl="0" fontAlgn="b"/>
                      <a:r>
                        <a:rPr lang="en-US" dirty="0">
                          <a:effectLst/>
                        </a:rPr>
                        <a:t>-0.45</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0.0771</a:t>
                      </a:r>
                    </a:p>
                  </a:txBody>
                  <a:tcPr marL="28575" marR="28575" marT="19050" marB="19050" anchor="b"/>
                </a:tc>
                <a:tc>
                  <a:txBody>
                    <a:bodyPr/>
                    <a:lstStyle/>
                    <a:p>
                      <a:pPr algn="ctr" rtl="0" fontAlgn="b"/>
                      <a:r>
                        <a:rPr lang="en-US" dirty="0">
                          <a:effectLst/>
                        </a:rPr>
                        <a:t>0.55</a:t>
                      </a:r>
                    </a:p>
                  </a:txBody>
                  <a:tcPr marL="28575" marR="28575" marT="19050" marB="19050" anchor="b"/>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sp>
        <p:nvSpPr>
          <p:cNvPr id="2" name="TextBox 1">
            <a:extLst>
              <a:ext uri="{FF2B5EF4-FFF2-40B4-BE49-F238E27FC236}">
                <a16:creationId xmlns:a16="http://schemas.microsoft.com/office/drawing/2014/main" id="{F1902858-5E96-0700-5524-853CC2CA3156}"/>
              </a:ext>
            </a:extLst>
          </p:cNvPr>
          <p:cNvSpPr txBox="1"/>
          <p:nvPr/>
        </p:nvSpPr>
        <p:spPr>
          <a:xfrm>
            <a:off x="5590132" y="1690688"/>
            <a:ext cx="4946867" cy="461665"/>
          </a:xfrm>
          <a:prstGeom prst="rect">
            <a:avLst/>
          </a:prstGeom>
          <a:noFill/>
        </p:spPr>
        <p:txBody>
          <a:bodyPr wrap="none" rtlCol="0">
            <a:spAutoFit/>
          </a:bodyPr>
          <a:lstStyle/>
          <a:p>
            <a:r>
              <a:rPr lang="en-US" sz="2400" b="1" dirty="0"/>
              <a:t>Step 2</a:t>
            </a:r>
            <a:r>
              <a:rPr lang="en-US" sz="2400" dirty="0"/>
              <a:t>: Divide by standard deviation</a:t>
            </a:r>
          </a:p>
        </p:txBody>
      </p:sp>
      <p:grpSp>
        <p:nvGrpSpPr>
          <p:cNvPr id="13" name="Group 12">
            <a:extLst>
              <a:ext uri="{FF2B5EF4-FFF2-40B4-BE49-F238E27FC236}">
                <a16:creationId xmlns:a16="http://schemas.microsoft.com/office/drawing/2014/main" id="{A31AF39E-2403-2BCD-4704-D1AF59BA2C24}"/>
              </a:ext>
            </a:extLst>
          </p:cNvPr>
          <p:cNvGrpSpPr/>
          <p:nvPr/>
        </p:nvGrpSpPr>
        <p:grpSpPr>
          <a:xfrm>
            <a:off x="0" y="6297440"/>
            <a:ext cx="4254332" cy="418604"/>
            <a:chOff x="0" y="6297440"/>
            <a:chExt cx="4254332" cy="418604"/>
          </a:xfrm>
        </p:grpSpPr>
        <p:sp>
          <p:nvSpPr>
            <p:cNvPr id="3" name="TextBox 2">
              <a:extLst>
                <a:ext uri="{FF2B5EF4-FFF2-40B4-BE49-F238E27FC236}">
                  <a16:creationId xmlns:a16="http://schemas.microsoft.com/office/drawing/2014/main" id="{01FD06CE-7C7E-DF07-494B-56C3E8B7E3E3}"/>
                </a:ext>
              </a:extLst>
            </p:cNvPr>
            <p:cNvSpPr txBox="1"/>
            <p:nvPr/>
          </p:nvSpPr>
          <p:spPr>
            <a:xfrm>
              <a:off x="0" y="6297440"/>
              <a:ext cx="1080937" cy="369332"/>
            </a:xfrm>
            <a:prstGeom prst="rect">
              <a:avLst/>
            </a:prstGeom>
            <a:solidFill>
              <a:schemeClr val="bg1"/>
            </a:solidFill>
          </p:spPr>
          <p:txBody>
            <a:bodyPr wrap="none" rtlCol="0">
              <a:spAutoFit/>
            </a:bodyPr>
            <a:lstStyle/>
            <a:p>
              <a:r>
                <a:rPr lang="en-US" dirty="0"/>
                <a:t>Std. Dev:</a:t>
              </a:r>
            </a:p>
          </p:txBody>
        </p:sp>
        <p:sp>
          <p:nvSpPr>
            <p:cNvPr id="6" name="TextBox 5">
              <a:extLst>
                <a:ext uri="{FF2B5EF4-FFF2-40B4-BE49-F238E27FC236}">
                  <a16:creationId xmlns:a16="http://schemas.microsoft.com/office/drawing/2014/main" id="{39615E80-AAF8-F382-552B-D15EC3319F03}"/>
                </a:ext>
              </a:extLst>
            </p:cNvPr>
            <p:cNvSpPr txBox="1"/>
            <p:nvPr/>
          </p:nvSpPr>
          <p:spPr>
            <a:xfrm>
              <a:off x="3555832" y="6297440"/>
              <a:ext cx="698500" cy="369332"/>
            </a:xfrm>
            <a:prstGeom prst="rect">
              <a:avLst/>
            </a:prstGeom>
            <a:noFill/>
          </p:spPr>
          <p:txBody>
            <a:bodyPr wrap="square">
              <a:spAutoFit/>
            </a:bodyPr>
            <a:lstStyle/>
            <a:p>
              <a:r>
                <a:rPr lang="en-US" sz="1800" i="0" dirty="0">
                  <a:effectLst/>
                  <a:latin typeface="Arial" panose="020B0604020202020204" pitchFamily="34" charset="0"/>
                </a:rPr>
                <a:t>2.78</a:t>
              </a:r>
              <a:endParaRPr lang="en-US" dirty="0"/>
            </a:p>
          </p:txBody>
        </p:sp>
        <p:sp>
          <p:nvSpPr>
            <p:cNvPr id="8" name="TextBox 7">
              <a:extLst>
                <a:ext uri="{FF2B5EF4-FFF2-40B4-BE49-F238E27FC236}">
                  <a16:creationId xmlns:a16="http://schemas.microsoft.com/office/drawing/2014/main" id="{08D923E5-39AB-8BFA-A494-373BF408326B}"/>
                </a:ext>
              </a:extLst>
            </p:cNvPr>
            <p:cNvSpPr txBox="1"/>
            <p:nvPr/>
          </p:nvSpPr>
          <p:spPr>
            <a:xfrm>
              <a:off x="1551952" y="6346712"/>
              <a:ext cx="965200" cy="369332"/>
            </a:xfrm>
            <a:prstGeom prst="rect">
              <a:avLst/>
            </a:prstGeom>
            <a:noFill/>
          </p:spPr>
          <p:txBody>
            <a:bodyPr wrap="square">
              <a:spAutoFit/>
            </a:bodyPr>
            <a:lstStyle/>
            <a:p>
              <a:r>
                <a:rPr lang="en-US" sz="1800" i="0" dirty="0">
                  <a:effectLst/>
                  <a:latin typeface="Arial" panose="020B0604020202020204" pitchFamily="34" charset="0"/>
                </a:rPr>
                <a:t>0.2677</a:t>
              </a:r>
              <a:endParaRPr lang="en-US" dirty="0"/>
            </a:p>
          </p:txBody>
        </p:sp>
      </p:grpSp>
      <p:pic>
        <p:nvPicPr>
          <p:cNvPr id="7" name="Picture 2">
            <a:extLst>
              <a:ext uri="{FF2B5EF4-FFF2-40B4-BE49-F238E27FC236}">
                <a16:creationId xmlns:a16="http://schemas.microsoft.com/office/drawing/2014/main" id="{E3B3DB27-049F-DBE6-83BE-B745D9BB2C50}"/>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275245" y="2243878"/>
            <a:ext cx="6410996" cy="39638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341E07F-D01A-75ED-4B97-3BD0A28504CB}"/>
              </a:ext>
            </a:extLst>
          </p:cNvPr>
          <p:cNvGrpSpPr/>
          <p:nvPr/>
        </p:nvGrpSpPr>
        <p:grpSpPr>
          <a:xfrm>
            <a:off x="4546600" y="4978400"/>
            <a:ext cx="3470500" cy="1514475"/>
            <a:chOff x="4546600" y="4978400"/>
            <a:chExt cx="3470500" cy="1514475"/>
          </a:xfrm>
        </p:grpSpPr>
        <p:sp>
          <p:nvSpPr>
            <p:cNvPr id="10" name="Freeform 9">
              <a:extLst>
                <a:ext uri="{FF2B5EF4-FFF2-40B4-BE49-F238E27FC236}">
                  <a16:creationId xmlns:a16="http://schemas.microsoft.com/office/drawing/2014/main" id="{EB9F192A-2E10-0C15-D5BF-69C8C817F5CF}"/>
                </a:ext>
              </a:extLst>
            </p:cNvPr>
            <p:cNvSpPr/>
            <p:nvPr/>
          </p:nvSpPr>
          <p:spPr>
            <a:xfrm>
              <a:off x="4546600" y="4978400"/>
              <a:ext cx="915390" cy="1507462"/>
            </a:xfrm>
            <a:custGeom>
              <a:avLst/>
              <a:gdLst>
                <a:gd name="connsiteX0" fmla="*/ 0 w 915390"/>
                <a:gd name="connsiteY0" fmla="*/ 1473200 h 1507462"/>
                <a:gd name="connsiteX1" fmla="*/ 520700 w 915390"/>
                <a:gd name="connsiteY1" fmla="*/ 1422400 h 1507462"/>
                <a:gd name="connsiteX2" fmla="*/ 914400 w 915390"/>
                <a:gd name="connsiteY2" fmla="*/ 736600 h 1507462"/>
                <a:gd name="connsiteX3" fmla="*/ 406400 w 915390"/>
                <a:gd name="connsiteY3" fmla="*/ 0 h 1507462"/>
              </a:gdLst>
              <a:ahLst/>
              <a:cxnLst>
                <a:cxn ang="0">
                  <a:pos x="connsiteX0" y="connsiteY0"/>
                </a:cxn>
                <a:cxn ang="0">
                  <a:pos x="connsiteX1" y="connsiteY1"/>
                </a:cxn>
                <a:cxn ang="0">
                  <a:pos x="connsiteX2" y="connsiteY2"/>
                </a:cxn>
                <a:cxn ang="0">
                  <a:pos x="connsiteX3" y="connsiteY3"/>
                </a:cxn>
              </a:cxnLst>
              <a:rect l="l" t="t" r="r" b="b"/>
              <a:pathLst>
                <a:path w="915390" h="1507462">
                  <a:moveTo>
                    <a:pt x="0" y="1473200"/>
                  </a:moveTo>
                  <a:cubicBezTo>
                    <a:pt x="184150" y="1509183"/>
                    <a:pt x="368300" y="1545167"/>
                    <a:pt x="520700" y="1422400"/>
                  </a:cubicBezTo>
                  <a:cubicBezTo>
                    <a:pt x="673100" y="1299633"/>
                    <a:pt x="933450" y="973667"/>
                    <a:pt x="914400" y="736600"/>
                  </a:cubicBezTo>
                  <a:cubicBezTo>
                    <a:pt x="895350" y="499533"/>
                    <a:pt x="650875" y="249766"/>
                    <a:pt x="406400" y="0"/>
                  </a:cubicBezTo>
                </a:path>
              </a:pathLst>
            </a:custGeom>
            <a:ln>
              <a:solidFill>
                <a:schemeClr val="accent5"/>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7A4514-0CD4-7504-50DE-5A0F4F740D35}"/>
                </a:ext>
              </a:extLst>
            </p:cNvPr>
            <p:cNvSpPr txBox="1"/>
            <p:nvPr/>
          </p:nvSpPr>
          <p:spPr>
            <a:xfrm>
              <a:off x="5211267" y="6123543"/>
              <a:ext cx="2805833" cy="369332"/>
            </a:xfrm>
            <a:prstGeom prst="rect">
              <a:avLst/>
            </a:prstGeom>
            <a:noFill/>
          </p:spPr>
          <p:txBody>
            <a:bodyPr wrap="none" rtlCol="0">
              <a:spAutoFit/>
            </a:bodyPr>
            <a:lstStyle/>
            <a:p>
              <a:r>
                <a:rPr lang="en-US" dirty="0">
                  <a:solidFill>
                    <a:schemeClr val="accent5"/>
                  </a:solidFill>
                </a:rPr>
                <a:t>Divide Std. Dev from each!</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479C8C3-F560-3DA8-DFBA-F789632B5BFF}"/>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12" name="TextBox 11">
                <a:extLst>
                  <a:ext uri="{FF2B5EF4-FFF2-40B4-BE49-F238E27FC236}">
                    <a16:creationId xmlns:a16="http://schemas.microsoft.com/office/drawing/2014/main" id="{2479C8C3-F560-3DA8-DFBA-F789632B5BFF}"/>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23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0.2783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-0.4771</a:t>
                      </a:r>
                    </a:p>
                  </a:txBody>
                  <a:tcPr marL="28575" marR="28575" marT="19050" marB="19050" anchor="b"/>
                </a:tc>
                <a:tc>
                  <a:txBody>
                    <a:bodyPr/>
                    <a:lstStyle/>
                    <a:p>
                      <a:pPr algn="ctr" rtl="0" fontAlgn="b"/>
                      <a:r>
                        <a:rPr lang="en-US" dirty="0">
                          <a:effectLst/>
                        </a:rPr>
                        <a:t>-0.88</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-1.9078</a:t>
                      </a:r>
                    </a:p>
                  </a:txBody>
                  <a:tcPr marL="28575" marR="28575" marT="19050" marB="19050" anchor="b"/>
                </a:tc>
                <a:tc>
                  <a:txBody>
                    <a:bodyPr/>
                    <a:lstStyle/>
                    <a:p>
                      <a:pPr algn="ctr" rtl="0" fontAlgn="b"/>
                      <a:r>
                        <a:rPr lang="en-US" dirty="0">
                          <a:effectLst/>
                        </a:rPr>
                        <a:t>-1.24</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1.4991</a:t>
                      </a:r>
                    </a:p>
                  </a:txBody>
                  <a:tcPr marL="28575" marR="28575" marT="19050" marB="19050" anchor="b"/>
                </a:tc>
                <a:tc>
                  <a:txBody>
                    <a:bodyPr/>
                    <a:lstStyle/>
                    <a:p>
                      <a:pPr algn="ctr" rtl="0" fontAlgn="b"/>
                      <a:r>
                        <a:rPr lang="en-US" dirty="0">
                          <a:effectLst/>
                        </a:rPr>
                        <a:t>0.56</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-1.6650</a:t>
                      </a:r>
                    </a:p>
                  </a:txBody>
                  <a:tcPr marL="28575" marR="28575" marT="19050" marB="19050" anchor="b"/>
                </a:tc>
                <a:tc>
                  <a:txBody>
                    <a:bodyPr/>
                    <a:lstStyle/>
                    <a:p>
                      <a:pPr algn="ctr" rtl="0" fontAlgn="b"/>
                      <a:r>
                        <a:rPr lang="en-US" dirty="0">
                          <a:effectLst/>
                        </a:rPr>
                        <a:t>-1.61</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0.5353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1.2182</a:t>
                      </a:r>
                    </a:p>
                  </a:txBody>
                  <a:tcPr marL="28575" marR="28575" marT="19050" marB="19050" anchor="b"/>
                </a:tc>
                <a:tc>
                  <a:txBody>
                    <a:bodyPr/>
                    <a:lstStyle/>
                    <a:p>
                      <a:pPr algn="ctr" rtl="0" fontAlgn="b"/>
                      <a:r>
                        <a:rPr lang="en-US" dirty="0">
                          <a:effectLst/>
                        </a:rPr>
                        <a:t>0.20</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0.2439</a:t>
                      </a:r>
                    </a:p>
                  </a:txBody>
                  <a:tcPr marL="28575" marR="28575" marT="19050" marB="19050" anchor="b"/>
                </a:tc>
                <a:tc>
                  <a:txBody>
                    <a:bodyPr/>
                    <a:lstStyle/>
                    <a:p>
                      <a:pPr algn="ctr" rtl="0" fontAlgn="b"/>
                      <a:r>
                        <a:rPr lang="en-US" dirty="0">
                          <a:effectLst/>
                        </a:rPr>
                        <a:t>-0.88</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0.2413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-0.2541</a:t>
                      </a:r>
                    </a:p>
                  </a:txBody>
                  <a:tcPr marL="28575" marR="28575" marT="19050" marB="19050" anchor="b"/>
                </a:tc>
                <a:tc>
                  <a:txBody>
                    <a:bodyPr/>
                    <a:lstStyle/>
                    <a:p>
                      <a:pPr algn="ctr" rtl="0" fontAlgn="b"/>
                      <a:r>
                        <a:rPr lang="en-US" dirty="0">
                          <a:effectLst/>
                        </a:rPr>
                        <a:t>-0.16</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0.2880</a:t>
                      </a:r>
                    </a:p>
                  </a:txBody>
                  <a:tcPr marL="28575" marR="28575" marT="19050" marB="19050" anchor="b"/>
                </a:tc>
                <a:tc>
                  <a:txBody>
                    <a:bodyPr/>
                    <a:lstStyle/>
                    <a:p>
                      <a:pPr algn="ctr" rtl="0" fontAlgn="b"/>
                      <a:r>
                        <a:rPr lang="en-US" dirty="0">
                          <a:effectLst/>
                        </a:rPr>
                        <a:t>0.20</a:t>
                      </a:r>
                    </a:p>
                  </a:txBody>
                  <a:tcPr marL="28575" marR="28575" marT="19050" marB="19050" anchor="b"/>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sp>
        <p:nvSpPr>
          <p:cNvPr id="2" name="TextBox 1">
            <a:extLst>
              <a:ext uri="{FF2B5EF4-FFF2-40B4-BE49-F238E27FC236}">
                <a16:creationId xmlns:a16="http://schemas.microsoft.com/office/drawing/2014/main" id="{F1902858-5E96-0700-5524-853CC2CA3156}"/>
              </a:ext>
            </a:extLst>
          </p:cNvPr>
          <p:cNvSpPr txBox="1"/>
          <p:nvPr/>
        </p:nvSpPr>
        <p:spPr>
          <a:xfrm>
            <a:off x="5590132" y="1690688"/>
            <a:ext cx="4946867" cy="461665"/>
          </a:xfrm>
          <a:prstGeom prst="rect">
            <a:avLst/>
          </a:prstGeom>
          <a:noFill/>
        </p:spPr>
        <p:txBody>
          <a:bodyPr wrap="none" rtlCol="0">
            <a:spAutoFit/>
          </a:bodyPr>
          <a:lstStyle/>
          <a:p>
            <a:r>
              <a:rPr lang="en-US" sz="2400" b="1" dirty="0"/>
              <a:t>Step 2</a:t>
            </a:r>
            <a:r>
              <a:rPr lang="en-US" sz="2400" dirty="0"/>
              <a:t>: Divide by standard deviation</a:t>
            </a:r>
          </a:p>
        </p:txBody>
      </p:sp>
      <p:grpSp>
        <p:nvGrpSpPr>
          <p:cNvPr id="13" name="Group 12">
            <a:extLst>
              <a:ext uri="{FF2B5EF4-FFF2-40B4-BE49-F238E27FC236}">
                <a16:creationId xmlns:a16="http://schemas.microsoft.com/office/drawing/2014/main" id="{A31AF39E-2403-2BCD-4704-D1AF59BA2C24}"/>
              </a:ext>
            </a:extLst>
          </p:cNvPr>
          <p:cNvGrpSpPr/>
          <p:nvPr/>
        </p:nvGrpSpPr>
        <p:grpSpPr>
          <a:xfrm>
            <a:off x="0" y="6256476"/>
            <a:ext cx="4537530" cy="410296"/>
            <a:chOff x="0" y="6256476"/>
            <a:chExt cx="4537530" cy="410296"/>
          </a:xfrm>
        </p:grpSpPr>
        <p:sp>
          <p:nvSpPr>
            <p:cNvPr id="3" name="TextBox 2">
              <a:extLst>
                <a:ext uri="{FF2B5EF4-FFF2-40B4-BE49-F238E27FC236}">
                  <a16:creationId xmlns:a16="http://schemas.microsoft.com/office/drawing/2014/main" id="{01FD06CE-7C7E-DF07-494B-56C3E8B7E3E3}"/>
                </a:ext>
              </a:extLst>
            </p:cNvPr>
            <p:cNvSpPr txBox="1"/>
            <p:nvPr/>
          </p:nvSpPr>
          <p:spPr>
            <a:xfrm>
              <a:off x="0" y="6297440"/>
              <a:ext cx="1080937" cy="369332"/>
            </a:xfrm>
            <a:prstGeom prst="rect">
              <a:avLst/>
            </a:prstGeom>
            <a:solidFill>
              <a:schemeClr val="bg1"/>
            </a:solidFill>
          </p:spPr>
          <p:txBody>
            <a:bodyPr wrap="none" rtlCol="0">
              <a:spAutoFit/>
            </a:bodyPr>
            <a:lstStyle/>
            <a:p>
              <a:r>
                <a:rPr lang="en-US" dirty="0"/>
                <a:t>Std. Dev:</a:t>
              </a:r>
            </a:p>
          </p:txBody>
        </p:sp>
        <p:sp>
          <p:nvSpPr>
            <p:cNvPr id="6" name="TextBox 5">
              <a:extLst>
                <a:ext uri="{FF2B5EF4-FFF2-40B4-BE49-F238E27FC236}">
                  <a16:creationId xmlns:a16="http://schemas.microsoft.com/office/drawing/2014/main" id="{39615E80-AAF8-F382-552B-D15EC3319F03}"/>
                </a:ext>
              </a:extLst>
            </p:cNvPr>
            <p:cNvSpPr txBox="1"/>
            <p:nvPr/>
          </p:nvSpPr>
          <p:spPr>
            <a:xfrm>
              <a:off x="3839030" y="6256476"/>
              <a:ext cx="698500" cy="369332"/>
            </a:xfrm>
            <a:prstGeom prst="rect">
              <a:avLst/>
            </a:prstGeom>
            <a:noFill/>
          </p:spPr>
          <p:txBody>
            <a:bodyPr wrap="square">
              <a:spAutoFit/>
            </a:bodyPr>
            <a:lstStyle/>
            <a:p>
              <a:r>
                <a:rPr lang="en-US" sz="1800" i="0" dirty="0">
                  <a:effectLst/>
                  <a:latin typeface="Arial" panose="020B0604020202020204" pitchFamily="34" charset="0"/>
                </a:rPr>
                <a:t>1</a:t>
              </a:r>
              <a:endParaRPr lang="en-US" dirty="0"/>
            </a:p>
          </p:txBody>
        </p:sp>
        <p:sp>
          <p:nvSpPr>
            <p:cNvPr id="8" name="TextBox 7">
              <a:extLst>
                <a:ext uri="{FF2B5EF4-FFF2-40B4-BE49-F238E27FC236}">
                  <a16:creationId xmlns:a16="http://schemas.microsoft.com/office/drawing/2014/main" id="{08D923E5-39AB-8BFA-A494-373BF408326B}"/>
                </a:ext>
              </a:extLst>
            </p:cNvPr>
            <p:cNvSpPr txBox="1"/>
            <p:nvPr/>
          </p:nvSpPr>
          <p:spPr>
            <a:xfrm>
              <a:off x="1818652" y="6284012"/>
              <a:ext cx="965200" cy="369332"/>
            </a:xfrm>
            <a:prstGeom prst="rect">
              <a:avLst/>
            </a:prstGeom>
            <a:noFill/>
          </p:spPr>
          <p:txBody>
            <a:bodyPr wrap="square">
              <a:spAutoFit/>
            </a:bodyPr>
            <a:lstStyle/>
            <a:p>
              <a:r>
                <a:rPr lang="en-US" sz="1800" i="0" dirty="0">
                  <a:effectLst/>
                  <a:latin typeface="Arial" panose="020B0604020202020204" pitchFamily="34" charset="0"/>
                </a:rPr>
                <a:t>1</a:t>
              </a:r>
              <a:endParaRPr lang="en-US" dirty="0"/>
            </a:p>
          </p:txBody>
        </p:sp>
      </p:grpSp>
      <p:pic>
        <p:nvPicPr>
          <p:cNvPr id="8196" name="Picture 4">
            <a:extLst>
              <a:ext uri="{FF2B5EF4-FFF2-40B4-BE49-F238E27FC236}">
                <a16:creationId xmlns:a16="http://schemas.microsoft.com/office/drawing/2014/main" id="{BFAB849C-A938-D670-D8F7-EC0A2E1B4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549" y="2220622"/>
            <a:ext cx="6466989" cy="39984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147130-B337-0DA4-2208-022656C92104}"/>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4" name="TextBox 3">
                <a:extLst>
                  <a:ext uri="{FF2B5EF4-FFF2-40B4-BE49-F238E27FC236}">
                    <a16:creationId xmlns:a16="http://schemas.microsoft.com/office/drawing/2014/main" id="{40147130-B337-0DA4-2208-022656C92104}"/>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94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3846288" cy="4450080"/>
        </p:xfrm>
        <a:graphic>
          <a:graphicData uri="http://schemas.openxmlformats.org/drawingml/2006/table">
            <a:tbl>
              <a:tblPr firstRow="1" bandRow="1">
                <a:tableStyleId>{5C22544A-7EE6-4342-B048-85BDC9FD1C3A}</a:tableStyleId>
              </a:tblPr>
              <a:tblGrid>
                <a:gridCol w="1923144">
                  <a:extLst>
                    <a:ext uri="{9D8B030D-6E8A-4147-A177-3AD203B41FA5}">
                      <a16:colId xmlns:a16="http://schemas.microsoft.com/office/drawing/2014/main" val="3530814902"/>
                    </a:ext>
                  </a:extLst>
                </a:gridCol>
                <a:gridCol w="1923144">
                  <a:extLst>
                    <a:ext uri="{9D8B030D-6E8A-4147-A177-3AD203B41FA5}">
                      <a16:colId xmlns:a16="http://schemas.microsoft.com/office/drawing/2014/main" val="2164510089"/>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0.2783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-0.4771</a:t>
                      </a:r>
                    </a:p>
                  </a:txBody>
                  <a:tcPr marL="28575" marR="28575" marT="19050" marB="19050" anchor="b"/>
                </a:tc>
                <a:tc>
                  <a:txBody>
                    <a:bodyPr/>
                    <a:lstStyle/>
                    <a:p>
                      <a:pPr algn="ctr" rtl="0" fontAlgn="b"/>
                      <a:r>
                        <a:rPr lang="en-US" dirty="0">
                          <a:effectLst/>
                        </a:rPr>
                        <a:t>-0.88</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-1.9078</a:t>
                      </a:r>
                    </a:p>
                  </a:txBody>
                  <a:tcPr marL="28575" marR="28575" marT="19050" marB="19050" anchor="b"/>
                </a:tc>
                <a:tc>
                  <a:txBody>
                    <a:bodyPr/>
                    <a:lstStyle/>
                    <a:p>
                      <a:pPr algn="ctr" rtl="0" fontAlgn="b"/>
                      <a:r>
                        <a:rPr lang="en-US" dirty="0">
                          <a:effectLst/>
                        </a:rPr>
                        <a:t>-1.24</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1.4991</a:t>
                      </a:r>
                    </a:p>
                  </a:txBody>
                  <a:tcPr marL="28575" marR="28575" marT="19050" marB="19050" anchor="b"/>
                </a:tc>
                <a:tc>
                  <a:txBody>
                    <a:bodyPr/>
                    <a:lstStyle/>
                    <a:p>
                      <a:pPr algn="ctr" rtl="0" fontAlgn="b"/>
                      <a:r>
                        <a:rPr lang="en-US" dirty="0">
                          <a:effectLst/>
                        </a:rPr>
                        <a:t>0.56</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-1.6650</a:t>
                      </a:r>
                    </a:p>
                  </a:txBody>
                  <a:tcPr marL="28575" marR="28575" marT="19050" marB="19050" anchor="b"/>
                </a:tc>
                <a:tc>
                  <a:txBody>
                    <a:bodyPr/>
                    <a:lstStyle/>
                    <a:p>
                      <a:pPr algn="ctr" rtl="0" fontAlgn="b"/>
                      <a:r>
                        <a:rPr lang="en-US" dirty="0">
                          <a:effectLst/>
                        </a:rPr>
                        <a:t>-1.61</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0.5353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1.2182</a:t>
                      </a:r>
                    </a:p>
                  </a:txBody>
                  <a:tcPr marL="28575" marR="28575" marT="19050" marB="19050" anchor="b"/>
                </a:tc>
                <a:tc>
                  <a:txBody>
                    <a:bodyPr/>
                    <a:lstStyle/>
                    <a:p>
                      <a:pPr algn="ctr" rtl="0" fontAlgn="b"/>
                      <a:r>
                        <a:rPr lang="en-US" dirty="0">
                          <a:effectLst/>
                        </a:rPr>
                        <a:t>0.20</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0.2439</a:t>
                      </a:r>
                    </a:p>
                  </a:txBody>
                  <a:tcPr marL="28575" marR="28575" marT="19050" marB="19050" anchor="b"/>
                </a:tc>
                <a:tc>
                  <a:txBody>
                    <a:bodyPr/>
                    <a:lstStyle/>
                    <a:p>
                      <a:pPr algn="ctr" rtl="0" fontAlgn="b"/>
                      <a:r>
                        <a:rPr lang="en-US" dirty="0">
                          <a:effectLst/>
                        </a:rPr>
                        <a:t>-0.88</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0.2413</a:t>
                      </a:r>
                    </a:p>
                  </a:txBody>
                  <a:tcPr marL="28575" marR="28575" marT="19050" marB="19050" anchor="b"/>
                </a:tc>
                <a:tc>
                  <a:txBody>
                    <a:bodyPr/>
                    <a:lstStyle/>
                    <a:p>
                      <a:pPr algn="ctr" rtl="0" fontAlgn="b"/>
                      <a:r>
                        <a:rPr lang="en-US" dirty="0">
                          <a:effectLst/>
                        </a:rPr>
                        <a:t>1.28</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-0.2541</a:t>
                      </a:r>
                    </a:p>
                  </a:txBody>
                  <a:tcPr marL="28575" marR="28575" marT="19050" marB="19050" anchor="b"/>
                </a:tc>
                <a:tc>
                  <a:txBody>
                    <a:bodyPr/>
                    <a:lstStyle/>
                    <a:p>
                      <a:pPr algn="ctr" rtl="0" fontAlgn="b"/>
                      <a:r>
                        <a:rPr lang="en-US" dirty="0">
                          <a:effectLst/>
                        </a:rPr>
                        <a:t>-0.16</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0.2880</a:t>
                      </a:r>
                    </a:p>
                  </a:txBody>
                  <a:tcPr marL="28575" marR="28575" marT="19050" marB="19050" anchor="b"/>
                </a:tc>
                <a:tc>
                  <a:txBody>
                    <a:bodyPr/>
                    <a:lstStyle/>
                    <a:p>
                      <a:pPr algn="ctr" rtl="0" fontAlgn="b"/>
                      <a:r>
                        <a:rPr lang="en-US" dirty="0">
                          <a:effectLst/>
                        </a:rPr>
                        <a:t>0.20</a:t>
                      </a:r>
                    </a:p>
                  </a:txBody>
                  <a:tcPr marL="28575" marR="28575" marT="19050" marB="19050" anchor="b"/>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grpSp>
        <p:nvGrpSpPr>
          <p:cNvPr id="13" name="Group 12">
            <a:extLst>
              <a:ext uri="{FF2B5EF4-FFF2-40B4-BE49-F238E27FC236}">
                <a16:creationId xmlns:a16="http://schemas.microsoft.com/office/drawing/2014/main" id="{A31AF39E-2403-2BCD-4704-D1AF59BA2C24}"/>
              </a:ext>
            </a:extLst>
          </p:cNvPr>
          <p:cNvGrpSpPr/>
          <p:nvPr/>
        </p:nvGrpSpPr>
        <p:grpSpPr>
          <a:xfrm>
            <a:off x="0" y="6256476"/>
            <a:ext cx="4537530" cy="410296"/>
            <a:chOff x="0" y="6256476"/>
            <a:chExt cx="4537530" cy="410296"/>
          </a:xfrm>
        </p:grpSpPr>
        <p:sp>
          <p:nvSpPr>
            <p:cNvPr id="3" name="TextBox 2">
              <a:extLst>
                <a:ext uri="{FF2B5EF4-FFF2-40B4-BE49-F238E27FC236}">
                  <a16:creationId xmlns:a16="http://schemas.microsoft.com/office/drawing/2014/main" id="{01FD06CE-7C7E-DF07-494B-56C3E8B7E3E3}"/>
                </a:ext>
              </a:extLst>
            </p:cNvPr>
            <p:cNvSpPr txBox="1"/>
            <p:nvPr/>
          </p:nvSpPr>
          <p:spPr>
            <a:xfrm>
              <a:off x="0" y="6297440"/>
              <a:ext cx="1080937" cy="369332"/>
            </a:xfrm>
            <a:prstGeom prst="rect">
              <a:avLst/>
            </a:prstGeom>
            <a:solidFill>
              <a:schemeClr val="bg1"/>
            </a:solidFill>
          </p:spPr>
          <p:txBody>
            <a:bodyPr wrap="none" rtlCol="0">
              <a:spAutoFit/>
            </a:bodyPr>
            <a:lstStyle/>
            <a:p>
              <a:r>
                <a:rPr lang="en-US" dirty="0"/>
                <a:t>Std. Dev:</a:t>
              </a:r>
            </a:p>
          </p:txBody>
        </p:sp>
        <p:sp>
          <p:nvSpPr>
            <p:cNvPr id="6" name="TextBox 5">
              <a:extLst>
                <a:ext uri="{FF2B5EF4-FFF2-40B4-BE49-F238E27FC236}">
                  <a16:creationId xmlns:a16="http://schemas.microsoft.com/office/drawing/2014/main" id="{39615E80-AAF8-F382-552B-D15EC3319F03}"/>
                </a:ext>
              </a:extLst>
            </p:cNvPr>
            <p:cNvSpPr txBox="1"/>
            <p:nvPr/>
          </p:nvSpPr>
          <p:spPr>
            <a:xfrm>
              <a:off x="3839030" y="6256476"/>
              <a:ext cx="698500" cy="369332"/>
            </a:xfrm>
            <a:prstGeom prst="rect">
              <a:avLst/>
            </a:prstGeom>
            <a:noFill/>
          </p:spPr>
          <p:txBody>
            <a:bodyPr wrap="square">
              <a:spAutoFit/>
            </a:bodyPr>
            <a:lstStyle/>
            <a:p>
              <a:r>
                <a:rPr lang="en-US" sz="1800" i="0" dirty="0">
                  <a:effectLst/>
                  <a:latin typeface="Arial" panose="020B0604020202020204" pitchFamily="34" charset="0"/>
                </a:rPr>
                <a:t>1</a:t>
              </a:r>
              <a:endParaRPr lang="en-US" dirty="0"/>
            </a:p>
          </p:txBody>
        </p:sp>
        <p:sp>
          <p:nvSpPr>
            <p:cNvPr id="8" name="TextBox 7">
              <a:extLst>
                <a:ext uri="{FF2B5EF4-FFF2-40B4-BE49-F238E27FC236}">
                  <a16:creationId xmlns:a16="http://schemas.microsoft.com/office/drawing/2014/main" id="{08D923E5-39AB-8BFA-A494-373BF408326B}"/>
                </a:ext>
              </a:extLst>
            </p:cNvPr>
            <p:cNvSpPr txBox="1"/>
            <p:nvPr/>
          </p:nvSpPr>
          <p:spPr>
            <a:xfrm>
              <a:off x="1818652" y="6284012"/>
              <a:ext cx="965200" cy="369332"/>
            </a:xfrm>
            <a:prstGeom prst="rect">
              <a:avLst/>
            </a:prstGeom>
            <a:noFill/>
          </p:spPr>
          <p:txBody>
            <a:bodyPr wrap="square">
              <a:spAutoFit/>
            </a:bodyPr>
            <a:lstStyle/>
            <a:p>
              <a:r>
                <a:rPr lang="en-US" sz="1800" i="0" dirty="0">
                  <a:effectLst/>
                  <a:latin typeface="Arial" panose="020B0604020202020204" pitchFamily="34" charset="0"/>
                </a:rPr>
                <a:t>1</a:t>
              </a:r>
              <a:endParaRPr lang="en-US" dirty="0"/>
            </a:p>
          </p:txBody>
        </p:sp>
      </p:grpSp>
      <p:sp>
        <p:nvSpPr>
          <p:cNvPr id="4" name="TextBox 3">
            <a:extLst>
              <a:ext uri="{FF2B5EF4-FFF2-40B4-BE49-F238E27FC236}">
                <a16:creationId xmlns:a16="http://schemas.microsoft.com/office/drawing/2014/main" id="{53828740-0029-6640-8002-DC0BCAE4BA53}"/>
              </a:ext>
            </a:extLst>
          </p:cNvPr>
          <p:cNvSpPr txBox="1"/>
          <p:nvPr/>
        </p:nvSpPr>
        <p:spPr>
          <a:xfrm>
            <a:off x="7342733" y="1690688"/>
            <a:ext cx="4163468" cy="830997"/>
          </a:xfrm>
          <a:prstGeom prst="rect">
            <a:avLst/>
          </a:prstGeom>
          <a:noFill/>
        </p:spPr>
        <p:txBody>
          <a:bodyPr wrap="square" rtlCol="0">
            <a:spAutoFit/>
          </a:bodyPr>
          <a:lstStyle/>
          <a:p>
            <a:r>
              <a:rPr lang="en-US" sz="2400" b="1" dirty="0"/>
              <a:t>Step 3</a:t>
            </a:r>
            <a:r>
              <a:rPr lang="en-US" sz="2400" dirty="0"/>
              <a:t>: Calculate the expected product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A41E32-CACD-A4E3-BAC7-C7EB92D18A13}"/>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2" name="TextBox 1">
                <a:extLst>
                  <a:ext uri="{FF2B5EF4-FFF2-40B4-BE49-F238E27FC236}">
                    <a16:creationId xmlns:a16="http://schemas.microsoft.com/office/drawing/2014/main" id="{48A41E32-CACD-A4E3-BAC7-C7EB92D18A13}"/>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581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D93C5B-28FA-47CD-5BB0-1C7C03967D07}"/>
              </a:ext>
            </a:extLst>
          </p:cNvPr>
          <p:cNvGraphicFramePr>
            <a:graphicFrameLocks noGrp="1"/>
          </p:cNvGraphicFramePr>
          <p:nvPr/>
        </p:nvGraphicFramePr>
        <p:xfrm>
          <a:off x="957942" y="1769024"/>
          <a:ext cx="5861958" cy="4450080"/>
        </p:xfrm>
        <a:graphic>
          <a:graphicData uri="http://schemas.openxmlformats.org/drawingml/2006/table">
            <a:tbl>
              <a:tblPr firstRow="1" bandRow="1">
                <a:tableStyleId>{5C22544A-7EE6-4342-B048-85BDC9FD1C3A}</a:tableStyleId>
              </a:tblPr>
              <a:tblGrid>
                <a:gridCol w="1953986">
                  <a:extLst>
                    <a:ext uri="{9D8B030D-6E8A-4147-A177-3AD203B41FA5}">
                      <a16:colId xmlns:a16="http://schemas.microsoft.com/office/drawing/2014/main" val="3530814902"/>
                    </a:ext>
                  </a:extLst>
                </a:gridCol>
                <a:gridCol w="1953986">
                  <a:extLst>
                    <a:ext uri="{9D8B030D-6E8A-4147-A177-3AD203B41FA5}">
                      <a16:colId xmlns:a16="http://schemas.microsoft.com/office/drawing/2014/main" val="2164510089"/>
                    </a:ext>
                  </a:extLst>
                </a:gridCol>
                <a:gridCol w="1953986">
                  <a:extLst>
                    <a:ext uri="{9D8B030D-6E8A-4147-A177-3AD203B41FA5}">
                      <a16:colId xmlns:a16="http://schemas.microsoft.com/office/drawing/2014/main" val="2939734451"/>
                    </a:ext>
                  </a:extLst>
                </a:gridCol>
              </a:tblGrid>
              <a:tr h="370840">
                <a:tc>
                  <a:txBody>
                    <a:bodyPr/>
                    <a:lstStyle/>
                    <a:p>
                      <a:pPr algn="ctr"/>
                      <a:r>
                        <a:rPr lang="en-US" dirty="0"/>
                        <a:t>Log(Earnings)</a:t>
                      </a:r>
                    </a:p>
                  </a:txBody>
                  <a:tcPr/>
                </a:tc>
                <a:tc>
                  <a:txBody>
                    <a:bodyPr/>
                    <a:lstStyle/>
                    <a:p>
                      <a:pPr algn="ctr"/>
                      <a:r>
                        <a:rPr lang="en-US" dirty="0" err="1"/>
                        <a:t>Yrs</a:t>
                      </a:r>
                      <a:r>
                        <a:rPr lang="en-US" dirty="0"/>
                        <a:t> of education</a:t>
                      </a:r>
                    </a:p>
                  </a:txBody>
                  <a:tcPr/>
                </a:tc>
                <a:tc>
                  <a:txBody>
                    <a:bodyPr/>
                    <a:lstStyle/>
                    <a:p>
                      <a:pPr algn="ctr"/>
                      <a:r>
                        <a:rPr lang="en-US" dirty="0"/>
                        <a:t>Product</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0.2783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0.36</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-0.4771</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0.42</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-1.9078</a:t>
                      </a:r>
                    </a:p>
                  </a:txBody>
                  <a:tcPr marL="28575" marR="28575" marT="19050" marB="19050" anchor="b"/>
                </a:tc>
                <a:tc>
                  <a:txBody>
                    <a:bodyPr/>
                    <a:lstStyle/>
                    <a:p>
                      <a:pPr algn="ctr" rtl="0" fontAlgn="b"/>
                      <a:r>
                        <a:rPr lang="en-US" dirty="0">
                          <a:effectLst/>
                        </a:rPr>
                        <a:t>-1.24</a:t>
                      </a:r>
                    </a:p>
                  </a:txBody>
                  <a:tcPr marL="28575" marR="28575" marT="19050" marB="19050" anchor="b"/>
                </a:tc>
                <a:tc>
                  <a:txBody>
                    <a:bodyPr/>
                    <a:lstStyle/>
                    <a:p>
                      <a:pPr algn="ctr" rtl="0" fontAlgn="b"/>
                      <a:r>
                        <a:rPr lang="en-US">
                          <a:effectLst/>
                        </a:rPr>
                        <a:t>2.37</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1.4991</a:t>
                      </a:r>
                    </a:p>
                  </a:txBody>
                  <a:tcPr marL="28575" marR="28575" marT="19050" marB="19050" anchor="b"/>
                </a:tc>
                <a:tc>
                  <a:txBody>
                    <a:bodyPr/>
                    <a:lstStyle/>
                    <a:p>
                      <a:pPr algn="ctr" rtl="0" fontAlgn="b"/>
                      <a:r>
                        <a:rPr lang="en-US" dirty="0">
                          <a:effectLst/>
                        </a:rPr>
                        <a:t>0.56</a:t>
                      </a:r>
                    </a:p>
                  </a:txBody>
                  <a:tcPr marL="28575" marR="28575" marT="19050" marB="19050" anchor="b"/>
                </a:tc>
                <a:tc>
                  <a:txBody>
                    <a:bodyPr/>
                    <a:lstStyle/>
                    <a:p>
                      <a:pPr algn="ctr" rtl="0" fontAlgn="b"/>
                      <a:r>
                        <a:rPr lang="en-US">
                          <a:effectLst/>
                        </a:rPr>
                        <a:t>0.83</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-1.6650</a:t>
                      </a:r>
                    </a:p>
                  </a:txBody>
                  <a:tcPr marL="28575" marR="28575" marT="19050" marB="19050" anchor="b"/>
                </a:tc>
                <a:tc>
                  <a:txBody>
                    <a:bodyPr/>
                    <a:lstStyle/>
                    <a:p>
                      <a:pPr algn="ctr" rtl="0" fontAlgn="b"/>
                      <a:r>
                        <a:rPr lang="en-US" dirty="0">
                          <a:effectLst/>
                        </a:rPr>
                        <a:t>-1.61</a:t>
                      </a:r>
                    </a:p>
                  </a:txBody>
                  <a:tcPr marL="28575" marR="28575" marT="19050" marB="19050" anchor="b"/>
                </a:tc>
                <a:tc>
                  <a:txBody>
                    <a:bodyPr/>
                    <a:lstStyle/>
                    <a:p>
                      <a:pPr algn="ctr" rtl="0" fontAlgn="b"/>
                      <a:r>
                        <a:rPr lang="en-US">
                          <a:effectLst/>
                        </a:rPr>
                        <a:t>2.67</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0.5353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0.68</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1.2182</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a:effectLst/>
                        </a:rPr>
                        <a:t>0.24</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0.2439</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-0.22</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0.2413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0.31</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-0.2541</a:t>
                      </a:r>
                    </a:p>
                  </a:txBody>
                  <a:tcPr marL="28575" marR="28575" marT="19050" marB="19050" anchor="b"/>
                </a:tc>
                <a:tc>
                  <a:txBody>
                    <a:bodyPr/>
                    <a:lstStyle/>
                    <a:p>
                      <a:pPr algn="ctr" rtl="0" fontAlgn="b"/>
                      <a:r>
                        <a:rPr lang="en-US" dirty="0">
                          <a:effectLst/>
                        </a:rPr>
                        <a:t>-0.16</a:t>
                      </a:r>
                    </a:p>
                  </a:txBody>
                  <a:tcPr marL="28575" marR="28575" marT="19050" marB="19050" anchor="b"/>
                </a:tc>
                <a:tc>
                  <a:txBody>
                    <a:bodyPr/>
                    <a:lstStyle/>
                    <a:p>
                      <a:pPr algn="ctr" rtl="0" fontAlgn="b"/>
                      <a:r>
                        <a:rPr lang="en-US">
                          <a:effectLst/>
                        </a:rPr>
                        <a:t>0.04</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0.2880</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dirty="0">
                          <a:effectLst/>
                        </a:rPr>
                        <a:t>0.06</a:t>
                      </a:r>
                    </a:p>
                  </a:txBody>
                  <a:tcPr marL="28575" marR="28575" marT="19050" marB="19050" anchor="b"/>
                </a:tc>
                <a:extLst>
                  <a:ext uri="{0D108BD9-81ED-4DB2-BD59-A6C34878D82A}">
                    <a16:rowId xmlns:a16="http://schemas.microsoft.com/office/drawing/2014/main" val="2512708140"/>
                  </a:ext>
                </a:extLst>
              </a:tr>
            </a:tbl>
          </a:graphicData>
        </a:graphic>
      </p:graphicFrame>
      <p:sp>
        <p:nvSpPr>
          <p:cNvPr id="9" name="Title 1">
            <a:extLst>
              <a:ext uri="{FF2B5EF4-FFF2-40B4-BE49-F238E27FC236}">
                <a16:creationId xmlns:a16="http://schemas.microsoft.com/office/drawing/2014/main" id="{74BD3D50-4BD3-2FCC-9F6B-357A092EB459}"/>
              </a:ext>
            </a:extLst>
          </p:cNvPr>
          <p:cNvSpPr>
            <a:spLocks noGrp="1"/>
          </p:cNvSpPr>
          <p:nvPr>
            <p:ph type="title"/>
          </p:nvPr>
        </p:nvSpPr>
        <p:spPr>
          <a:xfrm>
            <a:off x="838200" y="365125"/>
            <a:ext cx="10515600" cy="1325563"/>
          </a:xfrm>
        </p:spPr>
        <p:txBody>
          <a:bodyPr/>
          <a:lstStyle/>
          <a:p>
            <a:r>
              <a:rPr lang="en-US" dirty="0"/>
              <a:t>Let’s go through the mechanics</a:t>
            </a:r>
          </a:p>
        </p:txBody>
      </p:sp>
      <p:sp>
        <p:nvSpPr>
          <p:cNvPr id="2" name="TextBox 1">
            <a:extLst>
              <a:ext uri="{FF2B5EF4-FFF2-40B4-BE49-F238E27FC236}">
                <a16:creationId xmlns:a16="http://schemas.microsoft.com/office/drawing/2014/main" id="{F1902858-5E96-0700-5524-853CC2CA3156}"/>
              </a:ext>
            </a:extLst>
          </p:cNvPr>
          <p:cNvSpPr txBox="1"/>
          <p:nvPr/>
        </p:nvSpPr>
        <p:spPr>
          <a:xfrm>
            <a:off x="7342733" y="1690688"/>
            <a:ext cx="4163468" cy="830997"/>
          </a:xfrm>
          <a:prstGeom prst="rect">
            <a:avLst/>
          </a:prstGeom>
          <a:noFill/>
        </p:spPr>
        <p:txBody>
          <a:bodyPr wrap="square" rtlCol="0">
            <a:spAutoFit/>
          </a:bodyPr>
          <a:lstStyle/>
          <a:p>
            <a:r>
              <a:rPr lang="en-US" sz="2400" b="1" dirty="0"/>
              <a:t>Step 3</a:t>
            </a:r>
            <a:r>
              <a:rPr lang="en-US" sz="2400" dirty="0"/>
              <a:t>: Calculate the expected product</a:t>
            </a:r>
          </a:p>
        </p:txBody>
      </p:sp>
      <p:grpSp>
        <p:nvGrpSpPr>
          <p:cNvPr id="11" name="Group 10">
            <a:extLst>
              <a:ext uri="{FF2B5EF4-FFF2-40B4-BE49-F238E27FC236}">
                <a16:creationId xmlns:a16="http://schemas.microsoft.com/office/drawing/2014/main" id="{B98E888F-0B8F-3644-26E1-1B945DD6038A}"/>
              </a:ext>
            </a:extLst>
          </p:cNvPr>
          <p:cNvGrpSpPr/>
          <p:nvPr/>
        </p:nvGrpSpPr>
        <p:grpSpPr>
          <a:xfrm>
            <a:off x="4711700" y="6297440"/>
            <a:ext cx="1863014" cy="369332"/>
            <a:chOff x="4711700" y="6297440"/>
            <a:chExt cx="1863014" cy="369332"/>
          </a:xfrm>
        </p:grpSpPr>
        <p:sp>
          <p:nvSpPr>
            <p:cNvPr id="4" name="TextBox 3">
              <a:extLst>
                <a:ext uri="{FF2B5EF4-FFF2-40B4-BE49-F238E27FC236}">
                  <a16:creationId xmlns:a16="http://schemas.microsoft.com/office/drawing/2014/main" id="{21B6A881-192B-4257-0F6E-0C4B693E9132}"/>
                </a:ext>
              </a:extLst>
            </p:cNvPr>
            <p:cNvSpPr txBox="1"/>
            <p:nvPr/>
          </p:nvSpPr>
          <p:spPr>
            <a:xfrm>
              <a:off x="4711700" y="6297440"/>
              <a:ext cx="805029" cy="369332"/>
            </a:xfrm>
            <a:prstGeom prst="rect">
              <a:avLst/>
            </a:prstGeom>
            <a:noFill/>
          </p:spPr>
          <p:txBody>
            <a:bodyPr wrap="none" rtlCol="0">
              <a:spAutoFit/>
            </a:bodyPr>
            <a:lstStyle/>
            <a:p>
              <a:r>
                <a:rPr lang="en-US" dirty="0"/>
                <a:t>Mean:</a:t>
              </a:r>
            </a:p>
          </p:txBody>
        </p:sp>
        <p:sp>
          <p:nvSpPr>
            <p:cNvPr id="10" name="TextBox 9">
              <a:extLst>
                <a:ext uri="{FF2B5EF4-FFF2-40B4-BE49-F238E27FC236}">
                  <a16:creationId xmlns:a16="http://schemas.microsoft.com/office/drawing/2014/main" id="{8D27D20D-287A-06E8-E821-0CBB5ED27116}"/>
                </a:ext>
              </a:extLst>
            </p:cNvPr>
            <p:cNvSpPr txBox="1"/>
            <p:nvPr/>
          </p:nvSpPr>
          <p:spPr>
            <a:xfrm>
              <a:off x="5114214" y="6297440"/>
              <a:ext cx="1460500" cy="369332"/>
            </a:xfrm>
            <a:prstGeom prst="rect">
              <a:avLst/>
            </a:prstGeom>
            <a:noFill/>
          </p:spPr>
          <p:txBody>
            <a:bodyPr wrap="square">
              <a:spAutoFit/>
            </a:bodyPr>
            <a:lstStyle/>
            <a:p>
              <a:pPr algn="ctr"/>
              <a:r>
                <a:rPr lang="en-US" sz="1800" i="0" dirty="0">
                  <a:effectLst/>
                  <a:latin typeface="Arial" panose="020B0604020202020204" pitchFamily="34" charset="0"/>
                </a:rPr>
                <a:t>0.71</a:t>
              </a:r>
              <a:endParaRPr lang="en-US" dirty="0"/>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D8DC01-93D3-BC4D-0393-C3CA43A88BAB}"/>
                  </a:ext>
                </a:extLst>
              </p:cNvPr>
              <p:cNvSpPr txBox="1"/>
              <p:nvPr/>
            </p:nvSpPr>
            <p:spPr>
              <a:xfrm>
                <a:off x="7847561" y="2940614"/>
                <a:ext cx="3153812" cy="584775"/>
              </a:xfrm>
              <a:prstGeom prst="rect">
                <a:avLst/>
              </a:prstGeom>
              <a:noFill/>
            </p:spPr>
            <p:txBody>
              <a:bodyPr wrap="none" rtlCol="0">
                <a:spAutoFit/>
              </a:bodyPr>
              <a:lstStyle/>
              <a:p>
                <a:r>
                  <a:rPr lang="en-US" sz="3200" dirty="0"/>
                  <a:t>Correlation: </a:t>
                </a:r>
                <a14:m>
                  <m:oMath xmlns:m="http://schemas.openxmlformats.org/officeDocument/2006/math">
                    <m:r>
                      <a:rPr lang="en-US" sz="3200" b="0" i="1" smtClean="0">
                        <a:latin typeface="Cambria Math" panose="02040503050406030204" pitchFamily="18" charset="0"/>
                      </a:rPr>
                      <m:t>0.71</m:t>
                    </m:r>
                  </m:oMath>
                </a14:m>
                <a:endParaRPr lang="en-US" sz="3200" dirty="0"/>
              </a:p>
            </p:txBody>
          </p:sp>
        </mc:Choice>
        <mc:Fallback xmlns="">
          <p:sp>
            <p:nvSpPr>
              <p:cNvPr id="12" name="TextBox 11">
                <a:extLst>
                  <a:ext uri="{FF2B5EF4-FFF2-40B4-BE49-F238E27FC236}">
                    <a16:creationId xmlns:a16="http://schemas.microsoft.com/office/drawing/2014/main" id="{11D8DC01-93D3-BC4D-0393-C3CA43A88BAB}"/>
                  </a:ext>
                </a:extLst>
              </p:cNvPr>
              <p:cNvSpPr txBox="1">
                <a:spLocks noRot="1" noChangeAspect="1" noMove="1" noResize="1" noEditPoints="1" noAdjustHandles="1" noChangeArrowheads="1" noChangeShapeType="1" noTextEdit="1"/>
              </p:cNvSpPr>
              <p:nvPr/>
            </p:nvSpPr>
            <p:spPr>
              <a:xfrm>
                <a:off x="7847561" y="2940614"/>
                <a:ext cx="3153812" cy="584775"/>
              </a:xfrm>
              <a:prstGeom prst="rect">
                <a:avLst/>
              </a:prstGeom>
              <a:blipFill>
                <a:blip r:embed="rId3"/>
                <a:stretch>
                  <a:fillRect l="-4800" t="-12766" r="-400" b="-34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42F494B-AE9E-C427-740C-5EEDE85975FB}"/>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3" name="TextBox 2">
                <a:extLst>
                  <a:ext uri="{FF2B5EF4-FFF2-40B4-BE49-F238E27FC236}">
                    <a16:creationId xmlns:a16="http://schemas.microsoft.com/office/drawing/2014/main" id="{A42F494B-AE9E-C427-740C-5EEDE85975FB}"/>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47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F5D0-F5AE-DF11-85D1-9D6F4E30DE48}"/>
              </a:ext>
            </a:extLst>
          </p:cNvPr>
          <p:cNvSpPr>
            <a:spLocks noGrp="1"/>
          </p:cNvSpPr>
          <p:nvPr>
            <p:ph type="title"/>
          </p:nvPr>
        </p:nvSpPr>
        <p:spPr/>
        <p:txBody>
          <a:bodyPr/>
          <a:lstStyle/>
          <a:p>
            <a:r>
              <a:rPr lang="en-US" dirty="0"/>
              <a:t>Does this capture our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F9418E-09C1-5E48-BA48-07313C9AA225}"/>
                  </a:ext>
                </a:extLst>
              </p:cNvPr>
              <p:cNvSpPr>
                <a:spLocks noGrp="1"/>
              </p:cNvSpPr>
              <p:nvPr>
                <p:ph idx="1"/>
              </p:nvPr>
            </p:nvSpPr>
            <p:spPr>
              <a:xfrm>
                <a:off x="7085428" y="1754213"/>
                <a:ext cx="5106571" cy="4351338"/>
              </a:xfrm>
            </p:spPr>
            <p:txBody>
              <a:bodyPr/>
              <a:lstStyle/>
              <a:p>
                <a:r>
                  <a:rPr lang="en-US" dirty="0"/>
                  <a:t>After Steps 1 and 2…</a:t>
                </a:r>
              </a:p>
              <a:p>
                <a:r>
                  <a:rPr lang="en-US" dirty="0"/>
                  <a:t>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is big and positive, then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“similar”</a:t>
                </a:r>
              </a:p>
              <a:p>
                <a:pPr lvl="1"/>
                <a:r>
                  <a:rPr lang="en-US" dirty="0">
                    <a:solidFill>
                      <a:schemeClr val="accent1"/>
                    </a:solidFill>
                  </a:rPr>
                  <a:t>Both positive or both negative</a:t>
                </a:r>
              </a:p>
              <a:p>
                <a:r>
                  <a:rPr lang="en-US" dirty="0"/>
                  <a:t>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is big and negative, then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r>
                      <a:rPr lang="en-US" i="1">
                        <a:latin typeface="Cambria Math" panose="02040503050406030204" pitchFamily="18" charset="0"/>
                      </a:rPr>
                      <m:t>𝑌</m:t>
                    </m:r>
                  </m:oMath>
                </a14:m>
                <a:r>
                  <a:rPr lang="en-US" dirty="0"/>
                  <a:t> are “opposite”</a:t>
                </a:r>
              </a:p>
              <a:p>
                <a:pPr lvl="1"/>
                <a:r>
                  <a:rPr lang="en-US" dirty="0">
                    <a:solidFill>
                      <a:schemeClr val="accent1"/>
                    </a:solidFill>
                  </a:rPr>
                  <a:t>One positive, one negative</a:t>
                </a:r>
              </a:p>
              <a:p>
                <a:r>
                  <a:rPr lang="en-US" dirty="0"/>
                  <a:t>If the </a:t>
                </a:r>
                <a:r>
                  <a:rPr lang="en-US" b="1" dirty="0"/>
                  <a:t>average</a:t>
                </a:r>
                <a:r>
                  <a:rPr lang="en-US" dirty="0"/>
                  <a:t> is big (either positive or negative), there’s a trend!</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FF9418E-09C1-5E48-BA48-07313C9AA225}"/>
                  </a:ext>
                </a:extLst>
              </p:cNvPr>
              <p:cNvSpPr>
                <a:spLocks noGrp="1" noRot="1" noChangeAspect="1" noMove="1" noResize="1" noEditPoints="1" noAdjustHandles="1" noChangeArrowheads="1" noChangeShapeType="1" noTextEdit="1"/>
              </p:cNvSpPr>
              <p:nvPr>
                <p:ph idx="1"/>
              </p:nvPr>
            </p:nvSpPr>
            <p:spPr>
              <a:xfrm>
                <a:off x="7085428" y="1754213"/>
                <a:ext cx="5106571" cy="4351338"/>
              </a:xfrm>
              <a:blipFill>
                <a:blip r:embed="rId3"/>
                <a:stretch>
                  <a:fillRect l="-1980" t="-2332" b="-34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4C251C0-6C19-1774-464C-C145B4308936}"/>
                  </a:ext>
                </a:extLst>
              </p:cNvPr>
              <p:cNvGraphicFramePr>
                <a:graphicFrameLocks noGrp="1"/>
              </p:cNvGraphicFramePr>
              <p:nvPr/>
            </p:nvGraphicFramePr>
            <p:xfrm>
              <a:off x="943874" y="1686439"/>
              <a:ext cx="5861958" cy="4719320"/>
            </p:xfrm>
            <a:graphic>
              <a:graphicData uri="http://schemas.openxmlformats.org/drawingml/2006/table">
                <a:tbl>
                  <a:tblPr firstRow="1" bandRow="1">
                    <a:tableStyleId>{5C22544A-7EE6-4342-B048-85BDC9FD1C3A}</a:tableStyleId>
                  </a:tblPr>
                  <a:tblGrid>
                    <a:gridCol w="1953986">
                      <a:extLst>
                        <a:ext uri="{9D8B030D-6E8A-4147-A177-3AD203B41FA5}">
                          <a16:colId xmlns:a16="http://schemas.microsoft.com/office/drawing/2014/main" val="3530814902"/>
                        </a:ext>
                      </a:extLst>
                    </a:gridCol>
                    <a:gridCol w="1953986">
                      <a:extLst>
                        <a:ext uri="{9D8B030D-6E8A-4147-A177-3AD203B41FA5}">
                          <a16:colId xmlns:a16="http://schemas.microsoft.com/office/drawing/2014/main" val="2164510089"/>
                        </a:ext>
                      </a:extLst>
                    </a:gridCol>
                    <a:gridCol w="1953986">
                      <a:extLst>
                        <a:ext uri="{9D8B030D-6E8A-4147-A177-3AD203B41FA5}">
                          <a16:colId xmlns:a16="http://schemas.microsoft.com/office/drawing/2014/main" val="2939734451"/>
                        </a:ext>
                      </a:extLst>
                    </a:gridCol>
                  </a:tblGrid>
                  <a:tr h="370840">
                    <a:tc>
                      <a:txBody>
                        <a:bodyPr/>
                        <a:lstStyle/>
                        <a:p>
                          <a:pPr algn="ctr"/>
                          <a:r>
                            <a:rPr lang="en-US" dirty="0"/>
                            <a:t>X: Log(Earnings)</a:t>
                          </a:r>
                        </a:p>
                      </a:txBody>
                      <a:tcPr/>
                    </a:tc>
                    <a:tc>
                      <a:txBody>
                        <a:bodyPr/>
                        <a:lstStyle/>
                        <a:p>
                          <a:pPr algn="ctr"/>
                          <a:r>
                            <a:rPr lang="en-US" dirty="0"/>
                            <a:t>Y: </a:t>
                          </a:r>
                          <a:r>
                            <a:rPr lang="en-US" dirty="0" err="1"/>
                            <a:t>Yrs</a:t>
                          </a:r>
                          <a:r>
                            <a:rPr lang="en-US" dirty="0"/>
                            <a:t> of education</a:t>
                          </a:r>
                        </a:p>
                      </a:txBody>
                      <a:tcPr/>
                    </a:tc>
                    <a:tc>
                      <a:txBody>
                        <a:bodyPr/>
                        <a:lstStyle/>
                        <a:p>
                          <a:pPr algn="ctr"/>
                          <a:r>
                            <a:rPr lang="en-US" dirty="0"/>
                            <a:t>Product X</a:t>
                          </a:r>
                          <a14:m>
                            <m:oMath xmlns:m="http://schemas.openxmlformats.org/officeDocument/2006/math">
                              <m:r>
                                <a:rPr lang="en-US" b="1" i="1" smtClean="0">
                                  <a:latin typeface="Cambria Math" panose="02040503050406030204" pitchFamily="18" charset="0"/>
                                </a:rPr>
                                <m:t>×</m:t>
                              </m:r>
                            </m:oMath>
                          </a14:m>
                          <a:r>
                            <a:rPr lang="en-US" dirty="0"/>
                            <a:t>Y</a:t>
                          </a:r>
                        </a:p>
                      </a:txBody>
                      <a:tcPr/>
                    </a:tc>
                    <a:extLst>
                      <a:ext uri="{0D108BD9-81ED-4DB2-BD59-A6C34878D82A}">
                        <a16:rowId xmlns:a16="http://schemas.microsoft.com/office/drawing/2014/main" val="4146690498"/>
                      </a:ext>
                    </a:extLst>
                  </a:tr>
                  <a:tr h="370840">
                    <a:tc>
                      <a:txBody>
                        <a:bodyPr/>
                        <a:lstStyle/>
                        <a:p>
                          <a:pPr algn="ctr" rtl="0" fontAlgn="b"/>
                          <a:r>
                            <a:rPr lang="en-US" dirty="0">
                              <a:effectLst/>
                            </a:rPr>
                            <a:t>0.2783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0.36</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-0.4771</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0.42</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-1.9078</a:t>
                          </a:r>
                        </a:p>
                      </a:txBody>
                      <a:tcPr marL="28575" marR="28575" marT="19050" marB="19050" anchor="b"/>
                    </a:tc>
                    <a:tc>
                      <a:txBody>
                        <a:bodyPr/>
                        <a:lstStyle/>
                        <a:p>
                          <a:pPr algn="ctr" rtl="0" fontAlgn="b"/>
                          <a:r>
                            <a:rPr lang="en-US" dirty="0">
                              <a:effectLst/>
                            </a:rPr>
                            <a:t>-1.24</a:t>
                          </a:r>
                        </a:p>
                      </a:txBody>
                      <a:tcPr marL="28575" marR="28575" marT="19050" marB="19050" anchor="b"/>
                    </a:tc>
                    <a:tc>
                      <a:txBody>
                        <a:bodyPr/>
                        <a:lstStyle/>
                        <a:p>
                          <a:pPr algn="ctr" rtl="0" fontAlgn="b"/>
                          <a:r>
                            <a:rPr lang="en-US">
                              <a:effectLst/>
                            </a:rPr>
                            <a:t>2.37</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1.4991</a:t>
                          </a:r>
                        </a:p>
                      </a:txBody>
                      <a:tcPr marL="28575" marR="28575" marT="19050" marB="19050" anchor="b"/>
                    </a:tc>
                    <a:tc>
                      <a:txBody>
                        <a:bodyPr/>
                        <a:lstStyle/>
                        <a:p>
                          <a:pPr algn="ctr" rtl="0" fontAlgn="b"/>
                          <a:r>
                            <a:rPr lang="en-US" dirty="0">
                              <a:effectLst/>
                            </a:rPr>
                            <a:t>0.56</a:t>
                          </a:r>
                        </a:p>
                      </a:txBody>
                      <a:tcPr marL="28575" marR="28575" marT="19050" marB="19050" anchor="b"/>
                    </a:tc>
                    <a:tc>
                      <a:txBody>
                        <a:bodyPr/>
                        <a:lstStyle/>
                        <a:p>
                          <a:pPr algn="ctr" rtl="0" fontAlgn="b"/>
                          <a:r>
                            <a:rPr lang="en-US">
                              <a:effectLst/>
                            </a:rPr>
                            <a:t>0.83</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-1.6650</a:t>
                          </a:r>
                        </a:p>
                      </a:txBody>
                      <a:tcPr marL="28575" marR="28575" marT="19050" marB="19050" anchor="b"/>
                    </a:tc>
                    <a:tc>
                      <a:txBody>
                        <a:bodyPr/>
                        <a:lstStyle/>
                        <a:p>
                          <a:pPr algn="ctr" rtl="0" fontAlgn="b"/>
                          <a:r>
                            <a:rPr lang="en-US" dirty="0">
                              <a:effectLst/>
                            </a:rPr>
                            <a:t>-1.61</a:t>
                          </a:r>
                        </a:p>
                      </a:txBody>
                      <a:tcPr marL="28575" marR="28575" marT="19050" marB="19050" anchor="b"/>
                    </a:tc>
                    <a:tc>
                      <a:txBody>
                        <a:bodyPr/>
                        <a:lstStyle/>
                        <a:p>
                          <a:pPr algn="ctr" rtl="0" fontAlgn="b"/>
                          <a:r>
                            <a:rPr lang="en-US">
                              <a:effectLst/>
                            </a:rPr>
                            <a:t>2.67</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0.5353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0.68</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1.2182</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a:effectLst/>
                            </a:rPr>
                            <a:t>0.24</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0.2439</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-0.22</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0.2413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0.31</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-0.2541</a:t>
                          </a:r>
                        </a:p>
                      </a:txBody>
                      <a:tcPr marL="28575" marR="28575" marT="19050" marB="19050" anchor="b"/>
                    </a:tc>
                    <a:tc>
                      <a:txBody>
                        <a:bodyPr/>
                        <a:lstStyle/>
                        <a:p>
                          <a:pPr algn="ctr" rtl="0" fontAlgn="b"/>
                          <a:r>
                            <a:rPr lang="en-US" dirty="0">
                              <a:effectLst/>
                            </a:rPr>
                            <a:t>-0.16</a:t>
                          </a:r>
                        </a:p>
                      </a:txBody>
                      <a:tcPr marL="28575" marR="28575" marT="19050" marB="19050" anchor="b"/>
                    </a:tc>
                    <a:tc>
                      <a:txBody>
                        <a:bodyPr/>
                        <a:lstStyle/>
                        <a:p>
                          <a:pPr algn="ctr" rtl="0" fontAlgn="b"/>
                          <a:r>
                            <a:rPr lang="en-US">
                              <a:effectLst/>
                            </a:rPr>
                            <a:t>0.04</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0.2880</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dirty="0">
                              <a:effectLst/>
                            </a:rPr>
                            <a:t>0.06</a:t>
                          </a:r>
                        </a:p>
                      </a:txBody>
                      <a:tcPr marL="28575" marR="28575" marT="19050" marB="19050" anchor="b"/>
                    </a:tc>
                    <a:extLst>
                      <a:ext uri="{0D108BD9-81ED-4DB2-BD59-A6C34878D82A}">
                        <a16:rowId xmlns:a16="http://schemas.microsoft.com/office/drawing/2014/main" val="2512708140"/>
                      </a:ext>
                    </a:extLst>
                  </a:tr>
                </a:tbl>
              </a:graphicData>
            </a:graphic>
          </p:graphicFrame>
        </mc:Choice>
        <mc:Fallback xmlns="">
          <p:graphicFrame>
            <p:nvGraphicFramePr>
              <p:cNvPr id="4" name="Table 3">
                <a:extLst>
                  <a:ext uri="{FF2B5EF4-FFF2-40B4-BE49-F238E27FC236}">
                    <a16:creationId xmlns:a16="http://schemas.microsoft.com/office/drawing/2014/main" id="{94C251C0-6C19-1774-464C-C145B4308936}"/>
                  </a:ext>
                </a:extLst>
              </p:cNvPr>
              <p:cNvGraphicFramePr>
                <a:graphicFrameLocks noGrp="1"/>
              </p:cNvGraphicFramePr>
              <p:nvPr>
                <p:extLst>
                  <p:ext uri="{D42A27DB-BD31-4B8C-83A1-F6EECF244321}">
                    <p14:modId xmlns:p14="http://schemas.microsoft.com/office/powerpoint/2010/main" val="1270047330"/>
                  </p:ext>
                </p:extLst>
              </p:nvPr>
            </p:nvGraphicFramePr>
            <p:xfrm>
              <a:off x="943874" y="1686439"/>
              <a:ext cx="5861958" cy="4719320"/>
            </p:xfrm>
            <a:graphic>
              <a:graphicData uri="http://schemas.openxmlformats.org/drawingml/2006/table">
                <a:tbl>
                  <a:tblPr firstRow="1" bandRow="1">
                    <a:tableStyleId>{5C22544A-7EE6-4342-B048-85BDC9FD1C3A}</a:tableStyleId>
                  </a:tblPr>
                  <a:tblGrid>
                    <a:gridCol w="1953986">
                      <a:extLst>
                        <a:ext uri="{9D8B030D-6E8A-4147-A177-3AD203B41FA5}">
                          <a16:colId xmlns:a16="http://schemas.microsoft.com/office/drawing/2014/main" val="3530814902"/>
                        </a:ext>
                      </a:extLst>
                    </a:gridCol>
                    <a:gridCol w="1953986">
                      <a:extLst>
                        <a:ext uri="{9D8B030D-6E8A-4147-A177-3AD203B41FA5}">
                          <a16:colId xmlns:a16="http://schemas.microsoft.com/office/drawing/2014/main" val="2164510089"/>
                        </a:ext>
                      </a:extLst>
                    </a:gridCol>
                    <a:gridCol w="1953986">
                      <a:extLst>
                        <a:ext uri="{9D8B030D-6E8A-4147-A177-3AD203B41FA5}">
                          <a16:colId xmlns:a16="http://schemas.microsoft.com/office/drawing/2014/main" val="2939734451"/>
                        </a:ext>
                      </a:extLst>
                    </a:gridCol>
                  </a:tblGrid>
                  <a:tr h="640080">
                    <a:tc>
                      <a:txBody>
                        <a:bodyPr/>
                        <a:lstStyle/>
                        <a:p>
                          <a:pPr algn="ctr"/>
                          <a:r>
                            <a:rPr lang="en-US" dirty="0"/>
                            <a:t>X: Log(Earnings)</a:t>
                          </a:r>
                        </a:p>
                      </a:txBody>
                      <a:tcPr/>
                    </a:tc>
                    <a:tc>
                      <a:txBody>
                        <a:bodyPr/>
                        <a:lstStyle/>
                        <a:p>
                          <a:pPr algn="ctr"/>
                          <a:r>
                            <a:rPr lang="en-US" dirty="0"/>
                            <a:t>Y: </a:t>
                          </a:r>
                          <a:r>
                            <a:rPr lang="en-US" dirty="0" err="1"/>
                            <a:t>Yrs</a:t>
                          </a:r>
                          <a:r>
                            <a:rPr lang="en-US" dirty="0"/>
                            <a:t> of education</a:t>
                          </a:r>
                        </a:p>
                      </a:txBody>
                      <a:tcPr/>
                    </a:tc>
                    <a:tc>
                      <a:txBody>
                        <a:bodyPr/>
                        <a:lstStyle/>
                        <a:p>
                          <a:endParaRPr lang="en-US"/>
                        </a:p>
                      </a:txBody>
                      <a:tcPr>
                        <a:blipFill>
                          <a:blip r:embed="rId4"/>
                          <a:stretch>
                            <a:fillRect l="-200649" t="-3922" r="-1948" b="-650980"/>
                          </a:stretch>
                        </a:blipFill>
                      </a:tcPr>
                    </a:tc>
                    <a:extLst>
                      <a:ext uri="{0D108BD9-81ED-4DB2-BD59-A6C34878D82A}">
                        <a16:rowId xmlns:a16="http://schemas.microsoft.com/office/drawing/2014/main" val="4146690498"/>
                      </a:ext>
                    </a:extLst>
                  </a:tr>
                  <a:tr h="370840">
                    <a:tc>
                      <a:txBody>
                        <a:bodyPr/>
                        <a:lstStyle/>
                        <a:p>
                          <a:pPr algn="ctr" rtl="0" fontAlgn="b"/>
                          <a:r>
                            <a:rPr lang="en-US" dirty="0">
                              <a:effectLst/>
                            </a:rPr>
                            <a:t>0.2783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0.36</a:t>
                          </a:r>
                        </a:p>
                      </a:txBody>
                      <a:tcPr marL="28575" marR="28575" marT="19050" marB="19050" anchor="b"/>
                    </a:tc>
                    <a:extLst>
                      <a:ext uri="{0D108BD9-81ED-4DB2-BD59-A6C34878D82A}">
                        <a16:rowId xmlns:a16="http://schemas.microsoft.com/office/drawing/2014/main" val="333257183"/>
                      </a:ext>
                    </a:extLst>
                  </a:tr>
                  <a:tr h="370840">
                    <a:tc>
                      <a:txBody>
                        <a:bodyPr/>
                        <a:lstStyle/>
                        <a:p>
                          <a:pPr algn="ctr" rtl="0" fontAlgn="b"/>
                          <a:r>
                            <a:rPr lang="en-US" dirty="0">
                              <a:effectLst/>
                            </a:rPr>
                            <a:t>-0.4771</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0.42</a:t>
                          </a:r>
                        </a:p>
                      </a:txBody>
                      <a:tcPr marL="28575" marR="28575" marT="19050" marB="19050" anchor="b"/>
                    </a:tc>
                    <a:extLst>
                      <a:ext uri="{0D108BD9-81ED-4DB2-BD59-A6C34878D82A}">
                        <a16:rowId xmlns:a16="http://schemas.microsoft.com/office/drawing/2014/main" val="217510487"/>
                      </a:ext>
                    </a:extLst>
                  </a:tr>
                  <a:tr h="370840">
                    <a:tc>
                      <a:txBody>
                        <a:bodyPr/>
                        <a:lstStyle/>
                        <a:p>
                          <a:pPr algn="ctr" rtl="0" fontAlgn="b"/>
                          <a:r>
                            <a:rPr lang="en-US" dirty="0">
                              <a:effectLst/>
                            </a:rPr>
                            <a:t>-1.9078</a:t>
                          </a:r>
                        </a:p>
                      </a:txBody>
                      <a:tcPr marL="28575" marR="28575" marT="19050" marB="19050" anchor="b"/>
                    </a:tc>
                    <a:tc>
                      <a:txBody>
                        <a:bodyPr/>
                        <a:lstStyle/>
                        <a:p>
                          <a:pPr algn="ctr" rtl="0" fontAlgn="b"/>
                          <a:r>
                            <a:rPr lang="en-US" dirty="0">
                              <a:effectLst/>
                            </a:rPr>
                            <a:t>-1.24</a:t>
                          </a:r>
                        </a:p>
                      </a:txBody>
                      <a:tcPr marL="28575" marR="28575" marT="19050" marB="19050" anchor="b"/>
                    </a:tc>
                    <a:tc>
                      <a:txBody>
                        <a:bodyPr/>
                        <a:lstStyle/>
                        <a:p>
                          <a:pPr algn="ctr" rtl="0" fontAlgn="b"/>
                          <a:r>
                            <a:rPr lang="en-US">
                              <a:effectLst/>
                            </a:rPr>
                            <a:t>2.37</a:t>
                          </a:r>
                        </a:p>
                      </a:txBody>
                      <a:tcPr marL="28575" marR="28575" marT="19050" marB="19050" anchor="b"/>
                    </a:tc>
                    <a:extLst>
                      <a:ext uri="{0D108BD9-81ED-4DB2-BD59-A6C34878D82A}">
                        <a16:rowId xmlns:a16="http://schemas.microsoft.com/office/drawing/2014/main" val="3800966286"/>
                      </a:ext>
                    </a:extLst>
                  </a:tr>
                  <a:tr h="370840">
                    <a:tc>
                      <a:txBody>
                        <a:bodyPr/>
                        <a:lstStyle/>
                        <a:p>
                          <a:pPr algn="ctr" rtl="0" fontAlgn="b"/>
                          <a:r>
                            <a:rPr lang="en-US" dirty="0">
                              <a:effectLst/>
                            </a:rPr>
                            <a:t>1.4991</a:t>
                          </a:r>
                        </a:p>
                      </a:txBody>
                      <a:tcPr marL="28575" marR="28575" marT="19050" marB="19050" anchor="b"/>
                    </a:tc>
                    <a:tc>
                      <a:txBody>
                        <a:bodyPr/>
                        <a:lstStyle/>
                        <a:p>
                          <a:pPr algn="ctr" rtl="0" fontAlgn="b"/>
                          <a:r>
                            <a:rPr lang="en-US" dirty="0">
                              <a:effectLst/>
                            </a:rPr>
                            <a:t>0.56</a:t>
                          </a:r>
                        </a:p>
                      </a:txBody>
                      <a:tcPr marL="28575" marR="28575" marT="19050" marB="19050" anchor="b"/>
                    </a:tc>
                    <a:tc>
                      <a:txBody>
                        <a:bodyPr/>
                        <a:lstStyle/>
                        <a:p>
                          <a:pPr algn="ctr" rtl="0" fontAlgn="b"/>
                          <a:r>
                            <a:rPr lang="en-US">
                              <a:effectLst/>
                            </a:rPr>
                            <a:t>0.83</a:t>
                          </a:r>
                        </a:p>
                      </a:txBody>
                      <a:tcPr marL="28575" marR="28575" marT="19050" marB="19050" anchor="b"/>
                    </a:tc>
                    <a:extLst>
                      <a:ext uri="{0D108BD9-81ED-4DB2-BD59-A6C34878D82A}">
                        <a16:rowId xmlns:a16="http://schemas.microsoft.com/office/drawing/2014/main" val="165368892"/>
                      </a:ext>
                    </a:extLst>
                  </a:tr>
                  <a:tr h="370840">
                    <a:tc>
                      <a:txBody>
                        <a:bodyPr/>
                        <a:lstStyle/>
                        <a:p>
                          <a:pPr algn="ctr" rtl="0" fontAlgn="b"/>
                          <a:r>
                            <a:rPr lang="en-US" dirty="0">
                              <a:effectLst/>
                            </a:rPr>
                            <a:t>-1.6650</a:t>
                          </a:r>
                        </a:p>
                      </a:txBody>
                      <a:tcPr marL="28575" marR="28575" marT="19050" marB="19050" anchor="b"/>
                    </a:tc>
                    <a:tc>
                      <a:txBody>
                        <a:bodyPr/>
                        <a:lstStyle/>
                        <a:p>
                          <a:pPr algn="ctr" rtl="0" fontAlgn="b"/>
                          <a:r>
                            <a:rPr lang="en-US" dirty="0">
                              <a:effectLst/>
                            </a:rPr>
                            <a:t>-1.61</a:t>
                          </a:r>
                        </a:p>
                      </a:txBody>
                      <a:tcPr marL="28575" marR="28575" marT="19050" marB="19050" anchor="b"/>
                    </a:tc>
                    <a:tc>
                      <a:txBody>
                        <a:bodyPr/>
                        <a:lstStyle/>
                        <a:p>
                          <a:pPr algn="ctr" rtl="0" fontAlgn="b"/>
                          <a:r>
                            <a:rPr lang="en-US">
                              <a:effectLst/>
                            </a:rPr>
                            <a:t>2.67</a:t>
                          </a:r>
                        </a:p>
                      </a:txBody>
                      <a:tcPr marL="28575" marR="28575" marT="19050" marB="19050" anchor="b"/>
                    </a:tc>
                    <a:extLst>
                      <a:ext uri="{0D108BD9-81ED-4DB2-BD59-A6C34878D82A}">
                        <a16:rowId xmlns:a16="http://schemas.microsoft.com/office/drawing/2014/main" val="2091958304"/>
                      </a:ext>
                    </a:extLst>
                  </a:tr>
                  <a:tr h="370840">
                    <a:tc>
                      <a:txBody>
                        <a:bodyPr/>
                        <a:lstStyle/>
                        <a:p>
                          <a:pPr algn="ctr" rtl="0" fontAlgn="b"/>
                          <a:r>
                            <a:rPr lang="en-US" dirty="0">
                              <a:effectLst/>
                            </a:rPr>
                            <a:t>0.5353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0.68</a:t>
                          </a:r>
                        </a:p>
                      </a:txBody>
                      <a:tcPr marL="28575" marR="28575" marT="19050" marB="19050" anchor="b"/>
                    </a:tc>
                    <a:extLst>
                      <a:ext uri="{0D108BD9-81ED-4DB2-BD59-A6C34878D82A}">
                        <a16:rowId xmlns:a16="http://schemas.microsoft.com/office/drawing/2014/main" val="512936305"/>
                      </a:ext>
                    </a:extLst>
                  </a:tr>
                  <a:tr h="370840">
                    <a:tc>
                      <a:txBody>
                        <a:bodyPr/>
                        <a:lstStyle/>
                        <a:p>
                          <a:pPr algn="ctr" rtl="0" fontAlgn="b"/>
                          <a:r>
                            <a:rPr lang="en-US" dirty="0">
                              <a:effectLst/>
                            </a:rPr>
                            <a:t>1.2182</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a:effectLst/>
                            </a:rPr>
                            <a:t>0.24</a:t>
                          </a:r>
                        </a:p>
                      </a:txBody>
                      <a:tcPr marL="28575" marR="28575" marT="19050" marB="19050" anchor="b"/>
                    </a:tc>
                    <a:extLst>
                      <a:ext uri="{0D108BD9-81ED-4DB2-BD59-A6C34878D82A}">
                        <a16:rowId xmlns:a16="http://schemas.microsoft.com/office/drawing/2014/main" val="510887888"/>
                      </a:ext>
                    </a:extLst>
                  </a:tr>
                  <a:tr h="370840">
                    <a:tc>
                      <a:txBody>
                        <a:bodyPr/>
                        <a:lstStyle/>
                        <a:p>
                          <a:pPr algn="ctr" rtl="0" fontAlgn="b"/>
                          <a:r>
                            <a:rPr lang="en-US" dirty="0">
                              <a:effectLst/>
                            </a:rPr>
                            <a:t>0.2439</a:t>
                          </a:r>
                        </a:p>
                      </a:txBody>
                      <a:tcPr marL="28575" marR="28575" marT="19050" marB="19050" anchor="b"/>
                    </a:tc>
                    <a:tc>
                      <a:txBody>
                        <a:bodyPr/>
                        <a:lstStyle/>
                        <a:p>
                          <a:pPr algn="ctr" rtl="0" fontAlgn="b"/>
                          <a:r>
                            <a:rPr lang="en-US" dirty="0">
                              <a:effectLst/>
                            </a:rPr>
                            <a:t>-0.88</a:t>
                          </a:r>
                        </a:p>
                      </a:txBody>
                      <a:tcPr marL="28575" marR="28575" marT="19050" marB="19050" anchor="b"/>
                    </a:tc>
                    <a:tc>
                      <a:txBody>
                        <a:bodyPr/>
                        <a:lstStyle/>
                        <a:p>
                          <a:pPr algn="ctr" rtl="0" fontAlgn="b"/>
                          <a:r>
                            <a:rPr lang="en-US">
                              <a:effectLst/>
                            </a:rPr>
                            <a:t>-0.22</a:t>
                          </a:r>
                        </a:p>
                      </a:txBody>
                      <a:tcPr marL="28575" marR="28575" marT="19050" marB="19050" anchor="b"/>
                    </a:tc>
                    <a:extLst>
                      <a:ext uri="{0D108BD9-81ED-4DB2-BD59-A6C34878D82A}">
                        <a16:rowId xmlns:a16="http://schemas.microsoft.com/office/drawing/2014/main" val="1328538897"/>
                      </a:ext>
                    </a:extLst>
                  </a:tr>
                  <a:tr h="370840">
                    <a:tc>
                      <a:txBody>
                        <a:bodyPr/>
                        <a:lstStyle/>
                        <a:p>
                          <a:pPr algn="ctr" rtl="0" fontAlgn="b"/>
                          <a:r>
                            <a:rPr lang="en-US" dirty="0">
                              <a:effectLst/>
                            </a:rPr>
                            <a:t>0.2413</a:t>
                          </a:r>
                        </a:p>
                      </a:txBody>
                      <a:tcPr marL="28575" marR="28575" marT="19050" marB="19050" anchor="b"/>
                    </a:tc>
                    <a:tc>
                      <a:txBody>
                        <a:bodyPr/>
                        <a:lstStyle/>
                        <a:p>
                          <a:pPr algn="ctr" rtl="0" fontAlgn="b"/>
                          <a:r>
                            <a:rPr lang="en-US" dirty="0">
                              <a:effectLst/>
                            </a:rPr>
                            <a:t>1.28</a:t>
                          </a:r>
                        </a:p>
                      </a:txBody>
                      <a:tcPr marL="28575" marR="28575" marT="19050" marB="19050" anchor="b"/>
                    </a:tc>
                    <a:tc>
                      <a:txBody>
                        <a:bodyPr/>
                        <a:lstStyle/>
                        <a:p>
                          <a:pPr algn="ctr" rtl="0" fontAlgn="b"/>
                          <a:r>
                            <a:rPr lang="en-US">
                              <a:effectLst/>
                            </a:rPr>
                            <a:t>0.31</a:t>
                          </a:r>
                        </a:p>
                      </a:txBody>
                      <a:tcPr marL="28575" marR="28575" marT="19050" marB="19050" anchor="b"/>
                    </a:tc>
                    <a:extLst>
                      <a:ext uri="{0D108BD9-81ED-4DB2-BD59-A6C34878D82A}">
                        <a16:rowId xmlns:a16="http://schemas.microsoft.com/office/drawing/2014/main" val="4204953208"/>
                      </a:ext>
                    </a:extLst>
                  </a:tr>
                  <a:tr h="370840">
                    <a:tc>
                      <a:txBody>
                        <a:bodyPr/>
                        <a:lstStyle/>
                        <a:p>
                          <a:pPr algn="ctr" rtl="0" fontAlgn="b"/>
                          <a:r>
                            <a:rPr lang="en-US" dirty="0">
                              <a:effectLst/>
                            </a:rPr>
                            <a:t>-0.2541</a:t>
                          </a:r>
                        </a:p>
                      </a:txBody>
                      <a:tcPr marL="28575" marR="28575" marT="19050" marB="19050" anchor="b"/>
                    </a:tc>
                    <a:tc>
                      <a:txBody>
                        <a:bodyPr/>
                        <a:lstStyle/>
                        <a:p>
                          <a:pPr algn="ctr" rtl="0" fontAlgn="b"/>
                          <a:r>
                            <a:rPr lang="en-US" dirty="0">
                              <a:effectLst/>
                            </a:rPr>
                            <a:t>-0.16</a:t>
                          </a:r>
                        </a:p>
                      </a:txBody>
                      <a:tcPr marL="28575" marR="28575" marT="19050" marB="19050" anchor="b"/>
                    </a:tc>
                    <a:tc>
                      <a:txBody>
                        <a:bodyPr/>
                        <a:lstStyle/>
                        <a:p>
                          <a:pPr algn="ctr" rtl="0" fontAlgn="b"/>
                          <a:r>
                            <a:rPr lang="en-US">
                              <a:effectLst/>
                            </a:rPr>
                            <a:t>0.04</a:t>
                          </a:r>
                        </a:p>
                      </a:txBody>
                      <a:tcPr marL="28575" marR="28575" marT="19050" marB="19050" anchor="b"/>
                    </a:tc>
                    <a:extLst>
                      <a:ext uri="{0D108BD9-81ED-4DB2-BD59-A6C34878D82A}">
                        <a16:rowId xmlns:a16="http://schemas.microsoft.com/office/drawing/2014/main" val="4265799977"/>
                      </a:ext>
                    </a:extLst>
                  </a:tr>
                  <a:tr h="370840">
                    <a:tc>
                      <a:txBody>
                        <a:bodyPr/>
                        <a:lstStyle/>
                        <a:p>
                          <a:pPr algn="ctr" rtl="0" fontAlgn="b"/>
                          <a:r>
                            <a:rPr lang="en-US" dirty="0">
                              <a:effectLst/>
                            </a:rPr>
                            <a:t>0.2880</a:t>
                          </a:r>
                        </a:p>
                      </a:txBody>
                      <a:tcPr marL="28575" marR="28575" marT="19050" marB="19050" anchor="b"/>
                    </a:tc>
                    <a:tc>
                      <a:txBody>
                        <a:bodyPr/>
                        <a:lstStyle/>
                        <a:p>
                          <a:pPr algn="ctr" rtl="0" fontAlgn="b"/>
                          <a:r>
                            <a:rPr lang="en-US" dirty="0">
                              <a:effectLst/>
                            </a:rPr>
                            <a:t>0.20</a:t>
                          </a:r>
                        </a:p>
                      </a:txBody>
                      <a:tcPr marL="28575" marR="28575" marT="19050" marB="19050" anchor="b"/>
                    </a:tc>
                    <a:tc>
                      <a:txBody>
                        <a:bodyPr/>
                        <a:lstStyle/>
                        <a:p>
                          <a:pPr algn="ctr" rtl="0" fontAlgn="b"/>
                          <a:r>
                            <a:rPr lang="en-US" dirty="0">
                              <a:effectLst/>
                            </a:rPr>
                            <a:t>0.06</a:t>
                          </a:r>
                        </a:p>
                      </a:txBody>
                      <a:tcPr marL="28575" marR="28575" marT="19050" marB="19050" anchor="b"/>
                    </a:tc>
                    <a:extLst>
                      <a:ext uri="{0D108BD9-81ED-4DB2-BD59-A6C34878D82A}">
                        <a16:rowId xmlns:a16="http://schemas.microsoft.com/office/drawing/2014/main" val="2512708140"/>
                      </a:ext>
                    </a:extLst>
                  </a:tr>
                </a:tbl>
              </a:graphicData>
            </a:graphic>
          </p:graphicFrame>
        </mc:Fallback>
      </mc:AlternateContent>
      <p:grpSp>
        <p:nvGrpSpPr>
          <p:cNvPr id="5" name="Group 4">
            <a:extLst>
              <a:ext uri="{FF2B5EF4-FFF2-40B4-BE49-F238E27FC236}">
                <a16:creationId xmlns:a16="http://schemas.microsoft.com/office/drawing/2014/main" id="{0B775471-50F5-3A8A-59E8-3E0335C5099A}"/>
              </a:ext>
            </a:extLst>
          </p:cNvPr>
          <p:cNvGrpSpPr/>
          <p:nvPr/>
        </p:nvGrpSpPr>
        <p:grpSpPr>
          <a:xfrm>
            <a:off x="4928750" y="6462031"/>
            <a:ext cx="1863014" cy="369332"/>
            <a:chOff x="4711700" y="6297440"/>
            <a:chExt cx="1863014" cy="369332"/>
          </a:xfrm>
        </p:grpSpPr>
        <p:sp>
          <p:nvSpPr>
            <p:cNvPr id="6" name="TextBox 5">
              <a:extLst>
                <a:ext uri="{FF2B5EF4-FFF2-40B4-BE49-F238E27FC236}">
                  <a16:creationId xmlns:a16="http://schemas.microsoft.com/office/drawing/2014/main" id="{6ADA49A3-70B6-C6DC-8A15-1CD8AC783195}"/>
                </a:ext>
              </a:extLst>
            </p:cNvPr>
            <p:cNvSpPr txBox="1"/>
            <p:nvPr/>
          </p:nvSpPr>
          <p:spPr>
            <a:xfrm>
              <a:off x="4711700" y="6297440"/>
              <a:ext cx="805029" cy="369332"/>
            </a:xfrm>
            <a:prstGeom prst="rect">
              <a:avLst/>
            </a:prstGeom>
            <a:noFill/>
          </p:spPr>
          <p:txBody>
            <a:bodyPr wrap="none" rtlCol="0">
              <a:spAutoFit/>
            </a:bodyPr>
            <a:lstStyle/>
            <a:p>
              <a:r>
                <a:rPr lang="en-US" dirty="0"/>
                <a:t>Mean:</a:t>
              </a:r>
            </a:p>
          </p:txBody>
        </p:sp>
        <p:sp>
          <p:nvSpPr>
            <p:cNvPr id="7" name="TextBox 6">
              <a:extLst>
                <a:ext uri="{FF2B5EF4-FFF2-40B4-BE49-F238E27FC236}">
                  <a16:creationId xmlns:a16="http://schemas.microsoft.com/office/drawing/2014/main" id="{A15C91AA-1E41-BB8D-B50F-1C71A39CA9A1}"/>
                </a:ext>
              </a:extLst>
            </p:cNvPr>
            <p:cNvSpPr txBox="1"/>
            <p:nvPr/>
          </p:nvSpPr>
          <p:spPr>
            <a:xfrm>
              <a:off x="5114214" y="6297440"/>
              <a:ext cx="1460500" cy="369332"/>
            </a:xfrm>
            <a:prstGeom prst="rect">
              <a:avLst/>
            </a:prstGeom>
            <a:noFill/>
          </p:spPr>
          <p:txBody>
            <a:bodyPr wrap="square">
              <a:spAutoFit/>
            </a:bodyPr>
            <a:lstStyle/>
            <a:p>
              <a:pPr algn="ctr"/>
              <a:r>
                <a:rPr lang="en-US" sz="1800" i="0" dirty="0">
                  <a:effectLst/>
                  <a:latin typeface="Arial" panose="020B0604020202020204" pitchFamily="34" charset="0"/>
                </a:rPr>
                <a:t>0.71</a:t>
              </a:r>
              <a:endParaRPr lang="en-US" dirty="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F8634F-3A7C-91D4-71FA-B714FAA07B3D}"/>
                  </a:ext>
                </a:extLst>
              </p:cNvPr>
              <p:cNvSpPr txBox="1"/>
              <p:nvPr/>
            </p:nvSpPr>
            <p:spPr>
              <a:xfrm>
                <a:off x="5947475" y="82487"/>
                <a:ext cx="6098582" cy="656205"/>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m:rPr>
                          <m:sty m:val="p"/>
                        </m:rPr>
                        <a:rPr lang="en-US" sz="1800" b="0" i="0" smtClean="0">
                          <a:solidFill>
                            <a:schemeClr val="accent5"/>
                          </a:solidFill>
                          <a:latin typeface="Cambria Math" panose="02040503050406030204" pitchFamily="18" charset="0"/>
                          <a:ea typeface="Cambria Math" panose="02040503050406030204" pitchFamily="18" charset="0"/>
                        </a:rPr>
                        <m:t>corr</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X</m:t>
                      </m:r>
                      <m:r>
                        <a:rPr lang="en-US" sz="1800" b="0" i="0" smtClean="0">
                          <a:solidFill>
                            <a:schemeClr val="accent5"/>
                          </a:solidFill>
                          <a:latin typeface="Cambria Math" panose="02040503050406030204" pitchFamily="18" charset="0"/>
                          <a:ea typeface="Cambria Math" panose="02040503050406030204" pitchFamily="18" charset="0"/>
                        </a:rPr>
                        <m:t>,</m:t>
                      </m:r>
                      <m:r>
                        <m:rPr>
                          <m:sty m:val="p"/>
                        </m:rPr>
                        <a:rPr lang="en-US" sz="1800" b="0" i="0" smtClean="0">
                          <a:solidFill>
                            <a:schemeClr val="accent5"/>
                          </a:solidFill>
                          <a:latin typeface="Cambria Math" panose="02040503050406030204" pitchFamily="18" charset="0"/>
                          <a:ea typeface="Cambria Math" panose="02040503050406030204" pitchFamily="18" charset="0"/>
                        </a:rPr>
                        <m:t>Y</m:t>
                      </m:r>
                      <m:r>
                        <a:rPr lang="en-US" sz="1800" b="0" i="0" smtClean="0">
                          <a:solidFill>
                            <a:schemeClr val="accent5"/>
                          </a:solidFill>
                          <a:latin typeface="Cambria Math" panose="02040503050406030204" pitchFamily="18" charset="0"/>
                          <a:ea typeface="Cambria Math" panose="02040503050406030204" pitchFamily="18" charset="0"/>
                        </a:rPr>
                        <m:t>)</m:t>
                      </m:r>
                      <m:r>
                        <a:rPr lang="en-US" sz="1800" i="1">
                          <a:solidFill>
                            <a:schemeClr val="accent5"/>
                          </a:solidFill>
                          <a:latin typeface="Cambria Math" panose="02040503050406030204" pitchFamily="18" charset="0"/>
                          <a:ea typeface="Cambria Math" panose="02040503050406030204" pitchFamily="18" charset="0"/>
                        </a:rPr>
                        <m:t>=</m:t>
                      </m:r>
                      <m:r>
                        <a:rPr lang="en-US" sz="1800" i="1" smtClean="0">
                          <a:solidFill>
                            <a:schemeClr val="accent5"/>
                          </a:solidFill>
                          <a:latin typeface="Cambria Math" panose="02040503050406030204" pitchFamily="18" charset="0"/>
                          <a:ea typeface="Cambria Math" panose="02040503050406030204" pitchFamily="18" charset="0"/>
                        </a:rPr>
                        <m:t>𝔼</m:t>
                      </m:r>
                      <m:d>
                        <m:dPr>
                          <m:begChr m:val="["/>
                          <m:endChr m:val="]"/>
                          <m:ctrlPr>
                            <a:rPr lang="en-US" sz="1800" b="0" i="1" smtClean="0">
                              <a:solidFill>
                                <a:schemeClr val="accent5"/>
                              </a:solidFill>
                              <a:latin typeface="Cambria Math" panose="02040503050406030204" pitchFamily="18" charset="0"/>
                              <a:ea typeface="Cambria Math" panose="02040503050406030204" pitchFamily="18" charset="0"/>
                            </a:rPr>
                          </m:ctrlPr>
                        </m:dPr>
                        <m:e>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𝑋</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num>
                            <m:den>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𝑋</m:t>
                                  </m:r>
                                </m:sub>
                              </m:sSub>
                            </m:den>
                          </m:f>
                          <m:r>
                            <a:rPr lang="en-US" sz="1800" b="0" i="1" smtClean="0">
                              <a:solidFill>
                                <a:schemeClr val="accent5"/>
                              </a:solidFill>
                              <a:latin typeface="Cambria Math" panose="02040503050406030204" pitchFamily="18" charset="0"/>
                              <a:ea typeface="Cambria Math" panose="02040503050406030204" pitchFamily="18" charset="0"/>
                            </a:rPr>
                            <m:t>⋅</m:t>
                          </m:r>
                          <m:f>
                            <m:fPr>
                              <m:ctrlPr>
                                <a:rPr lang="en-US" sz="1800" b="0" i="1" smtClean="0">
                                  <a:solidFill>
                                    <a:schemeClr val="accent5"/>
                                  </a:solidFill>
                                  <a:latin typeface="Cambria Math" panose="02040503050406030204" pitchFamily="18" charset="0"/>
                                  <a:ea typeface="Cambria Math" panose="02040503050406030204" pitchFamily="18" charset="0"/>
                                </a:rPr>
                              </m:ctrlPr>
                            </m:fPr>
                            <m:num>
                              <m:r>
                                <a:rPr lang="en-US" sz="1800" b="0" i="1" smtClean="0">
                                  <a:solidFill>
                                    <a:schemeClr val="accent5"/>
                                  </a:solidFill>
                                  <a:latin typeface="Cambria Math" panose="02040503050406030204" pitchFamily="18" charset="0"/>
                                  <a:ea typeface="Cambria Math" panose="02040503050406030204" pitchFamily="18" charset="0"/>
                                </a:rPr>
                                <m:t>𝑌</m:t>
                              </m:r>
                              <m:r>
                                <a:rPr lang="en-US" sz="1800" b="0" i="1" smtClean="0">
                                  <a:solidFill>
                                    <a:schemeClr val="accent5"/>
                                  </a:solidFill>
                                  <a:latin typeface="Cambria Math" panose="02040503050406030204" pitchFamily="18" charset="0"/>
                                  <a:ea typeface="Cambria Math" panose="02040503050406030204" pitchFamily="18" charset="0"/>
                                </a:rPr>
                                <m:t>−</m:t>
                              </m:r>
                              <m:sSub>
                                <m:sSubPr>
                                  <m:ctrlPr>
                                    <a:rPr lang="en-US" sz="1800" i="1" smtClean="0">
                                      <a:solidFill>
                                        <a:schemeClr val="accent5"/>
                                      </a:solidFill>
                                      <a:latin typeface="Cambria Math" panose="02040503050406030204" pitchFamily="18" charset="0"/>
                                      <a:ea typeface="Cambria Math" panose="02040503050406030204" pitchFamily="18" charset="0"/>
                                    </a:rPr>
                                  </m:ctrlPr>
                                </m:sSubPr>
                                <m:e>
                                  <m:r>
                                    <a:rPr lang="en-US" sz="1800" i="1" smtClean="0">
                                      <a:solidFill>
                                        <a:schemeClr val="accent5"/>
                                      </a:solidFill>
                                      <a:latin typeface="Cambria Math" panose="02040503050406030204" pitchFamily="18" charset="0"/>
                                      <a:ea typeface="Cambria Math" panose="02040503050406030204" pitchFamily="18" charset="0"/>
                                    </a:rPr>
                                    <m:t>𝜇</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num>
                            <m:den>
                              <m:sSub>
                                <m:sSubPr>
                                  <m:ctrlPr>
                                    <a:rPr lang="en-US" sz="1800" b="0" i="1" smtClean="0">
                                      <a:solidFill>
                                        <a:schemeClr val="accent5"/>
                                      </a:solidFill>
                                      <a:latin typeface="Cambria Math" panose="02040503050406030204" pitchFamily="18" charset="0"/>
                                      <a:ea typeface="Cambria Math" panose="02040503050406030204" pitchFamily="18" charset="0"/>
                                    </a:rPr>
                                  </m:ctrlPr>
                                </m:sSubPr>
                                <m:e>
                                  <m:r>
                                    <a:rPr lang="en-US" sz="1800" b="0" i="1" smtClean="0">
                                      <a:solidFill>
                                        <a:schemeClr val="accent5"/>
                                      </a:solidFill>
                                      <a:latin typeface="Cambria Math" panose="02040503050406030204" pitchFamily="18" charset="0"/>
                                      <a:ea typeface="Cambria Math" panose="02040503050406030204" pitchFamily="18" charset="0"/>
                                    </a:rPr>
                                    <m:t>𝜎</m:t>
                                  </m:r>
                                </m:e>
                                <m:sub>
                                  <m:r>
                                    <a:rPr lang="en-US" sz="1800" b="0" i="1" smtClean="0">
                                      <a:solidFill>
                                        <a:schemeClr val="accent5"/>
                                      </a:solidFill>
                                      <a:latin typeface="Cambria Math" panose="02040503050406030204" pitchFamily="18" charset="0"/>
                                      <a:ea typeface="Cambria Math" panose="02040503050406030204" pitchFamily="18" charset="0"/>
                                    </a:rPr>
                                    <m:t>𝑌</m:t>
                                  </m:r>
                                </m:sub>
                              </m:sSub>
                            </m:den>
                          </m:f>
                        </m:e>
                      </m:d>
                    </m:oMath>
                  </m:oMathPara>
                </a14:m>
                <a:endParaRPr lang="en-US" dirty="0">
                  <a:solidFill>
                    <a:schemeClr val="accent5"/>
                  </a:solidFill>
                </a:endParaRPr>
              </a:p>
            </p:txBody>
          </p:sp>
        </mc:Choice>
        <mc:Fallback xmlns="">
          <p:sp>
            <p:nvSpPr>
              <p:cNvPr id="8" name="TextBox 7">
                <a:extLst>
                  <a:ext uri="{FF2B5EF4-FFF2-40B4-BE49-F238E27FC236}">
                    <a16:creationId xmlns:a16="http://schemas.microsoft.com/office/drawing/2014/main" id="{1CF8634F-3A7C-91D4-71FA-B714FAA07B3D}"/>
                  </a:ext>
                </a:extLst>
              </p:cNvPr>
              <p:cNvSpPr txBox="1">
                <a:spLocks noRot="1" noChangeAspect="1" noMove="1" noResize="1" noEditPoints="1" noAdjustHandles="1" noChangeArrowheads="1" noChangeShapeType="1" noTextEdit="1"/>
              </p:cNvSpPr>
              <p:nvPr/>
            </p:nvSpPr>
            <p:spPr>
              <a:xfrm>
                <a:off x="5947475" y="82487"/>
                <a:ext cx="6098582" cy="65620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6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8ED2-CAD3-2C07-69C3-A23BB233F6C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6A482B2-227D-AF51-8CA8-71873DE99FE6}"/>
              </a:ext>
            </a:extLst>
          </p:cNvPr>
          <p:cNvSpPr>
            <a:spLocks noGrp="1"/>
          </p:cNvSpPr>
          <p:nvPr>
            <p:ph idx="1"/>
          </p:nvPr>
        </p:nvSpPr>
        <p:spPr>
          <a:xfrm>
            <a:off x="838200" y="1541418"/>
            <a:ext cx="10515600" cy="5316582"/>
          </a:xfrm>
        </p:spPr>
        <p:txBody>
          <a:bodyPr>
            <a:normAutofit lnSpcReduction="10000"/>
          </a:bodyPr>
          <a:lstStyle/>
          <a:p>
            <a:r>
              <a:rPr lang="en-US" dirty="0"/>
              <a:t>HW0!</a:t>
            </a:r>
          </a:p>
          <a:p>
            <a:pPr lvl="1"/>
            <a:r>
              <a:rPr lang="en-US" dirty="0">
                <a:solidFill>
                  <a:schemeClr val="accent1"/>
                </a:solidFill>
              </a:rPr>
              <a:t>Due Monday SEPTEMBER 29, 11:59pm</a:t>
            </a:r>
            <a:endParaRPr lang="en-US" dirty="0"/>
          </a:p>
          <a:p>
            <a:r>
              <a:rPr lang="en-US" dirty="0"/>
              <a:t>HW1!</a:t>
            </a:r>
          </a:p>
          <a:p>
            <a:pPr lvl="1"/>
            <a:r>
              <a:rPr lang="en-US" dirty="0">
                <a:solidFill>
                  <a:schemeClr val="accent1"/>
                </a:solidFill>
              </a:rPr>
              <a:t>Two parts</a:t>
            </a:r>
          </a:p>
          <a:p>
            <a:pPr lvl="1"/>
            <a:r>
              <a:rPr lang="en-US" dirty="0">
                <a:solidFill>
                  <a:schemeClr val="accent1"/>
                </a:solidFill>
              </a:rPr>
              <a:t>Part 1 is due Monday Oct 6</a:t>
            </a:r>
          </a:p>
          <a:p>
            <a:pPr lvl="1"/>
            <a:r>
              <a:rPr lang="en-US" dirty="0">
                <a:solidFill>
                  <a:schemeClr val="accent1"/>
                </a:solidFill>
              </a:rPr>
              <a:t>Do this in small groups (up to three)</a:t>
            </a:r>
            <a:endParaRPr lang="en-US" dirty="0"/>
          </a:p>
          <a:p>
            <a:r>
              <a:rPr lang="en-US" dirty="0"/>
              <a:t>Reading responses!</a:t>
            </a:r>
          </a:p>
          <a:p>
            <a:pPr lvl="1"/>
            <a:r>
              <a:rPr lang="en-US" dirty="0">
                <a:solidFill>
                  <a:schemeClr val="accent1"/>
                </a:solidFill>
              </a:rPr>
              <a:t>You should have done one for today, don’t forget to do them every day!</a:t>
            </a:r>
          </a:p>
          <a:p>
            <a:r>
              <a:rPr lang="en-US" dirty="0"/>
              <a:t>Remember to fill out the exit ticket at the end of class</a:t>
            </a:r>
          </a:p>
          <a:p>
            <a:r>
              <a:rPr lang="en-US" dirty="0"/>
              <a:t>Remember your name tag!</a:t>
            </a:r>
          </a:p>
          <a:p>
            <a:r>
              <a:rPr lang="en-US" dirty="0"/>
              <a:t>If you are still having trouble with permission codes for econ115, email the course staff list.</a:t>
            </a:r>
          </a:p>
        </p:txBody>
      </p:sp>
    </p:spTree>
    <p:extLst>
      <p:ext uri="{BB962C8B-B14F-4D97-AF65-F5344CB8AC3E}">
        <p14:creationId xmlns:p14="http://schemas.microsoft.com/office/powerpoint/2010/main" val="37660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FB6B-B08D-B20E-3DB2-1A2C4744CDAE}"/>
              </a:ext>
            </a:extLst>
          </p:cNvPr>
          <p:cNvSpPr>
            <a:spLocks noGrp="1"/>
          </p:cNvSpPr>
          <p:nvPr>
            <p:ph type="title"/>
          </p:nvPr>
        </p:nvSpPr>
        <p:spPr/>
        <p:txBody>
          <a:bodyPr/>
          <a:lstStyle/>
          <a:p>
            <a:r>
              <a:rPr lang="en-US" dirty="0"/>
              <a:t>Facts about correlation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D96F1B-BA3E-ABF7-C166-552D9DDEC23F}"/>
                  </a:ext>
                </a:extLst>
              </p:cNvPr>
              <p:cNvSpPr>
                <a:spLocks noGrp="1"/>
              </p:cNvSpPr>
              <p:nvPr>
                <p:ph idx="1"/>
              </p:nvPr>
            </p:nvSpPr>
            <p:spPr>
              <a:xfrm>
                <a:off x="838200" y="1577748"/>
                <a:ext cx="10515600" cy="1715073"/>
              </a:xfrm>
            </p:spPr>
            <p:txBody>
              <a:bodyPr/>
              <a:lstStyle/>
              <a:p>
                <a:r>
                  <a:rPr lang="en-US" dirty="0"/>
                  <a:t>For any random variables </a:t>
                </a:r>
                <a14:m>
                  <m:oMath xmlns:m="http://schemas.openxmlformats.org/officeDocument/2006/math">
                    <m:r>
                      <a:rPr lang="en-US" b="0" i="1" smtClean="0">
                        <a:latin typeface="Cambria Math" panose="02040503050406030204" pitchFamily="18" charset="0"/>
                      </a:rPr>
                      <m:t>𝑋</m:t>
                    </m:r>
                  </m:oMath>
                </a14:m>
                <a:r>
                  <a:rPr lang="en-US" dirty="0"/>
                  <a:t>,</a:t>
                </a:r>
                <a14:m>
                  <m:oMath xmlns:m="http://schemas.openxmlformats.org/officeDocument/2006/math">
                    <m:r>
                      <a:rPr lang="en-US" b="0" i="1" dirty="0" smtClean="0">
                        <a:latin typeface="Cambria Math" panose="02040503050406030204" pitchFamily="18" charset="0"/>
                      </a:rPr>
                      <m:t>𝑌</m:t>
                    </m:r>
                  </m:oMath>
                </a14:m>
                <a:r>
                  <a:rPr lang="en-US" dirty="0"/>
                  <a:t>, </a:t>
                </a:r>
                <a:r>
                  <a:rPr lang="en-US" dirty="0" err="1"/>
                  <a:t>corr</a:t>
                </a:r>
                <a:r>
                  <a:rPr lang="en-US" dirty="0"/>
                  <a:t>(</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is between -1 and +1.</a:t>
                </a:r>
              </a:p>
              <a:p>
                <a:r>
                  <a:rPr lang="en-US" dirty="0" err="1"/>
                  <a:t>corr</a:t>
                </a:r>
                <a:r>
                  <a:rPr lang="en-US" dirty="0"/>
                  <a:t>(</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)=±1</m:t>
                    </m:r>
                  </m:oMath>
                </a14:m>
                <a:r>
                  <a:rPr lang="en-US" dirty="0"/>
                  <a:t> if and only if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have a linear relationship.</a:t>
                </a:r>
              </a:p>
              <a:p>
                <a:r>
                  <a:rPr lang="en-US" dirty="0" err="1"/>
                  <a:t>corr</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=0</m:t>
                    </m:r>
                  </m:oMath>
                </a14:m>
                <a:r>
                  <a:rPr lang="en-US" dirty="0"/>
                  <a:t> suggests that there’s not a linear relationship. </a:t>
                </a:r>
              </a:p>
            </p:txBody>
          </p:sp>
        </mc:Choice>
        <mc:Fallback xmlns="">
          <p:sp>
            <p:nvSpPr>
              <p:cNvPr id="3" name="Content Placeholder 2">
                <a:extLst>
                  <a:ext uri="{FF2B5EF4-FFF2-40B4-BE49-F238E27FC236}">
                    <a16:creationId xmlns:a16="http://schemas.microsoft.com/office/drawing/2014/main" id="{7ED96F1B-BA3E-ABF7-C166-552D9DDEC23F}"/>
                  </a:ext>
                </a:extLst>
              </p:cNvPr>
              <p:cNvSpPr>
                <a:spLocks noGrp="1" noRot="1" noChangeAspect="1" noMove="1" noResize="1" noEditPoints="1" noAdjustHandles="1" noChangeArrowheads="1" noChangeShapeType="1" noTextEdit="1"/>
              </p:cNvSpPr>
              <p:nvPr>
                <p:ph idx="1"/>
              </p:nvPr>
            </p:nvSpPr>
            <p:spPr>
              <a:xfrm>
                <a:off x="838200" y="1577748"/>
                <a:ext cx="10515600" cy="1715073"/>
              </a:xfrm>
              <a:blipFill>
                <a:blip r:embed="rId3"/>
                <a:stretch>
                  <a:fillRect l="-1086" t="-588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1913D3D-70CD-0F79-47E6-9831FCC967DA}"/>
              </a:ext>
            </a:extLst>
          </p:cNvPr>
          <p:cNvGrpSpPr/>
          <p:nvPr/>
        </p:nvGrpSpPr>
        <p:grpSpPr>
          <a:xfrm>
            <a:off x="938982" y="3292821"/>
            <a:ext cx="11095176" cy="3532978"/>
            <a:chOff x="938982" y="3292821"/>
            <a:chExt cx="11095176" cy="3532978"/>
          </a:xfrm>
        </p:grpSpPr>
        <p:pic>
          <p:nvPicPr>
            <p:cNvPr id="1026" name="Picture 2" descr="undefined">
              <a:extLst>
                <a:ext uri="{FF2B5EF4-FFF2-40B4-BE49-F238E27FC236}">
                  <a16:creationId xmlns:a16="http://schemas.microsoft.com/office/drawing/2014/main" id="{579AB9B8-D8C9-8433-15A8-728549EFE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982" y="3512461"/>
              <a:ext cx="7237326" cy="331333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342B531-D465-EE77-0CE6-1A18DB146A92}"/>
                </a:ext>
              </a:extLst>
            </p:cNvPr>
            <p:cNvSpPr txBox="1"/>
            <p:nvPr/>
          </p:nvSpPr>
          <p:spPr>
            <a:xfrm>
              <a:off x="9043916" y="4061194"/>
              <a:ext cx="2990242" cy="369332"/>
            </a:xfrm>
            <a:prstGeom prst="rect">
              <a:avLst/>
            </a:prstGeom>
            <a:noFill/>
          </p:spPr>
          <p:txBody>
            <a:bodyPr wrap="none" rtlCol="0">
              <a:spAutoFit/>
            </a:bodyPr>
            <a:lstStyle/>
            <a:p>
              <a:r>
                <a:rPr lang="en-US" dirty="0">
                  <a:solidFill>
                    <a:schemeClr val="accent1"/>
                  </a:solidFill>
                </a:rPr>
                <a:t>Examples from Wikipedia </a:t>
              </a:r>
              <a:r>
                <a:rPr lang="en-US" dirty="0">
                  <a:solidFill>
                    <a:schemeClr val="accent1"/>
                  </a:solidFill>
                  <a:sym typeface="Wingdings" pitchFamily="2" charset="2"/>
                </a:rPr>
                <a:t> </a:t>
              </a:r>
              <a:endParaRPr lang="en-US" dirty="0">
                <a:solidFill>
                  <a:schemeClr val="accent1"/>
                </a:solidFill>
              </a:endParaRPr>
            </a:p>
          </p:txBody>
        </p:sp>
        <p:sp>
          <p:nvSpPr>
            <p:cNvPr id="57" name="TextBox 56">
              <a:extLst>
                <a:ext uri="{FF2B5EF4-FFF2-40B4-BE49-F238E27FC236}">
                  <a16:creationId xmlns:a16="http://schemas.microsoft.com/office/drawing/2014/main" id="{2947A3B0-AECD-E7D1-55D1-792D8ED1D62D}"/>
                </a:ext>
              </a:extLst>
            </p:cNvPr>
            <p:cNvSpPr txBox="1"/>
            <p:nvPr/>
          </p:nvSpPr>
          <p:spPr>
            <a:xfrm>
              <a:off x="8171177" y="3292821"/>
              <a:ext cx="1030218" cy="307777"/>
            </a:xfrm>
            <a:prstGeom prst="rect">
              <a:avLst/>
            </a:prstGeom>
            <a:noFill/>
          </p:spPr>
          <p:txBody>
            <a:bodyPr wrap="none" rtlCol="0">
              <a:spAutoFit/>
            </a:bodyPr>
            <a:lstStyle/>
            <a:p>
              <a:r>
                <a:rPr lang="en-US" sz="1400" dirty="0">
                  <a:solidFill>
                    <a:schemeClr val="accent2"/>
                  </a:solidFill>
                </a:rPr>
                <a:t>correlation</a:t>
              </a:r>
            </a:p>
          </p:txBody>
        </p:sp>
        <p:sp>
          <p:nvSpPr>
            <p:cNvPr id="58" name="TextBox 57">
              <a:extLst>
                <a:ext uri="{FF2B5EF4-FFF2-40B4-BE49-F238E27FC236}">
                  <a16:creationId xmlns:a16="http://schemas.microsoft.com/office/drawing/2014/main" id="{195B1CE6-2D65-56FB-9389-6B3A423801FD}"/>
                </a:ext>
              </a:extLst>
            </p:cNvPr>
            <p:cNvSpPr txBox="1"/>
            <p:nvPr/>
          </p:nvSpPr>
          <p:spPr>
            <a:xfrm>
              <a:off x="8517982" y="3753417"/>
              <a:ext cx="809132" cy="307777"/>
            </a:xfrm>
            <a:prstGeom prst="rect">
              <a:avLst/>
            </a:prstGeom>
            <a:noFill/>
          </p:spPr>
          <p:txBody>
            <a:bodyPr wrap="none" rtlCol="0">
              <a:spAutoFit/>
            </a:bodyPr>
            <a:lstStyle/>
            <a:p>
              <a:r>
                <a:rPr lang="en-US" sz="1400" dirty="0">
                  <a:solidFill>
                    <a:schemeClr val="accent2"/>
                  </a:solidFill>
                </a:rPr>
                <a:t>data set</a:t>
              </a:r>
            </a:p>
          </p:txBody>
        </p:sp>
        <p:cxnSp>
          <p:nvCxnSpPr>
            <p:cNvPr id="60" name="Straight Arrow Connector 59">
              <a:extLst>
                <a:ext uri="{FF2B5EF4-FFF2-40B4-BE49-F238E27FC236}">
                  <a16:creationId xmlns:a16="http://schemas.microsoft.com/office/drawing/2014/main" id="{4B153EA6-BBE8-C08C-517D-D8C9E6E44A44}"/>
                </a:ext>
              </a:extLst>
            </p:cNvPr>
            <p:cNvCxnSpPr>
              <a:cxnSpLocks/>
            </p:cNvCxnSpPr>
            <p:nvPr/>
          </p:nvCxnSpPr>
          <p:spPr>
            <a:xfrm flipH="1">
              <a:off x="7879268" y="3478648"/>
              <a:ext cx="343105" cy="153888"/>
            </a:xfrm>
            <a:prstGeom prst="straightConnector1">
              <a:avLst/>
            </a:prstGeom>
            <a:ln w="127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C38F424-DCCC-7A5E-3D17-6D7B60EC1AF4}"/>
                </a:ext>
              </a:extLst>
            </p:cNvPr>
            <p:cNvCxnSpPr>
              <a:cxnSpLocks/>
              <a:stCxn id="58" idx="1"/>
            </p:cNvCxnSpPr>
            <p:nvPr/>
          </p:nvCxnSpPr>
          <p:spPr>
            <a:xfrm flipH="1">
              <a:off x="7879268" y="3907306"/>
              <a:ext cx="638714" cy="153888"/>
            </a:xfrm>
            <a:prstGeom prst="straightConnector1">
              <a:avLst/>
            </a:prstGeom>
            <a:ln w="127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5" name="Rectangle 4">
            <a:extLst>
              <a:ext uri="{FF2B5EF4-FFF2-40B4-BE49-F238E27FC236}">
                <a16:creationId xmlns:a16="http://schemas.microsoft.com/office/drawing/2014/main" id="{37DD6C6B-58FD-EA24-A793-F47406BF7C69}"/>
              </a:ext>
            </a:extLst>
          </p:cNvPr>
          <p:cNvSpPr/>
          <p:nvPr/>
        </p:nvSpPr>
        <p:spPr>
          <a:xfrm>
            <a:off x="938982" y="4430526"/>
            <a:ext cx="7579000" cy="2395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1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E703-269E-AB62-4355-29BCDDC8A816}"/>
              </a:ext>
            </a:extLst>
          </p:cNvPr>
          <p:cNvSpPr>
            <a:spLocks noGrp="1"/>
          </p:cNvSpPr>
          <p:nvPr>
            <p:ph type="title"/>
          </p:nvPr>
        </p:nvSpPr>
        <p:spPr/>
        <p:txBody>
          <a:bodyPr/>
          <a:lstStyle/>
          <a:p>
            <a:r>
              <a:rPr lang="en-US" dirty="0"/>
              <a:t>For a fun time</a:t>
            </a:r>
          </a:p>
        </p:txBody>
      </p:sp>
      <p:sp>
        <p:nvSpPr>
          <p:cNvPr id="3" name="Content Placeholder 2">
            <a:extLst>
              <a:ext uri="{FF2B5EF4-FFF2-40B4-BE49-F238E27FC236}">
                <a16:creationId xmlns:a16="http://schemas.microsoft.com/office/drawing/2014/main" id="{99C8AC56-23C8-F2ED-740E-8AD0BFFD7FFF}"/>
              </a:ext>
            </a:extLst>
          </p:cNvPr>
          <p:cNvSpPr>
            <a:spLocks noGrp="1"/>
          </p:cNvSpPr>
          <p:nvPr>
            <p:ph idx="1"/>
          </p:nvPr>
        </p:nvSpPr>
        <p:spPr>
          <a:xfrm>
            <a:off x="838200" y="1473933"/>
            <a:ext cx="10515600" cy="4351338"/>
          </a:xfrm>
        </p:spPr>
        <p:txBody>
          <a:bodyPr/>
          <a:lstStyle/>
          <a:p>
            <a:r>
              <a:rPr lang="en-US" dirty="0"/>
              <a:t>Check out “Spurious Correlations” (both a website and a book)</a:t>
            </a:r>
          </a:p>
        </p:txBody>
      </p:sp>
      <p:pic>
        <p:nvPicPr>
          <p:cNvPr id="4" name="Picture 3">
            <a:extLst>
              <a:ext uri="{FF2B5EF4-FFF2-40B4-BE49-F238E27FC236}">
                <a16:creationId xmlns:a16="http://schemas.microsoft.com/office/drawing/2014/main" id="{DB1ACB71-D1F0-B521-675A-C3F2ED701278}"/>
              </a:ext>
            </a:extLst>
          </p:cNvPr>
          <p:cNvPicPr>
            <a:picLocks noChangeAspect="1"/>
          </p:cNvPicPr>
          <p:nvPr/>
        </p:nvPicPr>
        <p:blipFill>
          <a:blip r:embed="rId3"/>
          <a:stretch>
            <a:fillRect/>
          </a:stretch>
        </p:blipFill>
        <p:spPr>
          <a:xfrm>
            <a:off x="2283656" y="2213965"/>
            <a:ext cx="7282375" cy="4278910"/>
          </a:xfrm>
          <a:prstGeom prst="rect">
            <a:avLst/>
          </a:prstGeom>
        </p:spPr>
      </p:pic>
    </p:spTree>
    <p:extLst>
      <p:ext uri="{BB962C8B-B14F-4D97-AF65-F5344CB8AC3E}">
        <p14:creationId xmlns:p14="http://schemas.microsoft.com/office/powerpoint/2010/main" val="39116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CA90-D1B2-050A-D8A4-EC9B3355A5ED}"/>
              </a:ext>
            </a:extLst>
          </p:cNvPr>
          <p:cNvSpPr>
            <a:spLocks noGrp="1"/>
          </p:cNvSpPr>
          <p:nvPr>
            <p:ph type="title"/>
          </p:nvPr>
        </p:nvSpPr>
        <p:spPr/>
        <p:txBody>
          <a:bodyPr/>
          <a:lstStyle/>
          <a:p>
            <a:r>
              <a:rPr lang="en-US" dirty="0"/>
              <a:t>But not all correlations seem spurious…</a:t>
            </a:r>
          </a:p>
        </p:txBody>
      </p:sp>
      <p:sp>
        <p:nvSpPr>
          <p:cNvPr id="3" name="Content Placeholder 2">
            <a:extLst>
              <a:ext uri="{FF2B5EF4-FFF2-40B4-BE49-F238E27FC236}">
                <a16:creationId xmlns:a16="http://schemas.microsoft.com/office/drawing/2014/main" id="{B8F1A402-6AFB-4D3A-3A67-E24BE16F596A}"/>
              </a:ext>
            </a:extLst>
          </p:cNvPr>
          <p:cNvSpPr>
            <a:spLocks noGrp="1"/>
          </p:cNvSpPr>
          <p:nvPr>
            <p:ph idx="1"/>
          </p:nvPr>
        </p:nvSpPr>
        <p:spPr/>
        <p:txBody>
          <a:bodyPr/>
          <a:lstStyle/>
          <a:p>
            <a:r>
              <a:rPr lang="en-US" dirty="0"/>
              <a:t>Earnings is correlated with years of schooling:</a:t>
            </a:r>
          </a:p>
        </p:txBody>
      </p:sp>
      <p:grpSp>
        <p:nvGrpSpPr>
          <p:cNvPr id="4" name="Group 3">
            <a:extLst>
              <a:ext uri="{FF2B5EF4-FFF2-40B4-BE49-F238E27FC236}">
                <a16:creationId xmlns:a16="http://schemas.microsoft.com/office/drawing/2014/main" id="{4FA8BB45-5B12-2E58-BE18-1FF6F7FD9442}"/>
              </a:ext>
            </a:extLst>
          </p:cNvPr>
          <p:cNvGrpSpPr/>
          <p:nvPr/>
        </p:nvGrpSpPr>
        <p:grpSpPr>
          <a:xfrm>
            <a:off x="2042968" y="2582410"/>
            <a:ext cx="9809846" cy="4154773"/>
            <a:chOff x="3325858" y="2623353"/>
            <a:chExt cx="9809846" cy="4154773"/>
          </a:xfrm>
        </p:grpSpPr>
        <p:sp>
          <p:nvSpPr>
            <p:cNvPr id="5" name="TextBox 4">
              <a:extLst>
                <a:ext uri="{FF2B5EF4-FFF2-40B4-BE49-F238E27FC236}">
                  <a16:creationId xmlns:a16="http://schemas.microsoft.com/office/drawing/2014/main" id="{F4E78BE8-B14C-3363-E0B8-F4880F10B725}"/>
                </a:ext>
              </a:extLst>
            </p:cNvPr>
            <p:cNvSpPr txBox="1"/>
            <p:nvPr/>
          </p:nvSpPr>
          <p:spPr>
            <a:xfrm>
              <a:off x="10363185" y="3822260"/>
              <a:ext cx="2772519" cy="2062103"/>
            </a:xfrm>
            <a:prstGeom prst="rect">
              <a:avLst/>
            </a:prstGeom>
            <a:noFill/>
          </p:spPr>
          <p:txBody>
            <a:bodyPr wrap="square" rtlCol="0">
              <a:spAutoFit/>
            </a:bodyPr>
            <a:lstStyle/>
            <a:p>
              <a:r>
                <a:rPr lang="en-US" sz="1600" dirty="0">
                  <a:solidFill>
                    <a:srgbClr val="0070C0"/>
                  </a:solidFill>
                </a:rPr>
                <a:t>Data is from the 1980 census, including men born between 1930 and 1939 with positive value for usual weekly wage.  </a:t>
              </a:r>
            </a:p>
            <a:p>
              <a:endParaRPr lang="en-US" sz="1600" dirty="0">
                <a:solidFill>
                  <a:srgbClr val="0070C0"/>
                </a:solidFill>
              </a:endParaRPr>
            </a:p>
            <a:p>
              <a:r>
                <a:rPr lang="en-US" sz="1600" dirty="0">
                  <a:solidFill>
                    <a:srgbClr val="0070C0"/>
                  </a:solidFill>
                </a:rPr>
                <a:t>There are about 330,000 people in this sample.</a:t>
              </a:r>
            </a:p>
          </p:txBody>
        </p:sp>
        <p:grpSp>
          <p:nvGrpSpPr>
            <p:cNvPr id="6" name="Group 5">
              <a:extLst>
                <a:ext uri="{FF2B5EF4-FFF2-40B4-BE49-F238E27FC236}">
                  <a16:creationId xmlns:a16="http://schemas.microsoft.com/office/drawing/2014/main" id="{01D910C9-8FEA-FDF8-B4B0-0A7C19CF9E60}"/>
                </a:ext>
              </a:extLst>
            </p:cNvPr>
            <p:cNvGrpSpPr/>
            <p:nvPr/>
          </p:nvGrpSpPr>
          <p:grpSpPr>
            <a:xfrm>
              <a:off x="3325858" y="2623353"/>
              <a:ext cx="6538313" cy="4154773"/>
              <a:chOff x="3325858" y="2623353"/>
              <a:chExt cx="6538313" cy="4154773"/>
            </a:xfrm>
          </p:grpSpPr>
          <p:pic>
            <p:nvPicPr>
              <p:cNvPr id="7" name="Picture 6">
                <a:extLst>
                  <a:ext uri="{FF2B5EF4-FFF2-40B4-BE49-F238E27FC236}">
                    <a16:creationId xmlns:a16="http://schemas.microsoft.com/office/drawing/2014/main" id="{0958A0B9-3928-3302-422E-8A0E1BC60BEF}"/>
                  </a:ext>
                </a:extLst>
              </p:cNvPr>
              <p:cNvPicPr>
                <a:picLocks noChangeAspect="1"/>
              </p:cNvPicPr>
              <p:nvPr/>
            </p:nvPicPr>
            <p:blipFill>
              <a:blip r:embed="rId3"/>
              <a:stretch>
                <a:fillRect/>
              </a:stretch>
            </p:blipFill>
            <p:spPr>
              <a:xfrm>
                <a:off x="3325858" y="2631735"/>
                <a:ext cx="5540284" cy="414639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B0C65B-8C27-F1C8-5704-3CF24EC51076}"/>
                      </a:ext>
                    </a:extLst>
                  </p:cNvPr>
                  <p:cNvSpPr txBox="1"/>
                  <p:nvPr/>
                </p:nvSpPr>
                <p:spPr>
                  <a:xfrm>
                    <a:off x="3664209" y="2623353"/>
                    <a:ext cx="2323659" cy="646331"/>
                  </a:xfrm>
                  <a:prstGeom prst="rect">
                    <a:avLst/>
                  </a:prstGeom>
                  <a:noFill/>
                </p:spPr>
                <p:txBody>
                  <a:bodyPr wrap="square" rtlCol="0">
                    <a:spAutoFit/>
                  </a:bodyPr>
                  <a:lstStyle/>
                  <a:p>
                    <a:r>
                      <a:rPr lang="en-US" b="0" dirty="0"/>
                      <a:t>Average</a:t>
                    </a:r>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m:t>
                              </m:r>
                              <m:r>
                                <m:rPr>
                                  <m:sty m:val="p"/>
                                </m:rPr>
                                <a:rPr lang="en-US" b="0" i="0" smtClean="0">
                                  <a:latin typeface="Cambria Math" panose="02040503050406030204" pitchFamily="18" charset="0"/>
                                </a:rPr>
                                <m:t>Weekly</m:t>
                              </m:r>
                              <m:r>
                                <a:rPr lang="en-US" b="0" i="0" smtClean="0">
                                  <a:latin typeface="Cambria Math" panose="02040503050406030204" pitchFamily="18" charset="0"/>
                                </a:rPr>
                                <m:t> </m:t>
                              </m:r>
                              <m:r>
                                <m:rPr>
                                  <m:sty m:val="p"/>
                                </m:rPr>
                                <a:rPr lang="en-US" b="0" i="0" smtClean="0">
                                  <a:latin typeface="Cambria Math" panose="02040503050406030204" pitchFamily="18" charset="0"/>
                                </a:rPr>
                                <m:t>Earnings</m:t>
                              </m:r>
                              <m:r>
                                <a:rPr lang="en-US" b="0" i="1" smtClean="0">
                                  <a:latin typeface="Cambria Math" panose="02040503050406030204" pitchFamily="18" charset="0"/>
                                </a:rPr>
                                <m:t>)</m:t>
                              </m:r>
                            </m:e>
                          </m:func>
                        </m:oMath>
                      </m:oMathPara>
                    </a14:m>
                    <a:endParaRPr lang="en-US" dirty="0"/>
                  </a:p>
                </p:txBody>
              </p:sp>
            </mc:Choice>
            <mc:Fallback xmlns="">
              <p:sp>
                <p:nvSpPr>
                  <p:cNvPr id="8" name="TextBox 7">
                    <a:extLst>
                      <a:ext uri="{FF2B5EF4-FFF2-40B4-BE49-F238E27FC236}">
                        <a16:creationId xmlns:a16="http://schemas.microsoft.com/office/drawing/2014/main" id="{B2B0C65B-8C27-F1C8-5704-3CF24EC51076}"/>
                      </a:ext>
                    </a:extLst>
                  </p:cNvPr>
                  <p:cNvSpPr txBox="1">
                    <a:spLocks noRot="1" noChangeAspect="1" noMove="1" noResize="1" noEditPoints="1" noAdjustHandles="1" noChangeArrowheads="1" noChangeShapeType="1" noTextEdit="1"/>
                  </p:cNvSpPr>
                  <p:nvPr/>
                </p:nvSpPr>
                <p:spPr>
                  <a:xfrm>
                    <a:off x="3664209" y="2623353"/>
                    <a:ext cx="2323659" cy="646331"/>
                  </a:xfrm>
                  <a:prstGeom prst="rect">
                    <a:avLst/>
                  </a:prstGeom>
                  <a:blipFill>
                    <a:blip r:embed="rId4"/>
                    <a:stretch>
                      <a:fillRect l="-2174" t="-3846"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6E336F-57C8-5752-0DAC-663AB935725F}"/>
                      </a:ext>
                    </a:extLst>
                  </p:cNvPr>
                  <p:cNvSpPr txBox="1"/>
                  <p:nvPr/>
                </p:nvSpPr>
                <p:spPr>
                  <a:xfrm>
                    <a:off x="7868112" y="6056061"/>
                    <a:ext cx="19960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Years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schooling</m:t>
                          </m:r>
                        </m:oMath>
                      </m:oMathPara>
                    </a14:m>
                    <a:endParaRPr lang="en-US" dirty="0"/>
                  </a:p>
                </p:txBody>
              </p:sp>
            </mc:Choice>
            <mc:Fallback xmlns="">
              <p:sp>
                <p:nvSpPr>
                  <p:cNvPr id="9" name="TextBox 8">
                    <a:extLst>
                      <a:ext uri="{FF2B5EF4-FFF2-40B4-BE49-F238E27FC236}">
                        <a16:creationId xmlns:a16="http://schemas.microsoft.com/office/drawing/2014/main" id="{5F6E336F-57C8-5752-0DAC-663AB935725F}"/>
                      </a:ext>
                    </a:extLst>
                  </p:cNvPr>
                  <p:cNvSpPr txBox="1">
                    <a:spLocks noRot="1" noChangeAspect="1" noMove="1" noResize="1" noEditPoints="1" noAdjustHandles="1" noChangeArrowheads="1" noChangeShapeType="1" noTextEdit="1"/>
                  </p:cNvSpPr>
                  <p:nvPr/>
                </p:nvSpPr>
                <p:spPr>
                  <a:xfrm>
                    <a:off x="7868112" y="6056061"/>
                    <a:ext cx="1996059" cy="369332"/>
                  </a:xfrm>
                  <a:prstGeom prst="rect">
                    <a:avLst/>
                  </a:prstGeom>
                  <a:blipFill>
                    <a:blip r:embed="rId5"/>
                    <a:stretch>
                      <a:fillRect b="-16667"/>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9395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F483-7A14-82BE-3762-AA1782F6196C}"/>
              </a:ext>
            </a:extLst>
          </p:cNvPr>
          <p:cNvSpPr>
            <a:spLocks noGrp="1"/>
          </p:cNvSpPr>
          <p:nvPr>
            <p:ph type="title"/>
          </p:nvPr>
        </p:nvSpPr>
        <p:spPr/>
        <p:txBody>
          <a:bodyPr/>
          <a:lstStyle/>
          <a:p>
            <a:r>
              <a:rPr lang="en-US" dirty="0"/>
              <a:t>Segue: Correlation and Causation</a:t>
            </a:r>
          </a:p>
        </p:txBody>
      </p:sp>
      <p:sp>
        <p:nvSpPr>
          <p:cNvPr id="3" name="Content Placeholder 2">
            <a:extLst>
              <a:ext uri="{FF2B5EF4-FFF2-40B4-BE49-F238E27FC236}">
                <a16:creationId xmlns:a16="http://schemas.microsoft.com/office/drawing/2014/main" id="{0C7B8787-9693-C40A-5DC7-44A7B145DD98}"/>
              </a:ext>
            </a:extLst>
          </p:cNvPr>
          <p:cNvSpPr>
            <a:spLocks noGrp="1"/>
          </p:cNvSpPr>
          <p:nvPr>
            <p:ph idx="1"/>
          </p:nvPr>
        </p:nvSpPr>
        <p:spPr/>
        <p:txBody>
          <a:bodyPr/>
          <a:lstStyle/>
          <a:p>
            <a:r>
              <a:rPr lang="en-US" dirty="0"/>
              <a:t>Does more education </a:t>
            </a:r>
            <a:r>
              <a:rPr lang="en-US" b="1" dirty="0"/>
              <a:t>cause</a:t>
            </a:r>
            <a:r>
              <a:rPr lang="en-US" dirty="0"/>
              <a:t> more earnings?</a:t>
            </a:r>
          </a:p>
          <a:p>
            <a:pPr marL="0" indent="0">
              <a:buNone/>
            </a:pPr>
            <a:endParaRPr lang="en-US" dirty="0"/>
          </a:p>
          <a:p>
            <a:pPr marL="0" indent="0">
              <a:buNone/>
            </a:pPr>
            <a:endParaRPr lang="en-US" dirty="0"/>
          </a:p>
          <a:p>
            <a:r>
              <a:rPr lang="en-US" dirty="0"/>
              <a:t>Does more earnings </a:t>
            </a:r>
            <a:r>
              <a:rPr lang="en-US" b="1" dirty="0"/>
              <a:t>cause</a:t>
            </a:r>
            <a:r>
              <a:rPr lang="en-US" dirty="0"/>
              <a:t> more education?</a:t>
            </a:r>
          </a:p>
          <a:p>
            <a:endParaRPr lang="en-US" dirty="0"/>
          </a:p>
          <a:p>
            <a:endParaRPr lang="en-US" dirty="0"/>
          </a:p>
          <a:p>
            <a:r>
              <a:rPr lang="en-US" dirty="0"/>
              <a:t>Might something else be going on?</a:t>
            </a:r>
          </a:p>
        </p:txBody>
      </p:sp>
      <p:grpSp>
        <p:nvGrpSpPr>
          <p:cNvPr id="6" name="Group 5">
            <a:extLst>
              <a:ext uri="{FF2B5EF4-FFF2-40B4-BE49-F238E27FC236}">
                <a16:creationId xmlns:a16="http://schemas.microsoft.com/office/drawing/2014/main" id="{A4E75FDC-893E-9696-7EC6-5E514EE1C52D}"/>
              </a:ext>
            </a:extLst>
          </p:cNvPr>
          <p:cNvGrpSpPr/>
          <p:nvPr/>
        </p:nvGrpSpPr>
        <p:grpSpPr>
          <a:xfrm>
            <a:off x="8728578" y="2301242"/>
            <a:ext cx="3045406" cy="3499887"/>
            <a:chOff x="8728578" y="2301242"/>
            <a:chExt cx="3045406" cy="3499887"/>
          </a:xfrm>
        </p:grpSpPr>
        <p:pic>
          <p:nvPicPr>
            <p:cNvPr id="4" name="Picture 3">
              <a:extLst>
                <a:ext uri="{FF2B5EF4-FFF2-40B4-BE49-F238E27FC236}">
                  <a16:creationId xmlns:a16="http://schemas.microsoft.com/office/drawing/2014/main" id="{734AD9F3-FDB0-5DD0-8EC3-2EC26D10CBD6}"/>
                </a:ext>
              </a:extLst>
            </p:cNvPr>
            <p:cNvPicPr>
              <a:picLocks noChangeAspect="1"/>
            </p:cNvPicPr>
            <p:nvPr/>
          </p:nvPicPr>
          <p:blipFill>
            <a:blip r:embed="rId3"/>
            <a:stretch>
              <a:fillRect/>
            </a:stretch>
          </p:blipFill>
          <p:spPr>
            <a:xfrm>
              <a:off x="8728578" y="3102956"/>
              <a:ext cx="3045406" cy="2698173"/>
            </a:xfrm>
            <a:prstGeom prst="rect">
              <a:avLst/>
            </a:prstGeom>
          </p:spPr>
        </p:pic>
        <p:sp>
          <p:nvSpPr>
            <p:cNvPr id="5" name="Rounded Rectangle 4">
              <a:extLst>
                <a:ext uri="{FF2B5EF4-FFF2-40B4-BE49-F238E27FC236}">
                  <a16:creationId xmlns:a16="http://schemas.microsoft.com/office/drawing/2014/main" id="{14B5C16A-D21C-FE50-803D-E93153873BDC}"/>
                </a:ext>
              </a:extLst>
            </p:cNvPr>
            <p:cNvSpPr/>
            <p:nvPr/>
          </p:nvSpPr>
          <p:spPr>
            <a:xfrm rot="20774482">
              <a:off x="8860236" y="2301242"/>
              <a:ext cx="2471738" cy="851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Discuss!</a:t>
              </a:r>
            </a:p>
          </p:txBody>
        </p:sp>
      </p:grpSp>
    </p:spTree>
    <p:extLst>
      <p:ext uri="{BB962C8B-B14F-4D97-AF65-F5344CB8AC3E}">
        <p14:creationId xmlns:p14="http://schemas.microsoft.com/office/powerpoint/2010/main" val="130958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F483-7A14-82BE-3762-AA1782F6196C}"/>
              </a:ext>
            </a:extLst>
          </p:cNvPr>
          <p:cNvSpPr>
            <a:spLocks noGrp="1"/>
          </p:cNvSpPr>
          <p:nvPr>
            <p:ph type="title"/>
          </p:nvPr>
        </p:nvSpPr>
        <p:spPr/>
        <p:txBody>
          <a:bodyPr/>
          <a:lstStyle/>
          <a:p>
            <a:r>
              <a:rPr lang="en-US" dirty="0"/>
              <a:t>Segue: Correlation and Causation</a:t>
            </a:r>
          </a:p>
        </p:txBody>
      </p:sp>
      <p:sp>
        <p:nvSpPr>
          <p:cNvPr id="3" name="Content Placeholder 2">
            <a:extLst>
              <a:ext uri="{FF2B5EF4-FFF2-40B4-BE49-F238E27FC236}">
                <a16:creationId xmlns:a16="http://schemas.microsoft.com/office/drawing/2014/main" id="{0C7B8787-9693-C40A-5DC7-44A7B145DD98}"/>
              </a:ext>
            </a:extLst>
          </p:cNvPr>
          <p:cNvSpPr>
            <a:spLocks noGrp="1"/>
          </p:cNvSpPr>
          <p:nvPr>
            <p:ph idx="1"/>
          </p:nvPr>
        </p:nvSpPr>
        <p:spPr/>
        <p:txBody>
          <a:bodyPr/>
          <a:lstStyle/>
          <a:p>
            <a:r>
              <a:rPr lang="en-US" dirty="0"/>
              <a:t>Does more education </a:t>
            </a:r>
            <a:r>
              <a:rPr lang="en-US" b="1" dirty="0"/>
              <a:t>cause</a:t>
            </a:r>
            <a:r>
              <a:rPr lang="en-US" dirty="0"/>
              <a:t> more earnings?</a:t>
            </a:r>
          </a:p>
          <a:p>
            <a:pPr marL="0" indent="0">
              <a:buNone/>
            </a:pPr>
            <a:endParaRPr lang="en-US" dirty="0"/>
          </a:p>
          <a:p>
            <a:pPr marL="0" indent="0">
              <a:buNone/>
            </a:pPr>
            <a:endParaRPr lang="en-US" dirty="0"/>
          </a:p>
          <a:p>
            <a:r>
              <a:rPr lang="en-US" dirty="0"/>
              <a:t>Does more earnings </a:t>
            </a:r>
            <a:r>
              <a:rPr lang="en-US" b="1" dirty="0"/>
              <a:t>cause</a:t>
            </a:r>
            <a:r>
              <a:rPr lang="en-US" dirty="0"/>
              <a:t> more education?</a:t>
            </a:r>
          </a:p>
          <a:p>
            <a:endParaRPr lang="en-US" dirty="0"/>
          </a:p>
          <a:p>
            <a:endParaRPr lang="en-US" dirty="0"/>
          </a:p>
          <a:p>
            <a:r>
              <a:rPr lang="en-US" dirty="0"/>
              <a:t>Might something else be going on?</a:t>
            </a:r>
          </a:p>
        </p:txBody>
      </p:sp>
      <p:sp>
        <p:nvSpPr>
          <p:cNvPr id="4" name="TextBox 3">
            <a:extLst>
              <a:ext uri="{FF2B5EF4-FFF2-40B4-BE49-F238E27FC236}">
                <a16:creationId xmlns:a16="http://schemas.microsoft.com/office/drawing/2014/main" id="{0D863E16-7489-9A08-748B-E74BBAE2FE9E}"/>
              </a:ext>
            </a:extLst>
          </p:cNvPr>
          <p:cNvSpPr txBox="1"/>
          <p:nvPr/>
        </p:nvSpPr>
        <p:spPr>
          <a:xfrm>
            <a:off x="1997613" y="2419643"/>
            <a:ext cx="8119781" cy="830997"/>
          </a:xfrm>
          <a:prstGeom prst="rect">
            <a:avLst/>
          </a:prstGeom>
          <a:noFill/>
        </p:spPr>
        <p:txBody>
          <a:bodyPr wrap="square" rtlCol="0">
            <a:spAutoFit/>
          </a:bodyPr>
          <a:lstStyle/>
          <a:p>
            <a:r>
              <a:rPr lang="en-US" sz="2400" dirty="0">
                <a:solidFill>
                  <a:schemeClr val="accent5"/>
                </a:solidFill>
              </a:rPr>
              <a:t>Maybe?  Hopefully you learn something in school, which makes you more valuable to an employer.</a:t>
            </a:r>
          </a:p>
        </p:txBody>
      </p:sp>
      <p:sp>
        <p:nvSpPr>
          <p:cNvPr id="5" name="TextBox 4">
            <a:extLst>
              <a:ext uri="{FF2B5EF4-FFF2-40B4-BE49-F238E27FC236}">
                <a16:creationId xmlns:a16="http://schemas.microsoft.com/office/drawing/2014/main" id="{C78F5845-646F-6D69-BF87-3FEAC065DBE0}"/>
              </a:ext>
            </a:extLst>
          </p:cNvPr>
          <p:cNvSpPr txBox="1"/>
          <p:nvPr/>
        </p:nvSpPr>
        <p:spPr>
          <a:xfrm>
            <a:off x="1997612" y="4001294"/>
            <a:ext cx="8119781" cy="830997"/>
          </a:xfrm>
          <a:prstGeom prst="rect">
            <a:avLst/>
          </a:prstGeom>
          <a:noFill/>
        </p:spPr>
        <p:txBody>
          <a:bodyPr wrap="square" rtlCol="0">
            <a:spAutoFit/>
          </a:bodyPr>
          <a:lstStyle/>
          <a:p>
            <a:r>
              <a:rPr lang="en-US" sz="2400" dirty="0">
                <a:solidFill>
                  <a:schemeClr val="accent5"/>
                </a:solidFill>
              </a:rPr>
              <a:t>Probably not, since this is about earnings later in life, vs. education earlier in life.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C372F57-7305-3A2A-939A-B33CCBA45C1E}"/>
                  </a:ext>
                </a:extLst>
              </p:cNvPr>
              <p:cNvSpPr txBox="1"/>
              <p:nvPr/>
            </p:nvSpPr>
            <p:spPr>
              <a:xfrm>
                <a:off x="1346398" y="5426309"/>
                <a:ext cx="10515600" cy="1077218"/>
              </a:xfrm>
              <a:prstGeom prst="rect">
                <a:avLst/>
              </a:prstGeom>
              <a:noFill/>
            </p:spPr>
            <p:txBody>
              <a:bodyPr wrap="square" rtlCol="0">
                <a:spAutoFit/>
              </a:bodyPr>
              <a:lstStyle/>
              <a:p>
                <a:r>
                  <a:rPr lang="en-US" sz="2400" dirty="0">
                    <a:solidFill>
                      <a:schemeClr val="accent5"/>
                    </a:solidFill>
                  </a:rPr>
                  <a:t>Lots of possible </a:t>
                </a:r>
                <a:r>
                  <a:rPr lang="en-US" sz="2400" b="1" dirty="0">
                    <a:solidFill>
                      <a:schemeClr val="accent5"/>
                    </a:solidFill>
                  </a:rPr>
                  <a:t>confounding variables.</a:t>
                </a:r>
              </a:p>
              <a:p>
                <a:r>
                  <a:rPr lang="en-US" sz="2000" dirty="0">
                    <a:solidFill>
                      <a:schemeClr val="accent5"/>
                    </a:solidFill>
                  </a:rPr>
                  <a:t>e.g., Wealthy parents </a:t>
                </a:r>
                <a14:m>
                  <m:oMath xmlns:m="http://schemas.openxmlformats.org/officeDocument/2006/math">
                    <m:r>
                      <a:rPr lang="en-US" sz="2000" b="0" i="1" smtClean="0">
                        <a:solidFill>
                          <a:schemeClr val="accent5"/>
                        </a:solidFill>
                        <a:latin typeface="Cambria Math" panose="02040503050406030204" pitchFamily="18" charset="0"/>
                      </a:rPr>
                      <m:t>⇒</m:t>
                    </m:r>
                  </m:oMath>
                </a14:m>
                <a:r>
                  <a:rPr lang="en-US" sz="2000" dirty="0">
                    <a:solidFill>
                      <a:schemeClr val="accent5"/>
                    </a:solidFill>
                  </a:rPr>
                  <a:t> more likely to have the resources to go to college</a:t>
                </a:r>
              </a:p>
              <a:p>
                <a:r>
                  <a:rPr lang="en-US" sz="2000" dirty="0">
                    <a:solidFill>
                      <a:schemeClr val="accent5"/>
                    </a:solidFill>
                  </a:rPr>
                  <a:t>          Wealthy parents </a:t>
                </a:r>
                <a14:m>
                  <m:oMath xmlns:m="http://schemas.openxmlformats.org/officeDocument/2006/math">
                    <m:r>
                      <a:rPr lang="en-US" sz="2000" b="0" i="1" smtClean="0">
                        <a:solidFill>
                          <a:schemeClr val="accent5"/>
                        </a:solidFill>
                        <a:latin typeface="Cambria Math" panose="02040503050406030204" pitchFamily="18" charset="0"/>
                      </a:rPr>
                      <m:t>⇒</m:t>
                    </m:r>
                  </m:oMath>
                </a14:m>
                <a:r>
                  <a:rPr lang="en-US" sz="2000" dirty="0">
                    <a:solidFill>
                      <a:schemeClr val="accent5"/>
                    </a:solidFill>
                  </a:rPr>
                  <a:t> better connections </a:t>
                </a:r>
                <a14:m>
                  <m:oMath xmlns:m="http://schemas.openxmlformats.org/officeDocument/2006/math">
                    <m:r>
                      <a:rPr lang="en-US" sz="2000" b="0" i="1" smtClean="0">
                        <a:solidFill>
                          <a:schemeClr val="accent5"/>
                        </a:solidFill>
                        <a:latin typeface="Cambria Math" panose="02040503050406030204" pitchFamily="18" charset="0"/>
                      </a:rPr>
                      <m:t>⇒</m:t>
                    </m:r>
                  </m:oMath>
                </a14:m>
                <a:r>
                  <a:rPr lang="en-US" sz="2000" dirty="0">
                    <a:solidFill>
                      <a:schemeClr val="accent5"/>
                    </a:solidFill>
                  </a:rPr>
                  <a:t> more likely to get a high-paying job.</a:t>
                </a:r>
              </a:p>
            </p:txBody>
          </p:sp>
        </mc:Choice>
        <mc:Fallback xmlns="">
          <p:sp>
            <p:nvSpPr>
              <p:cNvPr id="6" name="TextBox 5">
                <a:extLst>
                  <a:ext uri="{FF2B5EF4-FFF2-40B4-BE49-F238E27FC236}">
                    <a16:creationId xmlns:a16="http://schemas.microsoft.com/office/drawing/2014/main" id="{6C372F57-7305-3A2A-939A-B33CCBA45C1E}"/>
                  </a:ext>
                </a:extLst>
              </p:cNvPr>
              <p:cNvSpPr txBox="1">
                <a:spLocks noRot="1" noChangeAspect="1" noMove="1" noResize="1" noEditPoints="1" noAdjustHandles="1" noChangeArrowheads="1" noChangeShapeType="1" noTextEdit="1"/>
              </p:cNvSpPr>
              <p:nvPr/>
            </p:nvSpPr>
            <p:spPr>
              <a:xfrm>
                <a:off x="1346398" y="5426309"/>
                <a:ext cx="10515600" cy="1077218"/>
              </a:xfrm>
              <a:prstGeom prst="rect">
                <a:avLst/>
              </a:prstGeom>
              <a:blipFill>
                <a:blip r:embed="rId3"/>
                <a:stretch>
                  <a:fillRect l="-965" t="-4651" b="-9302"/>
                </a:stretch>
              </a:blipFill>
            </p:spPr>
            <p:txBody>
              <a:bodyPr/>
              <a:lstStyle/>
              <a:p>
                <a:r>
                  <a:rPr lang="en-US">
                    <a:noFill/>
                  </a:rPr>
                  <a:t> </a:t>
                </a:r>
              </a:p>
            </p:txBody>
          </p:sp>
        </mc:Fallback>
      </mc:AlternateContent>
    </p:spTree>
    <p:extLst>
      <p:ext uri="{BB962C8B-B14F-4D97-AF65-F5344CB8AC3E}">
        <p14:creationId xmlns:p14="http://schemas.microsoft.com/office/powerpoint/2010/main" val="42503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EDE2-7920-A3DE-FF0B-D048E62B043A}"/>
              </a:ext>
            </a:extLst>
          </p:cNvPr>
          <p:cNvSpPr>
            <a:spLocks noGrp="1"/>
          </p:cNvSpPr>
          <p:nvPr>
            <p:ph type="title"/>
          </p:nvPr>
        </p:nvSpPr>
        <p:spPr/>
        <p:txBody>
          <a:bodyPr/>
          <a:lstStyle/>
          <a:p>
            <a:r>
              <a:rPr lang="en-US" dirty="0"/>
              <a:t>Confounding Variables</a:t>
            </a:r>
          </a:p>
        </p:txBody>
      </p:sp>
      <p:sp>
        <p:nvSpPr>
          <p:cNvPr id="3" name="Content Placeholder 2">
            <a:extLst>
              <a:ext uri="{FF2B5EF4-FFF2-40B4-BE49-F238E27FC236}">
                <a16:creationId xmlns:a16="http://schemas.microsoft.com/office/drawing/2014/main" id="{759D3F05-0FEE-64CC-FAAB-F84332FB4CF9}"/>
              </a:ext>
            </a:extLst>
          </p:cNvPr>
          <p:cNvSpPr>
            <a:spLocks noGrp="1"/>
          </p:cNvSpPr>
          <p:nvPr>
            <p:ph idx="1"/>
          </p:nvPr>
        </p:nvSpPr>
        <p:spPr/>
        <p:txBody>
          <a:bodyPr/>
          <a:lstStyle/>
          <a:p>
            <a:r>
              <a:rPr lang="en-US" dirty="0"/>
              <a:t>A </a:t>
            </a:r>
            <a:r>
              <a:rPr lang="en-US" b="1" dirty="0"/>
              <a:t>confounding variable </a:t>
            </a:r>
            <a:r>
              <a:rPr lang="en-US" dirty="0"/>
              <a:t>is a variable that influences both the dependent and the independent variable.</a:t>
            </a:r>
          </a:p>
        </p:txBody>
      </p:sp>
      <p:grpSp>
        <p:nvGrpSpPr>
          <p:cNvPr id="7" name="Group 6">
            <a:extLst>
              <a:ext uri="{FF2B5EF4-FFF2-40B4-BE49-F238E27FC236}">
                <a16:creationId xmlns:a16="http://schemas.microsoft.com/office/drawing/2014/main" id="{02148779-3B5B-1F2C-6297-58F8EA6B9B04}"/>
              </a:ext>
            </a:extLst>
          </p:cNvPr>
          <p:cNvGrpSpPr/>
          <p:nvPr/>
        </p:nvGrpSpPr>
        <p:grpSpPr>
          <a:xfrm>
            <a:off x="848002" y="2971591"/>
            <a:ext cx="7873118" cy="3403175"/>
            <a:chOff x="848002" y="2971591"/>
            <a:chExt cx="7873118" cy="3403175"/>
          </a:xfrm>
        </p:grpSpPr>
        <p:grpSp>
          <p:nvGrpSpPr>
            <p:cNvPr id="20" name="Group 19">
              <a:extLst>
                <a:ext uri="{FF2B5EF4-FFF2-40B4-BE49-F238E27FC236}">
                  <a16:creationId xmlns:a16="http://schemas.microsoft.com/office/drawing/2014/main" id="{8E38C8F8-12EC-90C4-EB33-A74FF8F92BD5}"/>
                </a:ext>
              </a:extLst>
            </p:cNvPr>
            <p:cNvGrpSpPr/>
            <p:nvPr/>
          </p:nvGrpSpPr>
          <p:grpSpPr>
            <a:xfrm>
              <a:off x="943661" y="3109406"/>
              <a:ext cx="7777459" cy="2519073"/>
              <a:chOff x="1191491" y="2913712"/>
              <a:chExt cx="10162309" cy="2999510"/>
            </a:xfrm>
          </p:grpSpPr>
          <p:sp>
            <p:nvSpPr>
              <p:cNvPr id="4" name="Oval 3">
                <a:extLst>
                  <a:ext uri="{FF2B5EF4-FFF2-40B4-BE49-F238E27FC236}">
                    <a16:creationId xmlns:a16="http://schemas.microsoft.com/office/drawing/2014/main" id="{7D47DEDD-3DED-0A52-78F1-CC179DDD7C00}"/>
                  </a:ext>
                </a:extLst>
              </p:cNvPr>
              <p:cNvSpPr/>
              <p:nvPr/>
            </p:nvSpPr>
            <p:spPr>
              <a:xfrm>
                <a:off x="1191491" y="4001294"/>
                <a:ext cx="2798618" cy="16764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Parents’ income</a:t>
                </a:r>
              </a:p>
            </p:txBody>
          </p:sp>
          <p:sp>
            <p:nvSpPr>
              <p:cNvPr id="5" name="Oval 4">
                <a:extLst>
                  <a:ext uri="{FF2B5EF4-FFF2-40B4-BE49-F238E27FC236}">
                    <a16:creationId xmlns:a16="http://schemas.microsoft.com/office/drawing/2014/main" id="{B5B67F7F-15FA-128D-D884-4F61015579E7}"/>
                  </a:ext>
                </a:extLst>
              </p:cNvPr>
              <p:cNvSpPr/>
              <p:nvPr/>
            </p:nvSpPr>
            <p:spPr>
              <a:xfrm>
                <a:off x="5043054" y="2913712"/>
                <a:ext cx="2798618" cy="1676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Amount of Education</a:t>
                </a:r>
              </a:p>
            </p:txBody>
          </p:sp>
          <p:sp>
            <p:nvSpPr>
              <p:cNvPr id="6" name="Oval 5">
                <a:extLst>
                  <a:ext uri="{FF2B5EF4-FFF2-40B4-BE49-F238E27FC236}">
                    <a16:creationId xmlns:a16="http://schemas.microsoft.com/office/drawing/2014/main" id="{C0416F6A-AC07-D15D-7F57-C30EF1891D52}"/>
                  </a:ext>
                </a:extLst>
              </p:cNvPr>
              <p:cNvSpPr/>
              <p:nvPr/>
            </p:nvSpPr>
            <p:spPr>
              <a:xfrm>
                <a:off x="8555182" y="4236822"/>
                <a:ext cx="2798618" cy="1676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Income later in life</a:t>
                </a:r>
              </a:p>
            </p:txBody>
          </p:sp>
          <p:cxnSp>
            <p:nvCxnSpPr>
              <p:cNvPr id="8" name="Straight Arrow Connector 7">
                <a:extLst>
                  <a:ext uri="{FF2B5EF4-FFF2-40B4-BE49-F238E27FC236}">
                    <a16:creationId xmlns:a16="http://schemas.microsoft.com/office/drawing/2014/main" id="{64B3A6EE-0ECB-6E53-1B8D-81D4A5744EEC}"/>
                  </a:ext>
                </a:extLst>
              </p:cNvPr>
              <p:cNvCxnSpPr>
                <a:cxnSpLocks/>
              </p:cNvCxnSpPr>
              <p:nvPr/>
            </p:nvCxnSpPr>
            <p:spPr>
              <a:xfrm flipV="1">
                <a:off x="3858491" y="4001294"/>
                <a:ext cx="1184563" cy="418306"/>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AFEE5CA-062F-6C46-BB74-F90047355D1E}"/>
                  </a:ext>
                </a:extLst>
              </p:cNvPr>
              <p:cNvCxnSpPr>
                <a:cxnSpLocks/>
              </p:cNvCxnSpPr>
              <p:nvPr/>
            </p:nvCxnSpPr>
            <p:spPr>
              <a:xfrm>
                <a:off x="3858491" y="5174384"/>
                <a:ext cx="4696691" cy="78221"/>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70C4053-138F-B90E-F180-53831D60B6BA}"/>
                  </a:ext>
                </a:extLst>
              </p:cNvPr>
              <p:cNvCxnSpPr>
                <a:cxnSpLocks/>
              </p:cNvCxnSpPr>
              <p:nvPr/>
            </p:nvCxnSpPr>
            <p:spPr>
              <a:xfrm>
                <a:off x="7841672" y="4001294"/>
                <a:ext cx="914401" cy="588818"/>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EB301409-E780-35F7-245F-73E3C29C3AAA}"/>
                </a:ext>
              </a:extLst>
            </p:cNvPr>
            <p:cNvSpPr txBox="1"/>
            <p:nvPr/>
          </p:nvSpPr>
          <p:spPr>
            <a:xfrm>
              <a:off x="6977933" y="5728435"/>
              <a:ext cx="1344523" cy="646331"/>
            </a:xfrm>
            <a:prstGeom prst="rect">
              <a:avLst/>
            </a:prstGeom>
            <a:noFill/>
          </p:spPr>
          <p:txBody>
            <a:bodyPr wrap="square" rtlCol="0">
              <a:spAutoFit/>
            </a:bodyPr>
            <a:lstStyle/>
            <a:p>
              <a:pPr algn="ctr"/>
              <a:r>
                <a:rPr lang="en-US" dirty="0">
                  <a:solidFill>
                    <a:schemeClr val="accent1"/>
                  </a:solidFill>
                </a:rPr>
                <a:t>Dependent Variable</a:t>
              </a:r>
            </a:p>
          </p:txBody>
        </p:sp>
        <p:sp>
          <p:nvSpPr>
            <p:cNvPr id="18" name="TextBox 17">
              <a:extLst>
                <a:ext uri="{FF2B5EF4-FFF2-40B4-BE49-F238E27FC236}">
                  <a16:creationId xmlns:a16="http://schemas.microsoft.com/office/drawing/2014/main" id="{FF4A8C7E-97B8-5551-8AD1-4AD043A9214F}"/>
                </a:ext>
              </a:extLst>
            </p:cNvPr>
            <p:cNvSpPr txBox="1"/>
            <p:nvPr/>
          </p:nvSpPr>
          <p:spPr>
            <a:xfrm>
              <a:off x="5741069" y="2971591"/>
              <a:ext cx="1676401" cy="646331"/>
            </a:xfrm>
            <a:prstGeom prst="rect">
              <a:avLst/>
            </a:prstGeom>
            <a:noFill/>
          </p:spPr>
          <p:txBody>
            <a:bodyPr wrap="square" rtlCol="0">
              <a:spAutoFit/>
            </a:bodyPr>
            <a:lstStyle/>
            <a:p>
              <a:pPr algn="ctr"/>
              <a:r>
                <a:rPr lang="en-US" dirty="0">
                  <a:solidFill>
                    <a:schemeClr val="accent1"/>
                  </a:solidFill>
                </a:rPr>
                <a:t>Independent Variable</a:t>
              </a:r>
            </a:p>
          </p:txBody>
        </p:sp>
        <p:sp>
          <p:nvSpPr>
            <p:cNvPr id="19" name="TextBox 18">
              <a:extLst>
                <a:ext uri="{FF2B5EF4-FFF2-40B4-BE49-F238E27FC236}">
                  <a16:creationId xmlns:a16="http://schemas.microsoft.com/office/drawing/2014/main" id="{72A53A3E-E985-AC8D-FC99-DE79C2189488}"/>
                </a:ext>
              </a:extLst>
            </p:cNvPr>
            <p:cNvSpPr txBox="1"/>
            <p:nvPr/>
          </p:nvSpPr>
          <p:spPr>
            <a:xfrm>
              <a:off x="848002" y="5480654"/>
              <a:ext cx="1676401" cy="646331"/>
            </a:xfrm>
            <a:prstGeom prst="rect">
              <a:avLst/>
            </a:prstGeom>
            <a:noFill/>
          </p:spPr>
          <p:txBody>
            <a:bodyPr wrap="square" rtlCol="0">
              <a:spAutoFit/>
            </a:bodyPr>
            <a:lstStyle/>
            <a:p>
              <a:pPr algn="ctr"/>
              <a:r>
                <a:rPr lang="en-US" dirty="0">
                  <a:solidFill>
                    <a:schemeClr val="accent5"/>
                  </a:solidFill>
                </a:rPr>
                <a:t>Confounding Variable</a:t>
              </a:r>
            </a:p>
          </p:txBody>
        </p:sp>
      </p:grpSp>
      <p:grpSp>
        <p:nvGrpSpPr>
          <p:cNvPr id="23" name="Group 22">
            <a:extLst>
              <a:ext uri="{FF2B5EF4-FFF2-40B4-BE49-F238E27FC236}">
                <a16:creationId xmlns:a16="http://schemas.microsoft.com/office/drawing/2014/main" id="{95348307-ED0F-6D08-9363-D16FAF60D397}"/>
              </a:ext>
            </a:extLst>
          </p:cNvPr>
          <p:cNvGrpSpPr/>
          <p:nvPr/>
        </p:nvGrpSpPr>
        <p:grpSpPr>
          <a:xfrm>
            <a:off x="8874477" y="2803032"/>
            <a:ext cx="3171455" cy="3129775"/>
            <a:chOff x="8874477" y="2803032"/>
            <a:chExt cx="3171455" cy="3129775"/>
          </a:xfrm>
        </p:grpSpPr>
        <p:pic>
          <p:nvPicPr>
            <p:cNvPr id="21" name="Picture 20">
              <a:extLst>
                <a:ext uri="{FF2B5EF4-FFF2-40B4-BE49-F238E27FC236}">
                  <a16:creationId xmlns:a16="http://schemas.microsoft.com/office/drawing/2014/main" id="{4B0480D4-8FD2-4399-3318-1893B5AD1A9D}"/>
                </a:ext>
              </a:extLst>
            </p:cNvPr>
            <p:cNvPicPr>
              <a:picLocks noChangeAspect="1"/>
            </p:cNvPicPr>
            <p:nvPr/>
          </p:nvPicPr>
          <p:blipFill>
            <a:blip r:embed="rId3"/>
            <a:stretch>
              <a:fillRect/>
            </a:stretch>
          </p:blipFill>
          <p:spPr>
            <a:xfrm>
              <a:off x="10651994" y="3805330"/>
              <a:ext cx="918575" cy="2127477"/>
            </a:xfrm>
            <a:prstGeom prst="rect">
              <a:avLst/>
            </a:prstGeom>
          </p:spPr>
        </p:pic>
        <p:sp>
          <p:nvSpPr>
            <p:cNvPr id="22" name="TextBox 21">
              <a:extLst>
                <a:ext uri="{FF2B5EF4-FFF2-40B4-BE49-F238E27FC236}">
                  <a16:creationId xmlns:a16="http://schemas.microsoft.com/office/drawing/2014/main" id="{879E948F-0B4F-B434-15F0-474F6DC7D319}"/>
                </a:ext>
              </a:extLst>
            </p:cNvPr>
            <p:cNvSpPr txBox="1"/>
            <p:nvPr/>
          </p:nvSpPr>
          <p:spPr>
            <a:xfrm>
              <a:off x="8874477" y="2803032"/>
              <a:ext cx="3171455" cy="1015663"/>
            </a:xfrm>
            <a:prstGeom prst="rect">
              <a:avLst/>
            </a:prstGeom>
            <a:noFill/>
          </p:spPr>
          <p:txBody>
            <a:bodyPr wrap="square" rtlCol="0">
              <a:spAutoFit/>
            </a:bodyPr>
            <a:lstStyle/>
            <a:p>
              <a:pPr algn="ctr"/>
              <a:r>
                <a:rPr lang="en-US" sz="2000" dirty="0">
                  <a:solidFill>
                    <a:srgbClr val="0070C0"/>
                  </a:solidFill>
                </a:rPr>
                <a:t>This graph is a </a:t>
              </a:r>
              <a:r>
                <a:rPr lang="en-US" sz="2000" b="1" dirty="0">
                  <a:solidFill>
                    <a:srgbClr val="0070C0"/>
                  </a:solidFill>
                </a:rPr>
                <a:t>causal diagram</a:t>
              </a:r>
              <a:r>
                <a:rPr lang="en-US" sz="2000" dirty="0">
                  <a:solidFill>
                    <a:srgbClr val="0070C0"/>
                  </a:solidFill>
                </a:rPr>
                <a:t>.  There is an edge from X to Y if X affects Y.</a:t>
              </a:r>
            </a:p>
          </p:txBody>
        </p:sp>
      </p:grpSp>
    </p:spTree>
    <p:extLst>
      <p:ext uri="{BB962C8B-B14F-4D97-AF65-F5344CB8AC3E}">
        <p14:creationId xmlns:p14="http://schemas.microsoft.com/office/powerpoint/2010/main" val="7024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F83-AE9B-E34B-1A97-FD3C8BC4EADA}"/>
              </a:ext>
            </a:extLst>
          </p:cNvPr>
          <p:cNvSpPr>
            <a:spLocks noGrp="1"/>
          </p:cNvSpPr>
          <p:nvPr>
            <p:ph type="title"/>
          </p:nvPr>
        </p:nvSpPr>
        <p:spPr/>
        <p:txBody>
          <a:bodyPr/>
          <a:lstStyle/>
          <a:p>
            <a:r>
              <a:rPr lang="en-US" dirty="0"/>
              <a:t>What is causality?</a:t>
            </a:r>
          </a:p>
        </p:txBody>
      </p:sp>
      <p:sp>
        <p:nvSpPr>
          <p:cNvPr id="3" name="Text Placeholder 2">
            <a:extLst>
              <a:ext uri="{FF2B5EF4-FFF2-40B4-BE49-F238E27FC236}">
                <a16:creationId xmlns:a16="http://schemas.microsoft.com/office/drawing/2014/main" id="{5726593E-D72A-3E92-A172-DE450CC7A9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4668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756B-09C3-4835-484B-E212FD464779}"/>
              </a:ext>
            </a:extLst>
          </p:cNvPr>
          <p:cNvSpPr>
            <a:spLocks noGrp="1"/>
          </p:cNvSpPr>
          <p:nvPr>
            <p:ph type="title"/>
          </p:nvPr>
        </p:nvSpPr>
        <p:spPr/>
        <p:txBody>
          <a:bodyPr/>
          <a:lstStyle/>
          <a:p>
            <a:r>
              <a:rPr lang="en-US" dirty="0"/>
              <a:t>Causal Statements</a:t>
            </a:r>
            <a:br>
              <a:rPr lang="en-US" dirty="0"/>
            </a:br>
            <a:r>
              <a:rPr lang="en-US" sz="2800" dirty="0"/>
              <a:t>Examples</a:t>
            </a:r>
            <a:endParaRPr lang="en-US" dirty="0"/>
          </a:p>
        </p:txBody>
      </p:sp>
      <p:sp>
        <p:nvSpPr>
          <p:cNvPr id="3" name="Content Placeholder 2">
            <a:extLst>
              <a:ext uri="{FF2B5EF4-FFF2-40B4-BE49-F238E27FC236}">
                <a16:creationId xmlns:a16="http://schemas.microsoft.com/office/drawing/2014/main" id="{AA182676-E6A1-A2FF-CCED-7BF1FD9AA417}"/>
              </a:ext>
            </a:extLst>
          </p:cNvPr>
          <p:cNvSpPr>
            <a:spLocks noGrp="1"/>
          </p:cNvSpPr>
          <p:nvPr>
            <p:ph idx="1"/>
          </p:nvPr>
        </p:nvSpPr>
        <p:spPr>
          <a:xfrm>
            <a:off x="838199" y="1825625"/>
            <a:ext cx="10977563" cy="4351338"/>
          </a:xfrm>
        </p:spPr>
        <p:txBody>
          <a:bodyPr/>
          <a:lstStyle/>
          <a:p>
            <a:pPr marL="514350" indent="-514350">
              <a:buFont typeface="+mj-lt"/>
              <a:buAutoNum type="arabicPeriod"/>
            </a:pPr>
            <a:r>
              <a:rPr lang="en-US" dirty="0"/>
              <a:t>The aspirin made my headache go away.</a:t>
            </a:r>
          </a:p>
          <a:p>
            <a:pPr marL="514350" indent="-514350">
              <a:buFont typeface="+mj-lt"/>
              <a:buAutoNum type="arabicPeriod"/>
            </a:pPr>
            <a:r>
              <a:rPr lang="en-US" dirty="0"/>
              <a:t>Eating spoiled food causes people to get ill.</a:t>
            </a:r>
          </a:p>
          <a:p>
            <a:pPr marL="514350" indent="-514350">
              <a:buFont typeface="+mj-lt"/>
              <a:buAutoNum type="arabicPeriod"/>
            </a:pPr>
            <a:r>
              <a:rPr lang="en-US" dirty="0"/>
              <a:t>Mask-wearing has a causal effect on COVID rates.</a:t>
            </a:r>
          </a:p>
          <a:p>
            <a:pPr marL="514350" indent="-514350">
              <a:buFont typeface="+mj-lt"/>
              <a:buAutoNum type="arabicPeriod"/>
            </a:pPr>
            <a:r>
              <a:rPr lang="en-US" dirty="0"/>
              <a:t>Having laptops in the class has a negative causal effect on learning.</a:t>
            </a:r>
          </a:p>
          <a:p>
            <a:pPr marL="514350" indent="-514350">
              <a:buFont typeface="+mj-lt"/>
              <a:buAutoNum type="arabicPeriod"/>
            </a:pPr>
            <a:r>
              <a:rPr lang="en-US" dirty="0"/>
              <a:t>Being African-American lowers the chances of getting a job interview.</a:t>
            </a:r>
          </a:p>
          <a:p>
            <a:pPr marL="514350" indent="-514350">
              <a:buFont typeface="+mj-lt"/>
              <a:buAutoNum type="arabicPeriod"/>
            </a:pPr>
            <a:r>
              <a:rPr lang="en-US" dirty="0"/>
              <a:t>Going to college has an effect on your earnings.</a:t>
            </a:r>
          </a:p>
          <a:p>
            <a:pPr marL="514350" indent="-514350">
              <a:buFont typeface="+mj-lt"/>
              <a:buAutoNum type="arabicPeriod"/>
            </a:pPr>
            <a:r>
              <a:rPr lang="en-US" dirty="0"/>
              <a:t>He got a good grade because he studied hard.</a:t>
            </a:r>
          </a:p>
          <a:p>
            <a:endParaRPr lang="en-US" dirty="0"/>
          </a:p>
        </p:txBody>
      </p:sp>
    </p:spTree>
    <p:extLst>
      <p:ext uri="{BB962C8B-B14F-4D97-AF65-F5344CB8AC3E}">
        <p14:creationId xmlns:p14="http://schemas.microsoft.com/office/powerpoint/2010/main" val="27187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37D2-DF8E-408F-6EBE-6A023B4FB2FF}"/>
              </a:ext>
            </a:extLst>
          </p:cNvPr>
          <p:cNvSpPr>
            <a:spLocks noGrp="1"/>
          </p:cNvSpPr>
          <p:nvPr>
            <p:ph type="title"/>
          </p:nvPr>
        </p:nvSpPr>
        <p:spPr/>
        <p:txBody>
          <a:bodyPr/>
          <a:lstStyle/>
          <a:p>
            <a:r>
              <a:rPr lang="en-US" dirty="0"/>
              <a:t>You all thought about a 1-sentence definition of causality before class</a:t>
            </a:r>
          </a:p>
        </p:txBody>
      </p:sp>
      <p:sp>
        <p:nvSpPr>
          <p:cNvPr id="3" name="Content Placeholder 2">
            <a:extLst>
              <a:ext uri="{FF2B5EF4-FFF2-40B4-BE49-F238E27FC236}">
                <a16:creationId xmlns:a16="http://schemas.microsoft.com/office/drawing/2014/main" id="{CF76BA22-C69B-D045-2D35-D4DA4CF51FDA}"/>
              </a:ext>
            </a:extLst>
          </p:cNvPr>
          <p:cNvSpPr>
            <a:spLocks noGrp="1"/>
          </p:cNvSpPr>
          <p:nvPr>
            <p:ph idx="1"/>
          </p:nvPr>
        </p:nvSpPr>
        <p:spPr>
          <a:xfrm>
            <a:off x="838200" y="1825625"/>
            <a:ext cx="10831286" cy="4351338"/>
          </a:xfrm>
        </p:spPr>
        <p:txBody>
          <a:bodyPr/>
          <a:lstStyle/>
          <a:p>
            <a:r>
              <a:rPr lang="en-US" dirty="0"/>
              <a:t>Share your definition with your neighbor(s). </a:t>
            </a:r>
          </a:p>
          <a:p>
            <a:r>
              <a:rPr lang="en-US" dirty="0"/>
              <a:t>Which of the examples from the previous slide do your definitions capture?</a:t>
            </a:r>
          </a:p>
          <a:p>
            <a:r>
              <a:rPr lang="en-US" dirty="0"/>
              <a:t>Revise your definitions if you want.</a:t>
            </a:r>
          </a:p>
        </p:txBody>
      </p:sp>
      <p:sp>
        <p:nvSpPr>
          <p:cNvPr id="4" name="Content Placeholder 2">
            <a:extLst>
              <a:ext uri="{FF2B5EF4-FFF2-40B4-BE49-F238E27FC236}">
                <a16:creationId xmlns:a16="http://schemas.microsoft.com/office/drawing/2014/main" id="{93CA44CB-198F-FC3B-21CF-FA4CDBA22FAF}"/>
              </a:ext>
            </a:extLst>
          </p:cNvPr>
          <p:cNvSpPr txBox="1">
            <a:spLocks/>
          </p:cNvSpPr>
          <p:nvPr/>
        </p:nvSpPr>
        <p:spPr>
          <a:xfrm>
            <a:off x="4220028" y="4068082"/>
            <a:ext cx="7971972" cy="2789918"/>
          </a:xfrm>
          <a:prstGeom prst="rect">
            <a:avLst/>
          </a:prstGeom>
          <a:solidFill>
            <a:schemeClr val="bg1"/>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1800" dirty="0">
                <a:solidFill>
                  <a:schemeClr val="accent1"/>
                </a:solidFill>
              </a:rPr>
              <a:t>The aspirin made my headache go away.</a:t>
            </a:r>
          </a:p>
          <a:p>
            <a:pPr marL="514350" indent="-514350">
              <a:buFont typeface="+mj-lt"/>
              <a:buAutoNum type="arabicPeriod"/>
            </a:pPr>
            <a:r>
              <a:rPr lang="en-US" sz="1800" dirty="0">
                <a:solidFill>
                  <a:schemeClr val="accent1"/>
                </a:solidFill>
              </a:rPr>
              <a:t>Eating spoiled food causes people to get ill.</a:t>
            </a:r>
          </a:p>
          <a:p>
            <a:pPr marL="514350" indent="-514350">
              <a:buFont typeface="+mj-lt"/>
              <a:buAutoNum type="arabicPeriod"/>
            </a:pPr>
            <a:r>
              <a:rPr lang="en-US" sz="1800" dirty="0">
                <a:solidFill>
                  <a:schemeClr val="accent1"/>
                </a:solidFill>
              </a:rPr>
              <a:t>Mask-wearing has a causal effect on COVID rates.</a:t>
            </a:r>
          </a:p>
          <a:p>
            <a:pPr marL="514350" indent="-514350">
              <a:buFont typeface="+mj-lt"/>
              <a:buAutoNum type="arabicPeriod"/>
            </a:pPr>
            <a:r>
              <a:rPr lang="en-US" sz="1800" dirty="0">
                <a:solidFill>
                  <a:schemeClr val="accent1"/>
                </a:solidFill>
              </a:rPr>
              <a:t>Having laptops in the class has a negative causal effect on learning.</a:t>
            </a:r>
          </a:p>
          <a:p>
            <a:pPr marL="514350" indent="-514350">
              <a:buFont typeface="+mj-lt"/>
              <a:buAutoNum type="arabicPeriod"/>
            </a:pPr>
            <a:r>
              <a:rPr lang="en-US" sz="1800" dirty="0">
                <a:solidFill>
                  <a:schemeClr val="accent1"/>
                </a:solidFill>
              </a:rPr>
              <a:t>Being African-American lowers the chances of getting a job interview.</a:t>
            </a:r>
          </a:p>
          <a:p>
            <a:pPr marL="514350" indent="-514350">
              <a:buFont typeface="+mj-lt"/>
              <a:buAutoNum type="arabicPeriod"/>
            </a:pPr>
            <a:r>
              <a:rPr lang="en-US" sz="1800" dirty="0">
                <a:solidFill>
                  <a:schemeClr val="accent1"/>
                </a:solidFill>
              </a:rPr>
              <a:t>Going to college has an effect on your earnings.</a:t>
            </a:r>
          </a:p>
          <a:p>
            <a:pPr marL="514350" indent="-514350">
              <a:buFont typeface="+mj-lt"/>
              <a:buAutoNum type="arabicPeriod"/>
            </a:pPr>
            <a:r>
              <a:rPr lang="en-US" sz="1800" dirty="0">
                <a:solidFill>
                  <a:schemeClr val="accent1"/>
                </a:solidFill>
              </a:rPr>
              <a:t>He got a good grade because he studied hard.</a:t>
            </a:r>
          </a:p>
          <a:p>
            <a:endParaRPr lang="en-US" sz="1800" dirty="0">
              <a:solidFill>
                <a:schemeClr val="accent1"/>
              </a:solidFill>
            </a:endParaRPr>
          </a:p>
        </p:txBody>
      </p:sp>
      <p:pic>
        <p:nvPicPr>
          <p:cNvPr id="5" name="Picture 4">
            <a:extLst>
              <a:ext uri="{FF2B5EF4-FFF2-40B4-BE49-F238E27FC236}">
                <a16:creationId xmlns:a16="http://schemas.microsoft.com/office/drawing/2014/main" id="{3502CB0B-2353-CCD7-DC2C-AE144DE90273}"/>
              </a:ext>
            </a:extLst>
          </p:cNvPr>
          <p:cNvPicPr>
            <a:picLocks noChangeAspect="1"/>
          </p:cNvPicPr>
          <p:nvPr/>
        </p:nvPicPr>
        <p:blipFill>
          <a:blip r:embed="rId3"/>
          <a:stretch>
            <a:fillRect/>
          </a:stretch>
        </p:blipFill>
        <p:spPr>
          <a:xfrm>
            <a:off x="1069109" y="4385090"/>
            <a:ext cx="2486891" cy="2155902"/>
          </a:xfrm>
          <a:prstGeom prst="rect">
            <a:avLst/>
          </a:prstGeom>
        </p:spPr>
      </p:pic>
    </p:spTree>
    <p:extLst>
      <p:ext uri="{BB962C8B-B14F-4D97-AF65-F5344CB8AC3E}">
        <p14:creationId xmlns:p14="http://schemas.microsoft.com/office/powerpoint/2010/main" val="410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1BB3-4BBB-6691-5F94-BBE1D0DE51B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AFB2DA4-809F-7805-D3BD-B8DC4B455225}"/>
              </a:ext>
            </a:extLst>
          </p:cNvPr>
          <p:cNvSpPr>
            <a:spLocks noGrp="1"/>
          </p:cNvSpPr>
          <p:nvPr>
            <p:ph type="subTitle" idx="1"/>
          </p:nvPr>
        </p:nvSpPr>
        <p:spPr/>
        <p:txBody>
          <a:bodyPr/>
          <a:lstStyle/>
          <a:p>
            <a:endParaRPr lang="en-US"/>
          </a:p>
        </p:txBody>
      </p:sp>
      <p:pic>
        <p:nvPicPr>
          <p:cNvPr id="5" name="slide.url=https://www.polleverywhere.com/discourses/1y1v8IeHsc1faMW4X477F">
            <a:extLst>
              <a:ext uri="{FF2B5EF4-FFF2-40B4-BE49-F238E27FC236}">
                <a16:creationId xmlns:a16="http://schemas.microsoft.com/office/drawing/2014/main" id="{3F586496-E7AB-0CD6-1B6B-B5485E14696B}"/>
              </a:ext>
            </a:extLst>
          </p:cNvPr>
          <p:cNvPicPr>
            <a:picLocks/>
          </p:cNvPicPr>
          <p:nvPr>
            <p:custDataLst>
              <p:tags r:id="rId1"/>
            </p:custDataLst>
          </p:nvPr>
        </p:nvPicPr>
        <p:blipFill>
          <a:blip r:embed="rId4"/>
          <a:stretch>
            <a:fillRect/>
          </a:stretch>
        </p:blipFill>
        <p:spPr>
          <a:xfrm>
            <a:off x="63500" y="63500"/>
            <a:ext cx="12065000" cy="6731000"/>
          </a:xfrm>
          <a:prstGeom prst="rect">
            <a:avLst/>
          </a:prstGeom>
        </p:spPr>
      </p:pic>
    </p:spTree>
    <p:extLst>
      <p:ext uri="{BB962C8B-B14F-4D97-AF65-F5344CB8AC3E}">
        <p14:creationId xmlns:p14="http://schemas.microsoft.com/office/powerpoint/2010/main" val="98084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8A38-1980-57BD-4EF9-9C36A10676F1}"/>
              </a:ext>
            </a:extLst>
          </p:cNvPr>
          <p:cNvSpPr>
            <a:spLocks noGrp="1"/>
          </p:cNvSpPr>
          <p:nvPr>
            <p:ph type="title"/>
          </p:nvPr>
        </p:nvSpPr>
        <p:spPr/>
        <p:txBody>
          <a:bodyPr/>
          <a:lstStyle/>
          <a:p>
            <a:r>
              <a:rPr lang="en-US" dirty="0"/>
              <a:t>Correlation</a:t>
            </a:r>
          </a:p>
        </p:txBody>
      </p:sp>
      <p:sp>
        <p:nvSpPr>
          <p:cNvPr id="3" name="Content Placeholder 2">
            <a:extLst>
              <a:ext uri="{FF2B5EF4-FFF2-40B4-BE49-F238E27FC236}">
                <a16:creationId xmlns:a16="http://schemas.microsoft.com/office/drawing/2014/main" id="{6CD9EAF7-6600-9303-479F-1075D0FF8379}"/>
              </a:ext>
            </a:extLst>
          </p:cNvPr>
          <p:cNvSpPr>
            <a:spLocks noGrp="1"/>
          </p:cNvSpPr>
          <p:nvPr>
            <p:ph idx="1"/>
          </p:nvPr>
        </p:nvSpPr>
        <p:spPr>
          <a:xfrm>
            <a:off x="6826101" y="1825625"/>
            <a:ext cx="4731489" cy="4351338"/>
          </a:xfrm>
        </p:spPr>
        <p:txBody>
          <a:bodyPr/>
          <a:lstStyle/>
          <a:p>
            <a:r>
              <a:rPr lang="en-US" dirty="0"/>
              <a:t>Chocolate consumption is correlated with winning the Nobel prize.</a:t>
            </a:r>
          </a:p>
        </p:txBody>
      </p:sp>
      <p:pic>
        <p:nvPicPr>
          <p:cNvPr id="4" name="Picture 3" descr="A graph showing countries/regions with flags&#10;&#10;Description automatically generated">
            <a:extLst>
              <a:ext uri="{FF2B5EF4-FFF2-40B4-BE49-F238E27FC236}">
                <a16:creationId xmlns:a16="http://schemas.microsoft.com/office/drawing/2014/main" id="{439CE8F5-04DF-381F-5A93-83FAA1FDB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88" y="1825625"/>
            <a:ext cx="5265879" cy="4573793"/>
          </a:xfrm>
          <a:prstGeom prst="rect">
            <a:avLst/>
          </a:prstGeom>
        </p:spPr>
      </p:pic>
    </p:spTree>
    <p:extLst>
      <p:ext uri="{BB962C8B-B14F-4D97-AF65-F5344CB8AC3E}">
        <p14:creationId xmlns:p14="http://schemas.microsoft.com/office/powerpoint/2010/main" val="8010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B487-BA4D-87D0-259C-9FD493DA569C}"/>
              </a:ext>
            </a:extLst>
          </p:cNvPr>
          <p:cNvSpPr>
            <a:spLocks noGrp="1"/>
          </p:cNvSpPr>
          <p:nvPr>
            <p:ph type="title"/>
          </p:nvPr>
        </p:nvSpPr>
        <p:spPr/>
        <p:txBody>
          <a:bodyPr>
            <a:normAutofit/>
          </a:bodyPr>
          <a:lstStyle/>
          <a:p>
            <a:r>
              <a:rPr lang="en-US" dirty="0"/>
              <a:t>This is a tricky question</a:t>
            </a:r>
            <a:br>
              <a:rPr lang="en-US" dirty="0"/>
            </a:br>
            <a:r>
              <a:rPr lang="en-US" sz="3100" dirty="0"/>
              <a:t>Philosophers have been debating it for centuries</a:t>
            </a:r>
            <a:endParaRPr lang="en-US" dirty="0"/>
          </a:p>
        </p:txBody>
      </p:sp>
      <p:grpSp>
        <p:nvGrpSpPr>
          <p:cNvPr id="23" name="Group 22">
            <a:extLst>
              <a:ext uri="{FF2B5EF4-FFF2-40B4-BE49-F238E27FC236}">
                <a16:creationId xmlns:a16="http://schemas.microsoft.com/office/drawing/2014/main" id="{4D028125-8D28-A97D-E1D3-D610C66D0EE5}"/>
              </a:ext>
            </a:extLst>
          </p:cNvPr>
          <p:cNvGrpSpPr/>
          <p:nvPr/>
        </p:nvGrpSpPr>
        <p:grpSpPr>
          <a:xfrm>
            <a:off x="711202" y="3915570"/>
            <a:ext cx="1741256" cy="2975193"/>
            <a:chOff x="711202" y="3915570"/>
            <a:chExt cx="1741256" cy="2975193"/>
          </a:xfrm>
        </p:grpSpPr>
        <p:pic>
          <p:nvPicPr>
            <p:cNvPr id="16388" name="Picture 4" descr="Aristotle - Wikipedia">
              <a:extLst>
                <a:ext uri="{FF2B5EF4-FFF2-40B4-BE49-F238E27FC236}">
                  <a16:creationId xmlns:a16="http://schemas.microsoft.com/office/drawing/2014/main" id="{261B53E1-FAC8-8B72-E5AC-FC31A8B5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2" y="3915570"/>
              <a:ext cx="1741256" cy="2328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63371A-C0FF-BF3C-8078-5C2C60DE9B91}"/>
                </a:ext>
              </a:extLst>
            </p:cNvPr>
            <p:cNvSpPr txBox="1"/>
            <p:nvPr/>
          </p:nvSpPr>
          <p:spPr>
            <a:xfrm>
              <a:off x="942360" y="6244432"/>
              <a:ext cx="1278940" cy="646331"/>
            </a:xfrm>
            <a:prstGeom prst="rect">
              <a:avLst/>
            </a:prstGeom>
            <a:noFill/>
          </p:spPr>
          <p:txBody>
            <a:bodyPr wrap="none" rtlCol="0">
              <a:spAutoFit/>
            </a:bodyPr>
            <a:lstStyle/>
            <a:p>
              <a:pPr algn="ctr"/>
              <a:r>
                <a:rPr lang="en-US" dirty="0"/>
                <a:t>Aristotle</a:t>
              </a:r>
            </a:p>
            <a:p>
              <a:pPr algn="ctr"/>
              <a:r>
                <a:rPr lang="en-US" dirty="0"/>
                <a:t>(4</a:t>
              </a:r>
              <a:r>
                <a:rPr lang="en-US" baseline="30000" dirty="0"/>
                <a:t>th</a:t>
              </a:r>
              <a:r>
                <a:rPr lang="en-US" dirty="0"/>
                <a:t> c. BCE)</a:t>
              </a:r>
            </a:p>
          </p:txBody>
        </p:sp>
      </p:grpSp>
      <p:sp>
        <p:nvSpPr>
          <p:cNvPr id="6" name="Rounded Rectangular Callout 5">
            <a:extLst>
              <a:ext uri="{FF2B5EF4-FFF2-40B4-BE49-F238E27FC236}">
                <a16:creationId xmlns:a16="http://schemas.microsoft.com/office/drawing/2014/main" id="{7CB35B25-CF53-6785-22BC-6FF44E60F3AA}"/>
              </a:ext>
            </a:extLst>
          </p:cNvPr>
          <p:cNvSpPr/>
          <p:nvPr/>
        </p:nvSpPr>
        <p:spPr>
          <a:xfrm>
            <a:off x="-100013" y="2109119"/>
            <a:ext cx="3600451" cy="1709716"/>
          </a:xfrm>
          <a:prstGeom prst="wedgeRoundRectCallout">
            <a:avLst>
              <a:gd name="adj1" fmla="val -17663"/>
              <a:gd name="adj2" fmla="val 69533"/>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Four types of causes:</a:t>
            </a:r>
          </a:p>
          <a:p>
            <a:r>
              <a:rPr lang="en-US" sz="1400" dirty="0">
                <a:solidFill>
                  <a:schemeClr val="tx1"/>
                </a:solidFill>
              </a:rPr>
              <a:t>Material: “Out of which the thing is made”</a:t>
            </a:r>
          </a:p>
          <a:p>
            <a:r>
              <a:rPr lang="en-US" sz="1400" dirty="0">
                <a:solidFill>
                  <a:schemeClr val="tx1"/>
                </a:solidFill>
              </a:rPr>
              <a:t>Formal: “Into which the thing is made”</a:t>
            </a:r>
          </a:p>
          <a:p>
            <a:r>
              <a:rPr lang="en-US" sz="1400" dirty="0">
                <a:solidFill>
                  <a:schemeClr val="tx1"/>
                </a:solidFill>
              </a:rPr>
              <a:t>Efficient: “What makes the thing”</a:t>
            </a:r>
          </a:p>
          <a:p>
            <a:r>
              <a:rPr lang="en-US" sz="1400" dirty="0">
                <a:solidFill>
                  <a:schemeClr val="tx1"/>
                </a:solidFill>
              </a:rPr>
              <a:t>Final: “For which the thing is made”</a:t>
            </a:r>
          </a:p>
        </p:txBody>
      </p:sp>
      <p:grpSp>
        <p:nvGrpSpPr>
          <p:cNvPr id="22" name="Group 21">
            <a:extLst>
              <a:ext uri="{FF2B5EF4-FFF2-40B4-BE49-F238E27FC236}">
                <a16:creationId xmlns:a16="http://schemas.microsoft.com/office/drawing/2014/main" id="{0591CACF-3880-7B57-50C1-FE0C883E1609}"/>
              </a:ext>
            </a:extLst>
          </p:cNvPr>
          <p:cNvGrpSpPr/>
          <p:nvPr/>
        </p:nvGrpSpPr>
        <p:grpSpPr>
          <a:xfrm>
            <a:off x="3153998" y="3915568"/>
            <a:ext cx="1988054" cy="2975195"/>
            <a:chOff x="3153998" y="3915568"/>
            <a:chExt cx="1988054" cy="2975195"/>
          </a:xfrm>
        </p:grpSpPr>
        <p:pic>
          <p:nvPicPr>
            <p:cNvPr id="17410" name="Picture 2" descr="David Hume - Wikipedia">
              <a:extLst>
                <a:ext uri="{FF2B5EF4-FFF2-40B4-BE49-F238E27FC236}">
                  <a16:creationId xmlns:a16="http://schemas.microsoft.com/office/drawing/2014/main" id="{08F66A0B-6F70-92C8-2A8D-D3EEDF3A86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68" t="3" r="20045" b="45331"/>
            <a:stretch/>
          </p:blipFill>
          <p:spPr bwMode="auto">
            <a:xfrm>
              <a:off x="3153998" y="3915568"/>
              <a:ext cx="1988054" cy="2328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9744B6-F595-A6D7-8FAC-6C858FC77503}"/>
                </a:ext>
              </a:extLst>
            </p:cNvPr>
            <p:cNvSpPr txBox="1"/>
            <p:nvPr/>
          </p:nvSpPr>
          <p:spPr>
            <a:xfrm>
              <a:off x="3684083" y="6244432"/>
              <a:ext cx="927883" cy="646331"/>
            </a:xfrm>
            <a:prstGeom prst="rect">
              <a:avLst/>
            </a:prstGeom>
            <a:noFill/>
          </p:spPr>
          <p:txBody>
            <a:bodyPr wrap="none" rtlCol="0">
              <a:spAutoFit/>
            </a:bodyPr>
            <a:lstStyle/>
            <a:p>
              <a:pPr algn="ctr"/>
              <a:r>
                <a:rPr lang="en-US" dirty="0"/>
                <a:t>Hume</a:t>
              </a:r>
            </a:p>
            <a:p>
              <a:pPr algn="ctr"/>
              <a:r>
                <a:rPr lang="en-US" dirty="0"/>
                <a:t>(18</a:t>
              </a:r>
              <a:r>
                <a:rPr lang="en-US" baseline="30000" dirty="0"/>
                <a:t>th</a:t>
              </a:r>
              <a:r>
                <a:rPr lang="en-US" dirty="0"/>
                <a:t> c.)</a:t>
              </a:r>
            </a:p>
          </p:txBody>
        </p:sp>
      </p:grpSp>
      <p:sp>
        <p:nvSpPr>
          <p:cNvPr id="4" name="Rounded Rectangular Callout 3">
            <a:extLst>
              <a:ext uri="{FF2B5EF4-FFF2-40B4-BE49-F238E27FC236}">
                <a16:creationId xmlns:a16="http://schemas.microsoft.com/office/drawing/2014/main" id="{1C66245C-C1A4-855A-9359-32B8576F5F36}"/>
              </a:ext>
            </a:extLst>
          </p:cNvPr>
          <p:cNvSpPr/>
          <p:nvPr/>
        </p:nvSpPr>
        <p:spPr>
          <a:xfrm>
            <a:off x="2681287" y="2286000"/>
            <a:ext cx="2976563" cy="1532834"/>
          </a:xfrm>
          <a:prstGeom prst="wedgeRoundRectCallout">
            <a:avLst>
              <a:gd name="adj1" fmla="val -17663"/>
              <a:gd name="adj2" fmla="val 69533"/>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X causes Y if X generally happens before Y.</a:t>
            </a:r>
          </a:p>
        </p:txBody>
      </p:sp>
      <p:grpSp>
        <p:nvGrpSpPr>
          <p:cNvPr id="21" name="Group 20">
            <a:extLst>
              <a:ext uri="{FF2B5EF4-FFF2-40B4-BE49-F238E27FC236}">
                <a16:creationId xmlns:a16="http://schemas.microsoft.com/office/drawing/2014/main" id="{F09E467A-E4BC-9491-12A9-3EBB68AB9174}"/>
              </a:ext>
            </a:extLst>
          </p:cNvPr>
          <p:cNvGrpSpPr/>
          <p:nvPr/>
        </p:nvGrpSpPr>
        <p:grpSpPr>
          <a:xfrm>
            <a:off x="5672137" y="3901588"/>
            <a:ext cx="1873747" cy="2989175"/>
            <a:chOff x="5672137" y="3901588"/>
            <a:chExt cx="1873747" cy="2989175"/>
          </a:xfrm>
        </p:grpSpPr>
        <p:sp>
          <p:nvSpPr>
            <p:cNvPr id="8" name="TextBox 7">
              <a:extLst>
                <a:ext uri="{FF2B5EF4-FFF2-40B4-BE49-F238E27FC236}">
                  <a16:creationId xmlns:a16="http://schemas.microsoft.com/office/drawing/2014/main" id="{CD694F91-E73F-C74F-3338-D207AD684258}"/>
                </a:ext>
              </a:extLst>
            </p:cNvPr>
            <p:cNvSpPr txBox="1"/>
            <p:nvPr/>
          </p:nvSpPr>
          <p:spPr>
            <a:xfrm>
              <a:off x="6202222" y="6244432"/>
              <a:ext cx="927883" cy="646331"/>
            </a:xfrm>
            <a:prstGeom prst="rect">
              <a:avLst/>
            </a:prstGeom>
            <a:noFill/>
          </p:spPr>
          <p:txBody>
            <a:bodyPr wrap="none" rtlCol="0">
              <a:spAutoFit/>
            </a:bodyPr>
            <a:lstStyle/>
            <a:p>
              <a:pPr algn="ctr"/>
              <a:r>
                <a:rPr lang="en-US" dirty="0"/>
                <a:t>Mill</a:t>
              </a:r>
            </a:p>
            <a:p>
              <a:pPr algn="ctr"/>
              <a:r>
                <a:rPr lang="en-US" dirty="0"/>
                <a:t>(19</a:t>
              </a:r>
              <a:r>
                <a:rPr lang="en-US" baseline="30000" dirty="0"/>
                <a:t>th</a:t>
              </a:r>
              <a:r>
                <a:rPr lang="en-US" dirty="0"/>
                <a:t> c.)</a:t>
              </a:r>
            </a:p>
          </p:txBody>
        </p:sp>
        <p:pic>
          <p:nvPicPr>
            <p:cNvPr id="17412" name="Picture 4" descr="John Stuart Mill - Econlib">
              <a:extLst>
                <a:ext uri="{FF2B5EF4-FFF2-40B4-BE49-F238E27FC236}">
                  <a16:creationId xmlns:a16="http://schemas.microsoft.com/office/drawing/2014/main" id="{866BBAB0-A452-C3F9-56A0-C9DA9D9F9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137" y="3901588"/>
              <a:ext cx="1873747" cy="235682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ular Callout 8">
            <a:extLst>
              <a:ext uri="{FF2B5EF4-FFF2-40B4-BE49-F238E27FC236}">
                <a16:creationId xmlns:a16="http://schemas.microsoft.com/office/drawing/2014/main" id="{E4BD3BF7-29D5-559D-6BCE-2305FE2F673E}"/>
              </a:ext>
            </a:extLst>
          </p:cNvPr>
          <p:cNvSpPr/>
          <p:nvPr/>
        </p:nvSpPr>
        <p:spPr>
          <a:xfrm>
            <a:off x="5462588" y="1451872"/>
            <a:ext cx="2752726" cy="2210900"/>
          </a:xfrm>
          <a:prstGeom prst="wedgeRoundRectCallout">
            <a:avLst>
              <a:gd name="adj1" fmla="val -17663"/>
              <a:gd name="adj2" fmla="val 69533"/>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X causes Y if X generally happens before Y, </a:t>
            </a:r>
            <a:r>
              <a:rPr lang="en-US" sz="2000" b="1" dirty="0">
                <a:solidFill>
                  <a:schemeClr val="tx1"/>
                </a:solidFill>
              </a:rPr>
              <a:t>and </a:t>
            </a:r>
            <a:r>
              <a:rPr lang="en-US" sz="2000" dirty="0">
                <a:solidFill>
                  <a:schemeClr val="tx1"/>
                </a:solidFill>
              </a:rPr>
              <a:t>if there’s a law of nature to explain the causal relationship. </a:t>
            </a:r>
          </a:p>
        </p:txBody>
      </p:sp>
      <p:sp>
        <p:nvSpPr>
          <p:cNvPr id="12" name="TextBox 11">
            <a:extLst>
              <a:ext uri="{FF2B5EF4-FFF2-40B4-BE49-F238E27FC236}">
                <a16:creationId xmlns:a16="http://schemas.microsoft.com/office/drawing/2014/main" id="{055C82D3-8428-2EC1-8C0D-B86265915CF9}"/>
              </a:ext>
            </a:extLst>
          </p:cNvPr>
          <p:cNvSpPr txBox="1"/>
          <p:nvPr/>
        </p:nvSpPr>
        <p:spPr>
          <a:xfrm>
            <a:off x="7379553" y="41959"/>
            <a:ext cx="4714875" cy="646331"/>
          </a:xfrm>
          <a:prstGeom prst="rect">
            <a:avLst/>
          </a:prstGeom>
          <a:noFill/>
        </p:spPr>
        <p:txBody>
          <a:bodyPr wrap="square" rtlCol="0">
            <a:spAutoFit/>
          </a:bodyPr>
          <a:lstStyle/>
          <a:p>
            <a:pPr algn="r"/>
            <a:r>
              <a:rPr lang="en-US" dirty="0"/>
              <a:t>Disclaimer: This slide is drastically oversimplifying and leaves out many thinkers.</a:t>
            </a:r>
          </a:p>
        </p:txBody>
      </p:sp>
      <p:grpSp>
        <p:nvGrpSpPr>
          <p:cNvPr id="20" name="Group 19">
            <a:extLst>
              <a:ext uri="{FF2B5EF4-FFF2-40B4-BE49-F238E27FC236}">
                <a16:creationId xmlns:a16="http://schemas.microsoft.com/office/drawing/2014/main" id="{3B93F310-C62C-2722-01E6-63054D22FE90}"/>
              </a:ext>
            </a:extLst>
          </p:cNvPr>
          <p:cNvGrpSpPr/>
          <p:nvPr/>
        </p:nvGrpSpPr>
        <p:grpSpPr>
          <a:xfrm>
            <a:off x="6609010" y="3697450"/>
            <a:ext cx="6157912" cy="2437404"/>
            <a:chOff x="6609010" y="3697450"/>
            <a:chExt cx="6157912" cy="2437404"/>
          </a:xfrm>
        </p:grpSpPr>
        <p:pic>
          <p:nvPicPr>
            <p:cNvPr id="17416" name="Picture 8" descr="Donald B. Rubin | Department of Statistics">
              <a:extLst>
                <a:ext uri="{FF2B5EF4-FFF2-40B4-BE49-F238E27FC236}">
                  <a16:creationId xmlns:a16="http://schemas.microsoft.com/office/drawing/2014/main" id="{CEAE172F-A833-67D7-4D36-226E5DDC3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620" y="3716338"/>
              <a:ext cx="1676855" cy="167685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David K. Lewis and Analytical Philosophy | PUL Manuscripts News">
              <a:extLst>
                <a:ext uri="{FF2B5EF4-FFF2-40B4-BE49-F238E27FC236}">
                  <a16:creationId xmlns:a16="http://schemas.microsoft.com/office/drawing/2014/main" id="{3D3B2411-8D43-1DBE-4155-D3F3184901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2323" y="3697450"/>
              <a:ext cx="1496002" cy="1709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969C255-AE44-9D36-D16D-D81853851038}"/>
                </a:ext>
              </a:extLst>
            </p:cNvPr>
            <p:cNvSpPr txBox="1"/>
            <p:nvPr/>
          </p:nvSpPr>
          <p:spPr>
            <a:xfrm>
              <a:off x="8104906" y="5416375"/>
              <a:ext cx="755656" cy="369332"/>
            </a:xfrm>
            <a:prstGeom prst="rect">
              <a:avLst/>
            </a:prstGeom>
            <a:noFill/>
          </p:spPr>
          <p:txBody>
            <a:bodyPr wrap="none" rtlCol="0">
              <a:spAutoFit/>
            </a:bodyPr>
            <a:lstStyle/>
            <a:p>
              <a:pPr algn="ctr"/>
              <a:r>
                <a:rPr lang="en-US" dirty="0"/>
                <a:t>Lewis</a:t>
              </a:r>
            </a:p>
          </p:txBody>
        </p:sp>
        <p:sp>
          <p:nvSpPr>
            <p:cNvPr id="14" name="TextBox 13">
              <a:extLst>
                <a:ext uri="{FF2B5EF4-FFF2-40B4-BE49-F238E27FC236}">
                  <a16:creationId xmlns:a16="http://schemas.microsoft.com/office/drawing/2014/main" id="{9747274F-5120-DD45-5726-59633EE5000B}"/>
                </a:ext>
              </a:extLst>
            </p:cNvPr>
            <p:cNvSpPr txBox="1"/>
            <p:nvPr/>
          </p:nvSpPr>
          <p:spPr>
            <a:xfrm>
              <a:off x="9589415" y="5394604"/>
              <a:ext cx="763606" cy="369332"/>
            </a:xfrm>
            <a:prstGeom prst="rect">
              <a:avLst/>
            </a:prstGeom>
            <a:noFill/>
          </p:spPr>
          <p:txBody>
            <a:bodyPr wrap="none" rtlCol="0">
              <a:spAutoFit/>
            </a:bodyPr>
            <a:lstStyle/>
            <a:p>
              <a:pPr algn="ctr"/>
              <a:r>
                <a:rPr lang="en-US" dirty="0"/>
                <a:t>Rubin</a:t>
              </a:r>
            </a:p>
          </p:txBody>
        </p:sp>
        <p:sp>
          <p:nvSpPr>
            <p:cNvPr id="16" name="TextBox 15">
              <a:extLst>
                <a:ext uri="{FF2B5EF4-FFF2-40B4-BE49-F238E27FC236}">
                  <a16:creationId xmlns:a16="http://schemas.microsoft.com/office/drawing/2014/main" id="{8B688A46-C0F1-3BA5-E022-82170772399F}"/>
                </a:ext>
              </a:extLst>
            </p:cNvPr>
            <p:cNvSpPr txBox="1"/>
            <p:nvPr/>
          </p:nvSpPr>
          <p:spPr>
            <a:xfrm>
              <a:off x="6609010" y="5765522"/>
              <a:ext cx="6157912" cy="369332"/>
            </a:xfrm>
            <a:prstGeom prst="rect">
              <a:avLst/>
            </a:prstGeom>
            <a:noFill/>
          </p:spPr>
          <p:txBody>
            <a:bodyPr wrap="square">
              <a:spAutoFit/>
            </a:bodyPr>
            <a:lstStyle/>
            <a:p>
              <a:pPr algn="ctr"/>
              <a:r>
                <a:rPr lang="en-US" dirty="0"/>
                <a:t>(1970’s, 80’s, …)</a:t>
              </a:r>
            </a:p>
          </p:txBody>
        </p:sp>
        <p:pic>
          <p:nvPicPr>
            <p:cNvPr id="17418" name="Picture 10" descr="Paul_W_Holland">
              <a:extLst>
                <a:ext uri="{FF2B5EF4-FFF2-40B4-BE49-F238E27FC236}">
                  <a16:creationId xmlns:a16="http://schemas.microsoft.com/office/drawing/2014/main" id="{942F8157-7FBC-CD17-BD43-4043337E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4111" y="3716337"/>
              <a:ext cx="1676855" cy="16768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1054E01-34BB-E0BC-51C9-47B54E800502}"/>
                </a:ext>
              </a:extLst>
            </p:cNvPr>
            <p:cNvSpPr txBox="1"/>
            <p:nvPr/>
          </p:nvSpPr>
          <p:spPr>
            <a:xfrm>
              <a:off x="10965867" y="5416375"/>
              <a:ext cx="973343" cy="369332"/>
            </a:xfrm>
            <a:prstGeom prst="rect">
              <a:avLst/>
            </a:prstGeom>
            <a:noFill/>
          </p:spPr>
          <p:txBody>
            <a:bodyPr wrap="none" rtlCol="0">
              <a:spAutoFit/>
            </a:bodyPr>
            <a:lstStyle/>
            <a:p>
              <a:pPr algn="ctr"/>
              <a:r>
                <a:rPr lang="en-US" dirty="0"/>
                <a:t>Holland</a:t>
              </a:r>
            </a:p>
          </p:txBody>
        </p:sp>
      </p:grpSp>
      <p:sp>
        <p:nvSpPr>
          <p:cNvPr id="11" name="Rounded Rectangular Callout 10">
            <a:extLst>
              <a:ext uri="{FF2B5EF4-FFF2-40B4-BE49-F238E27FC236}">
                <a16:creationId xmlns:a16="http://schemas.microsoft.com/office/drawing/2014/main" id="{00B65DE4-4C5D-27C5-7E6D-F6A9AF1A10AC}"/>
              </a:ext>
            </a:extLst>
          </p:cNvPr>
          <p:cNvSpPr/>
          <p:nvPr/>
        </p:nvSpPr>
        <p:spPr>
          <a:xfrm>
            <a:off x="8104906" y="1555944"/>
            <a:ext cx="4094139" cy="2056322"/>
          </a:xfrm>
          <a:prstGeom prst="wedgeRoundRectCallout">
            <a:avLst>
              <a:gd name="adj1" fmla="val -20807"/>
              <a:gd name="adj2" fmla="val 6557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X causes Y if:</a:t>
            </a:r>
          </a:p>
          <a:p>
            <a:pPr marL="342900" indent="-342900">
              <a:buFont typeface="Arial" panose="020B0604020202020204" pitchFamily="34" charset="0"/>
              <a:buChar char="•"/>
            </a:pPr>
            <a:r>
              <a:rPr lang="en-US" sz="2000" dirty="0">
                <a:solidFill>
                  <a:schemeClr val="tx1"/>
                </a:solidFill>
              </a:rPr>
              <a:t>It makes sense to think about “what if X didn’t happen,” and </a:t>
            </a:r>
          </a:p>
          <a:p>
            <a:pPr marL="342900" indent="-342900">
              <a:buFont typeface="Arial" panose="020B0604020202020204" pitchFamily="34" charset="0"/>
              <a:buChar char="•"/>
            </a:pPr>
            <a:r>
              <a:rPr lang="en-US" sz="2000" dirty="0">
                <a:solidFill>
                  <a:schemeClr val="tx1"/>
                </a:solidFill>
              </a:rPr>
              <a:t>If X didn’t happen, then Y wouldn’t have happened.</a:t>
            </a:r>
          </a:p>
        </p:txBody>
      </p:sp>
      <p:sp>
        <p:nvSpPr>
          <p:cNvPr id="7" name="TextBox 6">
            <a:extLst>
              <a:ext uri="{FF2B5EF4-FFF2-40B4-BE49-F238E27FC236}">
                <a16:creationId xmlns:a16="http://schemas.microsoft.com/office/drawing/2014/main" id="{30111BD3-A5A8-D80C-85C7-8E03180B0F31}"/>
              </a:ext>
            </a:extLst>
          </p:cNvPr>
          <p:cNvSpPr txBox="1"/>
          <p:nvPr/>
        </p:nvSpPr>
        <p:spPr>
          <a:xfrm>
            <a:off x="8297961" y="6122292"/>
            <a:ext cx="2262588" cy="646331"/>
          </a:xfrm>
          <a:prstGeom prst="rect">
            <a:avLst/>
          </a:prstGeom>
          <a:noFill/>
        </p:spPr>
        <p:txBody>
          <a:bodyPr wrap="square" rtlCol="0">
            <a:spAutoFit/>
          </a:bodyPr>
          <a:lstStyle/>
          <a:p>
            <a:pPr algn="ctr"/>
            <a:r>
              <a:rPr lang="en-US" sz="1200" dirty="0">
                <a:solidFill>
                  <a:schemeClr val="accent1"/>
                </a:solidFill>
              </a:rPr>
              <a:t>*Statisticians had been using this view for a while, e.g. </a:t>
            </a:r>
            <a:r>
              <a:rPr lang="en-US" sz="1200" dirty="0" err="1">
                <a:solidFill>
                  <a:schemeClr val="accent1"/>
                </a:solidFill>
              </a:rPr>
              <a:t>Neyman</a:t>
            </a:r>
            <a:r>
              <a:rPr lang="en-US" sz="1200" dirty="0">
                <a:solidFill>
                  <a:schemeClr val="accent1"/>
                </a:solidFill>
              </a:rPr>
              <a:t> in the 1920’s</a:t>
            </a:r>
          </a:p>
        </p:txBody>
      </p:sp>
    </p:spTree>
    <p:extLst>
      <p:ext uri="{BB962C8B-B14F-4D97-AF65-F5344CB8AC3E}">
        <p14:creationId xmlns:p14="http://schemas.microsoft.com/office/powerpoint/2010/main" val="214130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1"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E934-9EDA-E994-4C2A-39A055858B32}"/>
              </a:ext>
            </a:extLst>
          </p:cNvPr>
          <p:cNvSpPr>
            <a:spLocks noGrp="1"/>
          </p:cNvSpPr>
          <p:nvPr>
            <p:ph type="title"/>
          </p:nvPr>
        </p:nvSpPr>
        <p:spPr/>
        <p:txBody>
          <a:bodyPr>
            <a:normAutofit/>
          </a:bodyPr>
          <a:lstStyle/>
          <a:p>
            <a:r>
              <a:rPr lang="en-US" dirty="0"/>
              <a:t>We’re going to work with a </a:t>
            </a:r>
            <a:r>
              <a:rPr lang="en-US" b="1" dirty="0"/>
              <a:t>counterfactual</a:t>
            </a:r>
            <a:r>
              <a:rPr lang="en-US" dirty="0"/>
              <a:t> framework.</a:t>
            </a:r>
          </a:p>
        </p:txBody>
      </p:sp>
      <p:sp>
        <p:nvSpPr>
          <p:cNvPr id="3" name="Content Placeholder 2">
            <a:extLst>
              <a:ext uri="{FF2B5EF4-FFF2-40B4-BE49-F238E27FC236}">
                <a16:creationId xmlns:a16="http://schemas.microsoft.com/office/drawing/2014/main" id="{A4E6F02A-EC10-2DA7-6040-4E0B29FE7309}"/>
              </a:ext>
            </a:extLst>
          </p:cNvPr>
          <p:cNvSpPr>
            <a:spLocks noGrp="1"/>
          </p:cNvSpPr>
          <p:nvPr>
            <p:ph idx="1"/>
          </p:nvPr>
        </p:nvSpPr>
        <p:spPr/>
        <p:txBody>
          <a:bodyPr/>
          <a:lstStyle/>
          <a:p>
            <a:r>
              <a:rPr lang="en-US" dirty="0"/>
              <a:t>The statement “the aspirin caused my headache to go away” means:</a:t>
            </a:r>
          </a:p>
          <a:p>
            <a:pPr lvl="1"/>
            <a:r>
              <a:rPr lang="en-US" dirty="0">
                <a:solidFill>
                  <a:schemeClr val="accent1"/>
                </a:solidFill>
              </a:rPr>
              <a:t>In a world where I took the aspirin, my headache went away</a:t>
            </a:r>
          </a:p>
          <a:p>
            <a:pPr lvl="1"/>
            <a:r>
              <a:rPr lang="en-US" dirty="0">
                <a:solidFill>
                  <a:schemeClr val="accent1"/>
                </a:solidFill>
              </a:rPr>
              <a:t>In a world where I did not take the aspirin, I still had a headache</a:t>
            </a:r>
          </a:p>
          <a:p>
            <a:pPr lvl="1"/>
            <a:endParaRPr lang="en-US" dirty="0">
              <a:solidFill>
                <a:schemeClr val="accent1"/>
              </a:solidFill>
            </a:endParaRPr>
          </a:p>
          <a:p>
            <a:r>
              <a:rPr lang="en-US" dirty="0"/>
              <a:t>The statement “going to college caused me to earn more money” means:</a:t>
            </a:r>
          </a:p>
          <a:p>
            <a:pPr lvl="1"/>
            <a:r>
              <a:rPr lang="en-US" dirty="0">
                <a:solidFill>
                  <a:schemeClr val="accent1"/>
                </a:solidFill>
              </a:rPr>
              <a:t>In a world where I went to college, I made more money</a:t>
            </a:r>
          </a:p>
          <a:p>
            <a:pPr lvl="1"/>
            <a:r>
              <a:rPr lang="en-US" dirty="0">
                <a:solidFill>
                  <a:schemeClr val="accent1"/>
                </a:solidFill>
              </a:rPr>
              <a:t>In a world where I didn’t go to college, I made less money</a:t>
            </a:r>
          </a:p>
          <a:p>
            <a:pPr lvl="1"/>
            <a:endParaRPr lang="en-US" dirty="0">
              <a:solidFill>
                <a:schemeClr val="accent1"/>
              </a:solidFill>
            </a:endParaRPr>
          </a:p>
          <a:p>
            <a:pPr lvl="1"/>
            <a:endParaRPr lang="en-US" dirty="0"/>
          </a:p>
        </p:txBody>
      </p:sp>
    </p:spTree>
    <p:extLst>
      <p:ext uri="{BB962C8B-B14F-4D97-AF65-F5344CB8AC3E}">
        <p14:creationId xmlns:p14="http://schemas.microsoft.com/office/powerpoint/2010/main" val="2544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B542-ECF8-5E16-B5F2-133079DA23D5}"/>
              </a:ext>
            </a:extLst>
          </p:cNvPr>
          <p:cNvSpPr>
            <a:spLocks noGrp="1"/>
          </p:cNvSpPr>
          <p:nvPr>
            <p:ph type="title"/>
          </p:nvPr>
        </p:nvSpPr>
        <p:spPr/>
        <p:txBody>
          <a:bodyPr/>
          <a:lstStyle/>
          <a:p>
            <a:r>
              <a:rPr lang="en-US" dirty="0"/>
              <a:t>Average Treatment Effect (ATE)</a:t>
            </a:r>
            <a:br>
              <a:rPr lang="en-US" dirty="0"/>
            </a:br>
            <a:r>
              <a:rPr lang="en-US" sz="2800" dirty="0"/>
              <a:t>informal definition; formal definition coming later</a:t>
            </a:r>
            <a:endParaRPr lang="en-US" dirty="0"/>
          </a:p>
        </p:txBody>
      </p:sp>
      <p:sp>
        <p:nvSpPr>
          <p:cNvPr id="3" name="Content Placeholder 2">
            <a:extLst>
              <a:ext uri="{FF2B5EF4-FFF2-40B4-BE49-F238E27FC236}">
                <a16:creationId xmlns:a16="http://schemas.microsoft.com/office/drawing/2014/main" id="{D3F76822-16BA-3D02-AD6B-E449945D92D9}"/>
              </a:ext>
            </a:extLst>
          </p:cNvPr>
          <p:cNvSpPr>
            <a:spLocks noGrp="1"/>
          </p:cNvSpPr>
          <p:nvPr>
            <p:ph idx="1"/>
          </p:nvPr>
        </p:nvSpPr>
        <p:spPr/>
        <p:txBody>
          <a:bodyPr/>
          <a:lstStyle/>
          <a:p>
            <a:r>
              <a:rPr lang="en-US" dirty="0"/>
              <a:t>The ATE of aspirin on “whether your headache goes away”:</a:t>
            </a:r>
          </a:p>
          <a:p>
            <a:pPr lvl="1"/>
            <a:r>
              <a:rPr lang="en-US" dirty="0">
                <a:solidFill>
                  <a:schemeClr val="accent1"/>
                </a:solidFill>
              </a:rPr>
              <a:t>Pick someone in the population at random.</a:t>
            </a:r>
          </a:p>
          <a:p>
            <a:pPr lvl="1"/>
            <a:r>
              <a:rPr lang="en-US" dirty="0">
                <a:solidFill>
                  <a:schemeClr val="accent1"/>
                </a:solidFill>
              </a:rPr>
              <a:t>ATE is the expected difference in headache recovery between the world where they took aspirin and the world in which they didn’t.</a:t>
            </a:r>
          </a:p>
          <a:p>
            <a:pPr lvl="1"/>
            <a:endParaRPr lang="en-US" dirty="0"/>
          </a:p>
          <a:p>
            <a:r>
              <a:rPr lang="en-US" dirty="0"/>
              <a:t>The ATE of college on earnings:</a:t>
            </a:r>
          </a:p>
          <a:p>
            <a:pPr lvl="1"/>
            <a:r>
              <a:rPr lang="en-US" dirty="0">
                <a:solidFill>
                  <a:schemeClr val="accent1"/>
                </a:solidFill>
              </a:rPr>
              <a:t>Pick someone in the population at random.</a:t>
            </a:r>
          </a:p>
          <a:p>
            <a:pPr lvl="1"/>
            <a:r>
              <a:rPr lang="en-US" dirty="0">
                <a:solidFill>
                  <a:schemeClr val="accent1"/>
                </a:solidFill>
              </a:rPr>
              <a:t>ATE is the expected difference between how much they would make in the world where they went to college and the world where they didn’t.</a:t>
            </a:r>
          </a:p>
        </p:txBody>
      </p:sp>
      <p:grpSp>
        <p:nvGrpSpPr>
          <p:cNvPr id="11" name="Group 10">
            <a:extLst>
              <a:ext uri="{FF2B5EF4-FFF2-40B4-BE49-F238E27FC236}">
                <a16:creationId xmlns:a16="http://schemas.microsoft.com/office/drawing/2014/main" id="{E9BE818F-772B-4E97-5D81-26B480231F51}"/>
              </a:ext>
            </a:extLst>
          </p:cNvPr>
          <p:cNvGrpSpPr/>
          <p:nvPr/>
        </p:nvGrpSpPr>
        <p:grpSpPr>
          <a:xfrm>
            <a:off x="517156" y="5485468"/>
            <a:ext cx="2854695" cy="1325564"/>
            <a:chOff x="517156" y="5485468"/>
            <a:chExt cx="2854695" cy="1325564"/>
          </a:xfrm>
        </p:grpSpPr>
        <p:sp>
          <p:nvSpPr>
            <p:cNvPr id="5" name="TextBox 4">
              <a:extLst>
                <a:ext uri="{FF2B5EF4-FFF2-40B4-BE49-F238E27FC236}">
                  <a16:creationId xmlns:a16="http://schemas.microsoft.com/office/drawing/2014/main" id="{50A015FE-A69C-FCCE-A765-E53C62AC99AF}"/>
                </a:ext>
              </a:extLst>
            </p:cNvPr>
            <p:cNvSpPr txBox="1"/>
            <p:nvPr/>
          </p:nvSpPr>
          <p:spPr>
            <a:xfrm>
              <a:off x="1186466" y="5616410"/>
              <a:ext cx="2185385" cy="923330"/>
            </a:xfrm>
            <a:prstGeom prst="rect">
              <a:avLst/>
            </a:prstGeom>
            <a:noFill/>
          </p:spPr>
          <p:txBody>
            <a:bodyPr wrap="square" rtlCol="0">
              <a:spAutoFit/>
            </a:bodyPr>
            <a:lstStyle/>
            <a:p>
              <a:r>
                <a:rPr lang="en-US" dirty="0">
                  <a:solidFill>
                    <a:srgbClr val="0070C0"/>
                  </a:solidFill>
                </a:rPr>
                <a:t>Why do we only care about the average?  I care about </a:t>
              </a:r>
              <a:r>
                <a:rPr lang="en-US" b="1" dirty="0">
                  <a:solidFill>
                    <a:srgbClr val="0070C0"/>
                  </a:solidFill>
                </a:rPr>
                <a:t>me</a:t>
              </a:r>
              <a:r>
                <a:rPr lang="en-US" dirty="0">
                  <a:solidFill>
                    <a:srgbClr val="0070C0"/>
                  </a:solidFill>
                </a:rPr>
                <a:t>…</a:t>
              </a:r>
            </a:p>
          </p:txBody>
        </p:sp>
        <p:pic>
          <p:nvPicPr>
            <p:cNvPr id="10" name="Picture 9">
              <a:extLst>
                <a:ext uri="{FF2B5EF4-FFF2-40B4-BE49-F238E27FC236}">
                  <a16:creationId xmlns:a16="http://schemas.microsoft.com/office/drawing/2014/main" id="{F9CCC86E-9B7B-3195-7266-4E54F8243BB1}"/>
                </a:ext>
              </a:extLst>
            </p:cNvPr>
            <p:cNvPicPr>
              <a:picLocks noChangeAspect="1"/>
            </p:cNvPicPr>
            <p:nvPr/>
          </p:nvPicPr>
          <p:blipFill>
            <a:blip r:embed="rId3"/>
            <a:stretch>
              <a:fillRect/>
            </a:stretch>
          </p:blipFill>
          <p:spPr>
            <a:xfrm>
              <a:off x="517156" y="5485468"/>
              <a:ext cx="710825" cy="1325564"/>
            </a:xfrm>
            <a:prstGeom prst="rect">
              <a:avLst/>
            </a:prstGeom>
          </p:spPr>
        </p:pic>
      </p:grpSp>
      <p:grpSp>
        <p:nvGrpSpPr>
          <p:cNvPr id="13" name="Group 12">
            <a:extLst>
              <a:ext uri="{FF2B5EF4-FFF2-40B4-BE49-F238E27FC236}">
                <a16:creationId xmlns:a16="http://schemas.microsoft.com/office/drawing/2014/main" id="{314CFC6E-FF94-F613-D3BC-51AB1C54BBDD}"/>
              </a:ext>
            </a:extLst>
          </p:cNvPr>
          <p:cNvGrpSpPr/>
          <p:nvPr/>
        </p:nvGrpSpPr>
        <p:grpSpPr>
          <a:xfrm>
            <a:off x="3255464" y="5573752"/>
            <a:ext cx="4107361" cy="1181348"/>
            <a:chOff x="3255464" y="5573752"/>
            <a:chExt cx="4107361" cy="1181348"/>
          </a:xfrm>
        </p:grpSpPr>
        <p:sp>
          <p:nvSpPr>
            <p:cNvPr id="8" name="TextBox 7">
              <a:extLst>
                <a:ext uri="{FF2B5EF4-FFF2-40B4-BE49-F238E27FC236}">
                  <a16:creationId xmlns:a16="http://schemas.microsoft.com/office/drawing/2014/main" id="{727CF00B-8350-D3F1-0E03-6F6A5EFC1C5C}"/>
                </a:ext>
              </a:extLst>
            </p:cNvPr>
            <p:cNvSpPr txBox="1"/>
            <p:nvPr/>
          </p:nvSpPr>
          <p:spPr>
            <a:xfrm>
              <a:off x="3255464" y="5752056"/>
              <a:ext cx="3589799" cy="923330"/>
            </a:xfrm>
            <a:prstGeom prst="rect">
              <a:avLst/>
            </a:prstGeom>
            <a:noFill/>
          </p:spPr>
          <p:txBody>
            <a:bodyPr wrap="square" rtlCol="0">
              <a:spAutoFit/>
            </a:bodyPr>
            <a:lstStyle/>
            <a:p>
              <a:pPr algn="r"/>
              <a:r>
                <a:rPr lang="en-US" dirty="0">
                  <a:solidFill>
                    <a:schemeClr val="accent6"/>
                  </a:solidFill>
                </a:rPr>
                <a:t>We’ll talk about heterogeneous effects later in the quarter… for now let’s focus on the average.</a:t>
              </a:r>
            </a:p>
          </p:txBody>
        </p:sp>
        <p:pic>
          <p:nvPicPr>
            <p:cNvPr id="12" name="Picture 11">
              <a:extLst>
                <a:ext uri="{FF2B5EF4-FFF2-40B4-BE49-F238E27FC236}">
                  <a16:creationId xmlns:a16="http://schemas.microsoft.com/office/drawing/2014/main" id="{05829A9D-9021-EB6E-1F9D-94B363475124}"/>
                </a:ext>
              </a:extLst>
            </p:cNvPr>
            <p:cNvPicPr>
              <a:picLocks noChangeAspect="1"/>
            </p:cNvPicPr>
            <p:nvPr/>
          </p:nvPicPr>
          <p:blipFill>
            <a:blip r:embed="rId4">
              <a:duotone>
                <a:schemeClr val="accent3">
                  <a:shade val="45000"/>
                  <a:satMod val="135000"/>
                </a:schemeClr>
                <a:prstClr val="white"/>
              </a:duotone>
            </a:blip>
            <a:stretch>
              <a:fillRect/>
            </a:stretch>
          </p:blipFill>
          <p:spPr>
            <a:xfrm>
              <a:off x="6852758" y="5573752"/>
              <a:ext cx="510067" cy="1181348"/>
            </a:xfrm>
            <a:prstGeom prst="rect">
              <a:avLst/>
            </a:prstGeom>
          </p:spPr>
        </p:pic>
      </p:grpSp>
    </p:spTree>
    <p:extLst>
      <p:ext uri="{BB962C8B-B14F-4D97-AF65-F5344CB8AC3E}">
        <p14:creationId xmlns:p14="http://schemas.microsoft.com/office/powerpoint/2010/main" val="10315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C367-B387-B9D3-C051-5CBB2B608032}"/>
              </a:ext>
            </a:extLst>
          </p:cNvPr>
          <p:cNvSpPr>
            <a:spLocks noGrp="1"/>
          </p:cNvSpPr>
          <p:nvPr>
            <p:ph type="title"/>
          </p:nvPr>
        </p:nvSpPr>
        <p:spPr>
          <a:xfrm>
            <a:off x="814546" y="-61099"/>
            <a:ext cx="10515600" cy="1325563"/>
          </a:xfrm>
        </p:spPr>
        <p:txBody>
          <a:bodyPr/>
          <a:lstStyle/>
          <a:p>
            <a:r>
              <a:rPr lang="en-US" dirty="0"/>
              <a:t>Example</a:t>
            </a:r>
          </a:p>
        </p:txBody>
      </p:sp>
      <p:sp>
        <p:nvSpPr>
          <p:cNvPr id="3" name="Content Placeholder 2">
            <a:extLst>
              <a:ext uri="{FF2B5EF4-FFF2-40B4-BE49-F238E27FC236}">
                <a16:creationId xmlns:a16="http://schemas.microsoft.com/office/drawing/2014/main" id="{C65DADDB-DBBF-B87A-B235-37FB8659E831}"/>
              </a:ext>
            </a:extLst>
          </p:cNvPr>
          <p:cNvSpPr>
            <a:spLocks noGrp="1"/>
          </p:cNvSpPr>
          <p:nvPr>
            <p:ph idx="1"/>
          </p:nvPr>
        </p:nvSpPr>
        <p:spPr>
          <a:xfrm>
            <a:off x="775469" y="1092179"/>
            <a:ext cx="10515600" cy="4351338"/>
          </a:xfrm>
        </p:spPr>
        <p:txBody>
          <a:bodyPr/>
          <a:lstStyle/>
          <a:p>
            <a:r>
              <a:rPr lang="en-US" dirty="0"/>
              <a:t>Say we have this population:</a:t>
            </a:r>
          </a:p>
        </p:txBody>
      </p:sp>
      <p:grpSp>
        <p:nvGrpSpPr>
          <p:cNvPr id="27" name="Group 26">
            <a:extLst>
              <a:ext uri="{FF2B5EF4-FFF2-40B4-BE49-F238E27FC236}">
                <a16:creationId xmlns:a16="http://schemas.microsoft.com/office/drawing/2014/main" id="{519D01C7-F438-FC2B-C5B6-876A380C7A5D}"/>
              </a:ext>
            </a:extLst>
          </p:cNvPr>
          <p:cNvGrpSpPr/>
          <p:nvPr/>
        </p:nvGrpSpPr>
        <p:grpSpPr>
          <a:xfrm>
            <a:off x="2952920" y="1372530"/>
            <a:ext cx="7513780" cy="1243619"/>
            <a:chOff x="2952920" y="1372530"/>
            <a:chExt cx="7513780" cy="1243619"/>
          </a:xfrm>
        </p:grpSpPr>
        <p:pic>
          <p:nvPicPr>
            <p:cNvPr id="4" name="Picture 3">
              <a:extLst>
                <a:ext uri="{FF2B5EF4-FFF2-40B4-BE49-F238E27FC236}">
                  <a16:creationId xmlns:a16="http://schemas.microsoft.com/office/drawing/2014/main" id="{40A73FA0-F4DD-972D-BF5D-6DDD4DCE47FE}"/>
                </a:ext>
              </a:extLst>
            </p:cNvPr>
            <p:cNvPicPr>
              <a:picLocks noChangeAspect="1"/>
            </p:cNvPicPr>
            <p:nvPr/>
          </p:nvPicPr>
          <p:blipFill>
            <a:blip r:embed="rId3"/>
            <a:stretch>
              <a:fillRect/>
            </a:stretch>
          </p:blipFill>
          <p:spPr>
            <a:xfrm>
              <a:off x="2952920" y="1557741"/>
              <a:ext cx="695934" cy="1055973"/>
            </a:xfrm>
            <a:prstGeom prst="rect">
              <a:avLst/>
            </a:prstGeom>
          </p:spPr>
        </p:pic>
        <p:grpSp>
          <p:nvGrpSpPr>
            <p:cNvPr id="5" name="Group 4">
              <a:extLst>
                <a:ext uri="{FF2B5EF4-FFF2-40B4-BE49-F238E27FC236}">
                  <a16:creationId xmlns:a16="http://schemas.microsoft.com/office/drawing/2014/main" id="{22EE745E-4654-11D2-28EE-87C2E70EE3B4}"/>
                </a:ext>
              </a:extLst>
            </p:cNvPr>
            <p:cNvGrpSpPr/>
            <p:nvPr/>
          </p:nvGrpSpPr>
          <p:grpSpPr>
            <a:xfrm>
              <a:off x="4011444" y="1372530"/>
              <a:ext cx="6455256" cy="1243619"/>
              <a:chOff x="3468452" y="1779114"/>
              <a:chExt cx="8491726" cy="1635950"/>
            </a:xfrm>
          </p:grpSpPr>
          <p:pic>
            <p:nvPicPr>
              <p:cNvPr id="6" name="Picture 5">
                <a:extLst>
                  <a:ext uri="{FF2B5EF4-FFF2-40B4-BE49-F238E27FC236}">
                    <a16:creationId xmlns:a16="http://schemas.microsoft.com/office/drawing/2014/main" id="{AA634BC6-3B81-4278-95D4-DD6495D2F29B}"/>
                  </a:ext>
                </a:extLst>
              </p:cNvPr>
              <p:cNvPicPr>
                <a:picLocks noChangeAspect="1"/>
              </p:cNvPicPr>
              <p:nvPr/>
            </p:nvPicPr>
            <p:blipFill>
              <a:blip r:embed="rId4"/>
              <a:stretch>
                <a:fillRect/>
              </a:stretch>
            </p:blipFill>
            <p:spPr>
              <a:xfrm>
                <a:off x="3468452" y="2165629"/>
                <a:ext cx="1267412" cy="1132155"/>
              </a:xfrm>
              <a:prstGeom prst="rect">
                <a:avLst/>
              </a:prstGeom>
            </p:spPr>
          </p:pic>
          <p:pic>
            <p:nvPicPr>
              <p:cNvPr id="7" name="Picture 6">
                <a:extLst>
                  <a:ext uri="{FF2B5EF4-FFF2-40B4-BE49-F238E27FC236}">
                    <a16:creationId xmlns:a16="http://schemas.microsoft.com/office/drawing/2014/main" id="{EA3781EC-8C4D-D38D-5E28-20F6E582CCC8}"/>
                  </a:ext>
                </a:extLst>
              </p:cNvPr>
              <p:cNvPicPr>
                <a:picLocks noChangeAspect="1"/>
              </p:cNvPicPr>
              <p:nvPr/>
            </p:nvPicPr>
            <p:blipFill>
              <a:blip r:embed="rId5"/>
              <a:stretch>
                <a:fillRect/>
              </a:stretch>
            </p:blipFill>
            <p:spPr>
              <a:xfrm>
                <a:off x="7353846" y="1908676"/>
                <a:ext cx="988765" cy="1389108"/>
              </a:xfrm>
              <a:prstGeom prst="rect">
                <a:avLst/>
              </a:prstGeom>
            </p:spPr>
          </p:pic>
          <p:pic>
            <p:nvPicPr>
              <p:cNvPr id="8" name="Picture 7">
                <a:extLst>
                  <a:ext uri="{FF2B5EF4-FFF2-40B4-BE49-F238E27FC236}">
                    <a16:creationId xmlns:a16="http://schemas.microsoft.com/office/drawing/2014/main" id="{F70394A4-B3AF-A87F-9EA1-11888DC12B8D}"/>
                  </a:ext>
                </a:extLst>
              </p:cNvPr>
              <p:cNvPicPr>
                <a:picLocks noChangeAspect="1"/>
              </p:cNvPicPr>
              <p:nvPr/>
            </p:nvPicPr>
            <p:blipFill>
              <a:blip r:embed="rId6"/>
              <a:stretch>
                <a:fillRect/>
              </a:stretch>
            </p:blipFill>
            <p:spPr>
              <a:xfrm>
                <a:off x="9025540" y="2111269"/>
                <a:ext cx="864437" cy="1101460"/>
              </a:xfrm>
              <a:prstGeom prst="rect">
                <a:avLst/>
              </a:prstGeom>
            </p:spPr>
          </p:pic>
          <p:pic>
            <p:nvPicPr>
              <p:cNvPr id="9" name="Picture 8">
                <a:extLst>
                  <a:ext uri="{FF2B5EF4-FFF2-40B4-BE49-F238E27FC236}">
                    <a16:creationId xmlns:a16="http://schemas.microsoft.com/office/drawing/2014/main" id="{0CB86EA4-3E2A-4C09-050C-875E7A158D78}"/>
                  </a:ext>
                </a:extLst>
              </p:cNvPr>
              <p:cNvPicPr>
                <a:picLocks noChangeAspect="1"/>
              </p:cNvPicPr>
              <p:nvPr/>
            </p:nvPicPr>
            <p:blipFill>
              <a:blip r:embed="rId7"/>
              <a:stretch>
                <a:fillRect/>
              </a:stretch>
            </p:blipFill>
            <p:spPr>
              <a:xfrm>
                <a:off x="10895999" y="1881638"/>
                <a:ext cx="1064179" cy="1346512"/>
              </a:xfrm>
              <a:prstGeom prst="rect">
                <a:avLst/>
              </a:prstGeom>
            </p:spPr>
          </p:pic>
          <p:pic>
            <p:nvPicPr>
              <p:cNvPr id="10" name="Picture 7" descr="Adoptable Rabbits | morabbit">
                <a:extLst>
                  <a:ext uri="{FF2B5EF4-FFF2-40B4-BE49-F238E27FC236}">
                    <a16:creationId xmlns:a16="http://schemas.microsoft.com/office/drawing/2014/main" id="{D35B3A54-8292-A1B0-B60A-792D1EE2CA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 name="Group 36">
            <a:extLst>
              <a:ext uri="{FF2B5EF4-FFF2-40B4-BE49-F238E27FC236}">
                <a16:creationId xmlns:a16="http://schemas.microsoft.com/office/drawing/2014/main" id="{ED76FBEF-9FB1-ECEE-405C-2793B37AED5C}"/>
              </a:ext>
            </a:extLst>
          </p:cNvPr>
          <p:cNvGrpSpPr/>
          <p:nvPr/>
        </p:nvGrpSpPr>
        <p:grpSpPr>
          <a:xfrm>
            <a:off x="1755633" y="2757488"/>
            <a:ext cx="9068312" cy="2339477"/>
            <a:chOff x="1755633" y="2757488"/>
            <a:chExt cx="9068312" cy="2339477"/>
          </a:xfrm>
        </p:grpSpPr>
        <p:pic>
          <p:nvPicPr>
            <p:cNvPr id="11" name="Picture 2" descr="ASPIRIN® Extra Strength 500mg | ASPIRIN® Canada">
              <a:extLst>
                <a:ext uri="{FF2B5EF4-FFF2-40B4-BE49-F238E27FC236}">
                  <a16:creationId xmlns:a16="http://schemas.microsoft.com/office/drawing/2014/main" id="{101FD355-504C-341D-89BB-ACEB18C7C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6180" y="2761763"/>
              <a:ext cx="967092" cy="9670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CD5A909-B6E3-03CC-C0C0-0EF1927EE55F}"/>
                </a:ext>
              </a:extLst>
            </p:cNvPr>
            <p:cNvPicPr>
              <a:picLocks noChangeAspect="1"/>
            </p:cNvPicPr>
            <p:nvPr/>
          </p:nvPicPr>
          <p:blipFill>
            <a:blip r:embed="rId10"/>
            <a:stretch>
              <a:fillRect/>
            </a:stretch>
          </p:blipFill>
          <p:spPr>
            <a:xfrm>
              <a:off x="1755633" y="4082584"/>
              <a:ext cx="1022166" cy="671465"/>
            </a:xfrm>
            <a:prstGeom prst="rect">
              <a:avLst/>
            </a:prstGeom>
          </p:spPr>
        </p:pic>
        <p:cxnSp>
          <p:nvCxnSpPr>
            <p:cNvPr id="13" name="Straight Connector 12">
              <a:extLst>
                <a:ext uri="{FF2B5EF4-FFF2-40B4-BE49-F238E27FC236}">
                  <a16:creationId xmlns:a16="http://schemas.microsoft.com/office/drawing/2014/main" id="{F442E2BD-3921-250D-601A-1F2A220E1D3F}"/>
                </a:ext>
              </a:extLst>
            </p:cNvPr>
            <p:cNvCxnSpPr/>
            <p:nvPr/>
          </p:nvCxnSpPr>
          <p:spPr>
            <a:xfrm flipH="1">
              <a:off x="2773272" y="2844919"/>
              <a:ext cx="80506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D111AD2-90DA-CC09-819A-ADDC65E9C47F}"/>
                </a:ext>
              </a:extLst>
            </p:cNvPr>
            <p:cNvCxnSpPr>
              <a:cxnSpLocks/>
            </p:cNvCxnSpPr>
            <p:nvPr/>
          </p:nvCxnSpPr>
          <p:spPr>
            <a:xfrm flipV="1">
              <a:off x="2871022" y="2757488"/>
              <a:ext cx="0" cy="233947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EBC097B5-9E1F-C636-5EC8-7350008F1E22}"/>
              </a:ext>
            </a:extLst>
          </p:cNvPr>
          <p:cNvGrpSpPr/>
          <p:nvPr/>
        </p:nvGrpSpPr>
        <p:grpSpPr>
          <a:xfrm>
            <a:off x="2921481" y="2630080"/>
            <a:ext cx="7508395" cy="2685380"/>
            <a:chOff x="2921481" y="2630080"/>
            <a:chExt cx="7508395" cy="2685380"/>
          </a:xfrm>
        </p:grpSpPr>
        <p:pic>
          <p:nvPicPr>
            <p:cNvPr id="14" name="Picture 10" descr="Download Smile, Emoji, Happy. Royalty-Free Vector Graphic - Pixabay">
              <a:extLst>
                <a:ext uri="{FF2B5EF4-FFF2-40B4-BE49-F238E27FC236}">
                  <a16:creationId xmlns:a16="http://schemas.microsoft.com/office/drawing/2014/main" id="{BEF0626D-D67B-C525-A518-16531413BC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6376" y="3147782"/>
              <a:ext cx="631940" cy="6319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Download Smile, Emoji, Happy. Royalty-Free Vector Graphic - Pixabay">
              <a:extLst>
                <a:ext uri="{FF2B5EF4-FFF2-40B4-BE49-F238E27FC236}">
                  <a16:creationId xmlns:a16="http://schemas.microsoft.com/office/drawing/2014/main" id="{D5077DB6-F41D-C126-65A7-B88710DE8A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9745" y="3158657"/>
              <a:ext cx="631940" cy="6319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Download Smile, Emoji, Happy. Royalty-Free Vector Graphic - Pixabay">
              <a:extLst>
                <a:ext uri="{FF2B5EF4-FFF2-40B4-BE49-F238E27FC236}">
                  <a16:creationId xmlns:a16="http://schemas.microsoft.com/office/drawing/2014/main" id="{1B198E80-F30B-1BE7-BC79-E6E0913DE9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0143" y="4029672"/>
              <a:ext cx="631940" cy="6319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Download Smile, Emoji, Happy. Royalty-Free Vector Graphic - Pixabay">
              <a:extLst>
                <a:ext uri="{FF2B5EF4-FFF2-40B4-BE49-F238E27FC236}">
                  <a16:creationId xmlns:a16="http://schemas.microsoft.com/office/drawing/2014/main" id="{FBF9D6D7-8C2D-BACF-0129-83B08329EA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2595" y="3147782"/>
              <a:ext cx="631940" cy="6319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Download Smile, Emoji, Happy. Royalty-Free Vector Graphic - Pixabay">
              <a:extLst>
                <a:ext uri="{FF2B5EF4-FFF2-40B4-BE49-F238E27FC236}">
                  <a16:creationId xmlns:a16="http://schemas.microsoft.com/office/drawing/2014/main" id="{BD449A91-D076-C1A4-1BFB-F40A40AF30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7083" y="3147782"/>
              <a:ext cx="631940" cy="631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927919E-2FEE-DE0A-14A8-9E2F4677710A}"/>
                </a:ext>
              </a:extLst>
            </p:cNvPr>
            <p:cNvPicPr>
              <a:picLocks noChangeAspect="1"/>
            </p:cNvPicPr>
            <p:nvPr/>
          </p:nvPicPr>
          <p:blipFill>
            <a:blip r:embed="rId12"/>
            <a:stretch>
              <a:fillRect/>
            </a:stretch>
          </p:blipFill>
          <p:spPr>
            <a:xfrm>
              <a:off x="2921481" y="3696574"/>
              <a:ext cx="1089069" cy="1618886"/>
            </a:xfrm>
            <a:prstGeom prst="rect">
              <a:avLst/>
            </a:prstGeom>
          </p:spPr>
        </p:pic>
        <p:pic>
          <p:nvPicPr>
            <p:cNvPr id="21" name="Picture 20">
              <a:extLst>
                <a:ext uri="{FF2B5EF4-FFF2-40B4-BE49-F238E27FC236}">
                  <a16:creationId xmlns:a16="http://schemas.microsoft.com/office/drawing/2014/main" id="{731EF3C1-6031-3238-254A-9AA5D75A64F1}"/>
                </a:ext>
              </a:extLst>
            </p:cNvPr>
            <p:cNvPicPr>
              <a:picLocks noChangeAspect="1"/>
            </p:cNvPicPr>
            <p:nvPr/>
          </p:nvPicPr>
          <p:blipFill>
            <a:blip r:embed="rId12"/>
            <a:stretch>
              <a:fillRect/>
            </a:stretch>
          </p:blipFill>
          <p:spPr>
            <a:xfrm>
              <a:off x="4162566" y="3672226"/>
              <a:ext cx="1089069" cy="1618886"/>
            </a:xfrm>
            <a:prstGeom prst="rect">
              <a:avLst/>
            </a:prstGeom>
          </p:spPr>
        </p:pic>
        <p:pic>
          <p:nvPicPr>
            <p:cNvPr id="22" name="Picture 21">
              <a:extLst>
                <a:ext uri="{FF2B5EF4-FFF2-40B4-BE49-F238E27FC236}">
                  <a16:creationId xmlns:a16="http://schemas.microsoft.com/office/drawing/2014/main" id="{6DF0A52B-FDD6-28E5-DB49-4B1E5E54EFC9}"/>
                </a:ext>
              </a:extLst>
            </p:cNvPr>
            <p:cNvPicPr>
              <a:picLocks noChangeAspect="1"/>
            </p:cNvPicPr>
            <p:nvPr/>
          </p:nvPicPr>
          <p:blipFill>
            <a:blip r:embed="rId12"/>
            <a:stretch>
              <a:fillRect/>
            </a:stretch>
          </p:blipFill>
          <p:spPr>
            <a:xfrm>
              <a:off x="5488735" y="3690882"/>
              <a:ext cx="1089069" cy="1618886"/>
            </a:xfrm>
            <a:prstGeom prst="rect">
              <a:avLst/>
            </a:prstGeom>
          </p:spPr>
        </p:pic>
        <p:pic>
          <p:nvPicPr>
            <p:cNvPr id="23" name="Picture 22">
              <a:extLst>
                <a:ext uri="{FF2B5EF4-FFF2-40B4-BE49-F238E27FC236}">
                  <a16:creationId xmlns:a16="http://schemas.microsoft.com/office/drawing/2014/main" id="{058BCFA1-353A-701C-9AF1-3B96D1759A2F}"/>
                </a:ext>
              </a:extLst>
            </p:cNvPr>
            <p:cNvPicPr>
              <a:picLocks noChangeAspect="1"/>
            </p:cNvPicPr>
            <p:nvPr/>
          </p:nvPicPr>
          <p:blipFill>
            <a:blip r:embed="rId12"/>
            <a:stretch>
              <a:fillRect/>
            </a:stretch>
          </p:blipFill>
          <p:spPr>
            <a:xfrm>
              <a:off x="6862060" y="3672226"/>
              <a:ext cx="1089069" cy="1618886"/>
            </a:xfrm>
            <a:prstGeom prst="rect">
              <a:avLst/>
            </a:prstGeom>
          </p:spPr>
        </p:pic>
        <p:pic>
          <p:nvPicPr>
            <p:cNvPr id="24" name="Picture 23">
              <a:extLst>
                <a:ext uri="{FF2B5EF4-FFF2-40B4-BE49-F238E27FC236}">
                  <a16:creationId xmlns:a16="http://schemas.microsoft.com/office/drawing/2014/main" id="{754DA0F8-4C52-B6D2-3522-CD1791B70B3C}"/>
                </a:ext>
              </a:extLst>
            </p:cNvPr>
            <p:cNvPicPr>
              <a:picLocks noChangeAspect="1"/>
            </p:cNvPicPr>
            <p:nvPr/>
          </p:nvPicPr>
          <p:blipFill>
            <a:blip r:embed="rId12"/>
            <a:stretch>
              <a:fillRect/>
            </a:stretch>
          </p:blipFill>
          <p:spPr>
            <a:xfrm>
              <a:off x="8235841" y="3623912"/>
              <a:ext cx="1089069" cy="1618886"/>
            </a:xfrm>
            <a:prstGeom prst="rect">
              <a:avLst/>
            </a:prstGeom>
          </p:spPr>
        </p:pic>
        <p:pic>
          <p:nvPicPr>
            <p:cNvPr id="25" name="Picture 24">
              <a:extLst>
                <a:ext uri="{FF2B5EF4-FFF2-40B4-BE49-F238E27FC236}">
                  <a16:creationId xmlns:a16="http://schemas.microsoft.com/office/drawing/2014/main" id="{512A5880-368F-862D-20D3-B0163D0CE225}"/>
                </a:ext>
              </a:extLst>
            </p:cNvPr>
            <p:cNvPicPr>
              <a:picLocks noChangeAspect="1"/>
            </p:cNvPicPr>
            <p:nvPr/>
          </p:nvPicPr>
          <p:blipFill>
            <a:blip r:embed="rId12"/>
            <a:stretch>
              <a:fillRect/>
            </a:stretch>
          </p:blipFill>
          <p:spPr>
            <a:xfrm>
              <a:off x="9340807" y="2630080"/>
              <a:ext cx="1089069" cy="1618886"/>
            </a:xfrm>
            <a:prstGeom prst="rect">
              <a:avLst/>
            </a:prstGeom>
          </p:spPr>
        </p:pic>
        <p:pic>
          <p:nvPicPr>
            <p:cNvPr id="26" name="Picture 25">
              <a:extLst>
                <a:ext uri="{FF2B5EF4-FFF2-40B4-BE49-F238E27FC236}">
                  <a16:creationId xmlns:a16="http://schemas.microsoft.com/office/drawing/2014/main" id="{D45E680F-0602-3268-F8DF-09B2D19EB3EA}"/>
                </a:ext>
              </a:extLst>
            </p:cNvPr>
            <p:cNvPicPr>
              <a:picLocks noChangeAspect="1"/>
            </p:cNvPicPr>
            <p:nvPr/>
          </p:nvPicPr>
          <p:blipFill>
            <a:blip r:embed="rId12"/>
            <a:stretch>
              <a:fillRect/>
            </a:stretch>
          </p:blipFill>
          <p:spPr>
            <a:xfrm>
              <a:off x="6877957" y="2694889"/>
              <a:ext cx="1089069" cy="1618886"/>
            </a:xfrm>
            <a:prstGeom prst="rect">
              <a:avLst/>
            </a:prstGeom>
          </p:spPr>
        </p:pic>
      </p:grpSp>
      <p:grpSp>
        <p:nvGrpSpPr>
          <p:cNvPr id="39" name="Group 38">
            <a:extLst>
              <a:ext uri="{FF2B5EF4-FFF2-40B4-BE49-F238E27FC236}">
                <a16:creationId xmlns:a16="http://schemas.microsoft.com/office/drawing/2014/main" id="{1990E192-D569-7FF9-4F48-815C3A76396A}"/>
              </a:ext>
            </a:extLst>
          </p:cNvPr>
          <p:cNvGrpSpPr/>
          <p:nvPr/>
        </p:nvGrpSpPr>
        <p:grpSpPr>
          <a:xfrm>
            <a:off x="689055" y="5179091"/>
            <a:ext cx="9937055" cy="832573"/>
            <a:chOff x="689055" y="5179091"/>
            <a:chExt cx="9937055" cy="832573"/>
          </a:xfrm>
        </p:grpSpPr>
        <p:sp>
          <p:nvSpPr>
            <p:cNvPr id="29" name="TextBox 28">
              <a:extLst>
                <a:ext uri="{FF2B5EF4-FFF2-40B4-BE49-F238E27FC236}">
                  <a16:creationId xmlns:a16="http://schemas.microsoft.com/office/drawing/2014/main" id="{1D5F237F-DDE5-AA43-4B8C-CECCA63CD8BE}"/>
                </a:ext>
              </a:extLst>
            </p:cNvPr>
            <p:cNvSpPr txBox="1"/>
            <p:nvPr/>
          </p:nvSpPr>
          <p:spPr>
            <a:xfrm>
              <a:off x="689055" y="5180667"/>
              <a:ext cx="1922681" cy="830997"/>
            </a:xfrm>
            <a:prstGeom prst="rect">
              <a:avLst/>
            </a:prstGeom>
            <a:noFill/>
          </p:spPr>
          <p:txBody>
            <a:bodyPr wrap="square" rtlCol="0">
              <a:spAutoFit/>
            </a:bodyPr>
            <a:lstStyle/>
            <a:p>
              <a:pPr algn="r"/>
              <a:r>
                <a:rPr lang="en-US" sz="2400" dirty="0"/>
                <a:t>Does aspirin help?</a:t>
              </a:r>
            </a:p>
          </p:txBody>
        </p:sp>
        <p:sp>
          <p:nvSpPr>
            <p:cNvPr id="30" name="TextBox 29">
              <a:extLst>
                <a:ext uri="{FF2B5EF4-FFF2-40B4-BE49-F238E27FC236}">
                  <a16:creationId xmlns:a16="http://schemas.microsoft.com/office/drawing/2014/main" id="{3733032C-4903-6F6C-080E-31362D00123B}"/>
                </a:ext>
              </a:extLst>
            </p:cNvPr>
            <p:cNvSpPr txBox="1"/>
            <p:nvPr/>
          </p:nvSpPr>
          <p:spPr>
            <a:xfrm>
              <a:off x="3112951" y="5340996"/>
              <a:ext cx="969542" cy="584775"/>
            </a:xfrm>
            <a:prstGeom prst="rect">
              <a:avLst/>
            </a:prstGeom>
            <a:noFill/>
          </p:spPr>
          <p:txBody>
            <a:bodyPr wrap="square" rtlCol="0">
              <a:spAutoFit/>
            </a:bodyPr>
            <a:lstStyle/>
            <a:p>
              <a:r>
                <a:rPr lang="en-US" sz="3200" dirty="0">
                  <a:solidFill>
                    <a:schemeClr val="accent5"/>
                  </a:solidFill>
                </a:rPr>
                <a:t>+1</a:t>
              </a:r>
            </a:p>
          </p:txBody>
        </p:sp>
        <p:sp>
          <p:nvSpPr>
            <p:cNvPr id="31" name="TextBox 30">
              <a:extLst>
                <a:ext uri="{FF2B5EF4-FFF2-40B4-BE49-F238E27FC236}">
                  <a16:creationId xmlns:a16="http://schemas.microsoft.com/office/drawing/2014/main" id="{44FBF769-451B-E3AA-5C71-1672C0D73636}"/>
                </a:ext>
              </a:extLst>
            </p:cNvPr>
            <p:cNvSpPr txBox="1"/>
            <p:nvPr/>
          </p:nvSpPr>
          <p:spPr>
            <a:xfrm>
              <a:off x="4382595" y="5323060"/>
              <a:ext cx="969542" cy="584775"/>
            </a:xfrm>
            <a:prstGeom prst="rect">
              <a:avLst/>
            </a:prstGeom>
            <a:noFill/>
          </p:spPr>
          <p:txBody>
            <a:bodyPr wrap="square" rtlCol="0">
              <a:spAutoFit/>
            </a:bodyPr>
            <a:lstStyle/>
            <a:p>
              <a:r>
                <a:rPr lang="en-US" sz="3200" dirty="0">
                  <a:solidFill>
                    <a:schemeClr val="accent5"/>
                  </a:solidFill>
                </a:rPr>
                <a:t>+1</a:t>
              </a:r>
            </a:p>
          </p:txBody>
        </p:sp>
        <p:sp>
          <p:nvSpPr>
            <p:cNvPr id="32" name="TextBox 31">
              <a:extLst>
                <a:ext uri="{FF2B5EF4-FFF2-40B4-BE49-F238E27FC236}">
                  <a16:creationId xmlns:a16="http://schemas.microsoft.com/office/drawing/2014/main" id="{E462AD1B-B379-8560-C3A3-8E0134E382A7}"/>
                </a:ext>
              </a:extLst>
            </p:cNvPr>
            <p:cNvSpPr txBox="1"/>
            <p:nvPr/>
          </p:nvSpPr>
          <p:spPr>
            <a:xfrm>
              <a:off x="5620952" y="5242798"/>
              <a:ext cx="969542" cy="584775"/>
            </a:xfrm>
            <a:prstGeom prst="rect">
              <a:avLst/>
            </a:prstGeom>
            <a:noFill/>
          </p:spPr>
          <p:txBody>
            <a:bodyPr wrap="square" rtlCol="0">
              <a:spAutoFit/>
            </a:bodyPr>
            <a:lstStyle/>
            <a:p>
              <a:r>
                <a:rPr lang="en-US" sz="3200" dirty="0">
                  <a:solidFill>
                    <a:schemeClr val="accent5"/>
                  </a:solidFill>
                </a:rPr>
                <a:t>+1</a:t>
              </a:r>
            </a:p>
          </p:txBody>
        </p:sp>
        <p:sp>
          <p:nvSpPr>
            <p:cNvPr id="33" name="TextBox 32">
              <a:extLst>
                <a:ext uri="{FF2B5EF4-FFF2-40B4-BE49-F238E27FC236}">
                  <a16:creationId xmlns:a16="http://schemas.microsoft.com/office/drawing/2014/main" id="{DD2CC189-A98C-FE02-5D89-C5748FD766A1}"/>
                </a:ext>
              </a:extLst>
            </p:cNvPr>
            <p:cNvSpPr txBox="1"/>
            <p:nvPr/>
          </p:nvSpPr>
          <p:spPr>
            <a:xfrm>
              <a:off x="7173471" y="5263339"/>
              <a:ext cx="969542" cy="584775"/>
            </a:xfrm>
            <a:prstGeom prst="rect">
              <a:avLst/>
            </a:prstGeom>
            <a:noFill/>
          </p:spPr>
          <p:txBody>
            <a:bodyPr wrap="square" rtlCol="0">
              <a:spAutoFit/>
            </a:bodyPr>
            <a:lstStyle/>
            <a:p>
              <a:r>
                <a:rPr lang="en-US" sz="3200" dirty="0">
                  <a:solidFill>
                    <a:schemeClr val="accent5"/>
                  </a:solidFill>
                </a:rPr>
                <a:t>0</a:t>
              </a:r>
            </a:p>
          </p:txBody>
        </p:sp>
        <p:sp>
          <p:nvSpPr>
            <p:cNvPr id="34" name="TextBox 33">
              <a:extLst>
                <a:ext uri="{FF2B5EF4-FFF2-40B4-BE49-F238E27FC236}">
                  <a16:creationId xmlns:a16="http://schemas.microsoft.com/office/drawing/2014/main" id="{DA039E69-2E4F-3313-57DE-1814EEE026C6}"/>
                </a:ext>
              </a:extLst>
            </p:cNvPr>
            <p:cNvSpPr txBox="1"/>
            <p:nvPr/>
          </p:nvSpPr>
          <p:spPr>
            <a:xfrm>
              <a:off x="8564405" y="5179091"/>
              <a:ext cx="969542" cy="584775"/>
            </a:xfrm>
            <a:prstGeom prst="rect">
              <a:avLst/>
            </a:prstGeom>
            <a:noFill/>
          </p:spPr>
          <p:txBody>
            <a:bodyPr wrap="square" rtlCol="0">
              <a:spAutoFit/>
            </a:bodyPr>
            <a:lstStyle/>
            <a:p>
              <a:r>
                <a:rPr lang="en-US" sz="3200" dirty="0">
                  <a:solidFill>
                    <a:schemeClr val="accent5"/>
                  </a:solidFill>
                </a:rPr>
                <a:t>+1</a:t>
              </a:r>
            </a:p>
          </p:txBody>
        </p:sp>
        <p:sp>
          <p:nvSpPr>
            <p:cNvPr id="35" name="TextBox 34">
              <a:extLst>
                <a:ext uri="{FF2B5EF4-FFF2-40B4-BE49-F238E27FC236}">
                  <a16:creationId xmlns:a16="http://schemas.microsoft.com/office/drawing/2014/main" id="{9E2FF86A-D230-A760-618F-CF1C9BE60D27}"/>
                </a:ext>
              </a:extLst>
            </p:cNvPr>
            <p:cNvSpPr txBox="1"/>
            <p:nvPr/>
          </p:nvSpPr>
          <p:spPr>
            <a:xfrm>
              <a:off x="9656568" y="5182945"/>
              <a:ext cx="969542" cy="584775"/>
            </a:xfrm>
            <a:prstGeom prst="rect">
              <a:avLst/>
            </a:prstGeom>
            <a:noFill/>
          </p:spPr>
          <p:txBody>
            <a:bodyPr wrap="square" rtlCol="0">
              <a:spAutoFit/>
            </a:bodyPr>
            <a:lstStyle/>
            <a:p>
              <a:r>
                <a:rPr lang="en-US" sz="3200" dirty="0">
                  <a:solidFill>
                    <a:schemeClr val="accent5"/>
                  </a:solidFill>
                </a:rPr>
                <a:t>-1</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C7F992C-538C-61DD-71DB-A16644AC5823}"/>
                  </a:ext>
                </a:extLst>
              </p:cNvPr>
              <p:cNvSpPr txBox="1"/>
              <p:nvPr/>
            </p:nvSpPr>
            <p:spPr>
              <a:xfrm>
                <a:off x="2871022" y="6038520"/>
                <a:ext cx="6851235" cy="704295"/>
              </a:xfrm>
              <a:prstGeom prst="rect">
                <a:avLst/>
              </a:prstGeom>
              <a:noFill/>
            </p:spPr>
            <p:txBody>
              <a:bodyPr wrap="none" rtlCol="0">
                <a:spAutoFit/>
              </a:bodyPr>
              <a:lstStyle/>
              <a:p>
                <a:r>
                  <a:rPr lang="en-US" sz="2800" dirty="0">
                    <a:solidFill>
                      <a:schemeClr val="tx1"/>
                    </a:solidFill>
                  </a:rPr>
                  <a:t>Average Treatment Effect = </a:t>
                </a:r>
                <a14:m>
                  <m:oMath xmlns:m="http://schemas.openxmlformats.org/officeDocument/2006/math">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1+1+1+0+1−1</m:t>
                        </m:r>
                      </m:num>
                      <m:den>
                        <m:r>
                          <a:rPr lang="en-US" sz="2800" b="0" i="1" smtClean="0">
                            <a:solidFill>
                              <a:schemeClr val="tx1"/>
                            </a:solidFill>
                            <a:latin typeface="Cambria Math" panose="02040503050406030204" pitchFamily="18" charset="0"/>
                          </a:rPr>
                          <m:t>6</m:t>
                        </m:r>
                      </m:den>
                    </m:f>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m:t>
                        </m:r>
                      </m:num>
                      <m:den>
                        <m:r>
                          <a:rPr lang="en-US" sz="2800" b="0" i="1" smtClean="0">
                            <a:solidFill>
                              <a:schemeClr val="tx1"/>
                            </a:solidFill>
                            <a:latin typeface="Cambria Math" panose="02040503050406030204" pitchFamily="18" charset="0"/>
                          </a:rPr>
                          <m:t>2</m:t>
                        </m:r>
                      </m:den>
                    </m:f>
                  </m:oMath>
                </a14:m>
                <a:endParaRPr lang="en-US" sz="2800" dirty="0">
                  <a:solidFill>
                    <a:schemeClr val="tx1"/>
                  </a:solidFill>
                </a:endParaRPr>
              </a:p>
            </p:txBody>
          </p:sp>
        </mc:Choice>
        <mc:Fallback xmlns="">
          <p:sp>
            <p:nvSpPr>
              <p:cNvPr id="36" name="TextBox 35">
                <a:extLst>
                  <a:ext uri="{FF2B5EF4-FFF2-40B4-BE49-F238E27FC236}">
                    <a16:creationId xmlns:a16="http://schemas.microsoft.com/office/drawing/2014/main" id="{CC7F992C-538C-61DD-71DB-A16644AC5823}"/>
                  </a:ext>
                </a:extLst>
              </p:cNvPr>
              <p:cNvSpPr txBox="1">
                <a:spLocks noRot="1" noChangeAspect="1" noMove="1" noResize="1" noEditPoints="1" noAdjustHandles="1" noChangeArrowheads="1" noChangeShapeType="1" noTextEdit="1"/>
              </p:cNvSpPr>
              <p:nvPr/>
            </p:nvSpPr>
            <p:spPr>
              <a:xfrm>
                <a:off x="2871022" y="6038520"/>
                <a:ext cx="6851235" cy="704295"/>
              </a:xfrm>
              <a:prstGeom prst="rect">
                <a:avLst/>
              </a:prstGeom>
              <a:blipFill>
                <a:blip r:embed="rId13"/>
                <a:stretch>
                  <a:fillRect l="-1852" b="-12500"/>
                </a:stretch>
              </a:blipFill>
            </p:spPr>
            <p:txBody>
              <a:bodyPr/>
              <a:lstStyle/>
              <a:p>
                <a:r>
                  <a:rPr lang="en-US">
                    <a:noFill/>
                  </a:rPr>
                  <a:t> </a:t>
                </a:r>
              </a:p>
            </p:txBody>
          </p:sp>
        </mc:Fallback>
      </mc:AlternateContent>
    </p:spTree>
    <p:extLst>
      <p:ext uri="{BB962C8B-B14F-4D97-AF65-F5344CB8AC3E}">
        <p14:creationId xmlns:p14="http://schemas.microsoft.com/office/powerpoint/2010/main" val="36408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F83-AE9B-E34B-1A97-FD3C8BC4EADA}"/>
              </a:ext>
            </a:extLst>
          </p:cNvPr>
          <p:cNvSpPr>
            <a:spLocks noGrp="1"/>
          </p:cNvSpPr>
          <p:nvPr>
            <p:ph type="title"/>
          </p:nvPr>
        </p:nvSpPr>
        <p:spPr>
          <a:xfrm>
            <a:off x="906780" y="1013461"/>
            <a:ext cx="10835640" cy="3390900"/>
          </a:xfrm>
        </p:spPr>
        <p:txBody>
          <a:bodyPr>
            <a:normAutofit/>
          </a:bodyPr>
          <a:lstStyle/>
          <a:p>
            <a:r>
              <a:rPr lang="en-US" dirty="0"/>
              <a:t>“The fundamental problem </a:t>
            </a:r>
            <a:br>
              <a:rPr lang="en-US" dirty="0"/>
            </a:br>
            <a:r>
              <a:rPr lang="en-US" dirty="0"/>
              <a:t>of causal inference”</a:t>
            </a:r>
            <a:br>
              <a:rPr lang="en-US" dirty="0"/>
            </a:br>
            <a:endParaRPr lang="en-US" sz="4400" dirty="0">
              <a:solidFill>
                <a:schemeClr val="tx1"/>
              </a:solidFill>
            </a:endParaRPr>
          </a:p>
        </p:txBody>
      </p:sp>
      <p:sp>
        <p:nvSpPr>
          <p:cNvPr id="3" name="Text Placeholder 2">
            <a:extLst>
              <a:ext uri="{FF2B5EF4-FFF2-40B4-BE49-F238E27FC236}">
                <a16:creationId xmlns:a16="http://schemas.microsoft.com/office/drawing/2014/main" id="{5726593E-D72A-3E92-A172-DE450CC7A97C}"/>
              </a:ext>
            </a:extLst>
          </p:cNvPr>
          <p:cNvSpPr>
            <a:spLocks noGrp="1"/>
          </p:cNvSpPr>
          <p:nvPr>
            <p:ph type="body" idx="1"/>
          </p:nvPr>
        </p:nvSpPr>
        <p:spPr/>
        <p:txBody>
          <a:bodyPr/>
          <a:lstStyle/>
          <a:p>
            <a:r>
              <a:rPr lang="en-US" dirty="0">
                <a:solidFill>
                  <a:schemeClr val="tx1"/>
                </a:solidFill>
              </a:rPr>
              <a:t>(Paul Holland, Journal of the American Statistical Association, 1986)</a:t>
            </a:r>
            <a:endParaRPr lang="en-US" dirty="0"/>
          </a:p>
        </p:txBody>
      </p:sp>
    </p:spTree>
    <p:extLst>
      <p:ext uri="{BB962C8B-B14F-4D97-AF65-F5344CB8AC3E}">
        <p14:creationId xmlns:p14="http://schemas.microsoft.com/office/powerpoint/2010/main" val="4188648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BE5A-934F-0139-A4DA-BC9217FCC038}"/>
              </a:ext>
            </a:extLst>
          </p:cNvPr>
          <p:cNvSpPr>
            <a:spLocks noGrp="1"/>
          </p:cNvSpPr>
          <p:nvPr>
            <p:ph type="title"/>
          </p:nvPr>
        </p:nvSpPr>
        <p:spPr/>
        <p:txBody>
          <a:bodyPr/>
          <a:lstStyle/>
          <a:p>
            <a:r>
              <a:rPr lang="en-US" dirty="0"/>
              <a:t>The fundamental problem of causal inference</a:t>
            </a:r>
          </a:p>
        </p:txBody>
      </p:sp>
      <p:sp>
        <p:nvSpPr>
          <p:cNvPr id="3" name="Content Placeholder 2">
            <a:extLst>
              <a:ext uri="{FF2B5EF4-FFF2-40B4-BE49-F238E27FC236}">
                <a16:creationId xmlns:a16="http://schemas.microsoft.com/office/drawing/2014/main" id="{DA5C3596-3019-C8CA-96AD-577E48DF8C5E}"/>
              </a:ext>
            </a:extLst>
          </p:cNvPr>
          <p:cNvSpPr>
            <a:spLocks noGrp="1"/>
          </p:cNvSpPr>
          <p:nvPr>
            <p:ph idx="1"/>
          </p:nvPr>
        </p:nvSpPr>
        <p:spPr/>
        <p:txBody>
          <a:bodyPr/>
          <a:lstStyle/>
          <a:p>
            <a:r>
              <a:rPr lang="en-US" dirty="0"/>
              <a:t>We </a:t>
            </a:r>
            <a:r>
              <a:rPr lang="en-US" b="1" dirty="0"/>
              <a:t>can’t</a:t>
            </a:r>
            <a:r>
              <a:rPr lang="en-US" dirty="0"/>
              <a:t> know what would have happened in that other world!</a:t>
            </a:r>
          </a:p>
        </p:txBody>
      </p:sp>
      <p:grpSp>
        <p:nvGrpSpPr>
          <p:cNvPr id="6" name="Group 5">
            <a:extLst>
              <a:ext uri="{FF2B5EF4-FFF2-40B4-BE49-F238E27FC236}">
                <a16:creationId xmlns:a16="http://schemas.microsoft.com/office/drawing/2014/main" id="{6CF2D119-96F6-1888-0178-CDE2DAD1B280}"/>
              </a:ext>
            </a:extLst>
          </p:cNvPr>
          <p:cNvGrpSpPr/>
          <p:nvPr/>
        </p:nvGrpSpPr>
        <p:grpSpPr>
          <a:xfrm>
            <a:off x="523872" y="2310603"/>
            <a:ext cx="10430869" cy="4159442"/>
            <a:chOff x="523872" y="2310603"/>
            <a:chExt cx="10430869" cy="4159442"/>
          </a:xfrm>
        </p:grpSpPr>
        <p:pic>
          <p:nvPicPr>
            <p:cNvPr id="4" name="Picture 3">
              <a:extLst>
                <a:ext uri="{FF2B5EF4-FFF2-40B4-BE49-F238E27FC236}">
                  <a16:creationId xmlns:a16="http://schemas.microsoft.com/office/drawing/2014/main" id="{5B3D6538-40B2-8AA1-EAD7-30DF4FD4A0BA}"/>
                </a:ext>
              </a:extLst>
            </p:cNvPr>
            <p:cNvPicPr>
              <a:picLocks noChangeAspect="1"/>
            </p:cNvPicPr>
            <p:nvPr/>
          </p:nvPicPr>
          <p:blipFill>
            <a:blip r:embed="rId3"/>
            <a:stretch>
              <a:fillRect/>
            </a:stretch>
          </p:blipFill>
          <p:spPr>
            <a:xfrm>
              <a:off x="3171822" y="3600445"/>
              <a:ext cx="1089473" cy="1576388"/>
            </a:xfrm>
            <a:prstGeom prst="rect">
              <a:avLst/>
            </a:prstGeom>
          </p:spPr>
        </p:pic>
        <p:sp>
          <p:nvSpPr>
            <p:cNvPr id="5" name="Right Arrow 4">
              <a:extLst>
                <a:ext uri="{FF2B5EF4-FFF2-40B4-BE49-F238E27FC236}">
                  <a16:creationId xmlns:a16="http://schemas.microsoft.com/office/drawing/2014/main" id="{50F788C3-CCE9-FDA1-8AAC-7D384B962EA2}"/>
                </a:ext>
              </a:extLst>
            </p:cNvPr>
            <p:cNvSpPr/>
            <p:nvPr/>
          </p:nvSpPr>
          <p:spPr>
            <a:xfrm>
              <a:off x="523872" y="3945727"/>
              <a:ext cx="2647950" cy="885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world proceeds…</a:t>
              </a:r>
            </a:p>
          </p:txBody>
        </p:sp>
        <p:sp>
          <p:nvSpPr>
            <p:cNvPr id="7" name="Right Arrow 6">
              <a:extLst>
                <a:ext uri="{FF2B5EF4-FFF2-40B4-BE49-F238E27FC236}">
                  <a16:creationId xmlns:a16="http://schemas.microsoft.com/office/drawing/2014/main" id="{E69C06B8-C197-F0A6-EB11-810B985B0991}"/>
                </a:ext>
              </a:extLst>
            </p:cNvPr>
            <p:cNvSpPr/>
            <p:nvPr/>
          </p:nvSpPr>
          <p:spPr>
            <a:xfrm rot="19790944">
              <a:off x="4123006" y="3068815"/>
              <a:ext cx="1966722"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Take aspirin</a:t>
              </a:r>
            </a:p>
          </p:txBody>
        </p:sp>
        <p:pic>
          <p:nvPicPr>
            <p:cNvPr id="8" name="Picture 7">
              <a:extLst>
                <a:ext uri="{FF2B5EF4-FFF2-40B4-BE49-F238E27FC236}">
                  <a16:creationId xmlns:a16="http://schemas.microsoft.com/office/drawing/2014/main" id="{FCE52911-F987-8ED6-2536-BD7578A5CA56}"/>
                </a:ext>
              </a:extLst>
            </p:cNvPr>
            <p:cNvPicPr>
              <a:picLocks noChangeAspect="1"/>
            </p:cNvPicPr>
            <p:nvPr/>
          </p:nvPicPr>
          <p:blipFill>
            <a:blip r:embed="rId3"/>
            <a:stretch>
              <a:fillRect/>
            </a:stretch>
          </p:blipFill>
          <p:spPr>
            <a:xfrm>
              <a:off x="6016174" y="2369339"/>
              <a:ext cx="1089473" cy="1576388"/>
            </a:xfrm>
            <a:prstGeom prst="rect">
              <a:avLst/>
            </a:prstGeom>
          </p:spPr>
        </p:pic>
        <p:pic>
          <p:nvPicPr>
            <p:cNvPr id="19458" name="Picture 2" descr="ASPIRIN® Extra Strength 500mg | ASPIRIN® Canada">
              <a:extLst>
                <a:ext uri="{FF2B5EF4-FFF2-40B4-BE49-F238E27FC236}">
                  <a16:creationId xmlns:a16="http://schemas.microsoft.com/office/drawing/2014/main" id="{BB8E365E-AE6F-02E5-2632-E2D39DF47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667" y="2310603"/>
              <a:ext cx="1419225" cy="1419225"/>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73ABFCE5-F297-5290-CBEA-259D80C2D816}"/>
                </a:ext>
              </a:extLst>
            </p:cNvPr>
            <p:cNvSpPr/>
            <p:nvPr/>
          </p:nvSpPr>
          <p:spPr>
            <a:xfrm>
              <a:off x="8313076" y="2744601"/>
              <a:ext cx="1659596"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Outcome</a:t>
              </a:r>
            </a:p>
          </p:txBody>
        </p:sp>
        <p:sp>
          <p:nvSpPr>
            <p:cNvPr id="12" name="Right Arrow 11">
              <a:extLst>
                <a:ext uri="{FF2B5EF4-FFF2-40B4-BE49-F238E27FC236}">
                  <a16:creationId xmlns:a16="http://schemas.microsoft.com/office/drawing/2014/main" id="{67E74EB4-B3F7-094F-4195-0B1422E1BA4A}"/>
                </a:ext>
              </a:extLst>
            </p:cNvPr>
            <p:cNvSpPr/>
            <p:nvPr/>
          </p:nvSpPr>
          <p:spPr>
            <a:xfrm rot="1574915">
              <a:off x="4222574" y="4911355"/>
              <a:ext cx="1966722" cy="88582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aspirin</a:t>
              </a:r>
            </a:p>
          </p:txBody>
        </p:sp>
        <p:pic>
          <p:nvPicPr>
            <p:cNvPr id="13" name="Picture 12">
              <a:extLst>
                <a:ext uri="{FF2B5EF4-FFF2-40B4-BE49-F238E27FC236}">
                  <a16:creationId xmlns:a16="http://schemas.microsoft.com/office/drawing/2014/main" id="{B4D5FBD5-FDED-400E-ECC9-953FA54BFE19}"/>
                </a:ext>
              </a:extLst>
            </p:cNvPr>
            <p:cNvPicPr>
              <a:picLocks noChangeAspect="1"/>
            </p:cNvPicPr>
            <p:nvPr/>
          </p:nvPicPr>
          <p:blipFill>
            <a:blip r:embed="rId3"/>
            <a:stretch>
              <a:fillRect/>
            </a:stretch>
          </p:blipFill>
          <p:spPr>
            <a:xfrm>
              <a:off x="6094404" y="4893657"/>
              <a:ext cx="1089473" cy="1576388"/>
            </a:xfrm>
            <a:prstGeom prst="rect">
              <a:avLst/>
            </a:prstGeom>
          </p:spPr>
        </p:pic>
        <p:sp>
          <p:nvSpPr>
            <p:cNvPr id="14" name="Right Arrow 13">
              <a:extLst>
                <a:ext uri="{FF2B5EF4-FFF2-40B4-BE49-F238E27FC236}">
                  <a16:creationId xmlns:a16="http://schemas.microsoft.com/office/drawing/2014/main" id="{A3B5EB15-95BF-23F7-E11C-247729B9AE71}"/>
                </a:ext>
              </a:extLst>
            </p:cNvPr>
            <p:cNvSpPr/>
            <p:nvPr/>
          </p:nvSpPr>
          <p:spPr>
            <a:xfrm>
              <a:off x="8320394" y="5210171"/>
              <a:ext cx="1659596" cy="88582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Outcome</a:t>
              </a:r>
            </a:p>
          </p:txBody>
        </p:sp>
        <p:grpSp>
          <p:nvGrpSpPr>
            <p:cNvPr id="17" name="Group 16">
              <a:extLst>
                <a:ext uri="{FF2B5EF4-FFF2-40B4-BE49-F238E27FC236}">
                  <a16:creationId xmlns:a16="http://schemas.microsoft.com/office/drawing/2014/main" id="{3C3838B5-460F-D0F7-3B0B-7A0F5E14E4C2}"/>
                </a:ext>
              </a:extLst>
            </p:cNvPr>
            <p:cNvGrpSpPr/>
            <p:nvPr/>
          </p:nvGrpSpPr>
          <p:grpSpPr>
            <a:xfrm>
              <a:off x="9865268" y="2399319"/>
              <a:ext cx="1089473" cy="1576388"/>
              <a:chOff x="10179596" y="2670785"/>
              <a:chExt cx="1089473" cy="1576388"/>
            </a:xfrm>
          </p:grpSpPr>
          <p:pic>
            <p:nvPicPr>
              <p:cNvPr id="10" name="Picture 9">
                <a:extLst>
                  <a:ext uri="{FF2B5EF4-FFF2-40B4-BE49-F238E27FC236}">
                    <a16:creationId xmlns:a16="http://schemas.microsoft.com/office/drawing/2014/main" id="{AD08E9B2-D1D2-0B43-354B-D4B1F0CA5FD3}"/>
                  </a:ext>
                </a:extLst>
              </p:cNvPr>
              <p:cNvPicPr>
                <a:picLocks noChangeAspect="1"/>
              </p:cNvPicPr>
              <p:nvPr/>
            </p:nvPicPr>
            <p:blipFill>
              <a:blip r:embed="rId3"/>
              <a:stretch>
                <a:fillRect/>
              </a:stretch>
            </p:blipFill>
            <p:spPr>
              <a:xfrm>
                <a:off x="10179596" y="2670785"/>
                <a:ext cx="1089473" cy="1576388"/>
              </a:xfrm>
              <a:prstGeom prst="rect">
                <a:avLst/>
              </a:prstGeom>
            </p:spPr>
          </p:pic>
          <p:pic>
            <p:nvPicPr>
              <p:cNvPr id="19466" name="Picture 10" descr="Download Smile, Emoji, Happy. Royalty-Free Vector Graphic - Pixabay">
                <a:extLst>
                  <a:ext uri="{FF2B5EF4-FFF2-40B4-BE49-F238E27FC236}">
                    <a16:creationId xmlns:a16="http://schemas.microsoft.com/office/drawing/2014/main" id="{2D958FF8-6FB3-983E-089F-883FD01A6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316" y="2675659"/>
                <a:ext cx="616022" cy="61602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DB9547F6-837B-25F8-FFD3-4CBBA79BB9C6}"/>
                </a:ext>
              </a:extLst>
            </p:cNvPr>
            <p:cNvPicPr>
              <a:picLocks noChangeAspect="1"/>
            </p:cNvPicPr>
            <p:nvPr/>
          </p:nvPicPr>
          <p:blipFill>
            <a:blip r:embed="rId6"/>
            <a:stretch>
              <a:fillRect/>
            </a:stretch>
          </p:blipFill>
          <p:spPr>
            <a:xfrm>
              <a:off x="6729855" y="5187465"/>
              <a:ext cx="1536700" cy="1009464"/>
            </a:xfrm>
            <a:prstGeom prst="rect">
              <a:avLst/>
            </a:prstGeom>
          </p:spPr>
        </p:pic>
        <p:grpSp>
          <p:nvGrpSpPr>
            <p:cNvPr id="21" name="Group 20">
              <a:extLst>
                <a:ext uri="{FF2B5EF4-FFF2-40B4-BE49-F238E27FC236}">
                  <a16:creationId xmlns:a16="http://schemas.microsoft.com/office/drawing/2014/main" id="{6FAD4F47-CC62-5E8C-9CC4-17DAE420BD2C}"/>
                </a:ext>
              </a:extLst>
            </p:cNvPr>
            <p:cNvGrpSpPr/>
            <p:nvPr/>
          </p:nvGrpSpPr>
          <p:grpSpPr>
            <a:xfrm>
              <a:off x="9864099" y="4388639"/>
              <a:ext cx="1090642" cy="1926830"/>
              <a:chOff x="9864099" y="4388639"/>
              <a:chExt cx="1090642" cy="1926830"/>
            </a:xfrm>
          </p:grpSpPr>
          <p:pic>
            <p:nvPicPr>
              <p:cNvPr id="15" name="Picture 14">
                <a:extLst>
                  <a:ext uri="{FF2B5EF4-FFF2-40B4-BE49-F238E27FC236}">
                    <a16:creationId xmlns:a16="http://schemas.microsoft.com/office/drawing/2014/main" id="{3505805E-611F-C5E8-B857-3009B32DC28A}"/>
                  </a:ext>
                </a:extLst>
              </p:cNvPr>
              <p:cNvPicPr>
                <a:picLocks noChangeAspect="1"/>
              </p:cNvPicPr>
              <p:nvPr/>
            </p:nvPicPr>
            <p:blipFill>
              <a:blip r:embed="rId3"/>
              <a:stretch>
                <a:fillRect/>
              </a:stretch>
            </p:blipFill>
            <p:spPr>
              <a:xfrm>
                <a:off x="9865268" y="4739081"/>
                <a:ext cx="1089473" cy="1576388"/>
              </a:xfrm>
              <a:prstGeom prst="rect">
                <a:avLst/>
              </a:prstGeom>
            </p:spPr>
          </p:pic>
          <p:pic>
            <p:nvPicPr>
              <p:cNvPr id="20" name="Picture 19">
                <a:extLst>
                  <a:ext uri="{FF2B5EF4-FFF2-40B4-BE49-F238E27FC236}">
                    <a16:creationId xmlns:a16="http://schemas.microsoft.com/office/drawing/2014/main" id="{1E8E0531-6FD2-D71B-7009-2EFF89B5B38E}"/>
                  </a:ext>
                </a:extLst>
              </p:cNvPr>
              <p:cNvPicPr>
                <a:picLocks noChangeAspect="1"/>
              </p:cNvPicPr>
              <p:nvPr/>
            </p:nvPicPr>
            <p:blipFill>
              <a:blip r:embed="rId7"/>
              <a:stretch>
                <a:fillRect/>
              </a:stretch>
            </p:blipFill>
            <p:spPr>
              <a:xfrm>
                <a:off x="9864099" y="4388639"/>
                <a:ext cx="939800" cy="1397000"/>
              </a:xfrm>
              <a:prstGeom prst="rect">
                <a:avLst/>
              </a:prstGeom>
            </p:spPr>
          </p:pic>
        </p:grpSp>
      </p:grpSp>
    </p:spTree>
    <p:extLst>
      <p:ext uri="{BB962C8B-B14F-4D97-AF65-F5344CB8AC3E}">
        <p14:creationId xmlns:p14="http://schemas.microsoft.com/office/powerpoint/2010/main" val="9628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BE5A-934F-0139-A4DA-BC9217FCC038}"/>
              </a:ext>
            </a:extLst>
          </p:cNvPr>
          <p:cNvSpPr>
            <a:spLocks noGrp="1"/>
          </p:cNvSpPr>
          <p:nvPr>
            <p:ph type="title"/>
          </p:nvPr>
        </p:nvSpPr>
        <p:spPr/>
        <p:txBody>
          <a:bodyPr/>
          <a:lstStyle/>
          <a:p>
            <a:r>
              <a:rPr lang="en-US" dirty="0"/>
              <a:t>The fundamental problem of causal inference</a:t>
            </a:r>
          </a:p>
        </p:txBody>
      </p:sp>
      <p:sp>
        <p:nvSpPr>
          <p:cNvPr id="3" name="Content Placeholder 2">
            <a:extLst>
              <a:ext uri="{FF2B5EF4-FFF2-40B4-BE49-F238E27FC236}">
                <a16:creationId xmlns:a16="http://schemas.microsoft.com/office/drawing/2014/main" id="{DA5C3596-3019-C8CA-96AD-577E48DF8C5E}"/>
              </a:ext>
            </a:extLst>
          </p:cNvPr>
          <p:cNvSpPr>
            <a:spLocks noGrp="1"/>
          </p:cNvSpPr>
          <p:nvPr>
            <p:ph idx="1"/>
          </p:nvPr>
        </p:nvSpPr>
        <p:spPr/>
        <p:txBody>
          <a:bodyPr/>
          <a:lstStyle/>
          <a:p>
            <a:r>
              <a:rPr lang="en-US" dirty="0"/>
              <a:t>We </a:t>
            </a:r>
            <a:r>
              <a:rPr lang="en-US" b="1" dirty="0"/>
              <a:t>can’t</a:t>
            </a:r>
            <a:r>
              <a:rPr lang="en-US" dirty="0"/>
              <a:t> know what would have happened in that other world!</a:t>
            </a:r>
          </a:p>
        </p:txBody>
      </p:sp>
      <p:pic>
        <p:nvPicPr>
          <p:cNvPr id="4" name="Picture 3">
            <a:extLst>
              <a:ext uri="{FF2B5EF4-FFF2-40B4-BE49-F238E27FC236}">
                <a16:creationId xmlns:a16="http://schemas.microsoft.com/office/drawing/2014/main" id="{5B3D6538-40B2-8AA1-EAD7-30DF4FD4A0BA}"/>
              </a:ext>
            </a:extLst>
          </p:cNvPr>
          <p:cNvPicPr>
            <a:picLocks noChangeAspect="1"/>
          </p:cNvPicPr>
          <p:nvPr/>
        </p:nvPicPr>
        <p:blipFill>
          <a:blip r:embed="rId3"/>
          <a:stretch>
            <a:fillRect/>
          </a:stretch>
        </p:blipFill>
        <p:spPr>
          <a:xfrm>
            <a:off x="3171822" y="3600445"/>
            <a:ext cx="1089473" cy="1576388"/>
          </a:xfrm>
          <a:prstGeom prst="rect">
            <a:avLst/>
          </a:prstGeom>
        </p:spPr>
      </p:pic>
      <p:sp>
        <p:nvSpPr>
          <p:cNvPr id="5" name="Right Arrow 4">
            <a:extLst>
              <a:ext uri="{FF2B5EF4-FFF2-40B4-BE49-F238E27FC236}">
                <a16:creationId xmlns:a16="http://schemas.microsoft.com/office/drawing/2014/main" id="{50F788C3-CCE9-FDA1-8AAC-7D384B962EA2}"/>
              </a:ext>
            </a:extLst>
          </p:cNvPr>
          <p:cNvSpPr/>
          <p:nvPr/>
        </p:nvSpPr>
        <p:spPr>
          <a:xfrm>
            <a:off x="523872" y="3945727"/>
            <a:ext cx="2647950" cy="885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world proceeds…</a:t>
            </a:r>
          </a:p>
        </p:txBody>
      </p:sp>
      <p:sp>
        <p:nvSpPr>
          <p:cNvPr id="7" name="Right Arrow 6">
            <a:extLst>
              <a:ext uri="{FF2B5EF4-FFF2-40B4-BE49-F238E27FC236}">
                <a16:creationId xmlns:a16="http://schemas.microsoft.com/office/drawing/2014/main" id="{E69C06B8-C197-F0A6-EB11-810B985B0991}"/>
              </a:ext>
            </a:extLst>
          </p:cNvPr>
          <p:cNvSpPr/>
          <p:nvPr/>
        </p:nvSpPr>
        <p:spPr>
          <a:xfrm rot="19790944">
            <a:off x="4123006" y="3068815"/>
            <a:ext cx="1966722"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Take aspirin</a:t>
            </a:r>
          </a:p>
        </p:txBody>
      </p:sp>
      <p:pic>
        <p:nvPicPr>
          <p:cNvPr id="8" name="Picture 7">
            <a:extLst>
              <a:ext uri="{FF2B5EF4-FFF2-40B4-BE49-F238E27FC236}">
                <a16:creationId xmlns:a16="http://schemas.microsoft.com/office/drawing/2014/main" id="{FCE52911-F987-8ED6-2536-BD7578A5CA56}"/>
              </a:ext>
            </a:extLst>
          </p:cNvPr>
          <p:cNvPicPr>
            <a:picLocks noChangeAspect="1"/>
          </p:cNvPicPr>
          <p:nvPr/>
        </p:nvPicPr>
        <p:blipFill>
          <a:blip r:embed="rId3"/>
          <a:stretch>
            <a:fillRect/>
          </a:stretch>
        </p:blipFill>
        <p:spPr>
          <a:xfrm>
            <a:off x="6016174" y="2369339"/>
            <a:ext cx="1089473" cy="1576388"/>
          </a:xfrm>
          <a:prstGeom prst="rect">
            <a:avLst/>
          </a:prstGeom>
        </p:spPr>
      </p:pic>
      <p:pic>
        <p:nvPicPr>
          <p:cNvPr id="19458" name="Picture 2" descr="ASPIRIN® Extra Strength 500mg | ASPIRIN® Canada">
            <a:extLst>
              <a:ext uri="{FF2B5EF4-FFF2-40B4-BE49-F238E27FC236}">
                <a16:creationId xmlns:a16="http://schemas.microsoft.com/office/drawing/2014/main" id="{BB8E365E-AE6F-02E5-2632-E2D39DF47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667" y="2310603"/>
            <a:ext cx="1419225" cy="1419225"/>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73ABFCE5-F297-5290-CBEA-259D80C2D816}"/>
              </a:ext>
            </a:extLst>
          </p:cNvPr>
          <p:cNvSpPr/>
          <p:nvPr/>
        </p:nvSpPr>
        <p:spPr>
          <a:xfrm>
            <a:off x="8313076" y="2744601"/>
            <a:ext cx="1659596"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Outcome</a:t>
            </a:r>
          </a:p>
        </p:txBody>
      </p:sp>
      <p:sp>
        <p:nvSpPr>
          <p:cNvPr id="12" name="Right Arrow 11">
            <a:extLst>
              <a:ext uri="{FF2B5EF4-FFF2-40B4-BE49-F238E27FC236}">
                <a16:creationId xmlns:a16="http://schemas.microsoft.com/office/drawing/2014/main" id="{67E74EB4-B3F7-094F-4195-0B1422E1BA4A}"/>
              </a:ext>
            </a:extLst>
          </p:cNvPr>
          <p:cNvSpPr/>
          <p:nvPr/>
        </p:nvSpPr>
        <p:spPr>
          <a:xfrm rot="1574915">
            <a:off x="4222574" y="4911355"/>
            <a:ext cx="1966722" cy="885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aspirin</a:t>
            </a:r>
          </a:p>
        </p:txBody>
      </p:sp>
      <p:pic>
        <p:nvPicPr>
          <p:cNvPr id="13" name="Picture 12">
            <a:extLst>
              <a:ext uri="{FF2B5EF4-FFF2-40B4-BE49-F238E27FC236}">
                <a16:creationId xmlns:a16="http://schemas.microsoft.com/office/drawing/2014/main" id="{B4D5FBD5-FDED-400E-ECC9-953FA54BFE19}"/>
              </a:ext>
            </a:extLst>
          </p:cNvPr>
          <p:cNvPicPr>
            <a:picLocks noChangeAspect="1"/>
          </p:cNvPicPr>
          <p:nvPr/>
        </p:nvPicPr>
        <p:blipFill>
          <a:blip r:embed="rId3"/>
          <a:stretch>
            <a:fillRect/>
          </a:stretch>
        </p:blipFill>
        <p:spPr>
          <a:xfrm>
            <a:off x="6094404" y="4893657"/>
            <a:ext cx="1089473" cy="1576388"/>
          </a:xfrm>
          <a:prstGeom prst="rect">
            <a:avLst/>
          </a:prstGeom>
        </p:spPr>
      </p:pic>
      <p:pic>
        <p:nvPicPr>
          <p:cNvPr id="19462" name="Picture 6" descr="Placebo Effect Revisited | Science-Based Medicine">
            <a:extLst>
              <a:ext uri="{FF2B5EF4-FFF2-40B4-BE49-F238E27FC236}">
                <a16:creationId xmlns:a16="http://schemas.microsoft.com/office/drawing/2014/main" id="{BFD8B79C-225D-9B13-D207-BA460A8D1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9245" y="5210171"/>
            <a:ext cx="1536578" cy="1009584"/>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a:extLst>
              <a:ext uri="{FF2B5EF4-FFF2-40B4-BE49-F238E27FC236}">
                <a16:creationId xmlns:a16="http://schemas.microsoft.com/office/drawing/2014/main" id="{A3B5EB15-95BF-23F7-E11C-247729B9AE71}"/>
              </a:ext>
            </a:extLst>
          </p:cNvPr>
          <p:cNvSpPr/>
          <p:nvPr/>
        </p:nvSpPr>
        <p:spPr>
          <a:xfrm>
            <a:off x="8320394" y="5210171"/>
            <a:ext cx="1659596" cy="885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Outcome</a:t>
            </a:r>
          </a:p>
        </p:txBody>
      </p:sp>
      <p:grpSp>
        <p:nvGrpSpPr>
          <p:cNvPr id="16" name="Group 15">
            <a:extLst>
              <a:ext uri="{FF2B5EF4-FFF2-40B4-BE49-F238E27FC236}">
                <a16:creationId xmlns:a16="http://schemas.microsoft.com/office/drawing/2014/main" id="{29807813-E88F-23C0-2D13-FE32E1F55AC6}"/>
              </a:ext>
            </a:extLst>
          </p:cNvPr>
          <p:cNvGrpSpPr/>
          <p:nvPr/>
        </p:nvGrpSpPr>
        <p:grpSpPr>
          <a:xfrm>
            <a:off x="9865268" y="4393800"/>
            <a:ext cx="1089473" cy="1921669"/>
            <a:chOff x="10179596" y="4665266"/>
            <a:chExt cx="1089473" cy="1921669"/>
          </a:xfrm>
        </p:grpSpPr>
        <p:pic>
          <p:nvPicPr>
            <p:cNvPr id="15" name="Picture 14">
              <a:extLst>
                <a:ext uri="{FF2B5EF4-FFF2-40B4-BE49-F238E27FC236}">
                  <a16:creationId xmlns:a16="http://schemas.microsoft.com/office/drawing/2014/main" id="{3505805E-611F-C5E8-B857-3009B32DC28A}"/>
                </a:ext>
              </a:extLst>
            </p:cNvPr>
            <p:cNvPicPr>
              <a:picLocks noChangeAspect="1"/>
            </p:cNvPicPr>
            <p:nvPr/>
          </p:nvPicPr>
          <p:blipFill>
            <a:blip r:embed="rId3"/>
            <a:stretch>
              <a:fillRect/>
            </a:stretch>
          </p:blipFill>
          <p:spPr>
            <a:xfrm>
              <a:off x="10179596" y="5010547"/>
              <a:ext cx="1089473" cy="1576388"/>
            </a:xfrm>
            <a:prstGeom prst="rect">
              <a:avLst/>
            </a:prstGeom>
          </p:spPr>
        </p:pic>
        <p:pic>
          <p:nvPicPr>
            <p:cNvPr id="19464" name="Picture 8" descr="🤕 Face With Head-Bandage Emoji">
              <a:extLst>
                <a:ext uri="{FF2B5EF4-FFF2-40B4-BE49-F238E27FC236}">
                  <a16:creationId xmlns:a16="http://schemas.microsoft.com/office/drawing/2014/main" id="{F25FE261-69CE-185A-5559-1EA8AA580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1491" y="4665266"/>
              <a:ext cx="933672" cy="14005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3C3838B5-460F-D0F7-3B0B-7A0F5E14E4C2}"/>
              </a:ext>
            </a:extLst>
          </p:cNvPr>
          <p:cNvGrpSpPr/>
          <p:nvPr/>
        </p:nvGrpSpPr>
        <p:grpSpPr>
          <a:xfrm>
            <a:off x="9865268" y="2399319"/>
            <a:ext cx="1089473" cy="1576388"/>
            <a:chOff x="10179596" y="2670785"/>
            <a:chExt cx="1089473" cy="1576388"/>
          </a:xfrm>
        </p:grpSpPr>
        <p:pic>
          <p:nvPicPr>
            <p:cNvPr id="10" name="Picture 9">
              <a:extLst>
                <a:ext uri="{FF2B5EF4-FFF2-40B4-BE49-F238E27FC236}">
                  <a16:creationId xmlns:a16="http://schemas.microsoft.com/office/drawing/2014/main" id="{AD08E9B2-D1D2-0B43-354B-D4B1F0CA5FD3}"/>
                </a:ext>
              </a:extLst>
            </p:cNvPr>
            <p:cNvPicPr>
              <a:picLocks noChangeAspect="1"/>
            </p:cNvPicPr>
            <p:nvPr/>
          </p:nvPicPr>
          <p:blipFill>
            <a:blip r:embed="rId3"/>
            <a:stretch>
              <a:fillRect/>
            </a:stretch>
          </p:blipFill>
          <p:spPr>
            <a:xfrm>
              <a:off x="10179596" y="2670785"/>
              <a:ext cx="1089473" cy="1576388"/>
            </a:xfrm>
            <a:prstGeom prst="rect">
              <a:avLst/>
            </a:prstGeom>
          </p:spPr>
        </p:pic>
        <p:pic>
          <p:nvPicPr>
            <p:cNvPr id="19466" name="Picture 10" descr="Download Smile, Emoji, Happy. Royalty-Free Vector Graphic - Pixabay">
              <a:extLst>
                <a:ext uri="{FF2B5EF4-FFF2-40B4-BE49-F238E27FC236}">
                  <a16:creationId xmlns:a16="http://schemas.microsoft.com/office/drawing/2014/main" id="{2D958FF8-6FB3-983E-089F-883FD01A6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40316" y="2675659"/>
              <a:ext cx="616022" cy="61602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Freeform 17">
            <a:extLst>
              <a:ext uri="{FF2B5EF4-FFF2-40B4-BE49-F238E27FC236}">
                <a16:creationId xmlns:a16="http://schemas.microsoft.com/office/drawing/2014/main" id="{8F7A97F5-0041-7438-E87F-01F7F479EC1F}"/>
              </a:ext>
            </a:extLst>
          </p:cNvPr>
          <p:cNvSpPr/>
          <p:nvPr/>
        </p:nvSpPr>
        <p:spPr>
          <a:xfrm>
            <a:off x="3950340" y="4110224"/>
            <a:ext cx="7701516" cy="2513568"/>
          </a:xfrm>
          <a:custGeom>
            <a:avLst/>
            <a:gdLst>
              <a:gd name="connsiteX0" fmla="*/ 5507985 w 7701516"/>
              <a:gd name="connsiteY0" fmla="*/ 90301 h 2513568"/>
              <a:gd name="connsiteX1" fmla="*/ 3307710 w 7701516"/>
              <a:gd name="connsiteY1" fmla="*/ 504639 h 2513568"/>
              <a:gd name="connsiteX2" fmla="*/ 1678935 w 7701516"/>
              <a:gd name="connsiteY2" fmla="*/ 261751 h 2513568"/>
              <a:gd name="connsiteX3" fmla="*/ 264473 w 7701516"/>
              <a:gd name="connsiteY3" fmla="*/ 404626 h 2513568"/>
              <a:gd name="connsiteX4" fmla="*/ 121598 w 7701516"/>
              <a:gd name="connsiteY4" fmla="*/ 1376176 h 2513568"/>
              <a:gd name="connsiteX5" fmla="*/ 1607498 w 7701516"/>
              <a:gd name="connsiteY5" fmla="*/ 2404876 h 2513568"/>
              <a:gd name="connsiteX6" fmla="*/ 5022210 w 7701516"/>
              <a:gd name="connsiteY6" fmla="*/ 2447739 h 2513568"/>
              <a:gd name="connsiteX7" fmla="*/ 7122473 w 7701516"/>
              <a:gd name="connsiteY7" fmla="*/ 2090551 h 2513568"/>
              <a:gd name="connsiteX8" fmla="*/ 7665398 w 7701516"/>
              <a:gd name="connsiteY8" fmla="*/ 1147576 h 2513568"/>
              <a:gd name="connsiteX9" fmla="*/ 7465373 w 7701516"/>
              <a:gd name="connsiteY9" fmla="*/ 176026 h 2513568"/>
              <a:gd name="connsiteX10" fmla="*/ 5979473 w 7701516"/>
              <a:gd name="connsiteY10" fmla="*/ 4576 h 2513568"/>
              <a:gd name="connsiteX11" fmla="*/ 5507985 w 7701516"/>
              <a:gd name="connsiteY11" fmla="*/ 90301 h 251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1516" h="2513568">
                <a:moveTo>
                  <a:pt x="5507985" y="90301"/>
                </a:moveTo>
                <a:cubicBezTo>
                  <a:pt x="5062691" y="173645"/>
                  <a:pt x="3945885" y="476064"/>
                  <a:pt x="3307710" y="504639"/>
                </a:cubicBezTo>
                <a:cubicBezTo>
                  <a:pt x="2669535" y="533214"/>
                  <a:pt x="2186141" y="278420"/>
                  <a:pt x="1678935" y="261751"/>
                </a:cubicBezTo>
                <a:cubicBezTo>
                  <a:pt x="1171729" y="245082"/>
                  <a:pt x="524029" y="218889"/>
                  <a:pt x="264473" y="404626"/>
                </a:cubicBezTo>
                <a:cubicBezTo>
                  <a:pt x="4917" y="590364"/>
                  <a:pt x="-102240" y="1042801"/>
                  <a:pt x="121598" y="1376176"/>
                </a:cubicBezTo>
                <a:cubicBezTo>
                  <a:pt x="345436" y="1709551"/>
                  <a:pt x="790729" y="2226282"/>
                  <a:pt x="1607498" y="2404876"/>
                </a:cubicBezTo>
                <a:cubicBezTo>
                  <a:pt x="2424267" y="2583470"/>
                  <a:pt x="4103047" y="2500127"/>
                  <a:pt x="5022210" y="2447739"/>
                </a:cubicBezTo>
                <a:cubicBezTo>
                  <a:pt x="5941373" y="2395352"/>
                  <a:pt x="6681942" y="2307245"/>
                  <a:pt x="7122473" y="2090551"/>
                </a:cubicBezTo>
                <a:cubicBezTo>
                  <a:pt x="7563004" y="1873857"/>
                  <a:pt x="7608248" y="1466663"/>
                  <a:pt x="7665398" y="1147576"/>
                </a:cubicBezTo>
                <a:cubicBezTo>
                  <a:pt x="7722548" y="828489"/>
                  <a:pt x="7746361" y="366526"/>
                  <a:pt x="7465373" y="176026"/>
                </a:cubicBezTo>
                <a:cubicBezTo>
                  <a:pt x="7184385" y="-14474"/>
                  <a:pt x="6303323" y="18863"/>
                  <a:pt x="5979473" y="4576"/>
                </a:cubicBezTo>
                <a:cubicBezTo>
                  <a:pt x="5655623" y="-9711"/>
                  <a:pt x="5953279" y="6957"/>
                  <a:pt x="5507985" y="90301"/>
                </a:cubicBezTo>
                <a:close/>
              </a:path>
            </a:pathLst>
          </a:cu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Bernard MT Condensed" panose="02050806060905020404" pitchFamily="18" charset="77"/>
              </a:rPr>
              <a:t>REDACTED</a:t>
            </a:r>
          </a:p>
        </p:txBody>
      </p:sp>
    </p:spTree>
    <p:extLst>
      <p:ext uri="{BB962C8B-B14F-4D97-AF65-F5344CB8AC3E}">
        <p14:creationId xmlns:p14="http://schemas.microsoft.com/office/powerpoint/2010/main" val="233815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7186-1979-326A-1C68-2578EAE46262}"/>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DE6BDE2A-3588-4175-FBC3-68A5A1D49F1C}"/>
              </a:ext>
            </a:extLst>
          </p:cNvPr>
          <p:cNvSpPr>
            <a:spLocks noGrp="1"/>
          </p:cNvSpPr>
          <p:nvPr>
            <p:ph idx="1"/>
          </p:nvPr>
        </p:nvSpPr>
        <p:spPr>
          <a:xfrm>
            <a:off x="845345" y="1402354"/>
            <a:ext cx="10515600" cy="4351338"/>
          </a:xfrm>
        </p:spPr>
        <p:txBody>
          <a:bodyPr/>
          <a:lstStyle/>
          <a:p>
            <a:pPr marL="514350" indent="-514350">
              <a:buFont typeface="+mj-lt"/>
              <a:buAutoNum type="arabicPeriod"/>
            </a:pPr>
            <a:r>
              <a:rPr lang="en-US" dirty="0"/>
              <a:t>Compare lots of aspirin-takers to non-aspirin-takers</a:t>
            </a:r>
          </a:p>
        </p:txBody>
      </p:sp>
      <p:grpSp>
        <p:nvGrpSpPr>
          <p:cNvPr id="5" name="Group 4">
            <a:extLst>
              <a:ext uri="{FF2B5EF4-FFF2-40B4-BE49-F238E27FC236}">
                <a16:creationId xmlns:a16="http://schemas.microsoft.com/office/drawing/2014/main" id="{4D605C90-B01B-636F-9D4F-1BC038476D54}"/>
              </a:ext>
            </a:extLst>
          </p:cNvPr>
          <p:cNvGrpSpPr/>
          <p:nvPr/>
        </p:nvGrpSpPr>
        <p:grpSpPr>
          <a:xfrm>
            <a:off x="864396" y="1896068"/>
            <a:ext cx="9787483" cy="1667024"/>
            <a:chOff x="864396" y="1896068"/>
            <a:chExt cx="9787483" cy="1667024"/>
          </a:xfrm>
        </p:grpSpPr>
        <p:grpSp>
          <p:nvGrpSpPr>
            <p:cNvPr id="6" name="Group 5">
              <a:extLst>
                <a:ext uri="{FF2B5EF4-FFF2-40B4-BE49-F238E27FC236}">
                  <a16:creationId xmlns:a16="http://schemas.microsoft.com/office/drawing/2014/main" id="{CF340D88-13C8-8772-EAA6-014010C12F61}"/>
                </a:ext>
              </a:extLst>
            </p:cNvPr>
            <p:cNvGrpSpPr/>
            <p:nvPr/>
          </p:nvGrpSpPr>
          <p:grpSpPr>
            <a:xfrm>
              <a:off x="2160153" y="1896068"/>
              <a:ext cx="8491726" cy="1635950"/>
              <a:chOff x="3468452" y="1779114"/>
              <a:chExt cx="8491726" cy="1635950"/>
            </a:xfrm>
          </p:grpSpPr>
          <p:pic>
            <p:nvPicPr>
              <p:cNvPr id="7" name="Picture 6">
                <a:extLst>
                  <a:ext uri="{FF2B5EF4-FFF2-40B4-BE49-F238E27FC236}">
                    <a16:creationId xmlns:a16="http://schemas.microsoft.com/office/drawing/2014/main" id="{17CC01B0-6589-21D0-B090-35BB3891E444}"/>
                  </a:ext>
                </a:extLst>
              </p:cNvPr>
              <p:cNvPicPr>
                <a:picLocks noChangeAspect="1"/>
              </p:cNvPicPr>
              <p:nvPr/>
            </p:nvPicPr>
            <p:blipFill>
              <a:blip r:embed="rId3"/>
              <a:stretch>
                <a:fillRect/>
              </a:stretch>
            </p:blipFill>
            <p:spPr>
              <a:xfrm>
                <a:off x="3468452" y="2165629"/>
                <a:ext cx="1267412" cy="1132155"/>
              </a:xfrm>
              <a:prstGeom prst="rect">
                <a:avLst/>
              </a:prstGeom>
            </p:spPr>
          </p:pic>
          <p:pic>
            <p:nvPicPr>
              <p:cNvPr id="8" name="Picture 7">
                <a:extLst>
                  <a:ext uri="{FF2B5EF4-FFF2-40B4-BE49-F238E27FC236}">
                    <a16:creationId xmlns:a16="http://schemas.microsoft.com/office/drawing/2014/main" id="{D86B7C53-C452-A69D-AD49-1D7FD4F805FD}"/>
                  </a:ext>
                </a:extLst>
              </p:cNvPr>
              <p:cNvPicPr>
                <a:picLocks noChangeAspect="1"/>
              </p:cNvPicPr>
              <p:nvPr/>
            </p:nvPicPr>
            <p:blipFill>
              <a:blip r:embed="rId4"/>
              <a:stretch>
                <a:fillRect/>
              </a:stretch>
            </p:blipFill>
            <p:spPr>
              <a:xfrm>
                <a:off x="7353846" y="1908676"/>
                <a:ext cx="988765" cy="1389108"/>
              </a:xfrm>
              <a:prstGeom prst="rect">
                <a:avLst/>
              </a:prstGeom>
            </p:spPr>
          </p:pic>
          <p:pic>
            <p:nvPicPr>
              <p:cNvPr id="12" name="Picture 11">
                <a:extLst>
                  <a:ext uri="{FF2B5EF4-FFF2-40B4-BE49-F238E27FC236}">
                    <a16:creationId xmlns:a16="http://schemas.microsoft.com/office/drawing/2014/main" id="{6BDACC4D-A8F6-EA69-505A-8E96F7108223}"/>
                  </a:ext>
                </a:extLst>
              </p:cNvPr>
              <p:cNvPicPr>
                <a:picLocks noChangeAspect="1"/>
              </p:cNvPicPr>
              <p:nvPr/>
            </p:nvPicPr>
            <p:blipFill>
              <a:blip r:embed="rId5"/>
              <a:stretch>
                <a:fillRect/>
              </a:stretch>
            </p:blipFill>
            <p:spPr>
              <a:xfrm>
                <a:off x="9025540" y="2111269"/>
                <a:ext cx="864437" cy="1101460"/>
              </a:xfrm>
              <a:prstGeom prst="rect">
                <a:avLst/>
              </a:prstGeom>
            </p:spPr>
          </p:pic>
          <p:pic>
            <p:nvPicPr>
              <p:cNvPr id="15" name="Picture 14">
                <a:extLst>
                  <a:ext uri="{FF2B5EF4-FFF2-40B4-BE49-F238E27FC236}">
                    <a16:creationId xmlns:a16="http://schemas.microsoft.com/office/drawing/2014/main" id="{A9BD865D-6AA8-47C1-3D2E-ED1A6A36C440}"/>
                  </a:ext>
                </a:extLst>
              </p:cNvPr>
              <p:cNvPicPr>
                <a:picLocks noChangeAspect="1"/>
              </p:cNvPicPr>
              <p:nvPr/>
            </p:nvPicPr>
            <p:blipFill>
              <a:blip r:embed="rId6"/>
              <a:stretch>
                <a:fillRect/>
              </a:stretch>
            </p:blipFill>
            <p:spPr>
              <a:xfrm>
                <a:off x="10895999" y="1881638"/>
                <a:ext cx="1064179" cy="1346512"/>
              </a:xfrm>
              <a:prstGeom prst="rect">
                <a:avLst/>
              </a:prstGeom>
            </p:spPr>
          </p:pic>
          <p:pic>
            <p:nvPicPr>
              <p:cNvPr id="16" name="Picture 7" descr="Adoptable Rabbits | morabbit">
                <a:extLst>
                  <a:ext uri="{FF2B5EF4-FFF2-40B4-BE49-F238E27FC236}">
                    <a16:creationId xmlns:a16="http://schemas.microsoft.com/office/drawing/2014/main" id="{D98F726C-778C-DEA8-C13A-DB04C1A045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9EF4AACA-D82D-E0C4-97BD-E16DB2E4CFD4}"/>
                </a:ext>
              </a:extLst>
            </p:cNvPr>
            <p:cNvPicPr>
              <a:picLocks noChangeAspect="1"/>
            </p:cNvPicPr>
            <p:nvPr/>
          </p:nvPicPr>
          <p:blipFill>
            <a:blip r:embed="rId8"/>
            <a:stretch>
              <a:fillRect/>
            </a:stretch>
          </p:blipFill>
          <p:spPr>
            <a:xfrm>
              <a:off x="864396" y="2329609"/>
              <a:ext cx="852485" cy="1233483"/>
            </a:xfrm>
            <a:prstGeom prst="rect">
              <a:avLst/>
            </a:prstGeom>
          </p:spPr>
        </p:pic>
      </p:grpSp>
      <p:grpSp>
        <p:nvGrpSpPr>
          <p:cNvPr id="23" name="Group 22">
            <a:extLst>
              <a:ext uri="{FF2B5EF4-FFF2-40B4-BE49-F238E27FC236}">
                <a16:creationId xmlns:a16="http://schemas.microsoft.com/office/drawing/2014/main" id="{0126023D-BE2F-ED19-E832-DD8E52018595}"/>
              </a:ext>
            </a:extLst>
          </p:cNvPr>
          <p:cNvGrpSpPr/>
          <p:nvPr/>
        </p:nvGrpSpPr>
        <p:grpSpPr>
          <a:xfrm>
            <a:off x="831055" y="3883552"/>
            <a:ext cx="9635300" cy="1136202"/>
            <a:chOff x="831055" y="3883552"/>
            <a:chExt cx="9635300" cy="1136202"/>
          </a:xfrm>
        </p:grpSpPr>
        <p:sp>
          <p:nvSpPr>
            <p:cNvPr id="18" name="Right Arrow 17">
              <a:extLst>
                <a:ext uri="{FF2B5EF4-FFF2-40B4-BE49-F238E27FC236}">
                  <a16:creationId xmlns:a16="http://schemas.microsoft.com/office/drawing/2014/main" id="{8C9C4ED7-99D4-B620-D7F7-EB268E2A5A8B}"/>
                </a:ext>
              </a:extLst>
            </p:cNvPr>
            <p:cNvSpPr/>
            <p:nvPr/>
          </p:nvSpPr>
          <p:spPr>
            <a:xfrm rot="5400000">
              <a:off x="730119" y="3984489"/>
              <a:ext cx="1087698"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19" name="Right Arrow 18">
              <a:extLst>
                <a:ext uri="{FF2B5EF4-FFF2-40B4-BE49-F238E27FC236}">
                  <a16:creationId xmlns:a16="http://schemas.microsoft.com/office/drawing/2014/main" id="{9B88DA31-57C1-206E-FA76-D78124EAEB91}"/>
                </a:ext>
              </a:extLst>
            </p:cNvPr>
            <p:cNvSpPr/>
            <p:nvPr/>
          </p:nvSpPr>
          <p:spPr>
            <a:xfrm rot="5400000">
              <a:off x="6074777" y="3984489"/>
              <a:ext cx="1087698"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20" name="Right Arrow 19">
              <a:extLst>
                <a:ext uri="{FF2B5EF4-FFF2-40B4-BE49-F238E27FC236}">
                  <a16:creationId xmlns:a16="http://schemas.microsoft.com/office/drawing/2014/main" id="{5571336B-0058-D2BA-933F-62D89F758070}"/>
                </a:ext>
              </a:extLst>
            </p:cNvPr>
            <p:cNvSpPr/>
            <p:nvPr/>
          </p:nvSpPr>
          <p:spPr>
            <a:xfrm rot="5400000">
              <a:off x="9470516" y="3993566"/>
              <a:ext cx="1105853"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26" name="Right Arrow 25">
              <a:extLst>
                <a:ext uri="{FF2B5EF4-FFF2-40B4-BE49-F238E27FC236}">
                  <a16:creationId xmlns:a16="http://schemas.microsoft.com/office/drawing/2014/main" id="{21D8ED80-8F50-C297-6B2A-EF7350CE68DA}"/>
                </a:ext>
              </a:extLst>
            </p:cNvPr>
            <p:cNvSpPr/>
            <p:nvPr/>
          </p:nvSpPr>
          <p:spPr>
            <a:xfrm rot="5400000">
              <a:off x="2389479" y="3827744"/>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sp>
          <p:nvSpPr>
            <p:cNvPr id="27" name="Right Arrow 26">
              <a:extLst>
                <a:ext uri="{FF2B5EF4-FFF2-40B4-BE49-F238E27FC236}">
                  <a16:creationId xmlns:a16="http://schemas.microsoft.com/office/drawing/2014/main" id="{50E4EE64-DCEB-134B-4298-694888106A35}"/>
                </a:ext>
              </a:extLst>
            </p:cNvPr>
            <p:cNvSpPr/>
            <p:nvPr/>
          </p:nvSpPr>
          <p:spPr>
            <a:xfrm rot="5400000">
              <a:off x="4415416" y="3779241"/>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sp>
          <p:nvSpPr>
            <p:cNvPr id="28" name="Right Arrow 27">
              <a:extLst>
                <a:ext uri="{FF2B5EF4-FFF2-40B4-BE49-F238E27FC236}">
                  <a16:creationId xmlns:a16="http://schemas.microsoft.com/office/drawing/2014/main" id="{45C9EAF1-20FA-75BB-D26F-B7A33F1D90E4}"/>
                </a:ext>
              </a:extLst>
            </p:cNvPr>
            <p:cNvSpPr/>
            <p:nvPr/>
          </p:nvSpPr>
          <p:spPr>
            <a:xfrm rot="5400000">
              <a:off x="7759375" y="3788117"/>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grpSp>
      <p:grpSp>
        <p:nvGrpSpPr>
          <p:cNvPr id="25" name="Group 24">
            <a:extLst>
              <a:ext uri="{FF2B5EF4-FFF2-40B4-BE49-F238E27FC236}">
                <a16:creationId xmlns:a16="http://schemas.microsoft.com/office/drawing/2014/main" id="{A2B22838-0330-E3CE-9B31-B88726D79C1F}"/>
              </a:ext>
            </a:extLst>
          </p:cNvPr>
          <p:cNvGrpSpPr/>
          <p:nvPr/>
        </p:nvGrpSpPr>
        <p:grpSpPr>
          <a:xfrm>
            <a:off x="889399" y="4879397"/>
            <a:ext cx="9719691" cy="1745958"/>
            <a:chOff x="889399" y="4879397"/>
            <a:chExt cx="9719691" cy="1745958"/>
          </a:xfrm>
        </p:grpSpPr>
        <p:pic>
          <p:nvPicPr>
            <p:cNvPr id="21" name="Picture 20">
              <a:extLst>
                <a:ext uri="{FF2B5EF4-FFF2-40B4-BE49-F238E27FC236}">
                  <a16:creationId xmlns:a16="http://schemas.microsoft.com/office/drawing/2014/main" id="{913689F2-6B12-257A-B1EC-21F57E37DBD4}"/>
                </a:ext>
              </a:extLst>
            </p:cNvPr>
            <p:cNvPicPr>
              <a:picLocks noChangeAspect="1"/>
            </p:cNvPicPr>
            <p:nvPr/>
          </p:nvPicPr>
          <p:blipFill>
            <a:blip r:embed="rId6"/>
            <a:stretch>
              <a:fillRect/>
            </a:stretch>
          </p:blipFill>
          <p:spPr>
            <a:xfrm>
              <a:off x="9544911" y="5146517"/>
              <a:ext cx="1064179" cy="1346512"/>
            </a:xfrm>
            <a:prstGeom prst="rect">
              <a:avLst/>
            </a:prstGeom>
          </p:spPr>
        </p:pic>
        <p:pic>
          <p:nvPicPr>
            <p:cNvPr id="24" name="Picture 23">
              <a:extLst>
                <a:ext uri="{FF2B5EF4-FFF2-40B4-BE49-F238E27FC236}">
                  <a16:creationId xmlns:a16="http://schemas.microsoft.com/office/drawing/2014/main" id="{20FDE9F0-7C5C-5333-7BD6-AE031BC03350}"/>
                </a:ext>
              </a:extLst>
            </p:cNvPr>
            <p:cNvPicPr>
              <a:picLocks noChangeAspect="1"/>
            </p:cNvPicPr>
            <p:nvPr/>
          </p:nvPicPr>
          <p:blipFill>
            <a:blip r:embed="rId8"/>
            <a:stretch>
              <a:fillRect/>
            </a:stretch>
          </p:blipFill>
          <p:spPr>
            <a:xfrm>
              <a:off x="889399" y="5344036"/>
              <a:ext cx="852485" cy="1233483"/>
            </a:xfrm>
            <a:prstGeom prst="rect">
              <a:avLst/>
            </a:prstGeom>
          </p:spPr>
        </p:pic>
        <p:pic>
          <p:nvPicPr>
            <p:cNvPr id="29" name="Picture 28">
              <a:extLst>
                <a:ext uri="{FF2B5EF4-FFF2-40B4-BE49-F238E27FC236}">
                  <a16:creationId xmlns:a16="http://schemas.microsoft.com/office/drawing/2014/main" id="{21D0B4C1-617B-03DD-6C90-F9D42A526079}"/>
                </a:ext>
              </a:extLst>
            </p:cNvPr>
            <p:cNvPicPr>
              <a:picLocks noChangeAspect="1"/>
            </p:cNvPicPr>
            <p:nvPr/>
          </p:nvPicPr>
          <p:blipFill>
            <a:blip r:embed="rId3"/>
            <a:stretch>
              <a:fillRect/>
            </a:stretch>
          </p:blipFill>
          <p:spPr>
            <a:xfrm>
              <a:off x="2245827" y="5375920"/>
              <a:ext cx="1267412" cy="1132155"/>
            </a:xfrm>
            <a:prstGeom prst="rect">
              <a:avLst/>
            </a:prstGeom>
          </p:spPr>
        </p:pic>
        <p:pic>
          <p:nvPicPr>
            <p:cNvPr id="30" name="Picture 29">
              <a:extLst>
                <a:ext uri="{FF2B5EF4-FFF2-40B4-BE49-F238E27FC236}">
                  <a16:creationId xmlns:a16="http://schemas.microsoft.com/office/drawing/2014/main" id="{48AEDC66-34BE-0091-2F64-CF37C29203C2}"/>
                </a:ext>
              </a:extLst>
            </p:cNvPr>
            <p:cNvPicPr>
              <a:picLocks noChangeAspect="1"/>
            </p:cNvPicPr>
            <p:nvPr/>
          </p:nvPicPr>
          <p:blipFill>
            <a:blip r:embed="rId4"/>
            <a:stretch>
              <a:fillRect/>
            </a:stretch>
          </p:blipFill>
          <p:spPr>
            <a:xfrm>
              <a:off x="6131221" y="5118967"/>
              <a:ext cx="988765" cy="1389108"/>
            </a:xfrm>
            <a:prstGeom prst="rect">
              <a:avLst/>
            </a:prstGeom>
          </p:spPr>
        </p:pic>
        <p:pic>
          <p:nvPicPr>
            <p:cNvPr id="31" name="Picture 30">
              <a:extLst>
                <a:ext uri="{FF2B5EF4-FFF2-40B4-BE49-F238E27FC236}">
                  <a16:creationId xmlns:a16="http://schemas.microsoft.com/office/drawing/2014/main" id="{0E6D3F84-97D0-99AB-5C48-E1F44D29BEFF}"/>
                </a:ext>
              </a:extLst>
            </p:cNvPr>
            <p:cNvPicPr>
              <a:picLocks noChangeAspect="1"/>
            </p:cNvPicPr>
            <p:nvPr/>
          </p:nvPicPr>
          <p:blipFill>
            <a:blip r:embed="rId5"/>
            <a:stretch>
              <a:fillRect/>
            </a:stretch>
          </p:blipFill>
          <p:spPr>
            <a:xfrm>
              <a:off x="7802915" y="5321560"/>
              <a:ext cx="864437" cy="1101460"/>
            </a:xfrm>
            <a:prstGeom prst="rect">
              <a:avLst/>
            </a:prstGeom>
          </p:spPr>
        </p:pic>
        <p:pic>
          <p:nvPicPr>
            <p:cNvPr id="32" name="Picture 7" descr="Adoptable Rabbits | morabbit">
              <a:extLst>
                <a:ext uri="{FF2B5EF4-FFF2-40B4-BE49-F238E27FC236}">
                  <a16:creationId xmlns:a16="http://schemas.microsoft.com/office/drawing/2014/main" id="{8378E719-3957-8B87-1601-8FE2C0697D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38200" y="4989405"/>
              <a:ext cx="988765" cy="1635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Download Smile, Emoji, Happy. Royalty-Free Vector Graphic - Pixabay">
              <a:extLst>
                <a:ext uri="{FF2B5EF4-FFF2-40B4-BE49-F238E27FC236}">
                  <a16:creationId xmlns:a16="http://schemas.microsoft.com/office/drawing/2014/main" id="{69D86F08-07D4-250A-DEB8-A2E66A50B5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897" y="5321560"/>
              <a:ext cx="512674" cy="5126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Download Smile, Emoji, Happy. Royalty-Free Vector Graphic - Pixabay">
              <a:extLst>
                <a:ext uri="{FF2B5EF4-FFF2-40B4-BE49-F238E27FC236}">
                  <a16:creationId xmlns:a16="http://schemas.microsoft.com/office/drawing/2014/main" id="{AD9A5626-35FA-142C-07B0-E2F416C8A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2928" y="5125931"/>
              <a:ext cx="512674" cy="5126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Download Smile, Emoji, Happy. Royalty-Free Vector Graphic - Pixabay">
              <a:extLst>
                <a:ext uri="{FF2B5EF4-FFF2-40B4-BE49-F238E27FC236}">
                  <a16:creationId xmlns:a16="http://schemas.microsoft.com/office/drawing/2014/main" id="{B419FBDA-1E74-0F41-BFF2-99363E064A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753" y="4944103"/>
              <a:ext cx="512674" cy="5126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Download Smile, Emoji, Happy. Royalty-Free Vector Graphic - Pixabay">
              <a:extLst>
                <a:ext uri="{FF2B5EF4-FFF2-40B4-BE49-F238E27FC236}">
                  <a16:creationId xmlns:a16="http://schemas.microsoft.com/office/drawing/2014/main" id="{29B52976-6854-33D5-E6CD-D6F1C15DFF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1037" y="5375920"/>
              <a:ext cx="512674" cy="5126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98AC986B-0CAA-080C-5132-F8429E42EDEE}"/>
                </a:ext>
              </a:extLst>
            </p:cNvPr>
            <p:cNvPicPr>
              <a:picLocks noChangeAspect="1"/>
            </p:cNvPicPr>
            <p:nvPr/>
          </p:nvPicPr>
          <p:blipFill>
            <a:blip r:embed="rId10"/>
            <a:stretch>
              <a:fillRect/>
            </a:stretch>
          </p:blipFill>
          <p:spPr>
            <a:xfrm>
              <a:off x="7851134" y="4879397"/>
              <a:ext cx="939800" cy="1397000"/>
            </a:xfrm>
            <a:prstGeom prst="rect">
              <a:avLst/>
            </a:prstGeom>
          </p:spPr>
        </p:pic>
        <p:pic>
          <p:nvPicPr>
            <p:cNvPr id="41" name="Picture 40">
              <a:extLst>
                <a:ext uri="{FF2B5EF4-FFF2-40B4-BE49-F238E27FC236}">
                  <a16:creationId xmlns:a16="http://schemas.microsoft.com/office/drawing/2014/main" id="{3B8E7E77-FB7F-3166-F38C-83536EB72226}"/>
                </a:ext>
              </a:extLst>
            </p:cNvPr>
            <p:cNvPicPr>
              <a:picLocks noChangeAspect="1"/>
            </p:cNvPicPr>
            <p:nvPr/>
          </p:nvPicPr>
          <p:blipFill>
            <a:blip r:embed="rId10"/>
            <a:stretch>
              <a:fillRect/>
            </a:stretch>
          </p:blipFill>
          <p:spPr>
            <a:xfrm>
              <a:off x="2487765" y="5033106"/>
              <a:ext cx="939800" cy="1397000"/>
            </a:xfrm>
            <a:prstGeom prst="rect">
              <a:avLst/>
            </a:prstGeom>
          </p:spPr>
        </p:pic>
      </p:grpSp>
    </p:spTree>
    <p:extLst>
      <p:ext uri="{BB962C8B-B14F-4D97-AF65-F5344CB8AC3E}">
        <p14:creationId xmlns:p14="http://schemas.microsoft.com/office/powerpoint/2010/main" val="15723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7186-1979-326A-1C68-2578EAE46262}"/>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DE6BDE2A-3588-4175-FBC3-68A5A1D49F1C}"/>
              </a:ext>
            </a:extLst>
          </p:cNvPr>
          <p:cNvSpPr>
            <a:spLocks noGrp="1"/>
          </p:cNvSpPr>
          <p:nvPr>
            <p:ph idx="1"/>
          </p:nvPr>
        </p:nvSpPr>
        <p:spPr>
          <a:xfrm>
            <a:off x="845345" y="1402354"/>
            <a:ext cx="10515600" cy="4351338"/>
          </a:xfrm>
        </p:spPr>
        <p:txBody>
          <a:bodyPr/>
          <a:lstStyle/>
          <a:p>
            <a:pPr marL="0" indent="0">
              <a:buNone/>
            </a:pPr>
            <a:r>
              <a:rPr lang="en-US" dirty="0"/>
              <a:t>2. Look at the same person over time, who sometimes takes aspirin and sometimes does not.</a:t>
            </a:r>
          </a:p>
        </p:txBody>
      </p:sp>
      <p:grpSp>
        <p:nvGrpSpPr>
          <p:cNvPr id="7" name="Group 6">
            <a:extLst>
              <a:ext uri="{FF2B5EF4-FFF2-40B4-BE49-F238E27FC236}">
                <a16:creationId xmlns:a16="http://schemas.microsoft.com/office/drawing/2014/main" id="{53BEAC62-F83D-7CC8-48C2-56EBB4302D86}"/>
              </a:ext>
            </a:extLst>
          </p:cNvPr>
          <p:cNvGrpSpPr/>
          <p:nvPr/>
        </p:nvGrpSpPr>
        <p:grpSpPr>
          <a:xfrm>
            <a:off x="831055" y="2322830"/>
            <a:ext cx="4868440" cy="1264779"/>
            <a:chOff x="831055" y="2322830"/>
            <a:chExt cx="4868440" cy="1264779"/>
          </a:xfrm>
        </p:grpSpPr>
        <p:grpSp>
          <p:nvGrpSpPr>
            <p:cNvPr id="6" name="Group 5">
              <a:extLst>
                <a:ext uri="{FF2B5EF4-FFF2-40B4-BE49-F238E27FC236}">
                  <a16:creationId xmlns:a16="http://schemas.microsoft.com/office/drawing/2014/main" id="{D3CA961C-29F2-B6A1-6106-A428868859F7}"/>
                </a:ext>
              </a:extLst>
            </p:cNvPr>
            <p:cNvGrpSpPr/>
            <p:nvPr/>
          </p:nvGrpSpPr>
          <p:grpSpPr>
            <a:xfrm>
              <a:off x="831055" y="2322830"/>
              <a:ext cx="2711298" cy="1233483"/>
              <a:chOff x="831055" y="2322830"/>
              <a:chExt cx="2711298" cy="1233483"/>
            </a:xfrm>
          </p:grpSpPr>
          <p:grpSp>
            <p:nvGrpSpPr>
              <p:cNvPr id="37" name="Group 36">
                <a:extLst>
                  <a:ext uri="{FF2B5EF4-FFF2-40B4-BE49-F238E27FC236}">
                    <a16:creationId xmlns:a16="http://schemas.microsoft.com/office/drawing/2014/main" id="{870D22C2-905C-CEAA-520C-34BEE82E84DF}"/>
                  </a:ext>
                </a:extLst>
              </p:cNvPr>
              <p:cNvGrpSpPr/>
              <p:nvPr/>
            </p:nvGrpSpPr>
            <p:grpSpPr>
              <a:xfrm>
                <a:off x="2104361" y="2322830"/>
                <a:ext cx="1437992" cy="1233483"/>
                <a:chOff x="1400492" y="2340110"/>
                <a:chExt cx="1437992" cy="1233483"/>
              </a:xfrm>
            </p:grpSpPr>
            <p:pic>
              <p:nvPicPr>
                <p:cNvPr id="4" name="Picture 3">
                  <a:extLst>
                    <a:ext uri="{FF2B5EF4-FFF2-40B4-BE49-F238E27FC236}">
                      <a16:creationId xmlns:a16="http://schemas.microsoft.com/office/drawing/2014/main" id="{9EF4AACA-D82D-E0C4-97BD-E16DB2E4CFD4}"/>
                    </a:ext>
                  </a:extLst>
                </p:cNvPr>
                <p:cNvPicPr>
                  <a:picLocks noChangeAspect="1"/>
                </p:cNvPicPr>
                <p:nvPr/>
              </p:nvPicPr>
              <p:blipFill>
                <a:blip r:embed="rId3"/>
                <a:stretch>
                  <a:fillRect/>
                </a:stretch>
              </p:blipFill>
              <p:spPr>
                <a:xfrm>
                  <a:off x="1400492" y="2340110"/>
                  <a:ext cx="852485" cy="1233483"/>
                </a:xfrm>
                <a:prstGeom prst="rect">
                  <a:avLst/>
                </a:prstGeom>
              </p:spPr>
            </p:pic>
            <p:pic>
              <p:nvPicPr>
                <p:cNvPr id="23" name="Picture 2" descr="ASPIRIN® Extra Strength 500mg | ASPIRIN® Canada">
                  <a:extLst>
                    <a:ext uri="{FF2B5EF4-FFF2-40B4-BE49-F238E27FC236}">
                      <a16:creationId xmlns:a16="http://schemas.microsoft.com/office/drawing/2014/main" id="{DE77ED26-5071-C381-27E5-9A5CE9176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573" y="2406624"/>
                  <a:ext cx="1001911" cy="1001911"/>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394D24CA-CFA5-08E4-FBB4-1F1E8EF924FC}"/>
                  </a:ext>
                </a:extLst>
              </p:cNvPr>
              <p:cNvSpPr txBox="1"/>
              <p:nvPr/>
            </p:nvSpPr>
            <p:spPr>
              <a:xfrm>
                <a:off x="831055" y="2784246"/>
                <a:ext cx="1043619" cy="369332"/>
              </a:xfrm>
              <a:prstGeom prst="rect">
                <a:avLst/>
              </a:prstGeom>
              <a:noFill/>
            </p:spPr>
            <p:txBody>
              <a:bodyPr wrap="none" rtlCol="0">
                <a:spAutoFit/>
              </a:bodyPr>
              <a:lstStyle/>
              <a:p>
                <a:r>
                  <a:rPr lang="en-US" dirty="0"/>
                  <a:t>Monday:</a:t>
                </a:r>
              </a:p>
            </p:txBody>
          </p:sp>
        </p:grpSp>
        <p:grpSp>
          <p:nvGrpSpPr>
            <p:cNvPr id="51" name="Group 50">
              <a:extLst>
                <a:ext uri="{FF2B5EF4-FFF2-40B4-BE49-F238E27FC236}">
                  <a16:creationId xmlns:a16="http://schemas.microsoft.com/office/drawing/2014/main" id="{9F545709-031A-5FBA-C8E8-A444E7E1A986}"/>
                </a:ext>
              </a:extLst>
            </p:cNvPr>
            <p:cNvGrpSpPr/>
            <p:nvPr/>
          </p:nvGrpSpPr>
          <p:grpSpPr>
            <a:xfrm>
              <a:off x="4945038" y="2476074"/>
              <a:ext cx="754457" cy="1111535"/>
              <a:chOff x="889399" y="5321560"/>
              <a:chExt cx="852485" cy="1255959"/>
            </a:xfrm>
          </p:grpSpPr>
          <p:pic>
            <p:nvPicPr>
              <p:cNvPr id="52" name="Picture 51">
                <a:extLst>
                  <a:ext uri="{FF2B5EF4-FFF2-40B4-BE49-F238E27FC236}">
                    <a16:creationId xmlns:a16="http://schemas.microsoft.com/office/drawing/2014/main" id="{8182F6A6-2E57-882F-3E90-9F5A9F9C6032}"/>
                  </a:ext>
                </a:extLst>
              </p:cNvPr>
              <p:cNvPicPr>
                <a:picLocks noChangeAspect="1"/>
              </p:cNvPicPr>
              <p:nvPr/>
            </p:nvPicPr>
            <p:blipFill>
              <a:blip r:embed="rId3"/>
              <a:stretch>
                <a:fillRect/>
              </a:stretch>
            </p:blipFill>
            <p:spPr>
              <a:xfrm>
                <a:off x="889399" y="5344036"/>
                <a:ext cx="852485" cy="1233483"/>
              </a:xfrm>
              <a:prstGeom prst="rect">
                <a:avLst/>
              </a:prstGeom>
            </p:spPr>
          </p:pic>
          <p:pic>
            <p:nvPicPr>
              <p:cNvPr id="53" name="Picture 10" descr="Download Smile, Emoji, Happy. Royalty-Free Vector Graphic - Pixabay">
                <a:extLst>
                  <a:ext uri="{FF2B5EF4-FFF2-40B4-BE49-F238E27FC236}">
                    <a16:creationId xmlns:a16="http://schemas.microsoft.com/office/drawing/2014/main" id="{4EAAFCFE-DD36-D570-2530-356949093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97" y="5321560"/>
                <a:ext cx="512674" cy="512674"/>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ight Arrow 53">
              <a:extLst>
                <a:ext uri="{FF2B5EF4-FFF2-40B4-BE49-F238E27FC236}">
                  <a16:creationId xmlns:a16="http://schemas.microsoft.com/office/drawing/2014/main" id="{0D9E7A97-9B1D-70A7-999F-D976FCADBA85}"/>
                </a:ext>
              </a:extLst>
            </p:cNvPr>
            <p:cNvSpPr/>
            <p:nvPr/>
          </p:nvSpPr>
          <p:spPr>
            <a:xfrm>
              <a:off x="3822164" y="2543175"/>
              <a:ext cx="1145249"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CFA8EDF-CAB0-6E17-DF5F-6F8BA7254EFB}"/>
              </a:ext>
            </a:extLst>
          </p:cNvPr>
          <p:cNvGrpSpPr/>
          <p:nvPr/>
        </p:nvGrpSpPr>
        <p:grpSpPr>
          <a:xfrm>
            <a:off x="643182" y="5442284"/>
            <a:ext cx="5108944" cy="1233483"/>
            <a:chOff x="643182" y="5442284"/>
            <a:chExt cx="5108944" cy="1233483"/>
          </a:xfrm>
        </p:grpSpPr>
        <p:grpSp>
          <p:nvGrpSpPr>
            <p:cNvPr id="5" name="Group 4">
              <a:extLst>
                <a:ext uri="{FF2B5EF4-FFF2-40B4-BE49-F238E27FC236}">
                  <a16:creationId xmlns:a16="http://schemas.microsoft.com/office/drawing/2014/main" id="{566BF4C9-1B77-C3E0-9423-55FA9039AC58}"/>
                </a:ext>
              </a:extLst>
            </p:cNvPr>
            <p:cNvGrpSpPr/>
            <p:nvPr/>
          </p:nvGrpSpPr>
          <p:grpSpPr>
            <a:xfrm>
              <a:off x="4997669" y="5546133"/>
              <a:ext cx="754457" cy="1111535"/>
              <a:chOff x="889399" y="5321560"/>
              <a:chExt cx="852485" cy="1255959"/>
            </a:xfrm>
          </p:grpSpPr>
          <p:pic>
            <p:nvPicPr>
              <p:cNvPr id="24" name="Picture 23">
                <a:extLst>
                  <a:ext uri="{FF2B5EF4-FFF2-40B4-BE49-F238E27FC236}">
                    <a16:creationId xmlns:a16="http://schemas.microsoft.com/office/drawing/2014/main" id="{20FDE9F0-7C5C-5333-7BD6-AE031BC03350}"/>
                  </a:ext>
                </a:extLst>
              </p:cNvPr>
              <p:cNvPicPr>
                <a:picLocks noChangeAspect="1"/>
              </p:cNvPicPr>
              <p:nvPr/>
            </p:nvPicPr>
            <p:blipFill>
              <a:blip r:embed="rId3"/>
              <a:stretch>
                <a:fillRect/>
              </a:stretch>
            </p:blipFill>
            <p:spPr>
              <a:xfrm>
                <a:off x="889399" y="5344036"/>
                <a:ext cx="852485" cy="1233483"/>
              </a:xfrm>
              <a:prstGeom prst="rect">
                <a:avLst/>
              </a:prstGeom>
            </p:spPr>
          </p:pic>
          <p:pic>
            <p:nvPicPr>
              <p:cNvPr id="33" name="Picture 10" descr="Download Smile, Emoji, Happy. Royalty-Free Vector Graphic - Pixabay">
                <a:extLst>
                  <a:ext uri="{FF2B5EF4-FFF2-40B4-BE49-F238E27FC236}">
                    <a16:creationId xmlns:a16="http://schemas.microsoft.com/office/drawing/2014/main" id="{69D86F08-07D4-250A-DEB8-A2E66A50B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97" y="5321560"/>
                <a:ext cx="512674" cy="512674"/>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A967AC7F-2FAE-B3E3-5365-F70219DDD289}"/>
                </a:ext>
              </a:extLst>
            </p:cNvPr>
            <p:cNvSpPr txBox="1"/>
            <p:nvPr/>
          </p:nvSpPr>
          <p:spPr>
            <a:xfrm>
              <a:off x="643182" y="5597368"/>
              <a:ext cx="1419363" cy="369332"/>
            </a:xfrm>
            <a:prstGeom prst="rect">
              <a:avLst/>
            </a:prstGeom>
            <a:noFill/>
          </p:spPr>
          <p:txBody>
            <a:bodyPr wrap="none" rtlCol="0">
              <a:spAutoFit/>
            </a:bodyPr>
            <a:lstStyle/>
            <a:p>
              <a:r>
                <a:rPr lang="en-US" dirty="0"/>
                <a:t>Wednesday:</a:t>
              </a:r>
            </a:p>
          </p:txBody>
        </p:sp>
        <p:grpSp>
          <p:nvGrpSpPr>
            <p:cNvPr id="48" name="Group 47">
              <a:extLst>
                <a:ext uri="{FF2B5EF4-FFF2-40B4-BE49-F238E27FC236}">
                  <a16:creationId xmlns:a16="http://schemas.microsoft.com/office/drawing/2014/main" id="{7C9318AE-428C-D86B-9AD6-089841D24619}"/>
                </a:ext>
              </a:extLst>
            </p:cNvPr>
            <p:cNvGrpSpPr/>
            <p:nvPr/>
          </p:nvGrpSpPr>
          <p:grpSpPr>
            <a:xfrm>
              <a:off x="2104361" y="5442284"/>
              <a:ext cx="1437992" cy="1233483"/>
              <a:chOff x="1400492" y="2340110"/>
              <a:chExt cx="1437992" cy="1233483"/>
            </a:xfrm>
          </p:grpSpPr>
          <p:pic>
            <p:nvPicPr>
              <p:cNvPr id="49" name="Picture 48">
                <a:extLst>
                  <a:ext uri="{FF2B5EF4-FFF2-40B4-BE49-F238E27FC236}">
                    <a16:creationId xmlns:a16="http://schemas.microsoft.com/office/drawing/2014/main" id="{CC8EEC49-AE48-258E-340F-24B63A6B5E2B}"/>
                  </a:ext>
                </a:extLst>
              </p:cNvPr>
              <p:cNvPicPr>
                <a:picLocks noChangeAspect="1"/>
              </p:cNvPicPr>
              <p:nvPr/>
            </p:nvPicPr>
            <p:blipFill>
              <a:blip r:embed="rId3"/>
              <a:stretch>
                <a:fillRect/>
              </a:stretch>
            </p:blipFill>
            <p:spPr>
              <a:xfrm>
                <a:off x="1400492" y="2340110"/>
                <a:ext cx="852485" cy="1233483"/>
              </a:xfrm>
              <a:prstGeom prst="rect">
                <a:avLst/>
              </a:prstGeom>
            </p:spPr>
          </p:pic>
          <p:pic>
            <p:nvPicPr>
              <p:cNvPr id="50" name="Picture 2" descr="ASPIRIN® Extra Strength 500mg | ASPIRIN® Canada">
                <a:extLst>
                  <a:ext uri="{FF2B5EF4-FFF2-40B4-BE49-F238E27FC236}">
                    <a16:creationId xmlns:a16="http://schemas.microsoft.com/office/drawing/2014/main" id="{9B47EF7B-76BE-1993-7123-B334E7FD1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573" y="2406624"/>
                <a:ext cx="1001911" cy="1001911"/>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Right Arrow 54">
              <a:extLst>
                <a:ext uri="{FF2B5EF4-FFF2-40B4-BE49-F238E27FC236}">
                  <a16:creationId xmlns:a16="http://schemas.microsoft.com/office/drawing/2014/main" id="{3F960318-BD1F-336B-9E1B-C09F70D69C17}"/>
                </a:ext>
              </a:extLst>
            </p:cNvPr>
            <p:cNvSpPr/>
            <p:nvPr/>
          </p:nvSpPr>
          <p:spPr>
            <a:xfrm>
              <a:off x="3721705" y="5576352"/>
              <a:ext cx="1145249"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1AEBCB7-C977-EEB7-1F50-44706AF730B5}"/>
              </a:ext>
            </a:extLst>
          </p:cNvPr>
          <p:cNvGrpSpPr/>
          <p:nvPr/>
        </p:nvGrpSpPr>
        <p:grpSpPr>
          <a:xfrm>
            <a:off x="845345" y="3661867"/>
            <a:ext cx="5029399" cy="1543292"/>
            <a:chOff x="845345" y="3661867"/>
            <a:chExt cx="5029399" cy="1543292"/>
          </a:xfrm>
        </p:grpSpPr>
        <p:sp>
          <p:nvSpPr>
            <p:cNvPr id="40" name="TextBox 39">
              <a:extLst>
                <a:ext uri="{FF2B5EF4-FFF2-40B4-BE49-F238E27FC236}">
                  <a16:creationId xmlns:a16="http://schemas.microsoft.com/office/drawing/2014/main" id="{E83EA597-1D25-0D4C-40B4-9224E4273C04}"/>
                </a:ext>
              </a:extLst>
            </p:cNvPr>
            <p:cNvSpPr txBox="1"/>
            <p:nvPr/>
          </p:nvSpPr>
          <p:spPr>
            <a:xfrm>
              <a:off x="845345" y="4190807"/>
              <a:ext cx="1072345" cy="369332"/>
            </a:xfrm>
            <a:prstGeom prst="rect">
              <a:avLst/>
            </a:prstGeom>
            <a:noFill/>
          </p:spPr>
          <p:txBody>
            <a:bodyPr wrap="none" rtlCol="0">
              <a:spAutoFit/>
            </a:bodyPr>
            <a:lstStyle/>
            <a:p>
              <a:r>
                <a:rPr lang="en-US" dirty="0"/>
                <a:t>Tuesday:</a:t>
              </a:r>
            </a:p>
          </p:txBody>
        </p:sp>
        <p:pic>
          <p:nvPicPr>
            <p:cNvPr id="42" name="Picture 41">
              <a:extLst>
                <a:ext uri="{FF2B5EF4-FFF2-40B4-BE49-F238E27FC236}">
                  <a16:creationId xmlns:a16="http://schemas.microsoft.com/office/drawing/2014/main" id="{FDE82BE3-322B-51AA-FFAC-6531FF4FA48B}"/>
                </a:ext>
              </a:extLst>
            </p:cNvPr>
            <p:cNvPicPr>
              <a:picLocks noChangeAspect="1"/>
            </p:cNvPicPr>
            <p:nvPr/>
          </p:nvPicPr>
          <p:blipFill>
            <a:blip r:embed="rId3"/>
            <a:stretch>
              <a:fillRect/>
            </a:stretch>
          </p:blipFill>
          <p:spPr>
            <a:xfrm>
              <a:off x="2104360" y="3955732"/>
              <a:ext cx="852485" cy="1233483"/>
            </a:xfrm>
            <a:prstGeom prst="rect">
              <a:avLst/>
            </a:prstGeom>
          </p:spPr>
        </p:pic>
        <p:pic>
          <p:nvPicPr>
            <p:cNvPr id="44" name="Picture 43">
              <a:extLst>
                <a:ext uri="{FF2B5EF4-FFF2-40B4-BE49-F238E27FC236}">
                  <a16:creationId xmlns:a16="http://schemas.microsoft.com/office/drawing/2014/main" id="{B456A8A3-A26B-BED9-6B83-3CA089E179BE}"/>
                </a:ext>
              </a:extLst>
            </p:cNvPr>
            <p:cNvPicPr>
              <a:picLocks noChangeAspect="1"/>
            </p:cNvPicPr>
            <p:nvPr/>
          </p:nvPicPr>
          <p:blipFill>
            <a:blip r:embed="rId6"/>
            <a:stretch>
              <a:fillRect/>
            </a:stretch>
          </p:blipFill>
          <p:spPr>
            <a:xfrm>
              <a:off x="2599125" y="4121338"/>
              <a:ext cx="1155160" cy="758829"/>
            </a:xfrm>
            <a:prstGeom prst="rect">
              <a:avLst/>
            </a:prstGeom>
          </p:spPr>
        </p:pic>
        <p:pic>
          <p:nvPicPr>
            <p:cNvPr id="46" name="Picture 45">
              <a:extLst>
                <a:ext uri="{FF2B5EF4-FFF2-40B4-BE49-F238E27FC236}">
                  <a16:creationId xmlns:a16="http://schemas.microsoft.com/office/drawing/2014/main" id="{A3AD016B-BA2F-38E4-5688-4DEF49871CC5}"/>
                </a:ext>
              </a:extLst>
            </p:cNvPr>
            <p:cNvPicPr>
              <a:picLocks noChangeAspect="1"/>
            </p:cNvPicPr>
            <p:nvPr/>
          </p:nvPicPr>
          <p:blipFill>
            <a:blip r:embed="rId3"/>
            <a:stretch>
              <a:fillRect/>
            </a:stretch>
          </p:blipFill>
          <p:spPr>
            <a:xfrm>
              <a:off x="5006754" y="3949241"/>
              <a:ext cx="867990" cy="1255918"/>
            </a:xfrm>
            <a:prstGeom prst="rect">
              <a:avLst/>
            </a:prstGeom>
          </p:spPr>
        </p:pic>
        <p:sp>
          <p:nvSpPr>
            <p:cNvPr id="56" name="Right Arrow 55">
              <a:extLst>
                <a:ext uri="{FF2B5EF4-FFF2-40B4-BE49-F238E27FC236}">
                  <a16:creationId xmlns:a16="http://schemas.microsoft.com/office/drawing/2014/main" id="{D2B81207-9C68-661B-95E5-BFF715A16B2D}"/>
                </a:ext>
              </a:extLst>
            </p:cNvPr>
            <p:cNvSpPr/>
            <p:nvPr/>
          </p:nvSpPr>
          <p:spPr>
            <a:xfrm>
              <a:off x="3760423" y="4023316"/>
              <a:ext cx="1145249" cy="88582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F305157C-7F76-EC3E-6C01-BBF821B0E1C0}"/>
                </a:ext>
              </a:extLst>
            </p:cNvPr>
            <p:cNvPicPr>
              <a:picLocks noChangeAspect="1"/>
            </p:cNvPicPr>
            <p:nvPr/>
          </p:nvPicPr>
          <p:blipFill>
            <a:blip r:embed="rId7"/>
            <a:stretch>
              <a:fillRect/>
            </a:stretch>
          </p:blipFill>
          <p:spPr>
            <a:xfrm>
              <a:off x="5006754" y="3661867"/>
              <a:ext cx="754457" cy="1121490"/>
            </a:xfrm>
            <a:prstGeom prst="rect">
              <a:avLst/>
            </a:prstGeom>
          </p:spPr>
        </p:pic>
      </p:grpSp>
    </p:spTree>
    <p:extLst>
      <p:ext uri="{BB962C8B-B14F-4D97-AF65-F5344CB8AC3E}">
        <p14:creationId xmlns:p14="http://schemas.microsoft.com/office/powerpoint/2010/main" val="15037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60C4-0ACE-4DEC-0A4E-D9C40CB9A4AD}"/>
              </a:ext>
            </a:extLst>
          </p:cNvPr>
          <p:cNvSpPr>
            <a:spLocks noGrp="1"/>
          </p:cNvSpPr>
          <p:nvPr>
            <p:ph type="title"/>
          </p:nvPr>
        </p:nvSpPr>
        <p:spPr/>
        <p:txBody>
          <a:bodyPr/>
          <a:lstStyle/>
          <a:p>
            <a:r>
              <a:rPr lang="en-US" dirty="0"/>
              <a:t>What are potential problems with these approaches?</a:t>
            </a:r>
          </a:p>
        </p:txBody>
      </p:sp>
      <p:sp>
        <p:nvSpPr>
          <p:cNvPr id="3" name="Content Placeholder 2">
            <a:extLst>
              <a:ext uri="{FF2B5EF4-FFF2-40B4-BE49-F238E27FC236}">
                <a16:creationId xmlns:a16="http://schemas.microsoft.com/office/drawing/2014/main" id="{7D71C98C-4FBD-3887-B4CE-BA7D0C72B8EA}"/>
              </a:ext>
            </a:extLst>
          </p:cNvPr>
          <p:cNvSpPr>
            <a:spLocks noGrp="1"/>
          </p:cNvSpPr>
          <p:nvPr>
            <p:ph idx="1"/>
          </p:nvPr>
        </p:nvSpPr>
        <p:spPr>
          <a:xfrm>
            <a:off x="838200" y="2147777"/>
            <a:ext cx="10515600" cy="4029186"/>
          </a:xfrm>
        </p:spPr>
        <p:txBody>
          <a:bodyPr/>
          <a:lstStyle/>
          <a:p>
            <a:pPr marL="514350" indent="-514350">
              <a:buFont typeface="+mj-lt"/>
              <a:buAutoNum type="arabicPeriod"/>
            </a:pPr>
            <a:r>
              <a:rPr lang="en-US" dirty="0"/>
              <a:t>Comparing aspirin-takers to non-aspirin-takers</a:t>
            </a:r>
          </a:p>
          <a:p>
            <a:pPr marL="514350" indent="-514350">
              <a:buFont typeface="+mj-lt"/>
              <a:buAutoNum type="arabicPeriod"/>
            </a:pPr>
            <a:r>
              <a:rPr lang="en-US" dirty="0"/>
              <a:t>Comparing aspirin-taking past self with my non-aspirin-taking present self</a:t>
            </a:r>
          </a:p>
        </p:txBody>
      </p:sp>
      <p:grpSp>
        <p:nvGrpSpPr>
          <p:cNvPr id="7" name="Group 6">
            <a:extLst>
              <a:ext uri="{FF2B5EF4-FFF2-40B4-BE49-F238E27FC236}">
                <a16:creationId xmlns:a16="http://schemas.microsoft.com/office/drawing/2014/main" id="{033F19CC-9CA8-CAAF-91F2-4C21DCA947BD}"/>
              </a:ext>
            </a:extLst>
          </p:cNvPr>
          <p:cNvGrpSpPr/>
          <p:nvPr/>
        </p:nvGrpSpPr>
        <p:grpSpPr>
          <a:xfrm>
            <a:off x="3812309" y="3672387"/>
            <a:ext cx="6227618" cy="2820488"/>
            <a:chOff x="3812309" y="3672387"/>
            <a:chExt cx="6227618" cy="2820488"/>
          </a:xfrm>
        </p:grpSpPr>
        <p:pic>
          <p:nvPicPr>
            <p:cNvPr id="5" name="Picture 4">
              <a:extLst>
                <a:ext uri="{FF2B5EF4-FFF2-40B4-BE49-F238E27FC236}">
                  <a16:creationId xmlns:a16="http://schemas.microsoft.com/office/drawing/2014/main" id="{2EC894D4-38C3-753D-8579-148E7271744C}"/>
                </a:ext>
              </a:extLst>
            </p:cNvPr>
            <p:cNvPicPr>
              <a:picLocks noChangeAspect="1"/>
            </p:cNvPicPr>
            <p:nvPr/>
          </p:nvPicPr>
          <p:blipFill>
            <a:blip r:embed="rId4"/>
            <a:stretch>
              <a:fillRect/>
            </a:stretch>
          </p:blipFill>
          <p:spPr>
            <a:xfrm>
              <a:off x="3812309" y="3672387"/>
              <a:ext cx="3253509" cy="2820488"/>
            </a:xfrm>
            <a:prstGeom prst="rect">
              <a:avLst/>
            </a:prstGeom>
          </p:spPr>
        </p:pic>
        <p:sp>
          <p:nvSpPr>
            <p:cNvPr id="6" name="TextBox 5">
              <a:extLst>
                <a:ext uri="{FF2B5EF4-FFF2-40B4-BE49-F238E27FC236}">
                  <a16:creationId xmlns:a16="http://schemas.microsoft.com/office/drawing/2014/main" id="{E0371D47-4604-8823-6755-0C7080F492F0}"/>
                </a:ext>
              </a:extLst>
            </p:cNvPr>
            <p:cNvSpPr txBox="1"/>
            <p:nvPr/>
          </p:nvSpPr>
          <p:spPr>
            <a:xfrm>
              <a:off x="7255164" y="4336472"/>
              <a:ext cx="2784763" cy="646331"/>
            </a:xfrm>
            <a:prstGeom prst="rect">
              <a:avLst/>
            </a:prstGeom>
            <a:noFill/>
          </p:spPr>
          <p:txBody>
            <a:bodyPr wrap="square" rtlCol="0">
              <a:spAutoFit/>
            </a:bodyPr>
            <a:lstStyle/>
            <a:p>
              <a:r>
                <a:rPr lang="en-US" sz="3600" b="1" dirty="0">
                  <a:solidFill>
                    <a:srgbClr val="0070C0"/>
                  </a:solidFill>
                </a:rPr>
                <a:t>Discuss!</a:t>
              </a:r>
            </a:p>
          </p:txBody>
        </p:sp>
      </p:grpSp>
    </p:spTree>
    <p:extLst>
      <p:ext uri="{BB962C8B-B14F-4D97-AF65-F5344CB8AC3E}">
        <p14:creationId xmlns:p14="http://schemas.microsoft.com/office/powerpoint/2010/main" val="46570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8A38-1980-57BD-4EF9-9C36A10676F1}"/>
              </a:ext>
            </a:extLst>
          </p:cNvPr>
          <p:cNvSpPr>
            <a:spLocks noGrp="1"/>
          </p:cNvSpPr>
          <p:nvPr>
            <p:ph type="title"/>
          </p:nvPr>
        </p:nvSpPr>
        <p:spPr/>
        <p:txBody>
          <a:bodyPr/>
          <a:lstStyle/>
          <a:p>
            <a:r>
              <a:rPr lang="en-US" dirty="0"/>
              <a:t>Correlation</a:t>
            </a:r>
          </a:p>
        </p:txBody>
      </p:sp>
      <p:sp>
        <p:nvSpPr>
          <p:cNvPr id="3" name="Content Placeholder 2">
            <a:extLst>
              <a:ext uri="{FF2B5EF4-FFF2-40B4-BE49-F238E27FC236}">
                <a16:creationId xmlns:a16="http://schemas.microsoft.com/office/drawing/2014/main" id="{6CD9EAF7-6600-9303-479F-1075D0FF8379}"/>
              </a:ext>
            </a:extLst>
          </p:cNvPr>
          <p:cNvSpPr>
            <a:spLocks noGrp="1"/>
          </p:cNvSpPr>
          <p:nvPr>
            <p:ph idx="1"/>
          </p:nvPr>
        </p:nvSpPr>
        <p:spPr>
          <a:xfrm>
            <a:off x="6826101" y="1825625"/>
            <a:ext cx="4731489" cy="4351338"/>
          </a:xfrm>
        </p:spPr>
        <p:txBody>
          <a:bodyPr/>
          <a:lstStyle/>
          <a:p>
            <a:r>
              <a:rPr lang="en-US" dirty="0"/>
              <a:t>Ice cream consumption is correlated shark attacks.</a:t>
            </a:r>
          </a:p>
        </p:txBody>
      </p:sp>
      <p:pic>
        <p:nvPicPr>
          <p:cNvPr id="1026" name="Picture 2" descr="Pacific Shortfin Mako Shark | NOAA Fisheries">
            <a:extLst>
              <a:ext uri="{FF2B5EF4-FFF2-40B4-BE49-F238E27FC236}">
                <a16:creationId xmlns:a16="http://schemas.microsoft.com/office/drawing/2014/main" id="{27F4B61C-6C1E-F17E-9A08-6390CAE9A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4127" y="2701785"/>
            <a:ext cx="5631873" cy="445206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27ADF26E-44FB-7DA1-AEDE-B6C309650EBE}"/>
              </a:ext>
            </a:extLst>
          </p:cNvPr>
          <p:cNvSpPr/>
          <p:nvPr/>
        </p:nvSpPr>
        <p:spPr>
          <a:xfrm>
            <a:off x="3008415" y="1171069"/>
            <a:ext cx="2660071" cy="2419787"/>
          </a:xfrm>
          <a:prstGeom prst="cloudCallout">
            <a:avLst>
              <a:gd name="adj1" fmla="val 26759"/>
              <a:gd name="adj2" fmla="val 84829"/>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anilla ice cream cone - KFC">
            <a:extLst>
              <a:ext uri="{FF2B5EF4-FFF2-40B4-BE49-F238E27FC236}">
                <a16:creationId xmlns:a16="http://schemas.microsoft.com/office/drawing/2014/main" id="{A0F79B46-E0B5-FB09-7280-F951B6448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796" y="1503725"/>
            <a:ext cx="659308" cy="146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0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161D-8C39-C8E6-2951-A563BE7F907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149F2D2-D904-C959-EBEA-7B49E5AF61C2}"/>
              </a:ext>
            </a:extLst>
          </p:cNvPr>
          <p:cNvSpPr>
            <a:spLocks noGrp="1"/>
          </p:cNvSpPr>
          <p:nvPr>
            <p:ph type="subTitle" idx="1"/>
          </p:nvPr>
        </p:nvSpPr>
        <p:spPr/>
        <p:txBody>
          <a:bodyPr/>
          <a:lstStyle/>
          <a:p>
            <a:endParaRPr lang="en-US"/>
          </a:p>
        </p:txBody>
      </p:sp>
      <p:pic>
        <p:nvPicPr>
          <p:cNvPr id="5" name="slide.url=https://www.polleverywhere.com/discourses/wm8D6o7p0X8LlXFm92tOh">
            <a:extLst>
              <a:ext uri="{FF2B5EF4-FFF2-40B4-BE49-F238E27FC236}">
                <a16:creationId xmlns:a16="http://schemas.microsoft.com/office/drawing/2014/main" id="{9D0E535B-AE5C-D4A2-42F4-83B02C9EF1C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565037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C0DB-BB77-89CF-F9F4-E26A2D163CA2}"/>
              </a:ext>
            </a:extLst>
          </p:cNvPr>
          <p:cNvSpPr>
            <a:spLocks noGrp="1"/>
          </p:cNvSpPr>
          <p:nvPr>
            <p:ph type="title"/>
          </p:nvPr>
        </p:nvSpPr>
        <p:spPr/>
        <p:txBody>
          <a:bodyPr>
            <a:normAutofit/>
          </a:bodyPr>
          <a:lstStyle/>
          <a:p>
            <a:r>
              <a:rPr lang="en-US" dirty="0"/>
              <a:t>Problem: Confounding Variables!</a:t>
            </a:r>
            <a:br>
              <a:rPr lang="en-US" dirty="0"/>
            </a:br>
            <a:r>
              <a:rPr lang="en-US" sz="2000" dirty="0"/>
              <a:t>Different people are different!</a:t>
            </a:r>
            <a:br>
              <a:rPr lang="en-US" sz="2000" dirty="0"/>
            </a:br>
            <a:r>
              <a:rPr lang="en-US" sz="2000" dirty="0"/>
              <a:t>The same person at different times is different!</a:t>
            </a:r>
            <a:endParaRPr lang="en-US" dirty="0"/>
          </a:p>
        </p:txBody>
      </p:sp>
      <p:grpSp>
        <p:nvGrpSpPr>
          <p:cNvPr id="4" name="Group 3">
            <a:extLst>
              <a:ext uri="{FF2B5EF4-FFF2-40B4-BE49-F238E27FC236}">
                <a16:creationId xmlns:a16="http://schemas.microsoft.com/office/drawing/2014/main" id="{5DF12346-76EA-97D3-4D93-864E2BB33670}"/>
              </a:ext>
            </a:extLst>
          </p:cNvPr>
          <p:cNvGrpSpPr/>
          <p:nvPr/>
        </p:nvGrpSpPr>
        <p:grpSpPr>
          <a:xfrm>
            <a:off x="606967" y="1707853"/>
            <a:ext cx="7946966" cy="2908231"/>
            <a:chOff x="392997" y="2340418"/>
            <a:chExt cx="8754579" cy="2255657"/>
          </a:xfrm>
        </p:grpSpPr>
        <p:sp>
          <p:nvSpPr>
            <p:cNvPr id="5" name="Oval 4">
              <a:extLst>
                <a:ext uri="{FF2B5EF4-FFF2-40B4-BE49-F238E27FC236}">
                  <a16:creationId xmlns:a16="http://schemas.microsoft.com/office/drawing/2014/main" id="{0F12208B-561A-EA44-C13C-527A9A648339}"/>
                </a:ext>
              </a:extLst>
            </p:cNvPr>
            <p:cNvSpPr/>
            <p:nvPr/>
          </p:nvSpPr>
          <p:spPr>
            <a:xfrm>
              <a:off x="392997" y="2658449"/>
              <a:ext cx="2082324" cy="125138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Being health-conscious</a:t>
              </a:r>
            </a:p>
          </p:txBody>
        </p:sp>
        <p:cxnSp>
          <p:nvCxnSpPr>
            <p:cNvPr id="6" name="Straight Arrow Connector 5">
              <a:extLst>
                <a:ext uri="{FF2B5EF4-FFF2-40B4-BE49-F238E27FC236}">
                  <a16:creationId xmlns:a16="http://schemas.microsoft.com/office/drawing/2014/main" id="{84DCBD8C-7C35-39CA-8012-2E571F04E456}"/>
                </a:ext>
              </a:extLst>
            </p:cNvPr>
            <p:cNvCxnSpPr>
              <a:cxnSpLocks/>
            </p:cNvCxnSpPr>
            <p:nvPr/>
          </p:nvCxnSpPr>
          <p:spPr>
            <a:xfrm flipV="1">
              <a:off x="2422602" y="2813365"/>
              <a:ext cx="1460522" cy="2421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9351A21-0F61-92FC-3329-81DC3BD031A3}"/>
                </a:ext>
              </a:extLst>
            </p:cNvPr>
            <p:cNvSpPr/>
            <p:nvPr/>
          </p:nvSpPr>
          <p:spPr>
            <a:xfrm>
              <a:off x="3883124" y="2340418"/>
              <a:ext cx="1843485" cy="10707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Taking medicine when sick</a:t>
              </a:r>
            </a:p>
          </p:txBody>
        </p:sp>
        <p:sp>
          <p:nvSpPr>
            <p:cNvPr id="8" name="Oval 7">
              <a:extLst>
                <a:ext uri="{FF2B5EF4-FFF2-40B4-BE49-F238E27FC236}">
                  <a16:creationId xmlns:a16="http://schemas.microsoft.com/office/drawing/2014/main" id="{41B34EFB-FB5D-B2EF-D903-BEC53DF99237}"/>
                </a:ext>
              </a:extLst>
            </p:cNvPr>
            <p:cNvSpPr/>
            <p:nvPr/>
          </p:nvSpPr>
          <p:spPr>
            <a:xfrm>
              <a:off x="3841519" y="3525285"/>
              <a:ext cx="1974183" cy="10707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Getting lots of sleep</a:t>
              </a:r>
            </a:p>
          </p:txBody>
        </p:sp>
        <p:cxnSp>
          <p:nvCxnSpPr>
            <p:cNvPr id="9" name="Straight Arrow Connector 8">
              <a:extLst>
                <a:ext uri="{FF2B5EF4-FFF2-40B4-BE49-F238E27FC236}">
                  <a16:creationId xmlns:a16="http://schemas.microsoft.com/office/drawing/2014/main" id="{DF5B8A8E-13BE-4290-3CEA-E497B491FDF5}"/>
                </a:ext>
              </a:extLst>
            </p:cNvPr>
            <p:cNvCxnSpPr>
              <a:cxnSpLocks/>
            </p:cNvCxnSpPr>
            <p:nvPr/>
          </p:nvCxnSpPr>
          <p:spPr>
            <a:xfrm>
              <a:off x="2351225" y="3566124"/>
              <a:ext cx="1489562" cy="43517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CD575B8-4025-0381-C79D-BEC16F4711A7}"/>
                </a:ext>
              </a:extLst>
            </p:cNvPr>
            <p:cNvCxnSpPr>
              <a:cxnSpLocks/>
            </p:cNvCxnSpPr>
            <p:nvPr/>
          </p:nvCxnSpPr>
          <p:spPr>
            <a:xfrm flipV="1">
              <a:off x="5777560" y="3525285"/>
              <a:ext cx="1404340" cy="46882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07E1B3-0133-2F48-184E-3B66C0F0CEA4}"/>
                </a:ext>
              </a:extLst>
            </p:cNvPr>
            <p:cNvCxnSpPr>
              <a:cxnSpLocks/>
            </p:cNvCxnSpPr>
            <p:nvPr/>
          </p:nvCxnSpPr>
          <p:spPr>
            <a:xfrm>
              <a:off x="5726609" y="2752402"/>
              <a:ext cx="1458754" cy="47354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703821E-D031-5C59-FB26-8E9EA9800FFD}"/>
                </a:ext>
              </a:extLst>
            </p:cNvPr>
            <p:cNvSpPr/>
            <p:nvPr/>
          </p:nvSpPr>
          <p:spPr>
            <a:xfrm>
              <a:off x="7136112" y="2792408"/>
              <a:ext cx="2011464" cy="10707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Recovering from illness faster</a:t>
              </a:r>
            </a:p>
          </p:txBody>
        </p:sp>
      </p:grpSp>
      <p:grpSp>
        <p:nvGrpSpPr>
          <p:cNvPr id="13" name="Group 12">
            <a:extLst>
              <a:ext uri="{FF2B5EF4-FFF2-40B4-BE49-F238E27FC236}">
                <a16:creationId xmlns:a16="http://schemas.microsoft.com/office/drawing/2014/main" id="{054D4EF2-B86E-1287-83DE-2726BC7D3F5B}"/>
              </a:ext>
            </a:extLst>
          </p:cNvPr>
          <p:cNvGrpSpPr/>
          <p:nvPr/>
        </p:nvGrpSpPr>
        <p:grpSpPr>
          <a:xfrm>
            <a:off x="3888750" y="4212206"/>
            <a:ext cx="7032835" cy="2479550"/>
            <a:chOff x="3888750" y="4212206"/>
            <a:chExt cx="7032835" cy="2479550"/>
          </a:xfrm>
        </p:grpSpPr>
        <p:sp>
          <p:nvSpPr>
            <p:cNvPr id="14" name="Oval 13">
              <a:extLst>
                <a:ext uri="{FF2B5EF4-FFF2-40B4-BE49-F238E27FC236}">
                  <a16:creationId xmlns:a16="http://schemas.microsoft.com/office/drawing/2014/main" id="{1B15F431-956B-0024-F4D5-E7303E1B6DB2}"/>
                </a:ext>
              </a:extLst>
            </p:cNvPr>
            <p:cNvSpPr/>
            <p:nvPr/>
          </p:nvSpPr>
          <p:spPr>
            <a:xfrm>
              <a:off x="3888750" y="5214458"/>
              <a:ext cx="2055556" cy="147729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Medicine generally  working well on you</a:t>
              </a:r>
            </a:p>
          </p:txBody>
        </p:sp>
        <p:sp>
          <p:nvSpPr>
            <p:cNvPr id="15" name="Oval 14">
              <a:extLst>
                <a:ext uri="{FF2B5EF4-FFF2-40B4-BE49-F238E27FC236}">
                  <a16:creationId xmlns:a16="http://schemas.microsoft.com/office/drawing/2014/main" id="{F6E27AC4-C03E-0CAD-ED92-52B1D578B689}"/>
                </a:ext>
              </a:extLst>
            </p:cNvPr>
            <p:cNvSpPr/>
            <p:nvPr/>
          </p:nvSpPr>
          <p:spPr>
            <a:xfrm>
              <a:off x="6419641" y="4212206"/>
              <a:ext cx="2134292" cy="10707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Taking medicine when sick</a:t>
              </a:r>
            </a:p>
          </p:txBody>
        </p:sp>
        <p:sp>
          <p:nvSpPr>
            <p:cNvPr id="16" name="Oval 15">
              <a:extLst>
                <a:ext uri="{FF2B5EF4-FFF2-40B4-BE49-F238E27FC236}">
                  <a16:creationId xmlns:a16="http://schemas.microsoft.com/office/drawing/2014/main" id="{BFEC451A-0556-0B75-2FF8-4612676911FB}"/>
                </a:ext>
              </a:extLst>
            </p:cNvPr>
            <p:cNvSpPr/>
            <p:nvPr/>
          </p:nvSpPr>
          <p:spPr>
            <a:xfrm>
              <a:off x="9028848" y="5455181"/>
              <a:ext cx="1892737" cy="107079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Recovering from illness faster</a:t>
              </a:r>
            </a:p>
          </p:txBody>
        </p:sp>
        <p:cxnSp>
          <p:nvCxnSpPr>
            <p:cNvPr id="17" name="Straight Arrow Connector 16">
              <a:extLst>
                <a:ext uri="{FF2B5EF4-FFF2-40B4-BE49-F238E27FC236}">
                  <a16:creationId xmlns:a16="http://schemas.microsoft.com/office/drawing/2014/main" id="{3874EE6F-5E95-1ED7-9A8E-C4AB42671D6B}"/>
                </a:ext>
              </a:extLst>
            </p:cNvPr>
            <p:cNvCxnSpPr>
              <a:cxnSpLocks/>
            </p:cNvCxnSpPr>
            <p:nvPr/>
          </p:nvCxnSpPr>
          <p:spPr>
            <a:xfrm flipV="1">
              <a:off x="5753816" y="4945083"/>
              <a:ext cx="794429" cy="5866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AB54CB-DCAB-1D55-219F-C19F8FF435AA}"/>
                </a:ext>
              </a:extLst>
            </p:cNvPr>
            <p:cNvCxnSpPr>
              <a:cxnSpLocks/>
            </p:cNvCxnSpPr>
            <p:nvPr/>
          </p:nvCxnSpPr>
          <p:spPr>
            <a:xfrm>
              <a:off x="5944306" y="6150075"/>
              <a:ext cx="3084542"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52661C3-C0D7-8D2C-C7B4-B5BA8A695A5E}"/>
                </a:ext>
              </a:extLst>
            </p:cNvPr>
            <p:cNvCxnSpPr>
              <a:cxnSpLocks/>
              <a:endCxn id="16" idx="1"/>
            </p:cNvCxnSpPr>
            <p:nvPr/>
          </p:nvCxnSpPr>
          <p:spPr>
            <a:xfrm>
              <a:off x="8446158" y="4945083"/>
              <a:ext cx="859875" cy="66691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FA2EF822-8599-1CC4-D425-C6305E2C61F3}"/>
              </a:ext>
            </a:extLst>
          </p:cNvPr>
          <p:cNvGrpSpPr/>
          <p:nvPr/>
        </p:nvGrpSpPr>
        <p:grpSpPr>
          <a:xfrm>
            <a:off x="8547172" y="1161307"/>
            <a:ext cx="3520137" cy="2584145"/>
            <a:chOff x="8547172" y="1161307"/>
            <a:chExt cx="3520137" cy="2584145"/>
          </a:xfrm>
        </p:grpSpPr>
        <p:pic>
          <p:nvPicPr>
            <p:cNvPr id="20" name="Picture 7" descr="Adoptable Rabbits | morabbit">
              <a:extLst>
                <a:ext uri="{FF2B5EF4-FFF2-40B4-BE49-F238E27FC236}">
                  <a16:creationId xmlns:a16="http://schemas.microsoft.com/office/drawing/2014/main" id="{E99C8ABE-BA36-0F71-775F-54B1E3010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72" y="1916376"/>
              <a:ext cx="1152637" cy="1829076"/>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ular Callout 20">
              <a:extLst>
                <a:ext uri="{FF2B5EF4-FFF2-40B4-BE49-F238E27FC236}">
                  <a16:creationId xmlns:a16="http://schemas.microsoft.com/office/drawing/2014/main" id="{6F5C8B3A-F5A3-D11B-CCA9-13075D8F0B0F}"/>
                </a:ext>
              </a:extLst>
            </p:cNvPr>
            <p:cNvSpPr/>
            <p:nvPr/>
          </p:nvSpPr>
          <p:spPr>
            <a:xfrm>
              <a:off x="10034837" y="1161307"/>
              <a:ext cx="2032472" cy="2569999"/>
            </a:xfrm>
            <a:prstGeom prst="wedgeRoundRectCallout">
              <a:avLst>
                <a:gd name="adj1" fmla="val -79300"/>
                <a:gd name="adj2" fmla="val -6753"/>
                <a:gd name="adj3" fmla="val 16667"/>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I’m the sort of person who cares about my health.  I take aspirin, and I also get lots of sleep.</a:t>
              </a:r>
            </a:p>
          </p:txBody>
        </p:sp>
      </p:grpSp>
      <p:grpSp>
        <p:nvGrpSpPr>
          <p:cNvPr id="25" name="Group 24">
            <a:extLst>
              <a:ext uri="{FF2B5EF4-FFF2-40B4-BE49-F238E27FC236}">
                <a16:creationId xmlns:a16="http://schemas.microsoft.com/office/drawing/2014/main" id="{884EB7A8-7B4E-D04A-A188-A9646C182DD0}"/>
              </a:ext>
            </a:extLst>
          </p:cNvPr>
          <p:cNvGrpSpPr/>
          <p:nvPr/>
        </p:nvGrpSpPr>
        <p:grpSpPr>
          <a:xfrm>
            <a:off x="186350" y="5128245"/>
            <a:ext cx="3398203" cy="1829076"/>
            <a:chOff x="186350" y="5128245"/>
            <a:chExt cx="3398203" cy="1829076"/>
          </a:xfrm>
        </p:grpSpPr>
        <p:pic>
          <p:nvPicPr>
            <p:cNvPr id="22" name="Picture 7" descr="Adoptable Rabbits | morabbit">
              <a:extLst>
                <a:ext uri="{FF2B5EF4-FFF2-40B4-BE49-F238E27FC236}">
                  <a16:creationId xmlns:a16="http://schemas.microsoft.com/office/drawing/2014/main" id="{7682C408-3A49-8728-7B59-AACD634CF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50" y="5128245"/>
              <a:ext cx="1152637" cy="182907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2">
              <a:extLst>
                <a:ext uri="{FF2B5EF4-FFF2-40B4-BE49-F238E27FC236}">
                  <a16:creationId xmlns:a16="http://schemas.microsoft.com/office/drawing/2014/main" id="{2BC95F9D-F711-85CF-C027-5D05E1E9B027}"/>
                </a:ext>
              </a:extLst>
            </p:cNvPr>
            <p:cNvSpPr/>
            <p:nvPr/>
          </p:nvSpPr>
          <p:spPr>
            <a:xfrm>
              <a:off x="1552081" y="5251926"/>
              <a:ext cx="2032472" cy="1477299"/>
            </a:xfrm>
            <a:prstGeom prst="wedgeRoundRectCallout">
              <a:avLst>
                <a:gd name="adj1" fmla="val -69075"/>
                <a:gd name="adj2" fmla="val -26448"/>
                <a:gd name="adj3" fmla="val 16667"/>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Aspirin always works for me!  That’s why I always take it.</a:t>
              </a:r>
            </a:p>
          </p:txBody>
        </p:sp>
      </p:grpSp>
    </p:spTree>
    <p:extLst>
      <p:ext uri="{BB962C8B-B14F-4D97-AF65-F5344CB8AC3E}">
        <p14:creationId xmlns:p14="http://schemas.microsoft.com/office/powerpoint/2010/main" val="14723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BB97D56-8F74-D6E0-4401-4EE9E4AA6E4C}"/>
              </a:ext>
            </a:extLst>
          </p:cNvPr>
          <p:cNvSpPr/>
          <p:nvPr/>
        </p:nvSpPr>
        <p:spPr>
          <a:xfrm>
            <a:off x="5127171" y="3184071"/>
            <a:ext cx="7064829" cy="3673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ED80A-AD67-2968-958E-04E23720E027}"/>
              </a:ext>
            </a:extLst>
          </p:cNvPr>
          <p:cNvSpPr>
            <a:spLocks noGrp="1"/>
          </p:cNvSpPr>
          <p:nvPr>
            <p:ph type="title"/>
          </p:nvPr>
        </p:nvSpPr>
        <p:spPr>
          <a:xfrm>
            <a:off x="838200" y="365125"/>
            <a:ext cx="10945326" cy="1325563"/>
          </a:xfrm>
        </p:spPr>
        <p:txBody>
          <a:bodyPr>
            <a:normAutofit/>
          </a:bodyPr>
          <a:lstStyle/>
          <a:p>
            <a:r>
              <a:rPr lang="en-US" sz="3600" dirty="0"/>
              <a:t>If the only people who take aspirin are the health-conscious people who would get better anyway…</a:t>
            </a:r>
          </a:p>
        </p:txBody>
      </p:sp>
      <p:sp>
        <p:nvSpPr>
          <p:cNvPr id="3" name="Content Placeholder 2">
            <a:extLst>
              <a:ext uri="{FF2B5EF4-FFF2-40B4-BE49-F238E27FC236}">
                <a16:creationId xmlns:a16="http://schemas.microsoft.com/office/drawing/2014/main" id="{2CA84FD3-9989-9973-EA57-C2D2F2F42404}"/>
              </a:ext>
            </a:extLst>
          </p:cNvPr>
          <p:cNvSpPr>
            <a:spLocks noGrp="1"/>
          </p:cNvSpPr>
          <p:nvPr>
            <p:ph idx="1"/>
          </p:nvPr>
        </p:nvSpPr>
        <p:spPr/>
        <p:txBody>
          <a:bodyPr/>
          <a:lstStyle/>
          <a:p>
            <a:r>
              <a:rPr lang="en-US" dirty="0"/>
              <a:t>We would conclude that aspirin is really effective!  Everyone who takes it gets better!</a:t>
            </a:r>
          </a:p>
          <a:p>
            <a:r>
              <a:rPr lang="en-US" dirty="0"/>
              <a:t>But the ATE is actually small; aspirin wouldn’t have worked on anyone other than the rabbit.</a:t>
            </a:r>
          </a:p>
        </p:txBody>
      </p:sp>
      <p:grpSp>
        <p:nvGrpSpPr>
          <p:cNvPr id="32" name="Group 31">
            <a:extLst>
              <a:ext uri="{FF2B5EF4-FFF2-40B4-BE49-F238E27FC236}">
                <a16:creationId xmlns:a16="http://schemas.microsoft.com/office/drawing/2014/main" id="{142D78D6-96A9-1D43-72B1-B39812C70F57}"/>
              </a:ext>
            </a:extLst>
          </p:cNvPr>
          <p:cNvGrpSpPr/>
          <p:nvPr/>
        </p:nvGrpSpPr>
        <p:grpSpPr>
          <a:xfrm>
            <a:off x="5310499" y="3429000"/>
            <a:ext cx="6615008" cy="3196355"/>
            <a:chOff x="864396" y="1896068"/>
            <a:chExt cx="9787483" cy="4729287"/>
          </a:xfrm>
        </p:grpSpPr>
        <p:grpSp>
          <p:nvGrpSpPr>
            <p:cNvPr id="4" name="Group 3">
              <a:extLst>
                <a:ext uri="{FF2B5EF4-FFF2-40B4-BE49-F238E27FC236}">
                  <a16:creationId xmlns:a16="http://schemas.microsoft.com/office/drawing/2014/main" id="{E557EE0B-2F71-6617-CD6F-27DB79F31678}"/>
                </a:ext>
              </a:extLst>
            </p:cNvPr>
            <p:cNvGrpSpPr/>
            <p:nvPr/>
          </p:nvGrpSpPr>
          <p:grpSpPr>
            <a:xfrm>
              <a:off x="864396" y="1896068"/>
              <a:ext cx="9787483" cy="1667024"/>
              <a:chOff x="864396" y="1896068"/>
              <a:chExt cx="9787483" cy="1667024"/>
            </a:xfrm>
          </p:grpSpPr>
          <p:grpSp>
            <p:nvGrpSpPr>
              <p:cNvPr id="5" name="Group 4">
                <a:extLst>
                  <a:ext uri="{FF2B5EF4-FFF2-40B4-BE49-F238E27FC236}">
                    <a16:creationId xmlns:a16="http://schemas.microsoft.com/office/drawing/2014/main" id="{D5649B67-E174-1323-A9F5-2218B0019A06}"/>
                  </a:ext>
                </a:extLst>
              </p:cNvPr>
              <p:cNvGrpSpPr/>
              <p:nvPr/>
            </p:nvGrpSpPr>
            <p:grpSpPr>
              <a:xfrm>
                <a:off x="2160153" y="1896068"/>
                <a:ext cx="8491726" cy="1635950"/>
                <a:chOff x="3468452" y="1779114"/>
                <a:chExt cx="8491726" cy="1635950"/>
              </a:xfrm>
            </p:grpSpPr>
            <p:pic>
              <p:nvPicPr>
                <p:cNvPr id="7" name="Picture 6">
                  <a:extLst>
                    <a:ext uri="{FF2B5EF4-FFF2-40B4-BE49-F238E27FC236}">
                      <a16:creationId xmlns:a16="http://schemas.microsoft.com/office/drawing/2014/main" id="{99ED0E11-110B-D110-2B3C-9DB2A78F22F5}"/>
                    </a:ext>
                  </a:extLst>
                </p:cNvPr>
                <p:cNvPicPr>
                  <a:picLocks noChangeAspect="1"/>
                </p:cNvPicPr>
                <p:nvPr/>
              </p:nvPicPr>
              <p:blipFill>
                <a:blip r:embed="rId3"/>
                <a:stretch>
                  <a:fillRect/>
                </a:stretch>
              </p:blipFill>
              <p:spPr>
                <a:xfrm>
                  <a:off x="3468452" y="2165629"/>
                  <a:ext cx="1267412" cy="1132155"/>
                </a:xfrm>
                <a:prstGeom prst="rect">
                  <a:avLst/>
                </a:prstGeom>
              </p:spPr>
            </p:pic>
            <p:pic>
              <p:nvPicPr>
                <p:cNvPr id="8" name="Picture 7">
                  <a:extLst>
                    <a:ext uri="{FF2B5EF4-FFF2-40B4-BE49-F238E27FC236}">
                      <a16:creationId xmlns:a16="http://schemas.microsoft.com/office/drawing/2014/main" id="{AC58132F-0DD9-5004-8217-93572E9FF2FE}"/>
                    </a:ext>
                  </a:extLst>
                </p:cNvPr>
                <p:cNvPicPr>
                  <a:picLocks noChangeAspect="1"/>
                </p:cNvPicPr>
                <p:nvPr/>
              </p:nvPicPr>
              <p:blipFill>
                <a:blip r:embed="rId4"/>
                <a:stretch>
                  <a:fillRect/>
                </a:stretch>
              </p:blipFill>
              <p:spPr>
                <a:xfrm>
                  <a:off x="7353846" y="1908676"/>
                  <a:ext cx="988765" cy="1389108"/>
                </a:xfrm>
                <a:prstGeom prst="rect">
                  <a:avLst/>
                </a:prstGeom>
              </p:spPr>
            </p:pic>
            <p:pic>
              <p:nvPicPr>
                <p:cNvPr id="9" name="Picture 8">
                  <a:extLst>
                    <a:ext uri="{FF2B5EF4-FFF2-40B4-BE49-F238E27FC236}">
                      <a16:creationId xmlns:a16="http://schemas.microsoft.com/office/drawing/2014/main" id="{5B75746A-71ED-6524-33AA-E82D8683DEFB}"/>
                    </a:ext>
                  </a:extLst>
                </p:cNvPr>
                <p:cNvPicPr>
                  <a:picLocks noChangeAspect="1"/>
                </p:cNvPicPr>
                <p:nvPr/>
              </p:nvPicPr>
              <p:blipFill>
                <a:blip r:embed="rId5"/>
                <a:stretch>
                  <a:fillRect/>
                </a:stretch>
              </p:blipFill>
              <p:spPr>
                <a:xfrm>
                  <a:off x="9025540" y="2111269"/>
                  <a:ext cx="864437" cy="1101460"/>
                </a:xfrm>
                <a:prstGeom prst="rect">
                  <a:avLst/>
                </a:prstGeom>
              </p:spPr>
            </p:pic>
            <p:pic>
              <p:nvPicPr>
                <p:cNvPr id="10" name="Picture 9">
                  <a:extLst>
                    <a:ext uri="{FF2B5EF4-FFF2-40B4-BE49-F238E27FC236}">
                      <a16:creationId xmlns:a16="http://schemas.microsoft.com/office/drawing/2014/main" id="{AEDF14AF-EE3F-A150-74FF-FDB8298E7E52}"/>
                    </a:ext>
                  </a:extLst>
                </p:cNvPr>
                <p:cNvPicPr>
                  <a:picLocks noChangeAspect="1"/>
                </p:cNvPicPr>
                <p:nvPr/>
              </p:nvPicPr>
              <p:blipFill>
                <a:blip r:embed="rId6"/>
                <a:stretch>
                  <a:fillRect/>
                </a:stretch>
              </p:blipFill>
              <p:spPr>
                <a:xfrm>
                  <a:off x="10895999" y="1881638"/>
                  <a:ext cx="1064179" cy="1346512"/>
                </a:xfrm>
                <a:prstGeom prst="rect">
                  <a:avLst/>
                </a:prstGeom>
              </p:spPr>
            </p:pic>
            <p:pic>
              <p:nvPicPr>
                <p:cNvPr id="11" name="Picture 7" descr="Adoptable Rabbits | morabbit">
                  <a:extLst>
                    <a:ext uri="{FF2B5EF4-FFF2-40B4-BE49-F238E27FC236}">
                      <a16:creationId xmlns:a16="http://schemas.microsoft.com/office/drawing/2014/main" id="{8EEEF841-76D0-3D2D-5490-37D98E0D45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303272B0-452B-DDDB-1EBF-D0D6BF053DAF}"/>
                  </a:ext>
                </a:extLst>
              </p:cNvPr>
              <p:cNvPicPr>
                <a:picLocks noChangeAspect="1"/>
              </p:cNvPicPr>
              <p:nvPr/>
            </p:nvPicPr>
            <p:blipFill>
              <a:blip r:embed="rId8"/>
              <a:stretch>
                <a:fillRect/>
              </a:stretch>
            </p:blipFill>
            <p:spPr>
              <a:xfrm>
                <a:off x="864396" y="2329609"/>
                <a:ext cx="852485" cy="1233483"/>
              </a:xfrm>
              <a:prstGeom prst="rect">
                <a:avLst/>
              </a:prstGeom>
            </p:spPr>
          </p:pic>
        </p:grpSp>
        <p:grpSp>
          <p:nvGrpSpPr>
            <p:cNvPr id="12" name="Group 11">
              <a:extLst>
                <a:ext uri="{FF2B5EF4-FFF2-40B4-BE49-F238E27FC236}">
                  <a16:creationId xmlns:a16="http://schemas.microsoft.com/office/drawing/2014/main" id="{5293BA40-9156-4D4F-8701-3BB3F366F077}"/>
                </a:ext>
              </a:extLst>
            </p:cNvPr>
            <p:cNvGrpSpPr/>
            <p:nvPr/>
          </p:nvGrpSpPr>
          <p:grpSpPr>
            <a:xfrm>
              <a:off x="2285167" y="3583129"/>
              <a:ext cx="6666218" cy="1436623"/>
              <a:chOff x="2285167" y="3583129"/>
              <a:chExt cx="6666218" cy="1436623"/>
            </a:xfrm>
          </p:grpSpPr>
          <p:sp>
            <p:nvSpPr>
              <p:cNvPr id="16" name="Right Arrow 15">
                <a:extLst>
                  <a:ext uri="{FF2B5EF4-FFF2-40B4-BE49-F238E27FC236}">
                    <a16:creationId xmlns:a16="http://schemas.microsoft.com/office/drawing/2014/main" id="{A7DB20F9-B7F1-3306-C69C-780AED3B3977}"/>
                  </a:ext>
                </a:extLst>
              </p:cNvPr>
              <p:cNvSpPr/>
              <p:nvPr/>
            </p:nvSpPr>
            <p:spPr>
              <a:xfrm rot="5400000">
                <a:off x="2234829" y="3673092"/>
                <a:ext cx="13969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 aspirin</a:t>
                </a:r>
              </a:p>
            </p:txBody>
          </p:sp>
          <p:sp>
            <p:nvSpPr>
              <p:cNvPr id="18" name="Right Arrow 17">
                <a:extLst>
                  <a:ext uri="{FF2B5EF4-FFF2-40B4-BE49-F238E27FC236}">
                    <a16:creationId xmlns:a16="http://schemas.microsoft.com/office/drawing/2014/main" id="{88808A70-40EC-C566-2A97-923A006A17ED}"/>
                  </a:ext>
                </a:extLst>
              </p:cNvPr>
              <p:cNvSpPr/>
              <p:nvPr/>
            </p:nvSpPr>
            <p:spPr>
              <a:xfrm rot="5400000">
                <a:off x="7604726" y="3633467"/>
                <a:ext cx="1396997"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 aspirin</a:t>
                </a:r>
              </a:p>
            </p:txBody>
          </p:sp>
        </p:grpSp>
        <p:grpSp>
          <p:nvGrpSpPr>
            <p:cNvPr id="19" name="Group 18">
              <a:extLst>
                <a:ext uri="{FF2B5EF4-FFF2-40B4-BE49-F238E27FC236}">
                  <a16:creationId xmlns:a16="http://schemas.microsoft.com/office/drawing/2014/main" id="{435BB0BA-DBB2-B33D-4B47-E40F3FFAA8BD}"/>
                </a:ext>
              </a:extLst>
            </p:cNvPr>
            <p:cNvGrpSpPr/>
            <p:nvPr/>
          </p:nvGrpSpPr>
          <p:grpSpPr>
            <a:xfrm>
              <a:off x="889399" y="4879397"/>
              <a:ext cx="9719691" cy="1745958"/>
              <a:chOff x="889399" y="4879397"/>
              <a:chExt cx="9719691" cy="1745958"/>
            </a:xfrm>
          </p:grpSpPr>
          <p:pic>
            <p:nvPicPr>
              <p:cNvPr id="20" name="Picture 19">
                <a:extLst>
                  <a:ext uri="{FF2B5EF4-FFF2-40B4-BE49-F238E27FC236}">
                    <a16:creationId xmlns:a16="http://schemas.microsoft.com/office/drawing/2014/main" id="{1945CD28-6B81-0B67-A3BB-DAF2C14093C3}"/>
                  </a:ext>
                </a:extLst>
              </p:cNvPr>
              <p:cNvPicPr>
                <a:picLocks noChangeAspect="1"/>
              </p:cNvPicPr>
              <p:nvPr/>
            </p:nvPicPr>
            <p:blipFill>
              <a:blip r:embed="rId6"/>
              <a:stretch>
                <a:fillRect/>
              </a:stretch>
            </p:blipFill>
            <p:spPr>
              <a:xfrm>
                <a:off x="9544911" y="5146517"/>
                <a:ext cx="1064179" cy="1346512"/>
              </a:xfrm>
              <a:prstGeom prst="rect">
                <a:avLst/>
              </a:prstGeom>
            </p:spPr>
          </p:pic>
          <p:pic>
            <p:nvPicPr>
              <p:cNvPr id="21" name="Picture 20">
                <a:extLst>
                  <a:ext uri="{FF2B5EF4-FFF2-40B4-BE49-F238E27FC236}">
                    <a16:creationId xmlns:a16="http://schemas.microsoft.com/office/drawing/2014/main" id="{CB35F47E-F611-D7F9-31EE-EF31AE8978DB}"/>
                  </a:ext>
                </a:extLst>
              </p:cNvPr>
              <p:cNvPicPr>
                <a:picLocks noChangeAspect="1"/>
              </p:cNvPicPr>
              <p:nvPr/>
            </p:nvPicPr>
            <p:blipFill>
              <a:blip r:embed="rId8"/>
              <a:stretch>
                <a:fillRect/>
              </a:stretch>
            </p:blipFill>
            <p:spPr>
              <a:xfrm>
                <a:off x="889399" y="5344036"/>
                <a:ext cx="852485" cy="1233483"/>
              </a:xfrm>
              <a:prstGeom prst="rect">
                <a:avLst/>
              </a:prstGeom>
            </p:spPr>
          </p:pic>
          <p:pic>
            <p:nvPicPr>
              <p:cNvPr id="22" name="Picture 21">
                <a:extLst>
                  <a:ext uri="{FF2B5EF4-FFF2-40B4-BE49-F238E27FC236}">
                    <a16:creationId xmlns:a16="http://schemas.microsoft.com/office/drawing/2014/main" id="{4DB1740C-AF3D-A656-C9BB-E4B4AA31EB61}"/>
                  </a:ext>
                </a:extLst>
              </p:cNvPr>
              <p:cNvPicPr>
                <a:picLocks noChangeAspect="1"/>
              </p:cNvPicPr>
              <p:nvPr/>
            </p:nvPicPr>
            <p:blipFill>
              <a:blip r:embed="rId3"/>
              <a:stretch>
                <a:fillRect/>
              </a:stretch>
            </p:blipFill>
            <p:spPr>
              <a:xfrm>
                <a:off x="2245827" y="5375920"/>
                <a:ext cx="1267412" cy="1132155"/>
              </a:xfrm>
              <a:prstGeom prst="rect">
                <a:avLst/>
              </a:prstGeom>
            </p:spPr>
          </p:pic>
          <p:pic>
            <p:nvPicPr>
              <p:cNvPr id="23" name="Picture 22">
                <a:extLst>
                  <a:ext uri="{FF2B5EF4-FFF2-40B4-BE49-F238E27FC236}">
                    <a16:creationId xmlns:a16="http://schemas.microsoft.com/office/drawing/2014/main" id="{CBE5ABC9-3F5E-5F47-AF50-FF33DABBEC59}"/>
                  </a:ext>
                </a:extLst>
              </p:cNvPr>
              <p:cNvPicPr>
                <a:picLocks noChangeAspect="1"/>
              </p:cNvPicPr>
              <p:nvPr/>
            </p:nvPicPr>
            <p:blipFill>
              <a:blip r:embed="rId4"/>
              <a:stretch>
                <a:fillRect/>
              </a:stretch>
            </p:blipFill>
            <p:spPr>
              <a:xfrm>
                <a:off x="6131221" y="5118967"/>
                <a:ext cx="988765" cy="1389108"/>
              </a:xfrm>
              <a:prstGeom prst="rect">
                <a:avLst/>
              </a:prstGeom>
            </p:spPr>
          </p:pic>
          <p:pic>
            <p:nvPicPr>
              <p:cNvPr id="24" name="Picture 23">
                <a:extLst>
                  <a:ext uri="{FF2B5EF4-FFF2-40B4-BE49-F238E27FC236}">
                    <a16:creationId xmlns:a16="http://schemas.microsoft.com/office/drawing/2014/main" id="{56FA7C0C-7483-41FF-A3AF-DCDA9B47F6A2}"/>
                  </a:ext>
                </a:extLst>
              </p:cNvPr>
              <p:cNvPicPr>
                <a:picLocks noChangeAspect="1"/>
              </p:cNvPicPr>
              <p:nvPr/>
            </p:nvPicPr>
            <p:blipFill>
              <a:blip r:embed="rId5"/>
              <a:stretch>
                <a:fillRect/>
              </a:stretch>
            </p:blipFill>
            <p:spPr>
              <a:xfrm>
                <a:off x="7802915" y="5321560"/>
                <a:ext cx="864437" cy="1101460"/>
              </a:xfrm>
              <a:prstGeom prst="rect">
                <a:avLst/>
              </a:prstGeom>
            </p:spPr>
          </p:pic>
          <p:pic>
            <p:nvPicPr>
              <p:cNvPr id="25" name="Picture 7" descr="Adoptable Rabbits | morabbit">
                <a:extLst>
                  <a:ext uri="{FF2B5EF4-FFF2-40B4-BE49-F238E27FC236}">
                    <a16:creationId xmlns:a16="http://schemas.microsoft.com/office/drawing/2014/main" id="{671C534A-F5BC-7705-899A-9CD41275FB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38200" y="4989405"/>
                <a:ext cx="988765" cy="1635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Download Smile, Emoji, Happy. Royalty-Free Vector Graphic - Pixabay">
                <a:extLst>
                  <a:ext uri="{FF2B5EF4-FFF2-40B4-BE49-F238E27FC236}">
                    <a16:creationId xmlns:a16="http://schemas.microsoft.com/office/drawing/2014/main" id="{6C0E61D6-09F6-E643-5456-866EA9E4AF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2928" y="5125931"/>
                <a:ext cx="512674" cy="512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1BE87C3-C46B-4971-EAF6-0E6C975FA7FF}"/>
                  </a:ext>
                </a:extLst>
              </p:cNvPr>
              <p:cNvPicPr>
                <a:picLocks noChangeAspect="1"/>
              </p:cNvPicPr>
              <p:nvPr/>
            </p:nvPicPr>
            <p:blipFill>
              <a:blip r:embed="rId10"/>
              <a:stretch>
                <a:fillRect/>
              </a:stretch>
            </p:blipFill>
            <p:spPr>
              <a:xfrm>
                <a:off x="7851134" y="4879397"/>
                <a:ext cx="939800" cy="1397000"/>
              </a:xfrm>
              <a:prstGeom prst="rect">
                <a:avLst/>
              </a:prstGeom>
            </p:spPr>
          </p:pic>
          <p:pic>
            <p:nvPicPr>
              <p:cNvPr id="31" name="Picture 30">
                <a:extLst>
                  <a:ext uri="{FF2B5EF4-FFF2-40B4-BE49-F238E27FC236}">
                    <a16:creationId xmlns:a16="http://schemas.microsoft.com/office/drawing/2014/main" id="{5D2F0A63-EB0D-6743-87C9-C706B0B434F9}"/>
                  </a:ext>
                </a:extLst>
              </p:cNvPr>
              <p:cNvPicPr>
                <a:picLocks noChangeAspect="1"/>
              </p:cNvPicPr>
              <p:nvPr/>
            </p:nvPicPr>
            <p:blipFill>
              <a:blip r:embed="rId10"/>
              <a:stretch>
                <a:fillRect/>
              </a:stretch>
            </p:blipFill>
            <p:spPr>
              <a:xfrm>
                <a:off x="2487765" y="5033106"/>
                <a:ext cx="939800" cy="1397000"/>
              </a:xfrm>
              <a:prstGeom prst="rect">
                <a:avLst/>
              </a:prstGeom>
            </p:spPr>
          </p:pic>
        </p:grpSp>
      </p:grpSp>
      <p:sp>
        <p:nvSpPr>
          <p:cNvPr id="34" name="Right Arrow 33">
            <a:extLst>
              <a:ext uri="{FF2B5EF4-FFF2-40B4-BE49-F238E27FC236}">
                <a16:creationId xmlns:a16="http://schemas.microsoft.com/office/drawing/2014/main" id="{03F55FD6-CF97-D00D-041B-4C860DC3D818}"/>
              </a:ext>
            </a:extLst>
          </p:cNvPr>
          <p:cNvSpPr/>
          <p:nvPr/>
        </p:nvSpPr>
        <p:spPr>
          <a:xfrm rot="5400000">
            <a:off x="7621114" y="4794371"/>
            <a:ext cx="944183" cy="598697"/>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Aspirin</a:t>
            </a:r>
          </a:p>
        </p:txBody>
      </p:sp>
      <p:sp>
        <p:nvSpPr>
          <p:cNvPr id="35" name="Right Arrow 34">
            <a:extLst>
              <a:ext uri="{FF2B5EF4-FFF2-40B4-BE49-F238E27FC236}">
                <a16:creationId xmlns:a16="http://schemas.microsoft.com/office/drawing/2014/main" id="{B5A26EC8-D160-1F1D-7339-1063F7219F5D}"/>
              </a:ext>
            </a:extLst>
          </p:cNvPr>
          <p:cNvSpPr/>
          <p:nvPr/>
        </p:nvSpPr>
        <p:spPr>
          <a:xfrm rot="5400000">
            <a:off x="10986429" y="4603247"/>
            <a:ext cx="944180" cy="876137"/>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 aspirin</a:t>
            </a:r>
          </a:p>
        </p:txBody>
      </p:sp>
      <p:sp>
        <p:nvSpPr>
          <p:cNvPr id="36" name="Right Arrow 35">
            <a:extLst>
              <a:ext uri="{FF2B5EF4-FFF2-40B4-BE49-F238E27FC236}">
                <a16:creationId xmlns:a16="http://schemas.microsoft.com/office/drawing/2014/main" id="{D4D6F9E6-3FBF-E48B-A05C-D5F83182AE21}"/>
              </a:ext>
            </a:extLst>
          </p:cNvPr>
          <p:cNvSpPr/>
          <p:nvPr/>
        </p:nvSpPr>
        <p:spPr>
          <a:xfrm rot="5400000">
            <a:off x="8739413" y="4559406"/>
            <a:ext cx="944180" cy="876137"/>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 aspirin</a:t>
            </a:r>
          </a:p>
        </p:txBody>
      </p:sp>
      <p:sp>
        <p:nvSpPr>
          <p:cNvPr id="37" name="Right Arrow 36">
            <a:extLst>
              <a:ext uri="{FF2B5EF4-FFF2-40B4-BE49-F238E27FC236}">
                <a16:creationId xmlns:a16="http://schemas.microsoft.com/office/drawing/2014/main" id="{5D7A25C8-A651-F61F-DCE5-001C30AB15D6}"/>
              </a:ext>
            </a:extLst>
          </p:cNvPr>
          <p:cNvSpPr/>
          <p:nvPr/>
        </p:nvSpPr>
        <p:spPr>
          <a:xfrm rot="5400000">
            <a:off x="5151683" y="4648960"/>
            <a:ext cx="944180" cy="876137"/>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No aspirin</a:t>
            </a:r>
          </a:p>
        </p:txBody>
      </p:sp>
      <p:pic>
        <p:nvPicPr>
          <p:cNvPr id="38" name="Picture 37">
            <a:extLst>
              <a:ext uri="{FF2B5EF4-FFF2-40B4-BE49-F238E27FC236}">
                <a16:creationId xmlns:a16="http://schemas.microsoft.com/office/drawing/2014/main" id="{8D497315-38EA-B6F4-A772-9FF754877296}"/>
              </a:ext>
            </a:extLst>
          </p:cNvPr>
          <p:cNvPicPr>
            <a:picLocks noChangeAspect="1"/>
          </p:cNvPicPr>
          <p:nvPr/>
        </p:nvPicPr>
        <p:blipFill>
          <a:blip r:embed="rId10"/>
          <a:stretch>
            <a:fillRect/>
          </a:stretch>
        </p:blipFill>
        <p:spPr>
          <a:xfrm>
            <a:off x="5239309" y="5440812"/>
            <a:ext cx="635177" cy="944182"/>
          </a:xfrm>
          <a:prstGeom prst="rect">
            <a:avLst/>
          </a:prstGeom>
        </p:spPr>
      </p:pic>
      <p:pic>
        <p:nvPicPr>
          <p:cNvPr id="39" name="Picture 38">
            <a:extLst>
              <a:ext uri="{FF2B5EF4-FFF2-40B4-BE49-F238E27FC236}">
                <a16:creationId xmlns:a16="http://schemas.microsoft.com/office/drawing/2014/main" id="{34530649-B4B7-1E0A-646C-F1DCD9CA3403}"/>
              </a:ext>
            </a:extLst>
          </p:cNvPr>
          <p:cNvPicPr>
            <a:picLocks noChangeAspect="1"/>
          </p:cNvPicPr>
          <p:nvPr/>
        </p:nvPicPr>
        <p:blipFill>
          <a:blip r:embed="rId10"/>
          <a:stretch>
            <a:fillRect/>
          </a:stretch>
        </p:blipFill>
        <p:spPr>
          <a:xfrm>
            <a:off x="8715274" y="5180944"/>
            <a:ext cx="635177" cy="944182"/>
          </a:xfrm>
          <a:prstGeom prst="rect">
            <a:avLst/>
          </a:prstGeom>
        </p:spPr>
      </p:pic>
      <p:pic>
        <p:nvPicPr>
          <p:cNvPr id="40" name="Picture 39">
            <a:extLst>
              <a:ext uri="{FF2B5EF4-FFF2-40B4-BE49-F238E27FC236}">
                <a16:creationId xmlns:a16="http://schemas.microsoft.com/office/drawing/2014/main" id="{27356DFC-0CC1-18EB-1418-218853EF3E08}"/>
              </a:ext>
            </a:extLst>
          </p:cNvPr>
          <p:cNvPicPr>
            <a:picLocks noChangeAspect="1"/>
          </p:cNvPicPr>
          <p:nvPr/>
        </p:nvPicPr>
        <p:blipFill>
          <a:blip r:embed="rId10"/>
          <a:stretch>
            <a:fillRect/>
          </a:stretch>
        </p:blipFill>
        <p:spPr>
          <a:xfrm>
            <a:off x="11148349" y="5469565"/>
            <a:ext cx="635177" cy="944182"/>
          </a:xfrm>
          <a:prstGeom prst="rect">
            <a:avLst/>
          </a:prstGeom>
        </p:spPr>
      </p:pic>
      <p:sp>
        <p:nvSpPr>
          <p:cNvPr id="41" name="Rounded Rectangle 40">
            <a:extLst>
              <a:ext uri="{FF2B5EF4-FFF2-40B4-BE49-F238E27FC236}">
                <a16:creationId xmlns:a16="http://schemas.microsoft.com/office/drawing/2014/main" id="{8BFB2520-8096-4222-0221-30D55E3FCF4D}"/>
              </a:ext>
            </a:extLst>
          </p:cNvPr>
          <p:cNvSpPr/>
          <p:nvPr/>
        </p:nvSpPr>
        <p:spPr>
          <a:xfrm>
            <a:off x="838200" y="4033157"/>
            <a:ext cx="3799114" cy="2380590"/>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Confounding variables can lead to incorrect conclusions if we aren’t careful!</a:t>
            </a:r>
          </a:p>
        </p:txBody>
      </p:sp>
    </p:spTree>
    <p:extLst>
      <p:ext uri="{BB962C8B-B14F-4D97-AF65-F5344CB8AC3E}">
        <p14:creationId xmlns:p14="http://schemas.microsoft.com/office/powerpoint/2010/main" val="14904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E1E3-C3FC-5C6C-1E07-D4B2A39BD96E}"/>
              </a:ext>
            </a:extLst>
          </p:cNvPr>
          <p:cNvSpPr>
            <a:spLocks noGrp="1"/>
          </p:cNvSpPr>
          <p:nvPr>
            <p:ph type="title"/>
          </p:nvPr>
        </p:nvSpPr>
        <p:spPr/>
        <p:txBody>
          <a:bodyPr/>
          <a:lstStyle/>
          <a:p>
            <a:r>
              <a:rPr lang="en-US" dirty="0"/>
              <a:t>Problem: Spillovers/Interference</a:t>
            </a:r>
          </a:p>
        </p:txBody>
      </p:sp>
      <p:sp>
        <p:nvSpPr>
          <p:cNvPr id="3" name="Content Placeholder 2">
            <a:extLst>
              <a:ext uri="{FF2B5EF4-FFF2-40B4-BE49-F238E27FC236}">
                <a16:creationId xmlns:a16="http://schemas.microsoft.com/office/drawing/2014/main" id="{066E6E9E-4FC1-EE85-6356-5322E9D8FBB7}"/>
              </a:ext>
            </a:extLst>
          </p:cNvPr>
          <p:cNvSpPr>
            <a:spLocks noGrp="1"/>
          </p:cNvSpPr>
          <p:nvPr>
            <p:ph idx="1"/>
          </p:nvPr>
        </p:nvSpPr>
        <p:spPr>
          <a:xfrm>
            <a:off x="831055" y="1356349"/>
            <a:ext cx="10515600" cy="4351338"/>
          </a:xfrm>
        </p:spPr>
        <p:txBody>
          <a:bodyPr/>
          <a:lstStyle/>
          <a:p>
            <a:r>
              <a:rPr lang="en-US" dirty="0"/>
              <a:t>Some people may affect others.</a:t>
            </a:r>
          </a:p>
        </p:txBody>
      </p:sp>
      <p:grpSp>
        <p:nvGrpSpPr>
          <p:cNvPr id="24" name="Group 23">
            <a:extLst>
              <a:ext uri="{FF2B5EF4-FFF2-40B4-BE49-F238E27FC236}">
                <a16:creationId xmlns:a16="http://schemas.microsoft.com/office/drawing/2014/main" id="{91CB3EB8-3C08-C645-1F3B-7B8B56647979}"/>
              </a:ext>
            </a:extLst>
          </p:cNvPr>
          <p:cNvGrpSpPr/>
          <p:nvPr/>
        </p:nvGrpSpPr>
        <p:grpSpPr>
          <a:xfrm>
            <a:off x="864396" y="1896068"/>
            <a:ext cx="9787483" cy="1667024"/>
            <a:chOff x="864396" y="1896068"/>
            <a:chExt cx="9787483" cy="1667024"/>
          </a:xfrm>
        </p:grpSpPr>
        <p:grpSp>
          <p:nvGrpSpPr>
            <p:cNvPr id="4" name="Group 3">
              <a:extLst>
                <a:ext uri="{FF2B5EF4-FFF2-40B4-BE49-F238E27FC236}">
                  <a16:creationId xmlns:a16="http://schemas.microsoft.com/office/drawing/2014/main" id="{54A9A3A0-A76D-5DE0-14AE-5FCF4A37D1C3}"/>
                </a:ext>
              </a:extLst>
            </p:cNvPr>
            <p:cNvGrpSpPr/>
            <p:nvPr/>
          </p:nvGrpSpPr>
          <p:grpSpPr>
            <a:xfrm>
              <a:off x="2160153" y="1896068"/>
              <a:ext cx="8491726" cy="1635950"/>
              <a:chOff x="3468452" y="1779114"/>
              <a:chExt cx="8491726" cy="1635950"/>
            </a:xfrm>
          </p:grpSpPr>
          <p:pic>
            <p:nvPicPr>
              <p:cNvPr id="5" name="Picture 4">
                <a:extLst>
                  <a:ext uri="{FF2B5EF4-FFF2-40B4-BE49-F238E27FC236}">
                    <a16:creationId xmlns:a16="http://schemas.microsoft.com/office/drawing/2014/main" id="{9E70F796-C5D4-946D-A148-180033A98883}"/>
                  </a:ext>
                </a:extLst>
              </p:cNvPr>
              <p:cNvPicPr>
                <a:picLocks noChangeAspect="1"/>
              </p:cNvPicPr>
              <p:nvPr/>
            </p:nvPicPr>
            <p:blipFill>
              <a:blip r:embed="rId3"/>
              <a:stretch>
                <a:fillRect/>
              </a:stretch>
            </p:blipFill>
            <p:spPr>
              <a:xfrm>
                <a:off x="3468452" y="2165629"/>
                <a:ext cx="1267412" cy="1132155"/>
              </a:xfrm>
              <a:prstGeom prst="rect">
                <a:avLst/>
              </a:prstGeom>
            </p:spPr>
          </p:pic>
          <p:pic>
            <p:nvPicPr>
              <p:cNvPr id="6" name="Picture 5">
                <a:extLst>
                  <a:ext uri="{FF2B5EF4-FFF2-40B4-BE49-F238E27FC236}">
                    <a16:creationId xmlns:a16="http://schemas.microsoft.com/office/drawing/2014/main" id="{6D90E81B-DCC6-EF32-BFB9-5DFDF8FA9218}"/>
                  </a:ext>
                </a:extLst>
              </p:cNvPr>
              <p:cNvPicPr>
                <a:picLocks noChangeAspect="1"/>
              </p:cNvPicPr>
              <p:nvPr/>
            </p:nvPicPr>
            <p:blipFill>
              <a:blip r:embed="rId4"/>
              <a:stretch>
                <a:fillRect/>
              </a:stretch>
            </p:blipFill>
            <p:spPr>
              <a:xfrm>
                <a:off x="7353846" y="1908676"/>
                <a:ext cx="988765" cy="1389108"/>
              </a:xfrm>
              <a:prstGeom prst="rect">
                <a:avLst/>
              </a:prstGeom>
            </p:spPr>
          </p:pic>
          <p:pic>
            <p:nvPicPr>
              <p:cNvPr id="10" name="Picture 9">
                <a:extLst>
                  <a:ext uri="{FF2B5EF4-FFF2-40B4-BE49-F238E27FC236}">
                    <a16:creationId xmlns:a16="http://schemas.microsoft.com/office/drawing/2014/main" id="{4F10B172-C6EE-A547-D7B1-79C0665CCCE8}"/>
                  </a:ext>
                </a:extLst>
              </p:cNvPr>
              <p:cNvPicPr>
                <a:picLocks noChangeAspect="1"/>
              </p:cNvPicPr>
              <p:nvPr/>
            </p:nvPicPr>
            <p:blipFill>
              <a:blip r:embed="rId5"/>
              <a:stretch>
                <a:fillRect/>
              </a:stretch>
            </p:blipFill>
            <p:spPr>
              <a:xfrm>
                <a:off x="9025540" y="2111269"/>
                <a:ext cx="864437" cy="1101460"/>
              </a:xfrm>
              <a:prstGeom prst="rect">
                <a:avLst/>
              </a:prstGeom>
            </p:spPr>
          </p:pic>
          <p:pic>
            <p:nvPicPr>
              <p:cNvPr id="13" name="Picture 12">
                <a:extLst>
                  <a:ext uri="{FF2B5EF4-FFF2-40B4-BE49-F238E27FC236}">
                    <a16:creationId xmlns:a16="http://schemas.microsoft.com/office/drawing/2014/main" id="{455E40EB-C77E-F815-876D-5D6DA1F56A4F}"/>
                  </a:ext>
                </a:extLst>
              </p:cNvPr>
              <p:cNvPicPr>
                <a:picLocks noChangeAspect="1"/>
              </p:cNvPicPr>
              <p:nvPr/>
            </p:nvPicPr>
            <p:blipFill>
              <a:blip r:embed="rId6"/>
              <a:stretch>
                <a:fillRect/>
              </a:stretch>
            </p:blipFill>
            <p:spPr>
              <a:xfrm>
                <a:off x="10895999" y="1881638"/>
                <a:ext cx="1064179" cy="1346512"/>
              </a:xfrm>
              <a:prstGeom prst="rect">
                <a:avLst/>
              </a:prstGeom>
            </p:spPr>
          </p:pic>
          <p:pic>
            <p:nvPicPr>
              <p:cNvPr id="14" name="Picture 7" descr="Adoptable Rabbits | morabbit">
                <a:extLst>
                  <a:ext uri="{FF2B5EF4-FFF2-40B4-BE49-F238E27FC236}">
                    <a16:creationId xmlns:a16="http://schemas.microsoft.com/office/drawing/2014/main" id="{1C17D557-D41F-2ABA-7C56-6186BF0DF9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C66C1EDE-7D4F-F759-48A0-84F3D1F9D82D}"/>
                </a:ext>
              </a:extLst>
            </p:cNvPr>
            <p:cNvPicPr>
              <a:picLocks noChangeAspect="1"/>
            </p:cNvPicPr>
            <p:nvPr/>
          </p:nvPicPr>
          <p:blipFill>
            <a:blip r:embed="rId8"/>
            <a:stretch>
              <a:fillRect/>
            </a:stretch>
          </p:blipFill>
          <p:spPr>
            <a:xfrm>
              <a:off x="864396" y="2329609"/>
              <a:ext cx="852485" cy="1233483"/>
            </a:xfrm>
            <a:prstGeom prst="rect">
              <a:avLst/>
            </a:prstGeom>
          </p:spPr>
        </p:pic>
      </p:grpSp>
      <p:grpSp>
        <p:nvGrpSpPr>
          <p:cNvPr id="31" name="Group 30">
            <a:extLst>
              <a:ext uri="{FF2B5EF4-FFF2-40B4-BE49-F238E27FC236}">
                <a16:creationId xmlns:a16="http://schemas.microsoft.com/office/drawing/2014/main" id="{AA5570C5-5113-BDDD-3349-698B333F7A7A}"/>
              </a:ext>
            </a:extLst>
          </p:cNvPr>
          <p:cNvGrpSpPr/>
          <p:nvPr/>
        </p:nvGrpSpPr>
        <p:grpSpPr>
          <a:xfrm>
            <a:off x="831055" y="3883552"/>
            <a:ext cx="9635300" cy="1136202"/>
            <a:chOff x="831055" y="3883552"/>
            <a:chExt cx="9635300" cy="1136202"/>
          </a:xfrm>
        </p:grpSpPr>
        <p:sp>
          <p:nvSpPr>
            <p:cNvPr id="18" name="Right Arrow 17">
              <a:extLst>
                <a:ext uri="{FF2B5EF4-FFF2-40B4-BE49-F238E27FC236}">
                  <a16:creationId xmlns:a16="http://schemas.microsoft.com/office/drawing/2014/main" id="{9A9B5CEE-C49D-82A9-7839-E4B61870F271}"/>
                </a:ext>
              </a:extLst>
            </p:cNvPr>
            <p:cNvSpPr/>
            <p:nvPr/>
          </p:nvSpPr>
          <p:spPr>
            <a:xfrm rot="5400000">
              <a:off x="730119" y="3984489"/>
              <a:ext cx="1087698"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19" name="Right Arrow 18">
              <a:extLst>
                <a:ext uri="{FF2B5EF4-FFF2-40B4-BE49-F238E27FC236}">
                  <a16:creationId xmlns:a16="http://schemas.microsoft.com/office/drawing/2014/main" id="{1B691DA7-1F38-15D1-ED33-126F85E76247}"/>
                </a:ext>
              </a:extLst>
            </p:cNvPr>
            <p:cNvSpPr/>
            <p:nvPr/>
          </p:nvSpPr>
          <p:spPr>
            <a:xfrm rot="5400000">
              <a:off x="6074777" y="3984489"/>
              <a:ext cx="1087698"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20" name="Right Arrow 19">
              <a:extLst>
                <a:ext uri="{FF2B5EF4-FFF2-40B4-BE49-F238E27FC236}">
                  <a16:creationId xmlns:a16="http://schemas.microsoft.com/office/drawing/2014/main" id="{4CF2D608-E53F-E92F-8412-49F543917016}"/>
                </a:ext>
              </a:extLst>
            </p:cNvPr>
            <p:cNvSpPr/>
            <p:nvPr/>
          </p:nvSpPr>
          <p:spPr>
            <a:xfrm rot="5400000">
              <a:off x="9470516" y="3993566"/>
              <a:ext cx="1105853" cy="88582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Aspirin</a:t>
              </a:r>
            </a:p>
          </p:txBody>
        </p:sp>
        <p:sp>
          <p:nvSpPr>
            <p:cNvPr id="21" name="Right Arrow 20">
              <a:extLst>
                <a:ext uri="{FF2B5EF4-FFF2-40B4-BE49-F238E27FC236}">
                  <a16:creationId xmlns:a16="http://schemas.microsoft.com/office/drawing/2014/main" id="{61625A69-0425-F1CC-8378-09CAAF4E290A}"/>
                </a:ext>
              </a:extLst>
            </p:cNvPr>
            <p:cNvSpPr/>
            <p:nvPr/>
          </p:nvSpPr>
          <p:spPr>
            <a:xfrm rot="5400000">
              <a:off x="2389479" y="3827744"/>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sp>
          <p:nvSpPr>
            <p:cNvPr id="22" name="Right Arrow 21">
              <a:extLst>
                <a:ext uri="{FF2B5EF4-FFF2-40B4-BE49-F238E27FC236}">
                  <a16:creationId xmlns:a16="http://schemas.microsoft.com/office/drawing/2014/main" id="{4E86DDC1-EB2F-ECEE-9154-67292E597EC6}"/>
                </a:ext>
              </a:extLst>
            </p:cNvPr>
            <p:cNvSpPr/>
            <p:nvPr/>
          </p:nvSpPr>
          <p:spPr>
            <a:xfrm rot="5400000">
              <a:off x="4415416" y="3779241"/>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sp>
          <p:nvSpPr>
            <p:cNvPr id="23" name="Right Arrow 22">
              <a:extLst>
                <a:ext uri="{FF2B5EF4-FFF2-40B4-BE49-F238E27FC236}">
                  <a16:creationId xmlns:a16="http://schemas.microsoft.com/office/drawing/2014/main" id="{69B365FC-2797-0528-A3FF-DB5DD65375ED}"/>
                </a:ext>
              </a:extLst>
            </p:cNvPr>
            <p:cNvSpPr/>
            <p:nvPr/>
          </p:nvSpPr>
          <p:spPr>
            <a:xfrm rot="5400000">
              <a:off x="7759375" y="3788117"/>
              <a:ext cx="1087698" cy="1296321"/>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aspirin</a:t>
              </a:r>
            </a:p>
          </p:txBody>
        </p:sp>
      </p:grpSp>
      <p:grpSp>
        <p:nvGrpSpPr>
          <p:cNvPr id="33" name="Group 32">
            <a:extLst>
              <a:ext uri="{FF2B5EF4-FFF2-40B4-BE49-F238E27FC236}">
                <a16:creationId xmlns:a16="http://schemas.microsoft.com/office/drawing/2014/main" id="{B9C07CE9-3E81-9693-171F-8E44DDCE8667}"/>
              </a:ext>
            </a:extLst>
          </p:cNvPr>
          <p:cNvGrpSpPr/>
          <p:nvPr/>
        </p:nvGrpSpPr>
        <p:grpSpPr>
          <a:xfrm>
            <a:off x="2914836" y="3197906"/>
            <a:ext cx="5209466" cy="1520455"/>
            <a:chOff x="2879533" y="3313172"/>
            <a:chExt cx="5209466" cy="1520455"/>
          </a:xfrm>
        </p:grpSpPr>
        <p:sp>
          <p:nvSpPr>
            <p:cNvPr id="37" name="Rounded Rectangular Callout 36">
              <a:extLst>
                <a:ext uri="{FF2B5EF4-FFF2-40B4-BE49-F238E27FC236}">
                  <a16:creationId xmlns:a16="http://schemas.microsoft.com/office/drawing/2014/main" id="{7B927D91-4C7D-5E3E-E43F-626BDE377EED}"/>
                </a:ext>
              </a:extLst>
            </p:cNvPr>
            <p:cNvSpPr/>
            <p:nvPr/>
          </p:nvSpPr>
          <p:spPr>
            <a:xfrm>
              <a:off x="2879533" y="3579538"/>
              <a:ext cx="2257425" cy="1254089"/>
            </a:xfrm>
            <a:prstGeom prst="wedgeRoundRectCallout">
              <a:avLst>
                <a:gd name="adj1" fmla="val -34448"/>
                <a:gd name="adj2" fmla="val 103249"/>
                <a:gd name="adj3" fmla="val 16667"/>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OOWWWW I HAVE A HEADACHE!!!!</a:t>
              </a:r>
            </a:p>
          </p:txBody>
        </p:sp>
        <p:sp>
          <p:nvSpPr>
            <p:cNvPr id="38" name="Rounded Rectangular Callout 37">
              <a:extLst>
                <a:ext uri="{FF2B5EF4-FFF2-40B4-BE49-F238E27FC236}">
                  <a16:creationId xmlns:a16="http://schemas.microsoft.com/office/drawing/2014/main" id="{7A215FBD-C44F-A319-03CF-63208419518B}"/>
                </a:ext>
              </a:extLst>
            </p:cNvPr>
            <p:cNvSpPr/>
            <p:nvPr/>
          </p:nvSpPr>
          <p:spPr>
            <a:xfrm>
              <a:off x="5831574" y="3313172"/>
              <a:ext cx="2257425" cy="1254089"/>
            </a:xfrm>
            <a:prstGeom prst="wedgeRoundRectCallout">
              <a:avLst>
                <a:gd name="adj1" fmla="val 46888"/>
                <a:gd name="adj2" fmla="val 111489"/>
                <a:gd name="adj3" fmla="val 16667"/>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ARGGGG!</a:t>
              </a:r>
            </a:p>
          </p:txBody>
        </p:sp>
      </p:grpSp>
      <p:grpSp>
        <p:nvGrpSpPr>
          <p:cNvPr id="32" name="Group 31">
            <a:extLst>
              <a:ext uri="{FF2B5EF4-FFF2-40B4-BE49-F238E27FC236}">
                <a16:creationId xmlns:a16="http://schemas.microsoft.com/office/drawing/2014/main" id="{5A0D5340-90E6-0942-DB75-59D68AF8A1AE}"/>
              </a:ext>
            </a:extLst>
          </p:cNvPr>
          <p:cNvGrpSpPr/>
          <p:nvPr/>
        </p:nvGrpSpPr>
        <p:grpSpPr>
          <a:xfrm>
            <a:off x="2245827" y="4648061"/>
            <a:ext cx="6550231" cy="1977294"/>
            <a:chOff x="2245827" y="4648061"/>
            <a:chExt cx="6550231" cy="1977294"/>
          </a:xfrm>
        </p:grpSpPr>
        <p:pic>
          <p:nvPicPr>
            <p:cNvPr id="27" name="Picture 26">
              <a:extLst>
                <a:ext uri="{FF2B5EF4-FFF2-40B4-BE49-F238E27FC236}">
                  <a16:creationId xmlns:a16="http://schemas.microsoft.com/office/drawing/2014/main" id="{959139E4-FB7D-35C5-913F-A9C00F0458C7}"/>
                </a:ext>
              </a:extLst>
            </p:cNvPr>
            <p:cNvPicPr>
              <a:picLocks noChangeAspect="1"/>
            </p:cNvPicPr>
            <p:nvPr/>
          </p:nvPicPr>
          <p:blipFill>
            <a:blip r:embed="rId3"/>
            <a:stretch>
              <a:fillRect/>
            </a:stretch>
          </p:blipFill>
          <p:spPr>
            <a:xfrm>
              <a:off x="2245827" y="5375920"/>
              <a:ext cx="1267412" cy="1132155"/>
            </a:xfrm>
            <a:prstGeom prst="rect">
              <a:avLst/>
            </a:prstGeom>
          </p:spPr>
        </p:pic>
        <p:pic>
          <p:nvPicPr>
            <p:cNvPr id="29" name="Picture 28">
              <a:extLst>
                <a:ext uri="{FF2B5EF4-FFF2-40B4-BE49-F238E27FC236}">
                  <a16:creationId xmlns:a16="http://schemas.microsoft.com/office/drawing/2014/main" id="{70D5DC1A-8365-519E-C496-E554815C849F}"/>
                </a:ext>
              </a:extLst>
            </p:cNvPr>
            <p:cNvPicPr>
              <a:picLocks noChangeAspect="1"/>
            </p:cNvPicPr>
            <p:nvPr/>
          </p:nvPicPr>
          <p:blipFill>
            <a:blip r:embed="rId5"/>
            <a:stretch>
              <a:fillRect/>
            </a:stretch>
          </p:blipFill>
          <p:spPr>
            <a:xfrm>
              <a:off x="7802915" y="5321560"/>
              <a:ext cx="864437" cy="1101460"/>
            </a:xfrm>
            <a:prstGeom prst="rect">
              <a:avLst/>
            </a:prstGeom>
          </p:spPr>
        </p:pic>
        <p:pic>
          <p:nvPicPr>
            <p:cNvPr id="30" name="Picture 7" descr="Adoptable Rabbits | morabbit">
              <a:extLst>
                <a:ext uri="{FF2B5EF4-FFF2-40B4-BE49-F238E27FC236}">
                  <a16:creationId xmlns:a16="http://schemas.microsoft.com/office/drawing/2014/main" id="{ADFCA9B0-D823-DAC3-6F3B-1D2FD7E162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38200" y="4989405"/>
              <a:ext cx="988765" cy="16359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8FFA219A-544D-E273-F8A4-3C2BCFE215CC}"/>
                </a:ext>
              </a:extLst>
            </p:cNvPr>
            <p:cNvPicPr>
              <a:picLocks noChangeAspect="1"/>
            </p:cNvPicPr>
            <p:nvPr/>
          </p:nvPicPr>
          <p:blipFill>
            <a:blip r:embed="rId9"/>
            <a:stretch>
              <a:fillRect/>
            </a:stretch>
          </p:blipFill>
          <p:spPr>
            <a:xfrm>
              <a:off x="7856258" y="4883505"/>
              <a:ext cx="939800" cy="1397000"/>
            </a:xfrm>
            <a:prstGeom prst="rect">
              <a:avLst/>
            </a:prstGeom>
          </p:spPr>
        </p:pic>
        <p:pic>
          <p:nvPicPr>
            <p:cNvPr id="50" name="Picture 49">
              <a:extLst>
                <a:ext uri="{FF2B5EF4-FFF2-40B4-BE49-F238E27FC236}">
                  <a16:creationId xmlns:a16="http://schemas.microsoft.com/office/drawing/2014/main" id="{A2DE8C9F-14E3-5E73-69ED-C089898FF377}"/>
                </a:ext>
              </a:extLst>
            </p:cNvPr>
            <p:cNvPicPr>
              <a:picLocks noChangeAspect="1"/>
            </p:cNvPicPr>
            <p:nvPr/>
          </p:nvPicPr>
          <p:blipFill>
            <a:blip r:embed="rId9"/>
            <a:stretch>
              <a:fillRect/>
            </a:stretch>
          </p:blipFill>
          <p:spPr>
            <a:xfrm>
              <a:off x="2482634" y="5009187"/>
              <a:ext cx="939800" cy="1397000"/>
            </a:xfrm>
            <a:prstGeom prst="rect">
              <a:avLst/>
            </a:prstGeom>
          </p:spPr>
        </p:pic>
        <p:pic>
          <p:nvPicPr>
            <p:cNvPr id="51" name="Picture 50">
              <a:extLst>
                <a:ext uri="{FF2B5EF4-FFF2-40B4-BE49-F238E27FC236}">
                  <a16:creationId xmlns:a16="http://schemas.microsoft.com/office/drawing/2014/main" id="{D1513288-C3DF-A3AC-9763-14278F6400C8}"/>
                </a:ext>
              </a:extLst>
            </p:cNvPr>
            <p:cNvPicPr>
              <a:picLocks noChangeAspect="1"/>
            </p:cNvPicPr>
            <p:nvPr/>
          </p:nvPicPr>
          <p:blipFill>
            <a:blip r:embed="rId9"/>
            <a:stretch>
              <a:fillRect/>
            </a:stretch>
          </p:blipFill>
          <p:spPr>
            <a:xfrm>
              <a:off x="4465954" y="4648061"/>
              <a:ext cx="939800" cy="1397000"/>
            </a:xfrm>
            <a:prstGeom prst="rect">
              <a:avLst/>
            </a:prstGeom>
          </p:spPr>
        </p:pic>
      </p:grpSp>
      <p:grpSp>
        <p:nvGrpSpPr>
          <p:cNvPr id="34" name="Group 33">
            <a:extLst>
              <a:ext uri="{FF2B5EF4-FFF2-40B4-BE49-F238E27FC236}">
                <a16:creationId xmlns:a16="http://schemas.microsoft.com/office/drawing/2014/main" id="{D1CD07E9-DF72-9094-3A83-719DCC53A400}"/>
              </a:ext>
            </a:extLst>
          </p:cNvPr>
          <p:cNvGrpSpPr/>
          <p:nvPr/>
        </p:nvGrpSpPr>
        <p:grpSpPr>
          <a:xfrm>
            <a:off x="758842" y="2814638"/>
            <a:ext cx="11576566" cy="3762881"/>
            <a:chOff x="758842" y="2814638"/>
            <a:chExt cx="11576566" cy="3762881"/>
          </a:xfrm>
        </p:grpSpPr>
        <p:pic>
          <p:nvPicPr>
            <p:cNvPr id="25" name="Picture 24">
              <a:extLst>
                <a:ext uri="{FF2B5EF4-FFF2-40B4-BE49-F238E27FC236}">
                  <a16:creationId xmlns:a16="http://schemas.microsoft.com/office/drawing/2014/main" id="{6A1D49A4-4F97-9FC9-9BD2-967B2280C397}"/>
                </a:ext>
              </a:extLst>
            </p:cNvPr>
            <p:cNvPicPr>
              <a:picLocks noChangeAspect="1"/>
            </p:cNvPicPr>
            <p:nvPr/>
          </p:nvPicPr>
          <p:blipFill>
            <a:blip r:embed="rId6"/>
            <a:stretch>
              <a:fillRect/>
            </a:stretch>
          </p:blipFill>
          <p:spPr>
            <a:xfrm>
              <a:off x="9544911" y="5146517"/>
              <a:ext cx="1064179" cy="1346512"/>
            </a:xfrm>
            <a:prstGeom prst="rect">
              <a:avLst/>
            </a:prstGeom>
          </p:spPr>
        </p:pic>
        <p:pic>
          <p:nvPicPr>
            <p:cNvPr id="26" name="Picture 25">
              <a:extLst>
                <a:ext uri="{FF2B5EF4-FFF2-40B4-BE49-F238E27FC236}">
                  <a16:creationId xmlns:a16="http://schemas.microsoft.com/office/drawing/2014/main" id="{8890391E-64CF-C2D6-428F-8810EAE5E7EB}"/>
                </a:ext>
              </a:extLst>
            </p:cNvPr>
            <p:cNvPicPr>
              <a:picLocks noChangeAspect="1"/>
            </p:cNvPicPr>
            <p:nvPr/>
          </p:nvPicPr>
          <p:blipFill>
            <a:blip r:embed="rId8"/>
            <a:stretch>
              <a:fillRect/>
            </a:stretch>
          </p:blipFill>
          <p:spPr>
            <a:xfrm>
              <a:off x="889399" y="5344036"/>
              <a:ext cx="852485" cy="1233483"/>
            </a:xfrm>
            <a:prstGeom prst="rect">
              <a:avLst/>
            </a:prstGeom>
          </p:spPr>
        </p:pic>
        <p:pic>
          <p:nvPicPr>
            <p:cNvPr id="28" name="Picture 27">
              <a:extLst>
                <a:ext uri="{FF2B5EF4-FFF2-40B4-BE49-F238E27FC236}">
                  <a16:creationId xmlns:a16="http://schemas.microsoft.com/office/drawing/2014/main" id="{75A274C1-8CFB-171D-296B-D965D39F6142}"/>
                </a:ext>
              </a:extLst>
            </p:cNvPr>
            <p:cNvPicPr>
              <a:picLocks noChangeAspect="1"/>
            </p:cNvPicPr>
            <p:nvPr/>
          </p:nvPicPr>
          <p:blipFill>
            <a:blip r:embed="rId4"/>
            <a:stretch>
              <a:fillRect/>
            </a:stretch>
          </p:blipFill>
          <p:spPr>
            <a:xfrm>
              <a:off x="6131221" y="5118967"/>
              <a:ext cx="988765" cy="1389108"/>
            </a:xfrm>
            <a:prstGeom prst="rect">
              <a:avLst/>
            </a:prstGeom>
          </p:spPr>
        </p:pic>
        <p:sp>
          <p:nvSpPr>
            <p:cNvPr id="44" name="Rounded Rectangular Callout 43">
              <a:extLst>
                <a:ext uri="{FF2B5EF4-FFF2-40B4-BE49-F238E27FC236}">
                  <a16:creationId xmlns:a16="http://schemas.microsoft.com/office/drawing/2014/main" id="{C30174F7-9F1A-AEAE-1B02-796D25C277CB}"/>
                </a:ext>
              </a:extLst>
            </p:cNvPr>
            <p:cNvSpPr/>
            <p:nvPr/>
          </p:nvSpPr>
          <p:spPr>
            <a:xfrm>
              <a:off x="10341810" y="2814638"/>
              <a:ext cx="1993598" cy="1694109"/>
            </a:xfrm>
            <a:prstGeom prst="wedgeRoundRectCallout">
              <a:avLst>
                <a:gd name="adj1" fmla="val -58069"/>
                <a:gd name="adj2" fmla="val 94470"/>
                <a:gd name="adj3" fmla="val 16667"/>
              </a:avLst>
            </a:prstGeom>
            <a:solidFill>
              <a:schemeClr val="accent1"/>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All this noise is giving me a headache too…</a:t>
              </a:r>
            </a:p>
          </p:txBody>
        </p:sp>
        <p:pic>
          <p:nvPicPr>
            <p:cNvPr id="52" name="Picture 51">
              <a:extLst>
                <a:ext uri="{FF2B5EF4-FFF2-40B4-BE49-F238E27FC236}">
                  <a16:creationId xmlns:a16="http://schemas.microsoft.com/office/drawing/2014/main" id="{D3960B0B-A85B-9C1B-DF22-F6704CB74CC7}"/>
                </a:ext>
              </a:extLst>
            </p:cNvPr>
            <p:cNvPicPr>
              <a:picLocks noChangeAspect="1"/>
            </p:cNvPicPr>
            <p:nvPr/>
          </p:nvPicPr>
          <p:blipFill>
            <a:blip r:embed="rId9"/>
            <a:stretch>
              <a:fillRect/>
            </a:stretch>
          </p:blipFill>
          <p:spPr>
            <a:xfrm>
              <a:off x="5964908" y="4559369"/>
              <a:ext cx="939800" cy="1397000"/>
            </a:xfrm>
            <a:prstGeom prst="rect">
              <a:avLst/>
            </a:prstGeom>
          </p:spPr>
        </p:pic>
        <p:pic>
          <p:nvPicPr>
            <p:cNvPr id="53" name="Picture 52">
              <a:extLst>
                <a:ext uri="{FF2B5EF4-FFF2-40B4-BE49-F238E27FC236}">
                  <a16:creationId xmlns:a16="http://schemas.microsoft.com/office/drawing/2014/main" id="{61EA633B-19F0-C1BB-E6F5-350CFAA089B4}"/>
                </a:ext>
              </a:extLst>
            </p:cNvPr>
            <p:cNvPicPr>
              <a:picLocks noChangeAspect="1"/>
            </p:cNvPicPr>
            <p:nvPr/>
          </p:nvPicPr>
          <p:blipFill>
            <a:blip r:embed="rId9"/>
            <a:stretch>
              <a:fillRect/>
            </a:stretch>
          </p:blipFill>
          <p:spPr>
            <a:xfrm>
              <a:off x="9522239" y="4891571"/>
              <a:ext cx="939800" cy="1397000"/>
            </a:xfrm>
            <a:prstGeom prst="rect">
              <a:avLst/>
            </a:prstGeom>
          </p:spPr>
        </p:pic>
        <p:pic>
          <p:nvPicPr>
            <p:cNvPr id="54" name="Picture 53">
              <a:extLst>
                <a:ext uri="{FF2B5EF4-FFF2-40B4-BE49-F238E27FC236}">
                  <a16:creationId xmlns:a16="http://schemas.microsoft.com/office/drawing/2014/main" id="{8751A56B-A777-2B79-D858-6B52B4EF4CBA}"/>
                </a:ext>
              </a:extLst>
            </p:cNvPr>
            <p:cNvPicPr>
              <a:picLocks noChangeAspect="1"/>
            </p:cNvPicPr>
            <p:nvPr/>
          </p:nvPicPr>
          <p:blipFill>
            <a:blip r:embed="rId9"/>
            <a:stretch>
              <a:fillRect/>
            </a:stretch>
          </p:blipFill>
          <p:spPr>
            <a:xfrm>
              <a:off x="758842" y="4883505"/>
              <a:ext cx="939800" cy="1397000"/>
            </a:xfrm>
            <a:prstGeom prst="rect">
              <a:avLst/>
            </a:prstGeom>
          </p:spPr>
        </p:pic>
      </p:grpSp>
    </p:spTree>
    <p:extLst>
      <p:ext uri="{BB962C8B-B14F-4D97-AF65-F5344CB8AC3E}">
        <p14:creationId xmlns:p14="http://schemas.microsoft.com/office/powerpoint/2010/main" val="7986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3C72-8E00-EC01-3A91-DAA3E29AC474}"/>
              </a:ext>
            </a:extLst>
          </p:cNvPr>
          <p:cNvSpPr>
            <a:spLocks noGrp="1"/>
          </p:cNvSpPr>
          <p:nvPr>
            <p:ph type="title"/>
          </p:nvPr>
        </p:nvSpPr>
        <p:spPr/>
        <p:txBody>
          <a:bodyPr/>
          <a:lstStyle/>
          <a:p>
            <a:r>
              <a:rPr lang="en-US" dirty="0"/>
              <a:t>More seriously</a:t>
            </a:r>
          </a:p>
        </p:txBody>
      </p:sp>
      <p:sp>
        <p:nvSpPr>
          <p:cNvPr id="3" name="Content Placeholder 2">
            <a:extLst>
              <a:ext uri="{FF2B5EF4-FFF2-40B4-BE49-F238E27FC236}">
                <a16:creationId xmlns:a16="http://schemas.microsoft.com/office/drawing/2014/main" id="{A8DF2A75-4BB9-B899-4A8B-D756A4FD1A24}"/>
              </a:ext>
            </a:extLst>
          </p:cNvPr>
          <p:cNvSpPr>
            <a:spLocks noGrp="1"/>
          </p:cNvSpPr>
          <p:nvPr>
            <p:ph idx="1"/>
          </p:nvPr>
        </p:nvSpPr>
        <p:spPr>
          <a:xfrm>
            <a:off x="838200" y="1690688"/>
            <a:ext cx="10515600" cy="4860925"/>
          </a:xfrm>
        </p:spPr>
        <p:txBody>
          <a:bodyPr>
            <a:normAutofit/>
          </a:bodyPr>
          <a:lstStyle/>
          <a:p>
            <a:r>
              <a:rPr lang="en-US" dirty="0"/>
              <a:t>Examples of spillovers include:</a:t>
            </a:r>
          </a:p>
          <a:p>
            <a:pPr lvl="1"/>
            <a:endParaRPr lang="en-US" b="1" dirty="0">
              <a:solidFill>
                <a:schemeClr val="accent1"/>
              </a:solidFill>
            </a:endParaRPr>
          </a:p>
          <a:p>
            <a:pPr lvl="1"/>
            <a:r>
              <a:rPr lang="en-US" b="1" dirty="0">
                <a:solidFill>
                  <a:schemeClr val="accent1"/>
                </a:solidFill>
              </a:rPr>
              <a:t>Job training programs: </a:t>
            </a:r>
            <a:r>
              <a:rPr lang="en-US" dirty="0">
                <a:solidFill>
                  <a:schemeClr val="accent1"/>
                </a:solidFill>
              </a:rPr>
              <a:t>Job training programs effect the labor market, which may affect people even not in the program.</a:t>
            </a:r>
          </a:p>
          <a:p>
            <a:pPr marL="457200" lvl="1" indent="0">
              <a:buNone/>
            </a:pPr>
            <a:endParaRPr lang="en-US" dirty="0">
              <a:solidFill>
                <a:schemeClr val="tx2"/>
              </a:solidFill>
            </a:endParaRPr>
          </a:p>
          <a:p>
            <a:pPr lvl="1"/>
            <a:r>
              <a:rPr lang="en-US" b="1" dirty="0">
                <a:solidFill>
                  <a:schemeClr val="accent1"/>
                </a:solidFill>
              </a:rPr>
              <a:t>Vaccines: </a:t>
            </a:r>
            <a:r>
              <a:rPr lang="en-US" dirty="0">
                <a:solidFill>
                  <a:schemeClr val="accent1"/>
                </a:solidFill>
              </a:rPr>
              <a:t>If some people but not others are vaccinated, the lower risk among the vaccinated may also prevent the un-vaccinated from getting sick.</a:t>
            </a:r>
          </a:p>
          <a:p>
            <a:pPr lvl="1"/>
            <a:endParaRPr lang="en-US" b="1" dirty="0">
              <a:solidFill>
                <a:schemeClr val="accent1"/>
              </a:solidFill>
            </a:endParaRPr>
          </a:p>
          <a:p>
            <a:pPr lvl="1"/>
            <a:r>
              <a:rPr lang="en-US" b="1" dirty="0">
                <a:solidFill>
                  <a:schemeClr val="accent1"/>
                </a:solidFill>
              </a:rPr>
              <a:t>…</a:t>
            </a:r>
          </a:p>
        </p:txBody>
      </p:sp>
    </p:spTree>
    <p:extLst>
      <p:ext uri="{BB962C8B-B14F-4D97-AF65-F5344CB8AC3E}">
        <p14:creationId xmlns:p14="http://schemas.microsoft.com/office/powerpoint/2010/main" val="26561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39F2-1299-7224-76F4-AA49B1BBC899}"/>
              </a:ext>
            </a:extLst>
          </p:cNvPr>
          <p:cNvSpPr>
            <a:spLocks noGrp="1"/>
          </p:cNvSpPr>
          <p:nvPr>
            <p:ph type="title"/>
          </p:nvPr>
        </p:nvSpPr>
        <p:spPr/>
        <p:txBody>
          <a:bodyPr>
            <a:normAutofit/>
          </a:bodyPr>
          <a:lstStyle/>
          <a:p>
            <a:r>
              <a:rPr lang="en-US" sz="4000" dirty="0"/>
              <a:t>But we’re going to ignore spillovers for now</a:t>
            </a:r>
          </a:p>
        </p:txBody>
      </p:sp>
      <p:sp>
        <p:nvSpPr>
          <p:cNvPr id="3" name="Content Placeholder 2">
            <a:extLst>
              <a:ext uri="{FF2B5EF4-FFF2-40B4-BE49-F238E27FC236}">
                <a16:creationId xmlns:a16="http://schemas.microsoft.com/office/drawing/2014/main" id="{25949066-8933-B232-92A6-118FA63D329A}"/>
              </a:ext>
            </a:extLst>
          </p:cNvPr>
          <p:cNvSpPr>
            <a:spLocks noGrp="1"/>
          </p:cNvSpPr>
          <p:nvPr>
            <p:ph idx="1"/>
          </p:nvPr>
        </p:nvSpPr>
        <p:spPr/>
        <p:txBody>
          <a:bodyPr/>
          <a:lstStyle/>
          <a:p>
            <a:r>
              <a:rPr lang="en-US" dirty="0"/>
              <a:t>Let’s focus just on Problem 1: </a:t>
            </a:r>
          </a:p>
          <a:p>
            <a:pPr lvl="1"/>
            <a:r>
              <a:rPr lang="en-US" dirty="0">
                <a:solidFill>
                  <a:schemeClr val="accent1"/>
                </a:solidFill>
              </a:rPr>
              <a:t>Confounding variables!</a:t>
            </a:r>
          </a:p>
          <a:p>
            <a:pPr lvl="1"/>
            <a:r>
              <a:rPr lang="en-US" dirty="0">
                <a:solidFill>
                  <a:schemeClr val="accent1"/>
                </a:solidFill>
              </a:rPr>
              <a:t>Maybe the sorts of people who take aspirin are different from the sorts of people who don’t.</a:t>
            </a:r>
          </a:p>
          <a:p>
            <a:pPr lvl="1"/>
            <a:endParaRPr lang="en-US" dirty="0">
              <a:solidFill>
                <a:schemeClr val="accent1"/>
              </a:solidFill>
            </a:endParaRPr>
          </a:p>
          <a:p>
            <a:r>
              <a:rPr lang="en-US" dirty="0"/>
              <a:t>Next, we’ll introduce some notation and try to break down this problem.</a:t>
            </a:r>
          </a:p>
        </p:txBody>
      </p:sp>
    </p:spTree>
    <p:extLst>
      <p:ext uri="{BB962C8B-B14F-4D97-AF65-F5344CB8AC3E}">
        <p14:creationId xmlns:p14="http://schemas.microsoft.com/office/powerpoint/2010/main" val="568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F2F6-9B25-586F-5E23-EC60EBDD66FE}"/>
              </a:ext>
            </a:extLst>
          </p:cNvPr>
          <p:cNvSpPr>
            <a:spLocks noGrp="1"/>
          </p:cNvSpPr>
          <p:nvPr>
            <p:ph type="title"/>
          </p:nvPr>
        </p:nvSpPr>
        <p:spPr/>
        <p:txBody>
          <a:bodyPr/>
          <a:lstStyle/>
          <a:p>
            <a:r>
              <a:rPr lang="en-US" dirty="0"/>
              <a:t>Time for a quick break!</a:t>
            </a:r>
          </a:p>
        </p:txBody>
      </p:sp>
      <p:sp>
        <p:nvSpPr>
          <p:cNvPr id="5" name="Content Placeholder 4">
            <a:extLst>
              <a:ext uri="{FF2B5EF4-FFF2-40B4-BE49-F238E27FC236}">
                <a16:creationId xmlns:a16="http://schemas.microsoft.com/office/drawing/2014/main" id="{A3CCF1A9-1655-59DE-3205-2736164DB940}"/>
              </a:ext>
            </a:extLst>
          </p:cNvPr>
          <p:cNvSpPr>
            <a:spLocks noGrp="1"/>
          </p:cNvSpPr>
          <p:nvPr>
            <p:ph idx="1"/>
          </p:nvPr>
        </p:nvSpPr>
        <p:spPr/>
        <p:txBody>
          <a:bodyPr/>
          <a:lstStyle/>
          <a:p>
            <a:r>
              <a:rPr lang="en-US" dirty="0"/>
              <a:t>Stretch, chat, </a:t>
            </a:r>
            <a:r>
              <a:rPr lang="en-US" dirty="0" err="1"/>
              <a:t>etc</a:t>
            </a:r>
            <a:r>
              <a:rPr lang="en-US" dirty="0"/>
              <a:t> for a few minutes…</a:t>
            </a:r>
          </a:p>
        </p:txBody>
      </p:sp>
    </p:spTree>
    <p:extLst>
      <p:ext uri="{BB962C8B-B14F-4D97-AF65-F5344CB8AC3E}">
        <p14:creationId xmlns:p14="http://schemas.microsoft.com/office/powerpoint/2010/main" val="3540605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F95F-ACAB-BFC0-E7E6-B40B7F6E00D7}"/>
              </a:ext>
            </a:extLst>
          </p:cNvPr>
          <p:cNvSpPr>
            <a:spLocks noGrp="1"/>
          </p:cNvSpPr>
          <p:nvPr>
            <p:ph type="title"/>
          </p:nvPr>
        </p:nvSpPr>
        <p:spPr>
          <a:xfrm>
            <a:off x="748030" y="1328738"/>
            <a:ext cx="10515600" cy="2852737"/>
          </a:xfrm>
        </p:spPr>
        <p:txBody>
          <a:bodyPr>
            <a:normAutofit fontScale="90000"/>
          </a:bodyPr>
          <a:lstStyle/>
          <a:p>
            <a:br>
              <a:rPr lang="en-US" dirty="0"/>
            </a:br>
            <a:r>
              <a:rPr lang="en-US" sz="4800" dirty="0"/>
              <a:t>Average Treatment Effect (ATE)</a:t>
            </a:r>
            <a:br>
              <a:rPr lang="en-US" sz="4800" dirty="0"/>
            </a:br>
            <a:r>
              <a:rPr lang="en-US" sz="4800" dirty="0"/>
              <a:t>vs</a:t>
            </a:r>
            <a:br>
              <a:rPr lang="en-US" sz="4800" dirty="0"/>
            </a:br>
            <a:r>
              <a:rPr lang="en-US" sz="4800" dirty="0"/>
              <a:t>Observational Comparison (Correlation) </a:t>
            </a:r>
          </a:p>
        </p:txBody>
      </p:sp>
      <p:sp>
        <p:nvSpPr>
          <p:cNvPr id="3" name="Text Placeholder 2">
            <a:extLst>
              <a:ext uri="{FF2B5EF4-FFF2-40B4-BE49-F238E27FC236}">
                <a16:creationId xmlns:a16="http://schemas.microsoft.com/office/drawing/2014/main" id="{BA4F18CF-84C6-DCC4-24D1-F3BDAB609F20}"/>
              </a:ext>
            </a:extLst>
          </p:cNvPr>
          <p:cNvSpPr>
            <a:spLocks noGrp="1"/>
          </p:cNvSpPr>
          <p:nvPr>
            <p:ph type="body" idx="1"/>
          </p:nvPr>
        </p:nvSpPr>
        <p:spPr/>
        <p:txBody>
          <a:bodyPr/>
          <a:lstStyle/>
          <a:p>
            <a:r>
              <a:rPr lang="en-US" dirty="0"/>
              <a:t>a.k.a., What we want vs. what we have</a:t>
            </a:r>
          </a:p>
        </p:txBody>
      </p:sp>
    </p:spTree>
    <p:extLst>
      <p:ext uri="{BB962C8B-B14F-4D97-AF65-F5344CB8AC3E}">
        <p14:creationId xmlns:p14="http://schemas.microsoft.com/office/powerpoint/2010/main" val="1600277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F863-606B-60F8-E8F7-E98D008F9B0B}"/>
              </a:ext>
            </a:extLst>
          </p:cNvPr>
          <p:cNvSpPr>
            <a:spLocks noGrp="1"/>
          </p:cNvSpPr>
          <p:nvPr>
            <p:ph type="title"/>
          </p:nvPr>
        </p:nvSpPr>
        <p:spPr/>
        <p:txBody>
          <a:bodyPr/>
          <a:lstStyle/>
          <a:p>
            <a:r>
              <a:rPr lang="en-US" dirty="0"/>
              <a:t>Suppose we see this:</a:t>
            </a:r>
          </a:p>
        </p:txBody>
      </p:sp>
      <p:pic>
        <p:nvPicPr>
          <p:cNvPr id="4" name="Picture 3">
            <a:extLst>
              <a:ext uri="{FF2B5EF4-FFF2-40B4-BE49-F238E27FC236}">
                <a16:creationId xmlns:a16="http://schemas.microsoft.com/office/drawing/2014/main" id="{CB57DFFF-9E6D-0F82-4056-D05ADB54F94E}"/>
              </a:ext>
            </a:extLst>
          </p:cNvPr>
          <p:cNvPicPr>
            <a:picLocks noChangeAspect="1"/>
          </p:cNvPicPr>
          <p:nvPr/>
        </p:nvPicPr>
        <p:blipFill>
          <a:blip r:embed="rId3"/>
          <a:stretch>
            <a:fillRect/>
          </a:stretch>
        </p:blipFill>
        <p:spPr>
          <a:xfrm>
            <a:off x="2075991" y="2022755"/>
            <a:ext cx="915483" cy="1389106"/>
          </a:xfrm>
          <a:prstGeom prst="rect">
            <a:avLst/>
          </a:prstGeom>
        </p:spPr>
      </p:pic>
      <p:grpSp>
        <p:nvGrpSpPr>
          <p:cNvPr id="6" name="Group 5">
            <a:extLst>
              <a:ext uri="{FF2B5EF4-FFF2-40B4-BE49-F238E27FC236}">
                <a16:creationId xmlns:a16="http://schemas.microsoft.com/office/drawing/2014/main" id="{0DF02541-D6D7-962E-437E-3DFEE4E42585}"/>
              </a:ext>
            </a:extLst>
          </p:cNvPr>
          <p:cNvGrpSpPr/>
          <p:nvPr/>
        </p:nvGrpSpPr>
        <p:grpSpPr>
          <a:xfrm>
            <a:off x="3468452" y="1779114"/>
            <a:ext cx="8491726" cy="1635950"/>
            <a:chOff x="3468452" y="1779114"/>
            <a:chExt cx="8491726" cy="1635950"/>
          </a:xfrm>
        </p:grpSpPr>
        <p:pic>
          <p:nvPicPr>
            <p:cNvPr id="7" name="Picture 6">
              <a:extLst>
                <a:ext uri="{FF2B5EF4-FFF2-40B4-BE49-F238E27FC236}">
                  <a16:creationId xmlns:a16="http://schemas.microsoft.com/office/drawing/2014/main" id="{65DC2113-E65E-D036-F3E7-CB65A1F7C119}"/>
                </a:ext>
              </a:extLst>
            </p:cNvPr>
            <p:cNvPicPr>
              <a:picLocks noChangeAspect="1"/>
            </p:cNvPicPr>
            <p:nvPr/>
          </p:nvPicPr>
          <p:blipFill>
            <a:blip r:embed="rId4"/>
            <a:stretch>
              <a:fillRect/>
            </a:stretch>
          </p:blipFill>
          <p:spPr>
            <a:xfrm>
              <a:off x="3468452" y="2165629"/>
              <a:ext cx="1267412" cy="1132155"/>
            </a:xfrm>
            <a:prstGeom prst="rect">
              <a:avLst/>
            </a:prstGeom>
          </p:spPr>
        </p:pic>
        <p:pic>
          <p:nvPicPr>
            <p:cNvPr id="8" name="Picture 7">
              <a:extLst>
                <a:ext uri="{FF2B5EF4-FFF2-40B4-BE49-F238E27FC236}">
                  <a16:creationId xmlns:a16="http://schemas.microsoft.com/office/drawing/2014/main" id="{DEA68633-8B67-C730-1854-49C287925F2F}"/>
                </a:ext>
              </a:extLst>
            </p:cNvPr>
            <p:cNvPicPr>
              <a:picLocks noChangeAspect="1"/>
            </p:cNvPicPr>
            <p:nvPr/>
          </p:nvPicPr>
          <p:blipFill>
            <a:blip r:embed="rId5"/>
            <a:stretch>
              <a:fillRect/>
            </a:stretch>
          </p:blipFill>
          <p:spPr>
            <a:xfrm>
              <a:off x="7353846" y="1908676"/>
              <a:ext cx="988765" cy="1389108"/>
            </a:xfrm>
            <a:prstGeom prst="rect">
              <a:avLst/>
            </a:prstGeom>
          </p:spPr>
        </p:pic>
        <p:pic>
          <p:nvPicPr>
            <p:cNvPr id="12" name="Picture 11">
              <a:extLst>
                <a:ext uri="{FF2B5EF4-FFF2-40B4-BE49-F238E27FC236}">
                  <a16:creationId xmlns:a16="http://schemas.microsoft.com/office/drawing/2014/main" id="{CE3B758C-6CB9-9F21-2F02-6C6E9237FB0E}"/>
                </a:ext>
              </a:extLst>
            </p:cNvPr>
            <p:cNvPicPr>
              <a:picLocks noChangeAspect="1"/>
            </p:cNvPicPr>
            <p:nvPr/>
          </p:nvPicPr>
          <p:blipFill>
            <a:blip r:embed="rId6"/>
            <a:stretch>
              <a:fillRect/>
            </a:stretch>
          </p:blipFill>
          <p:spPr>
            <a:xfrm>
              <a:off x="9025540" y="2111269"/>
              <a:ext cx="864437" cy="1101460"/>
            </a:xfrm>
            <a:prstGeom prst="rect">
              <a:avLst/>
            </a:prstGeom>
          </p:spPr>
        </p:pic>
        <p:pic>
          <p:nvPicPr>
            <p:cNvPr id="15" name="Picture 14">
              <a:extLst>
                <a:ext uri="{FF2B5EF4-FFF2-40B4-BE49-F238E27FC236}">
                  <a16:creationId xmlns:a16="http://schemas.microsoft.com/office/drawing/2014/main" id="{7A62A3D2-4028-7449-A871-CC0A9BBB1AF8}"/>
                </a:ext>
              </a:extLst>
            </p:cNvPr>
            <p:cNvPicPr>
              <a:picLocks noChangeAspect="1"/>
            </p:cNvPicPr>
            <p:nvPr/>
          </p:nvPicPr>
          <p:blipFill>
            <a:blip r:embed="rId7"/>
            <a:stretch>
              <a:fillRect/>
            </a:stretch>
          </p:blipFill>
          <p:spPr>
            <a:xfrm>
              <a:off x="10895999" y="1881638"/>
              <a:ext cx="1064179" cy="1346512"/>
            </a:xfrm>
            <a:prstGeom prst="rect">
              <a:avLst/>
            </a:prstGeom>
          </p:spPr>
        </p:pic>
        <p:pic>
          <p:nvPicPr>
            <p:cNvPr id="16" name="Picture 7" descr="Adoptable Rabbits | morabbit">
              <a:extLst>
                <a:ext uri="{FF2B5EF4-FFF2-40B4-BE49-F238E27FC236}">
                  <a16:creationId xmlns:a16="http://schemas.microsoft.com/office/drawing/2014/main" id="{F4977F2C-D73A-4CC0-90C2-54754FE22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2" descr="ASPIRIN® Extra Strength 500mg | ASPIRIN® Canada">
            <a:extLst>
              <a:ext uri="{FF2B5EF4-FFF2-40B4-BE49-F238E27FC236}">
                <a16:creationId xmlns:a16="http://schemas.microsoft.com/office/drawing/2014/main" id="{E7E88707-7847-98CD-3EED-4E06595B5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9340" y="3741889"/>
            <a:ext cx="1272185" cy="127218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EF3A70F3-4FFA-BDC9-A748-BBB4A0AD5328}"/>
              </a:ext>
            </a:extLst>
          </p:cNvPr>
          <p:cNvCxnSpPr/>
          <p:nvPr/>
        </p:nvCxnSpPr>
        <p:spPr>
          <a:xfrm flipH="1">
            <a:off x="1839668" y="3716005"/>
            <a:ext cx="10590457"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10" descr="Download Smile, Emoji, Happy. Royalty-Free Vector Graphic - Pixabay">
            <a:extLst>
              <a:ext uri="{FF2B5EF4-FFF2-40B4-BE49-F238E27FC236}">
                <a16:creationId xmlns:a16="http://schemas.microsoft.com/office/drawing/2014/main" id="{0F90C915-74E1-337A-8005-2C6A24FB38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016" y="5437178"/>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Download Smile, Emoji, Happy. Royalty-Free Vector Graphic - Pixabay">
            <a:extLst>
              <a:ext uri="{FF2B5EF4-FFF2-40B4-BE49-F238E27FC236}">
                <a16:creationId xmlns:a16="http://schemas.microsoft.com/office/drawing/2014/main" id="{4E9777A9-6048-2AC5-92E0-8B23CA0379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59709" y="5274517"/>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Download Smile, Emoji, Happy. Royalty-Free Vector Graphic - Pixabay">
            <a:extLst>
              <a:ext uri="{FF2B5EF4-FFF2-40B4-BE49-F238E27FC236}">
                <a16:creationId xmlns:a16="http://schemas.microsoft.com/office/drawing/2014/main" id="{0CF77BEA-BBC3-9717-1205-B95E5C36A6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0842" y="5437178"/>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Download Smile, Emoji, Happy. Royalty-Free Vector Graphic - Pixabay">
            <a:extLst>
              <a:ext uri="{FF2B5EF4-FFF2-40B4-BE49-F238E27FC236}">
                <a16:creationId xmlns:a16="http://schemas.microsoft.com/office/drawing/2014/main" id="{FF968650-98BD-3CA0-D675-EB5440E034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9783" y="5437178"/>
            <a:ext cx="831301" cy="83130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2F4C14E7-04D4-096C-689A-594A9AAA9181}"/>
              </a:ext>
            </a:extLst>
          </p:cNvPr>
          <p:cNvCxnSpPr>
            <a:cxnSpLocks/>
          </p:cNvCxnSpPr>
          <p:nvPr/>
        </p:nvCxnSpPr>
        <p:spPr>
          <a:xfrm flipV="1">
            <a:off x="1968256" y="3600991"/>
            <a:ext cx="0" cy="3077523"/>
          </a:xfrm>
          <a:prstGeom prst="line">
            <a:avLst/>
          </a:prstGeom>
        </p:spPr>
        <p:style>
          <a:lnRef idx="2">
            <a:schemeClr val="accent1"/>
          </a:lnRef>
          <a:fillRef idx="0">
            <a:schemeClr val="accent1"/>
          </a:fillRef>
          <a:effectRef idx="1">
            <a:schemeClr val="accent1"/>
          </a:effectRef>
          <a:fontRef idx="minor">
            <a:schemeClr val="tx1"/>
          </a:fontRef>
        </p:style>
      </p:cxnSp>
      <p:pic>
        <p:nvPicPr>
          <p:cNvPr id="51" name="Picture 50">
            <a:extLst>
              <a:ext uri="{FF2B5EF4-FFF2-40B4-BE49-F238E27FC236}">
                <a16:creationId xmlns:a16="http://schemas.microsoft.com/office/drawing/2014/main" id="{027AE300-024A-DDFF-1E53-A0C3BF31F7A1}"/>
              </a:ext>
            </a:extLst>
          </p:cNvPr>
          <p:cNvPicPr>
            <a:picLocks noChangeAspect="1"/>
          </p:cNvPicPr>
          <p:nvPr/>
        </p:nvPicPr>
        <p:blipFill>
          <a:blip r:embed="rId11"/>
          <a:stretch>
            <a:fillRect/>
          </a:stretch>
        </p:blipFill>
        <p:spPr>
          <a:xfrm>
            <a:off x="7218366" y="4804306"/>
            <a:ext cx="1432643" cy="2129604"/>
          </a:xfrm>
          <a:prstGeom prst="rect">
            <a:avLst/>
          </a:prstGeom>
        </p:spPr>
      </p:pic>
      <p:pic>
        <p:nvPicPr>
          <p:cNvPr id="55" name="Picture 54">
            <a:extLst>
              <a:ext uri="{FF2B5EF4-FFF2-40B4-BE49-F238E27FC236}">
                <a16:creationId xmlns:a16="http://schemas.microsoft.com/office/drawing/2014/main" id="{D443D00B-38BF-1542-453E-3AAE39193CE9}"/>
              </a:ext>
            </a:extLst>
          </p:cNvPr>
          <p:cNvPicPr>
            <a:picLocks noChangeAspect="1"/>
          </p:cNvPicPr>
          <p:nvPr/>
        </p:nvPicPr>
        <p:blipFill>
          <a:blip r:embed="rId11"/>
          <a:stretch>
            <a:fillRect/>
          </a:stretch>
        </p:blipFill>
        <p:spPr>
          <a:xfrm>
            <a:off x="9025540" y="4740750"/>
            <a:ext cx="1432643" cy="2129604"/>
          </a:xfrm>
          <a:prstGeom prst="rect">
            <a:avLst/>
          </a:prstGeom>
        </p:spPr>
      </p:pic>
      <p:pic>
        <p:nvPicPr>
          <p:cNvPr id="3" name="Picture 2" descr="ASPIRIN® Extra Strength 500mg | ASPIRIN® Canada">
            <a:extLst>
              <a:ext uri="{FF2B5EF4-FFF2-40B4-BE49-F238E27FC236}">
                <a16:creationId xmlns:a16="http://schemas.microsoft.com/office/drawing/2014/main" id="{A3D88524-E7B2-B3C7-81ED-E5AC3DECF4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2363" y="3741888"/>
            <a:ext cx="1272185" cy="1272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SPIRIN® Extra Strength 500mg | ASPIRIN® Canada">
            <a:extLst>
              <a:ext uri="{FF2B5EF4-FFF2-40B4-BE49-F238E27FC236}">
                <a16:creationId xmlns:a16="http://schemas.microsoft.com/office/drawing/2014/main" id="{19533AA1-657F-9573-52E2-0573E53AEE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7573" y="3770455"/>
            <a:ext cx="1272185" cy="12721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3223519-61FA-E02F-1360-48B749EB151D}"/>
              </a:ext>
            </a:extLst>
          </p:cNvPr>
          <p:cNvPicPr>
            <a:picLocks noChangeAspect="1"/>
          </p:cNvPicPr>
          <p:nvPr/>
        </p:nvPicPr>
        <p:blipFill>
          <a:blip r:embed="rId12"/>
          <a:stretch>
            <a:fillRect/>
          </a:stretch>
        </p:blipFill>
        <p:spPr>
          <a:xfrm>
            <a:off x="7366596" y="4028211"/>
            <a:ext cx="1344633" cy="883295"/>
          </a:xfrm>
          <a:prstGeom prst="rect">
            <a:avLst/>
          </a:prstGeom>
        </p:spPr>
      </p:pic>
      <p:pic>
        <p:nvPicPr>
          <p:cNvPr id="11" name="Picture 10">
            <a:extLst>
              <a:ext uri="{FF2B5EF4-FFF2-40B4-BE49-F238E27FC236}">
                <a16:creationId xmlns:a16="http://schemas.microsoft.com/office/drawing/2014/main" id="{82F2278C-D261-95AA-B65A-F37B7DEFB84F}"/>
              </a:ext>
            </a:extLst>
          </p:cNvPr>
          <p:cNvPicPr>
            <a:picLocks noChangeAspect="1"/>
          </p:cNvPicPr>
          <p:nvPr/>
        </p:nvPicPr>
        <p:blipFill>
          <a:blip r:embed="rId12"/>
          <a:stretch>
            <a:fillRect/>
          </a:stretch>
        </p:blipFill>
        <p:spPr>
          <a:xfrm>
            <a:off x="9246414" y="4016947"/>
            <a:ext cx="1344633" cy="883295"/>
          </a:xfrm>
          <a:prstGeom prst="rect">
            <a:avLst/>
          </a:prstGeom>
        </p:spPr>
      </p:pic>
      <p:pic>
        <p:nvPicPr>
          <p:cNvPr id="13" name="Picture 12">
            <a:extLst>
              <a:ext uri="{FF2B5EF4-FFF2-40B4-BE49-F238E27FC236}">
                <a16:creationId xmlns:a16="http://schemas.microsoft.com/office/drawing/2014/main" id="{CA20B922-49A9-8F7D-453F-F552681F8192}"/>
              </a:ext>
            </a:extLst>
          </p:cNvPr>
          <p:cNvPicPr>
            <a:picLocks noChangeAspect="1"/>
          </p:cNvPicPr>
          <p:nvPr/>
        </p:nvPicPr>
        <p:blipFill>
          <a:blip r:embed="rId12"/>
          <a:stretch>
            <a:fillRect/>
          </a:stretch>
        </p:blipFill>
        <p:spPr>
          <a:xfrm>
            <a:off x="10755771" y="3936332"/>
            <a:ext cx="1344633" cy="883295"/>
          </a:xfrm>
          <a:prstGeom prst="rect">
            <a:avLst/>
          </a:prstGeom>
        </p:spPr>
      </p:pic>
      <p:sp>
        <p:nvSpPr>
          <p:cNvPr id="14" name="TextBox 13">
            <a:extLst>
              <a:ext uri="{FF2B5EF4-FFF2-40B4-BE49-F238E27FC236}">
                <a16:creationId xmlns:a16="http://schemas.microsoft.com/office/drawing/2014/main" id="{DE515841-BFCD-791B-FD0F-B103D12B5D17}"/>
              </a:ext>
            </a:extLst>
          </p:cNvPr>
          <p:cNvSpPr txBox="1"/>
          <p:nvPr/>
        </p:nvSpPr>
        <p:spPr>
          <a:xfrm>
            <a:off x="473544" y="4221881"/>
            <a:ext cx="1436932" cy="400110"/>
          </a:xfrm>
          <a:prstGeom prst="rect">
            <a:avLst/>
          </a:prstGeom>
          <a:noFill/>
        </p:spPr>
        <p:txBody>
          <a:bodyPr wrap="none" rtlCol="0">
            <a:spAutoFit/>
          </a:bodyPr>
          <a:lstStyle/>
          <a:p>
            <a:r>
              <a:rPr lang="en-US" sz="2000" dirty="0"/>
              <a:t>Treatment?</a:t>
            </a:r>
          </a:p>
        </p:txBody>
      </p:sp>
      <p:sp>
        <p:nvSpPr>
          <p:cNvPr id="18" name="TextBox 17">
            <a:extLst>
              <a:ext uri="{FF2B5EF4-FFF2-40B4-BE49-F238E27FC236}">
                <a16:creationId xmlns:a16="http://schemas.microsoft.com/office/drawing/2014/main" id="{A5B48816-8309-ACFD-4509-9AAB65C9D595}"/>
              </a:ext>
            </a:extLst>
          </p:cNvPr>
          <p:cNvSpPr txBox="1"/>
          <p:nvPr/>
        </p:nvSpPr>
        <p:spPr>
          <a:xfrm>
            <a:off x="551861" y="5620886"/>
            <a:ext cx="1345305" cy="400110"/>
          </a:xfrm>
          <a:prstGeom prst="rect">
            <a:avLst/>
          </a:prstGeom>
          <a:noFill/>
        </p:spPr>
        <p:txBody>
          <a:bodyPr wrap="none" rtlCol="0">
            <a:spAutoFit/>
          </a:bodyPr>
          <a:lstStyle/>
          <a:p>
            <a:r>
              <a:rPr lang="en-US" sz="2000" dirty="0"/>
              <a:t>Outcome?</a:t>
            </a:r>
          </a:p>
        </p:txBody>
      </p:sp>
    </p:spTree>
    <p:extLst>
      <p:ext uri="{BB962C8B-B14F-4D97-AF65-F5344CB8AC3E}">
        <p14:creationId xmlns:p14="http://schemas.microsoft.com/office/powerpoint/2010/main" val="499799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A117-36C4-7F6B-B8C1-CD8FDF1108B0}"/>
              </a:ext>
            </a:extLst>
          </p:cNvPr>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817253-2D6C-FCE0-9999-2964330C6001}"/>
                  </a:ext>
                </a:extLst>
              </p:cNvPr>
              <p:cNvSpPr>
                <a:spLocks noGrp="1"/>
              </p:cNvSpPr>
              <p:nvPr>
                <p:ph idx="1"/>
              </p:nvPr>
            </p:nvSpPr>
            <p:spPr/>
            <p:txBody>
              <a:bodyPr/>
              <a:lstStyle/>
              <a:p>
                <a:r>
                  <a:rPr lang="en-US" dirty="0"/>
                  <a:t>There are </a:t>
                </a:r>
                <a14:m>
                  <m:oMath xmlns:m="http://schemas.openxmlformats.org/officeDocument/2006/math">
                    <m:r>
                      <a:rPr lang="en-US" b="0" i="1" smtClean="0">
                        <a:latin typeface="Cambria Math" panose="02040503050406030204" pitchFamily="18" charset="0"/>
                      </a:rPr>
                      <m:t>𝑁</m:t>
                    </m:r>
                  </m:oMath>
                </a14:m>
                <a:r>
                  <a:rPr lang="en-US" dirty="0"/>
                  <a:t> units (people),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endParaRPr lang="en-US" dirty="0"/>
              </a:p>
              <a:p>
                <a:r>
                  <a:rPr lang="en-US" dirty="0"/>
                  <a:t>For each person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oMath>
                </a14:m>
                <a:r>
                  <a:rPr lang="en-US" dirty="0">
                    <a:solidFill>
                      <a:schemeClr val="accent1"/>
                    </a:solidFill>
                  </a:rPr>
                  <a:t> if they are in the control group (placebo)</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=1</m:t>
                    </m:r>
                  </m:oMath>
                </a14:m>
                <a:r>
                  <a:rPr lang="en-US" dirty="0">
                    <a:solidFill>
                      <a:schemeClr val="accent1"/>
                    </a:solidFill>
                  </a:rPr>
                  <a:t> if they get the treatment (aspirin)</a:t>
                </a:r>
              </a:p>
              <a:p>
                <a:r>
                  <a:rPr lang="en-US" dirty="0"/>
                  <a:t>For each person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m:t>
                    </m:r>
                  </m:oMath>
                </a14:m>
                <a:r>
                  <a:rPr lang="en-US" dirty="0">
                    <a:solidFill>
                      <a:schemeClr val="accent1"/>
                    </a:solidFill>
                  </a:rPr>
                  <a:t> outcome we see (</a:t>
                </a:r>
                <a14:m>
                  <m:oMath xmlns:m="http://schemas.openxmlformats.org/officeDocument/2006/math">
                    <m:r>
                      <a:rPr lang="en-US" b="0" i="1" smtClean="0">
                        <a:solidFill>
                          <a:schemeClr val="accent1"/>
                        </a:solidFill>
                        <a:latin typeface="Cambria Math" panose="02040503050406030204" pitchFamily="18" charset="0"/>
                      </a:rPr>
                      <m:t>1</m:t>
                    </m:r>
                  </m:oMath>
                </a14:m>
                <a:r>
                  <a:rPr lang="en-US" dirty="0">
                    <a:solidFill>
                      <a:schemeClr val="accent1"/>
                    </a:solidFill>
                  </a:rPr>
                  <a:t> if       , </a:t>
                </a:r>
                <a14:m>
                  <m:oMath xmlns:m="http://schemas.openxmlformats.org/officeDocument/2006/math">
                    <m:r>
                      <a:rPr lang="en-US" b="0" i="1" smtClean="0">
                        <a:solidFill>
                          <a:schemeClr val="accent1"/>
                        </a:solidFill>
                        <a:latin typeface="Cambria Math" panose="02040503050406030204" pitchFamily="18" charset="0"/>
                      </a:rPr>
                      <m:t>0</m:t>
                    </m:r>
                  </m:oMath>
                </a14:m>
                <a:r>
                  <a:rPr lang="en-US" dirty="0">
                    <a:solidFill>
                      <a:schemeClr val="accent1"/>
                    </a:solidFill>
                  </a:rPr>
                  <a:t> if        ) </a:t>
                </a:r>
              </a:p>
            </p:txBody>
          </p:sp>
        </mc:Choice>
        <mc:Fallback xmlns="">
          <p:sp>
            <p:nvSpPr>
              <p:cNvPr id="3" name="Content Placeholder 2">
                <a:extLst>
                  <a:ext uri="{FF2B5EF4-FFF2-40B4-BE49-F238E27FC236}">
                    <a16:creationId xmlns:a16="http://schemas.microsoft.com/office/drawing/2014/main" id="{C0817253-2D6C-FCE0-9999-2964330C6001}"/>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C60FA48-848A-346D-078C-489FC28DF9B6}"/>
              </a:ext>
            </a:extLst>
          </p:cNvPr>
          <p:cNvGrpSpPr/>
          <p:nvPr/>
        </p:nvGrpSpPr>
        <p:grpSpPr>
          <a:xfrm>
            <a:off x="5164687" y="3708410"/>
            <a:ext cx="1827219" cy="1233462"/>
            <a:chOff x="5164687" y="3708410"/>
            <a:chExt cx="1827219" cy="1233462"/>
          </a:xfrm>
        </p:grpSpPr>
        <p:pic>
          <p:nvPicPr>
            <p:cNvPr id="4" name="Picture 10" descr="Download Smile, Emoji, Happy. Royalty-Free Vector Graphic - Pixabay">
              <a:extLst>
                <a:ext uri="{FF2B5EF4-FFF2-40B4-BE49-F238E27FC236}">
                  <a16:creationId xmlns:a16="http://schemas.microsoft.com/office/drawing/2014/main" id="{EA779584-7CE2-1FCC-AC7A-BDBCDB236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87" y="4087019"/>
              <a:ext cx="450301" cy="45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1AEFEC-EF36-F05F-6D2C-EB2A7E8D338A}"/>
                </a:ext>
              </a:extLst>
            </p:cNvPr>
            <p:cNvPicPr>
              <a:picLocks noChangeAspect="1"/>
            </p:cNvPicPr>
            <p:nvPr/>
          </p:nvPicPr>
          <p:blipFill>
            <a:blip r:embed="rId5"/>
            <a:stretch>
              <a:fillRect/>
            </a:stretch>
          </p:blipFill>
          <p:spPr>
            <a:xfrm>
              <a:off x="6162122" y="3708410"/>
              <a:ext cx="829784" cy="1233462"/>
            </a:xfrm>
            <a:prstGeom prst="rect">
              <a:avLst/>
            </a:prstGeom>
          </p:spPr>
        </p:pic>
      </p:grpSp>
    </p:spTree>
    <p:extLst>
      <p:ext uri="{BB962C8B-B14F-4D97-AF65-F5344CB8AC3E}">
        <p14:creationId xmlns:p14="http://schemas.microsoft.com/office/powerpoint/2010/main" val="10299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C0FC-D288-0319-48C7-295E784A57E3}"/>
              </a:ext>
            </a:extLst>
          </p:cNvPr>
          <p:cNvSpPr>
            <a:spLocks noGrp="1"/>
          </p:cNvSpPr>
          <p:nvPr>
            <p:ph type="title"/>
          </p:nvPr>
        </p:nvSpPr>
        <p:spPr/>
        <p:txBody>
          <a:bodyPr>
            <a:normAutofit/>
          </a:bodyPr>
          <a:lstStyle/>
          <a:p>
            <a:r>
              <a:rPr lang="en-US" sz="4000" dirty="0"/>
              <a:t>We all know </a:t>
            </a:r>
            <a:br>
              <a:rPr lang="en-US" sz="4000" dirty="0"/>
            </a:br>
            <a:r>
              <a:rPr lang="en-US" sz="4000" dirty="0"/>
              <a:t>that correlation doesn’t imply causation</a:t>
            </a:r>
          </a:p>
        </p:txBody>
      </p:sp>
      <p:sp>
        <p:nvSpPr>
          <p:cNvPr id="3" name="Content Placeholder 2">
            <a:extLst>
              <a:ext uri="{FF2B5EF4-FFF2-40B4-BE49-F238E27FC236}">
                <a16:creationId xmlns:a16="http://schemas.microsoft.com/office/drawing/2014/main" id="{BEC229FE-9D0B-55F7-9C68-9C0B744E66D3}"/>
              </a:ext>
            </a:extLst>
          </p:cNvPr>
          <p:cNvSpPr>
            <a:spLocks noGrp="1"/>
          </p:cNvSpPr>
          <p:nvPr>
            <p:ph idx="1"/>
          </p:nvPr>
        </p:nvSpPr>
        <p:spPr>
          <a:xfrm>
            <a:off x="838200" y="5390595"/>
            <a:ext cx="10515600" cy="1009651"/>
          </a:xfrm>
        </p:spPr>
        <p:txBody>
          <a:bodyPr/>
          <a:lstStyle/>
          <a:p>
            <a:r>
              <a:rPr lang="en-US" dirty="0"/>
              <a:t>But what is correlation?  What is causation?</a:t>
            </a:r>
          </a:p>
        </p:txBody>
      </p:sp>
      <p:pic>
        <p:nvPicPr>
          <p:cNvPr id="1026" name="Picture 2" descr="Correlation">
            <a:extLst>
              <a:ext uri="{FF2B5EF4-FFF2-40B4-BE49-F238E27FC236}">
                <a16:creationId xmlns:a16="http://schemas.microsoft.com/office/drawing/2014/main" id="{6091A3C6-194D-0AEE-7A4D-1833FD59B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519" y="2048763"/>
            <a:ext cx="6848961" cy="276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41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F863-606B-60F8-E8F7-E98D008F9B0B}"/>
              </a:ext>
            </a:extLst>
          </p:cNvPr>
          <p:cNvSpPr>
            <a:spLocks noGrp="1"/>
          </p:cNvSpPr>
          <p:nvPr>
            <p:ph type="title"/>
          </p:nvPr>
        </p:nvSpPr>
        <p:spPr>
          <a:xfrm>
            <a:off x="567099" y="-64712"/>
            <a:ext cx="10515600" cy="1325563"/>
          </a:xfrm>
        </p:spPr>
        <p:txBody>
          <a:bodyPr/>
          <a:lstStyle/>
          <a:p>
            <a:r>
              <a:rPr lang="en-US" dirty="0"/>
              <a:t>With Notation!</a:t>
            </a:r>
          </a:p>
        </p:txBody>
      </p:sp>
      <p:pic>
        <p:nvPicPr>
          <p:cNvPr id="4" name="Picture 3">
            <a:extLst>
              <a:ext uri="{FF2B5EF4-FFF2-40B4-BE49-F238E27FC236}">
                <a16:creationId xmlns:a16="http://schemas.microsoft.com/office/drawing/2014/main" id="{CB57DFFF-9E6D-0F82-4056-D05ADB54F94E}"/>
              </a:ext>
            </a:extLst>
          </p:cNvPr>
          <p:cNvPicPr>
            <a:picLocks noChangeAspect="1"/>
          </p:cNvPicPr>
          <p:nvPr/>
        </p:nvPicPr>
        <p:blipFill>
          <a:blip r:embed="rId3"/>
          <a:stretch>
            <a:fillRect/>
          </a:stretch>
        </p:blipFill>
        <p:spPr>
          <a:xfrm>
            <a:off x="2286498" y="2588180"/>
            <a:ext cx="749706" cy="1137565"/>
          </a:xfrm>
          <a:prstGeom prst="rect">
            <a:avLst/>
          </a:prstGeom>
        </p:spPr>
      </p:pic>
      <p:pic>
        <p:nvPicPr>
          <p:cNvPr id="7" name="Picture 6">
            <a:extLst>
              <a:ext uri="{FF2B5EF4-FFF2-40B4-BE49-F238E27FC236}">
                <a16:creationId xmlns:a16="http://schemas.microsoft.com/office/drawing/2014/main" id="{65DC2113-E65E-D036-F3E7-CB65A1F7C119}"/>
              </a:ext>
            </a:extLst>
          </p:cNvPr>
          <p:cNvPicPr>
            <a:picLocks noChangeAspect="1"/>
          </p:cNvPicPr>
          <p:nvPr/>
        </p:nvPicPr>
        <p:blipFill>
          <a:blip r:embed="rId4"/>
          <a:stretch>
            <a:fillRect/>
          </a:stretch>
        </p:blipFill>
        <p:spPr>
          <a:xfrm>
            <a:off x="3692621" y="2697915"/>
            <a:ext cx="975614" cy="871497"/>
          </a:xfrm>
          <a:prstGeom prst="rect">
            <a:avLst/>
          </a:prstGeom>
        </p:spPr>
      </p:pic>
      <p:pic>
        <p:nvPicPr>
          <p:cNvPr id="8" name="Picture 7">
            <a:extLst>
              <a:ext uri="{FF2B5EF4-FFF2-40B4-BE49-F238E27FC236}">
                <a16:creationId xmlns:a16="http://schemas.microsoft.com/office/drawing/2014/main" id="{DEA68633-8B67-C730-1854-49C287925F2F}"/>
              </a:ext>
            </a:extLst>
          </p:cNvPr>
          <p:cNvPicPr>
            <a:picLocks noChangeAspect="1"/>
          </p:cNvPicPr>
          <p:nvPr/>
        </p:nvPicPr>
        <p:blipFill>
          <a:blip r:embed="rId5"/>
          <a:stretch>
            <a:fillRect/>
          </a:stretch>
        </p:blipFill>
        <p:spPr>
          <a:xfrm>
            <a:off x="7402060" y="2585749"/>
            <a:ext cx="761121" cy="1069293"/>
          </a:xfrm>
          <a:prstGeom prst="rect">
            <a:avLst/>
          </a:prstGeom>
        </p:spPr>
      </p:pic>
      <p:pic>
        <p:nvPicPr>
          <p:cNvPr id="12" name="Picture 11">
            <a:extLst>
              <a:ext uri="{FF2B5EF4-FFF2-40B4-BE49-F238E27FC236}">
                <a16:creationId xmlns:a16="http://schemas.microsoft.com/office/drawing/2014/main" id="{CE3B758C-6CB9-9F21-2F02-6C6E9237FB0E}"/>
              </a:ext>
            </a:extLst>
          </p:cNvPr>
          <p:cNvPicPr>
            <a:picLocks noChangeAspect="1"/>
          </p:cNvPicPr>
          <p:nvPr/>
        </p:nvPicPr>
        <p:blipFill>
          <a:blip r:embed="rId6"/>
          <a:stretch>
            <a:fillRect/>
          </a:stretch>
        </p:blipFill>
        <p:spPr>
          <a:xfrm>
            <a:off x="9073754" y="2722118"/>
            <a:ext cx="665417" cy="847870"/>
          </a:xfrm>
          <a:prstGeom prst="rect">
            <a:avLst/>
          </a:prstGeom>
        </p:spPr>
      </p:pic>
      <p:pic>
        <p:nvPicPr>
          <p:cNvPr id="15" name="Picture 14">
            <a:extLst>
              <a:ext uri="{FF2B5EF4-FFF2-40B4-BE49-F238E27FC236}">
                <a16:creationId xmlns:a16="http://schemas.microsoft.com/office/drawing/2014/main" id="{7A62A3D2-4028-7449-A871-CC0A9BBB1AF8}"/>
              </a:ext>
            </a:extLst>
          </p:cNvPr>
          <p:cNvPicPr>
            <a:picLocks noChangeAspect="1"/>
          </p:cNvPicPr>
          <p:nvPr/>
        </p:nvPicPr>
        <p:blipFill>
          <a:blip r:embed="rId7"/>
          <a:stretch>
            <a:fillRect/>
          </a:stretch>
        </p:blipFill>
        <p:spPr>
          <a:xfrm>
            <a:off x="10944214" y="2548905"/>
            <a:ext cx="819172" cy="1036503"/>
          </a:xfrm>
          <a:prstGeom prst="rect">
            <a:avLst/>
          </a:prstGeom>
        </p:spPr>
      </p:pic>
      <p:pic>
        <p:nvPicPr>
          <p:cNvPr id="16" name="Picture 7" descr="Adoptable Rabbits | morabbit">
            <a:extLst>
              <a:ext uri="{FF2B5EF4-FFF2-40B4-BE49-F238E27FC236}">
                <a16:creationId xmlns:a16="http://schemas.microsoft.com/office/drawing/2014/main" id="{F4977F2C-D73A-4CC0-90C2-54754FE22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709038" y="2513019"/>
            <a:ext cx="761121" cy="125930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SPIRIN® Extra Strength 500mg | ASPIRIN® Canada">
            <a:extLst>
              <a:ext uri="{FF2B5EF4-FFF2-40B4-BE49-F238E27FC236}">
                <a16:creationId xmlns:a16="http://schemas.microsoft.com/office/drawing/2014/main" id="{E7E88707-7847-98CD-3EED-4E06595B5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494" y="4197257"/>
            <a:ext cx="990649" cy="99064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EF3A70F3-4FFA-BDC9-A748-BBB4A0AD5328}"/>
              </a:ext>
            </a:extLst>
          </p:cNvPr>
          <p:cNvCxnSpPr>
            <a:cxnSpLocks/>
          </p:cNvCxnSpPr>
          <p:nvPr/>
        </p:nvCxnSpPr>
        <p:spPr>
          <a:xfrm flipH="1">
            <a:off x="0" y="3716005"/>
            <a:ext cx="12430125"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10" descr="Download Smile, Emoji, Happy. Royalty-Free Vector Graphic - Pixabay">
            <a:extLst>
              <a:ext uri="{FF2B5EF4-FFF2-40B4-BE49-F238E27FC236}">
                <a16:creationId xmlns:a16="http://schemas.microsoft.com/office/drawing/2014/main" id="{0F90C915-74E1-337A-8005-2C6A24FB38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4717" y="6077429"/>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Download Smile, Emoji, Happy. Royalty-Free Vector Graphic - Pixabay">
            <a:extLst>
              <a:ext uri="{FF2B5EF4-FFF2-40B4-BE49-F238E27FC236}">
                <a16:creationId xmlns:a16="http://schemas.microsoft.com/office/drawing/2014/main" id="{4E9777A9-6048-2AC5-92E0-8B23CA0379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44214" y="5609574"/>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Download Smile, Emoji, Happy. Royalty-Free Vector Graphic - Pixabay">
            <a:extLst>
              <a:ext uri="{FF2B5EF4-FFF2-40B4-BE49-F238E27FC236}">
                <a16:creationId xmlns:a16="http://schemas.microsoft.com/office/drawing/2014/main" id="{0CF77BEA-BBC3-9717-1205-B95E5C36A6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3543" y="6053682"/>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Download Smile, Emoji, Happy. Royalty-Free Vector Graphic - Pixabay">
            <a:extLst>
              <a:ext uri="{FF2B5EF4-FFF2-40B4-BE49-F238E27FC236}">
                <a16:creationId xmlns:a16="http://schemas.microsoft.com/office/drawing/2014/main" id="{FF968650-98BD-3CA0-D675-EB5440E034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0528" y="6069172"/>
            <a:ext cx="647333" cy="647333"/>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2F4C14E7-04D4-096C-689A-594A9AAA9181}"/>
              </a:ext>
            </a:extLst>
          </p:cNvPr>
          <p:cNvCxnSpPr>
            <a:cxnSpLocks/>
          </p:cNvCxnSpPr>
          <p:nvPr/>
        </p:nvCxnSpPr>
        <p:spPr>
          <a:xfrm flipV="1">
            <a:off x="1968256" y="1998043"/>
            <a:ext cx="0" cy="4935867"/>
          </a:xfrm>
          <a:prstGeom prst="line">
            <a:avLst/>
          </a:prstGeom>
        </p:spPr>
        <p:style>
          <a:lnRef idx="2">
            <a:schemeClr val="accent1"/>
          </a:lnRef>
          <a:fillRef idx="0">
            <a:schemeClr val="accent1"/>
          </a:fillRef>
          <a:effectRef idx="1">
            <a:schemeClr val="accent1"/>
          </a:effectRef>
          <a:fontRef idx="minor">
            <a:schemeClr val="tx1"/>
          </a:fontRef>
        </p:style>
      </p:cxnSp>
      <p:pic>
        <p:nvPicPr>
          <p:cNvPr id="51" name="Picture 50">
            <a:extLst>
              <a:ext uri="{FF2B5EF4-FFF2-40B4-BE49-F238E27FC236}">
                <a16:creationId xmlns:a16="http://schemas.microsoft.com/office/drawing/2014/main" id="{027AE300-024A-DDFF-1E53-A0C3BF31F7A1}"/>
              </a:ext>
            </a:extLst>
          </p:cNvPr>
          <p:cNvPicPr>
            <a:picLocks noChangeAspect="1"/>
          </p:cNvPicPr>
          <p:nvPr/>
        </p:nvPicPr>
        <p:blipFill>
          <a:blip r:embed="rId11"/>
          <a:stretch>
            <a:fillRect/>
          </a:stretch>
        </p:blipFill>
        <p:spPr>
          <a:xfrm>
            <a:off x="7218366" y="5275590"/>
            <a:ext cx="1115597" cy="1658320"/>
          </a:xfrm>
          <a:prstGeom prst="rect">
            <a:avLst/>
          </a:prstGeom>
        </p:spPr>
      </p:pic>
      <p:pic>
        <p:nvPicPr>
          <p:cNvPr id="55" name="Picture 54">
            <a:extLst>
              <a:ext uri="{FF2B5EF4-FFF2-40B4-BE49-F238E27FC236}">
                <a16:creationId xmlns:a16="http://schemas.microsoft.com/office/drawing/2014/main" id="{D443D00B-38BF-1542-453E-3AAE39193CE9}"/>
              </a:ext>
            </a:extLst>
          </p:cNvPr>
          <p:cNvPicPr>
            <a:picLocks noChangeAspect="1"/>
          </p:cNvPicPr>
          <p:nvPr/>
        </p:nvPicPr>
        <p:blipFill>
          <a:blip r:embed="rId11"/>
          <a:stretch>
            <a:fillRect/>
          </a:stretch>
        </p:blipFill>
        <p:spPr>
          <a:xfrm>
            <a:off x="9025540" y="5212034"/>
            <a:ext cx="1115597" cy="1658320"/>
          </a:xfrm>
          <a:prstGeom prst="rect">
            <a:avLst/>
          </a:prstGeom>
        </p:spPr>
      </p:pic>
      <p:pic>
        <p:nvPicPr>
          <p:cNvPr id="3" name="Picture 2" descr="ASPIRIN® Extra Strength 500mg | ASPIRIN® Canada">
            <a:extLst>
              <a:ext uri="{FF2B5EF4-FFF2-40B4-BE49-F238E27FC236}">
                <a16:creationId xmlns:a16="http://schemas.microsoft.com/office/drawing/2014/main" id="{A3D88524-E7B2-B3C7-81ED-E5AC3DECF4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2517" y="4197256"/>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SPIRIN® Extra Strength 500mg | ASPIRIN® Canada">
            <a:extLst>
              <a:ext uri="{FF2B5EF4-FFF2-40B4-BE49-F238E27FC236}">
                <a16:creationId xmlns:a16="http://schemas.microsoft.com/office/drawing/2014/main" id="{19533AA1-657F-9573-52E2-0573E53AEE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727" y="4225823"/>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3223519-61FA-E02F-1360-48B749EB151D}"/>
              </a:ext>
            </a:extLst>
          </p:cNvPr>
          <p:cNvPicPr>
            <a:picLocks noChangeAspect="1"/>
          </p:cNvPicPr>
          <p:nvPr/>
        </p:nvPicPr>
        <p:blipFill>
          <a:blip r:embed="rId12"/>
          <a:stretch>
            <a:fillRect/>
          </a:stretch>
        </p:blipFill>
        <p:spPr>
          <a:xfrm>
            <a:off x="7386751" y="4397517"/>
            <a:ext cx="1047064" cy="687821"/>
          </a:xfrm>
          <a:prstGeom prst="rect">
            <a:avLst/>
          </a:prstGeom>
        </p:spPr>
      </p:pic>
      <p:pic>
        <p:nvPicPr>
          <p:cNvPr id="11" name="Picture 10">
            <a:extLst>
              <a:ext uri="{FF2B5EF4-FFF2-40B4-BE49-F238E27FC236}">
                <a16:creationId xmlns:a16="http://schemas.microsoft.com/office/drawing/2014/main" id="{82F2278C-D261-95AA-B65A-F37B7DEFB84F}"/>
              </a:ext>
            </a:extLst>
          </p:cNvPr>
          <p:cNvPicPr>
            <a:picLocks noChangeAspect="1"/>
          </p:cNvPicPr>
          <p:nvPr/>
        </p:nvPicPr>
        <p:blipFill>
          <a:blip r:embed="rId12"/>
          <a:stretch>
            <a:fillRect/>
          </a:stretch>
        </p:blipFill>
        <p:spPr>
          <a:xfrm>
            <a:off x="9266569" y="4386253"/>
            <a:ext cx="1047064" cy="687821"/>
          </a:xfrm>
          <a:prstGeom prst="rect">
            <a:avLst/>
          </a:prstGeom>
        </p:spPr>
      </p:pic>
      <p:pic>
        <p:nvPicPr>
          <p:cNvPr id="13" name="Picture 12">
            <a:extLst>
              <a:ext uri="{FF2B5EF4-FFF2-40B4-BE49-F238E27FC236}">
                <a16:creationId xmlns:a16="http://schemas.microsoft.com/office/drawing/2014/main" id="{CA20B922-49A9-8F7D-453F-F552681F8192}"/>
              </a:ext>
            </a:extLst>
          </p:cNvPr>
          <p:cNvPicPr>
            <a:picLocks noChangeAspect="1"/>
          </p:cNvPicPr>
          <p:nvPr/>
        </p:nvPicPr>
        <p:blipFill>
          <a:blip r:embed="rId12"/>
          <a:stretch>
            <a:fillRect/>
          </a:stretch>
        </p:blipFill>
        <p:spPr>
          <a:xfrm>
            <a:off x="10818661" y="4396306"/>
            <a:ext cx="1047064" cy="687821"/>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E515841-BFCD-791B-FD0F-B103D12B5D17}"/>
                  </a:ext>
                </a:extLst>
              </p:cNvPr>
              <p:cNvSpPr txBox="1"/>
              <p:nvPr/>
            </p:nvSpPr>
            <p:spPr>
              <a:xfrm>
                <a:off x="327614" y="4135431"/>
                <a:ext cx="166263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𝑾</m:t>
                          </m:r>
                        </m:e>
                        <m:sub>
                          <m:r>
                            <a:rPr lang="en-US" sz="2000" b="1" i="1" smtClean="0">
                              <a:latin typeface="Cambria Math" panose="02040503050406030204" pitchFamily="18" charset="0"/>
                            </a:rPr>
                            <m:t>𝒊</m:t>
                          </m:r>
                        </m:sub>
                      </m:sSub>
                    </m:oMath>
                  </m:oMathPara>
                </a14:m>
                <a:endParaRPr lang="en-US" sz="2000" b="1" dirty="0"/>
              </a:p>
              <a:p>
                <a:r>
                  <a:rPr lang="en-US" sz="2000" b="1" dirty="0"/>
                  <a:t>(Treatment?)</a:t>
                </a:r>
              </a:p>
            </p:txBody>
          </p:sp>
        </mc:Choice>
        <mc:Fallback xmlns="">
          <p:sp>
            <p:nvSpPr>
              <p:cNvPr id="14" name="TextBox 13">
                <a:extLst>
                  <a:ext uri="{FF2B5EF4-FFF2-40B4-BE49-F238E27FC236}">
                    <a16:creationId xmlns:a16="http://schemas.microsoft.com/office/drawing/2014/main" id="{DE515841-BFCD-791B-FD0F-B103D12B5D17}"/>
                  </a:ext>
                </a:extLst>
              </p:cNvPr>
              <p:cNvSpPr txBox="1">
                <a:spLocks noRot="1" noChangeAspect="1" noMove="1" noResize="1" noEditPoints="1" noAdjustHandles="1" noChangeArrowheads="1" noChangeShapeType="1" noTextEdit="1"/>
              </p:cNvSpPr>
              <p:nvPr/>
            </p:nvSpPr>
            <p:spPr>
              <a:xfrm>
                <a:off x="327614" y="4135431"/>
                <a:ext cx="1662635" cy="707886"/>
              </a:xfrm>
              <a:prstGeom prst="rect">
                <a:avLst/>
              </a:prstGeom>
              <a:blipFill>
                <a:blip r:embed="rId13"/>
                <a:stretch>
                  <a:fillRect l="-3788" r="-3030"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5B48816-8309-ACFD-4509-9AAB65C9D595}"/>
                  </a:ext>
                </a:extLst>
              </p:cNvPr>
              <p:cNvSpPr txBox="1"/>
              <p:nvPr/>
            </p:nvSpPr>
            <p:spPr>
              <a:xfrm>
                <a:off x="360821" y="5583030"/>
                <a:ext cx="1546064" cy="70788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𝒀</m:t>
                          </m:r>
                        </m:e>
                        <m:sub>
                          <m:r>
                            <a:rPr lang="en-US" sz="2000" b="1" i="1" smtClean="0">
                              <a:latin typeface="Cambria Math" panose="02040503050406030204" pitchFamily="18" charset="0"/>
                            </a:rPr>
                            <m:t>𝒊</m:t>
                          </m:r>
                        </m:sub>
                      </m:sSub>
                    </m:oMath>
                  </m:oMathPara>
                </a14:m>
                <a:endParaRPr lang="en-US" sz="2000" b="1" dirty="0"/>
              </a:p>
              <a:p>
                <a:r>
                  <a:rPr lang="en-US" sz="2000" b="1" dirty="0"/>
                  <a:t>(Outcome?)</a:t>
                </a:r>
              </a:p>
            </p:txBody>
          </p:sp>
        </mc:Choice>
        <mc:Fallback xmlns="">
          <p:sp>
            <p:nvSpPr>
              <p:cNvPr id="18" name="TextBox 17">
                <a:extLst>
                  <a:ext uri="{FF2B5EF4-FFF2-40B4-BE49-F238E27FC236}">
                    <a16:creationId xmlns:a16="http://schemas.microsoft.com/office/drawing/2014/main" id="{A5B48816-8309-ACFD-4509-9AAB65C9D595}"/>
                  </a:ext>
                </a:extLst>
              </p:cNvPr>
              <p:cNvSpPr txBox="1">
                <a:spLocks noRot="1" noChangeAspect="1" noMove="1" noResize="1" noEditPoints="1" noAdjustHandles="1" noChangeArrowheads="1" noChangeShapeType="1" noTextEdit="1"/>
              </p:cNvSpPr>
              <p:nvPr/>
            </p:nvSpPr>
            <p:spPr>
              <a:xfrm>
                <a:off x="360821" y="5583030"/>
                <a:ext cx="1546064" cy="707886"/>
              </a:xfrm>
              <a:prstGeom prst="rect">
                <a:avLst/>
              </a:prstGeom>
              <a:blipFill>
                <a:blip r:embed="rId14"/>
                <a:stretch>
                  <a:fillRect l="-4065" r="-3252"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77DB42-5928-23B4-E317-C685C9821EAD}"/>
                  </a:ext>
                </a:extLst>
              </p:cNvPr>
              <p:cNvSpPr txBox="1"/>
              <p:nvPr/>
            </p:nvSpPr>
            <p:spPr>
              <a:xfrm>
                <a:off x="2218575" y="2171230"/>
                <a:ext cx="8839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5" name="TextBox 4">
                <a:extLst>
                  <a:ext uri="{FF2B5EF4-FFF2-40B4-BE49-F238E27FC236}">
                    <a16:creationId xmlns:a16="http://schemas.microsoft.com/office/drawing/2014/main" id="{8D77DB42-5928-23B4-E317-C685C9821EAD}"/>
                  </a:ext>
                </a:extLst>
              </p:cNvPr>
              <p:cNvSpPr txBox="1">
                <a:spLocks noRot="1" noChangeAspect="1" noMove="1" noResize="1" noEditPoints="1" noAdjustHandles="1" noChangeArrowheads="1" noChangeShapeType="1" noTextEdit="1"/>
              </p:cNvSpPr>
              <p:nvPr/>
            </p:nvSpPr>
            <p:spPr>
              <a:xfrm>
                <a:off x="2218575" y="2171230"/>
                <a:ext cx="883976"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CD7BB4-148C-4C05-1167-9DE42B904727}"/>
                  </a:ext>
                </a:extLst>
              </p:cNvPr>
              <p:cNvSpPr txBox="1"/>
              <p:nvPr/>
            </p:nvSpPr>
            <p:spPr>
              <a:xfrm>
                <a:off x="3844100" y="2214242"/>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2</m:t>
                      </m:r>
                    </m:oMath>
                  </m:oMathPara>
                </a14:m>
                <a:endParaRPr lang="en-US" sz="2400" dirty="0">
                  <a:solidFill>
                    <a:schemeClr val="accent5"/>
                  </a:solidFill>
                </a:endParaRPr>
              </a:p>
            </p:txBody>
          </p:sp>
        </mc:Choice>
        <mc:Fallback xmlns="">
          <p:sp>
            <p:nvSpPr>
              <p:cNvPr id="19" name="TextBox 18">
                <a:extLst>
                  <a:ext uri="{FF2B5EF4-FFF2-40B4-BE49-F238E27FC236}">
                    <a16:creationId xmlns:a16="http://schemas.microsoft.com/office/drawing/2014/main" id="{78CD7BB4-148C-4C05-1167-9DE42B904727}"/>
                  </a:ext>
                </a:extLst>
              </p:cNvPr>
              <p:cNvSpPr txBox="1">
                <a:spLocks noRot="1" noChangeAspect="1" noMove="1" noResize="1" noEditPoints="1" noAdjustHandles="1" noChangeArrowheads="1" noChangeShapeType="1" noTextEdit="1"/>
              </p:cNvSpPr>
              <p:nvPr/>
            </p:nvSpPr>
            <p:spPr>
              <a:xfrm>
                <a:off x="3844100" y="2214242"/>
                <a:ext cx="836613" cy="461665"/>
              </a:xfrm>
              <a:prstGeom prst="rect">
                <a:avLst/>
              </a:prstGeom>
              <a:blipFill>
                <a:blip r:embed="rId16"/>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9585E5BC-2EF7-2F7B-68EA-D13D0743567D}"/>
              </a:ext>
            </a:extLst>
          </p:cNvPr>
          <p:cNvCxnSpPr>
            <a:cxnSpLocks/>
          </p:cNvCxnSpPr>
          <p:nvPr/>
        </p:nvCxnSpPr>
        <p:spPr>
          <a:xfrm flipH="1">
            <a:off x="0" y="5139752"/>
            <a:ext cx="12195009"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C951F2B-72AA-D371-49DE-5AFB386686D4}"/>
              </a:ext>
            </a:extLst>
          </p:cNvPr>
          <p:cNvCxnSpPr>
            <a:cxnSpLocks/>
          </p:cNvCxnSpPr>
          <p:nvPr/>
        </p:nvCxnSpPr>
        <p:spPr>
          <a:xfrm flipV="1">
            <a:off x="3336100" y="1998043"/>
            <a:ext cx="0" cy="4919946"/>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D010BC-92D4-D827-9F6B-79F889B35193}"/>
              </a:ext>
            </a:extLst>
          </p:cNvPr>
          <p:cNvCxnSpPr>
            <a:cxnSpLocks/>
          </p:cNvCxnSpPr>
          <p:nvPr/>
        </p:nvCxnSpPr>
        <p:spPr>
          <a:xfrm flipV="1">
            <a:off x="5117275" y="1973526"/>
            <a:ext cx="0" cy="4880936"/>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E1852D0-5BA8-9EE8-385E-AC1AB3E9DD90}"/>
              </a:ext>
            </a:extLst>
          </p:cNvPr>
          <p:cNvCxnSpPr>
            <a:cxnSpLocks/>
          </p:cNvCxnSpPr>
          <p:nvPr/>
        </p:nvCxnSpPr>
        <p:spPr>
          <a:xfrm flipV="1">
            <a:off x="6984175" y="1998043"/>
            <a:ext cx="0" cy="4848372"/>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BF7B017-6230-A60C-5235-B6CB98B1F689}"/>
              </a:ext>
            </a:extLst>
          </p:cNvPr>
          <p:cNvCxnSpPr>
            <a:cxnSpLocks/>
          </p:cNvCxnSpPr>
          <p:nvPr/>
        </p:nvCxnSpPr>
        <p:spPr>
          <a:xfrm flipV="1">
            <a:off x="8779638" y="1921436"/>
            <a:ext cx="0" cy="4940071"/>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BA946D6-D22F-5DE7-1687-7C64B6E0DEB0}"/>
              </a:ext>
            </a:extLst>
          </p:cNvPr>
          <p:cNvCxnSpPr>
            <a:cxnSpLocks/>
          </p:cNvCxnSpPr>
          <p:nvPr/>
        </p:nvCxnSpPr>
        <p:spPr>
          <a:xfrm flipV="1">
            <a:off x="10489376" y="1813377"/>
            <a:ext cx="0" cy="5044623"/>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35B4C3A-1C27-DDDC-6FA2-7F9C5EE9C35D}"/>
                  </a:ext>
                </a:extLst>
              </p:cNvPr>
              <p:cNvSpPr txBox="1"/>
              <p:nvPr/>
            </p:nvSpPr>
            <p:spPr>
              <a:xfrm>
                <a:off x="480441" y="2588694"/>
                <a:ext cx="145616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𝒊</m:t>
                      </m:r>
                    </m:oMath>
                  </m:oMathPara>
                </a14:m>
                <a:endParaRPr lang="en-US" sz="2000" b="1" dirty="0"/>
              </a:p>
              <a:p>
                <a:r>
                  <a:rPr lang="en-US" sz="2000" b="1" dirty="0"/>
                  <a:t>(Person ID)</a:t>
                </a:r>
              </a:p>
            </p:txBody>
          </p:sp>
        </mc:Choice>
        <mc:Fallback xmlns="">
          <p:sp>
            <p:nvSpPr>
              <p:cNvPr id="35" name="TextBox 34">
                <a:extLst>
                  <a:ext uri="{FF2B5EF4-FFF2-40B4-BE49-F238E27FC236}">
                    <a16:creationId xmlns:a16="http://schemas.microsoft.com/office/drawing/2014/main" id="{635B4C3A-1C27-DDDC-6FA2-7F9C5EE9C35D}"/>
                  </a:ext>
                </a:extLst>
              </p:cNvPr>
              <p:cNvSpPr txBox="1">
                <a:spLocks noRot="1" noChangeAspect="1" noMove="1" noResize="1" noEditPoints="1" noAdjustHandles="1" noChangeArrowheads="1" noChangeShapeType="1" noTextEdit="1"/>
              </p:cNvSpPr>
              <p:nvPr/>
            </p:nvSpPr>
            <p:spPr>
              <a:xfrm>
                <a:off x="480441" y="2588694"/>
                <a:ext cx="1456168" cy="707886"/>
              </a:xfrm>
              <a:prstGeom prst="rect">
                <a:avLst/>
              </a:prstGeom>
              <a:blipFill>
                <a:blip r:embed="rId17"/>
                <a:stretch>
                  <a:fillRect l="-4310" r="-3448"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C47474D2-467E-A6A5-E4ED-422A2089C56D}"/>
                  </a:ext>
                </a:extLst>
              </p:cNvPr>
              <p:cNvSpPr txBox="1"/>
              <p:nvPr/>
            </p:nvSpPr>
            <p:spPr>
              <a:xfrm>
                <a:off x="5707258" y="2205467"/>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3</m:t>
                      </m:r>
                    </m:oMath>
                  </m:oMathPara>
                </a14:m>
                <a:endParaRPr lang="en-US" sz="2400" dirty="0">
                  <a:solidFill>
                    <a:schemeClr val="accent5"/>
                  </a:solidFill>
                </a:endParaRPr>
              </a:p>
            </p:txBody>
          </p:sp>
        </mc:Choice>
        <mc:Fallback xmlns="">
          <p:sp>
            <p:nvSpPr>
              <p:cNvPr id="86" name="TextBox 85">
                <a:extLst>
                  <a:ext uri="{FF2B5EF4-FFF2-40B4-BE49-F238E27FC236}">
                    <a16:creationId xmlns:a16="http://schemas.microsoft.com/office/drawing/2014/main" id="{C47474D2-467E-A6A5-E4ED-422A2089C56D}"/>
                  </a:ext>
                </a:extLst>
              </p:cNvPr>
              <p:cNvSpPr txBox="1">
                <a:spLocks noRot="1" noChangeAspect="1" noMove="1" noResize="1" noEditPoints="1" noAdjustHandles="1" noChangeArrowheads="1" noChangeShapeType="1" noTextEdit="1"/>
              </p:cNvSpPr>
              <p:nvPr/>
            </p:nvSpPr>
            <p:spPr>
              <a:xfrm>
                <a:off x="5707258" y="2205467"/>
                <a:ext cx="836613" cy="46166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2018664-83AD-0CBE-9151-13B4A3A57830}"/>
                  </a:ext>
                </a:extLst>
              </p:cNvPr>
              <p:cNvSpPr txBox="1"/>
              <p:nvPr/>
            </p:nvSpPr>
            <p:spPr>
              <a:xfrm>
                <a:off x="7387430" y="2187878"/>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4</m:t>
                      </m:r>
                    </m:oMath>
                  </m:oMathPara>
                </a14:m>
                <a:endParaRPr lang="en-US" sz="2400" dirty="0">
                  <a:solidFill>
                    <a:schemeClr val="accent5"/>
                  </a:solidFill>
                </a:endParaRPr>
              </a:p>
            </p:txBody>
          </p:sp>
        </mc:Choice>
        <mc:Fallback xmlns="">
          <p:sp>
            <p:nvSpPr>
              <p:cNvPr id="87" name="TextBox 86">
                <a:extLst>
                  <a:ext uri="{FF2B5EF4-FFF2-40B4-BE49-F238E27FC236}">
                    <a16:creationId xmlns:a16="http://schemas.microsoft.com/office/drawing/2014/main" id="{42018664-83AD-0CBE-9151-13B4A3A57830}"/>
                  </a:ext>
                </a:extLst>
              </p:cNvPr>
              <p:cNvSpPr txBox="1">
                <a:spLocks noRot="1" noChangeAspect="1" noMove="1" noResize="1" noEditPoints="1" noAdjustHandles="1" noChangeArrowheads="1" noChangeShapeType="1" noTextEdit="1"/>
              </p:cNvSpPr>
              <p:nvPr/>
            </p:nvSpPr>
            <p:spPr>
              <a:xfrm>
                <a:off x="7387430" y="2187878"/>
                <a:ext cx="8366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167EC7B-D8C6-1643-5381-F1237C72D678}"/>
                  </a:ext>
                </a:extLst>
              </p:cNvPr>
              <p:cNvSpPr txBox="1"/>
              <p:nvPr/>
            </p:nvSpPr>
            <p:spPr>
              <a:xfrm>
                <a:off x="9182892" y="2171229"/>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5</m:t>
                      </m:r>
                    </m:oMath>
                  </m:oMathPara>
                </a14:m>
                <a:endParaRPr lang="en-US" sz="2400" dirty="0">
                  <a:solidFill>
                    <a:schemeClr val="accent5"/>
                  </a:solidFill>
                </a:endParaRPr>
              </a:p>
            </p:txBody>
          </p:sp>
        </mc:Choice>
        <mc:Fallback xmlns="">
          <p:sp>
            <p:nvSpPr>
              <p:cNvPr id="88" name="TextBox 87">
                <a:extLst>
                  <a:ext uri="{FF2B5EF4-FFF2-40B4-BE49-F238E27FC236}">
                    <a16:creationId xmlns:a16="http://schemas.microsoft.com/office/drawing/2014/main" id="{0167EC7B-D8C6-1643-5381-F1237C72D678}"/>
                  </a:ext>
                </a:extLst>
              </p:cNvPr>
              <p:cNvSpPr txBox="1">
                <a:spLocks noRot="1" noChangeAspect="1" noMove="1" noResize="1" noEditPoints="1" noAdjustHandles="1" noChangeArrowheads="1" noChangeShapeType="1" noTextEdit="1"/>
              </p:cNvSpPr>
              <p:nvPr/>
            </p:nvSpPr>
            <p:spPr>
              <a:xfrm>
                <a:off x="9182892" y="2171229"/>
                <a:ext cx="836613" cy="46166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1F050A14-5EDC-2B64-DAA6-6BCDCA0398B1}"/>
                  </a:ext>
                </a:extLst>
              </p:cNvPr>
              <p:cNvSpPr txBox="1"/>
              <p:nvPr/>
            </p:nvSpPr>
            <p:spPr>
              <a:xfrm>
                <a:off x="10882542" y="2152268"/>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6</m:t>
                      </m:r>
                    </m:oMath>
                  </m:oMathPara>
                </a14:m>
                <a:endParaRPr lang="en-US" sz="2400" dirty="0">
                  <a:solidFill>
                    <a:schemeClr val="accent5"/>
                  </a:solidFill>
                </a:endParaRPr>
              </a:p>
            </p:txBody>
          </p:sp>
        </mc:Choice>
        <mc:Fallback xmlns="">
          <p:sp>
            <p:nvSpPr>
              <p:cNvPr id="89" name="TextBox 88">
                <a:extLst>
                  <a:ext uri="{FF2B5EF4-FFF2-40B4-BE49-F238E27FC236}">
                    <a16:creationId xmlns:a16="http://schemas.microsoft.com/office/drawing/2014/main" id="{1F050A14-5EDC-2B64-DAA6-6BCDCA0398B1}"/>
                  </a:ext>
                </a:extLst>
              </p:cNvPr>
              <p:cNvSpPr txBox="1">
                <a:spLocks noRot="1" noChangeAspect="1" noMove="1" noResize="1" noEditPoints="1" noAdjustHandles="1" noChangeArrowheads="1" noChangeShapeType="1" noTextEdit="1"/>
              </p:cNvSpPr>
              <p:nvPr/>
            </p:nvSpPr>
            <p:spPr>
              <a:xfrm>
                <a:off x="10882542" y="2152268"/>
                <a:ext cx="836613" cy="46166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16EA1AA-4AEF-1FA1-DB2A-8A6B931E1933}"/>
                  </a:ext>
                </a:extLst>
              </p:cNvPr>
              <p:cNvSpPr txBox="1"/>
              <p:nvPr/>
            </p:nvSpPr>
            <p:spPr>
              <a:xfrm>
                <a:off x="2100318" y="3846091"/>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1</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0" name="TextBox 89">
                <a:extLst>
                  <a:ext uri="{FF2B5EF4-FFF2-40B4-BE49-F238E27FC236}">
                    <a16:creationId xmlns:a16="http://schemas.microsoft.com/office/drawing/2014/main" id="{E16EA1AA-4AEF-1FA1-DB2A-8A6B931E1933}"/>
                  </a:ext>
                </a:extLst>
              </p:cNvPr>
              <p:cNvSpPr txBox="1">
                <a:spLocks noRot="1" noChangeAspect="1" noMove="1" noResize="1" noEditPoints="1" noAdjustHandles="1" noChangeArrowheads="1" noChangeShapeType="1" noTextEdit="1"/>
              </p:cNvSpPr>
              <p:nvPr/>
            </p:nvSpPr>
            <p:spPr>
              <a:xfrm>
                <a:off x="2100318" y="3846091"/>
                <a:ext cx="1147804" cy="461665"/>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31C517-51FC-E77C-4A4E-91FA5D74739F}"/>
                  </a:ext>
                </a:extLst>
              </p:cNvPr>
              <p:cNvSpPr txBox="1"/>
              <p:nvPr/>
            </p:nvSpPr>
            <p:spPr>
              <a:xfrm>
                <a:off x="3668224" y="3827563"/>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2</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1" name="TextBox 90">
                <a:extLst>
                  <a:ext uri="{FF2B5EF4-FFF2-40B4-BE49-F238E27FC236}">
                    <a16:creationId xmlns:a16="http://schemas.microsoft.com/office/drawing/2014/main" id="{A031C517-51FC-E77C-4A4E-91FA5D74739F}"/>
                  </a:ext>
                </a:extLst>
              </p:cNvPr>
              <p:cNvSpPr txBox="1">
                <a:spLocks noRot="1" noChangeAspect="1" noMove="1" noResize="1" noEditPoints="1" noAdjustHandles="1" noChangeArrowheads="1" noChangeShapeType="1" noTextEdit="1"/>
              </p:cNvSpPr>
              <p:nvPr/>
            </p:nvSpPr>
            <p:spPr>
              <a:xfrm>
                <a:off x="3668224" y="3827563"/>
                <a:ext cx="1147804" cy="46166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D7A41349-071A-3CFF-9F8F-38A9CDD938F7}"/>
                  </a:ext>
                </a:extLst>
              </p:cNvPr>
              <p:cNvSpPr txBox="1"/>
              <p:nvPr/>
            </p:nvSpPr>
            <p:spPr>
              <a:xfrm>
                <a:off x="5499405" y="3820532"/>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3</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2" name="TextBox 91">
                <a:extLst>
                  <a:ext uri="{FF2B5EF4-FFF2-40B4-BE49-F238E27FC236}">
                    <a16:creationId xmlns:a16="http://schemas.microsoft.com/office/drawing/2014/main" id="{D7A41349-071A-3CFF-9F8F-38A9CDD938F7}"/>
                  </a:ext>
                </a:extLst>
              </p:cNvPr>
              <p:cNvSpPr txBox="1">
                <a:spLocks noRot="1" noChangeAspect="1" noMove="1" noResize="1" noEditPoints="1" noAdjustHandles="1" noChangeArrowheads="1" noChangeShapeType="1" noTextEdit="1"/>
              </p:cNvSpPr>
              <p:nvPr/>
            </p:nvSpPr>
            <p:spPr>
              <a:xfrm>
                <a:off x="5499405" y="3820532"/>
                <a:ext cx="1147804" cy="461665"/>
              </a:xfrm>
              <a:prstGeom prst="rect">
                <a:avLst/>
              </a:prstGeom>
              <a:blipFill>
                <a:blip r:embed="rId24"/>
                <a:stretch>
                  <a:fillRect r="-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872E5CD-788D-E202-39CC-28EA155CE247}"/>
                  </a:ext>
                </a:extLst>
              </p:cNvPr>
              <p:cNvSpPr txBox="1"/>
              <p:nvPr/>
            </p:nvSpPr>
            <p:spPr>
              <a:xfrm>
                <a:off x="7279817" y="3815875"/>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4</m:t>
                          </m:r>
                        </m:sub>
                      </m:sSub>
                      <m:r>
                        <a:rPr lang="en-US" sz="2400" b="0" i="1" dirty="0"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3" name="TextBox 92">
                <a:extLst>
                  <a:ext uri="{FF2B5EF4-FFF2-40B4-BE49-F238E27FC236}">
                    <a16:creationId xmlns:a16="http://schemas.microsoft.com/office/drawing/2014/main" id="{B872E5CD-788D-E202-39CC-28EA155CE247}"/>
                  </a:ext>
                </a:extLst>
              </p:cNvPr>
              <p:cNvSpPr txBox="1">
                <a:spLocks noRot="1" noChangeAspect="1" noMove="1" noResize="1" noEditPoints="1" noAdjustHandles="1" noChangeArrowheads="1" noChangeShapeType="1" noTextEdit="1"/>
              </p:cNvSpPr>
              <p:nvPr/>
            </p:nvSpPr>
            <p:spPr>
              <a:xfrm>
                <a:off x="7279817" y="3815875"/>
                <a:ext cx="1147804" cy="46166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9324DB5-F040-1BDD-3014-BF7EEEE36C9C}"/>
                  </a:ext>
                </a:extLst>
              </p:cNvPr>
              <p:cNvSpPr txBox="1"/>
              <p:nvPr/>
            </p:nvSpPr>
            <p:spPr>
              <a:xfrm>
                <a:off x="9017210" y="3794625"/>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5</m:t>
                          </m:r>
                        </m:sub>
                      </m:sSub>
                      <m:r>
                        <a:rPr lang="en-US" sz="2400" b="0" i="1" dirty="0"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4" name="TextBox 93">
                <a:extLst>
                  <a:ext uri="{FF2B5EF4-FFF2-40B4-BE49-F238E27FC236}">
                    <a16:creationId xmlns:a16="http://schemas.microsoft.com/office/drawing/2014/main" id="{99324DB5-F040-1BDD-3014-BF7EEEE36C9C}"/>
                  </a:ext>
                </a:extLst>
              </p:cNvPr>
              <p:cNvSpPr txBox="1">
                <a:spLocks noRot="1" noChangeAspect="1" noMove="1" noResize="1" noEditPoints="1" noAdjustHandles="1" noChangeArrowheads="1" noChangeShapeType="1" noTextEdit="1"/>
              </p:cNvSpPr>
              <p:nvPr/>
            </p:nvSpPr>
            <p:spPr>
              <a:xfrm>
                <a:off x="9017210" y="3794625"/>
                <a:ext cx="1147804" cy="461665"/>
              </a:xfrm>
              <a:prstGeom prst="rect">
                <a:avLst/>
              </a:prstGeom>
              <a:blipFill>
                <a:blip r:embed="rId26"/>
                <a:stretch>
                  <a:fillRect r="-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CC1D6AD-0721-D286-CC5E-8B5F6ADD3B78}"/>
                  </a:ext>
                </a:extLst>
              </p:cNvPr>
              <p:cNvSpPr txBox="1"/>
              <p:nvPr/>
            </p:nvSpPr>
            <p:spPr>
              <a:xfrm>
                <a:off x="10726947" y="3817309"/>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𝑊</m:t>
                          </m:r>
                        </m:e>
                        <m:sub>
                          <m:r>
                            <a:rPr lang="en-US" sz="2400" b="0" i="1" dirty="0" smtClean="0">
                              <a:solidFill>
                                <a:schemeClr val="accent5"/>
                              </a:solidFill>
                              <a:latin typeface="Cambria Math" panose="02040503050406030204" pitchFamily="18" charset="0"/>
                            </a:rPr>
                            <m:t>6</m:t>
                          </m:r>
                        </m:sub>
                      </m:sSub>
                      <m:r>
                        <a:rPr lang="en-US" sz="2400" b="0" i="1" dirty="0"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5" name="TextBox 94">
                <a:extLst>
                  <a:ext uri="{FF2B5EF4-FFF2-40B4-BE49-F238E27FC236}">
                    <a16:creationId xmlns:a16="http://schemas.microsoft.com/office/drawing/2014/main" id="{3CC1D6AD-0721-D286-CC5E-8B5F6ADD3B78}"/>
                  </a:ext>
                </a:extLst>
              </p:cNvPr>
              <p:cNvSpPr txBox="1">
                <a:spLocks noRot="1" noChangeAspect="1" noMove="1" noResize="1" noEditPoints="1" noAdjustHandles="1" noChangeArrowheads="1" noChangeShapeType="1" noTextEdit="1"/>
              </p:cNvSpPr>
              <p:nvPr/>
            </p:nvSpPr>
            <p:spPr>
              <a:xfrm>
                <a:off x="10726947" y="3817309"/>
                <a:ext cx="1147804" cy="461665"/>
              </a:xfrm>
              <a:prstGeom prst="rect">
                <a:avLst/>
              </a:prstGeom>
              <a:blipFill>
                <a:blip r:embed="rId27"/>
                <a:stretch>
                  <a:fillRect l="-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3C1CB42F-17F8-BA41-496F-997F4641A085}"/>
                  </a:ext>
                </a:extLst>
              </p:cNvPr>
              <p:cNvSpPr txBox="1"/>
              <p:nvPr/>
            </p:nvSpPr>
            <p:spPr>
              <a:xfrm>
                <a:off x="2065346" y="5384526"/>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1</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6" name="TextBox 95">
                <a:extLst>
                  <a:ext uri="{FF2B5EF4-FFF2-40B4-BE49-F238E27FC236}">
                    <a16:creationId xmlns:a16="http://schemas.microsoft.com/office/drawing/2014/main" id="{3C1CB42F-17F8-BA41-496F-997F4641A085}"/>
                  </a:ext>
                </a:extLst>
              </p:cNvPr>
              <p:cNvSpPr txBox="1">
                <a:spLocks noRot="1" noChangeAspect="1" noMove="1" noResize="1" noEditPoints="1" noAdjustHandles="1" noChangeArrowheads="1" noChangeShapeType="1" noTextEdit="1"/>
              </p:cNvSpPr>
              <p:nvPr/>
            </p:nvSpPr>
            <p:spPr>
              <a:xfrm>
                <a:off x="2065346" y="5384526"/>
                <a:ext cx="1147804" cy="4616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252B5792-83EC-B286-339E-EAC3F6EB841C}"/>
                  </a:ext>
                </a:extLst>
              </p:cNvPr>
              <p:cNvSpPr txBox="1"/>
              <p:nvPr/>
            </p:nvSpPr>
            <p:spPr>
              <a:xfrm>
                <a:off x="3634946" y="5352197"/>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2</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7" name="TextBox 96">
                <a:extLst>
                  <a:ext uri="{FF2B5EF4-FFF2-40B4-BE49-F238E27FC236}">
                    <a16:creationId xmlns:a16="http://schemas.microsoft.com/office/drawing/2014/main" id="{252B5792-83EC-B286-339E-EAC3F6EB841C}"/>
                  </a:ext>
                </a:extLst>
              </p:cNvPr>
              <p:cNvSpPr txBox="1">
                <a:spLocks noRot="1" noChangeAspect="1" noMove="1" noResize="1" noEditPoints="1" noAdjustHandles="1" noChangeArrowheads="1" noChangeShapeType="1" noTextEdit="1"/>
              </p:cNvSpPr>
              <p:nvPr/>
            </p:nvSpPr>
            <p:spPr>
              <a:xfrm>
                <a:off x="3634946" y="5352197"/>
                <a:ext cx="1147804" cy="46166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CDDCEE35-F3DB-0B0B-1BD2-B1864B783825}"/>
                  </a:ext>
                </a:extLst>
              </p:cNvPr>
              <p:cNvSpPr txBox="1"/>
              <p:nvPr/>
            </p:nvSpPr>
            <p:spPr>
              <a:xfrm>
                <a:off x="5544208" y="5348148"/>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3</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98" name="TextBox 97">
                <a:extLst>
                  <a:ext uri="{FF2B5EF4-FFF2-40B4-BE49-F238E27FC236}">
                    <a16:creationId xmlns:a16="http://schemas.microsoft.com/office/drawing/2014/main" id="{CDDCEE35-F3DB-0B0B-1BD2-B1864B783825}"/>
                  </a:ext>
                </a:extLst>
              </p:cNvPr>
              <p:cNvSpPr txBox="1">
                <a:spLocks noRot="1" noChangeAspect="1" noMove="1" noResize="1" noEditPoints="1" noAdjustHandles="1" noChangeArrowheads="1" noChangeShapeType="1" noTextEdit="1"/>
              </p:cNvSpPr>
              <p:nvPr/>
            </p:nvSpPr>
            <p:spPr>
              <a:xfrm>
                <a:off x="5544208" y="5348148"/>
                <a:ext cx="1147804" cy="46166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EE6BD1C-E9CD-72C4-21E9-DD5229C413F7}"/>
                  </a:ext>
                </a:extLst>
              </p:cNvPr>
              <p:cNvSpPr txBox="1"/>
              <p:nvPr/>
            </p:nvSpPr>
            <p:spPr>
              <a:xfrm>
                <a:off x="7212412" y="5273031"/>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4</m:t>
                          </m:r>
                        </m:sub>
                      </m:sSub>
                      <m:r>
                        <a:rPr lang="en-US" sz="2400" b="0" i="1" dirty="0"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99" name="TextBox 98">
                <a:extLst>
                  <a:ext uri="{FF2B5EF4-FFF2-40B4-BE49-F238E27FC236}">
                    <a16:creationId xmlns:a16="http://schemas.microsoft.com/office/drawing/2014/main" id="{2EE6BD1C-E9CD-72C4-21E9-DD5229C413F7}"/>
                  </a:ext>
                </a:extLst>
              </p:cNvPr>
              <p:cNvSpPr txBox="1">
                <a:spLocks noRot="1" noChangeAspect="1" noMove="1" noResize="1" noEditPoints="1" noAdjustHandles="1" noChangeArrowheads="1" noChangeShapeType="1" noTextEdit="1"/>
              </p:cNvSpPr>
              <p:nvPr/>
            </p:nvSpPr>
            <p:spPr>
              <a:xfrm>
                <a:off x="7212412" y="5273031"/>
                <a:ext cx="1147804" cy="461665"/>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4DBC8C1C-9A37-8612-9DEA-C749FD4CF71C}"/>
                  </a:ext>
                </a:extLst>
              </p:cNvPr>
              <p:cNvSpPr txBox="1"/>
              <p:nvPr/>
            </p:nvSpPr>
            <p:spPr>
              <a:xfrm>
                <a:off x="9051793" y="5241783"/>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5</m:t>
                          </m:r>
                        </m:sub>
                      </m:sSub>
                      <m:r>
                        <a:rPr lang="en-US" sz="2400" b="0" i="1" dirty="0" smtClean="0">
                          <a:solidFill>
                            <a:schemeClr val="accent5"/>
                          </a:solidFill>
                          <a:latin typeface="Cambria Math" panose="02040503050406030204" pitchFamily="18" charset="0"/>
                        </a:rPr>
                        <m:t>=0</m:t>
                      </m:r>
                    </m:oMath>
                  </m:oMathPara>
                </a14:m>
                <a:endParaRPr lang="en-US" sz="2400" dirty="0">
                  <a:solidFill>
                    <a:schemeClr val="accent5"/>
                  </a:solidFill>
                </a:endParaRPr>
              </a:p>
            </p:txBody>
          </p:sp>
        </mc:Choice>
        <mc:Fallback xmlns="">
          <p:sp>
            <p:nvSpPr>
              <p:cNvPr id="100" name="TextBox 99">
                <a:extLst>
                  <a:ext uri="{FF2B5EF4-FFF2-40B4-BE49-F238E27FC236}">
                    <a16:creationId xmlns:a16="http://schemas.microsoft.com/office/drawing/2014/main" id="{4DBC8C1C-9A37-8612-9DEA-C749FD4CF71C}"/>
                  </a:ext>
                </a:extLst>
              </p:cNvPr>
              <p:cNvSpPr txBox="1">
                <a:spLocks noRot="1" noChangeAspect="1" noMove="1" noResize="1" noEditPoints="1" noAdjustHandles="1" noChangeArrowheads="1" noChangeShapeType="1" noTextEdit="1"/>
              </p:cNvSpPr>
              <p:nvPr/>
            </p:nvSpPr>
            <p:spPr>
              <a:xfrm>
                <a:off x="9051793" y="5241783"/>
                <a:ext cx="1147804" cy="461665"/>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E8C0C5FE-5AFF-A031-A486-5E2F55FA8873}"/>
                  </a:ext>
                </a:extLst>
              </p:cNvPr>
              <p:cNvSpPr txBox="1"/>
              <p:nvPr/>
            </p:nvSpPr>
            <p:spPr>
              <a:xfrm>
                <a:off x="10590915" y="5172026"/>
                <a:ext cx="114780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solidFill>
                                <a:schemeClr val="accent5"/>
                              </a:solidFill>
                              <a:latin typeface="Cambria Math" panose="02040503050406030204" pitchFamily="18" charset="0"/>
                            </a:rPr>
                          </m:ctrlPr>
                        </m:sSubPr>
                        <m:e>
                          <m:r>
                            <a:rPr lang="en-US" sz="2400" b="0" i="1" dirty="0" smtClean="0">
                              <a:solidFill>
                                <a:schemeClr val="accent5"/>
                              </a:solidFill>
                              <a:latin typeface="Cambria Math" panose="02040503050406030204" pitchFamily="18" charset="0"/>
                            </a:rPr>
                            <m:t>𝑌</m:t>
                          </m:r>
                        </m:e>
                        <m:sub>
                          <m:r>
                            <a:rPr lang="en-US" sz="2400" b="0" i="1" dirty="0" smtClean="0">
                              <a:solidFill>
                                <a:schemeClr val="accent5"/>
                              </a:solidFill>
                              <a:latin typeface="Cambria Math" panose="02040503050406030204" pitchFamily="18" charset="0"/>
                            </a:rPr>
                            <m:t>6</m:t>
                          </m:r>
                        </m:sub>
                      </m:sSub>
                      <m:r>
                        <a:rPr lang="en-US" sz="2400" b="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101" name="TextBox 100">
                <a:extLst>
                  <a:ext uri="{FF2B5EF4-FFF2-40B4-BE49-F238E27FC236}">
                    <a16:creationId xmlns:a16="http://schemas.microsoft.com/office/drawing/2014/main" id="{E8C0C5FE-5AFF-A031-A486-5E2F55FA8873}"/>
                  </a:ext>
                </a:extLst>
              </p:cNvPr>
              <p:cNvSpPr txBox="1">
                <a:spLocks noRot="1" noChangeAspect="1" noMove="1" noResize="1" noEditPoints="1" noAdjustHandles="1" noChangeArrowheads="1" noChangeShapeType="1" noTextEdit="1"/>
              </p:cNvSpPr>
              <p:nvPr/>
            </p:nvSpPr>
            <p:spPr>
              <a:xfrm>
                <a:off x="10590915" y="5172026"/>
                <a:ext cx="1147804" cy="461665"/>
              </a:xfrm>
              <a:prstGeom prst="rect">
                <a:avLst/>
              </a:prstGeom>
              <a:blipFill>
                <a:blip r:embed="rId33"/>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7C941286-E4B4-BAEC-954E-3771C3E1BAC3}"/>
              </a:ext>
            </a:extLst>
          </p:cNvPr>
          <p:cNvGrpSpPr/>
          <p:nvPr/>
        </p:nvGrpSpPr>
        <p:grpSpPr>
          <a:xfrm>
            <a:off x="4370861" y="86788"/>
            <a:ext cx="7764547" cy="2101089"/>
            <a:chOff x="4370861" y="86788"/>
            <a:chExt cx="7764547" cy="2101089"/>
          </a:xfrm>
        </p:grpSpPr>
        <mc:AlternateContent xmlns:mc="http://schemas.openxmlformats.org/markup-compatibility/2006" xmlns:a14="http://schemas.microsoft.com/office/drawing/2010/main">
          <mc:Choice Requires="a14">
            <p:sp>
              <p:nvSpPr>
                <p:cNvPr id="102" name="Rounded Rectangle 101">
                  <a:extLst>
                    <a:ext uri="{FF2B5EF4-FFF2-40B4-BE49-F238E27FC236}">
                      <a16:creationId xmlns:a16="http://schemas.microsoft.com/office/drawing/2014/main" id="{2E7EC45E-4FD5-9A06-A3AD-E57454F07CB1}"/>
                    </a:ext>
                  </a:extLst>
                </p:cNvPr>
                <p:cNvSpPr/>
                <p:nvPr/>
              </p:nvSpPr>
              <p:spPr>
                <a:xfrm>
                  <a:off x="5351385" y="86788"/>
                  <a:ext cx="6784023" cy="210108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Discuss: </a:t>
                  </a:r>
                </a:p>
                <a:p>
                  <a:pPr marL="342900" indent="-342900">
                    <a:buFont typeface="Arial" panose="020B0604020202020204" pitchFamily="34" charset="0"/>
                    <a:buChar char="•"/>
                  </a:pPr>
                  <a:r>
                    <a:rPr lang="en-US" sz="2400" dirty="0"/>
                    <a:t>Say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m:t>
                          </m:r>
                        </m:sub>
                      </m:sSub>
                    </m:oMath>
                  </a14:m>
                  <a:r>
                    <a:rPr lang="en-US" sz="2400" dirty="0"/>
                    <a:t> measures “happiness” (1 or 0)</a:t>
                  </a:r>
                </a:p>
                <a:p>
                  <a:pPr marL="342900" indent="-342900">
                    <a:buFont typeface="Arial" panose="020B0604020202020204" pitchFamily="34" charset="0"/>
                    <a:buChar char="•"/>
                  </a:pPr>
                  <a:r>
                    <a:rPr lang="en-US" sz="2400" dirty="0"/>
                    <a:t>Based on this data, what’s your </a:t>
                  </a:r>
                  <a:r>
                    <a:rPr lang="en-US" sz="2400" b="1" dirty="0"/>
                    <a:t>best guess </a:t>
                  </a:r>
                  <a:r>
                    <a:rPr lang="en-US" sz="2400" dirty="0"/>
                    <a:t>of the average “effect” of aspirin on happiness? (In this population?)</a:t>
                  </a:r>
                </a:p>
              </p:txBody>
            </p:sp>
          </mc:Choice>
          <mc:Fallback xmlns="">
            <p:sp>
              <p:nvSpPr>
                <p:cNvPr id="102" name="Rounded Rectangle 101">
                  <a:extLst>
                    <a:ext uri="{FF2B5EF4-FFF2-40B4-BE49-F238E27FC236}">
                      <a16:creationId xmlns:a16="http://schemas.microsoft.com/office/drawing/2014/main" id="{2E7EC45E-4FD5-9A06-A3AD-E57454F07CB1}"/>
                    </a:ext>
                  </a:extLst>
                </p:cNvPr>
                <p:cNvSpPr>
                  <a:spLocks noRot="1" noChangeAspect="1" noMove="1" noResize="1" noEditPoints="1" noAdjustHandles="1" noChangeArrowheads="1" noChangeShapeType="1" noTextEdit="1"/>
                </p:cNvSpPr>
                <p:nvPr/>
              </p:nvSpPr>
              <p:spPr>
                <a:xfrm>
                  <a:off x="5351385" y="86788"/>
                  <a:ext cx="6784023" cy="2101089"/>
                </a:xfrm>
                <a:prstGeom prst="roundRect">
                  <a:avLst/>
                </a:prstGeom>
                <a:blipFill>
                  <a:blip r:embed="rId34"/>
                  <a:stretch>
                    <a:fillRect/>
                  </a:stretch>
                </a:blipFill>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21" name="Picture 20">
              <a:extLst>
                <a:ext uri="{FF2B5EF4-FFF2-40B4-BE49-F238E27FC236}">
                  <a16:creationId xmlns:a16="http://schemas.microsoft.com/office/drawing/2014/main" id="{13D87BE9-25DD-3469-88E5-8162CB5A3ED9}"/>
                </a:ext>
              </a:extLst>
            </p:cNvPr>
            <p:cNvPicPr>
              <a:picLocks noChangeAspect="1"/>
            </p:cNvPicPr>
            <p:nvPr/>
          </p:nvPicPr>
          <p:blipFill>
            <a:blip r:embed="rId35"/>
            <a:stretch>
              <a:fillRect/>
            </a:stretch>
          </p:blipFill>
          <p:spPr>
            <a:xfrm>
              <a:off x="4370861" y="492488"/>
              <a:ext cx="863469" cy="1454979"/>
            </a:xfrm>
            <a:prstGeom prst="rect">
              <a:avLst/>
            </a:prstGeom>
          </p:spPr>
        </p:pic>
      </p:grpSp>
    </p:spTree>
    <p:extLst>
      <p:ext uri="{BB962C8B-B14F-4D97-AF65-F5344CB8AC3E}">
        <p14:creationId xmlns:p14="http://schemas.microsoft.com/office/powerpoint/2010/main" val="252964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33E9-6F9A-21D5-9D88-9FFFE5F954A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AF88897-9B27-DE63-E7DF-FB9B7A746B56}"/>
              </a:ext>
            </a:extLst>
          </p:cNvPr>
          <p:cNvSpPr>
            <a:spLocks noGrp="1"/>
          </p:cNvSpPr>
          <p:nvPr>
            <p:ph type="subTitle" idx="1"/>
          </p:nvPr>
        </p:nvSpPr>
        <p:spPr/>
        <p:txBody>
          <a:bodyPr/>
          <a:lstStyle/>
          <a:p>
            <a:endParaRPr lang="en-US"/>
          </a:p>
        </p:txBody>
      </p:sp>
      <p:pic>
        <p:nvPicPr>
          <p:cNvPr id="5" name="slide.url=https://www.polleverywhere.com/multiple_choice_polls/LQ28wmqztxzlyuGIkw9p4?state=opened&amp;flow=Default&amp;onscreen=persist">
            <a:extLst>
              <a:ext uri="{FF2B5EF4-FFF2-40B4-BE49-F238E27FC236}">
                <a16:creationId xmlns:a16="http://schemas.microsoft.com/office/drawing/2014/main" id="{149F3640-E840-49B3-5C21-D7E0F2161BC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319309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49F4-38D0-1239-057E-78C2D3C492FB}"/>
              </a:ext>
            </a:extLst>
          </p:cNvPr>
          <p:cNvSpPr>
            <a:spLocks noGrp="1"/>
          </p:cNvSpPr>
          <p:nvPr>
            <p:ph type="title"/>
          </p:nvPr>
        </p:nvSpPr>
        <p:spPr>
          <a:xfrm>
            <a:off x="854451" y="193094"/>
            <a:ext cx="10515600" cy="1325563"/>
          </a:xfrm>
        </p:spPr>
        <p:txBody>
          <a:bodyPr/>
          <a:lstStyle/>
          <a:p>
            <a:r>
              <a:rPr lang="en-US" dirty="0"/>
              <a:t>Observational Comparison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F24EA9-0D6F-D115-341D-DD50090F12AB}"/>
                  </a:ext>
                </a:extLst>
              </p:cNvPr>
              <p:cNvSpPr>
                <a:spLocks noGrp="1"/>
              </p:cNvSpPr>
              <p:nvPr>
                <p:ph idx="1"/>
              </p:nvPr>
            </p:nvSpPr>
            <p:spPr>
              <a:xfrm>
                <a:off x="838200" y="1482462"/>
                <a:ext cx="11357457" cy="4351338"/>
              </a:xfrm>
            </p:spPr>
            <p:txBody>
              <a:bodyPr/>
              <a:lstStyle/>
              <a:p>
                <a:r>
                  <a:rPr lang="en-US" dirty="0"/>
                  <a:t>(Avg happiness among those with aspirin)</a:t>
                </a:r>
              </a:p>
              <a:p>
                <a:pPr marL="0" indent="0">
                  <a:buNone/>
                </a:pPr>
                <a:r>
                  <a:rPr lang="en-US" dirty="0"/>
                  <a:t>                             – (Avg happiness among those with no aspirin)</a:t>
                </a:r>
              </a:p>
              <a:p>
                <a:r>
                  <a:rPr lang="en-US" dirty="0">
                    <a:ea typeface="Cambria Math" panose="02040503050406030204" pitchFamily="18" charset="0"/>
                  </a:rPr>
                  <a:t>In symbols: </a:t>
                </a:r>
                <a14:m>
                  <m:oMath xmlns:m="http://schemas.openxmlformats.org/officeDocument/2006/math">
                    <m:r>
                      <a:rPr lang="en-US" sz="3600" i="1" smtClean="0">
                        <a:solidFill>
                          <a:schemeClr val="accent1"/>
                        </a:solidFill>
                        <a:latin typeface="Cambria Math" panose="02040503050406030204" pitchFamily="18" charset="0"/>
                        <a:ea typeface="Cambria Math" panose="02040503050406030204" pitchFamily="18" charset="0"/>
                      </a:rPr>
                      <m:t>𝔼</m:t>
                    </m:r>
                    <m:d>
                      <m:dPr>
                        <m:begChr m:val="["/>
                        <m:endChr m:val="|"/>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r>
                          <a:rPr lang="en-US" sz="3600" b="0" i="1" smtClean="0">
                            <a:solidFill>
                              <a:schemeClr val="accent1"/>
                            </a:solidFill>
                            <a:latin typeface="Cambria Math" panose="02040503050406030204" pitchFamily="18" charset="0"/>
                            <a:ea typeface="Cambria Math" panose="02040503050406030204" pitchFamily="18" charset="0"/>
                          </a:rPr>
                          <m:t> </m:t>
                        </m:r>
                      </m:e>
                    </m:d>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𝑊</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r>
                      <a:rPr lang="en-US" sz="3600" b="0" i="1" smtClean="0">
                        <a:solidFill>
                          <a:schemeClr val="accent1"/>
                        </a:solidFill>
                        <a:latin typeface="Cambria Math" panose="02040503050406030204" pitchFamily="18" charset="0"/>
                        <a:ea typeface="Cambria Math" panose="02040503050406030204" pitchFamily="18" charset="0"/>
                      </a:rPr>
                      <m:t>=1] −</m:t>
                    </m:r>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r>
                          <a:rPr lang="en-US" sz="3600" i="1">
                            <a:solidFill>
                              <a:schemeClr val="accent1"/>
                            </a:solidFill>
                            <a:latin typeface="Cambria Math" panose="02040503050406030204" pitchFamily="18" charset="0"/>
                            <a:ea typeface="Cambria Math" panose="02040503050406030204" pitchFamily="18" charset="0"/>
                          </a:rPr>
                          <m:t> </m:t>
                        </m:r>
                      </m:e>
                    </m:d>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𝑊</m:t>
                        </m:r>
                      </m:e>
                      <m:sub>
                        <m:r>
                          <a:rPr lang="en-US" sz="3600" i="1">
                            <a:solidFill>
                              <a:schemeClr val="accent1"/>
                            </a:solidFill>
                            <a:latin typeface="Cambria Math" panose="02040503050406030204" pitchFamily="18" charset="0"/>
                            <a:ea typeface="Cambria Math" panose="02040503050406030204" pitchFamily="18" charset="0"/>
                          </a:rPr>
                          <m:t>𝑖</m:t>
                        </m:r>
                      </m:sub>
                    </m:sSub>
                    <m:r>
                      <a:rPr lang="en-US" sz="3600" i="1">
                        <a:solidFill>
                          <a:schemeClr val="accent1"/>
                        </a:solidFill>
                        <a:latin typeface="Cambria Math" panose="02040503050406030204" pitchFamily="18" charset="0"/>
                        <a:ea typeface="Cambria Math" panose="02040503050406030204" pitchFamily="18" charset="0"/>
                      </a:rPr>
                      <m:t>=</m:t>
                    </m:r>
                    <m:r>
                      <a:rPr lang="en-US" sz="3600" b="0" i="1" smtClean="0">
                        <a:solidFill>
                          <a:schemeClr val="accent1"/>
                        </a:solidFill>
                        <a:latin typeface="Cambria Math" panose="02040503050406030204" pitchFamily="18" charset="0"/>
                        <a:ea typeface="Cambria Math" panose="02040503050406030204" pitchFamily="18" charset="0"/>
                      </a:rPr>
                      <m:t>0</m:t>
                    </m:r>
                    <m:r>
                      <a:rPr lang="en-US" sz="3600" i="1">
                        <a:solidFill>
                          <a:schemeClr val="accent1"/>
                        </a:solidFill>
                        <a:latin typeface="Cambria Math" panose="02040503050406030204" pitchFamily="18" charset="0"/>
                        <a:ea typeface="Cambria Math" panose="02040503050406030204" pitchFamily="18" charset="0"/>
                      </a:rPr>
                      <m:t>]</m:t>
                    </m:r>
                  </m:oMath>
                </a14:m>
                <a:endParaRPr lang="en-US" sz="3600" dirty="0">
                  <a:solidFill>
                    <a:schemeClr val="accent1"/>
                  </a:solidFill>
                </a:endParaRPr>
              </a:p>
              <a:p>
                <a:pPr marL="0" indent="0">
                  <a:buNone/>
                </a:pPr>
                <a:endParaRPr lang="en-US" sz="1050" dirty="0">
                  <a:solidFill>
                    <a:schemeClr val="accent1"/>
                  </a:solidFill>
                </a:endParaRPr>
              </a:p>
              <a:p>
                <a:pPr marL="0" indent="0">
                  <a:buNone/>
                </a:pPr>
                <a:r>
                  <a:rPr lang="en-US" sz="1050" b="0" dirty="0">
                    <a:solidFill>
                      <a:schemeClr val="accent1"/>
                    </a:solidFill>
                  </a:rPr>
                  <a:t>                                                  </a:t>
                </a:r>
                <a14:m>
                  <m:oMath xmlns:m="http://schemas.openxmlformats.org/officeDocument/2006/math">
                    <m:r>
                      <a:rPr lang="en-US" sz="3600" b="0" i="1" smtClean="0">
                        <a:solidFill>
                          <a:schemeClr val="accent1"/>
                        </a:solidFill>
                        <a:latin typeface="Cambria Math" panose="02040503050406030204" pitchFamily="18" charset="0"/>
                      </a:rPr>
                      <m:t>=</m:t>
                    </m:r>
                    <m:f>
                      <m:fPr>
                        <m:ctrlPr>
                          <a:rPr lang="en-US" sz="3600" b="0" i="1" smtClean="0">
                            <a:solidFill>
                              <a:schemeClr val="accent1"/>
                            </a:solidFill>
                            <a:latin typeface="Cambria Math" panose="02040503050406030204" pitchFamily="18" charset="0"/>
                          </a:rPr>
                        </m:ctrlPr>
                      </m:fPr>
                      <m:num>
                        <m:r>
                          <a:rPr lang="en-US" sz="3600" b="0" i="1" smtClean="0">
                            <a:solidFill>
                              <a:schemeClr val="accent1"/>
                            </a:solidFill>
                            <a:latin typeface="Cambria Math" panose="02040503050406030204" pitchFamily="18" charset="0"/>
                          </a:rPr>
                          <m:t>1</m:t>
                        </m:r>
                      </m:num>
                      <m:den>
                        <m:sSub>
                          <m:sSubPr>
                            <m:ctrlPr>
                              <a:rPr lang="en-US" sz="3600" b="0" i="1" smtClean="0">
                                <a:solidFill>
                                  <a:schemeClr val="accent1"/>
                                </a:solidFill>
                                <a:latin typeface="Cambria Math" panose="02040503050406030204" pitchFamily="18" charset="0"/>
                              </a:rPr>
                            </m:ctrlPr>
                          </m:sSubPr>
                          <m:e>
                            <m:r>
                              <a:rPr lang="en-US" sz="3600" b="0" i="1" smtClean="0">
                                <a:solidFill>
                                  <a:schemeClr val="accent1"/>
                                </a:solidFill>
                                <a:latin typeface="Cambria Math" panose="02040503050406030204" pitchFamily="18" charset="0"/>
                              </a:rPr>
                              <m:t>𝑁</m:t>
                            </m:r>
                          </m:e>
                          <m:sub>
                            <m:r>
                              <a:rPr lang="en-US" sz="3600" b="0" i="1" smtClean="0">
                                <a:solidFill>
                                  <a:schemeClr val="accent1"/>
                                </a:solidFill>
                                <a:latin typeface="Cambria Math" panose="02040503050406030204" pitchFamily="18" charset="0"/>
                              </a:rPr>
                              <m:t>1</m:t>
                            </m:r>
                          </m:sub>
                        </m:sSub>
                      </m:den>
                    </m:f>
                    <m:nary>
                      <m:naryPr>
                        <m:chr m:val="∑"/>
                        <m:supHide m:val="on"/>
                        <m:ctrlPr>
                          <a:rPr lang="en-US" sz="3600" b="0" i="1" smtClean="0">
                            <a:solidFill>
                              <a:schemeClr val="accent1"/>
                            </a:solidFill>
                            <a:latin typeface="Cambria Math" panose="02040503050406030204" pitchFamily="18" charset="0"/>
                          </a:rPr>
                        </m:ctrlPr>
                      </m:naryPr>
                      <m:sub>
                        <m:r>
                          <m:rPr>
                            <m:brk m:alnAt="7"/>
                          </m:rPr>
                          <a:rPr lang="en-US" sz="3600" b="0" i="1" smtClean="0">
                            <a:solidFill>
                              <a:schemeClr val="accent1"/>
                            </a:solidFill>
                            <a:latin typeface="Cambria Math" panose="02040503050406030204" pitchFamily="18" charset="0"/>
                          </a:rPr>
                          <m:t>𝑖</m:t>
                        </m:r>
                        <m:r>
                          <a:rPr lang="en-US" sz="3600" b="0" i="1" smtClean="0">
                            <a:solidFill>
                              <a:schemeClr val="accent1"/>
                            </a:solidFill>
                            <a:latin typeface="Cambria Math" panose="02040503050406030204" pitchFamily="18" charset="0"/>
                          </a:rPr>
                          <m:t>:</m:t>
                        </m:r>
                        <m:sSub>
                          <m:sSubPr>
                            <m:ctrlPr>
                              <a:rPr lang="en-US" sz="3600" b="0" i="1" smtClean="0">
                                <a:solidFill>
                                  <a:schemeClr val="accent1"/>
                                </a:solidFill>
                                <a:latin typeface="Cambria Math" panose="02040503050406030204" pitchFamily="18" charset="0"/>
                              </a:rPr>
                            </m:ctrlPr>
                          </m:sSubPr>
                          <m:e>
                            <m:r>
                              <m:rPr>
                                <m:brk m:alnAt="7"/>
                              </m:rPr>
                              <a:rPr lang="en-US" sz="3600" b="0" i="1" smtClean="0">
                                <a:solidFill>
                                  <a:schemeClr val="accent1"/>
                                </a:solidFill>
                                <a:latin typeface="Cambria Math" panose="02040503050406030204" pitchFamily="18" charset="0"/>
                              </a:rPr>
                              <m:t>𝑊</m:t>
                            </m:r>
                          </m:e>
                          <m:sub>
                            <m:r>
                              <m:rPr>
                                <m:brk m:alnAt="7"/>
                              </m:rPr>
                              <a:rPr lang="en-US" sz="3600" b="0" i="1" smtClean="0">
                                <a:solidFill>
                                  <a:schemeClr val="accent1"/>
                                </a:solidFill>
                                <a:latin typeface="Cambria Math" panose="02040503050406030204" pitchFamily="18" charset="0"/>
                              </a:rPr>
                              <m:t>𝑖</m:t>
                            </m:r>
                          </m:sub>
                        </m:sSub>
                        <m:r>
                          <m:rPr>
                            <m:brk m:alnAt="7"/>
                          </m:rPr>
                          <a:rPr lang="en-US" sz="3600" b="0" i="1" smtClean="0">
                            <a:solidFill>
                              <a:schemeClr val="accent1"/>
                            </a:solidFill>
                            <a:latin typeface="Cambria Math" panose="02040503050406030204" pitchFamily="18" charset="0"/>
                          </a:rPr>
                          <m:t>=</m:t>
                        </m:r>
                        <m:r>
                          <a:rPr lang="en-US" sz="3600" b="0" i="1" smtClean="0">
                            <a:solidFill>
                              <a:schemeClr val="accent1"/>
                            </a:solidFill>
                            <a:latin typeface="Cambria Math" panose="02040503050406030204" pitchFamily="18" charset="0"/>
                          </a:rPr>
                          <m:t>1</m:t>
                        </m:r>
                      </m:sub>
                      <m:sup/>
                      <m:e>
                        <m:sSub>
                          <m:sSubPr>
                            <m:ctrlPr>
                              <a:rPr lang="en-US" sz="3600" b="0" i="1" smtClean="0">
                                <a:solidFill>
                                  <a:schemeClr val="accent1"/>
                                </a:solidFill>
                                <a:latin typeface="Cambria Math" panose="02040503050406030204" pitchFamily="18" charset="0"/>
                              </a:rPr>
                            </m:ctrlPr>
                          </m:sSubPr>
                          <m:e>
                            <m:r>
                              <a:rPr lang="en-US" sz="3600" b="0" i="1" smtClean="0">
                                <a:solidFill>
                                  <a:schemeClr val="accent1"/>
                                </a:solidFill>
                                <a:latin typeface="Cambria Math" panose="02040503050406030204" pitchFamily="18" charset="0"/>
                              </a:rPr>
                              <m:t>𝑌</m:t>
                            </m:r>
                          </m:e>
                          <m:sub>
                            <m:r>
                              <a:rPr lang="en-US" sz="3600" b="0" i="1" smtClean="0">
                                <a:solidFill>
                                  <a:schemeClr val="accent1"/>
                                </a:solidFill>
                                <a:latin typeface="Cambria Math" panose="02040503050406030204" pitchFamily="18" charset="0"/>
                              </a:rPr>
                              <m:t>𝑖</m:t>
                            </m:r>
                          </m:sub>
                        </m:sSub>
                      </m:e>
                    </m:nary>
                    <m:r>
                      <a:rPr lang="en-US" sz="3600" b="0" i="1" smtClean="0">
                        <a:solidFill>
                          <a:schemeClr val="accent1"/>
                        </a:solidFill>
                        <a:latin typeface="Cambria Math" panose="02040503050406030204" pitchFamily="18" charset="0"/>
                      </a:rPr>
                      <m:t>−</m:t>
                    </m:r>
                    <m:f>
                      <m:fPr>
                        <m:ctrlPr>
                          <a:rPr lang="en-US" sz="3600" i="1">
                            <a:solidFill>
                              <a:schemeClr val="accent1"/>
                            </a:solidFill>
                            <a:latin typeface="Cambria Math" panose="02040503050406030204" pitchFamily="18" charset="0"/>
                          </a:rPr>
                        </m:ctrlPr>
                      </m:fPr>
                      <m:num>
                        <m:r>
                          <a:rPr lang="en-US" sz="3600" i="1">
                            <a:solidFill>
                              <a:schemeClr val="accent1"/>
                            </a:solidFill>
                            <a:latin typeface="Cambria Math" panose="02040503050406030204" pitchFamily="18" charset="0"/>
                          </a:rPr>
                          <m:t>1</m:t>
                        </m:r>
                      </m:num>
                      <m:den>
                        <m:sSub>
                          <m:sSubPr>
                            <m:ctrlPr>
                              <a:rPr lang="en-US" sz="3600" i="1">
                                <a:solidFill>
                                  <a:schemeClr val="accent1"/>
                                </a:solidFill>
                                <a:latin typeface="Cambria Math" panose="02040503050406030204" pitchFamily="18" charset="0"/>
                              </a:rPr>
                            </m:ctrlPr>
                          </m:sSubPr>
                          <m:e>
                            <m:r>
                              <a:rPr lang="en-US" sz="3600" i="1">
                                <a:solidFill>
                                  <a:schemeClr val="accent1"/>
                                </a:solidFill>
                                <a:latin typeface="Cambria Math" panose="02040503050406030204" pitchFamily="18" charset="0"/>
                              </a:rPr>
                              <m:t>𝑁</m:t>
                            </m:r>
                          </m:e>
                          <m:sub>
                            <m:r>
                              <a:rPr lang="en-US" sz="3600" b="0" i="1" smtClean="0">
                                <a:solidFill>
                                  <a:schemeClr val="accent1"/>
                                </a:solidFill>
                                <a:latin typeface="Cambria Math" panose="02040503050406030204" pitchFamily="18" charset="0"/>
                              </a:rPr>
                              <m:t>0</m:t>
                            </m:r>
                          </m:sub>
                        </m:sSub>
                      </m:den>
                    </m:f>
                    <m:nary>
                      <m:naryPr>
                        <m:chr m:val="∑"/>
                        <m:supHide m:val="on"/>
                        <m:ctrlPr>
                          <a:rPr lang="en-US" sz="3600" i="1">
                            <a:solidFill>
                              <a:schemeClr val="accent1"/>
                            </a:solidFill>
                            <a:latin typeface="Cambria Math" panose="02040503050406030204" pitchFamily="18" charset="0"/>
                          </a:rPr>
                        </m:ctrlPr>
                      </m:naryPr>
                      <m:sub>
                        <m:r>
                          <m:rPr>
                            <m:brk m:alnAt="7"/>
                          </m:rPr>
                          <a:rPr lang="en-US" sz="3600" i="1">
                            <a:solidFill>
                              <a:schemeClr val="accent1"/>
                            </a:solidFill>
                            <a:latin typeface="Cambria Math" panose="02040503050406030204" pitchFamily="18" charset="0"/>
                          </a:rPr>
                          <m:t>𝑖</m:t>
                        </m:r>
                        <m:r>
                          <a:rPr lang="en-US" sz="3600" i="1">
                            <a:solidFill>
                              <a:schemeClr val="accent1"/>
                            </a:solidFill>
                            <a:latin typeface="Cambria Math" panose="02040503050406030204" pitchFamily="18" charset="0"/>
                          </a:rPr>
                          <m:t>:</m:t>
                        </m:r>
                        <m:sSub>
                          <m:sSubPr>
                            <m:ctrlPr>
                              <a:rPr lang="en-US" sz="3600" i="1">
                                <a:solidFill>
                                  <a:schemeClr val="accent1"/>
                                </a:solidFill>
                                <a:latin typeface="Cambria Math" panose="02040503050406030204" pitchFamily="18" charset="0"/>
                              </a:rPr>
                            </m:ctrlPr>
                          </m:sSubPr>
                          <m:e>
                            <m:r>
                              <m:rPr>
                                <m:brk m:alnAt="7"/>
                              </m:rPr>
                              <a:rPr lang="en-US" sz="3600" i="1">
                                <a:solidFill>
                                  <a:schemeClr val="accent1"/>
                                </a:solidFill>
                                <a:latin typeface="Cambria Math" panose="02040503050406030204" pitchFamily="18" charset="0"/>
                              </a:rPr>
                              <m:t>𝑊</m:t>
                            </m:r>
                          </m:e>
                          <m:sub>
                            <m:r>
                              <m:rPr>
                                <m:brk m:alnAt="7"/>
                              </m:rPr>
                              <a:rPr lang="en-US" sz="3600" i="1">
                                <a:solidFill>
                                  <a:schemeClr val="accent1"/>
                                </a:solidFill>
                                <a:latin typeface="Cambria Math" panose="02040503050406030204" pitchFamily="18" charset="0"/>
                              </a:rPr>
                              <m:t>𝑖</m:t>
                            </m:r>
                          </m:sub>
                        </m:sSub>
                        <m:r>
                          <m:rPr>
                            <m:brk m:alnAt="7"/>
                          </m:rPr>
                          <a:rPr lang="en-US" sz="3600" i="1">
                            <a:solidFill>
                              <a:schemeClr val="accent1"/>
                            </a:solidFill>
                            <a:latin typeface="Cambria Math" panose="02040503050406030204" pitchFamily="18" charset="0"/>
                          </a:rPr>
                          <m:t>=</m:t>
                        </m:r>
                        <m:r>
                          <a:rPr lang="en-US" sz="3600" b="0" i="1" smtClean="0">
                            <a:solidFill>
                              <a:schemeClr val="accent1"/>
                            </a:solidFill>
                            <a:latin typeface="Cambria Math" panose="02040503050406030204" pitchFamily="18" charset="0"/>
                          </a:rPr>
                          <m:t>0</m:t>
                        </m:r>
                      </m:sub>
                      <m:sup/>
                      <m:e>
                        <m:sSub>
                          <m:sSubPr>
                            <m:ctrlPr>
                              <a:rPr lang="en-US" sz="3600" i="1">
                                <a:solidFill>
                                  <a:schemeClr val="accent1"/>
                                </a:solidFill>
                                <a:latin typeface="Cambria Math" panose="02040503050406030204" pitchFamily="18" charset="0"/>
                              </a:rPr>
                            </m:ctrlPr>
                          </m:sSubPr>
                          <m:e>
                            <m:r>
                              <a:rPr lang="en-US" sz="3600" i="1">
                                <a:solidFill>
                                  <a:schemeClr val="accent1"/>
                                </a:solidFill>
                                <a:latin typeface="Cambria Math" panose="02040503050406030204" pitchFamily="18" charset="0"/>
                              </a:rPr>
                              <m:t>𝑌</m:t>
                            </m:r>
                          </m:e>
                          <m:sub>
                            <m:r>
                              <a:rPr lang="en-US" sz="3600" i="1">
                                <a:solidFill>
                                  <a:schemeClr val="accent1"/>
                                </a:solidFill>
                                <a:latin typeface="Cambria Math" panose="02040503050406030204" pitchFamily="18" charset="0"/>
                              </a:rPr>
                              <m:t>𝑖</m:t>
                            </m:r>
                          </m:sub>
                        </m:sSub>
                      </m:e>
                    </m:nary>
                  </m:oMath>
                </a14:m>
                <a:endParaRPr lang="en-US" sz="3600" dirty="0">
                  <a:solidFill>
                    <a:schemeClr val="accent1"/>
                  </a:solidFill>
                </a:endParaRPr>
              </a:p>
              <a:p>
                <a:endParaRPr lang="en-US" sz="100" dirty="0"/>
              </a:p>
            </p:txBody>
          </p:sp>
        </mc:Choice>
        <mc:Fallback xmlns="">
          <p:sp>
            <p:nvSpPr>
              <p:cNvPr id="3" name="Content Placeholder 2">
                <a:extLst>
                  <a:ext uri="{FF2B5EF4-FFF2-40B4-BE49-F238E27FC236}">
                    <a16:creationId xmlns:a16="http://schemas.microsoft.com/office/drawing/2014/main" id="{A4F24EA9-0D6F-D115-341D-DD50090F12AB}"/>
                  </a:ext>
                </a:extLst>
              </p:cNvPr>
              <p:cNvSpPr>
                <a:spLocks noGrp="1" noRot="1" noChangeAspect="1" noMove="1" noResize="1" noEditPoints="1" noAdjustHandles="1" noChangeArrowheads="1" noChangeShapeType="1" noTextEdit="1"/>
              </p:cNvSpPr>
              <p:nvPr>
                <p:ph idx="1"/>
              </p:nvPr>
            </p:nvSpPr>
            <p:spPr>
              <a:xfrm>
                <a:off x="838200" y="1482462"/>
                <a:ext cx="11357457" cy="4351338"/>
              </a:xfrm>
              <a:blipFill>
                <a:blip r:embed="rId3"/>
                <a:stretch>
                  <a:fillRect l="-1006" t="-2326"/>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FBEE5719-7973-09F8-FE12-6951D279C0D0}"/>
              </a:ext>
            </a:extLst>
          </p:cNvPr>
          <p:cNvGrpSpPr/>
          <p:nvPr/>
        </p:nvGrpSpPr>
        <p:grpSpPr>
          <a:xfrm>
            <a:off x="5617158" y="4429124"/>
            <a:ext cx="6604629" cy="2671763"/>
            <a:chOff x="3780867" y="3538331"/>
            <a:chExt cx="8206259" cy="3319669"/>
          </a:xfrm>
        </p:grpSpPr>
        <p:sp>
          <p:nvSpPr>
            <p:cNvPr id="52" name="Rectangle 51">
              <a:extLst>
                <a:ext uri="{FF2B5EF4-FFF2-40B4-BE49-F238E27FC236}">
                  <a16:creationId xmlns:a16="http://schemas.microsoft.com/office/drawing/2014/main" id="{BA5227EA-01D9-082E-4443-AC4AC40AFC92}"/>
                </a:ext>
              </a:extLst>
            </p:cNvPr>
            <p:cNvSpPr/>
            <p:nvPr/>
          </p:nvSpPr>
          <p:spPr>
            <a:xfrm>
              <a:off x="3780867" y="3575266"/>
              <a:ext cx="8163483" cy="302703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8E34BC8-C207-50BD-78DE-059694A7354E}"/>
                </a:ext>
              </a:extLst>
            </p:cNvPr>
            <p:cNvGrpSpPr/>
            <p:nvPr/>
          </p:nvGrpSpPr>
          <p:grpSpPr>
            <a:xfrm>
              <a:off x="3780867" y="3538331"/>
              <a:ext cx="8206259" cy="3319669"/>
              <a:chOff x="314751" y="2152268"/>
              <a:chExt cx="11820274" cy="4781642"/>
            </a:xfrm>
          </p:grpSpPr>
          <p:pic>
            <p:nvPicPr>
              <p:cNvPr id="4" name="Picture 3">
                <a:extLst>
                  <a:ext uri="{FF2B5EF4-FFF2-40B4-BE49-F238E27FC236}">
                    <a16:creationId xmlns:a16="http://schemas.microsoft.com/office/drawing/2014/main" id="{95C9C016-C3FA-7076-8226-165737F8409C}"/>
                  </a:ext>
                </a:extLst>
              </p:cNvPr>
              <p:cNvPicPr>
                <a:picLocks noChangeAspect="1"/>
              </p:cNvPicPr>
              <p:nvPr/>
            </p:nvPicPr>
            <p:blipFill>
              <a:blip r:embed="rId4"/>
              <a:stretch>
                <a:fillRect/>
              </a:stretch>
            </p:blipFill>
            <p:spPr>
              <a:xfrm>
                <a:off x="2286498" y="2588180"/>
                <a:ext cx="749706" cy="1137565"/>
              </a:xfrm>
              <a:prstGeom prst="rect">
                <a:avLst/>
              </a:prstGeom>
            </p:spPr>
          </p:pic>
          <p:pic>
            <p:nvPicPr>
              <p:cNvPr id="5" name="Picture 4">
                <a:extLst>
                  <a:ext uri="{FF2B5EF4-FFF2-40B4-BE49-F238E27FC236}">
                    <a16:creationId xmlns:a16="http://schemas.microsoft.com/office/drawing/2014/main" id="{AE2B5976-177E-90D0-8DAB-51633690F055}"/>
                  </a:ext>
                </a:extLst>
              </p:cNvPr>
              <p:cNvPicPr>
                <a:picLocks noChangeAspect="1"/>
              </p:cNvPicPr>
              <p:nvPr/>
            </p:nvPicPr>
            <p:blipFill>
              <a:blip r:embed="rId5"/>
              <a:stretch>
                <a:fillRect/>
              </a:stretch>
            </p:blipFill>
            <p:spPr>
              <a:xfrm>
                <a:off x="3692621" y="2697915"/>
                <a:ext cx="975614" cy="871497"/>
              </a:xfrm>
              <a:prstGeom prst="rect">
                <a:avLst/>
              </a:prstGeom>
            </p:spPr>
          </p:pic>
          <p:pic>
            <p:nvPicPr>
              <p:cNvPr id="6" name="Picture 5">
                <a:extLst>
                  <a:ext uri="{FF2B5EF4-FFF2-40B4-BE49-F238E27FC236}">
                    <a16:creationId xmlns:a16="http://schemas.microsoft.com/office/drawing/2014/main" id="{5A8F7B5A-1259-6759-BB8A-4DA97FF4E18F}"/>
                  </a:ext>
                </a:extLst>
              </p:cNvPr>
              <p:cNvPicPr>
                <a:picLocks noChangeAspect="1"/>
              </p:cNvPicPr>
              <p:nvPr/>
            </p:nvPicPr>
            <p:blipFill>
              <a:blip r:embed="rId6"/>
              <a:stretch>
                <a:fillRect/>
              </a:stretch>
            </p:blipFill>
            <p:spPr>
              <a:xfrm>
                <a:off x="7402060" y="2585749"/>
                <a:ext cx="761121" cy="1069293"/>
              </a:xfrm>
              <a:prstGeom prst="rect">
                <a:avLst/>
              </a:prstGeom>
            </p:spPr>
          </p:pic>
          <p:pic>
            <p:nvPicPr>
              <p:cNvPr id="7" name="Picture 6">
                <a:extLst>
                  <a:ext uri="{FF2B5EF4-FFF2-40B4-BE49-F238E27FC236}">
                    <a16:creationId xmlns:a16="http://schemas.microsoft.com/office/drawing/2014/main" id="{64264FA9-827B-6862-B7FA-B5B4918493A1}"/>
                  </a:ext>
                </a:extLst>
              </p:cNvPr>
              <p:cNvPicPr>
                <a:picLocks noChangeAspect="1"/>
              </p:cNvPicPr>
              <p:nvPr/>
            </p:nvPicPr>
            <p:blipFill>
              <a:blip r:embed="rId7"/>
              <a:stretch>
                <a:fillRect/>
              </a:stretch>
            </p:blipFill>
            <p:spPr>
              <a:xfrm>
                <a:off x="9073754" y="2722118"/>
                <a:ext cx="665417" cy="847870"/>
              </a:xfrm>
              <a:prstGeom prst="rect">
                <a:avLst/>
              </a:prstGeom>
            </p:spPr>
          </p:pic>
          <p:pic>
            <p:nvPicPr>
              <p:cNvPr id="8" name="Picture 7">
                <a:extLst>
                  <a:ext uri="{FF2B5EF4-FFF2-40B4-BE49-F238E27FC236}">
                    <a16:creationId xmlns:a16="http://schemas.microsoft.com/office/drawing/2014/main" id="{73D0499A-A60E-C9D6-968D-6A46FFD13C59}"/>
                  </a:ext>
                </a:extLst>
              </p:cNvPr>
              <p:cNvPicPr>
                <a:picLocks noChangeAspect="1"/>
              </p:cNvPicPr>
              <p:nvPr/>
            </p:nvPicPr>
            <p:blipFill>
              <a:blip r:embed="rId8"/>
              <a:stretch>
                <a:fillRect/>
              </a:stretch>
            </p:blipFill>
            <p:spPr>
              <a:xfrm>
                <a:off x="10944214" y="2548905"/>
                <a:ext cx="819172" cy="1036503"/>
              </a:xfrm>
              <a:prstGeom prst="rect">
                <a:avLst/>
              </a:prstGeom>
            </p:spPr>
          </p:pic>
          <p:pic>
            <p:nvPicPr>
              <p:cNvPr id="9" name="Picture 7" descr="Adoptable Rabbits | morabbit">
                <a:extLst>
                  <a:ext uri="{FF2B5EF4-FFF2-40B4-BE49-F238E27FC236}">
                    <a16:creationId xmlns:a16="http://schemas.microsoft.com/office/drawing/2014/main" id="{CE584DBB-86A5-F0B1-855A-F1257ABE2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09038" y="2513019"/>
                <a:ext cx="761121" cy="125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IRIN® Extra Strength 500mg | ASPIRIN® Canada">
                <a:extLst>
                  <a:ext uri="{FF2B5EF4-FFF2-40B4-BE49-F238E27FC236}">
                    <a16:creationId xmlns:a16="http://schemas.microsoft.com/office/drawing/2014/main" id="{B33ADFEB-FC89-D973-55F7-AB712705BE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494" y="4197257"/>
                <a:ext cx="990649" cy="990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6B4622F3-EF80-845E-16F1-8FC6FE3EA0A5}"/>
                  </a:ext>
                </a:extLst>
              </p:cNvPr>
              <p:cNvCxnSpPr>
                <a:cxnSpLocks/>
              </p:cNvCxnSpPr>
              <p:nvPr/>
            </p:nvCxnSpPr>
            <p:spPr>
              <a:xfrm flipH="1" flipV="1">
                <a:off x="314751" y="3716005"/>
                <a:ext cx="11758659" cy="974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0" descr="Download Smile, Emoji, Happy. Royalty-Free Vector Graphic - Pixabay">
                <a:extLst>
                  <a:ext uri="{FF2B5EF4-FFF2-40B4-BE49-F238E27FC236}">
                    <a16:creationId xmlns:a16="http://schemas.microsoft.com/office/drawing/2014/main" id="{089D4D32-EB27-9E71-1BDA-E5A9F34BD4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0908" y="5791469"/>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ownload Smile, Emoji, Happy. Royalty-Free Vector Graphic - Pixabay">
                <a:extLst>
                  <a:ext uri="{FF2B5EF4-FFF2-40B4-BE49-F238E27FC236}">
                    <a16:creationId xmlns:a16="http://schemas.microsoft.com/office/drawing/2014/main" id="{9885051C-9029-F9F3-2688-E69ABAD87F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44214" y="5588992"/>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Download Smile, Emoji, Happy. Royalty-Free Vector Graphic - Pixabay">
                <a:extLst>
                  <a:ext uri="{FF2B5EF4-FFF2-40B4-BE49-F238E27FC236}">
                    <a16:creationId xmlns:a16="http://schemas.microsoft.com/office/drawing/2014/main" id="{3CBFC27F-EA98-2507-92C2-C0C3579C77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327" y="5827848"/>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Download Smile, Emoji, Happy. Royalty-Free Vector Graphic - Pixabay">
                <a:extLst>
                  <a:ext uri="{FF2B5EF4-FFF2-40B4-BE49-F238E27FC236}">
                    <a16:creationId xmlns:a16="http://schemas.microsoft.com/office/drawing/2014/main" id="{92C8716A-865F-C214-7479-CB2DC19CB9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0003" y="5841978"/>
                <a:ext cx="647333" cy="64733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FBFED762-7A6C-C094-7E0D-94632797D13B}"/>
                  </a:ext>
                </a:extLst>
              </p:cNvPr>
              <p:cNvCxnSpPr>
                <a:cxnSpLocks/>
              </p:cNvCxnSpPr>
              <p:nvPr/>
            </p:nvCxnSpPr>
            <p:spPr>
              <a:xfrm flipV="1">
                <a:off x="1968255" y="2205468"/>
                <a:ext cx="0" cy="4360139"/>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22C390B7-DFE8-DB06-3189-9A90D5C3C5A7}"/>
                  </a:ext>
                </a:extLst>
              </p:cNvPr>
              <p:cNvPicPr>
                <a:picLocks noChangeAspect="1"/>
              </p:cNvPicPr>
              <p:nvPr/>
            </p:nvPicPr>
            <p:blipFill>
              <a:blip r:embed="rId12"/>
              <a:stretch>
                <a:fillRect/>
              </a:stretch>
            </p:blipFill>
            <p:spPr>
              <a:xfrm>
                <a:off x="7218366" y="5275590"/>
                <a:ext cx="1115597" cy="1658320"/>
              </a:xfrm>
              <a:prstGeom prst="rect">
                <a:avLst/>
              </a:prstGeom>
            </p:spPr>
          </p:pic>
          <p:pic>
            <p:nvPicPr>
              <p:cNvPr id="18" name="Picture 17">
                <a:extLst>
                  <a:ext uri="{FF2B5EF4-FFF2-40B4-BE49-F238E27FC236}">
                    <a16:creationId xmlns:a16="http://schemas.microsoft.com/office/drawing/2014/main" id="{A2336967-32A7-DEF0-553B-14E4419EEDF8}"/>
                  </a:ext>
                </a:extLst>
              </p:cNvPr>
              <p:cNvPicPr>
                <a:picLocks noChangeAspect="1"/>
              </p:cNvPicPr>
              <p:nvPr/>
            </p:nvPicPr>
            <p:blipFill>
              <a:blip r:embed="rId12"/>
              <a:stretch>
                <a:fillRect/>
              </a:stretch>
            </p:blipFill>
            <p:spPr>
              <a:xfrm>
                <a:off x="9025540" y="5212034"/>
                <a:ext cx="1115597" cy="1658320"/>
              </a:xfrm>
              <a:prstGeom prst="rect">
                <a:avLst/>
              </a:prstGeom>
            </p:spPr>
          </p:pic>
          <p:pic>
            <p:nvPicPr>
              <p:cNvPr id="19" name="Picture 18" descr="ASPIRIN® Extra Strength 500mg | ASPIRIN® Canada">
                <a:extLst>
                  <a:ext uri="{FF2B5EF4-FFF2-40B4-BE49-F238E27FC236}">
                    <a16:creationId xmlns:a16="http://schemas.microsoft.com/office/drawing/2014/main" id="{5AA09F1D-D981-FF29-7E8F-4677551301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2517" y="4197256"/>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SPIRIN® Extra Strength 500mg | ASPIRIN® Canada">
                <a:extLst>
                  <a:ext uri="{FF2B5EF4-FFF2-40B4-BE49-F238E27FC236}">
                    <a16:creationId xmlns:a16="http://schemas.microsoft.com/office/drawing/2014/main" id="{041297DE-EAAD-775E-579A-FB56D03F78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727" y="4225823"/>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19C3301-CEC1-603B-8BDB-717D22A83DC5}"/>
                  </a:ext>
                </a:extLst>
              </p:cNvPr>
              <p:cNvPicPr>
                <a:picLocks noChangeAspect="1"/>
              </p:cNvPicPr>
              <p:nvPr/>
            </p:nvPicPr>
            <p:blipFill>
              <a:blip r:embed="rId13"/>
              <a:stretch>
                <a:fillRect/>
              </a:stretch>
            </p:blipFill>
            <p:spPr>
              <a:xfrm>
                <a:off x="7386751" y="4397517"/>
                <a:ext cx="1047064" cy="687821"/>
              </a:xfrm>
              <a:prstGeom prst="rect">
                <a:avLst/>
              </a:prstGeom>
            </p:spPr>
          </p:pic>
          <p:pic>
            <p:nvPicPr>
              <p:cNvPr id="22" name="Picture 21">
                <a:extLst>
                  <a:ext uri="{FF2B5EF4-FFF2-40B4-BE49-F238E27FC236}">
                    <a16:creationId xmlns:a16="http://schemas.microsoft.com/office/drawing/2014/main" id="{575D9EC3-03FE-0EBC-BCCC-E032CA911909}"/>
                  </a:ext>
                </a:extLst>
              </p:cNvPr>
              <p:cNvPicPr>
                <a:picLocks noChangeAspect="1"/>
              </p:cNvPicPr>
              <p:nvPr/>
            </p:nvPicPr>
            <p:blipFill>
              <a:blip r:embed="rId13"/>
              <a:stretch>
                <a:fillRect/>
              </a:stretch>
            </p:blipFill>
            <p:spPr>
              <a:xfrm>
                <a:off x="9266569" y="4386253"/>
                <a:ext cx="1047064" cy="687821"/>
              </a:xfrm>
              <a:prstGeom prst="rect">
                <a:avLst/>
              </a:prstGeom>
            </p:spPr>
          </p:pic>
          <p:pic>
            <p:nvPicPr>
              <p:cNvPr id="23" name="Picture 22">
                <a:extLst>
                  <a:ext uri="{FF2B5EF4-FFF2-40B4-BE49-F238E27FC236}">
                    <a16:creationId xmlns:a16="http://schemas.microsoft.com/office/drawing/2014/main" id="{84DBBCC3-7313-64E3-1611-EA3E7B085408}"/>
                  </a:ext>
                </a:extLst>
              </p:cNvPr>
              <p:cNvPicPr>
                <a:picLocks noChangeAspect="1"/>
              </p:cNvPicPr>
              <p:nvPr/>
            </p:nvPicPr>
            <p:blipFill>
              <a:blip r:embed="rId13"/>
              <a:stretch>
                <a:fillRect/>
              </a:stretch>
            </p:blipFill>
            <p:spPr>
              <a:xfrm>
                <a:off x="10818661" y="4396306"/>
                <a:ext cx="1047064" cy="687821"/>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B750ECE-BF0C-25AD-D18D-8899470BBD61}"/>
                      </a:ext>
                    </a:extLst>
                  </p:cNvPr>
                  <p:cNvSpPr txBox="1"/>
                  <p:nvPr/>
                </p:nvSpPr>
                <p:spPr>
                  <a:xfrm>
                    <a:off x="327614" y="4135431"/>
                    <a:ext cx="1479398" cy="664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𝑊</m:t>
                              </m:r>
                            </m:e>
                            <m:sub>
                              <m:r>
                                <a:rPr lang="en-US" sz="1200" b="0" i="1" smtClean="0">
                                  <a:latin typeface="Cambria Math" panose="02040503050406030204" pitchFamily="18" charset="0"/>
                                </a:rPr>
                                <m:t>𝑖</m:t>
                              </m:r>
                            </m:sub>
                          </m:sSub>
                        </m:oMath>
                      </m:oMathPara>
                    </a14:m>
                    <a:endParaRPr lang="en-US" sz="1200" dirty="0"/>
                  </a:p>
                  <a:p>
                    <a:r>
                      <a:rPr lang="en-US" sz="1200" dirty="0"/>
                      <a:t>(Treatment?)</a:t>
                    </a:r>
                  </a:p>
                </p:txBody>
              </p:sp>
            </mc:Choice>
            <mc:Fallback xmlns="">
              <p:sp>
                <p:nvSpPr>
                  <p:cNvPr id="24" name="TextBox 23">
                    <a:extLst>
                      <a:ext uri="{FF2B5EF4-FFF2-40B4-BE49-F238E27FC236}">
                        <a16:creationId xmlns:a16="http://schemas.microsoft.com/office/drawing/2014/main" id="{CB750ECE-BF0C-25AD-D18D-8899470BBD61}"/>
                      </a:ext>
                    </a:extLst>
                  </p:cNvPr>
                  <p:cNvSpPr txBox="1">
                    <a:spLocks noRot="1" noChangeAspect="1" noMove="1" noResize="1" noEditPoints="1" noAdjustHandles="1" noChangeArrowheads="1" noChangeShapeType="1" noTextEdit="1"/>
                  </p:cNvSpPr>
                  <p:nvPr/>
                </p:nvSpPr>
                <p:spPr>
                  <a:xfrm>
                    <a:off x="327614" y="4135431"/>
                    <a:ext cx="1479398" cy="664981"/>
                  </a:xfrm>
                  <a:prstGeom prst="rect">
                    <a:avLst/>
                  </a:prstGeom>
                  <a:blipFill>
                    <a:blip r:embed="rId14"/>
                    <a:stretch>
                      <a:fillRect r="-24615"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318C94-C2F6-6E0D-44EC-F1EB476838C2}"/>
                      </a:ext>
                    </a:extLst>
                  </p:cNvPr>
                  <p:cNvSpPr txBox="1"/>
                  <p:nvPr/>
                </p:nvSpPr>
                <p:spPr>
                  <a:xfrm>
                    <a:off x="433498" y="5583031"/>
                    <a:ext cx="1400709" cy="66498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𝑖</m:t>
                              </m:r>
                            </m:sub>
                          </m:sSub>
                        </m:oMath>
                      </m:oMathPara>
                    </a14:m>
                    <a:endParaRPr lang="en-US" sz="1200" dirty="0"/>
                  </a:p>
                  <a:p>
                    <a:r>
                      <a:rPr lang="en-US" sz="1200" dirty="0"/>
                      <a:t>(Outcome?)</a:t>
                    </a:r>
                  </a:p>
                </p:txBody>
              </p:sp>
            </mc:Choice>
            <mc:Fallback xmlns="">
              <p:sp>
                <p:nvSpPr>
                  <p:cNvPr id="25" name="TextBox 24">
                    <a:extLst>
                      <a:ext uri="{FF2B5EF4-FFF2-40B4-BE49-F238E27FC236}">
                        <a16:creationId xmlns:a16="http://schemas.microsoft.com/office/drawing/2014/main" id="{AB318C94-C2F6-6E0D-44EC-F1EB476838C2}"/>
                      </a:ext>
                    </a:extLst>
                  </p:cNvPr>
                  <p:cNvSpPr txBox="1">
                    <a:spLocks noRot="1" noChangeAspect="1" noMove="1" noResize="1" noEditPoints="1" noAdjustHandles="1" noChangeArrowheads="1" noChangeShapeType="1" noTextEdit="1"/>
                  </p:cNvSpPr>
                  <p:nvPr/>
                </p:nvSpPr>
                <p:spPr>
                  <a:xfrm>
                    <a:off x="433498" y="5583031"/>
                    <a:ext cx="1400709" cy="664981"/>
                  </a:xfrm>
                  <a:prstGeom prst="rect">
                    <a:avLst/>
                  </a:prstGeom>
                  <a:blipFill>
                    <a:blip r:embed="rId15"/>
                    <a:stretch>
                      <a:fillRect r="-2222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F3ED4ED-2B83-21B9-83EE-A9712B932519}"/>
                      </a:ext>
                    </a:extLst>
                  </p:cNvPr>
                  <p:cNvSpPr txBox="1"/>
                  <p:nvPr/>
                </p:nvSpPr>
                <p:spPr>
                  <a:xfrm>
                    <a:off x="2218575" y="2171229"/>
                    <a:ext cx="883976"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26" name="TextBox 25">
                    <a:extLst>
                      <a:ext uri="{FF2B5EF4-FFF2-40B4-BE49-F238E27FC236}">
                        <a16:creationId xmlns:a16="http://schemas.microsoft.com/office/drawing/2014/main" id="{4F3ED4ED-2B83-21B9-83EE-A9712B932519}"/>
                      </a:ext>
                    </a:extLst>
                  </p:cNvPr>
                  <p:cNvSpPr txBox="1">
                    <a:spLocks noRot="1" noChangeAspect="1" noMove="1" noResize="1" noEditPoints="1" noAdjustHandles="1" noChangeArrowheads="1" noChangeShapeType="1" noTextEdit="1"/>
                  </p:cNvSpPr>
                  <p:nvPr/>
                </p:nvSpPr>
                <p:spPr>
                  <a:xfrm>
                    <a:off x="2218575" y="2171229"/>
                    <a:ext cx="883976" cy="443321"/>
                  </a:xfrm>
                  <a:prstGeom prst="rect">
                    <a:avLst/>
                  </a:prstGeom>
                  <a:blipFill>
                    <a:blip r:embed="rId16"/>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70503A-19CC-427D-07B4-3CD5A0D5D74E}"/>
                      </a:ext>
                    </a:extLst>
                  </p:cNvPr>
                  <p:cNvSpPr txBox="1"/>
                  <p:nvPr/>
                </p:nvSpPr>
                <p:spPr>
                  <a:xfrm>
                    <a:off x="3844099" y="2214242"/>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2</m:t>
                          </m:r>
                        </m:oMath>
                      </m:oMathPara>
                    </a14:m>
                    <a:endParaRPr lang="en-US" sz="1400" dirty="0">
                      <a:solidFill>
                        <a:schemeClr val="accent5"/>
                      </a:solidFill>
                    </a:endParaRPr>
                  </a:p>
                </p:txBody>
              </p:sp>
            </mc:Choice>
            <mc:Fallback xmlns="">
              <p:sp>
                <p:nvSpPr>
                  <p:cNvPr id="27" name="TextBox 26">
                    <a:extLst>
                      <a:ext uri="{FF2B5EF4-FFF2-40B4-BE49-F238E27FC236}">
                        <a16:creationId xmlns:a16="http://schemas.microsoft.com/office/drawing/2014/main" id="{0370503A-19CC-427D-07B4-3CD5A0D5D74E}"/>
                      </a:ext>
                    </a:extLst>
                  </p:cNvPr>
                  <p:cNvSpPr txBox="1">
                    <a:spLocks noRot="1" noChangeAspect="1" noMove="1" noResize="1" noEditPoints="1" noAdjustHandles="1" noChangeArrowheads="1" noChangeShapeType="1" noTextEdit="1"/>
                  </p:cNvSpPr>
                  <p:nvPr/>
                </p:nvSpPr>
                <p:spPr>
                  <a:xfrm>
                    <a:off x="3844099" y="2214242"/>
                    <a:ext cx="836613" cy="443321"/>
                  </a:xfrm>
                  <a:prstGeom prst="rect">
                    <a:avLst/>
                  </a:prstGeom>
                  <a:blipFill>
                    <a:blip r:embed="rId17"/>
                    <a:stretch>
                      <a:fillRect b="-4762"/>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02D3FB00-BC2B-BA5D-7F01-8D94B1A7C58E}"/>
                  </a:ext>
                </a:extLst>
              </p:cNvPr>
              <p:cNvCxnSpPr>
                <a:cxnSpLocks/>
              </p:cNvCxnSpPr>
              <p:nvPr/>
            </p:nvCxnSpPr>
            <p:spPr>
              <a:xfrm flipH="1">
                <a:off x="327614" y="5141138"/>
                <a:ext cx="11745797" cy="70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F822432-C460-EB0C-3DF9-9EFE0BCE6422}"/>
                  </a:ext>
                </a:extLst>
              </p:cNvPr>
              <p:cNvCxnSpPr>
                <a:cxnSpLocks/>
              </p:cNvCxnSpPr>
              <p:nvPr/>
            </p:nvCxnSpPr>
            <p:spPr>
              <a:xfrm flipV="1">
                <a:off x="3336100" y="2205468"/>
                <a:ext cx="0" cy="42838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2B48C21-E093-6823-90FF-E2461B3AB02F}"/>
                  </a:ext>
                </a:extLst>
              </p:cNvPr>
              <p:cNvCxnSpPr>
                <a:cxnSpLocks/>
              </p:cNvCxnSpPr>
              <p:nvPr/>
            </p:nvCxnSpPr>
            <p:spPr>
              <a:xfrm flipV="1">
                <a:off x="5117275" y="2152268"/>
                <a:ext cx="0" cy="4413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F41A0CF-2B89-205B-7251-ACC9519164D5}"/>
                  </a:ext>
                </a:extLst>
              </p:cNvPr>
              <p:cNvCxnSpPr>
                <a:cxnSpLocks/>
              </p:cNvCxnSpPr>
              <p:nvPr/>
            </p:nvCxnSpPr>
            <p:spPr>
              <a:xfrm flipV="1">
                <a:off x="6984176" y="2205468"/>
                <a:ext cx="0" cy="4360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9D2B5CF-F5C4-830A-F825-BF70518D3A1D}"/>
                  </a:ext>
                </a:extLst>
              </p:cNvPr>
              <p:cNvCxnSpPr>
                <a:cxnSpLocks/>
              </p:cNvCxnSpPr>
              <p:nvPr/>
            </p:nvCxnSpPr>
            <p:spPr>
              <a:xfrm flipV="1">
                <a:off x="8779638" y="2205468"/>
                <a:ext cx="0" cy="4360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FC7C4FC-36B5-8C72-3CC6-14E0498635DA}"/>
                  </a:ext>
                </a:extLst>
              </p:cNvPr>
              <p:cNvCxnSpPr>
                <a:cxnSpLocks/>
              </p:cNvCxnSpPr>
              <p:nvPr/>
            </p:nvCxnSpPr>
            <p:spPr>
              <a:xfrm flipV="1">
                <a:off x="10489376" y="2205468"/>
                <a:ext cx="0" cy="4360139"/>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AF55D54-7597-4289-DC1A-0D6D2843F7B0}"/>
                      </a:ext>
                    </a:extLst>
                  </p:cNvPr>
                  <p:cNvSpPr txBox="1"/>
                  <p:nvPr/>
                </p:nvSpPr>
                <p:spPr>
                  <a:xfrm>
                    <a:off x="480442" y="2588694"/>
                    <a:ext cx="1313060" cy="664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𝑖</m:t>
                          </m:r>
                        </m:oMath>
                      </m:oMathPara>
                    </a14:m>
                    <a:endParaRPr lang="en-US" sz="1200" dirty="0"/>
                  </a:p>
                  <a:p>
                    <a:r>
                      <a:rPr lang="en-US" sz="1200" dirty="0"/>
                      <a:t>(Person ID)</a:t>
                    </a:r>
                  </a:p>
                </p:txBody>
              </p:sp>
            </mc:Choice>
            <mc:Fallback xmlns="">
              <p:sp>
                <p:nvSpPr>
                  <p:cNvPr id="34" name="TextBox 33">
                    <a:extLst>
                      <a:ext uri="{FF2B5EF4-FFF2-40B4-BE49-F238E27FC236}">
                        <a16:creationId xmlns:a16="http://schemas.microsoft.com/office/drawing/2014/main" id="{FAF55D54-7597-4289-DC1A-0D6D2843F7B0}"/>
                      </a:ext>
                    </a:extLst>
                  </p:cNvPr>
                  <p:cNvSpPr txBox="1">
                    <a:spLocks noRot="1" noChangeAspect="1" noMove="1" noResize="1" noEditPoints="1" noAdjustHandles="1" noChangeArrowheads="1" noChangeShapeType="1" noTextEdit="1"/>
                  </p:cNvSpPr>
                  <p:nvPr/>
                </p:nvSpPr>
                <p:spPr>
                  <a:xfrm>
                    <a:off x="480442" y="2588694"/>
                    <a:ext cx="1313060" cy="664981"/>
                  </a:xfrm>
                  <a:prstGeom prst="rect">
                    <a:avLst/>
                  </a:prstGeom>
                  <a:blipFill>
                    <a:blip r:embed="rId18"/>
                    <a:stretch>
                      <a:fillRect r="-22034"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BEBF0F0-21A6-9EE4-0BB7-931406064B95}"/>
                      </a:ext>
                    </a:extLst>
                  </p:cNvPr>
                  <p:cNvSpPr txBox="1"/>
                  <p:nvPr/>
                </p:nvSpPr>
                <p:spPr>
                  <a:xfrm>
                    <a:off x="5707258" y="2205468"/>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3</m:t>
                          </m:r>
                        </m:oMath>
                      </m:oMathPara>
                    </a14:m>
                    <a:endParaRPr lang="en-US" sz="1400" dirty="0">
                      <a:solidFill>
                        <a:schemeClr val="accent5"/>
                      </a:solidFill>
                    </a:endParaRPr>
                  </a:p>
                </p:txBody>
              </p:sp>
            </mc:Choice>
            <mc:Fallback xmlns="">
              <p:sp>
                <p:nvSpPr>
                  <p:cNvPr id="35" name="TextBox 34">
                    <a:extLst>
                      <a:ext uri="{FF2B5EF4-FFF2-40B4-BE49-F238E27FC236}">
                        <a16:creationId xmlns:a16="http://schemas.microsoft.com/office/drawing/2014/main" id="{BBEBF0F0-21A6-9EE4-0BB7-931406064B95}"/>
                      </a:ext>
                    </a:extLst>
                  </p:cNvPr>
                  <p:cNvSpPr txBox="1">
                    <a:spLocks noRot="1" noChangeAspect="1" noMove="1" noResize="1" noEditPoints="1" noAdjustHandles="1" noChangeArrowheads="1" noChangeShapeType="1" noTextEdit="1"/>
                  </p:cNvSpPr>
                  <p:nvPr/>
                </p:nvSpPr>
                <p:spPr>
                  <a:xfrm>
                    <a:off x="5707258" y="2205468"/>
                    <a:ext cx="836613" cy="443321"/>
                  </a:xfrm>
                  <a:prstGeom prst="rect">
                    <a:avLst/>
                  </a:prstGeom>
                  <a:blipFill>
                    <a:blip r:embed="rId1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394B069-AD6A-BB83-2D4E-720C21E101B8}"/>
                      </a:ext>
                    </a:extLst>
                  </p:cNvPr>
                  <p:cNvSpPr txBox="1"/>
                  <p:nvPr/>
                </p:nvSpPr>
                <p:spPr>
                  <a:xfrm>
                    <a:off x="7387431" y="2187877"/>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4</m:t>
                          </m:r>
                        </m:oMath>
                      </m:oMathPara>
                    </a14:m>
                    <a:endParaRPr lang="en-US" sz="1400" dirty="0">
                      <a:solidFill>
                        <a:schemeClr val="accent5"/>
                      </a:solidFill>
                    </a:endParaRPr>
                  </a:p>
                </p:txBody>
              </p:sp>
            </mc:Choice>
            <mc:Fallback xmlns="">
              <p:sp>
                <p:nvSpPr>
                  <p:cNvPr id="36" name="TextBox 35">
                    <a:extLst>
                      <a:ext uri="{FF2B5EF4-FFF2-40B4-BE49-F238E27FC236}">
                        <a16:creationId xmlns:a16="http://schemas.microsoft.com/office/drawing/2014/main" id="{2394B069-AD6A-BB83-2D4E-720C21E101B8}"/>
                      </a:ext>
                    </a:extLst>
                  </p:cNvPr>
                  <p:cNvSpPr txBox="1">
                    <a:spLocks noRot="1" noChangeAspect="1" noMove="1" noResize="1" noEditPoints="1" noAdjustHandles="1" noChangeArrowheads="1" noChangeShapeType="1" noTextEdit="1"/>
                  </p:cNvSpPr>
                  <p:nvPr/>
                </p:nvSpPr>
                <p:spPr>
                  <a:xfrm>
                    <a:off x="7387431" y="2187877"/>
                    <a:ext cx="836613" cy="443321"/>
                  </a:xfrm>
                  <a:prstGeom prst="rect">
                    <a:avLst/>
                  </a:prstGeom>
                  <a:blipFill>
                    <a:blip r:embed="rId2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BA322B9-5C60-345D-9187-3EAAF596B759}"/>
                      </a:ext>
                    </a:extLst>
                  </p:cNvPr>
                  <p:cNvSpPr txBox="1"/>
                  <p:nvPr/>
                </p:nvSpPr>
                <p:spPr>
                  <a:xfrm>
                    <a:off x="9182892" y="2171229"/>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5</m:t>
                          </m:r>
                        </m:oMath>
                      </m:oMathPara>
                    </a14:m>
                    <a:endParaRPr lang="en-US" sz="1400" dirty="0">
                      <a:solidFill>
                        <a:schemeClr val="accent5"/>
                      </a:solidFill>
                    </a:endParaRPr>
                  </a:p>
                </p:txBody>
              </p:sp>
            </mc:Choice>
            <mc:Fallback xmlns="">
              <p:sp>
                <p:nvSpPr>
                  <p:cNvPr id="37" name="TextBox 36">
                    <a:extLst>
                      <a:ext uri="{FF2B5EF4-FFF2-40B4-BE49-F238E27FC236}">
                        <a16:creationId xmlns:a16="http://schemas.microsoft.com/office/drawing/2014/main" id="{5BA322B9-5C60-345D-9187-3EAAF596B759}"/>
                      </a:ext>
                    </a:extLst>
                  </p:cNvPr>
                  <p:cNvSpPr txBox="1">
                    <a:spLocks noRot="1" noChangeAspect="1" noMove="1" noResize="1" noEditPoints="1" noAdjustHandles="1" noChangeArrowheads="1" noChangeShapeType="1" noTextEdit="1"/>
                  </p:cNvSpPr>
                  <p:nvPr/>
                </p:nvSpPr>
                <p:spPr>
                  <a:xfrm>
                    <a:off x="9182892" y="2171229"/>
                    <a:ext cx="836613" cy="443321"/>
                  </a:xfrm>
                  <a:prstGeom prst="rect">
                    <a:avLst/>
                  </a:prstGeom>
                  <a:blipFill>
                    <a:blip r:embed="rId21"/>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14962B3-A6D4-9D86-436F-E3F992BF0D46}"/>
                      </a:ext>
                    </a:extLst>
                  </p:cNvPr>
                  <p:cNvSpPr txBox="1"/>
                  <p:nvPr/>
                </p:nvSpPr>
                <p:spPr>
                  <a:xfrm>
                    <a:off x="10882542" y="2152268"/>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6</m:t>
                          </m:r>
                        </m:oMath>
                      </m:oMathPara>
                    </a14:m>
                    <a:endParaRPr lang="en-US" sz="1400" dirty="0">
                      <a:solidFill>
                        <a:schemeClr val="accent5"/>
                      </a:solidFill>
                    </a:endParaRPr>
                  </a:p>
                </p:txBody>
              </p:sp>
            </mc:Choice>
            <mc:Fallback xmlns="">
              <p:sp>
                <p:nvSpPr>
                  <p:cNvPr id="38" name="TextBox 37">
                    <a:extLst>
                      <a:ext uri="{FF2B5EF4-FFF2-40B4-BE49-F238E27FC236}">
                        <a16:creationId xmlns:a16="http://schemas.microsoft.com/office/drawing/2014/main" id="{D14962B3-A6D4-9D86-436F-E3F992BF0D46}"/>
                      </a:ext>
                    </a:extLst>
                  </p:cNvPr>
                  <p:cNvSpPr txBox="1">
                    <a:spLocks noRot="1" noChangeAspect="1" noMove="1" noResize="1" noEditPoints="1" noAdjustHandles="1" noChangeArrowheads="1" noChangeShapeType="1" noTextEdit="1"/>
                  </p:cNvSpPr>
                  <p:nvPr/>
                </p:nvSpPr>
                <p:spPr>
                  <a:xfrm>
                    <a:off x="10882542" y="2152268"/>
                    <a:ext cx="836613" cy="443321"/>
                  </a:xfrm>
                  <a:prstGeom prst="rect">
                    <a:avLst/>
                  </a:prstGeom>
                  <a:blipFill>
                    <a:blip r:embed="rId2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BEE6831-BD52-9CB2-24F4-4157287E4C02}"/>
                      </a:ext>
                    </a:extLst>
                  </p:cNvPr>
                  <p:cNvSpPr txBox="1"/>
                  <p:nvPr/>
                </p:nvSpPr>
                <p:spPr>
                  <a:xfrm>
                    <a:off x="1895750" y="3846089"/>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1</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39" name="TextBox 38">
                    <a:extLst>
                      <a:ext uri="{FF2B5EF4-FFF2-40B4-BE49-F238E27FC236}">
                        <a16:creationId xmlns:a16="http://schemas.microsoft.com/office/drawing/2014/main" id="{CBEE6831-BD52-9CB2-24F4-4157287E4C02}"/>
                      </a:ext>
                    </a:extLst>
                  </p:cNvPr>
                  <p:cNvSpPr txBox="1">
                    <a:spLocks noRot="1" noChangeAspect="1" noMove="1" noResize="1" noEditPoints="1" noAdjustHandles="1" noChangeArrowheads="1" noChangeShapeType="1" noTextEdit="1"/>
                  </p:cNvSpPr>
                  <p:nvPr/>
                </p:nvSpPr>
                <p:spPr>
                  <a:xfrm>
                    <a:off x="1895750" y="3846089"/>
                    <a:ext cx="1612646" cy="55082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598476F-AFCC-6A2A-0CF3-4BABB17DEC5B}"/>
                      </a:ext>
                    </a:extLst>
                  </p:cNvPr>
                  <p:cNvSpPr txBox="1"/>
                  <p:nvPr/>
                </p:nvSpPr>
                <p:spPr>
                  <a:xfrm>
                    <a:off x="3463656" y="3827563"/>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2</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0" name="TextBox 39">
                    <a:extLst>
                      <a:ext uri="{FF2B5EF4-FFF2-40B4-BE49-F238E27FC236}">
                        <a16:creationId xmlns:a16="http://schemas.microsoft.com/office/drawing/2014/main" id="{A598476F-AFCC-6A2A-0CF3-4BABB17DEC5B}"/>
                      </a:ext>
                    </a:extLst>
                  </p:cNvPr>
                  <p:cNvSpPr txBox="1">
                    <a:spLocks noRot="1" noChangeAspect="1" noMove="1" noResize="1" noEditPoints="1" noAdjustHandles="1" noChangeArrowheads="1" noChangeShapeType="1" noTextEdit="1"/>
                  </p:cNvSpPr>
                  <p:nvPr/>
                </p:nvSpPr>
                <p:spPr>
                  <a:xfrm>
                    <a:off x="3463656" y="3827563"/>
                    <a:ext cx="1612646" cy="55082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CADB597-E68C-4FDE-7E28-EC26B3DB4501}"/>
                      </a:ext>
                    </a:extLst>
                  </p:cNvPr>
                  <p:cNvSpPr txBox="1"/>
                  <p:nvPr/>
                </p:nvSpPr>
                <p:spPr>
                  <a:xfrm>
                    <a:off x="5294836" y="3820531"/>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3</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1" name="TextBox 40">
                    <a:extLst>
                      <a:ext uri="{FF2B5EF4-FFF2-40B4-BE49-F238E27FC236}">
                        <a16:creationId xmlns:a16="http://schemas.microsoft.com/office/drawing/2014/main" id="{ACADB597-E68C-4FDE-7E28-EC26B3DB4501}"/>
                      </a:ext>
                    </a:extLst>
                  </p:cNvPr>
                  <p:cNvSpPr txBox="1">
                    <a:spLocks noRot="1" noChangeAspect="1" noMove="1" noResize="1" noEditPoints="1" noAdjustHandles="1" noChangeArrowheads="1" noChangeShapeType="1" noTextEdit="1"/>
                  </p:cNvSpPr>
                  <p:nvPr/>
                </p:nvSpPr>
                <p:spPr>
                  <a:xfrm>
                    <a:off x="5294836" y="3820531"/>
                    <a:ext cx="1612646" cy="550827"/>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A32628F-18A6-7B2E-7972-BAA7E8D6A489}"/>
                      </a:ext>
                    </a:extLst>
                  </p:cNvPr>
                  <p:cNvSpPr txBox="1"/>
                  <p:nvPr/>
                </p:nvSpPr>
                <p:spPr>
                  <a:xfrm>
                    <a:off x="7075247" y="3815874"/>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4</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2" name="TextBox 41">
                    <a:extLst>
                      <a:ext uri="{FF2B5EF4-FFF2-40B4-BE49-F238E27FC236}">
                        <a16:creationId xmlns:a16="http://schemas.microsoft.com/office/drawing/2014/main" id="{6A32628F-18A6-7B2E-7972-BAA7E8D6A489}"/>
                      </a:ext>
                    </a:extLst>
                  </p:cNvPr>
                  <p:cNvSpPr txBox="1">
                    <a:spLocks noRot="1" noChangeAspect="1" noMove="1" noResize="1" noEditPoints="1" noAdjustHandles="1" noChangeArrowheads="1" noChangeShapeType="1" noTextEdit="1"/>
                  </p:cNvSpPr>
                  <p:nvPr/>
                </p:nvSpPr>
                <p:spPr>
                  <a:xfrm>
                    <a:off x="7075247" y="3815874"/>
                    <a:ext cx="1612646" cy="55082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E304AF8-734A-525E-BC8B-46ECD72E84BE}"/>
                      </a:ext>
                    </a:extLst>
                  </p:cNvPr>
                  <p:cNvSpPr txBox="1"/>
                  <p:nvPr/>
                </p:nvSpPr>
                <p:spPr>
                  <a:xfrm>
                    <a:off x="8812640" y="3794623"/>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5</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3" name="TextBox 42">
                    <a:extLst>
                      <a:ext uri="{FF2B5EF4-FFF2-40B4-BE49-F238E27FC236}">
                        <a16:creationId xmlns:a16="http://schemas.microsoft.com/office/drawing/2014/main" id="{2E304AF8-734A-525E-BC8B-46ECD72E84BE}"/>
                      </a:ext>
                    </a:extLst>
                  </p:cNvPr>
                  <p:cNvSpPr txBox="1">
                    <a:spLocks noRot="1" noChangeAspect="1" noMove="1" noResize="1" noEditPoints="1" noAdjustHandles="1" noChangeArrowheads="1" noChangeShapeType="1" noTextEdit="1"/>
                  </p:cNvSpPr>
                  <p:nvPr/>
                </p:nvSpPr>
                <p:spPr>
                  <a:xfrm>
                    <a:off x="8812640" y="3794623"/>
                    <a:ext cx="1612646" cy="550827"/>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63549BD-4E07-2777-2010-A074239A6AC7}"/>
                      </a:ext>
                    </a:extLst>
                  </p:cNvPr>
                  <p:cNvSpPr txBox="1"/>
                  <p:nvPr/>
                </p:nvSpPr>
                <p:spPr>
                  <a:xfrm>
                    <a:off x="10522379" y="3817308"/>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6</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4" name="TextBox 43">
                    <a:extLst>
                      <a:ext uri="{FF2B5EF4-FFF2-40B4-BE49-F238E27FC236}">
                        <a16:creationId xmlns:a16="http://schemas.microsoft.com/office/drawing/2014/main" id="{A63549BD-4E07-2777-2010-A074239A6AC7}"/>
                      </a:ext>
                    </a:extLst>
                  </p:cNvPr>
                  <p:cNvSpPr txBox="1">
                    <a:spLocks noRot="1" noChangeAspect="1" noMove="1" noResize="1" noEditPoints="1" noAdjustHandles="1" noChangeArrowheads="1" noChangeShapeType="1" noTextEdit="1"/>
                  </p:cNvSpPr>
                  <p:nvPr/>
                </p:nvSpPr>
                <p:spPr>
                  <a:xfrm>
                    <a:off x="10522379" y="3817308"/>
                    <a:ext cx="1612646" cy="550827"/>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61C139-6950-34B1-4ED9-9C24751326B9}"/>
                      </a:ext>
                    </a:extLst>
                  </p:cNvPr>
                  <p:cNvSpPr txBox="1"/>
                  <p:nvPr/>
                </p:nvSpPr>
                <p:spPr>
                  <a:xfrm>
                    <a:off x="1860778" y="5384526"/>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1</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5" name="TextBox 44">
                    <a:extLst>
                      <a:ext uri="{FF2B5EF4-FFF2-40B4-BE49-F238E27FC236}">
                        <a16:creationId xmlns:a16="http://schemas.microsoft.com/office/drawing/2014/main" id="{B661C139-6950-34B1-4ED9-9C24751326B9}"/>
                      </a:ext>
                    </a:extLst>
                  </p:cNvPr>
                  <p:cNvSpPr txBox="1">
                    <a:spLocks noRot="1" noChangeAspect="1" noMove="1" noResize="1" noEditPoints="1" noAdjustHandles="1" noChangeArrowheads="1" noChangeShapeType="1" noTextEdit="1"/>
                  </p:cNvSpPr>
                  <p:nvPr/>
                </p:nvSpPr>
                <p:spPr>
                  <a:xfrm>
                    <a:off x="1860778" y="5384526"/>
                    <a:ext cx="1612646" cy="550827"/>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C79015B-9781-A148-4ABB-94CC47B23709}"/>
                      </a:ext>
                    </a:extLst>
                  </p:cNvPr>
                  <p:cNvSpPr txBox="1"/>
                  <p:nvPr/>
                </p:nvSpPr>
                <p:spPr>
                  <a:xfrm>
                    <a:off x="3430378" y="5352195"/>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2</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6" name="TextBox 45">
                    <a:extLst>
                      <a:ext uri="{FF2B5EF4-FFF2-40B4-BE49-F238E27FC236}">
                        <a16:creationId xmlns:a16="http://schemas.microsoft.com/office/drawing/2014/main" id="{BC79015B-9781-A148-4ABB-94CC47B23709}"/>
                      </a:ext>
                    </a:extLst>
                  </p:cNvPr>
                  <p:cNvSpPr txBox="1">
                    <a:spLocks noRot="1" noChangeAspect="1" noMove="1" noResize="1" noEditPoints="1" noAdjustHandles="1" noChangeArrowheads="1" noChangeShapeType="1" noTextEdit="1"/>
                  </p:cNvSpPr>
                  <p:nvPr/>
                </p:nvSpPr>
                <p:spPr>
                  <a:xfrm>
                    <a:off x="3430378" y="5352195"/>
                    <a:ext cx="1612646" cy="550827"/>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FD235C1-00F2-96C1-3973-680408153146}"/>
                      </a:ext>
                    </a:extLst>
                  </p:cNvPr>
                  <p:cNvSpPr txBox="1"/>
                  <p:nvPr/>
                </p:nvSpPr>
                <p:spPr>
                  <a:xfrm>
                    <a:off x="5339639" y="5348147"/>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3</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7" name="TextBox 46">
                    <a:extLst>
                      <a:ext uri="{FF2B5EF4-FFF2-40B4-BE49-F238E27FC236}">
                        <a16:creationId xmlns:a16="http://schemas.microsoft.com/office/drawing/2014/main" id="{9FD235C1-00F2-96C1-3973-680408153146}"/>
                      </a:ext>
                    </a:extLst>
                  </p:cNvPr>
                  <p:cNvSpPr txBox="1">
                    <a:spLocks noRot="1" noChangeAspect="1" noMove="1" noResize="1" noEditPoints="1" noAdjustHandles="1" noChangeArrowheads="1" noChangeShapeType="1" noTextEdit="1"/>
                  </p:cNvSpPr>
                  <p:nvPr/>
                </p:nvSpPr>
                <p:spPr>
                  <a:xfrm>
                    <a:off x="5339639" y="5348147"/>
                    <a:ext cx="1612646" cy="55082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6CE9427-D39E-F24D-FF78-78855FB6182A}"/>
                      </a:ext>
                    </a:extLst>
                  </p:cNvPr>
                  <p:cNvSpPr txBox="1"/>
                  <p:nvPr/>
                </p:nvSpPr>
                <p:spPr>
                  <a:xfrm>
                    <a:off x="7007843" y="5273030"/>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4</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8" name="TextBox 47">
                    <a:extLst>
                      <a:ext uri="{FF2B5EF4-FFF2-40B4-BE49-F238E27FC236}">
                        <a16:creationId xmlns:a16="http://schemas.microsoft.com/office/drawing/2014/main" id="{C6CE9427-D39E-F24D-FF78-78855FB6182A}"/>
                      </a:ext>
                    </a:extLst>
                  </p:cNvPr>
                  <p:cNvSpPr txBox="1">
                    <a:spLocks noRot="1" noChangeAspect="1" noMove="1" noResize="1" noEditPoints="1" noAdjustHandles="1" noChangeArrowheads="1" noChangeShapeType="1" noTextEdit="1"/>
                  </p:cNvSpPr>
                  <p:nvPr/>
                </p:nvSpPr>
                <p:spPr>
                  <a:xfrm>
                    <a:off x="7007843" y="5273030"/>
                    <a:ext cx="1612646" cy="55082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A1E49F9-9351-63C8-93D8-97012B6EB05B}"/>
                      </a:ext>
                    </a:extLst>
                  </p:cNvPr>
                  <p:cNvSpPr txBox="1"/>
                  <p:nvPr/>
                </p:nvSpPr>
                <p:spPr>
                  <a:xfrm>
                    <a:off x="8847222" y="5241782"/>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5</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9" name="TextBox 48">
                    <a:extLst>
                      <a:ext uri="{FF2B5EF4-FFF2-40B4-BE49-F238E27FC236}">
                        <a16:creationId xmlns:a16="http://schemas.microsoft.com/office/drawing/2014/main" id="{1A1E49F9-9351-63C8-93D8-97012B6EB05B}"/>
                      </a:ext>
                    </a:extLst>
                  </p:cNvPr>
                  <p:cNvSpPr txBox="1">
                    <a:spLocks noRot="1" noChangeAspect="1" noMove="1" noResize="1" noEditPoints="1" noAdjustHandles="1" noChangeArrowheads="1" noChangeShapeType="1" noTextEdit="1"/>
                  </p:cNvSpPr>
                  <p:nvPr/>
                </p:nvSpPr>
                <p:spPr>
                  <a:xfrm>
                    <a:off x="8847222" y="5241782"/>
                    <a:ext cx="1612646" cy="55082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6DA913A-288F-706D-B99B-28096A440143}"/>
                      </a:ext>
                    </a:extLst>
                  </p:cNvPr>
                  <p:cNvSpPr txBox="1"/>
                  <p:nvPr/>
                </p:nvSpPr>
                <p:spPr>
                  <a:xfrm>
                    <a:off x="10386344" y="5151441"/>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6</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50" name="TextBox 49">
                    <a:extLst>
                      <a:ext uri="{FF2B5EF4-FFF2-40B4-BE49-F238E27FC236}">
                        <a16:creationId xmlns:a16="http://schemas.microsoft.com/office/drawing/2014/main" id="{F6DA913A-288F-706D-B99B-28096A440143}"/>
                      </a:ext>
                    </a:extLst>
                  </p:cNvPr>
                  <p:cNvSpPr txBox="1">
                    <a:spLocks noRot="1" noChangeAspect="1" noMove="1" noResize="1" noEditPoints="1" noAdjustHandles="1" noChangeArrowheads="1" noChangeShapeType="1" noTextEdit="1"/>
                  </p:cNvSpPr>
                  <p:nvPr/>
                </p:nvSpPr>
                <p:spPr>
                  <a:xfrm>
                    <a:off x="10386344" y="5151441"/>
                    <a:ext cx="1612646" cy="550827"/>
                  </a:xfrm>
                  <a:prstGeom prst="rect">
                    <a:avLst/>
                  </a:prstGeom>
                  <a:blipFill>
                    <a:blip r:embed="rId34"/>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7770984-7E8E-0553-346F-B49CB9A7960A}"/>
                  </a:ext>
                </a:extLst>
              </p:cNvPr>
              <p:cNvSpPr txBox="1"/>
              <p:nvPr/>
            </p:nvSpPr>
            <p:spPr>
              <a:xfrm>
                <a:off x="749706" y="4802650"/>
                <a:ext cx="4412688" cy="1532727"/>
              </a:xfrm>
              <a:prstGeom prst="rect">
                <a:avLst/>
              </a:prstGeom>
              <a:noFill/>
            </p:spPr>
            <p:txBody>
              <a:bodyPr wrap="square">
                <a:spAutoFit/>
              </a:bodyPr>
              <a:lstStyle/>
              <a:p>
                <a:r>
                  <a:rPr lang="en-US" sz="2400" b="0" dirty="0">
                    <a:solidFill>
                      <a:schemeClr val="accent5"/>
                    </a:solidFill>
                  </a:rPr>
                  <a:t>In this example, we get:</a:t>
                </a:r>
              </a:p>
              <a:p>
                <a:endParaRPr lang="en-US" sz="2400" b="0" dirty="0">
                  <a:solidFill>
                    <a:schemeClr val="accent5"/>
                  </a:solidFill>
                </a:endParaRPr>
              </a:p>
              <a:p>
                <a:pPr/>
                <a14:m>
                  <m:oMathPara xmlns:m="http://schemas.openxmlformats.org/officeDocument/2006/math">
                    <m:oMathParaPr>
                      <m:jc m:val="centerGroup"/>
                    </m:oMathParaPr>
                    <m:oMath xmlns:m="http://schemas.openxmlformats.org/officeDocument/2006/math">
                      <m:d>
                        <m:dPr>
                          <m:ctrlPr>
                            <a:rPr lang="en-US" sz="2400" b="0" i="1" smtClean="0">
                              <a:solidFill>
                                <a:schemeClr val="accent5"/>
                              </a:solidFill>
                              <a:latin typeface="Cambria Math" panose="02040503050406030204" pitchFamily="18" charset="0"/>
                            </a:rPr>
                          </m:ctrlPr>
                        </m:dPr>
                        <m:e>
                          <m:f>
                            <m:fPr>
                              <m:ctrlPr>
                                <a:rPr lang="en-US" sz="2400" b="0" i="1" smtClean="0">
                                  <a:solidFill>
                                    <a:schemeClr val="accent5"/>
                                  </a:solidFill>
                                  <a:latin typeface="Cambria Math" panose="02040503050406030204" pitchFamily="18" charset="0"/>
                                </a:rPr>
                              </m:ctrlPr>
                            </m:fPr>
                            <m:num>
                              <m:r>
                                <a:rPr lang="en-US" sz="2400" b="0" i="1" smtClean="0">
                                  <a:solidFill>
                                    <a:schemeClr val="accent5"/>
                                  </a:solidFill>
                                  <a:latin typeface="Cambria Math" panose="02040503050406030204" pitchFamily="18" charset="0"/>
                                </a:rPr>
                                <m:t>1+1+1</m:t>
                              </m:r>
                            </m:num>
                            <m:den>
                              <m:r>
                                <a:rPr lang="en-US" sz="2400" b="0" i="1" smtClean="0">
                                  <a:solidFill>
                                    <a:schemeClr val="accent5"/>
                                  </a:solidFill>
                                  <a:latin typeface="Cambria Math" panose="02040503050406030204" pitchFamily="18" charset="0"/>
                                </a:rPr>
                                <m:t>3</m:t>
                              </m:r>
                            </m:den>
                          </m:f>
                        </m:e>
                      </m:d>
                      <m:r>
                        <a:rPr lang="en-US" sz="2400" b="0" i="1" smtClean="0">
                          <a:solidFill>
                            <a:schemeClr val="accent5"/>
                          </a:solidFill>
                          <a:latin typeface="Cambria Math" panose="02040503050406030204" pitchFamily="18" charset="0"/>
                        </a:rPr>
                        <m:t>−</m:t>
                      </m:r>
                      <m:d>
                        <m:dPr>
                          <m:ctrlPr>
                            <a:rPr lang="en-US" sz="2400" b="0" i="1" smtClean="0">
                              <a:solidFill>
                                <a:schemeClr val="accent5"/>
                              </a:solidFill>
                              <a:latin typeface="Cambria Math" panose="02040503050406030204" pitchFamily="18" charset="0"/>
                            </a:rPr>
                          </m:ctrlPr>
                        </m:dPr>
                        <m:e>
                          <m:f>
                            <m:fPr>
                              <m:ctrlPr>
                                <a:rPr lang="en-US" sz="2400" b="0" i="1" smtClean="0">
                                  <a:solidFill>
                                    <a:schemeClr val="accent5"/>
                                  </a:solidFill>
                                  <a:latin typeface="Cambria Math" panose="02040503050406030204" pitchFamily="18" charset="0"/>
                                </a:rPr>
                              </m:ctrlPr>
                            </m:fPr>
                            <m:num>
                              <m:r>
                                <a:rPr lang="en-US" sz="2400" b="0" i="1" smtClean="0">
                                  <a:solidFill>
                                    <a:schemeClr val="accent5"/>
                                  </a:solidFill>
                                  <a:latin typeface="Cambria Math" panose="02040503050406030204" pitchFamily="18" charset="0"/>
                                </a:rPr>
                                <m:t>0+0+1</m:t>
                              </m:r>
                            </m:num>
                            <m:den>
                              <m:r>
                                <a:rPr lang="en-US" sz="2400" b="0" i="1" smtClean="0">
                                  <a:solidFill>
                                    <a:schemeClr val="accent5"/>
                                  </a:solidFill>
                                  <a:latin typeface="Cambria Math" panose="02040503050406030204" pitchFamily="18" charset="0"/>
                                </a:rPr>
                                <m:t>3</m:t>
                              </m:r>
                            </m:den>
                          </m:f>
                        </m:e>
                      </m:d>
                      <m:r>
                        <a:rPr lang="en-US" sz="2400" b="0" i="1" smtClean="0">
                          <a:solidFill>
                            <a:schemeClr val="accent5"/>
                          </a:solidFill>
                          <a:latin typeface="Cambria Math" panose="02040503050406030204" pitchFamily="18" charset="0"/>
                        </a:rPr>
                        <m:t>=</m:t>
                      </m:r>
                      <m:f>
                        <m:fPr>
                          <m:ctrlPr>
                            <a:rPr lang="en-US" sz="2400" b="0" i="1" smtClean="0">
                              <a:solidFill>
                                <a:schemeClr val="accent5"/>
                              </a:solidFill>
                              <a:latin typeface="Cambria Math" panose="02040503050406030204" pitchFamily="18" charset="0"/>
                            </a:rPr>
                          </m:ctrlPr>
                        </m:fPr>
                        <m:num>
                          <m:r>
                            <a:rPr lang="en-US" sz="2400" b="0" i="1" smtClean="0">
                              <a:solidFill>
                                <a:schemeClr val="accent5"/>
                              </a:solidFill>
                              <a:latin typeface="Cambria Math" panose="02040503050406030204" pitchFamily="18" charset="0"/>
                            </a:rPr>
                            <m:t>2</m:t>
                          </m:r>
                        </m:num>
                        <m:den>
                          <m:r>
                            <a:rPr lang="en-US" sz="2400" b="0" i="1" smtClean="0">
                              <a:solidFill>
                                <a:schemeClr val="accent5"/>
                              </a:solidFill>
                              <a:latin typeface="Cambria Math" panose="02040503050406030204" pitchFamily="18" charset="0"/>
                            </a:rPr>
                            <m:t>3</m:t>
                          </m:r>
                        </m:den>
                      </m:f>
                    </m:oMath>
                  </m:oMathPara>
                </a14:m>
                <a:endParaRPr lang="en-US" sz="2400" dirty="0">
                  <a:solidFill>
                    <a:schemeClr val="accent5"/>
                  </a:solidFill>
                </a:endParaRPr>
              </a:p>
            </p:txBody>
          </p:sp>
        </mc:Choice>
        <mc:Fallback xmlns="">
          <p:sp>
            <p:nvSpPr>
              <p:cNvPr id="55" name="TextBox 54">
                <a:extLst>
                  <a:ext uri="{FF2B5EF4-FFF2-40B4-BE49-F238E27FC236}">
                    <a16:creationId xmlns:a16="http://schemas.microsoft.com/office/drawing/2014/main" id="{F7770984-7E8E-0553-346F-B49CB9A7960A}"/>
                  </a:ext>
                </a:extLst>
              </p:cNvPr>
              <p:cNvSpPr txBox="1">
                <a:spLocks noRot="1" noChangeAspect="1" noMove="1" noResize="1" noEditPoints="1" noAdjustHandles="1" noChangeArrowheads="1" noChangeShapeType="1" noTextEdit="1"/>
              </p:cNvSpPr>
              <p:nvPr/>
            </p:nvSpPr>
            <p:spPr>
              <a:xfrm>
                <a:off x="749706" y="4802650"/>
                <a:ext cx="4412688" cy="1532727"/>
              </a:xfrm>
              <a:prstGeom prst="rect">
                <a:avLst/>
              </a:prstGeom>
              <a:blipFill>
                <a:blip r:embed="rId35"/>
                <a:stretch>
                  <a:fillRect l="-2299" t="-3306" b="-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9351129-3797-DC70-88F6-14D2B840B73B}"/>
                  </a:ext>
                </a:extLst>
              </p:cNvPr>
              <p:cNvSpPr txBox="1"/>
              <p:nvPr/>
            </p:nvSpPr>
            <p:spPr>
              <a:xfrm>
                <a:off x="7504557" y="54175"/>
                <a:ext cx="4722706"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0</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control group</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1</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treatment group</a:t>
                </a:r>
              </a:p>
            </p:txBody>
          </p:sp>
        </mc:Choice>
        <mc:Fallback xmlns="">
          <p:sp>
            <p:nvSpPr>
              <p:cNvPr id="56" name="TextBox 55">
                <a:extLst>
                  <a:ext uri="{FF2B5EF4-FFF2-40B4-BE49-F238E27FC236}">
                    <a16:creationId xmlns:a16="http://schemas.microsoft.com/office/drawing/2014/main" id="{C9351129-3797-DC70-88F6-14D2B840B73B}"/>
                  </a:ext>
                </a:extLst>
              </p:cNvPr>
              <p:cNvSpPr txBox="1">
                <a:spLocks noRot="1" noChangeAspect="1" noMove="1" noResize="1" noEditPoints="1" noAdjustHandles="1" noChangeArrowheads="1" noChangeShapeType="1" noTextEdit="1"/>
              </p:cNvSpPr>
              <p:nvPr/>
            </p:nvSpPr>
            <p:spPr>
              <a:xfrm>
                <a:off x="7504557" y="54175"/>
                <a:ext cx="4722706" cy="646331"/>
              </a:xfrm>
              <a:prstGeom prst="rect">
                <a:avLst/>
              </a:prstGeom>
              <a:blipFill>
                <a:blip r:embed="rId36"/>
                <a:stretch>
                  <a:fillRect l="-536" t="-5769" b="-11538"/>
                </a:stretch>
              </a:blipFill>
            </p:spPr>
            <p:txBody>
              <a:bodyPr/>
              <a:lstStyle/>
              <a:p>
                <a:r>
                  <a:rPr lang="en-US">
                    <a:noFill/>
                  </a:rPr>
                  <a:t> </a:t>
                </a:r>
              </a:p>
            </p:txBody>
          </p:sp>
        </mc:Fallback>
      </mc:AlternateContent>
    </p:spTree>
    <p:extLst>
      <p:ext uri="{BB962C8B-B14F-4D97-AF65-F5344CB8AC3E}">
        <p14:creationId xmlns:p14="http://schemas.microsoft.com/office/powerpoint/2010/main" val="34217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p:bldP spid="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49F4-38D0-1239-057E-78C2D3C492FB}"/>
              </a:ext>
            </a:extLst>
          </p:cNvPr>
          <p:cNvSpPr>
            <a:spLocks noGrp="1"/>
          </p:cNvSpPr>
          <p:nvPr>
            <p:ph type="title"/>
          </p:nvPr>
        </p:nvSpPr>
        <p:spPr>
          <a:xfrm>
            <a:off x="854451" y="193094"/>
            <a:ext cx="10515600" cy="1325563"/>
          </a:xfrm>
        </p:spPr>
        <p:txBody>
          <a:bodyPr/>
          <a:lstStyle/>
          <a:p>
            <a:r>
              <a:rPr lang="en-US" dirty="0"/>
              <a:t>Observational Comparison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F24EA9-0D6F-D115-341D-DD50090F12AB}"/>
                  </a:ext>
                </a:extLst>
              </p:cNvPr>
              <p:cNvSpPr>
                <a:spLocks noGrp="1"/>
              </p:cNvSpPr>
              <p:nvPr>
                <p:ph idx="1"/>
              </p:nvPr>
            </p:nvSpPr>
            <p:spPr>
              <a:xfrm>
                <a:off x="838200" y="1482462"/>
                <a:ext cx="11357457" cy="4351338"/>
              </a:xfrm>
            </p:spPr>
            <p:txBody>
              <a:bodyPr/>
              <a:lstStyle/>
              <a:p>
                <a:r>
                  <a:rPr lang="en-US" dirty="0"/>
                  <a:t>(Avg happiness among those with aspirin)</a:t>
                </a:r>
              </a:p>
              <a:p>
                <a:pPr marL="0" indent="0">
                  <a:buNone/>
                </a:pPr>
                <a:r>
                  <a:rPr lang="en-US" dirty="0"/>
                  <a:t>                             – (Avg happiness among those with no aspirin)</a:t>
                </a:r>
              </a:p>
              <a:p>
                <a:r>
                  <a:rPr lang="en-US" dirty="0">
                    <a:ea typeface="Cambria Math" panose="02040503050406030204" pitchFamily="18" charset="0"/>
                  </a:rPr>
                  <a:t>In symbols: </a:t>
                </a:r>
                <a14:m>
                  <m:oMath xmlns:m="http://schemas.openxmlformats.org/officeDocument/2006/math">
                    <m:r>
                      <a:rPr lang="en-US" sz="3600" i="1" smtClean="0">
                        <a:solidFill>
                          <a:schemeClr val="accent1"/>
                        </a:solidFill>
                        <a:latin typeface="Cambria Math" panose="02040503050406030204" pitchFamily="18" charset="0"/>
                        <a:ea typeface="Cambria Math" panose="02040503050406030204" pitchFamily="18" charset="0"/>
                      </a:rPr>
                      <m:t>𝔼</m:t>
                    </m:r>
                    <m:d>
                      <m:dPr>
                        <m:begChr m:val="["/>
                        <m:endChr m:val="|"/>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r>
                          <a:rPr lang="en-US" sz="3600" b="0" i="1" smtClean="0">
                            <a:solidFill>
                              <a:schemeClr val="accent1"/>
                            </a:solidFill>
                            <a:latin typeface="Cambria Math" panose="02040503050406030204" pitchFamily="18" charset="0"/>
                            <a:ea typeface="Cambria Math" panose="02040503050406030204" pitchFamily="18" charset="0"/>
                          </a:rPr>
                          <m:t> </m:t>
                        </m:r>
                      </m:e>
                    </m:d>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𝑊</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r>
                      <a:rPr lang="en-US" sz="3600" b="0" i="1" smtClean="0">
                        <a:solidFill>
                          <a:schemeClr val="accent1"/>
                        </a:solidFill>
                        <a:latin typeface="Cambria Math" panose="02040503050406030204" pitchFamily="18" charset="0"/>
                        <a:ea typeface="Cambria Math" panose="02040503050406030204" pitchFamily="18" charset="0"/>
                      </a:rPr>
                      <m:t>=1] −</m:t>
                    </m:r>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r>
                          <a:rPr lang="en-US" sz="3600" i="1">
                            <a:solidFill>
                              <a:schemeClr val="accent1"/>
                            </a:solidFill>
                            <a:latin typeface="Cambria Math" panose="02040503050406030204" pitchFamily="18" charset="0"/>
                            <a:ea typeface="Cambria Math" panose="02040503050406030204" pitchFamily="18" charset="0"/>
                          </a:rPr>
                          <m:t> </m:t>
                        </m:r>
                      </m:e>
                    </m:d>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𝑊</m:t>
                        </m:r>
                      </m:e>
                      <m:sub>
                        <m:r>
                          <a:rPr lang="en-US" sz="3600" i="1">
                            <a:solidFill>
                              <a:schemeClr val="accent1"/>
                            </a:solidFill>
                            <a:latin typeface="Cambria Math" panose="02040503050406030204" pitchFamily="18" charset="0"/>
                            <a:ea typeface="Cambria Math" panose="02040503050406030204" pitchFamily="18" charset="0"/>
                          </a:rPr>
                          <m:t>𝑖</m:t>
                        </m:r>
                      </m:sub>
                    </m:sSub>
                    <m:r>
                      <a:rPr lang="en-US" sz="3600" i="1">
                        <a:solidFill>
                          <a:schemeClr val="accent1"/>
                        </a:solidFill>
                        <a:latin typeface="Cambria Math" panose="02040503050406030204" pitchFamily="18" charset="0"/>
                        <a:ea typeface="Cambria Math" panose="02040503050406030204" pitchFamily="18" charset="0"/>
                      </a:rPr>
                      <m:t>=</m:t>
                    </m:r>
                    <m:r>
                      <a:rPr lang="en-US" sz="3600" b="0" i="1" smtClean="0">
                        <a:solidFill>
                          <a:schemeClr val="accent1"/>
                        </a:solidFill>
                        <a:latin typeface="Cambria Math" panose="02040503050406030204" pitchFamily="18" charset="0"/>
                        <a:ea typeface="Cambria Math" panose="02040503050406030204" pitchFamily="18" charset="0"/>
                      </a:rPr>
                      <m:t>0</m:t>
                    </m:r>
                    <m:r>
                      <a:rPr lang="en-US" sz="3600" i="1">
                        <a:solidFill>
                          <a:schemeClr val="accent1"/>
                        </a:solidFill>
                        <a:latin typeface="Cambria Math" panose="02040503050406030204" pitchFamily="18" charset="0"/>
                        <a:ea typeface="Cambria Math" panose="02040503050406030204" pitchFamily="18" charset="0"/>
                      </a:rPr>
                      <m:t>]</m:t>
                    </m:r>
                  </m:oMath>
                </a14:m>
                <a:endParaRPr lang="en-US" sz="3600" dirty="0">
                  <a:solidFill>
                    <a:schemeClr val="accent1"/>
                  </a:solidFill>
                </a:endParaRPr>
              </a:p>
              <a:p>
                <a:pPr marL="0" indent="0">
                  <a:buNone/>
                </a:pPr>
                <a:endParaRPr lang="en-US" sz="1050" dirty="0">
                  <a:solidFill>
                    <a:schemeClr val="accent1"/>
                  </a:solidFill>
                </a:endParaRPr>
              </a:p>
              <a:p>
                <a:pPr marL="0" indent="0">
                  <a:buNone/>
                </a:pPr>
                <a:r>
                  <a:rPr lang="en-US" sz="1050" b="0" dirty="0">
                    <a:solidFill>
                      <a:schemeClr val="accent1"/>
                    </a:solidFill>
                  </a:rPr>
                  <a:t>                                                  </a:t>
                </a:r>
                <a14:m>
                  <m:oMath xmlns:m="http://schemas.openxmlformats.org/officeDocument/2006/math">
                    <m:r>
                      <a:rPr lang="en-US" sz="3600" b="0" i="1" smtClean="0">
                        <a:solidFill>
                          <a:schemeClr val="accent1"/>
                        </a:solidFill>
                        <a:latin typeface="Cambria Math" panose="02040503050406030204" pitchFamily="18" charset="0"/>
                      </a:rPr>
                      <m:t>=</m:t>
                    </m:r>
                    <m:f>
                      <m:fPr>
                        <m:ctrlPr>
                          <a:rPr lang="en-US" sz="3600" b="0" i="1" smtClean="0">
                            <a:solidFill>
                              <a:schemeClr val="accent1"/>
                            </a:solidFill>
                            <a:latin typeface="Cambria Math" panose="02040503050406030204" pitchFamily="18" charset="0"/>
                          </a:rPr>
                        </m:ctrlPr>
                      </m:fPr>
                      <m:num>
                        <m:r>
                          <a:rPr lang="en-US" sz="3600" b="0" i="1" smtClean="0">
                            <a:solidFill>
                              <a:schemeClr val="accent1"/>
                            </a:solidFill>
                            <a:latin typeface="Cambria Math" panose="02040503050406030204" pitchFamily="18" charset="0"/>
                          </a:rPr>
                          <m:t>1</m:t>
                        </m:r>
                      </m:num>
                      <m:den>
                        <m:sSub>
                          <m:sSubPr>
                            <m:ctrlPr>
                              <a:rPr lang="en-US" sz="3600" b="0" i="1" smtClean="0">
                                <a:solidFill>
                                  <a:schemeClr val="accent1"/>
                                </a:solidFill>
                                <a:latin typeface="Cambria Math" panose="02040503050406030204" pitchFamily="18" charset="0"/>
                              </a:rPr>
                            </m:ctrlPr>
                          </m:sSubPr>
                          <m:e>
                            <m:r>
                              <a:rPr lang="en-US" sz="3600" b="0" i="1" smtClean="0">
                                <a:solidFill>
                                  <a:schemeClr val="accent1"/>
                                </a:solidFill>
                                <a:latin typeface="Cambria Math" panose="02040503050406030204" pitchFamily="18" charset="0"/>
                              </a:rPr>
                              <m:t>𝑁</m:t>
                            </m:r>
                          </m:e>
                          <m:sub>
                            <m:r>
                              <a:rPr lang="en-US" sz="3600" b="0" i="1" smtClean="0">
                                <a:solidFill>
                                  <a:schemeClr val="accent1"/>
                                </a:solidFill>
                                <a:latin typeface="Cambria Math" panose="02040503050406030204" pitchFamily="18" charset="0"/>
                              </a:rPr>
                              <m:t>1</m:t>
                            </m:r>
                          </m:sub>
                        </m:sSub>
                      </m:den>
                    </m:f>
                    <m:nary>
                      <m:naryPr>
                        <m:chr m:val="∑"/>
                        <m:supHide m:val="on"/>
                        <m:ctrlPr>
                          <a:rPr lang="en-US" sz="3600" b="0" i="1" smtClean="0">
                            <a:solidFill>
                              <a:schemeClr val="accent1"/>
                            </a:solidFill>
                            <a:latin typeface="Cambria Math" panose="02040503050406030204" pitchFamily="18" charset="0"/>
                          </a:rPr>
                        </m:ctrlPr>
                      </m:naryPr>
                      <m:sub>
                        <m:r>
                          <m:rPr>
                            <m:brk m:alnAt="7"/>
                          </m:rPr>
                          <a:rPr lang="en-US" sz="3600" b="0" i="1" smtClean="0">
                            <a:solidFill>
                              <a:schemeClr val="accent1"/>
                            </a:solidFill>
                            <a:latin typeface="Cambria Math" panose="02040503050406030204" pitchFamily="18" charset="0"/>
                          </a:rPr>
                          <m:t>𝑖</m:t>
                        </m:r>
                        <m:r>
                          <a:rPr lang="en-US" sz="3600" b="0" i="1" smtClean="0">
                            <a:solidFill>
                              <a:schemeClr val="accent1"/>
                            </a:solidFill>
                            <a:latin typeface="Cambria Math" panose="02040503050406030204" pitchFamily="18" charset="0"/>
                          </a:rPr>
                          <m:t>:</m:t>
                        </m:r>
                        <m:sSub>
                          <m:sSubPr>
                            <m:ctrlPr>
                              <a:rPr lang="en-US" sz="3600" b="0" i="1" smtClean="0">
                                <a:solidFill>
                                  <a:schemeClr val="accent1"/>
                                </a:solidFill>
                                <a:latin typeface="Cambria Math" panose="02040503050406030204" pitchFamily="18" charset="0"/>
                              </a:rPr>
                            </m:ctrlPr>
                          </m:sSubPr>
                          <m:e>
                            <m:r>
                              <m:rPr>
                                <m:brk m:alnAt="7"/>
                              </m:rPr>
                              <a:rPr lang="en-US" sz="3600" b="0" i="1" smtClean="0">
                                <a:solidFill>
                                  <a:schemeClr val="accent1"/>
                                </a:solidFill>
                                <a:latin typeface="Cambria Math" panose="02040503050406030204" pitchFamily="18" charset="0"/>
                              </a:rPr>
                              <m:t>𝑊</m:t>
                            </m:r>
                          </m:e>
                          <m:sub>
                            <m:r>
                              <m:rPr>
                                <m:brk m:alnAt="7"/>
                              </m:rPr>
                              <a:rPr lang="en-US" sz="3600" b="0" i="1" smtClean="0">
                                <a:solidFill>
                                  <a:schemeClr val="accent1"/>
                                </a:solidFill>
                                <a:latin typeface="Cambria Math" panose="02040503050406030204" pitchFamily="18" charset="0"/>
                              </a:rPr>
                              <m:t>𝑖</m:t>
                            </m:r>
                          </m:sub>
                        </m:sSub>
                        <m:r>
                          <m:rPr>
                            <m:brk m:alnAt="7"/>
                          </m:rPr>
                          <a:rPr lang="en-US" sz="3600" b="0" i="1" smtClean="0">
                            <a:solidFill>
                              <a:schemeClr val="accent1"/>
                            </a:solidFill>
                            <a:latin typeface="Cambria Math" panose="02040503050406030204" pitchFamily="18" charset="0"/>
                          </a:rPr>
                          <m:t>=</m:t>
                        </m:r>
                        <m:r>
                          <a:rPr lang="en-US" sz="3600" b="0" i="1" smtClean="0">
                            <a:solidFill>
                              <a:schemeClr val="accent1"/>
                            </a:solidFill>
                            <a:latin typeface="Cambria Math" panose="02040503050406030204" pitchFamily="18" charset="0"/>
                          </a:rPr>
                          <m:t>1</m:t>
                        </m:r>
                      </m:sub>
                      <m:sup/>
                      <m:e>
                        <m:sSub>
                          <m:sSubPr>
                            <m:ctrlPr>
                              <a:rPr lang="en-US" sz="3600" b="0" i="1" smtClean="0">
                                <a:solidFill>
                                  <a:schemeClr val="accent1"/>
                                </a:solidFill>
                                <a:latin typeface="Cambria Math" panose="02040503050406030204" pitchFamily="18" charset="0"/>
                              </a:rPr>
                            </m:ctrlPr>
                          </m:sSubPr>
                          <m:e>
                            <m:r>
                              <a:rPr lang="en-US" sz="3600" b="0" i="1" smtClean="0">
                                <a:solidFill>
                                  <a:schemeClr val="accent1"/>
                                </a:solidFill>
                                <a:latin typeface="Cambria Math" panose="02040503050406030204" pitchFamily="18" charset="0"/>
                              </a:rPr>
                              <m:t>𝑌</m:t>
                            </m:r>
                          </m:e>
                          <m:sub>
                            <m:r>
                              <a:rPr lang="en-US" sz="3600" b="0" i="1" smtClean="0">
                                <a:solidFill>
                                  <a:schemeClr val="accent1"/>
                                </a:solidFill>
                                <a:latin typeface="Cambria Math" panose="02040503050406030204" pitchFamily="18" charset="0"/>
                              </a:rPr>
                              <m:t>𝑖</m:t>
                            </m:r>
                          </m:sub>
                        </m:sSub>
                      </m:e>
                    </m:nary>
                    <m:r>
                      <a:rPr lang="en-US" sz="3600" b="0" i="1" smtClean="0">
                        <a:solidFill>
                          <a:schemeClr val="accent1"/>
                        </a:solidFill>
                        <a:latin typeface="Cambria Math" panose="02040503050406030204" pitchFamily="18" charset="0"/>
                      </a:rPr>
                      <m:t>−</m:t>
                    </m:r>
                    <m:f>
                      <m:fPr>
                        <m:ctrlPr>
                          <a:rPr lang="en-US" sz="3600" i="1">
                            <a:solidFill>
                              <a:schemeClr val="accent1"/>
                            </a:solidFill>
                            <a:latin typeface="Cambria Math" panose="02040503050406030204" pitchFamily="18" charset="0"/>
                          </a:rPr>
                        </m:ctrlPr>
                      </m:fPr>
                      <m:num>
                        <m:r>
                          <a:rPr lang="en-US" sz="3600" i="1">
                            <a:solidFill>
                              <a:schemeClr val="accent1"/>
                            </a:solidFill>
                            <a:latin typeface="Cambria Math" panose="02040503050406030204" pitchFamily="18" charset="0"/>
                          </a:rPr>
                          <m:t>1</m:t>
                        </m:r>
                      </m:num>
                      <m:den>
                        <m:sSub>
                          <m:sSubPr>
                            <m:ctrlPr>
                              <a:rPr lang="en-US" sz="3600" i="1">
                                <a:solidFill>
                                  <a:schemeClr val="accent1"/>
                                </a:solidFill>
                                <a:latin typeface="Cambria Math" panose="02040503050406030204" pitchFamily="18" charset="0"/>
                              </a:rPr>
                            </m:ctrlPr>
                          </m:sSubPr>
                          <m:e>
                            <m:r>
                              <a:rPr lang="en-US" sz="3600" i="1">
                                <a:solidFill>
                                  <a:schemeClr val="accent1"/>
                                </a:solidFill>
                                <a:latin typeface="Cambria Math" panose="02040503050406030204" pitchFamily="18" charset="0"/>
                              </a:rPr>
                              <m:t>𝑁</m:t>
                            </m:r>
                          </m:e>
                          <m:sub>
                            <m:r>
                              <a:rPr lang="en-US" sz="3600" b="0" i="1" smtClean="0">
                                <a:solidFill>
                                  <a:schemeClr val="accent1"/>
                                </a:solidFill>
                                <a:latin typeface="Cambria Math" panose="02040503050406030204" pitchFamily="18" charset="0"/>
                              </a:rPr>
                              <m:t>0</m:t>
                            </m:r>
                          </m:sub>
                        </m:sSub>
                      </m:den>
                    </m:f>
                    <m:nary>
                      <m:naryPr>
                        <m:chr m:val="∑"/>
                        <m:supHide m:val="on"/>
                        <m:ctrlPr>
                          <a:rPr lang="en-US" sz="3600" i="1">
                            <a:solidFill>
                              <a:schemeClr val="accent1"/>
                            </a:solidFill>
                            <a:latin typeface="Cambria Math" panose="02040503050406030204" pitchFamily="18" charset="0"/>
                          </a:rPr>
                        </m:ctrlPr>
                      </m:naryPr>
                      <m:sub>
                        <m:r>
                          <m:rPr>
                            <m:brk m:alnAt="7"/>
                          </m:rPr>
                          <a:rPr lang="en-US" sz="3600" i="1">
                            <a:solidFill>
                              <a:schemeClr val="accent1"/>
                            </a:solidFill>
                            <a:latin typeface="Cambria Math" panose="02040503050406030204" pitchFamily="18" charset="0"/>
                          </a:rPr>
                          <m:t>𝑖</m:t>
                        </m:r>
                        <m:r>
                          <a:rPr lang="en-US" sz="3600" i="1">
                            <a:solidFill>
                              <a:schemeClr val="accent1"/>
                            </a:solidFill>
                            <a:latin typeface="Cambria Math" panose="02040503050406030204" pitchFamily="18" charset="0"/>
                          </a:rPr>
                          <m:t>:</m:t>
                        </m:r>
                        <m:sSub>
                          <m:sSubPr>
                            <m:ctrlPr>
                              <a:rPr lang="en-US" sz="3600" i="1">
                                <a:solidFill>
                                  <a:schemeClr val="accent1"/>
                                </a:solidFill>
                                <a:latin typeface="Cambria Math" panose="02040503050406030204" pitchFamily="18" charset="0"/>
                              </a:rPr>
                            </m:ctrlPr>
                          </m:sSubPr>
                          <m:e>
                            <m:r>
                              <m:rPr>
                                <m:brk m:alnAt="7"/>
                              </m:rPr>
                              <a:rPr lang="en-US" sz="3600" i="1">
                                <a:solidFill>
                                  <a:schemeClr val="accent1"/>
                                </a:solidFill>
                                <a:latin typeface="Cambria Math" panose="02040503050406030204" pitchFamily="18" charset="0"/>
                              </a:rPr>
                              <m:t>𝑊</m:t>
                            </m:r>
                          </m:e>
                          <m:sub>
                            <m:r>
                              <m:rPr>
                                <m:brk m:alnAt="7"/>
                              </m:rPr>
                              <a:rPr lang="en-US" sz="3600" i="1">
                                <a:solidFill>
                                  <a:schemeClr val="accent1"/>
                                </a:solidFill>
                                <a:latin typeface="Cambria Math" panose="02040503050406030204" pitchFamily="18" charset="0"/>
                              </a:rPr>
                              <m:t>𝑖</m:t>
                            </m:r>
                          </m:sub>
                        </m:sSub>
                        <m:r>
                          <m:rPr>
                            <m:brk m:alnAt="7"/>
                          </m:rPr>
                          <a:rPr lang="en-US" sz="3600" i="1">
                            <a:solidFill>
                              <a:schemeClr val="accent1"/>
                            </a:solidFill>
                            <a:latin typeface="Cambria Math" panose="02040503050406030204" pitchFamily="18" charset="0"/>
                          </a:rPr>
                          <m:t>=</m:t>
                        </m:r>
                        <m:r>
                          <a:rPr lang="en-US" sz="3600" b="0" i="1" smtClean="0">
                            <a:solidFill>
                              <a:schemeClr val="accent1"/>
                            </a:solidFill>
                            <a:latin typeface="Cambria Math" panose="02040503050406030204" pitchFamily="18" charset="0"/>
                          </a:rPr>
                          <m:t>0</m:t>
                        </m:r>
                      </m:sub>
                      <m:sup/>
                      <m:e>
                        <m:sSub>
                          <m:sSubPr>
                            <m:ctrlPr>
                              <a:rPr lang="en-US" sz="3600" i="1">
                                <a:solidFill>
                                  <a:schemeClr val="accent1"/>
                                </a:solidFill>
                                <a:latin typeface="Cambria Math" panose="02040503050406030204" pitchFamily="18" charset="0"/>
                              </a:rPr>
                            </m:ctrlPr>
                          </m:sSubPr>
                          <m:e>
                            <m:r>
                              <a:rPr lang="en-US" sz="3600" i="1">
                                <a:solidFill>
                                  <a:schemeClr val="accent1"/>
                                </a:solidFill>
                                <a:latin typeface="Cambria Math" panose="02040503050406030204" pitchFamily="18" charset="0"/>
                              </a:rPr>
                              <m:t>𝑌</m:t>
                            </m:r>
                          </m:e>
                          <m:sub>
                            <m:r>
                              <a:rPr lang="en-US" sz="3600" i="1">
                                <a:solidFill>
                                  <a:schemeClr val="accent1"/>
                                </a:solidFill>
                                <a:latin typeface="Cambria Math" panose="02040503050406030204" pitchFamily="18" charset="0"/>
                              </a:rPr>
                              <m:t>𝑖</m:t>
                            </m:r>
                          </m:sub>
                        </m:sSub>
                      </m:e>
                    </m:nary>
                  </m:oMath>
                </a14:m>
                <a:endParaRPr lang="en-US" sz="3600" dirty="0">
                  <a:solidFill>
                    <a:schemeClr val="accent1"/>
                  </a:solidFill>
                </a:endParaRPr>
              </a:p>
              <a:p>
                <a:endParaRPr lang="en-US" sz="100" dirty="0"/>
              </a:p>
            </p:txBody>
          </p:sp>
        </mc:Choice>
        <mc:Fallback xmlns="">
          <p:sp>
            <p:nvSpPr>
              <p:cNvPr id="3" name="Content Placeholder 2">
                <a:extLst>
                  <a:ext uri="{FF2B5EF4-FFF2-40B4-BE49-F238E27FC236}">
                    <a16:creationId xmlns:a16="http://schemas.microsoft.com/office/drawing/2014/main" id="{A4F24EA9-0D6F-D115-341D-DD50090F12AB}"/>
                  </a:ext>
                </a:extLst>
              </p:cNvPr>
              <p:cNvSpPr>
                <a:spLocks noGrp="1" noRot="1" noChangeAspect="1" noMove="1" noResize="1" noEditPoints="1" noAdjustHandles="1" noChangeArrowheads="1" noChangeShapeType="1" noTextEdit="1"/>
              </p:cNvSpPr>
              <p:nvPr>
                <p:ph idx="1"/>
              </p:nvPr>
            </p:nvSpPr>
            <p:spPr>
              <a:xfrm>
                <a:off x="838200" y="1482462"/>
                <a:ext cx="11357457" cy="4351338"/>
              </a:xfrm>
              <a:blipFill>
                <a:blip r:embed="rId3"/>
                <a:stretch>
                  <a:fillRect l="-1006" t="-2326"/>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FBEE5719-7973-09F8-FE12-6951D279C0D0}"/>
              </a:ext>
            </a:extLst>
          </p:cNvPr>
          <p:cNvGrpSpPr/>
          <p:nvPr/>
        </p:nvGrpSpPr>
        <p:grpSpPr>
          <a:xfrm>
            <a:off x="5617158" y="4429124"/>
            <a:ext cx="6604629" cy="2671763"/>
            <a:chOff x="3780867" y="3538331"/>
            <a:chExt cx="8206259" cy="3319669"/>
          </a:xfrm>
        </p:grpSpPr>
        <p:sp>
          <p:nvSpPr>
            <p:cNvPr id="52" name="Rectangle 51">
              <a:extLst>
                <a:ext uri="{FF2B5EF4-FFF2-40B4-BE49-F238E27FC236}">
                  <a16:creationId xmlns:a16="http://schemas.microsoft.com/office/drawing/2014/main" id="{BA5227EA-01D9-082E-4443-AC4AC40AFC92}"/>
                </a:ext>
              </a:extLst>
            </p:cNvPr>
            <p:cNvSpPr/>
            <p:nvPr/>
          </p:nvSpPr>
          <p:spPr>
            <a:xfrm>
              <a:off x="3780867" y="3575266"/>
              <a:ext cx="8163483" cy="302703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8E34BC8-C207-50BD-78DE-059694A7354E}"/>
                </a:ext>
              </a:extLst>
            </p:cNvPr>
            <p:cNvGrpSpPr/>
            <p:nvPr/>
          </p:nvGrpSpPr>
          <p:grpSpPr>
            <a:xfrm>
              <a:off x="3780867" y="3538331"/>
              <a:ext cx="8206259" cy="3319669"/>
              <a:chOff x="314751" y="2152268"/>
              <a:chExt cx="11820274" cy="4781642"/>
            </a:xfrm>
          </p:grpSpPr>
          <p:pic>
            <p:nvPicPr>
              <p:cNvPr id="4" name="Picture 3">
                <a:extLst>
                  <a:ext uri="{FF2B5EF4-FFF2-40B4-BE49-F238E27FC236}">
                    <a16:creationId xmlns:a16="http://schemas.microsoft.com/office/drawing/2014/main" id="{95C9C016-C3FA-7076-8226-165737F8409C}"/>
                  </a:ext>
                </a:extLst>
              </p:cNvPr>
              <p:cNvPicPr>
                <a:picLocks noChangeAspect="1"/>
              </p:cNvPicPr>
              <p:nvPr/>
            </p:nvPicPr>
            <p:blipFill>
              <a:blip r:embed="rId4"/>
              <a:stretch>
                <a:fillRect/>
              </a:stretch>
            </p:blipFill>
            <p:spPr>
              <a:xfrm>
                <a:off x="2286498" y="2588180"/>
                <a:ext cx="749706" cy="1137565"/>
              </a:xfrm>
              <a:prstGeom prst="rect">
                <a:avLst/>
              </a:prstGeom>
            </p:spPr>
          </p:pic>
          <p:pic>
            <p:nvPicPr>
              <p:cNvPr id="5" name="Picture 4">
                <a:extLst>
                  <a:ext uri="{FF2B5EF4-FFF2-40B4-BE49-F238E27FC236}">
                    <a16:creationId xmlns:a16="http://schemas.microsoft.com/office/drawing/2014/main" id="{AE2B5976-177E-90D0-8DAB-51633690F055}"/>
                  </a:ext>
                </a:extLst>
              </p:cNvPr>
              <p:cNvPicPr>
                <a:picLocks noChangeAspect="1"/>
              </p:cNvPicPr>
              <p:nvPr/>
            </p:nvPicPr>
            <p:blipFill>
              <a:blip r:embed="rId5"/>
              <a:stretch>
                <a:fillRect/>
              </a:stretch>
            </p:blipFill>
            <p:spPr>
              <a:xfrm>
                <a:off x="3692621" y="2697915"/>
                <a:ext cx="975614" cy="871497"/>
              </a:xfrm>
              <a:prstGeom prst="rect">
                <a:avLst/>
              </a:prstGeom>
            </p:spPr>
          </p:pic>
          <p:pic>
            <p:nvPicPr>
              <p:cNvPr id="6" name="Picture 5">
                <a:extLst>
                  <a:ext uri="{FF2B5EF4-FFF2-40B4-BE49-F238E27FC236}">
                    <a16:creationId xmlns:a16="http://schemas.microsoft.com/office/drawing/2014/main" id="{5A8F7B5A-1259-6759-BB8A-4DA97FF4E18F}"/>
                  </a:ext>
                </a:extLst>
              </p:cNvPr>
              <p:cNvPicPr>
                <a:picLocks noChangeAspect="1"/>
              </p:cNvPicPr>
              <p:nvPr/>
            </p:nvPicPr>
            <p:blipFill>
              <a:blip r:embed="rId6"/>
              <a:stretch>
                <a:fillRect/>
              </a:stretch>
            </p:blipFill>
            <p:spPr>
              <a:xfrm>
                <a:off x="7402060" y="2585749"/>
                <a:ext cx="761121" cy="1069293"/>
              </a:xfrm>
              <a:prstGeom prst="rect">
                <a:avLst/>
              </a:prstGeom>
            </p:spPr>
          </p:pic>
          <p:pic>
            <p:nvPicPr>
              <p:cNvPr id="7" name="Picture 6">
                <a:extLst>
                  <a:ext uri="{FF2B5EF4-FFF2-40B4-BE49-F238E27FC236}">
                    <a16:creationId xmlns:a16="http://schemas.microsoft.com/office/drawing/2014/main" id="{64264FA9-827B-6862-B7FA-B5B4918493A1}"/>
                  </a:ext>
                </a:extLst>
              </p:cNvPr>
              <p:cNvPicPr>
                <a:picLocks noChangeAspect="1"/>
              </p:cNvPicPr>
              <p:nvPr/>
            </p:nvPicPr>
            <p:blipFill>
              <a:blip r:embed="rId7"/>
              <a:stretch>
                <a:fillRect/>
              </a:stretch>
            </p:blipFill>
            <p:spPr>
              <a:xfrm>
                <a:off x="9073754" y="2722118"/>
                <a:ext cx="665417" cy="847870"/>
              </a:xfrm>
              <a:prstGeom prst="rect">
                <a:avLst/>
              </a:prstGeom>
            </p:spPr>
          </p:pic>
          <p:pic>
            <p:nvPicPr>
              <p:cNvPr id="8" name="Picture 7">
                <a:extLst>
                  <a:ext uri="{FF2B5EF4-FFF2-40B4-BE49-F238E27FC236}">
                    <a16:creationId xmlns:a16="http://schemas.microsoft.com/office/drawing/2014/main" id="{73D0499A-A60E-C9D6-968D-6A46FFD13C59}"/>
                  </a:ext>
                </a:extLst>
              </p:cNvPr>
              <p:cNvPicPr>
                <a:picLocks noChangeAspect="1"/>
              </p:cNvPicPr>
              <p:nvPr/>
            </p:nvPicPr>
            <p:blipFill>
              <a:blip r:embed="rId8"/>
              <a:stretch>
                <a:fillRect/>
              </a:stretch>
            </p:blipFill>
            <p:spPr>
              <a:xfrm>
                <a:off x="10944214" y="2548905"/>
                <a:ext cx="819172" cy="1036503"/>
              </a:xfrm>
              <a:prstGeom prst="rect">
                <a:avLst/>
              </a:prstGeom>
            </p:spPr>
          </p:pic>
          <p:pic>
            <p:nvPicPr>
              <p:cNvPr id="9" name="Picture 7" descr="Adoptable Rabbits | morabbit">
                <a:extLst>
                  <a:ext uri="{FF2B5EF4-FFF2-40B4-BE49-F238E27FC236}">
                    <a16:creationId xmlns:a16="http://schemas.microsoft.com/office/drawing/2014/main" id="{CE584DBB-86A5-F0B1-855A-F1257ABE2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09038" y="2513019"/>
                <a:ext cx="761121" cy="1259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IRIN® Extra Strength 500mg | ASPIRIN® Canada">
                <a:extLst>
                  <a:ext uri="{FF2B5EF4-FFF2-40B4-BE49-F238E27FC236}">
                    <a16:creationId xmlns:a16="http://schemas.microsoft.com/office/drawing/2014/main" id="{B33ADFEB-FC89-D973-55F7-AB712705BE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494" y="4197257"/>
                <a:ext cx="990649" cy="990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6B4622F3-EF80-845E-16F1-8FC6FE3EA0A5}"/>
                  </a:ext>
                </a:extLst>
              </p:cNvPr>
              <p:cNvCxnSpPr>
                <a:cxnSpLocks/>
              </p:cNvCxnSpPr>
              <p:nvPr/>
            </p:nvCxnSpPr>
            <p:spPr>
              <a:xfrm flipH="1" flipV="1">
                <a:off x="314751" y="3716005"/>
                <a:ext cx="11758659" cy="974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0" descr="Download Smile, Emoji, Happy. Royalty-Free Vector Graphic - Pixabay">
                <a:extLst>
                  <a:ext uri="{FF2B5EF4-FFF2-40B4-BE49-F238E27FC236}">
                    <a16:creationId xmlns:a16="http://schemas.microsoft.com/office/drawing/2014/main" id="{089D4D32-EB27-9E71-1BDA-E5A9F34BD4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0908" y="5791469"/>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Download Smile, Emoji, Happy. Royalty-Free Vector Graphic - Pixabay">
                <a:extLst>
                  <a:ext uri="{FF2B5EF4-FFF2-40B4-BE49-F238E27FC236}">
                    <a16:creationId xmlns:a16="http://schemas.microsoft.com/office/drawing/2014/main" id="{9885051C-9029-F9F3-2688-E69ABAD87F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44214" y="5588992"/>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Download Smile, Emoji, Happy. Royalty-Free Vector Graphic - Pixabay">
                <a:extLst>
                  <a:ext uri="{FF2B5EF4-FFF2-40B4-BE49-F238E27FC236}">
                    <a16:creationId xmlns:a16="http://schemas.microsoft.com/office/drawing/2014/main" id="{3CBFC27F-EA98-2507-92C2-C0C3579C77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327" y="5827848"/>
                <a:ext cx="647333" cy="647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Download Smile, Emoji, Happy. Royalty-Free Vector Graphic - Pixabay">
                <a:extLst>
                  <a:ext uri="{FF2B5EF4-FFF2-40B4-BE49-F238E27FC236}">
                    <a16:creationId xmlns:a16="http://schemas.microsoft.com/office/drawing/2014/main" id="{92C8716A-865F-C214-7479-CB2DC19CB9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0003" y="5841978"/>
                <a:ext cx="647333" cy="64733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FBFED762-7A6C-C094-7E0D-94632797D13B}"/>
                  </a:ext>
                </a:extLst>
              </p:cNvPr>
              <p:cNvCxnSpPr>
                <a:cxnSpLocks/>
              </p:cNvCxnSpPr>
              <p:nvPr/>
            </p:nvCxnSpPr>
            <p:spPr>
              <a:xfrm flipV="1">
                <a:off x="1968255" y="2205468"/>
                <a:ext cx="0" cy="4360139"/>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22C390B7-DFE8-DB06-3189-9A90D5C3C5A7}"/>
                  </a:ext>
                </a:extLst>
              </p:cNvPr>
              <p:cNvPicPr>
                <a:picLocks noChangeAspect="1"/>
              </p:cNvPicPr>
              <p:nvPr/>
            </p:nvPicPr>
            <p:blipFill>
              <a:blip r:embed="rId12"/>
              <a:stretch>
                <a:fillRect/>
              </a:stretch>
            </p:blipFill>
            <p:spPr>
              <a:xfrm>
                <a:off x="7218366" y="5275590"/>
                <a:ext cx="1115597" cy="1658320"/>
              </a:xfrm>
              <a:prstGeom prst="rect">
                <a:avLst/>
              </a:prstGeom>
            </p:spPr>
          </p:pic>
          <p:pic>
            <p:nvPicPr>
              <p:cNvPr id="18" name="Picture 17">
                <a:extLst>
                  <a:ext uri="{FF2B5EF4-FFF2-40B4-BE49-F238E27FC236}">
                    <a16:creationId xmlns:a16="http://schemas.microsoft.com/office/drawing/2014/main" id="{A2336967-32A7-DEF0-553B-14E4419EEDF8}"/>
                  </a:ext>
                </a:extLst>
              </p:cNvPr>
              <p:cNvPicPr>
                <a:picLocks noChangeAspect="1"/>
              </p:cNvPicPr>
              <p:nvPr/>
            </p:nvPicPr>
            <p:blipFill>
              <a:blip r:embed="rId12"/>
              <a:stretch>
                <a:fillRect/>
              </a:stretch>
            </p:blipFill>
            <p:spPr>
              <a:xfrm>
                <a:off x="9025540" y="5212034"/>
                <a:ext cx="1115597" cy="1658320"/>
              </a:xfrm>
              <a:prstGeom prst="rect">
                <a:avLst/>
              </a:prstGeom>
            </p:spPr>
          </p:pic>
          <p:pic>
            <p:nvPicPr>
              <p:cNvPr id="19" name="Picture 18" descr="ASPIRIN® Extra Strength 500mg | ASPIRIN® Canada">
                <a:extLst>
                  <a:ext uri="{FF2B5EF4-FFF2-40B4-BE49-F238E27FC236}">
                    <a16:creationId xmlns:a16="http://schemas.microsoft.com/office/drawing/2014/main" id="{5AA09F1D-D981-FF29-7E8F-4677551301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2517" y="4197256"/>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SPIRIN® Extra Strength 500mg | ASPIRIN® Canada">
                <a:extLst>
                  <a:ext uri="{FF2B5EF4-FFF2-40B4-BE49-F238E27FC236}">
                    <a16:creationId xmlns:a16="http://schemas.microsoft.com/office/drawing/2014/main" id="{041297DE-EAAD-775E-579A-FB56D03F78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727" y="4225823"/>
                <a:ext cx="990649" cy="9906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19C3301-CEC1-603B-8BDB-717D22A83DC5}"/>
                  </a:ext>
                </a:extLst>
              </p:cNvPr>
              <p:cNvPicPr>
                <a:picLocks noChangeAspect="1"/>
              </p:cNvPicPr>
              <p:nvPr/>
            </p:nvPicPr>
            <p:blipFill>
              <a:blip r:embed="rId13"/>
              <a:stretch>
                <a:fillRect/>
              </a:stretch>
            </p:blipFill>
            <p:spPr>
              <a:xfrm>
                <a:off x="7386751" y="4397517"/>
                <a:ext cx="1047064" cy="687821"/>
              </a:xfrm>
              <a:prstGeom prst="rect">
                <a:avLst/>
              </a:prstGeom>
            </p:spPr>
          </p:pic>
          <p:pic>
            <p:nvPicPr>
              <p:cNvPr id="22" name="Picture 21">
                <a:extLst>
                  <a:ext uri="{FF2B5EF4-FFF2-40B4-BE49-F238E27FC236}">
                    <a16:creationId xmlns:a16="http://schemas.microsoft.com/office/drawing/2014/main" id="{575D9EC3-03FE-0EBC-BCCC-E032CA911909}"/>
                  </a:ext>
                </a:extLst>
              </p:cNvPr>
              <p:cNvPicPr>
                <a:picLocks noChangeAspect="1"/>
              </p:cNvPicPr>
              <p:nvPr/>
            </p:nvPicPr>
            <p:blipFill>
              <a:blip r:embed="rId13"/>
              <a:stretch>
                <a:fillRect/>
              </a:stretch>
            </p:blipFill>
            <p:spPr>
              <a:xfrm>
                <a:off x="9266569" y="4386253"/>
                <a:ext cx="1047064" cy="687821"/>
              </a:xfrm>
              <a:prstGeom prst="rect">
                <a:avLst/>
              </a:prstGeom>
            </p:spPr>
          </p:pic>
          <p:pic>
            <p:nvPicPr>
              <p:cNvPr id="23" name="Picture 22">
                <a:extLst>
                  <a:ext uri="{FF2B5EF4-FFF2-40B4-BE49-F238E27FC236}">
                    <a16:creationId xmlns:a16="http://schemas.microsoft.com/office/drawing/2014/main" id="{84DBBCC3-7313-64E3-1611-EA3E7B085408}"/>
                  </a:ext>
                </a:extLst>
              </p:cNvPr>
              <p:cNvPicPr>
                <a:picLocks noChangeAspect="1"/>
              </p:cNvPicPr>
              <p:nvPr/>
            </p:nvPicPr>
            <p:blipFill>
              <a:blip r:embed="rId13"/>
              <a:stretch>
                <a:fillRect/>
              </a:stretch>
            </p:blipFill>
            <p:spPr>
              <a:xfrm>
                <a:off x="10818661" y="4396306"/>
                <a:ext cx="1047064" cy="687821"/>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B750ECE-BF0C-25AD-D18D-8899470BBD61}"/>
                      </a:ext>
                    </a:extLst>
                  </p:cNvPr>
                  <p:cNvSpPr txBox="1"/>
                  <p:nvPr/>
                </p:nvSpPr>
                <p:spPr>
                  <a:xfrm>
                    <a:off x="327614" y="4135431"/>
                    <a:ext cx="1479398" cy="664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𝑊</m:t>
                              </m:r>
                            </m:e>
                            <m:sub>
                              <m:r>
                                <a:rPr lang="en-US" sz="1200" b="0" i="1" smtClean="0">
                                  <a:latin typeface="Cambria Math" panose="02040503050406030204" pitchFamily="18" charset="0"/>
                                </a:rPr>
                                <m:t>𝑖</m:t>
                              </m:r>
                            </m:sub>
                          </m:sSub>
                        </m:oMath>
                      </m:oMathPara>
                    </a14:m>
                    <a:endParaRPr lang="en-US" sz="1200" dirty="0"/>
                  </a:p>
                  <a:p>
                    <a:r>
                      <a:rPr lang="en-US" sz="1200" dirty="0"/>
                      <a:t>(Treatment?)</a:t>
                    </a:r>
                  </a:p>
                </p:txBody>
              </p:sp>
            </mc:Choice>
            <mc:Fallback xmlns="">
              <p:sp>
                <p:nvSpPr>
                  <p:cNvPr id="24" name="TextBox 23">
                    <a:extLst>
                      <a:ext uri="{FF2B5EF4-FFF2-40B4-BE49-F238E27FC236}">
                        <a16:creationId xmlns:a16="http://schemas.microsoft.com/office/drawing/2014/main" id="{CB750ECE-BF0C-25AD-D18D-8899470BBD61}"/>
                      </a:ext>
                    </a:extLst>
                  </p:cNvPr>
                  <p:cNvSpPr txBox="1">
                    <a:spLocks noRot="1" noChangeAspect="1" noMove="1" noResize="1" noEditPoints="1" noAdjustHandles="1" noChangeArrowheads="1" noChangeShapeType="1" noTextEdit="1"/>
                  </p:cNvSpPr>
                  <p:nvPr/>
                </p:nvSpPr>
                <p:spPr>
                  <a:xfrm>
                    <a:off x="327614" y="4135431"/>
                    <a:ext cx="1479398" cy="664981"/>
                  </a:xfrm>
                  <a:prstGeom prst="rect">
                    <a:avLst/>
                  </a:prstGeom>
                  <a:blipFill>
                    <a:blip r:embed="rId14"/>
                    <a:stretch>
                      <a:fillRect r="-24615" b="-29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B318C94-C2F6-6E0D-44EC-F1EB476838C2}"/>
                      </a:ext>
                    </a:extLst>
                  </p:cNvPr>
                  <p:cNvSpPr txBox="1"/>
                  <p:nvPr/>
                </p:nvSpPr>
                <p:spPr>
                  <a:xfrm>
                    <a:off x="433498" y="5583031"/>
                    <a:ext cx="1400709" cy="66498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𝑌</m:t>
                              </m:r>
                            </m:e>
                            <m:sub>
                              <m:r>
                                <a:rPr lang="en-US" sz="1200" b="0" i="1" smtClean="0">
                                  <a:latin typeface="Cambria Math" panose="02040503050406030204" pitchFamily="18" charset="0"/>
                                </a:rPr>
                                <m:t>𝑖</m:t>
                              </m:r>
                            </m:sub>
                          </m:sSub>
                        </m:oMath>
                      </m:oMathPara>
                    </a14:m>
                    <a:endParaRPr lang="en-US" sz="1200" dirty="0"/>
                  </a:p>
                  <a:p>
                    <a:r>
                      <a:rPr lang="en-US" sz="1200" dirty="0"/>
                      <a:t>(Outcome?)</a:t>
                    </a:r>
                  </a:p>
                </p:txBody>
              </p:sp>
            </mc:Choice>
            <mc:Fallback xmlns="">
              <p:sp>
                <p:nvSpPr>
                  <p:cNvPr id="25" name="TextBox 24">
                    <a:extLst>
                      <a:ext uri="{FF2B5EF4-FFF2-40B4-BE49-F238E27FC236}">
                        <a16:creationId xmlns:a16="http://schemas.microsoft.com/office/drawing/2014/main" id="{AB318C94-C2F6-6E0D-44EC-F1EB476838C2}"/>
                      </a:ext>
                    </a:extLst>
                  </p:cNvPr>
                  <p:cNvSpPr txBox="1">
                    <a:spLocks noRot="1" noChangeAspect="1" noMove="1" noResize="1" noEditPoints="1" noAdjustHandles="1" noChangeArrowheads="1" noChangeShapeType="1" noTextEdit="1"/>
                  </p:cNvSpPr>
                  <p:nvPr/>
                </p:nvSpPr>
                <p:spPr>
                  <a:xfrm>
                    <a:off x="433498" y="5583031"/>
                    <a:ext cx="1400709" cy="664981"/>
                  </a:xfrm>
                  <a:prstGeom prst="rect">
                    <a:avLst/>
                  </a:prstGeom>
                  <a:blipFill>
                    <a:blip r:embed="rId15"/>
                    <a:stretch>
                      <a:fillRect r="-2222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F3ED4ED-2B83-21B9-83EE-A9712B932519}"/>
                      </a:ext>
                    </a:extLst>
                  </p:cNvPr>
                  <p:cNvSpPr txBox="1"/>
                  <p:nvPr/>
                </p:nvSpPr>
                <p:spPr>
                  <a:xfrm>
                    <a:off x="2218575" y="2171229"/>
                    <a:ext cx="883976"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26" name="TextBox 25">
                    <a:extLst>
                      <a:ext uri="{FF2B5EF4-FFF2-40B4-BE49-F238E27FC236}">
                        <a16:creationId xmlns:a16="http://schemas.microsoft.com/office/drawing/2014/main" id="{4F3ED4ED-2B83-21B9-83EE-A9712B932519}"/>
                      </a:ext>
                    </a:extLst>
                  </p:cNvPr>
                  <p:cNvSpPr txBox="1">
                    <a:spLocks noRot="1" noChangeAspect="1" noMove="1" noResize="1" noEditPoints="1" noAdjustHandles="1" noChangeArrowheads="1" noChangeShapeType="1" noTextEdit="1"/>
                  </p:cNvSpPr>
                  <p:nvPr/>
                </p:nvSpPr>
                <p:spPr>
                  <a:xfrm>
                    <a:off x="2218575" y="2171229"/>
                    <a:ext cx="883976" cy="443321"/>
                  </a:xfrm>
                  <a:prstGeom prst="rect">
                    <a:avLst/>
                  </a:prstGeom>
                  <a:blipFill>
                    <a:blip r:embed="rId16"/>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70503A-19CC-427D-07B4-3CD5A0D5D74E}"/>
                      </a:ext>
                    </a:extLst>
                  </p:cNvPr>
                  <p:cNvSpPr txBox="1"/>
                  <p:nvPr/>
                </p:nvSpPr>
                <p:spPr>
                  <a:xfrm>
                    <a:off x="3844099" y="2214242"/>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2</m:t>
                          </m:r>
                        </m:oMath>
                      </m:oMathPara>
                    </a14:m>
                    <a:endParaRPr lang="en-US" sz="1400" dirty="0">
                      <a:solidFill>
                        <a:schemeClr val="accent5"/>
                      </a:solidFill>
                    </a:endParaRPr>
                  </a:p>
                </p:txBody>
              </p:sp>
            </mc:Choice>
            <mc:Fallback xmlns="">
              <p:sp>
                <p:nvSpPr>
                  <p:cNvPr id="27" name="TextBox 26">
                    <a:extLst>
                      <a:ext uri="{FF2B5EF4-FFF2-40B4-BE49-F238E27FC236}">
                        <a16:creationId xmlns:a16="http://schemas.microsoft.com/office/drawing/2014/main" id="{0370503A-19CC-427D-07B4-3CD5A0D5D74E}"/>
                      </a:ext>
                    </a:extLst>
                  </p:cNvPr>
                  <p:cNvSpPr txBox="1">
                    <a:spLocks noRot="1" noChangeAspect="1" noMove="1" noResize="1" noEditPoints="1" noAdjustHandles="1" noChangeArrowheads="1" noChangeShapeType="1" noTextEdit="1"/>
                  </p:cNvSpPr>
                  <p:nvPr/>
                </p:nvSpPr>
                <p:spPr>
                  <a:xfrm>
                    <a:off x="3844099" y="2214242"/>
                    <a:ext cx="836613" cy="443321"/>
                  </a:xfrm>
                  <a:prstGeom prst="rect">
                    <a:avLst/>
                  </a:prstGeom>
                  <a:blipFill>
                    <a:blip r:embed="rId17"/>
                    <a:stretch>
                      <a:fillRect b="-4762"/>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02D3FB00-BC2B-BA5D-7F01-8D94B1A7C58E}"/>
                  </a:ext>
                </a:extLst>
              </p:cNvPr>
              <p:cNvCxnSpPr>
                <a:cxnSpLocks/>
              </p:cNvCxnSpPr>
              <p:nvPr/>
            </p:nvCxnSpPr>
            <p:spPr>
              <a:xfrm flipH="1">
                <a:off x="327614" y="5141138"/>
                <a:ext cx="11745797" cy="70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F822432-C460-EB0C-3DF9-9EFE0BCE6422}"/>
                  </a:ext>
                </a:extLst>
              </p:cNvPr>
              <p:cNvCxnSpPr>
                <a:cxnSpLocks/>
              </p:cNvCxnSpPr>
              <p:nvPr/>
            </p:nvCxnSpPr>
            <p:spPr>
              <a:xfrm flipV="1">
                <a:off x="3336100" y="2205468"/>
                <a:ext cx="0" cy="42838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2B48C21-E093-6823-90FF-E2461B3AB02F}"/>
                  </a:ext>
                </a:extLst>
              </p:cNvPr>
              <p:cNvCxnSpPr>
                <a:cxnSpLocks/>
              </p:cNvCxnSpPr>
              <p:nvPr/>
            </p:nvCxnSpPr>
            <p:spPr>
              <a:xfrm flipV="1">
                <a:off x="5117275" y="2152268"/>
                <a:ext cx="0" cy="44133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F41A0CF-2B89-205B-7251-ACC9519164D5}"/>
                  </a:ext>
                </a:extLst>
              </p:cNvPr>
              <p:cNvCxnSpPr>
                <a:cxnSpLocks/>
              </p:cNvCxnSpPr>
              <p:nvPr/>
            </p:nvCxnSpPr>
            <p:spPr>
              <a:xfrm flipV="1">
                <a:off x="6984176" y="2205468"/>
                <a:ext cx="0" cy="4360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9D2B5CF-F5C4-830A-F825-BF70518D3A1D}"/>
                  </a:ext>
                </a:extLst>
              </p:cNvPr>
              <p:cNvCxnSpPr>
                <a:cxnSpLocks/>
              </p:cNvCxnSpPr>
              <p:nvPr/>
            </p:nvCxnSpPr>
            <p:spPr>
              <a:xfrm flipV="1">
                <a:off x="8779638" y="2205468"/>
                <a:ext cx="0" cy="4360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FC7C4FC-36B5-8C72-3CC6-14E0498635DA}"/>
                  </a:ext>
                </a:extLst>
              </p:cNvPr>
              <p:cNvCxnSpPr>
                <a:cxnSpLocks/>
              </p:cNvCxnSpPr>
              <p:nvPr/>
            </p:nvCxnSpPr>
            <p:spPr>
              <a:xfrm flipV="1">
                <a:off x="10489376" y="2205468"/>
                <a:ext cx="0" cy="4360139"/>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AF55D54-7597-4289-DC1A-0D6D2843F7B0}"/>
                      </a:ext>
                    </a:extLst>
                  </p:cNvPr>
                  <p:cNvSpPr txBox="1"/>
                  <p:nvPr/>
                </p:nvSpPr>
                <p:spPr>
                  <a:xfrm>
                    <a:off x="480442" y="2588694"/>
                    <a:ext cx="1313060" cy="6649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𝑖</m:t>
                          </m:r>
                        </m:oMath>
                      </m:oMathPara>
                    </a14:m>
                    <a:endParaRPr lang="en-US" sz="1200" dirty="0"/>
                  </a:p>
                  <a:p>
                    <a:r>
                      <a:rPr lang="en-US" sz="1200" dirty="0"/>
                      <a:t>(Person ID)</a:t>
                    </a:r>
                  </a:p>
                </p:txBody>
              </p:sp>
            </mc:Choice>
            <mc:Fallback xmlns="">
              <p:sp>
                <p:nvSpPr>
                  <p:cNvPr id="34" name="TextBox 33">
                    <a:extLst>
                      <a:ext uri="{FF2B5EF4-FFF2-40B4-BE49-F238E27FC236}">
                        <a16:creationId xmlns:a16="http://schemas.microsoft.com/office/drawing/2014/main" id="{FAF55D54-7597-4289-DC1A-0D6D2843F7B0}"/>
                      </a:ext>
                    </a:extLst>
                  </p:cNvPr>
                  <p:cNvSpPr txBox="1">
                    <a:spLocks noRot="1" noChangeAspect="1" noMove="1" noResize="1" noEditPoints="1" noAdjustHandles="1" noChangeArrowheads="1" noChangeShapeType="1" noTextEdit="1"/>
                  </p:cNvSpPr>
                  <p:nvPr/>
                </p:nvSpPr>
                <p:spPr>
                  <a:xfrm>
                    <a:off x="480442" y="2588694"/>
                    <a:ext cx="1313060" cy="664981"/>
                  </a:xfrm>
                  <a:prstGeom prst="rect">
                    <a:avLst/>
                  </a:prstGeom>
                  <a:blipFill>
                    <a:blip r:embed="rId18"/>
                    <a:stretch>
                      <a:fillRect r="-22034"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BEBF0F0-21A6-9EE4-0BB7-931406064B95}"/>
                      </a:ext>
                    </a:extLst>
                  </p:cNvPr>
                  <p:cNvSpPr txBox="1"/>
                  <p:nvPr/>
                </p:nvSpPr>
                <p:spPr>
                  <a:xfrm>
                    <a:off x="5707258" y="2205468"/>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3</m:t>
                          </m:r>
                        </m:oMath>
                      </m:oMathPara>
                    </a14:m>
                    <a:endParaRPr lang="en-US" sz="1400" dirty="0">
                      <a:solidFill>
                        <a:schemeClr val="accent5"/>
                      </a:solidFill>
                    </a:endParaRPr>
                  </a:p>
                </p:txBody>
              </p:sp>
            </mc:Choice>
            <mc:Fallback xmlns="">
              <p:sp>
                <p:nvSpPr>
                  <p:cNvPr id="35" name="TextBox 34">
                    <a:extLst>
                      <a:ext uri="{FF2B5EF4-FFF2-40B4-BE49-F238E27FC236}">
                        <a16:creationId xmlns:a16="http://schemas.microsoft.com/office/drawing/2014/main" id="{BBEBF0F0-21A6-9EE4-0BB7-931406064B95}"/>
                      </a:ext>
                    </a:extLst>
                  </p:cNvPr>
                  <p:cNvSpPr txBox="1">
                    <a:spLocks noRot="1" noChangeAspect="1" noMove="1" noResize="1" noEditPoints="1" noAdjustHandles="1" noChangeArrowheads="1" noChangeShapeType="1" noTextEdit="1"/>
                  </p:cNvSpPr>
                  <p:nvPr/>
                </p:nvSpPr>
                <p:spPr>
                  <a:xfrm>
                    <a:off x="5707258" y="2205468"/>
                    <a:ext cx="836613" cy="443321"/>
                  </a:xfrm>
                  <a:prstGeom prst="rect">
                    <a:avLst/>
                  </a:prstGeom>
                  <a:blipFill>
                    <a:blip r:embed="rId19"/>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394B069-AD6A-BB83-2D4E-720C21E101B8}"/>
                      </a:ext>
                    </a:extLst>
                  </p:cNvPr>
                  <p:cNvSpPr txBox="1"/>
                  <p:nvPr/>
                </p:nvSpPr>
                <p:spPr>
                  <a:xfrm>
                    <a:off x="7387431" y="2187877"/>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4</m:t>
                          </m:r>
                        </m:oMath>
                      </m:oMathPara>
                    </a14:m>
                    <a:endParaRPr lang="en-US" sz="1400" dirty="0">
                      <a:solidFill>
                        <a:schemeClr val="accent5"/>
                      </a:solidFill>
                    </a:endParaRPr>
                  </a:p>
                </p:txBody>
              </p:sp>
            </mc:Choice>
            <mc:Fallback xmlns="">
              <p:sp>
                <p:nvSpPr>
                  <p:cNvPr id="36" name="TextBox 35">
                    <a:extLst>
                      <a:ext uri="{FF2B5EF4-FFF2-40B4-BE49-F238E27FC236}">
                        <a16:creationId xmlns:a16="http://schemas.microsoft.com/office/drawing/2014/main" id="{2394B069-AD6A-BB83-2D4E-720C21E101B8}"/>
                      </a:ext>
                    </a:extLst>
                  </p:cNvPr>
                  <p:cNvSpPr txBox="1">
                    <a:spLocks noRot="1" noChangeAspect="1" noMove="1" noResize="1" noEditPoints="1" noAdjustHandles="1" noChangeArrowheads="1" noChangeShapeType="1" noTextEdit="1"/>
                  </p:cNvSpPr>
                  <p:nvPr/>
                </p:nvSpPr>
                <p:spPr>
                  <a:xfrm>
                    <a:off x="7387431" y="2187877"/>
                    <a:ext cx="836613" cy="443321"/>
                  </a:xfrm>
                  <a:prstGeom prst="rect">
                    <a:avLst/>
                  </a:prstGeom>
                  <a:blipFill>
                    <a:blip r:embed="rId2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BA322B9-5C60-345D-9187-3EAAF596B759}"/>
                      </a:ext>
                    </a:extLst>
                  </p:cNvPr>
                  <p:cNvSpPr txBox="1"/>
                  <p:nvPr/>
                </p:nvSpPr>
                <p:spPr>
                  <a:xfrm>
                    <a:off x="9182892" y="2171229"/>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5</m:t>
                          </m:r>
                        </m:oMath>
                      </m:oMathPara>
                    </a14:m>
                    <a:endParaRPr lang="en-US" sz="1400" dirty="0">
                      <a:solidFill>
                        <a:schemeClr val="accent5"/>
                      </a:solidFill>
                    </a:endParaRPr>
                  </a:p>
                </p:txBody>
              </p:sp>
            </mc:Choice>
            <mc:Fallback xmlns="">
              <p:sp>
                <p:nvSpPr>
                  <p:cNvPr id="37" name="TextBox 36">
                    <a:extLst>
                      <a:ext uri="{FF2B5EF4-FFF2-40B4-BE49-F238E27FC236}">
                        <a16:creationId xmlns:a16="http://schemas.microsoft.com/office/drawing/2014/main" id="{5BA322B9-5C60-345D-9187-3EAAF596B759}"/>
                      </a:ext>
                    </a:extLst>
                  </p:cNvPr>
                  <p:cNvSpPr txBox="1">
                    <a:spLocks noRot="1" noChangeAspect="1" noMove="1" noResize="1" noEditPoints="1" noAdjustHandles="1" noChangeArrowheads="1" noChangeShapeType="1" noTextEdit="1"/>
                  </p:cNvSpPr>
                  <p:nvPr/>
                </p:nvSpPr>
                <p:spPr>
                  <a:xfrm>
                    <a:off x="9182892" y="2171229"/>
                    <a:ext cx="836613" cy="443321"/>
                  </a:xfrm>
                  <a:prstGeom prst="rect">
                    <a:avLst/>
                  </a:prstGeom>
                  <a:blipFill>
                    <a:blip r:embed="rId21"/>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14962B3-A6D4-9D86-436F-E3F992BF0D46}"/>
                      </a:ext>
                    </a:extLst>
                  </p:cNvPr>
                  <p:cNvSpPr txBox="1"/>
                  <p:nvPr/>
                </p:nvSpPr>
                <p:spPr>
                  <a:xfrm>
                    <a:off x="10882542" y="2152268"/>
                    <a:ext cx="836613" cy="4433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accent5"/>
                              </a:solidFill>
                              <a:latin typeface="Cambria Math" panose="02040503050406030204" pitchFamily="18" charset="0"/>
                            </a:rPr>
                            <m:t>6</m:t>
                          </m:r>
                        </m:oMath>
                      </m:oMathPara>
                    </a14:m>
                    <a:endParaRPr lang="en-US" sz="1400" dirty="0">
                      <a:solidFill>
                        <a:schemeClr val="accent5"/>
                      </a:solidFill>
                    </a:endParaRPr>
                  </a:p>
                </p:txBody>
              </p:sp>
            </mc:Choice>
            <mc:Fallback xmlns="">
              <p:sp>
                <p:nvSpPr>
                  <p:cNvPr id="38" name="TextBox 37">
                    <a:extLst>
                      <a:ext uri="{FF2B5EF4-FFF2-40B4-BE49-F238E27FC236}">
                        <a16:creationId xmlns:a16="http://schemas.microsoft.com/office/drawing/2014/main" id="{D14962B3-A6D4-9D86-436F-E3F992BF0D46}"/>
                      </a:ext>
                    </a:extLst>
                  </p:cNvPr>
                  <p:cNvSpPr txBox="1">
                    <a:spLocks noRot="1" noChangeAspect="1" noMove="1" noResize="1" noEditPoints="1" noAdjustHandles="1" noChangeArrowheads="1" noChangeShapeType="1" noTextEdit="1"/>
                  </p:cNvSpPr>
                  <p:nvPr/>
                </p:nvSpPr>
                <p:spPr>
                  <a:xfrm>
                    <a:off x="10882542" y="2152268"/>
                    <a:ext cx="836613" cy="443321"/>
                  </a:xfrm>
                  <a:prstGeom prst="rect">
                    <a:avLst/>
                  </a:prstGeom>
                  <a:blipFill>
                    <a:blip r:embed="rId22"/>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BEE6831-BD52-9CB2-24F4-4157287E4C02}"/>
                      </a:ext>
                    </a:extLst>
                  </p:cNvPr>
                  <p:cNvSpPr txBox="1"/>
                  <p:nvPr/>
                </p:nvSpPr>
                <p:spPr>
                  <a:xfrm>
                    <a:off x="1895750" y="3846089"/>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1</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39" name="TextBox 38">
                    <a:extLst>
                      <a:ext uri="{FF2B5EF4-FFF2-40B4-BE49-F238E27FC236}">
                        <a16:creationId xmlns:a16="http://schemas.microsoft.com/office/drawing/2014/main" id="{CBEE6831-BD52-9CB2-24F4-4157287E4C02}"/>
                      </a:ext>
                    </a:extLst>
                  </p:cNvPr>
                  <p:cNvSpPr txBox="1">
                    <a:spLocks noRot="1" noChangeAspect="1" noMove="1" noResize="1" noEditPoints="1" noAdjustHandles="1" noChangeArrowheads="1" noChangeShapeType="1" noTextEdit="1"/>
                  </p:cNvSpPr>
                  <p:nvPr/>
                </p:nvSpPr>
                <p:spPr>
                  <a:xfrm>
                    <a:off x="1895750" y="3846089"/>
                    <a:ext cx="1612646" cy="55082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598476F-AFCC-6A2A-0CF3-4BABB17DEC5B}"/>
                      </a:ext>
                    </a:extLst>
                  </p:cNvPr>
                  <p:cNvSpPr txBox="1"/>
                  <p:nvPr/>
                </p:nvSpPr>
                <p:spPr>
                  <a:xfrm>
                    <a:off x="3463656" y="3827563"/>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2</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0" name="TextBox 39">
                    <a:extLst>
                      <a:ext uri="{FF2B5EF4-FFF2-40B4-BE49-F238E27FC236}">
                        <a16:creationId xmlns:a16="http://schemas.microsoft.com/office/drawing/2014/main" id="{A598476F-AFCC-6A2A-0CF3-4BABB17DEC5B}"/>
                      </a:ext>
                    </a:extLst>
                  </p:cNvPr>
                  <p:cNvSpPr txBox="1">
                    <a:spLocks noRot="1" noChangeAspect="1" noMove="1" noResize="1" noEditPoints="1" noAdjustHandles="1" noChangeArrowheads="1" noChangeShapeType="1" noTextEdit="1"/>
                  </p:cNvSpPr>
                  <p:nvPr/>
                </p:nvSpPr>
                <p:spPr>
                  <a:xfrm>
                    <a:off x="3463656" y="3827563"/>
                    <a:ext cx="1612646" cy="550827"/>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CADB597-E68C-4FDE-7E28-EC26B3DB4501}"/>
                      </a:ext>
                    </a:extLst>
                  </p:cNvPr>
                  <p:cNvSpPr txBox="1"/>
                  <p:nvPr/>
                </p:nvSpPr>
                <p:spPr>
                  <a:xfrm>
                    <a:off x="5294836" y="3820531"/>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3</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1" name="TextBox 40">
                    <a:extLst>
                      <a:ext uri="{FF2B5EF4-FFF2-40B4-BE49-F238E27FC236}">
                        <a16:creationId xmlns:a16="http://schemas.microsoft.com/office/drawing/2014/main" id="{ACADB597-E68C-4FDE-7E28-EC26B3DB4501}"/>
                      </a:ext>
                    </a:extLst>
                  </p:cNvPr>
                  <p:cNvSpPr txBox="1">
                    <a:spLocks noRot="1" noChangeAspect="1" noMove="1" noResize="1" noEditPoints="1" noAdjustHandles="1" noChangeArrowheads="1" noChangeShapeType="1" noTextEdit="1"/>
                  </p:cNvSpPr>
                  <p:nvPr/>
                </p:nvSpPr>
                <p:spPr>
                  <a:xfrm>
                    <a:off x="5294836" y="3820531"/>
                    <a:ext cx="1612646" cy="550827"/>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A32628F-18A6-7B2E-7972-BAA7E8D6A489}"/>
                      </a:ext>
                    </a:extLst>
                  </p:cNvPr>
                  <p:cNvSpPr txBox="1"/>
                  <p:nvPr/>
                </p:nvSpPr>
                <p:spPr>
                  <a:xfrm>
                    <a:off x="7075247" y="3815874"/>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4</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2" name="TextBox 41">
                    <a:extLst>
                      <a:ext uri="{FF2B5EF4-FFF2-40B4-BE49-F238E27FC236}">
                        <a16:creationId xmlns:a16="http://schemas.microsoft.com/office/drawing/2014/main" id="{6A32628F-18A6-7B2E-7972-BAA7E8D6A489}"/>
                      </a:ext>
                    </a:extLst>
                  </p:cNvPr>
                  <p:cNvSpPr txBox="1">
                    <a:spLocks noRot="1" noChangeAspect="1" noMove="1" noResize="1" noEditPoints="1" noAdjustHandles="1" noChangeArrowheads="1" noChangeShapeType="1" noTextEdit="1"/>
                  </p:cNvSpPr>
                  <p:nvPr/>
                </p:nvSpPr>
                <p:spPr>
                  <a:xfrm>
                    <a:off x="7075247" y="3815874"/>
                    <a:ext cx="1612646" cy="550827"/>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E304AF8-734A-525E-BC8B-46ECD72E84BE}"/>
                      </a:ext>
                    </a:extLst>
                  </p:cNvPr>
                  <p:cNvSpPr txBox="1"/>
                  <p:nvPr/>
                </p:nvSpPr>
                <p:spPr>
                  <a:xfrm>
                    <a:off x="8812640" y="3794623"/>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5</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3" name="TextBox 42">
                    <a:extLst>
                      <a:ext uri="{FF2B5EF4-FFF2-40B4-BE49-F238E27FC236}">
                        <a16:creationId xmlns:a16="http://schemas.microsoft.com/office/drawing/2014/main" id="{2E304AF8-734A-525E-BC8B-46ECD72E84BE}"/>
                      </a:ext>
                    </a:extLst>
                  </p:cNvPr>
                  <p:cNvSpPr txBox="1">
                    <a:spLocks noRot="1" noChangeAspect="1" noMove="1" noResize="1" noEditPoints="1" noAdjustHandles="1" noChangeArrowheads="1" noChangeShapeType="1" noTextEdit="1"/>
                  </p:cNvSpPr>
                  <p:nvPr/>
                </p:nvSpPr>
                <p:spPr>
                  <a:xfrm>
                    <a:off x="8812640" y="3794623"/>
                    <a:ext cx="1612646" cy="550827"/>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63549BD-4E07-2777-2010-A074239A6AC7}"/>
                      </a:ext>
                    </a:extLst>
                  </p:cNvPr>
                  <p:cNvSpPr txBox="1"/>
                  <p:nvPr/>
                </p:nvSpPr>
                <p:spPr>
                  <a:xfrm>
                    <a:off x="10522379" y="3817308"/>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𝑊</m:t>
                              </m:r>
                            </m:e>
                            <m:sub>
                              <m:r>
                                <a:rPr lang="en-US" sz="1400" b="0" i="1" dirty="0" smtClean="0">
                                  <a:solidFill>
                                    <a:schemeClr val="accent5"/>
                                  </a:solidFill>
                                  <a:latin typeface="Cambria Math" panose="02040503050406030204" pitchFamily="18" charset="0"/>
                                </a:rPr>
                                <m:t>6</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4" name="TextBox 43">
                    <a:extLst>
                      <a:ext uri="{FF2B5EF4-FFF2-40B4-BE49-F238E27FC236}">
                        <a16:creationId xmlns:a16="http://schemas.microsoft.com/office/drawing/2014/main" id="{A63549BD-4E07-2777-2010-A074239A6AC7}"/>
                      </a:ext>
                    </a:extLst>
                  </p:cNvPr>
                  <p:cNvSpPr txBox="1">
                    <a:spLocks noRot="1" noChangeAspect="1" noMove="1" noResize="1" noEditPoints="1" noAdjustHandles="1" noChangeArrowheads="1" noChangeShapeType="1" noTextEdit="1"/>
                  </p:cNvSpPr>
                  <p:nvPr/>
                </p:nvSpPr>
                <p:spPr>
                  <a:xfrm>
                    <a:off x="10522379" y="3817308"/>
                    <a:ext cx="1612646" cy="550827"/>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61C139-6950-34B1-4ED9-9C24751326B9}"/>
                      </a:ext>
                    </a:extLst>
                  </p:cNvPr>
                  <p:cNvSpPr txBox="1"/>
                  <p:nvPr/>
                </p:nvSpPr>
                <p:spPr>
                  <a:xfrm>
                    <a:off x="1860778" y="5384526"/>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1</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5" name="TextBox 44">
                    <a:extLst>
                      <a:ext uri="{FF2B5EF4-FFF2-40B4-BE49-F238E27FC236}">
                        <a16:creationId xmlns:a16="http://schemas.microsoft.com/office/drawing/2014/main" id="{B661C139-6950-34B1-4ED9-9C24751326B9}"/>
                      </a:ext>
                    </a:extLst>
                  </p:cNvPr>
                  <p:cNvSpPr txBox="1">
                    <a:spLocks noRot="1" noChangeAspect="1" noMove="1" noResize="1" noEditPoints="1" noAdjustHandles="1" noChangeArrowheads="1" noChangeShapeType="1" noTextEdit="1"/>
                  </p:cNvSpPr>
                  <p:nvPr/>
                </p:nvSpPr>
                <p:spPr>
                  <a:xfrm>
                    <a:off x="1860778" y="5384526"/>
                    <a:ext cx="1612646" cy="550827"/>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C79015B-9781-A148-4ABB-94CC47B23709}"/>
                      </a:ext>
                    </a:extLst>
                  </p:cNvPr>
                  <p:cNvSpPr txBox="1"/>
                  <p:nvPr/>
                </p:nvSpPr>
                <p:spPr>
                  <a:xfrm>
                    <a:off x="3430378" y="5352195"/>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2</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6" name="TextBox 45">
                    <a:extLst>
                      <a:ext uri="{FF2B5EF4-FFF2-40B4-BE49-F238E27FC236}">
                        <a16:creationId xmlns:a16="http://schemas.microsoft.com/office/drawing/2014/main" id="{BC79015B-9781-A148-4ABB-94CC47B23709}"/>
                      </a:ext>
                    </a:extLst>
                  </p:cNvPr>
                  <p:cNvSpPr txBox="1">
                    <a:spLocks noRot="1" noChangeAspect="1" noMove="1" noResize="1" noEditPoints="1" noAdjustHandles="1" noChangeArrowheads="1" noChangeShapeType="1" noTextEdit="1"/>
                  </p:cNvSpPr>
                  <p:nvPr/>
                </p:nvSpPr>
                <p:spPr>
                  <a:xfrm>
                    <a:off x="3430378" y="5352195"/>
                    <a:ext cx="1612646" cy="550827"/>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FD235C1-00F2-96C1-3973-680408153146}"/>
                      </a:ext>
                    </a:extLst>
                  </p:cNvPr>
                  <p:cNvSpPr txBox="1"/>
                  <p:nvPr/>
                </p:nvSpPr>
                <p:spPr>
                  <a:xfrm>
                    <a:off x="5339639" y="5348147"/>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3</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47" name="TextBox 46">
                    <a:extLst>
                      <a:ext uri="{FF2B5EF4-FFF2-40B4-BE49-F238E27FC236}">
                        <a16:creationId xmlns:a16="http://schemas.microsoft.com/office/drawing/2014/main" id="{9FD235C1-00F2-96C1-3973-680408153146}"/>
                      </a:ext>
                    </a:extLst>
                  </p:cNvPr>
                  <p:cNvSpPr txBox="1">
                    <a:spLocks noRot="1" noChangeAspect="1" noMove="1" noResize="1" noEditPoints="1" noAdjustHandles="1" noChangeArrowheads="1" noChangeShapeType="1" noTextEdit="1"/>
                  </p:cNvSpPr>
                  <p:nvPr/>
                </p:nvSpPr>
                <p:spPr>
                  <a:xfrm>
                    <a:off x="5339639" y="5348147"/>
                    <a:ext cx="1612646" cy="550827"/>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6CE9427-D39E-F24D-FF78-78855FB6182A}"/>
                      </a:ext>
                    </a:extLst>
                  </p:cNvPr>
                  <p:cNvSpPr txBox="1"/>
                  <p:nvPr/>
                </p:nvSpPr>
                <p:spPr>
                  <a:xfrm>
                    <a:off x="7007843" y="5273030"/>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4</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8" name="TextBox 47">
                    <a:extLst>
                      <a:ext uri="{FF2B5EF4-FFF2-40B4-BE49-F238E27FC236}">
                        <a16:creationId xmlns:a16="http://schemas.microsoft.com/office/drawing/2014/main" id="{C6CE9427-D39E-F24D-FF78-78855FB6182A}"/>
                      </a:ext>
                    </a:extLst>
                  </p:cNvPr>
                  <p:cNvSpPr txBox="1">
                    <a:spLocks noRot="1" noChangeAspect="1" noMove="1" noResize="1" noEditPoints="1" noAdjustHandles="1" noChangeArrowheads="1" noChangeShapeType="1" noTextEdit="1"/>
                  </p:cNvSpPr>
                  <p:nvPr/>
                </p:nvSpPr>
                <p:spPr>
                  <a:xfrm>
                    <a:off x="7007843" y="5273030"/>
                    <a:ext cx="1612646" cy="55082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A1E49F9-9351-63C8-93D8-97012B6EB05B}"/>
                      </a:ext>
                    </a:extLst>
                  </p:cNvPr>
                  <p:cNvSpPr txBox="1"/>
                  <p:nvPr/>
                </p:nvSpPr>
                <p:spPr>
                  <a:xfrm>
                    <a:off x="8847222" y="5241782"/>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5</m:t>
                              </m:r>
                            </m:sub>
                          </m:sSub>
                          <m:r>
                            <a:rPr lang="en-US" sz="1400" b="0" i="1" dirty="0"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49" name="TextBox 48">
                    <a:extLst>
                      <a:ext uri="{FF2B5EF4-FFF2-40B4-BE49-F238E27FC236}">
                        <a16:creationId xmlns:a16="http://schemas.microsoft.com/office/drawing/2014/main" id="{1A1E49F9-9351-63C8-93D8-97012B6EB05B}"/>
                      </a:ext>
                    </a:extLst>
                  </p:cNvPr>
                  <p:cNvSpPr txBox="1">
                    <a:spLocks noRot="1" noChangeAspect="1" noMove="1" noResize="1" noEditPoints="1" noAdjustHandles="1" noChangeArrowheads="1" noChangeShapeType="1" noTextEdit="1"/>
                  </p:cNvSpPr>
                  <p:nvPr/>
                </p:nvSpPr>
                <p:spPr>
                  <a:xfrm>
                    <a:off x="8847222" y="5241782"/>
                    <a:ext cx="1612646" cy="55082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6DA913A-288F-706D-B99B-28096A440143}"/>
                      </a:ext>
                    </a:extLst>
                  </p:cNvPr>
                  <p:cNvSpPr txBox="1"/>
                  <p:nvPr/>
                </p:nvSpPr>
                <p:spPr>
                  <a:xfrm>
                    <a:off x="10386344" y="5151441"/>
                    <a:ext cx="1612646" cy="5508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accent5"/>
                                  </a:solidFill>
                                  <a:latin typeface="Cambria Math" panose="02040503050406030204" pitchFamily="18" charset="0"/>
                                </a:rPr>
                              </m:ctrlPr>
                            </m:sSubPr>
                            <m:e>
                              <m:r>
                                <a:rPr lang="en-US" sz="1400" b="0" i="1" dirty="0" smtClean="0">
                                  <a:solidFill>
                                    <a:schemeClr val="accent5"/>
                                  </a:solidFill>
                                  <a:latin typeface="Cambria Math" panose="02040503050406030204" pitchFamily="18" charset="0"/>
                                </a:rPr>
                                <m:t>𝑌</m:t>
                              </m:r>
                            </m:e>
                            <m:sub>
                              <m:r>
                                <a:rPr lang="en-US" sz="1400" b="0" i="1" dirty="0" smtClean="0">
                                  <a:solidFill>
                                    <a:schemeClr val="accent5"/>
                                  </a:solidFill>
                                  <a:latin typeface="Cambria Math" panose="02040503050406030204" pitchFamily="18" charset="0"/>
                                </a:rPr>
                                <m:t>6</m:t>
                              </m:r>
                            </m:sub>
                          </m:sSub>
                          <m:r>
                            <a:rPr lang="en-US" sz="1400" b="0" i="1" dirty="0"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50" name="TextBox 49">
                    <a:extLst>
                      <a:ext uri="{FF2B5EF4-FFF2-40B4-BE49-F238E27FC236}">
                        <a16:creationId xmlns:a16="http://schemas.microsoft.com/office/drawing/2014/main" id="{F6DA913A-288F-706D-B99B-28096A440143}"/>
                      </a:ext>
                    </a:extLst>
                  </p:cNvPr>
                  <p:cNvSpPr txBox="1">
                    <a:spLocks noRot="1" noChangeAspect="1" noMove="1" noResize="1" noEditPoints="1" noAdjustHandles="1" noChangeArrowheads="1" noChangeShapeType="1" noTextEdit="1"/>
                  </p:cNvSpPr>
                  <p:nvPr/>
                </p:nvSpPr>
                <p:spPr>
                  <a:xfrm>
                    <a:off x="10386344" y="5151441"/>
                    <a:ext cx="1612646" cy="550827"/>
                  </a:xfrm>
                  <a:prstGeom prst="rect">
                    <a:avLst/>
                  </a:prstGeom>
                  <a:blipFill>
                    <a:blip r:embed="rId34"/>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9351129-3797-DC70-88F6-14D2B840B73B}"/>
                  </a:ext>
                </a:extLst>
              </p:cNvPr>
              <p:cNvSpPr txBox="1"/>
              <p:nvPr/>
            </p:nvSpPr>
            <p:spPr>
              <a:xfrm>
                <a:off x="7504557" y="54175"/>
                <a:ext cx="4722706"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0</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control group</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𝑁</m:t>
                        </m:r>
                      </m:e>
                      <m:sub>
                        <m:r>
                          <a:rPr lang="en-US" b="0" i="1" smtClean="0">
                            <a:solidFill>
                              <a:schemeClr val="accent5"/>
                            </a:solidFill>
                            <a:latin typeface="Cambria Math" panose="02040503050406030204" pitchFamily="18" charset="0"/>
                          </a:rPr>
                          <m:t>1</m:t>
                        </m:r>
                      </m:sub>
                    </m:sSub>
                    <m:r>
                      <a:rPr lang="en-US" b="0" i="1" smtClean="0">
                        <a:solidFill>
                          <a:schemeClr val="accent5"/>
                        </a:solidFill>
                        <a:latin typeface="Cambria Math" panose="02040503050406030204" pitchFamily="18" charset="0"/>
                      </a:rPr>
                      <m:t>=</m:t>
                    </m:r>
                  </m:oMath>
                </a14:m>
                <a:r>
                  <a:rPr lang="en-US" dirty="0">
                    <a:solidFill>
                      <a:schemeClr val="accent5"/>
                    </a:solidFill>
                  </a:rPr>
                  <a:t> number of people in treatment group</a:t>
                </a:r>
              </a:p>
            </p:txBody>
          </p:sp>
        </mc:Choice>
        <mc:Fallback xmlns="">
          <p:sp>
            <p:nvSpPr>
              <p:cNvPr id="56" name="TextBox 55">
                <a:extLst>
                  <a:ext uri="{FF2B5EF4-FFF2-40B4-BE49-F238E27FC236}">
                    <a16:creationId xmlns:a16="http://schemas.microsoft.com/office/drawing/2014/main" id="{C9351129-3797-DC70-88F6-14D2B840B73B}"/>
                  </a:ext>
                </a:extLst>
              </p:cNvPr>
              <p:cNvSpPr txBox="1">
                <a:spLocks noRot="1" noChangeAspect="1" noMove="1" noResize="1" noEditPoints="1" noAdjustHandles="1" noChangeArrowheads="1" noChangeShapeType="1" noTextEdit="1"/>
              </p:cNvSpPr>
              <p:nvPr/>
            </p:nvSpPr>
            <p:spPr>
              <a:xfrm>
                <a:off x="7504557" y="54175"/>
                <a:ext cx="4722706" cy="646331"/>
              </a:xfrm>
              <a:prstGeom prst="rect">
                <a:avLst/>
              </a:prstGeom>
              <a:blipFill>
                <a:blip r:embed="rId35"/>
                <a:stretch>
                  <a:fillRect l="-536" t="-5769" b="-11538"/>
                </a:stretch>
              </a:blipFill>
            </p:spPr>
            <p:txBody>
              <a:bodyPr/>
              <a:lstStyle/>
              <a:p>
                <a:r>
                  <a:rPr lang="en-US">
                    <a:noFill/>
                  </a:rPr>
                  <a:t> </a:t>
                </a:r>
              </a:p>
            </p:txBody>
          </p:sp>
        </mc:Fallback>
      </mc:AlternateContent>
      <p:sp>
        <p:nvSpPr>
          <p:cNvPr id="54" name="Rounded Rectangle 53">
            <a:extLst>
              <a:ext uri="{FF2B5EF4-FFF2-40B4-BE49-F238E27FC236}">
                <a16:creationId xmlns:a16="http://schemas.microsoft.com/office/drawing/2014/main" id="{7BECA35F-73A2-FBC7-69BD-9201FA8E78AC}"/>
              </a:ext>
            </a:extLst>
          </p:cNvPr>
          <p:cNvSpPr/>
          <p:nvPr/>
        </p:nvSpPr>
        <p:spPr>
          <a:xfrm>
            <a:off x="593656" y="4317857"/>
            <a:ext cx="4657725" cy="2507825"/>
          </a:xfrm>
          <a:prstGeom prst="roundRect">
            <a:avLst/>
          </a:prstGeom>
          <a:solidFill>
            <a:schemeClr val="accent5"/>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Interpreting Observational Comp.:</a:t>
            </a:r>
          </a:p>
          <a:p>
            <a:pPr marL="342900" indent="-342900">
              <a:buFont typeface="Arial" panose="020B0604020202020204" pitchFamily="34" charset="0"/>
              <a:buChar char="•"/>
            </a:pPr>
            <a:r>
              <a:rPr lang="en-US" sz="2000" dirty="0"/>
              <a:t>Choose someone at random who took aspirin.</a:t>
            </a:r>
          </a:p>
          <a:p>
            <a:pPr marL="342900" indent="-342900">
              <a:buFont typeface="Arial" panose="020B0604020202020204" pitchFamily="34" charset="0"/>
              <a:buChar char="•"/>
            </a:pPr>
            <a:r>
              <a:rPr lang="en-US" sz="2000" dirty="0"/>
              <a:t>Choose someone at random who didn’t take aspirin.</a:t>
            </a:r>
          </a:p>
          <a:p>
            <a:pPr marL="342900" indent="-342900">
              <a:buFont typeface="Arial" panose="020B0604020202020204" pitchFamily="34" charset="0"/>
              <a:buChar char="•"/>
            </a:pPr>
            <a:r>
              <a:rPr lang="en-US" sz="2000" dirty="0"/>
              <a:t>How much happier do you expect the aspirin-taker to be?</a:t>
            </a:r>
          </a:p>
        </p:txBody>
      </p:sp>
    </p:spTree>
    <p:extLst>
      <p:ext uri="{BB962C8B-B14F-4D97-AF65-F5344CB8AC3E}">
        <p14:creationId xmlns:p14="http://schemas.microsoft.com/office/powerpoint/2010/main" val="2527933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F863-606B-60F8-E8F7-E98D008F9B0B}"/>
              </a:ext>
            </a:extLst>
          </p:cNvPr>
          <p:cNvSpPr>
            <a:spLocks noGrp="1"/>
          </p:cNvSpPr>
          <p:nvPr>
            <p:ph type="title"/>
          </p:nvPr>
        </p:nvSpPr>
        <p:spPr/>
        <p:txBody>
          <a:bodyPr/>
          <a:lstStyle/>
          <a:p>
            <a:r>
              <a:rPr lang="en-US" dirty="0"/>
              <a:t>But this isn’t the same as ATE!</a:t>
            </a:r>
          </a:p>
        </p:txBody>
      </p:sp>
      <p:cxnSp>
        <p:nvCxnSpPr>
          <p:cNvPr id="17" name="Straight Connector 16">
            <a:extLst>
              <a:ext uri="{FF2B5EF4-FFF2-40B4-BE49-F238E27FC236}">
                <a16:creationId xmlns:a16="http://schemas.microsoft.com/office/drawing/2014/main" id="{EF3A70F3-4FFA-BDC9-A748-BBB4A0AD5328}"/>
              </a:ext>
            </a:extLst>
          </p:cNvPr>
          <p:cNvCxnSpPr/>
          <p:nvPr/>
        </p:nvCxnSpPr>
        <p:spPr>
          <a:xfrm flipH="1">
            <a:off x="1839668" y="3716005"/>
            <a:ext cx="1059045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481AE95C-D580-1BA2-C0BF-5EB4842B0E9C}"/>
              </a:ext>
            </a:extLst>
          </p:cNvPr>
          <p:cNvGrpSpPr/>
          <p:nvPr/>
        </p:nvGrpSpPr>
        <p:grpSpPr>
          <a:xfrm>
            <a:off x="500990" y="1779114"/>
            <a:ext cx="11459188" cy="5186825"/>
            <a:chOff x="500990" y="1779114"/>
            <a:chExt cx="11459188" cy="5186825"/>
          </a:xfrm>
        </p:grpSpPr>
        <p:pic>
          <p:nvPicPr>
            <p:cNvPr id="4" name="Picture 3">
              <a:extLst>
                <a:ext uri="{FF2B5EF4-FFF2-40B4-BE49-F238E27FC236}">
                  <a16:creationId xmlns:a16="http://schemas.microsoft.com/office/drawing/2014/main" id="{CB57DFFF-9E6D-0F82-4056-D05ADB54F94E}"/>
                </a:ext>
              </a:extLst>
            </p:cNvPr>
            <p:cNvPicPr>
              <a:picLocks noChangeAspect="1"/>
            </p:cNvPicPr>
            <p:nvPr/>
          </p:nvPicPr>
          <p:blipFill>
            <a:blip r:embed="rId3"/>
            <a:stretch>
              <a:fillRect/>
            </a:stretch>
          </p:blipFill>
          <p:spPr>
            <a:xfrm>
              <a:off x="2075991" y="2022755"/>
              <a:ext cx="915483" cy="1389106"/>
            </a:xfrm>
            <a:prstGeom prst="rect">
              <a:avLst/>
            </a:prstGeom>
          </p:spPr>
        </p:pic>
        <p:grpSp>
          <p:nvGrpSpPr>
            <p:cNvPr id="6" name="Group 5">
              <a:extLst>
                <a:ext uri="{FF2B5EF4-FFF2-40B4-BE49-F238E27FC236}">
                  <a16:creationId xmlns:a16="http://schemas.microsoft.com/office/drawing/2014/main" id="{0DF02541-D6D7-962E-437E-3DFEE4E42585}"/>
                </a:ext>
              </a:extLst>
            </p:cNvPr>
            <p:cNvGrpSpPr/>
            <p:nvPr/>
          </p:nvGrpSpPr>
          <p:grpSpPr>
            <a:xfrm>
              <a:off x="3468452" y="1779114"/>
              <a:ext cx="8491726" cy="1635950"/>
              <a:chOff x="3468452" y="1779114"/>
              <a:chExt cx="8491726" cy="1635950"/>
            </a:xfrm>
          </p:grpSpPr>
          <p:pic>
            <p:nvPicPr>
              <p:cNvPr id="7" name="Picture 6">
                <a:extLst>
                  <a:ext uri="{FF2B5EF4-FFF2-40B4-BE49-F238E27FC236}">
                    <a16:creationId xmlns:a16="http://schemas.microsoft.com/office/drawing/2014/main" id="{65DC2113-E65E-D036-F3E7-CB65A1F7C119}"/>
                  </a:ext>
                </a:extLst>
              </p:cNvPr>
              <p:cNvPicPr>
                <a:picLocks noChangeAspect="1"/>
              </p:cNvPicPr>
              <p:nvPr/>
            </p:nvPicPr>
            <p:blipFill>
              <a:blip r:embed="rId4"/>
              <a:stretch>
                <a:fillRect/>
              </a:stretch>
            </p:blipFill>
            <p:spPr>
              <a:xfrm>
                <a:off x="3468452" y="2165629"/>
                <a:ext cx="1267412" cy="1132155"/>
              </a:xfrm>
              <a:prstGeom prst="rect">
                <a:avLst/>
              </a:prstGeom>
            </p:spPr>
          </p:pic>
          <p:pic>
            <p:nvPicPr>
              <p:cNvPr id="8" name="Picture 7">
                <a:extLst>
                  <a:ext uri="{FF2B5EF4-FFF2-40B4-BE49-F238E27FC236}">
                    <a16:creationId xmlns:a16="http://schemas.microsoft.com/office/drawing/2014/main" id="{DEA68633-8B67-C730-1854-49C287925F2F}"/>
                  </a:ext>
                </a:extLst>
              </p:cNvPr>
              <p:cNvPicPr>
                <a:picLocks noChangeAspect="1"/>
              </p:cNvPicPr>
              <p:nvPr/>
            </p:nvPicPr>
            <p:blipFill>
              <a:blip r:embed="rId5"/>
              <a:stretch>
                <a:fillRect/>
              </a:stretch>
            </p:blipFill>
            <p:spPr>
              <a:xfrm>
                <a:off x="7353846" y="1908676"/>
                <a:ext cx="988765" cy="1389108"/>
              </a:xfrm>
              <a:prstGeom prst="rect">
                <a:avLst/>
              </a:prstGeom>
            </p:spPr>
          </p:pic>
          <p:pic>
            <p:nvPicPr>
              <p:cNvPr id="12" name="Picture 11">
                <a:extLst>
                  <a:ext uri="{FF2B5EF4-FFF2-40B4-BE49-F238E27FC236}">
                    <a16:creationId xmlns:a16="http://schemas.microsoft.com/office/drawing/2014/main" id="{CE3B758C-6CB9-9F21-2F02-6C6E9237FB0E}"/>
                  </a:ext>
                </a:extLst>
              </p:cNvPr>
              <p:cNvPicPr>
                <a:picLocks noChangeAspect="1"/>
              </p:cNvPicPr>
              <p:nvPr/>
            </p:nvPicPr>
            <p:blipFill>
              <a:blip r:embed="rId6"/>
              <a:stretch>
                <a:fillRect/>
              </a:stretch>
            </p:blipFill>
            <p:spPr>
              <a:xfrm>
                <a:off x="9025540" y="2111269"/>
                <a:ext cx="864437" cy="1101460"/>
              </a:xfrm>
              <a:prstGeom prst="rect">
                <a:avLst/>
              </a:prstGeom>
            </p:spPr>
          </p:pic>
          <p:pic>
            <p:nvPicPr>
              <p:cNvPr id="15" name="Picture 14">
                <a:extLst>
                  <a:ext uri="{FF2B5EF4-FFF2-40B4-BE49-F238E27FC236}">
                    <a16:creationId xmlns:a16="http://schemas.microsoft.com/office/drawing/2014/main" id="{7A62A3D2-4028-7449-A871-CC0A9BBB1AF8}"/>
                  </a:ext>
                </a:extLst>
              </p:cNvPr>
              <p:cNvPicPr>
                <a:picLocks noChangeAspect="1"/>
              </p:cNvPicPr>
              <p:nvPr/>
            </p:nvPicPr>
            <p:blipFill>
              <a:blip r:embed="rId7"/>
              <a:stretch>
                <a:fillRect/>
              </a:stretch>
            </p:blipFill>
            <p:spPr>
              <a:xfrm>
                <a:off x="10895999" y="1881638"/>
                <a:ext cx="1064179" cy="1346512"/>
              </a:xfrm>
              <a:prstGeom prst="rect">
                <a:avLst/>
              </a:prstGeom>
            </p:spPr>
          </p:pic>
          <p:pic>
            <p:nvPicPr>
              <p:cNvPr id="16" name="Picture 7" descr="Adoptable Rabbits | morabbit">
                <a:extLst>
                  <a:ext uri="{FF2B5EF4-FFF2-40B4-BE49-F238E27FC236}">
                    <a16:creationId xmlns:a16="http://schemas.microsoft.com/office/drawing/2014/main" id="{F4977F2C-D73A-4CC0-90C2-54754FE22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660825" y="1779114"/>
                <a:ext cx="988765" cy="163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2" descr="ASPIRIN® Extra Strength 500mg | ASPIRIN® Canada">
              <a:extLst>
                <a:ext uri="{FF2B5EF4-FFF2-40B4-BE49-F238E27FC236}">
                  <a16:creationId xmlns:a16="http://schemas.microsoft.com/office/drawing/2014/main" id="{E7E88707-7847-98CD-3EED-4E06595B5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483" y="3606615"/>
              <a:ext cx="1272185" cy="12721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643370DF-E0E1-5E38-EC0E-2A9B8323F50C}"/>
                </a:ext>
              </a:extLst>
            </p:cNvPr>
            <p:cNvPicPr>
              <a:picLocks noChangeAspect="1"/>
            </p:cNvPicPr>
            <p:nvPr/>
          </p:nvPicPr>
          <p:blipFill>
            <a:blip r:embed="rId10"/>
            <a:stretch>
              <a:fillRect/>
            </a:stretch>
          </p:blipFill>
          <p:spPr>
            <a:xfrm>
              <a:off x="500990" y="5344122"/>
              <a:ext cx="1344633" cy="883295"/>
            </a:xfrm>
            <a:prstGeom prst="rect">
              <a:avLst/>
            </a:prstGeom>
          </p:spPr>
        </p:pic>
        <p:pic>
          <p:nvPicPr>
            <p:cNvPr id="39" name="Picture 10" descr="Download Smile, Emoji, Happy. Royalty-Free Vector Graphic - Pixabay">
              <a:extLst>
                <a:ext uri="{FF2B5EF4-FFF2-40B4-BE49-F238E27FC236}">
                  <a16:creationId xmlns:a16="http://schemas.microsoft.com/office/drawing/2014/main" id="{0F90C915-74E1-337A-8005-2C6A24FB38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3866" y="4114413"/>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Download Smile, Emoji, Happy. Royalty-Free Vector Graphic - Pixabay">
              <a:extLst>
                <a:ext uri="{FF2B5EF4-FFF2-40B4-BE49-F238E27FC236}">
                  <a16:creationId xmlns:a16="http://schemas.microsoft.com/office/drawing/2014/main" id="{374FD3CF-86B4-1477-DDB9-69DAB63366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2758" y="4128719"/>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Download Smile, Emoji, Happy. Royalty-Free Vector Graphic - Pixabay">
              <a:extLst>
                <a:ext uri="{FF2B5EF4-FFF2-40B4-BE49-F238E27FC236}">
                  <a16:creationId xmlns:a16="http://schemas.microsoft.com/office/drawing/2014/main" id="{4E9777A9-6048-2AC5-92E0-8B23CA0379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9709" y="5274517"/>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Download Smile, Emoji, Happy. Royalty-Free Vector Graphic - Pixabay">
              <a:extLst>
                <a:ext uri="{FF2B5EF4-FFF2-40B4-BE49-F238E27FC236}">
                  <a16:creationId xmlns:a16="http://schemas.microsoft.com/office/drawing/2014/main" id="{0CF77BEA-BBC3-9717-1205-B95E5C36A6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6692" y="4114413"/>
              <a:ext cx="831301" cy="83130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Download Smile, Emoji, Happy. Royalty-Free Vector Graphic - Pixabay">
              <a:extLst>
                <a:ext uri="{FF2B5EF4-FFF2-40B4-BE49-F238E27FC236}">
                  <a16:creationId xmlns:a16="http://schemas.microsoft.com/office/drawing/2014/main" id="{FF968650-98BD-3CA0-D675-EB5440E034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5633" y="4114413"/>
              <a:ext cx="831301" cy="831301"/>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2F4C14E7-04D4-096C-689A-594A9AAA9181}"/>
                </a:ext>
              </a:extLst>
            </p:cNvPr>
            <p:cNvCxnSpPr>
              <a:cxnSpLocks/>
            </p:cNvCxnSpPr>
            <p:nvPr/>
          </p:nvCxnSpPr>
          <p:spPr>
            <a:xfrm flipV="1">
              <a:off x="1968256" y="3600991"/>
              <a:ext cx="0" cy="3077523"/>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47">
              <a:extLst>
                <a:ext uri="{FF2B5EF4-FFF2-40B4-BE49-F238E27FC236}">
                  <a16:creationId xmlns:a16="http://schemas.microsoft.com/office/drawing/2014/main" id="{BB911D30-065C-61C8-E67D-CBEBD07F3353}"/>
                </a:ext>
              </a:extLst>
            </p:cNvPr>
            <p:cNvPicPr>
              <a:picLocks noChangeAspect="1"/>
            </p:cNvPicPr>
            <p:nvPr/>
          </p:nvPicPr>
          <p:blipFill>
            <a:blip r:embed="rId12"/>
            <a:stretch>
              <a:fillRect/>
            </a:stretch>
          </p:blipFill>
          <p:spPr>
            <a:xfrm>
              <a:off x="2034633" y="4836335"/>
              <a:ext cx="1432643" cy="2129604"/>
            </a:xfrm>
            <a:prstGeom prst="rect">
              <a:avLst/>
            </a:prstGeom>
          </p:spPr>
        </p:pic>
        <p:pic>
          <p:nvPicPr>
            <p:cNvPr id="49" name="Picture 48">
              <a:extLst>
                <a:ext uri="{FF2B5EF4-FFF2-40B4-BE49-F238E27FC236}">
                  <a16:creationId xmlns:a16="http://schemas.microsoft.com/office/drawing/2014/main" id="{A96DB3E8-CE50-8351-D850-81E61D6950BC}"/>
                </a:ext>
              </a:extLst>
            </p:cNvPr>
            <p:cNvPicPr>
              <a:picLocks noChangeAspect="1"/>
            </p:cNvPicPr>
            <p:nvPr/>
          </p:nvPicPr>
          <p:blipFill>
            <a:blip r:embed="rId12"/>
            <a:stretch>
              <a:fillRect/>
            </a:stretch>
          </p:blipFill>
          <p:spPr>
            <a:xfrm>
              <a:off x="3667249" y="4804306"/>
              <a:ext cx="1432643" cy="2129604"/>
            </a:xfrm>
            <a:prstGeom prst="rect">
              <a:avLst/>
            </a:prstGeom>
          </p:spPr>
        </p:pic>
        <p:pic>
          <p:nvPicPr>
            <p:cNvPr id="50" name="Picture 49">
              <a:extLst>
                <a:ext uri="{FF2B5EF4-FFF2-40B4-BE49-F238E27FC236}">
                  <a16:creationId xmlns:a16="http://schemas.microsoft.com/office/drawing/2014/main" id="{80CF8A71-81E4-4AAF-7E25-EE18E9380EC8}"/>
                </a:ext>
              </a:extLst>
            </p:cNvPr>
            <p:cNvPicPr>
              <a:picLocks noChangeAspect="1"/>
            </p:cNvPicPr>
            <p:nvPr/>
          </p:nvPicPr>
          <p:blipFill>
            <a:blip r:embed="rId12"/>
            <a:stretch>
              <a:fillRect/>
            </a:stretch>
          </p:blipFill>
          <p:spPr>
            <a:xfrm>
              <a:off x="5411791" y="4828847"/>
              <a:ext cx="1432643" cy="2129604"/>
            </a:xfrm>
            <a:prstGeom prst="rect">
              <a:avLst/>
            </a:prstGeom>
          </p:spPr>
        </p:pic>
        <p:pic>
          <p:nvPicPr>
            <p:cNvPr id="51" name="Picture 50">
              <a:extLst>
                <a:ext uri="{FF2B5EF4-FFF2-40B4-BE49-F238E27FC236}">
                  <a16:creationId xmlns:a16="http://schemas.microsoft.com/office/drawing/2014/main" id="{027AE300-024A-DDFF-1E53-A0C3BF31F7A1}"/>
                </a:ext>
              </a:extLst>
            </p:cNvPr>
            <p:cNvPicPr>
              <a:picLocks noChangeAspect="1"/>
            </p:cNvPicPr>
            <p:nvPr/>
          </p:nvPicPr>
          <p:blipFill>
            <a:blip r:embed="rId12"/>
            <a:stretch>
              <a:fillRect/>
            </a:stretch>
          </p:blipFill>
          <p:spPr>
            <a:xfrm>
              <a:off x="7218366" y="4804306"/>
              <a:ext cx="1432643" cy="2129604"/>
            </a:xfrm>
            <a:prstGeom prst="rect">
              <a:avLst/>
            </a:prstGeom>
          </p:spPr>
        </p:pic>
        <p:pic>
          <p:nvPicPr>
            <p:cNvPr id="55" name="Picture 54">
              <a:extLst>
                <a:ext uri="{FF2B5EF4-FFF2-40B4-BE49-F238E27FC236}">
                  <a16:creationId xmlns:a16="http://schemas.microsoft.com/office/drawing/2014/main" id="{D443D00B-38BF-1542-453E-3AAE39193CE9}"/>
                </a:ext>
              </a:extLst>
            </p:cNvPr>
            <p:cNvPicPr>
              <a:picLocks noChangeAspect="1"/>
            </p:cNvPicPr>
            <p:nvPr/>
          </p:nvPicPr>
          <p:blipFill>
            <a:blip r:embed="rId12"/>
            <a:stretch>
              <a:fillRect/>
            </a:stretch>
          </p:blipFill>
          <p:spPr>
            <a:xfrm>
              <a:off x="9025540" y="4740750"/>
              <a:ext cx="1432643" cy="2129604"/>
            </a:xfrm>
            <a:prstGeom prst="rect">
              <a:avLst/>
            </a:prstGeom>
          </p:spPr>
        </p:pic>
        <p:pic>
          <p:nvPicPr>
            <p:cNvPr id="56" name="Picture 55">
              <a:extLst>
                <a:ext uri="{FF2B5EF4-FFF2-40B4-BE49-F238E27FC236}">
                  <a16:creationId xmlns:a16="http://schemas.microsoft.com/office/drawing/2014/main" id="{916CE553-A2A6-0588-B71E-0CDF941519BF}"/>
                </a:ext>
              </a:extLst>
            </p:cNvPr>
            <p:cNvPicPr>
              <a:picLocks noChangeAspect="1"/>
            </p:cNvPicPr>
            <p:nvPr/>
          </p:nvPicPr>
          <p:blipFill>
            <a:blip r:embed="rId12"/>
            <a:stretch>
              <a:fillRect/>
            </a:stretch>
          </p:blipFill>
          <p:spPr>
            <a:xfrm>
              <a:off x="10479094" y="3433389"/>
              <a:ext cx="1432643" cy="2129604"/>
            </a:xfrm>
            <a:prstGeom prst="rect">
              <a:avLst/>
            </a:prstGeom>
          </p:spPr>
        </p:pic>
        <p:pic>
          <p:nvPicPr>
            <p:cNvPr id="57" name="Picture 56">
              <a:extLst>
                <a:ext uri="{FF2B5EF4-FFF2-40B4-BE49-F238E27FC236}">
                  <a16:creationId xmlns:a16="http://schemas.microsoft.com/office/drawing/2014/main" id="{ECAFB544-E3C6-ACDE-138B-7383E689B42C}"/>
                </a:ext>
              </a:extLst>
            </p:cNvPr>
            <p:cNvPicPr>
              <a:picLocks noChangeAspect="1"/>
            </p:cNvPicPr>
            <p:nvPr/>
          </p:nvPicPr>
          <p:blipFill>
            <a:blip r:embed="rId12"/>
            <a:stretch>
              <a:fillRect/>
            </a:stretch>
          </p:blipFill>
          <p:spPr>
            <a:xfrm>
              <a:off x="7239277" y="3518644"/>
              <a:ext cx="1432643" cy="2129604"/>
            </a:xfrm>
            <a:prstGeom prst="rect">
              <a:avLst/>
            </a:prstGeom>
          </p:spPr>
        </p:pic>
      </p:grpSp>
    </p:spTree>
    <p:extLst>
      <p:ext uri="{BB962C8B-B14F-4D97-AF65-F5344CB8AC3E}">
        <p14:creationId xmlns:p14="http://schemas.microsoft.com/office/powerpoint/2010/main" val="3878088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A117-36C4-7F6B-B8C1-CD8FDF1108B0}"/>
              </a:ext>
            </a:extLst>
          </p:cNvPr>
          <p:cNvSpPr>
            <a:spLocks noGrp="1"/>
          </p:cNvSpPr>
          <p:nvPr>
            <p:ph type="title"/>
          </p:nvPr>
        </p:nvSpPr>
        <p:spPr/>
        <p:txBody>
          <a:bodyPr/>
          <a:lstStyle/>
          <a:p>
            <a:r>
              <a:rPr lang="en-US" dirty="0">
                <a:solidFill>
                  <a:schemeClr val="accent2"/>
                </a:solidFill>
              </a:rPr>
              <a:t>More</a:t>
            </a:r>
            <a:r>
              <a:rPr lang="en-US" dirty="0"/>
              <a:t>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817253-2D6C-FCE0-9999-2964330C6001}"/>
                  </a:ext>
                </a:extLst>
              </p:cNvPr>
              <p:cNvSpPr>
                <a:spLocks noGrp="1"/>
              </p:cNvSpPr>
              <p:nvPr>
                <p:ph idx="1"/>
              </p:nvPr>
            </p:nvSpPr>
            <p:spPr/>
            <p:txBody>
              <a:bodyPr/>
              <a:lstStyle/>
              <a:p>
                <a:r>
                  <a:rPr lang="en-US" dirty="0"/>
                  <a:t>There are </a:t>
                </a:r>
                <a14:m>
                  <m:oMath xmlns:m="http://schemas.openxmlformats.org/officeDocument/2006/math">
                    <m:r>
                      <a:rPr lang="en-US" b="0" i="1" smtClean="0">
                        <a:latin typeface="Cambria Math" panose="02040503050406030204" pitchFamily="18" charset="0"/>
                      </a:rPr>
                      <m:t>𝑁</m:t>
                    </m:r>
                  </m:oMath>
                </a14:m>
                <a:r>
                  <a:rPr lang="en-US" dirty="0"/>
                  <a:t> units (people),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endParaRPr lang="en-US" dirty="0"/>
              </a:p>
              <a:p>
                <a:r>
                  <a:rPr lang="en-US" dirty="0"/>
                  <a:t>For each person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oMath>
                </a14:m>
                <a:r>
                  <a:rPr lang="en-US" dirty="0">
                    <a:solidFill>
                      <a:schemeClr val="accent1"/>
                    </a:solidFill>
                  </a:rPr>
                  <a:t> if they are in the control group (placebo)</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=1</m:t>
                    </m:r>
                  </m:oMath>
                </a14:m>
                <a:r>
                  <a:rPr lang="en-US" dirty="0">
                    <a:solidFill>
                      <a:schemeClr val="accent1"/>
                    </a:solidFill>
                  </a:rPr>
                  <a:t> if they get the treatment (aspirin)</a:t>
                </a:r>
              </a:p>
              <a:p>
                <a:r>
                  <a:rPr lang="en-US" dirty="0"/>
                  <a:t>For each person </a:t>
                </a:r>
                <a14:m>
                  <m:oMath xmlns:m="http://schemas.openxmlformats.org/officeDocument/2006/math">
                    <m:r>
                      <a:rPr lang="en-US" b="0" i="1" smtClean="0">
                        <a:latin typeface="Cambria Math" panose="02040503050406030204" pitchFamily="18" charset="0"/>
                      </a:rPr>
                      <m:t>𝑖</m:t>
                    </m:r>
                    <m:r>
                      <m:rPr>
                        <m:nor/>
                      </m:rPr>
                      <a:rPr lang="en-US" b="0" i="0" smtClean="0">
                        <a:latin typeface="Cambria Math" panose="02040503050406030204" pitchFamily="18" charset="0"/>
                      </a:rPr>
                      <m:t>, </m:t>
                    </m:r>
                    <m:r>
                      <m:rPr>
                        <m:nor/>
                      </m:rPr>
                      <a:rPr lang="en-US" b="0" i="0" dirty="0" smtClean="0"/>
                      <m:t>the</m:t>
                    </m:r>
                    <m:r>
                      <m:rPr>
                        <m:nor/>
                      </m:rPr>
                      <a:rPr lang="en-US" b="0" i="0" dirty="0" smtClean="0"/>
                      <m:t> </m:t>
                    </m:r>
                    <m:r>
                      <m:rPr>
                        <m:nor/>
                      </m:rPr>
                      <a:rPr lang="en-US" b="0" i="0" dirty="0" smtClean="0"/>
                      <m:t>realized</m:t>
                    </m:r>
                    <m:r>
                      <m:rPr>
                        <m:nor/>
                      </m:rPr>
                      <a:rPr lang="en-US" b="0" i="0" dirty="0" smtClean="0"/>
                      <m:t> </m:t>
                    </m:r>
                    <m:r>
                      <m:rPr>
                        <m:nor/>
                      </m:rPr>
                      <a:rPr lang="en-US" b="0" i="0" dirty="0" smtClean="0"/>
                      <m:t>outcome</m:t>
                    </m:r>
                    <m:r>
                      <a:rPr lang="en-US" b="0" i="0" smtClean="0">
                        <a:latin typeface="Cambria Math" panose="02040503050406030204" pitchFamily="18" charset="0"/>
                      </a:rPr>
                      <m:t>:</m:t>
                    </m:r>
                  </m:oMath>
                </a14:m>
                <a:r>
                  <a:rPr lang="en-US" dirty="0"/>
                  <a:t> </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m:t>
                    </m:r>
                  </m:oMath>
                </a14:m>
                <a:r>
                  <a:rPr lang="en-US" dirty="0">
                    <a:solidFill>
                      <a:schemeClr val="accent1"/>
                    </a:solidFill>
                  </a:rPr>
                  <a:t> outcome we see (</a:t>
                </a:r>
                <a14:m>
                  <m:oMath xmlns:m="http://schemas.openxmlformats.org/officeDocument/2006/math">
                    <m:r>
                      <a:rPr lang="en-US" b="0" i="1" smtClean="0">
                        <a:solidFill>
                          <a:schemeClr val="accent1"/>
                        </a:solidFill>
                        <a:latin typeface="Cambria Math" panose="02040503050406030204" pitchFamily="18" charset="0"/>
                      </a:rPr>
                      <m:t>1</m:t>
                    </m:r>
                  </m:oMath>
                </a14:m>
                <a:r>
                  <a:rPr lang="en-US" dirty="0">
                    <a:solidFill>
                      <a:schemeClr val="accent1"/>
                    </a:solidFill>
                  </a:rPr>
                  <a:t> if       , </a:t>
                </a:r>
                <a14:m>
                  <m:oMath xmlns:m="http://schemas.openxmlformats.org/officeDocument/2006/math">
                    <m:r>
                      <a:rPr lang="en-US" b="0" i="1" smtClean="0">
                        <a:solidFill>
                          <a:schemeClr val="accent1"/>
                        </a:solidFill>
                        <a:latin typeface="Cambria Math" panose="02040503050406030204" pitchFamily="18" charset="0"/>
                      </a:rPr>
                      <m:t>0</m:t>
                    </m:r>
                  </m:oMath>
                </a14:m>
                <a:r>
                  <a:rPr lang="en-US" dirty="0">
                    <a:solidFill>
                      <a:schemeClr val="accent1"/>
                    </a:solidFill>
                  </a:rPr>
                  <a:t> if        ) </a:t>
                </a:r>
              </a:p>
              <a:p>
                <a:r>
                  <a:rPr lang="en-US" dirty="0">
                    <a:solidFill>
                      <a:schemeClr val="tx1"/>
                    </a:solidFill>
                  </a:rPr>
                  <a:t>For each person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t>, two </a:t>
                </a:r>
                <a:r>
                  <a:rPr lang="en-US" b="1" dirty="0"/>
                  <a:t>potential outcomes</a:t>
                </a:r>
                <a:r>
                  <a:rPr lang="en-US" dirty="0">
                    <a:solidFill>
                      <a:schemeClr val="tx1"/>
                    </a:solidFill>
                  </a:rPr>
                  <a:t>:</a:t>
                </a: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0</m:t>
                        </m:r>
                      </m:e>
                    </m:d>
                    <m:r>
                      <a:rPr lang="en-US" b="0" i="1" smtClean="0">
                        <a:solidFill>
                          <a:schemeClr val="accent1"/>
                        </a:solidFill>
                        <a:latin typeface="Cambria Math" panose="02040503050406030204" pitchFamily="18" charset="0"/>
                      </a:rPr>
                      <m:t>= </m:t>
                    </m:r>
                  </m:oMath>
                </a14:m>
                <a:r>
                  <a:rPr lang="en-US" dirty="0">
                    <a:solidFill>
                      <a:schemeClr val="accent1"/>
                    </a:solidFill>
                  </a:rPr>
                  <a:t>outcome if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=0</m:t>
                    </m:r>
                  </m:oMath>
                </a14:m>
                <a:endParaRPr lang="en-US" dirty="0">
                  <a:solidFill>
                    <a:schemeClr val="accent1"/>
                  </a:solidFill>
                </a:endParaRPr>
              </a:p>
              <a:p>
                <a:pPr lvl="1"/>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𝑌</m:t>
                        </m:r>
                      </m:e>
                      <m:sub>
                        <m:r>
                          <a:rPr lang="en-US" b="0" i="1" smtClean="0">
                            <a:solidFill>
                              <a:schemeClr val="accent1"/>
                            </a:solidFill>
                            <a:latin typeface="Cambria Math" panose="02040503050406030204" pitchFamily="18" charset="0"/>
                          </a:rPr>
                          <m:t>𝑖</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e>
                    </m:d>
                    <m:r>
                      <a:rPr lang="en-US" b="0" i="1" smtClean="0">
                        <a:solidFill>
                          <a:schemeClr val="accent1"/>
                        </a:solidFill>
                        <a:latin typeface="Cambria Math" panose="02040503050406030204" pitchFamily="18" charset="0"/>
                      </a:rPr>
                      <m:t>= </m:t>
                    </m:r>
                  </m:oMath>
                </a14:m>
                <a:r>
                  <a:rPr lang="en-US" dirty="0">
                    <a:solidFill>
                      <a:schemeClr val="accent1"/>
                    </a:solidFill>
                  </a:rPr>
                  <a:t>outcome if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𝑊</m:t>
                        </m:r>
                      </m:e>
                      <m:sub>
                        <m:r>
                          <a:rPr lang="en-US" b="0" i="1" smtClean="0">
                            <a:solidFill>
                              <a:schemeClr val="accent1"/>
                            </a:solidFill>
                            <a:latin typeface="Cambria Math" panose="02040503050406030204" pitchFamily="18" charset="0"/>
                          </a:rPr>
                          <m:t>𝑖</m:t>
                        </m:r>
                      </m:sub>
                    </m:sSub>
                    <m:r>
                      <a:rPr lang="en-US" b="0" i="1" smtClean="0">
                        <a:solidFill>
                          <a:schemeClr val="accent1"/>
                        </a:solidFill>
                        <a:latin typeface="Cambria Math" panose="02040503050406030204" pitchFamily="18" charset="0"/>
                      </a:rPr>
                      <m:t>=1</m:t>
                    </m:r>
                  </m:oMath>
                </a14:m>
                <a:endParaRPr lang="en-US" dirty="0">
                  <a:solidFill>
                    <a:schemeClr val="accent1"/>
                  </a:solidFill>
                </a:endParaRPr>
              </a:p>
            </p:txBody>
          </p:sp>
        </mc:Choice>
        <mc:Fallback xmlns="">
          <p:sp>
            <p:nvSpPr>
              <p:cNvPr id="3" name="Content Placeholder 2">
                <a:extLst>
                  <a:ext uri="{FF2B5EF4-FFF2-40B4-BE49-F238E27FC236}">
                    <a16:creationId xmlns:a16="http://schemas.microsoft.com/office/drawing/2014/main" id="{C0817253-2D6C-FCE0-9999-2964330C6001}"/>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pic>
        <p:nvPicPr>
          <p:cNvPr id="4" name="Picture 10" descr="Download Smile, Emoji, Happy. Royalty-Free Vector Graphic - Pixabay">
            <a:extLst>
              <a:ext uri="{FF2B5EF4-FFF2-40B4-BE49-F238E27FC236}">
                <a16:creationId xmlns:a16="http://schemas.microsoft.com/office/drawing/2014/main" id="{EA779584-7CE2-1FCC-AC7A-BDBCDB236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87" y="4087019"/>
            <a:ext cx="450301" cy="45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1AEFEC-EF36-F05F-6D2C-EB2A7E8D338A}"/>
              </a:ext>
            </a:extLst>
          </p:cNvPr>
          <p:cNvPicPr>
            <a:picLocks noChangeAspect="1"/>
          </p:cNvPicPr>
          <p:nvPr/>
        </p:nvPicPr>
        <p:blipFill>
          <a:blip r:embed="rId5"/>
          <a:stretch>
            <a:fillRect/>
          </a:stretch>
        </p:blipFill>
        <p:spPr>
          <a:xfrm>
            <a:off x="6162122" y="3708410"/>
            <a:ext cx="829784" cy="1233462"/>
          </a:xfrm>
          <a:prstGeom prst="rect">
            <a:avLst/>
          </a:prstGeom>
        </p:spPr>
      </p:pic>
    </p:spTree>
    <p:extLst>
      <p:ext uri="{BB962C8B-B14F-4D97-AF65-F5344CB8AC3E}">
        <p14:creationId xmlns:p14="http://schemas.microsoft.com/office/powerpoint/2010/main" val="17465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F863-606B-60F8-E8F7-E98D008F9B0B}"/>
              </a:ext>
            </a:extLst>
          </p:cNvPr>
          <p:cNvSpPr>
            <a:spLocks noGrp="1"/>
          </p:cNvSpPr>
          <p:nvPr>
            <p:ph type="title"/>
          </p:nvPr>
        </p:nvSpPr>
        <p:spPr>
          <a:xfrm>
            <a:off x="422899" y="86922"/>
            <a:ext cx="4869057" cy="1325563"/>
          </a:xfrm>
        </p:spPr>
        <p:txBody>
          <a:bodyPr/>
          <a:lstStyle/>
          <a:p>
            <a:r>
              <a:rPr lang="en-US" dirty="0"/>
              <a:t>Counter-</a:t>
            </a:r>
            <a:r>
              <a:rPr lang="en-US" dirty="0" err="1"/>
              <a:t>factuals</a:t>
            </a:r>
            <a:r>
              <a:rPr lang="en-US" dirty="0"/>
              <a:t> with notation</a:t>
            </a:r>
          </a:p>
        </p:txBody>
      </p:sp>
      <p:pic>
        <p:nvPicPr>
          <p:cNvPr id="4" name="Picture 3">
            <a:extLst>
              <a:ext uri="{FF2B5EF4-FFF2-40B4-BE49-F238E27FC236}">
                <a16:creationId xmlns:a16="http://schemas.microsoft.com/office/drawing/2014/main" id="{CB57DFFF-9E6D-0F82-4056-D05ADB54F94E}"/>
              </a:ext>
            </a:extLst>
          </p:cNvPr>
          <p:cNvPicPr>
            <a:picLocks noChangeAspect="1"/>
          </p:cNvPicPr>
          <p:nvPr/>
        </p:nvPicPr>
        <p:blipFill>
          <a:blip r:embed="rId3"/>
          <a:stretch>
            <a:fillRect/>
          </a:stretch>
        </p:blipFill>
        <p:spPr>
          <a:xfrm>
            <a:off x="2275031" y="2802418"/>
            <a:ext cx="600024" cy="910445"/>
          </a:xfrm>
          <a:prstGeom prst="rect">
            <a:avLst/>
          </a:prstGeom>
        </p:spPr>
      </p:pic>
      <p:pic>
        <p:nvPicPr>
          <p:cNvPr id="7" name="Picture 6">
            <a:extLst>
              <a:ext uri="{FF2B5EF4-FFF2-40B4-BE49-F238E27FC236}">
                <a16:creationId xmlns:a16="http://schemas.microsoft.com/office/drawing/2014/main" id="{65DC2113-E65E-D036-F3E7-CB65A1F7C119}"/>
              </a:ext>
            </a:extLst>
          </p:cNvPr>
          <p:cNvPicPr>
            <a:picLocks noChangeAspect="1"/>
          </p:cNvPicPr>
          <p:nvPr/>
        </p:nvPicPr>
        <p:blipFill>
          <a:blip r:embed="rId4"/>
          <a:stretch>
            <a:fillRect/>
          </a:stretch>
        </p:blipFill>
        <p:spPr>
          <a:xfrm>
            <a:off x="3667491" y="2856752"/>
            <a:ext cx="830685" cy="742035"/>
          </a:xfrm>
          <a:prstGeom prst="rect">
            <a:avLst/>
          </a:prstGeom>
        </p:spPr>
      </p:pic>
      <p:pic>
        <p:nvPicPr>
          <p:cNvPr id="8" name="Picture 7">
            <a:extLst>
              <a:ext uri="{FF2B5EF4-FFF2-40B4-BE49-F238E27FC236}">
                <a16:creationId xmlns:a16="http://schemas.microsoft.com/office/drawing/2014/main" id="{DEA68633-8B67-C730-1854-49C287925F2F}"/>
              </a:ext>
            </a:extLst>
          </p:cNvPr>
          <p:cNvPicPr>
            <a:picLocks noChangeAspect="1"/>
          </p:cNvPicPr>
          <p:nvPr/>
        </p:nvPicPr>
        <p:blipFill>
          <a:blip r:embed="rId5"/>
          <a:stretch>
            <a:fillRect/>
          </a:stretch>
        </p:blipFill>
        <p:spPr>
          <a:xfrm>
            <a:off x="7552886" y="2688341"/>
            <a:ext cx="648054" cy="910446"/>
          </a:xfrm>
          <a:prstGeom prst="rect">
            <a:avLst/>
          </a:prstGeom>
        </p:spPr>
      </p:pic>
      <p:pic>
        <p:nvPicPr>
          <p:cNvPr id="12" name="Picture 11">
            <a:extLst>
              <a:ext uri="{FF2B5EF4-FFF2-40B4-BE49-F238E27FC236}">
                <a16:creationId xmlns:a16="http://schemas.microsoft.com/office/drawing/2014/main" id="{CE3B758C-6CB9-9F21-2F02-6C6E9237FB0E}"/>
              </a:ext>
            </a:extLst>
          </p:cNvPr>
          <p:cNvPicPr>
            <a:picLocks noChangeAspect="1"/>
          </p:cNvPicPr>
          <p:nvPr/>
        </p:nvPicPr>
        <p:blipFill>
          <a:blip r:embed="rId6"/>
          <a:stretch>
            <a:fillRect/>
          </a:stretch>
        </p:blipFill>
        <p:spPr>
          <a:xfrm>
            <a:off x="9224580" y="2791814"/>
            <a:ext cx="566568" cy="721917"/>
          </a:xfrm>
          <a:prstGeom prst="rect">
            <a:avLst/>
          </a:prstGeom>
        </p:spPr>
      </p:pic>
      <p:pic>
        <p:nvPicPr>
          <p:cNvPr id="15" name="Picture 14">
            <a:extLst>
              <a:ext uri="{FF2B5EF4-FFF2-40B4-BE49-F238E27FC236}">
                <a16:creationId xmlns:a16="http://schemas.microsoft.com/office/drawing/2014/main" id="{7A62A3D2-4028-7449-A871-CC0A9BBB1AF8}"/>
              </a:ext>
            </a:extLst>
          </p:cNvPr>
          <p:cNvPicPr>
            <a:picLocks noChangeAspect="1"/>
          </p:cNvPicPr>
          <p:nvPr/>
        </p:nvPicPr>
        <p:blipFill>
          <a:blip r:embed="rId7"/>
          <a:stretch>
            <a:fillRect/>
          </a:stretch>
        </p:blipFill>
        <p:spPr>
          <a:xfrm>
            <a:off x="11095039" y="2646625"/>
            <a:ext cx="697482" cy="882528"/>
          </a:xfrm>
          <a:prstGeom prst="rect">
            <a:avLst/>
          </a:prstGeom>
        </p:spPr>
      </p:pic>
      <p:pic>
        <p:nvPicPr>
          <p:cNvPr id="16" name="Picture 7" descr="Adoptable Rabbits | morabbit">
            <a:extLst>
              <a:ext uri="{FF2B5EF4-FFF2-40B4-BE49-F238E27FC236}">
                <a16:creationId xmlns:a16="http://schemas.microsoft.com/office/drawing/2014/main" id="{F4977F2C-D73A-4CC0-90C2-54754FE22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859864" y="2643837"/>
            <a:ext cx="648054" cy="10722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SPIRIN® Extra Strength 500mg | ASPIRIN® Canada">
            <a:extLst>
              <a:ext uri="{FF2B5EF4-FFF2-40B4-BE49-F238E27FC236}">
                <a16:creationId xmlns:a16="http://schemas.microsoft.com/office/drawing/2014/main" id="{E7E88707-7847-98CD-3EED-4E06595B55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483" y="3606615"/>
            <a:ext cx="1272185" cy="12721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643370DF-E0E1-5E38-EC0E-2A9B8323F50C}"/>
              </a:ext>
            </a:extLst>
          </p:cNvPr>
          <p:cNvPicPr>
            <a:picLocks noChangeAspect="1"/>
          </p:cNvPicPr>
          <p:nvPr/>
        </p:nvPicPr>
        <p:blipFill>
          <a:blip r:embed="rId10"/>
          <a:stretch>
            <a:fillRect/>
          </a:stretch>
        </p:blipFill>
        <p:spPr>
          <a:xfrm>
            <a:off x="500990" y="5344122"/>
            <a:ext cx="1344633" cy="883295"/>
          </a:xfrm>
          <a:prstGeom prst="rect">
            <a:avLst/>
          </a:prstGeom>
        </p:spPr>
      </p:pic>
      <p:cxnSp>
        <p:nvCxnSpPr>
          <p:cNvPr id="17" name="Straight Connector 16">
            <a:extLst>
              <a:ext uri="{FF2B5EF4-FFF2-40B4-BE49-F238E27FC236}">
                <a16:creationId xmlns:a16="http://schemas.microsoft.com/office/drawing/2014/main" id="{EF3A70F3-4FFA-BDC9-A748-BBB4A0AD5328}"/>
              </a:ext>
            </a:extLst>
          </p:cNvPr>
          <p:cNvCxnSpPr>
            <a:cxnSpLocks/>
          </p:cNvCxnSpPr>
          <p:nvPr/>
        </p:nvCxnSpPr>
        <p:spPr>
          <a:xfrm flipH="1">
            <a:off x="838200" y="3716005"/>
            <a:ext cx="11591925"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10" descr="Download Smile, Emoji, Happy. Royalty-Free Vector Graphic - Pixabay">
            <a:extLst>
              <a:ext uri="{FF2B5EF4-FFF2-40B4-BE49-F238E27FC236}">
                <a16:creationId xmlns:a16="http://schemas.microsoft.com/office/drawing/2014/main" id="{0F90C915-74E1-337A-8005-2C6A24FB38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25" y="38382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Download Smile, Emoji, Happy. Royalty-Free Vector Graphic - Pixabay">
            <a:extLst>
              <a:ext uri="{FF2B5EF4-FFF2-40B4-BE49-F238E27FC236}">
                <a16:creationId xmlns:a16="http://schemas.microsoft.com/office/drawing/2014/main" id="{374FD3CF-86B4-1477-DDB9-69DAB63366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4501" y="3883972"/>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Download Smile, Emoji, Happy. Royalty-Free Vector Graphic - Pixabay">
            <a:extLst>
              <a:ext uri="{FF2B5EF4-FFF2-40B4-BE49-F238E27FC236}">
                <a16:creationId xmlns:a16="http://schemas.microsoft.com/office/drawing/2014/main" id="{4E9777A9-6048-2AC5-92E0-8B23CA0379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4412" y="52441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Download Smile, Emoji, Happy. Royalty-Free Vector Graphic - Pixabay">
            <a:extLst>
              <a:ext uri="{FF2B5EF4-FFF2-40B4-BE49-F238E27FC236}">
                <a16:creationId xmlns:a16="http://schemas.microsoft.com/office/drawing/2014/main" id="{0CF77BEA-BBC3-9717-1205-B95E5C36A6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2237" y="384296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Download Smile, Emoji, Happy. Royalty-Free Vector Graphic - Pixabay">
            <a:extLst>
              <a:ext uri="{FF2B5EF4-FFF2-40B4-BE49-F238E27FC236}">
                <a16:creationId xmlns:a16="http://schemas.microsoft.com/office/drawing/2014/main" id="{FF968650-98BD-3CA0-D675-EB5440E034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7231" y="3849076"/>
            <a:ext cx="569070" cy="56907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2F4C14E7-04D4-096C-689A-594A9AAA9181}"/>
              </a:ext>
            </a:extLst>
          </p:cNvPr>
          <p:cNvCxnSpPr>
            <a:cxnSpLocks/>
          </p:cNvCxnSpPr>
          <p:nvPr/>
        </p:nvCxnSpPr>
        <p:spPr>
          <a:xfrm flipV="1">
            <a:off x="1939682" y="2554894"/>
            <a:ext cx="0" cy="4545994"/>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47">
            <a:extLst>
              <a:ext uri="{FF2B5EF4-FFF2-40B4-BE49-F238E27FC236}">
                <a16:creationId xmlns:a16="http://schemas.microsoft.com/office/drawing/2014/main" id="{BB911D30-065C-61C8-E67D-CBEBD07F3353}"/>
              </a:ext>
            </a:extLst>
          </p:cNvPr>
          <p:cNvPicPr>
            <a:picLocks noChangeAspect="1"/>
          </p:cNvPicPr>
          <p:nvPr/>
        </p:nvPicPr>
        <p:blipFill>
          <a:blip r:embed="rId12"/>
          <a:stretch>
            <a:fillRect/>
          </a:stretch>
        </p:blipFill>
        <p:spPr>
          <a:xfrm>
            <a:off x="2186070" y="4956380"/>
            <a:ext cx="980721" cy="1457828"/>
          </a:xfrm>
          <a:prstGeom prst="rect">
            <a:avLst/>
          </a:prstGeom>
        </p:spPr>
      </p:pic>
      <p:pic>
        <p:nvPicPr>
          <p:cNvPr id="49" name="Picture 48">
            <a:extLst>
              <a:ext uri="{FF2B5EF4-FFF2-40B4-BE49-F238E27FC236}">
                <a16:creationId xmlns:a16="http://schemas.microsoft.com/office/drawing/2014/main" id="{A96DB3E8-CE50-8351-D850-81E61D6950BC}"/>
              </a:ext>
            </a:extLst>
          </p:cNvPr>
          <p:cNvPicPr>
            <a:picLocks noChangeAspect="1"/>
          </p:cNvPicPr>
          <p:nvPr/>
        </p:nvPicPr>
        <p:blipFill>
          <a:blip r:embed="rId12"/>
          <a:stretch>
            <a:fillRect/>
          </a:stretch>
        </p:blipFill>
        <p:spPr>
          <a:xfrm>
            <a:off x="3816974" y="4889021"/>
            <a:ext cx="980721" cy="1457828"/>
          </a:xfrm>
          <a:prstGeom prst="rect">
            <a:avLst/>
          </a:prstGeom>
        </p:spPr>
      </p:pic>
      <p:pic>
        <p:nvPicPr>
          <p:cNvPr id="50" name="Picture 49">
            <a:extLst>
              <a:ext uri="{FF2B5EF4-FFF2-40B4-BE49-F238E27FC236}">
                <a16:creationId xmlns:a16="http://schemas.microsoft.com/office/drawing/2014/main" id="{80CF8A71-81E4-4AAF-7E25-EE18E9380EC8}"/>
              </a:ext>
            </a:extLst>
          </p:cNvPr>
          <p:cNvPicPr>
            <a:picLocks noChangeAspect="1"/>
          </p:cNvPicPr>
          <p:nvPr/>
        </p:nvPicPr>
        <p:blipFill>
          <a:blip r:embed="rId12"/>
          <a:stretch>
            <a:fillRect/>
          </a:stretch>
        </p:blipFill>
        <p:spPr>
          <a:xfrm>
            <a:off x="5605639" y="4897421"/>
            <a:ext cx="980721" cy="1457828"/>
          </a:xfrm>
          <a:prstGeom prst="rect">
            <a:avLst/>
          </a:prstGeom>
        </p:spPr>
      </p:pic>
      <p:pic>
        <p:nvPicPr>
          <p:cNvPr id="51" name="Picture 50">
            <a:extLst>
              <a:ext uri="{FF2B5EF4-FFF2-40B4-BE49-F238E27FC236}">
                <a16:creationId xmlns:a16="http://schemas.microsoft.com/office/drawing/2014/main" id="{027AE300-024A-DDFF-1E53-A0C3BF31F7A1}"/>
              </a:ext>
            </a:extLst>
          </p:cNvPr>
          <p:cNvPicPr>
            <a:picLocks noChangeAspect="1"/>
          </p:cNvPicPr>
          <p:nvPr/>
        </p:nvPicPr>
        <p:blipFill>
          <a:blip r:embed="rId12"/>
          <a:stretch>
            <a:fillRect/>
          </a:stretch>
        </p:blipFill>
        <p:spPr>
          <a:xfrm>
            <a:off x="7449318" y="4872575"/>
            <a:ext cx="980721" cy="1457828"/>
          </a:xfrm>
          <a:prstGeom prst="rect">
            <a:avLst/>
          </a:prstGeom>
        </p:spPr>
      </p:pic>
      <p:pic>
        <p:nvPicPr>
          <p:cNvPr id="55" name="Picture 54">
            <a:extLst>
              <a:ext uri="{FF2B5EF4-FFF2-40B4-BE49-F238E27FC236}">
                <a16:creationId xmlns:a16="http://schemas.microsoft.com/office/drawing/2014/main" id="{D443D00B-38BF-1542-453E-3AAE39193CE9}"/>
              </a:ext>
            </a:extLst>
          </p:cNvPr>
          <p:cNvPicPr>
            <a:picLocks noChangeAspect="1"/>
          </p:cNvPicPr>
          <p:nvPr/>
        </p:nvPicPr>
        <p:blipFill>
          <a:blip r:embed="rId12"/>
          <a:stretch>
            <a:fillRect/>
          </a:stretch>
        </p:blipFill>
        <p:spPr>
          <a:xfrm>
            <a:off x="9189643" y="4798507"/>
            <a:ext cx="980721" cy="1457828"/>
          </a:xfrm>
          <a:prstGeom prst="rect">
            <a:avLst/>
          </a:prstGeom>
        </p:spPr>
      </p:pic>
      <p:pic>
        <p:nvPicPr>
          <p:cNvPr id="56" name="Picture 55">
            <a:extLst>
              <a:ext uri="{FF2B5EF4-FFF2-40B4-BE49-F238E27FC236}">
                <a16:creationId xmlns:a16="http://schemas.microsoft.com/office/drawing/2014/main" id="{916CE553-A2A6-0588-B71E-0CDF941519BF}"/>
              </a:ext>
            </a:extLst>
          </p:cNvPr>
          <p:cNvPicPr>
            <a:picLocks noChangeAspect="1"/>
          </p:cNvPicPr>
          <p:nvPr/>
        </p:nvPicPr>
        <p:blipFill>
          <a:blip r:embed="rId12"/>
          <a:stretch>
            <a:fillRect/>
          </a:stretch>
        </p:blipFill>
        <p:spPr>
          <a:xfrm>
            <a:off x="10849929" y="3464381"/>
            <a:ext cx="980721" cy="1457828"/>
          </a:xfrm>
          <a:prstGeom prst="rect">
            <a:avLst/>
          </a:prstGeom>
        </p:spPr>
      </p:pic>
      <p:pic>
        <p:nvPicPr>
          <p:cNvPr id="57" name="Picture 56">
            <a:extLst>
              <a:ext uri="{FF2B5EF4-FFF2-40B4-BE49-F238E27FC236}">
                <a16:creationId xmlns:a16="http://schemas.microsoft.com/office/drawing/2014/main" id="{ECAFB544-E3C6-ACDE-138B-7383E689B42C}"/>
              </a:ext>
            </a:extLst>
          </p:cNvPr>
          <p:cNvPicPr>
            <a:picLocks noChangeAspect="1"/>
          </p:cNvPicPr>
          <p:nvPr/>
        </p:nvPicPr>
        <p:blipFill>
          <a:blip r:embed="rId12"/>
          <a:stretch>
            <a:fillRect/>
          </a:stretch>
        </p:blipFill>
        <p:spPr>
          <a:xfrm>
            <a:off x="7402838" y="3439593"/>
            <a:ext cx="980721" cy="1457828"/>
          </a:xfrm>
          <a:prstGeom prst="rect">
            <a:avLst/>
          </a:prstGeom>
        </p:spPr>
      </p:pic>
      <p:cxnSp>
        <p:nvCxnSpPr>
          <p:cNvPr id="14" name="Straight Connector 13">
            <a:extLst>
              <a:ext uri="{FF2B5EF4-FFF2-40B4-BE49-F238E27FC236}">
                <a16:creationId xmlns:a16="http://schemas.microsoft.com/office/drawing/2014/main" id="{4D198BEF-C26E-FB17-853F-5EC70094C370}"/>
              </a:ext>
            </a:extLst>
          </p:cNvPr>
          <p:cNvCxnSpPr>
            <a:cxnSpLocks/>
          </p:cNvCxnSpPr>
          <p:nvPr/>
        </p:nvCxnSpPr>
        <p:spPr>
          <a:xfrm flipH="1">
            <a:off x="838200" y="5139752"/>
            <a:ext cx="1135680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9C52AD9-8B9B-591C-CF3A-151C6246C4A8}"/>
                  </a:ext>
                </a:extLst>
              </p:cNvPr>
              <p:cNvSpPr txBox="1"/>
              <p:nvPr/>
            </p:nvSpPr>
            <p:spPr>
              <a:xfrm>
                <a:off x="2011404" y="4516490"/>
                <a:ext cx="1184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1</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20" name="TextBox 19">
                <a:extLst>
                  <a:ext uri="{FF2B5EF4-FFF2-40B4-BE49-F238E27FC236}">
                    <a16:creationId xmlns:a16="http://schemas.microsoft.com/office/drawing/2014/main" id="{39C52AD9-8B9B-591C-CF3A-151C6246C4A8}"/>
                  </a:ext>
                </a:extLst>
              </p:cNvPr>
              <p:cNvSpPr txBox="1">
                <a:spLocks noRot="1" noChangeAspect="1" noMove="1" noResize="1" noEditPoints="1" noAdjustHandles="1" noChangeArrowheads="1" noChangeShapeType="1" noTextEdit="1"/>
              </p:cNvSpPr>
              <p:nvPr/>
            </p:nvSpPr>
            <p:spPr>
              <a:xfrm>
                <a:off x="2011404" y="4516490"/>
                <a:ext cx="118417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0E8F702-F9BA-D707-9EBB-5D6241659C2E}"/>
                  </a:ext>
                </a:extLst>
              </p:cNvPr>
              <p:cNvSpPr txBox="1"/>
              <p:nvPr/>
            </p:nvSpPr>
            <p:spPr>
              <a:xfrm>
                <a:off x="3677717" y="4511152"/>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2</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21" name="TextBox 20">
                <a:extLst>
                  <a:ext uri="{FF2B5EF4-FFF2-40B4-BE49-F238E27FC236}">
                    <a16:creationId xmlns:a16="http://schemas.microsoft.com/office/drawing/2014/main" id="{30E8F702-F9BA-D707-9EBB-5D6241659C2E}"/>
                  </a:ext>
                </a:extLst>
              </p:cNvPr>
              <p:cNvSpPr txBox="1">
                <a:spLocks noRot="1" noChangeAspect="1" noMove="1" noResize="1" noEditPoints="1" noAdjustHandles="1" noChangeArrowheads="1" noChangeShapeType="1" noTextEdit="1"/>
              </p:cNvSpPr>
              <p:nvPr/>
            </p:nvSpPr>
            <p:spPr>
              <a:xfrm>
                <a:off x="3677717" y="4511152"/>
                <a:ext cx="1189493"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FC18ED0-A012-F87B-DB85-3AE6A5DF42C6}"/>
                  </a:ext>
                </a:extLst>
              </p:cNvPr>
              <p:cNvSpPr txBox="1"/>
              <p:nvPr/>
            </p:nvSpPr>
            <p:spPr>
              <a:xfrm>
                <a:off x="5519902" y="4534189"/>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3</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22" name="TextBox 21">
                <a:extLst>
                  <a:ext uri="{FF2B5EF4-FFF2-40B4-BE49-F238E27FC236}">
                    <a16:creationId xmlns:a16="http://schemas.microsoft.com/office/drawing/2014/main" id="{6FC18ED0-A012-F87B-DB85-3AE6A5DF42C6}"/>
                  </a:ext>
                </a:extLst>
              </p:cNvPr>
              <p:cNvSpPr txBox="1">
                <a:spLocks noRot="1" noChangeAspect="1" noMove="1" noResize="1" noEditPoints="1" noAdjustHandles="1" noChangeArrowheads="1" noChangeShapeType="1" noTextEdit="1"/>
              </p:cNvSpPr>
              <p:nvPr/>
            </p:nvSpPr>
            <p:spPr>
              <a:xfrm>
                <a:off x="5519902" y="4534189"/>
                <a:ext cx="1189493"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8C62AFB-0A65-71B6-AA99-94C4EE9F88BA}"/>
                  </a:ext>
                </a:extLst>
              </p:cNvPr>
              <p:cNvSpPr txBox="1"/>
              <p:nvPr/>
            </p:nvSpPr>
            <p:spPr>
              <a:xfrm>
                <a:off x="7246152" y="4567166"/>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4</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23" name="TextBox 22">
                <a:extLst>
                  <a:ext uri="{FF2B5EF4-FFF2-40B4-BE49-F238E27FC236}">
                    <a16:creationId xmlns:a16="http://schemas.microsoft.com/office/drawing/2014/main" id="{68C62AFB-0A65-71B6-AA99-94C4EE9F88BA}"/>
                  </a:ext>
                </a:extLst>
              </p:cNvPr>
              <p:cNvSpPr txBox="1">
                <a:spLocks noRot="1" noChangeAspect="1" noMove="1" noResize="1" noEditPoints="1" noAdjustHandles="1" noChangeArrowheads="1" noChangeShapeType="1" noTextEdit="1"/>
              </p:cNvSpPr>
              <p:nvPr/>
            </p:nvSpPr>
            <p:spPr>
              <a:xfrm>
                <a:off x="7246152" y="4567166"/>
                <a:ext cx="1189493"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44EB883-6260-61D9-EE10-F84F43FA9CBE}"/>
                  </a:ext>
                </a:extLst>
              </p:cNvPr>
              <p:cNvSpPr txBox="1"/>
              <p:nvPr/>
            </p:nvSpPr>
            <p:spPr>
              <a:xfrm>
                <a:off x="9005748" y="4561486"/>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5</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24" name="TextBox 23">
                <a:extLst>
                  <a:ext uri="{FF2B5EF4-FFF2-40B4-BE49-F238E27FC236}">
                    <a16:creationId xmlns:a16="http://schemas.microsoft.com/office/drawing/2014/main" id="{244EB883-6260-61D9-EE10-F84F43FA9CBE}"/>
                  </a:ext>
                </a:extLst>
              </p:cNvPr>
              <p:cNvSpPr txBox="1">
                <a:spLocks noRot="1" noChangeAspect="1" noMove="1" noResize="1" noEditPoints="1" noAdjustHandles="1" noChangeArrowheads="1" noChangeShapeType="1" noTextEdit="1"/>
              </p:cNvSpPr>
              <p:nvPr/>
            </p:nvSpPr>
            <p:spPr>
              <a:xfrm>
                <a:off x="9005748" y="4561486"/>
                <a:ext cx="1189493"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F7375A-8B40-3F5D-45EE-081E819345D8}"/>
                  </a:ext>
                </a:extLst>
              </p:cNvPr>
              <p:cNvSpPr txBox="1"/>
              <p:nvPr/>
            </p:nvSpPr>
            <p:spPr>
              <a:xfrm>
                <a:off x="10724236" y="4551922"/>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6</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1</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25" name="TextBox 24">
                <a:extLst>
                  <a:ext uri="{FF2B5EF4-FFF2-40B4-BE49-F238E27FC236}">
                    <a16:creationId xmlns:a16="http://schemas.microsoft.com/office/drawing/2014/main" id="{0BF7375A-8B40-3F5D-45EE-081E819345D8}"/>
                  </a:ext>
                </a:extLst>
              </p:cNvPr>
              <p:cNvSpPr txBox="1">
                <a:spLocks noRot="1" noChangeAspect="1" noMove="1" noResize="1" noEditPoints="1" noAdjustHandles="1" noChangeArrowheads="1" noChangeShapeType="1" noTextEdit="1"/>
              </p:cNvSpPr>
              <p:nvPr/>
            </p:nvSpPr>
            <p:spPr>
              <a:xfrm>
                <a:off x="10724236" y="4551922"/>
                <a:ext cx="1189493"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B09145C-FC5E-FBD2-0D38-C7ED7BF8D32E}"/>
                  </a:ext>
                </a:extLst>
              </p:cNvPr>
              <p:cNvSpPr txBox="1"/>
              <p:nvPr/>
            </p:nvSpPr>
            <p:spPr>
              <a:xfrm>
                <a:off x="2066472" y="5996676"/>
                <a:ext cx="1184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1</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27" name="TextBox 26">
                <a:extLst>
                  <a:ext uri="{FF2B5EF4-FFF2-40B4-BE49-F238E27FC236}">
                    <a16:creationId xmlns:a16="http://schemas.microsoft.com/office/drawing/2014/main" id="{1B09145C-FC5E-FBD2-0D38-C7ED7BF8D32E}"/>
                  </a:ext>
                </a:extLst>
              </p:cNvPr>
              <p:cNvSpPr txBox="1">
                <a:spLocks noRot="1" noChangeAspect="1" noMove="1" noResize="1" noEditPoints="1" noAdjustHandles="1" noChangeArrowheads="1" noChangeShapeType="1" noTextEdit="1"/>
              </p:cNvSpPr>
              <p:nvPr/>
            </p:nvSpPr>
            <p:spPr>
              <a:xfrm>
                <a:off x="2066472" y="5996676"/>
                <a:ext cx="118417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811C1BC-C55E-889D-1A87-93F4FBD920B5}"/>
                  </a:ext>
                </a:extLst>
              </p:cNvPr>
              <p:cNvSpPr txBox="1"/>
              <p:nvPr/>
            </p:nvSpPr>
            <p:spPr>
              <a:xfrm>
                <a:off x="3790392" y="5996676"/>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2</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28" name="TextBox 27">
                <a:extLst>
                  <a:ext uri="{FF2B5EF4-FFF2-40B4-BE49-F238E27FC236}">
                    <a16:creationId xmlns:a16="http://schemas.microsoft.com/office/drawing/2014/main" id="{A811C1BC-C55E-889D-1A87-93F4FBD920B5}"/>
                  </a:ext>
                </a:extLst>
              </p:cNvPr>
              <p:cNvSpPr txBox="1">
                <a:spLocks noRot="1" noChangeAspect="1" noMove="1" noResize="1" noEditPoints="1" noAdjustHandles="1" noChangeArrowheads="1" noChangeShapeType="1" noTextEdit="1"/>
              </p:cNvSpPr>
              <p:nvPr/>
            </p:nvSpPr>
            <p:spPr>
              <a:xfrm>
                <a:off x="3790392" y="5996676"/>
                <a:ext cx="1189493"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7E54C50-B70C-43BB-F85D-F4D79CB86E60}"/>
                  </a:ext>
                </a:extLst>
              </p:cNvPr>
              <p:cNvSpPr txBox="1"/>
              <p:nvPr/>
            </p:nvSpPr>
            <p:spPr>
              <a:xfrm>
                <a:off x="5485092" y="5996676"/>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3</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29" name="TextBox 28">
                <a:extLst>
                  <a:ext uri="{FF2B5EF4-FFF2-40B4-BE49-F238E27FC236}">
                    <a16:creationId xmlns:a16="http://schemas.microsoft.com/office/drawing/2014/main" id="{37E54C50-B70C-43BB-F85D-F4D79CB86E60}"/>
                  </a:ext>
                </a:extLst>
              </p:cNvPr>
              <p:cNvSpPr txBox="1">
                <a:spLocks noRot="1" noChangeAspect="1" noMove="1" noResize="1" noEditPoints="1" noAdjustHandles="1" noChangeArrowheads="1" noChangeShapeType="1" noTextEdit="1"/>
              </p:cNvSpPr>
              <p:nvPr/>
            </p:nvSpPr>
            <p:spPr>
              <a:xfrm>
                <a:off x="5485092" y="5996676"/>
                <a:ext cx="1189493" cy="369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261666-71FE-98E9-E501-4124AA2AAFF0}"/>
                  </a:ext>
                </a:extLst>
              </p:cNvPr>
              <p:cNvSpPr txBox="1"/>
              <p:nvPr/>
            </p:nvSpPr>
            <p:spPr>
              <a:xfrm>
                <a:off x="7342217" y="5964647"/>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4</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30" name="TextBox 29">
                <a:extLst>
                  <a:ext uri="{FF2B5EF4-FFF2-40B4-BE49-F238E27FC236}">
                    <a16:creationId xmlns:a16="http://schemas.microsoft.com/office/drawing/2014/main" id="{29261666-71FE-98E9-E501-4124AA2AAFF0}"/>
                  </a:ext>
                </a:extLst>
              </p:cNvPr>
              <p:cNvSpPr txBox="1">
                <a:spLocks noRot="1" noChangeAspect="1" noMove="1" noResize="1" noEditPoints="1" noAdjustHandles="1" noChangeArrowheads="1" noChangeShapeType="1" noTextEdit="1"/>
              </p:cNvSpPr>
              <p:nvPr/>
            </p:nvSpPr>
            <p:spPr>
              <a:xfrm>
                <a:off x="7342217" y="5964647"/>
                <a:ext cx="1189493" cy="369332"/>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FB815CB-4F4C-39EE-F0A2-1A380FD6A3CE}"/>
                  </a:ext>
                </a:extLst>
              </p:cNvPr>
              <p:cNvSpPr txBox="1"/>
              <p:nvPr/>
            </p:nvSpPr>
            <p:spPr>
              <a:xfrm>
                <a:off x="9073774" y="5886253"/>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5</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=0</m:t>
                      </m:r>
                    </m:oMath>
                  </m:oMathPara>
                </a14:m>
                <a:endParaRPr lang="en-US" dirty="0">
                  <a:solidFill>
                    <a:schemeClr val="accent5"/>
                  </a:solidFill>
                </a:endParaRPr>
              </a:p>
            </p:txBody>
          </p:sp>
        </mc:Choice>
        <mc:Fallback xmlns="">
          <p:sp>
            <p:nvSpPr>
              <p:cNvPr id="31" name="TextBox 30">
                <a:extLst>
                  <a:ext uri="{FF2B5EF4-FFF2-40B4-BE49-F238E27FC236}">
                    <a16:creationId xmlns:a16="http://schemas.microsoft.com/office/drawing/2014/main" id="{8FB815CB-4F4C-39EE-F0A2-1A380FD6A3CE}"/>
                  </a:ext>
                </a:extLst>
              </p:cNvPr>
              <p:cNvSpPr txBox="1">
                <a:spLocks noRot="1" noChangeAspect="1" noMove="1" noResize="1" noEditPoints="1" noAdjustHandles="1" noChangeArrowheads="1" noChangeShapeType="1" noTextEdit="1"/>
              </p:cNvSpPr>
              <p:nvPr/>
            </p:nvSpPr>
            <p:spPr>
              <a:xfrm>
                <a:off x="9073774" y="5886253"/>
                <a:ext cx="1189493"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DAF9821-3F4C-635D-4160-CCCC6EE56DD9}"/>
                  </a:ext>
                </a:extLst>
              </p:cNvPr>
              <p:cNvSpPr txBox="1"/>
              <p:nvPr/>
            </p:nvSpPr>
            <p:spPr>
              <a:xfrm>
                <a:off x="10849350" y="5845940"/>
                <a:ext cx="1189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6</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0</m:t>
                          </m:r>
                        </m:e>
                      </m:d>
                      <m:r>
                        <a:rPr lang="en-US" b="0" i="1"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32" name="TextBox 31">
                <a:extLst>
                  <a:ext uri="{FF2B5EF4-FFF2-40B4-BE49-F238E27FC236}">
                    <a16:creationId xmlns:a16="http://schemas.microsoft.com/office/drawing/2014/main" id="{2DAF9821-3F4C-635D-4160-CCCC6EE56DD9}"/>
                  </a:ext>
                </a:extLst>
              </p:cNvPr>
              <p:cNvSpPr txBox="1">
                <a:spLocks noRot="1" noChangeAspect="1" noMove="1" noResize="1" noEditPoints="1" noAdjustHandles="1" noChangeArrowheads="1" noChangeShapeType="1" noTextEdit="1"/>
              </p:cNvSpPr>
              <p:nvPr/>
            </p:nvSpPr>
            <p:spPr>
              <a:xfrm>
                <a:off x="10849350" y="5845940"/>
                <a:ext cx="1189493" cy="369332"/>
              </a:xfrm>
              <a:prstGeom prst="rect">
                <a:avLst/>
              </a:prstGeom>
              <a:blipFill>
                <a:blip r:embed="rId24"/>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F62A952A-49BA-8476-9E4D-30546769593D}"/>
              </a:ext>
            </a:extLst>
          </p:cNvPr>
          <p:cNvCxnSpPr>
            <a:cxnSpLocks/>
          </p:cNvCxnSpPr>
          <p:nvPr/>
        </p:nvCxnSpPr>
        <p:spPr>
          <a:xfrm flipV="1">
            <a:off x="3336100" y="2611376"/>
            <a:ext cx="0" cy="430661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64A3E24-2F54-2386-84CE-ABF0167BD8D3}"/>
              </a:ext>
            </a:extLst>
          </p:cNvPr>
          <p:cNvCxnSpPr>
            <a:cxnSpLocks/>
          </p:cNvCxnSpPr>
          <p:nvPr/>
        </p:nvCxnSpPr>
        <p:spPr>
          <a:xfrm flipV="1">
            <a:off x="5117275" y="2547849"/>
            <a:ext cx="0" cy="430661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01FD65F-D6FA-C4E0-529F-87321D00D303}"/>
              </a:ext>
            </a:extLst>
          </p:cNvPr>
          <p:cNvCxnSpPr>
            <a:cxnSpLocks/>
          </p:cNvCxnSpPr>
          <p:nvPr/>
        </p:nvCxnSpPr>
        <p:spPr>
          <a:xfrm flipV="1">
            <a:off x="6984175" y="2539802"/>
            <a:ext cx="0" cy="430661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E792F86-DBD7-664E-B6E1-DE8B7B60D6FA}"/>
              </a:ext>
            </a:extLst>
          </p:cNvPr>
          <p:cNvCxnSpPr>
            <a:cxnSpLocks/>
          </p:cNvCxnSpPr>
          <p:nvPr/>
        </p:nvCxnSpPr>
        <p:spPr>
          <a:xfrm flipV="1">
            <a:off x="8779638" y="2554894"/>
            <a:ext cx="0" cy="430661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B823CC9-28DC-1F2D-ADBF-63BCAF36FACF}"/>
              </a:ext>
            </a:extLst>
          </p:cNvPr>
          <p:cNvCxnSpPr>
            <a:cxnSpLocks/>
          </p:cNvCxnSpPr>
          <p:nvPr/>
        </p:nvCxnSpPr>
        <p:spPr>
          <a:xfrm flipV="1">
            <a:off x="10489376" y="2519472"/>
            <a:ext cx="0" cy="433852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EEC9D1E-39DC-9E1E-7F3F-4B4FF903E066}"/>
                  </a:ext>
                </a:extLst>
              </p:cNvPr>
              <p:cNvSpPr txBox="1"/>
              <p:nvPr/>
            </p:nvSpPr>
            <p:spPr>
              <a:xfrm>
                <a:off x="2218575" y="2171230"/>
                <a:ext cx="8839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accent5"/>
                          </a:solidFill>
                          <a:latin typeface="Cambria Math" panose="02040503050406030204" pitchFamily="18" charset="0"/>
                        </a:rPr>
                        <m:t>1</m:t>
                      </m:r>
                    </m:oMath>
                  </m:oMathPara>
                </a14:m>
                <a:endParaRPr lang="en-US" sz="2400" dirty="0">
                  <a:solidFill>
                    <a:schemeClr val="accent5"/>
                  </a:solidFill>
                </a:endParaRPr>
              </a:p>
            </p:txBody>
          </p:sp>
        </mc:Choice>
        <mc:Fallback xmlns="">
          <p:sp>
            <p:nvSpPr>
              <p:cNvPr id="60" name="TextBox 59">
                <a:extLst>
                  <a:ext uri="{FF2B5EF4-FFF2-40B4-BE49-F238E27FC236}">
                    <a16:creationId xmlns:a16="http://schemas.microsoft.com/office/drawing/2014/main" id="{EEEC9D1E-39DC-9E1E-7F3F-4B4FF903E066}"/>
                  </a:ext>
                </a:extLst>
              </p:cNvPr>
              <p:cNvSpPr txBox="1">
                <a:spLocks noRot="1" noChangeAspect="1" noMove="1" noResize="1" noEditPoints="1" noAdjustHandles="1" noChangeArrowheads="1" noChangeShapeType="1" noTextEdit="1"/>
              </p:cNvSpPr>
              <p:nvPr/>
            </p:nvSpPr>
            <p:spPr>
              <a:xfrm>
                <a:off x="2218575" y="2171230"/>
                <a:ext cx="883976" cy="46166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F28CB23-4C91-7059-070A-B9C0E1B360CD}"/>
                  </a:ext>
                </a:extLst>
              </p:cNvPr>
              <p:cNvSpPr txBox="1"/>
              <p:nvPr/>
            </p:nvSpPr>
            <p:spPr>
              <a:xfrm>
                <a:off x="3844100" y="2214242"/>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2</m:t>
                      </m:r>
                    </m:oMath>
                  </m:oMathPara>
                </a14:m>
                <a:endParaRPr lang="en-US" sz="2400" dirty="0">
                  <a:solidFill>
                    <a:schemeClr val="accent5"/>
                  </a:solidFill>
                </a:endParaRPr>
              </a:p>
            </p:txBody>
          </p:sp>
        </mc:Choice>
        <mc:Fallback xmlns="">
          <p:sp>
            <p:nvSpPr>
              <p:cNvPr id="61" name="TextBox 60">
                <a:extLst>
                  <a:ext uri="{FF2B5EF4-FFF2-40B4-BE49-F238E27FC236}">
                    <a16:creationId xmlns:a16="http://schemas.microsoft.com/office/drawing/2014/main" id="{FF28CB23-4C91-7059-070A-B9C0E1B360CD}"/>
                  </a:ext>
                </a:extLst>
              </p:cNvPr>
              <p:cNvSpPr txBox="1">
                <a:spLocks noRot="1" noChangeAspect="1" noMove="1" noResize="1" noEditPoints="1" noAdjustHandles="1" noChangeArrowheads="1" noChangeShapeType="1" noTextEdit="1"/>
              </p:cNvSpPr>
              <p:nvPr/>
            </p:nvSpPr>
            <p:spPr>
              <a:xfrm>
                <a:off x="3844100" y="2214242"/>
                <a:ext cx="836613" cy="461665"/>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13FB9BD-4305-139D-2053-68F8DBBC65E8}"/>
                  </a:ext>
                </a:extLst>
              </p:cNvPr>
              <p:cNvSpPr txBox="1"/>
              <p:nvPr/>
            </p:nvSpPr>
            <p:spPr>
              <a:xfrm>
                <a:off x="480441" y="2588694"/>
                <a:ext cx="145616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𝒊</m:t>
                      </m:r>
                    </m:oMath>
                  </m:oMathPara>
                </a14:m>
                <a:endParaRPr lang="en-US" sz="2000" b="1" dirty="0"/>
              </a:p>
              <a:p>
                <a:r>
                  <a:rPr lang="en-US" sz="2000" b="1" dirty="0"/>
                  <a:t>(Person ID)</a:t>
                </a:r>
              </a:p>
            </p:txBody>
          </p:sp>
        </mc:Choice>
        <mc:Fallback xmlns="">
          <p:sp>
            <p:nvSpPr>
              <p:cNvPr id="62" name="TextBox 61">
                <a:extLst>
                  <a:ext uri="{FF2B5EF4-FFF2-40B4-BE49-F238E27FC236}">
                    <a16:creationId xmlns:a16="http://schemas.microsoft.com/office/drawing/2014/main" id="{513FB9BD-4305-139D-2053-68F8DBBC65E8}"/>
                  </a:ext>
                </a:extLst>
              </p:cNvPr>
              <p:cNvSpPr txBox="1">
                <a:spLocks noRot="1" noChangeAspect="1" noMove="1" noResize="1" noEditPoints="1" noAdjustHandles="1" noChangeArrowheads="1" noChangeShapeType="1" noTextEdit="1"/>
              </p:cNvSpPr>
              <p:nvPr/>
            </p:nvSpPr>
            <p:spPr>
              <a:xfrm>
                <a:off x="480441" y="2588694"/>
                <a:ext cx="1456168" cy="707886"/>
              </a:xfrm>
              <a:prstGeom prst="rect">
                <a:avLst/>
              </a:prstGeom>
              <a:blipFill>
                <a:blip r:embed="rId27"/>
                <a:stretch>
                  <a:fillRect l="-4310" r="-3448"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BC28AD8-0696-52F8-194F-F102189E069C}"/>
                  </a:ext>
                </a:extLst>
              </p:cNvPr>
              <p:cNvSpPr txBox="1"/>
              <p:nvPr/>
            </p:nvSpPr>
            <p:spPr>
              <a:xfrm>
                <a:off x="5707258" y="2205467"/>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3</m:t>
                      </m:r>
                    </m:oMath>
                  </m:oMathPara>
                </a14:m>
                <a:endParaRPr lang="en-US" sz="2400" dirty="0">
                  <a:solidFill>
                    <a:schemeClr val="accent5"/>
                  </a:solidFill>
                </a:endParaRPr>
              </a:p>
            </p:txBody>
          </p:sp>
        </mc:Choice>
        <mc:Fallback xmlns="">
          <p:sp>
            <p:nvSpPr>
              <p:cNvPr id="63" name="TextBox 62">
                <a:extLst>
                  <a:ext uri="{FF2B5EF4-FFF2-40B4-BE49-F238E27FC236}">
                    <a16:creationId xmlns:a16="http://schemas.microsoft.com/office/drawing/2014/main" id="{DBC28AD8-0696-52F8-194F-F102189E069C}"/>
                  </a:ext>
                </a:extLst>
              </p:cNvPr>
              <p:cNvSpPr txBox="1">
                <a:spLocks noRot="1" noChangeAspect="1" noMove="1" noResize="1" noEditPoints="1" noAdjustHandles="1" noChangeArrowheads="1" noChangeShapeType="1" noTextEdit="1"/>
              </p:cNvSpPr>
              <p:nvPr/>
            </p:nvSpPr>
            <p:spPr>
              <a:xfrm>
                <a:off x="5707258" y="2205467"/>
                <a:ext cx="836613" cy="4616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14CBD4A-04F5-469B-88B4-07BFE8186015}"/>
                  </a:ext>
                </a:extLst>
              </p:cNvPr>
              <p:cNvSpPr txBox="1"/>
              <p:nvPr/>
            </p:nvSpPr>
            <p:spPr>
              <a:xfrm>
                <a:off x="7387430" y="2187878"/>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4</m:t>
                      </m:r>
                    </m:oMath>
                  </m:oMathPara>
                </a14:m>
                <a:endParaRPr lang="en-US" sz="2400" dirty="0">
                  <a:solidFill>
                    <a:schemeClr val="accent5"/>
                  </a:solidFill>
                </a:endParaRPr>
              </a:p>
            </p:txBody>
          </p:sp>
        </mc:Choice>
        <mc:Fallback xmlns="">
          <p:sp>
            <p:nvSpPr>
              <p:cNvPr id="64" name="TextBox 63">
                <a:extLst>
                  <a:ext uri="{FF2B5EF4-FFF2-40B4-BE49-F238E27FC236}">
                    <a16:creationId xmlns:a16="http://schemas.microsoft.com/office/drawing/2014/main" id="{214CBD4A-04F5-469B-88B4-07BFE8186015}"/>
                  </a:ext>
                </a:extLst>
              </p:cNvPr>
              <p:cNvSpPr txBox="1">
                <a:spLocks noRot="1" noChangeAspect="1" noMove="1" noResize="1" noEditPoints="1" noAdjustHandles="1" noChangeArrowheads="1" noChangeShapeType="1" noTextEdit="1"/>
              </p:cNvSpPr>
              <p:nvPr/>
            </p:nvSpPr>
            <p:spPr>
              <a:xfrm>
                <a:off x="7387430" y="2187878"/>
                <a:ext cx="836613" cy="46166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FB9ACEA-6936-F45D-CA29-1512F134536C}"/>
                  </a:ext>
                </a:extLst>
              </p:cNvPr>
              <p:cNvSpPr txBox="1"/>
              <p:nvPr/>
            </p:nvSpPr>
            <p:spPr>
              <a:xfrm>
                <a:off x="9182892" y="2171229"/>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5</m:t>
                      </m:r>
                    </m:oMath>
                  </m:oMathPara>
                </a14:m>
                <a:endParaRPr lang="en-US" sz="2400" dirty="0">
                  <a:solidFill>
                    <a:schemeClr val="accent5"/>
                  </a:solidFill>
                </a:endParaRPr>
              </a:p>
            </p:txBody>
          </p:sp>
        </mc:Choice>
        <mc:Fallback xmlns="">
          <p:sp>
            <p:nvSpPr>
              <p:cNvPr id="65" name="TextBox 64">
                <a:extLst>
                  <a:ext uri="{FF2B5EF4-FFF2-40B4-BE49-F238E27FC236}">
                    <a16:creationId xmlns:a16="http://schemas.microsoft.com/office/drawing/2014/main" id="{3FB9ACEA-6936-F45D-CA29-1512F134536C}"/>
                  </a:ext>
                </a:extLst>
              </p:cNvPr>
              <p:cNvSpPr txBox="1">
                <a:spLocks noRot="1" noChangeAspect="1" noMove="1" noResize="1" noEditPoints="1" noAdjustHandles="1" noChangeArrowheads="1" noChangeShapeType="1" noTextEdit="1"/>
              </p:cNvSpPr>
              <p:nvPr/>
            </p:nvSpPr>
            <p:spPr>
              <a:xfrm>
                <a:off x="9182892" y="2171229"/>
                <a:ext cx="836613" cy="46166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03D3E08-3A47-F070-5C06-603D00883E65}"/>
                  </a:ext>
                </a:extLst>
              </p:cNvPr>
              <p:cNvSpPr txBox="1"/>
              <p:nvPr/>
            </p:nvSpPr>
            <p:spPr>
              <a:xfrm>
                <a:off x="10882542" y="2152268"/>
                <a:ext cx="8366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accent5"/>
                          </a:solidFill>
                          <a:latin typeface="Cambria Math" panose="02040503050406030204" pitchFamily="18" charset="0"/>
                        </a:rPr>
                        <m:t>6</m:t>
                      </m:r>
                    </m:oMath>
                  </m:oMathPara>
                </a14:m>
                <a:endParaRPr lang="en-US" sz="2400" dirty="0">
                  <a:solidFill>
                    <a:schemeClr val="accent5"/>
                  </a:solidFill>
                </a:endParaRPr>
              </a:p>
            </p:txBody>
          </p:sp>
        </mc:Choice>
        <mc:Fallback xmlns="">
          <p:sp>
            <p:nvSpPr>
              <p:cNvPr id="66" name="TextBox 65">
                <a:extLst>
                  <a:ext uri="{FF2B5EF4-FFF2-40B4-BE49-F238E27FC236}">
                    <a16:creationId xmlns:a16="http://schemas.microsoft.com/office/drawing/2014/main" id="{703D3E08-3A47-F070-5C06-603D00883E65}"/>
                  </a:ext>
                </a:extLst>
              </p:cNvPr>
              <p:cNvSpPr txBox="1">
                <a:spLocks noRot="1" noChangeAspect="1" noMove="1" noResize="1" noEditPoints="1" noAdjustHandles="1" noChangeArrowheads="1" noChangeShapeType="1" noTextEdit="1"/>
              </p:cNvSpPr>
              <p:nvPr/>
            </p:nvSpPr>
            <p:spPr>
              <a:xfrm>
                <a:off x="10882542" y="2152268"/>
                <a:ext cx="836613" cy="461665"/>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E0B05CF-E81F-955E-84EA-03D27E3D96F8}"/>
                  </a:ext>
                </a:extLst>
              </p:cNvPr>
              <p:cNvSpPr txBox="1"/>
              <p:nvPr/>
            </p:nvSpPr>
            <p:spPr>
              <a:xfrm>
                <a:off x="877496" y="4661171"/>
                <a:ext cx="7793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𝒀</m:t>
                          </m:r>
                        </m:e>
                        <m:sub>
                          <m:r>
                            <a:rPr lang="en-US" b="1" i="1" smtClean="0">
                              <a:solidFill>
                                <a:schemeClr val="tx1"/>
                              </a:solidFill>
                              <a:latin typeface="Cambria Math" panose="02040503050406030204" pitchFamily="18" charset="0"/>
                            </a:rPr>
                            <m:t>𝒊</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r>
                        <a:rPr lang="en-US" b="1" i="1"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3" name="TextBox 2">
                <a:extLst>
                  <a:ext uri="{FF2B5EF4-FFF2-40B4-BE49-F238E27FC236}">
                    <a16:creationId xmlns:a16="http://schemas.microsoft.com/office/drawing/2014/main" id="{9E0B05CF-E81F-955E-84EA-03D27E3D96F8}"/>
                  </a:ext>
                </a:extLst>
              </p:cNvPr>
              <p:cNvSpPr txBox="1">
                <a:spLocks noRot="1" noChangeAspect="1" noMove="1" noResize="1" noEditPoints="1" noAdjustHandles="1" noChangeArrowheads="1" noChangeShapeType="1" noTextEdit="1"/>
              </p:cNvSpPr>
              <p:nvPr/>
            </p:nvSpPr>
            <p:spPr>
              <a:xfrm>
                <a:off x="877496" y="4661171"/>
                <a:ext cx="779316" cy="369332"/>
              </a:xfrm>
              <a:prstGeom prst="rect">
                <a:avLst/>
              </a:prstGeom>
              <a:blipFill>
                <a:blip r:embed="rId34"/>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1CC425-CF76-699E-8135-051C3BF5612B}"/>
                  </a:ext>
                </a:extLst>
              </p:cNvPr>
              <p:cNvSpPr txBox="1"/>
              <p:nvPr/>
            </p:nvSpPr>
            <p:spPr>
              <a:xfrm>
                <a:off x="863315" y="6210278"/>
                <a:ext cx="7793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𝒀</m:t>
                          </m:r>
                        </m:e>
                        <m:sub>
                          <m:r>
                            <a:rPr lang="en-US" b="1" i="1" smtClean="0">
                              <a:solidFill>
                                <a:schemeClr val="tx1"/>
                              </a:solidFill>
                              <a:latin typeface="Cambria Math" panose="02040503050406030204" pitchFamily="18" charset="0"/>
                            </a:rPr>
                            <m:t>𝒊</m:t>
                          </m:r>
                        </m:sub>
                      </m:sSub>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oMath>
                  </m:oMathPara>
                </a14:m>
                <a:endParaRPr lang="en-US" b="1" dirty="0">
                  <a:solidFill>
                    <a:schemeClr val="tx1"/>
                  </a:solidFill>
                </a:endParaRPr>
              </a:p>
            </p:txBody>
          </p:sp>
        </mc:Choice>
        <mc:Fallback xmlns="">
          <p:sp>
            <p:nvSpPr>
              <p:cNvPr id="5" name="TextBox 4">
                <a:extLst>
                  <a:ext uri="{FF2B5EF4-FFF2-40B4-BE49-F238E27FC236}">
                    <a16:creationId xmlns:a16="http://schemas.microsoft.com/office/drawing/2014/main" id="{AF1CC425-CF76-699E-8135-051C3BF5612B}"/>
                  </a:ext>
                </a:extLst>
              </p:cNvPr>
              <p:cNvSpPr txBox="1">
                <a:spLocks noRot="1" noChangeAspect="1" noMove="1" noResize="1" noEditPoints="1" noAdjustHandles="1" noChangeArrowheads="1" noChangeShapeType="1" noTextEdit="1"/>
              </p:cNvSpPr>
              <p:nvPr/>
            </p:nvSpPr>
            <p:spPr>
              <a:xfrm>
                <a:off x="863315" y="6210278"/>
                <a:ext cx="779316" cy="369332"/>
              </a:xfrm>
              <a:prstGeom prst="rect">
                <a:avLst/>
              </a:prstGeom>
              <a:blipFill>
                <a:blip r:embed="rId35"/>
                <a:stretch>
                  <a:fillRect b="-1724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070F5482-D897-195C-BB61-5E9936C0320C}"/>
              </a:ext>
            </a:extLst>
          </p:cNvPr>
          <p:cNvGrpSpPr/>
          <p:nvPr/>
        </p:nvGrpSpPr>
        <p:grpSpPr>
          <a:xfrm>
            <a:off x="4438669" y="86788"/>
            <a:ext cx="7696739" cy="2127449"/>
            <a:chOff x="4438669" y="86788"/>
            <a:chExt cx="7696739" cy="2127449"/>
          </a:xfrm>
        </p:grpSpPr>
        <mc:AlternateContent xmlns:mc="http://schemas.openxmlformats.org/markup-compatibility/2006" xmlns:a14="http://schemas.microsoft.com/office/drawing/2010/main">
          <mc:Choice Requires="a14">
            <p:sp>
              <p:nvSpPr>
                <p:cNvPr id="67" name="Rounded Rectangle 66">
                  <a:extLst>
                    <a:ext uri="{FF2B5EF4-FFF2-40B4-BE49-F238E27FC236}">
                      <a16:creationId xmlns:a16="http://schemas.microsoft.com/office/drawing/2014/main" id="{CAA171D8-3509-92A7-8C1E-3FD0B600E043}"/>
                    </a:ext>
                  </a:extLst>
                </p:cNvPr>
                <p:cNvSpPr/>
                <p:nvPr/>
              </p:nvSpPr>
              <p:spPr>
                <a:xfrm>
                  <a:off x="5351385" y="86788"/>
                  <a:ext cx="6784023" cy="212744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Discuss: </a:t>
                  </a:r>
                </a:p>
                <a:p>
                  <a:pPr marL="342900" indent="-342900">
                    <a:buFont typeface="Arial" panose="020B0604020202020204" pitchFamily="34" charset="0"/>
                    <a:buChar char="•"/>
                  </a:pPr>
                  <a:r>
                    <a:rPr lang="en-US" sz="2400" dirty="0"/>
                    <a:t>Say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m:t>
                          </m:r>
                        </m:sub>
                      </m:sSub>
                    </m:oMath>
                  </a14:m>
                  <a:r>
                    <a:rPr lang="en-US" sz="2400" dirty="0"/>
                    <a:t> measures “happiness” (1 or 0)</a:t>
                  </a:r>
                </a:p>
                <a:p>
                  <a:pPr marL="342900" indent="-342900">
                    <a:buFont typeface="Arial" panose="020B0604020202020204" pitchFamily="34" charset="0"/>
                    <a:buChar char="•"/>
                  </a:pPr>
                  <a:r>
                    <a:rPr lang="en-US" sz="2400" dirty="0"/>
                    <a:t>What is the Average Treatment Effect of aspirin on “happiness” (in this population)?</a:t>
                  </a:r>
                </a:p>
              </p:txBody>
            </p:sp>
          </mc:Choice>
          <mc:Fallback xmlns="">
            <p:sp>
              <p:nvSpPr>
                <p:cNvPr id="67" name="Rounded Rectangle 66">
                  <a:extLst>
                    <a:ext uri="{FF2B5EF4-FFF2-40B4-BE49-F238E27FC236}">
                      <a16:creationId xmlns:a16="http://schemas.microsoft.com/office/drawing/2014/main" id="{CAA171D8-3509-92A7-8C1E-3FD0B600E043}"/>
                    </a:ext>
                  </a:extLst>
                </p:cNvPr>
                <p:cNvSpPr>
                  <a:spLocks noRot="1" noChangeAspect="1" noMove="1" noResize="1" noEditPoints="1" noAdjustHandles="1" noChangeArrowheads="1" noChangeShapeType="1" noTextEdit="1"/>
                </p:cNvSpPr>
                <p:nvPr/>
              </p:nvSpPr>
              <p:spPr>
                <a:xfrm>
                  <a:off x="5351385" y="86788"/>
                  <a:ext cx="6784023" cy="2127449"/>
                </a:xfrm>
                <a:prstGeom prst="roundRect">
                  <a:avLst/>
                </a:prstGeom>
                <a:blipFill>
                  <a:blip r:embed="rId36"/>
                  <a:stretch>
                    <a:fillRect/>
                  </a:stretch>
                </a:blipFill>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10" name="Picture 9">
              <a:extLst>
                <a:ext uri="{FF2B5EF4-FFF2-40B4-BE49-F238E27FC236}">
                  <a16:creationId xmlns:a16="http://schemas.microsoft.com/office/drawing/2014/main" id="{BAF824F9-173F-4E88-7180-ADC6578AF3A3}"/>
                </a:ext>
              </a:extLst>
            </p:cNvPr>
            <p:cNvPicPr>
              <a:picLocks noChangeAspect="1"/>
            </p:cNvPicPr>
            <p:nvPr/>
          </p:nvPicPr>
          <p:blipFill>
            <a:blip r:embed="rId37"/>
            <a:stretch>
              <a:fillRect/>
            </a:stretch>
          </p:blipFill>
          <p:spPr>
            <a:xfrm>
              <a:off x="4438669" y="695266"/>
              <a:ext cx="836613" cy="1409725"/>
            </a:xfrm>
            <a:prstGeom prst="rect">
              <a:avLst/>
            </a:prstGeom>
          </p:spPr>
        </p:pic>
      </p:grpSp>
    </p:spTree>
    <p:extLst>
      <p:ext uri="{BB962C8B-B14F-4D97-AF65-F5344CB8AC3E}">
        <p14:creationId xmlns:p14="http://schemas.microsoft.com/office/powerpoint/2010/main" val="28864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6B1B-8468-E178-9926-02CF2050964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C16633-CF39-1AAA-BBCD-036D4D0BE195}"/>
              </a:ext>
            </a:extLst>
          </p:cNvPr>
          <p:cNvSpPr>
            <a:spLocks noGrp="1"/>
          </p:cNvSpPr>
          <p:nvPr>
            <p:ph type="subTitle" idx="1"/>
          </p:nvPr>
        </p:nvSpPr>
        <p:spPr/>
        <p:txBody>
          <a:bodyPr/>
          <a:lstStyle/>
          <a:p>
            <a:endParaRPr lang="en-US"/>
          </a:p>
        </p:txBody>
      </p:sp>
      <p:pic>
        <p:nvPicPr>
          <p:cNvPr id="5" name="slide.url=https://www.polleverywhere.com/multiple_choice_polls/U5MggXaE0DiIR6DHvnte8?state=opened&amp;flow=Default&amp;onscreen=persist">
            <a:extLst>
              <a:ext uri="{FF2B5EF4-FFF2-40B4-BE49-F238E27FC236}">
                <a16:creationId xmlns:a16="http://schemas.microsoft.com/office/drawing/2014/main" id="{A6984F83-8088-7C6B-1583-75F605125AD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40708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E435-64E5-D15A-35A8-72B5735CC1DD}"/>
              </a:ext>
            </a:extLst>
          </p:cNvPr>
          <p:cNvSpPr>
            <a:spLocks noGrp="1"/>
          </p:cNvSpPr>
          <p:nvPr>
            <p:ph type="title"/>
          </p:nvPr>
        </p:nvSpPr>
        <p:spPr/>
        <p:txBody>
          <a:bodyPr/>
          <a:lstStyle/>
          <a:p>
            <a:r>
              <a:rPr lang="en-US" dirty="0"/>
              <a:t>Average Treatment Effect (ATE)</a:t>
            </a:r>
            <a:br>
              <a:rPr lang="en-US" dirty="0"/>
            </a:br>
            <a:r>
              <a:rPr lang="en-US" sz="2800" dirty="0"/>
              <a:t>More formal definition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410072-BF5B-5BB6-0697-894197797EBA}"/>
                  </a:ext>
                </a:extLst>
              </p:cNvPr>
              <p:cNvSpPr>
                <a:spLocks noGrp="1"/>
              </p:cNvSpPr>
              <p:nvPr>
                <p:ph idx="1"/>
              </p:nvPr>
            </p:nvSpPr>
            <p:spPr/>
            <p:txBody>
              <a:bodyPr/>
              <a:lstStyle/>
              <a:p>
                <a:r>
                  <a:rPr lang="en-US" dirty="0"/>
                  <a:t>We already saw the informal definition.</a:t>
                </a:r>
              </a:p>
              <a:p>
                <a:r>
                  <a:rPr lang="en-US" dirty="0"/>
                  <a:t>In notation, </a:t>
                </a:r>
                <a14:m>
                  <m:oMath xmlns:m="http://schemas.openxmlformats.org/officeDocument/2006/math">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a:solidFill>
                                  <a:schemeClr val="accent1"/>
                                </a:solidFill>
                                <a:latin typeface="Cambria Math" panose="02040503050406030204" pitchFamily="18" charset="0"/>
                                <a:ea typeface="Cambria Math" panose="02040503050406030204" pitchFamily="18" charset="0"/>
                              </a:rPr>
                              <m:t>1</m:t>
                            </m:r>
                          </m:e>
                        </m:d>
                        <m:r>
                          <a:rPr lang="en-US" sz="3600">
                            <a:solidFill>
                              <a:schemeClr val="accent1"/>
                            </a:solidFill>
                            <a:latin typeface="Cambria Math" panose="02040503050406030204" pitchFamily="18" charset="0"/>
                            <a:ea typeface="Cambria Math" panose="02040503050406030204" pitchFamily="18" charset="0"/>
                          </a:rPr>
                          <m:t>−</m:t>
                        </m:r>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a:solidFill>
                                  <a:schemeClr val="accent1"/>
                                </a:solidFill>
                                <a:latin typeface="Cambria Math" panose="02040503050406030204" pitchFamily="18" charset="0"/>
                                <a:ea typeface="Cambria Math" panose="02040503050406030204" pitchFamily="18" charset="0"/>
                              </a:rPr>
                              <m:t>0</m:t>
                            </m:r>
                          </m:e>
                        </m:d>
                      </m:e>
                    </m:d>
                    <m:r>
                      <a:rPr lang="en-US" sz="3600" b="0" i="1" smtClean="0">
                        <a:solidFill>
                          <a:schemeClr val="accent1"/>
                        </a:solidFill>
                        <a:latin typeface="Cambria Math" panose="02040503050406030204" pitchFamily="18" charset="0"/>
                        <a:ea typeface="Cambria Math" panose="02040503050406030204" pitchFamily="18" charset="0"/>
                      </a:rPr>
                      <m:t>=</m:t>
                    </m:r>
                    <m:r>
                      <a:rPr lang="en-US" sz="3600" i="1" smtClean="0">
                        <a:solidFill>
                          <a:schemeClr val="accent1"/>
                        </a:solidFill>
                        <a:latin typeface="Cambria Math" panose="02040503050406030204" pitchFamily="18" charset="0"/>
                        <a:ea typeface="Cambria Math" panose="02040503050406030204" pitchFamily="18" charset="0"/>
                      </a:rPr>
                      <m:t>𝔼</m:t>
                    </m:r>
                    <m:d>
                      <m:dPr>
                        <m:begChr m:val="["/>
                        <m:endChr m:val="]"/>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1</m:t>
                            </m:r>
                          </m:e>
                        </m:d>
                      </m:e>
                    </m:d>
                    <m:r>
                      <a:rPr lang="en-US" sz="3600" b="0" i="1" smtClean="0">
                        <a:solidFill>
                          <a:schemeClr val="accent1"/>
                        </a:solidFill>
                        <a:latin typeface="Cambria Math" panose="02040503050406030204" pitchFamily="18" charset="0"/>
                        <a:ea typeface="Cambria Math" panose="02040503050406030204" pitchFamily="18" charset="0"/>
                      </a:rPr>
                      <m:t>−</m:t>
                    </m:r>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0</m:t>
                            </m:r>
                          </m:e>
                        </m:d>
                      </m:e>
                    </m:d>
                  </m:oMath>
                </a14:m>
                <a:endParaRPr lang="en-US" sz="3600" dirty="0"/>
              </a:p>
              <a:p>
                <a:pPr marL="0" indent="0">
                  <a:buNone/>
                </a:pPr>
                <a14:m>
                  <m:oMathPara xmlns:m="http://schemas.openxmlformats.org/officeDocument/2006/math">
                    <m:oMathParaPr>
                      <m:jc m:val="centerGroup"/>
                    </m:oMathParaPr>
                    <m:oMath xmlns:m="http://schemas.openxmlformats.org/officeDocument/2006/math">
                      <m:r>
                        <a:rPr lang="en-US" sz="1600" b="0" i="1" smtClean="0">
                          <a:solidFill>
                            <a:schemeClr val="accent1"/>
                          </a:solidFill>
                          <a:latin typeface="Cambria Math" panose="02040503050406030204" pitchFamily="18" charset="0"/>
                          <a:ea typeface="Cambria Math" panose="02040503050406030204" pitchFamily="18" charset="0"/>
                        </a:rPr>
                        <m:t>   </m:t>
                      </m:r>
                    </m:oMath>
                  </m:oMathPara>
                </a14:m>
                <a:endParaRPr lang="en-US" sz="1600" b="0" i="1" dirty="0">
                  <a:solidFill>
                    <a:schemeClr val="accent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3600" b="0" i="1" smtClean="0">
                          <a:solidFill>
                            <a:schemeClr val="accent1"/>
                          </a:solidFill>
                          <a:latin typeface="Cambria Math" panose="02040503050406030204" pitchFamily="18" charset="0"/>
                          <a:ea typeface="Cambria Math" panose="02040503050406030204" pitchFamily="18" charset="0"/>
                        </a:rPr>
                        <m:t>=</m:t>
                      </m:r>
                      <m:f>
                        <m:fPr>
                          <m:ctrlPr>
                            <a:rPr lang="en-US" sz="3600" b="0" i="1" smtClean="0">
                              <a:solidFill>
                                <a:schemeClr val="accent1"/>
                              </a:solidFill>
                              <a:latin typeface="Cambria Math" panose="02040503050406030204" pitchFamily="18" charset="0"/>
                              <a:ea typeface="Cambria Math" panose="02040503050406030204" pitchFamily="18" charset="0"/>
                            </a:rPr>
                          </m:ctrlPr>
                        </m:fPr>
                        <m:num>
                          <m:r>
                            <a:rPr lang="en-US" sz="3600" i="1" smtClean="0">
                              <a:solidFill>
                                <a:schemeClr val="accent1"/>
                              </a:solidFill>
                              <a:latin typeface="Cambria Math" panose="02040503050406030204" pitchFamily="18" charset="0"/>
                              <a:ea typeface="Cambria Math" panose="02040503050406030204" pitchFamily="18" charset="0"/>
                            </a:rPr>
                            <m:t>1</m:t>
                          </m:r>
                        </m:num>
                        <m:den>
                          <m:r>
                            <a:rPr lang="en-US" sz="3600" b="0" i="1" smtClean="0">
                              <a:solidFill>
                                <a:schemeClr val="accent1"/>
                              </a:solidFill>
                              <a:latin typeface="Cambria Math" panose="02040503050406030204" pitchFamily="18" charset="0"/>
                              <a:ea typeface="Cambria Math" panose="02040503050406030204" pitchFamily="18" charset="0"/>
                            </a:rPr>
                            <m:t>𝑁</m:t>
                          </m:r>
                        </m:den>
                      </m:f>
                      <m:nary>
                        <m:naryPr>
                          <m:chr m:val="∑"/>
                          <m:limLoc m:val="subSup"/>
                          <m:ctrlPr>
                            <a:rPr lang="en-US" sz="3600" b="0" i="1" smtClean="0">
                              <a:solidFill>
                                <a:schemeClr val="accent1"/>
                              </a:solidFill>
                              <a:latin typeface="Cambria Math" panose="02040503050406030204" pitchFamily="18" charset="0"/>
                              <a:ea typeface="Cambria Math" panose="02040503050406030204" pitchFamily="18" charset="0"/>
                            </a:rPr>
                          </m:ctrlPr>
                        </m:naryPr>
                        <m:sub>
                          <m:r>
                            <m:rPr>
                              <m:brk m:alnAt="25"/>
                            </m:rPr>
                            <a:rPr lang="en-US" sz="3600" b="0" i="1" smtClean="0">
                              <a:solidFill>
                                <a:schemeClr val="accent1"/>
                              </a:solidFill>
                              <a:latin typeface="Cambria Math" panose="02040503050406030204" pitchFamily="18" charset="0"/>
                              <a:ea typeface="Cambria Math" panose="02040503050406030204" pitchFamily="18" charset="0"/>
                            </a:rPr>
                            <m:t>𝑖</m:t>
                          </m:r>
                          <m:r>
                            <a:rPr lang="en-US" sz="3600" b="0" i="1" smtClean="0">
                              <a:solidFill>
                                <a:schemeClr val="accent1"/>
                              </a:solidFill>
                              <a:latin typeface="Cambria Math" panose="02040503050406030204" pitchFamily="18" charset="0"/>
                              <a:ea typeface="Cambria Math" panose="02040503050406030204" pitchFamily="18" charset="0"/>
                            </a:rPr>
                            <m:t>=1</m:t>
                          </m:r>
                        </m:sub>
                        <m:sup>
                          <m:r>
                            <a:rPr lang="en-US" sz="3600" b="0" i="1" smtClean="0">
                              <a:solidFill>
                                <a:schemeClr val="accent1"/>
                              </a:solidFill>
                              <a:latin typeface="Cambria Math" panose="02040503050406030204" pitchFamily="18" charset="0"/>
                              <a:ea typeface="Cambria Math" panose="02040503050406030204" pitchFamily="18" charset="0"/>
                            </a:rPr>
                            <m:t>𝑁</m:t>
                          </m:r>
                        </m:sup>
                        <m:e>
                          <m:d>
                            <m:dPr>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1</m:t>
                                  </m:r>
                                </m:e>
                              </m:d>
                              <m:r>
                                <a:rPr lang="en-US" sz="3600" b="0" i="1" smtClean="0">
                                  <a:solidFill>
                                    <a:schemeClr val="accent1"/>
                                  </a:solidFill>
                                  <a:latin typeface="Cambria Math" panose="02040503050406030204" pitchFamily="18" charset="0"/>
                                  <a:ea typeface="Cambria Math" panose="02040503050406030204" pitchFamily="18" charset="0"/>
                                </a:rPr>
                                <m:t>−</m:t>
                              </m:r>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0</m:t>
                                  </m:r>
                                </m:e>
                              </m:d>
                            </m:e>
                          </m:d>
                        </m:e>
                      </m:nary>
                    </m:oMath>
                  </m:oMathPara>
                </a14:m>
                <a:endParaRPr lang="en-US" sz="3600" dirty="0"/>
              </a:p>
            </p:txBody>
          </p:sp>
        </mc:Choice>
        <mc:Fallback xmlns="">
          <p:sp>
            <p:nvSpPr>
              <p:cNvPr id="3" name="Content Placeholder 2">
                <a:extLst>
                  <a:ext uri="{FF2B5EF4-FFF2-40B4-BE49-F238E27FC236}">
                    <a16:creationId xmlns:a16="http://schemas.microsoft.com/office/drawing/2014/main" id="{FD410072-BF5B-5BB6-0697-894197797EBA}"/>
                  </a:ext>
                </a:extLst>
              </p:cNvPr>
              <p:cNvSpPr>
                <a:spLocks noGrp="1" noRot="1" noChangeAspect="1" noMove="1" noResize="1" noEditPoints="1" noAdjustHandles="1" noChangeArrowheads="1" noChangeShapeType="1" noTextEdit="1"/>
              </p:cNvSpPr>
              <p:nvPr>
                <p:ph idx="1"/>
              </p:nvPr>
            </p:nvSpPr>
            <p:spPr>
              <a:blipFill>
                <a:blip r:embed="rId3"/>
                <a:stretch>
                  <a:fillRect l="-1086" t="-18895" b="-21802"/>
                </a:stretch>
              </a:blipFill>
            </p:spPr>
            <p:txBody>
              <a:bodyPr/>
              <a:lstStyle/>
              <a:p>
                <a:r>
                  <a:rPr lang="en-US">
                    <a:noFill/>
                  </a:rPr>
                  <a:t> </a:t>
                </a:r>
              </a:p>
            </p:txBody>
          </p:sp>
        </mc:Fallback>
      </mc:AlternateContent>
      <p:grpSp>
        <p:nvGrpSpPr>
          <p:cNvPr id="98" name="Group 97">
            <a:extLst>
              <a:ext uri="{FF2B5EF4-FFF2-40B4-BE49-F238E27FC236}">
                <a16:creationId xmlns:a16="http://schemas.microsoft.com/office/drawing/2014/main" id="{B740A0B0-C86E-6E4F-6BE9-A4AA04E6682B}"/>
              </a:ext>
            </a:extLst>
          </p:cNvPr>
          <p:cNvGrpSpPr/>
          <p:nvPr/>
        </p:nvGrpSpPr>
        <p:grpSpPr>
          <a:xfrm>
            <a:off x="5780071" y="4331851"/>
            <a:ext cx="6411929" cy="2526149"/>
            <a:chOff x="5906366" y="4477790"/>
            <a:chExt cx="6411929" cy="2526149"/>
          </a:xfrm>
        </p:grpSpPr>
        <p:sp>
          <p:nvSpPr>
            <p:cNvPr id="97" name="Rectangle 96">
              <a:extLst>
                <a:ext uri="{FF2B5EF4-FFF2-40B4-BE49-F238E27FC236}">
                  <a16:creationId xmlns:a16="http://schemas.microsoft.com/office/drawing/2014/main" id="{6754FD7E-0F5C-9714-9BD2-E1F1214505E9}"/>
                </a:ext>
              </a:extLst>
            </p:cNvPr>
            <p:cNvSpPr/>
            <p:nvPr/>
          </p:nvSpPr>
          <p:spPr>
            <a:xfrm>
              <a:off x="5906366" y="4505989"/>
              <a:ext cx="6399131" cy="24600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6927EFC0-E9D4-2B75-70B6-624AFB809563}"/>
                </a:ext>
              </a:extLst>
            </p:cNvPr>
            <p:cNvGrpSpPr/>
            <p:nvPr/>
          </p:nvGrpSpPr>
          <p:grpSpPr>
            <a:xfrm>
              <a:off x="5962795" y="4477790"/>
              <a:ext cx="6355500" cy="2526149"/>
              <a:chOff x="229145" y="2152268"/>
              <a:chExt cx="11990008" cy="4765722"/>
            </a:xfrm>
          </p:grpSpPr>
          <p:pic>
            <p:nvPicPr>
              <p:cNvPr id="49" name="Picture 48">
                <a:extLst>
                  <a:ext uri="{FF2B5EF4-FFF2-40B4-BE49-F238E27FC236}">
                    <a16:creationId xmlns:a16="http://schemas.microsoft.com/office/drawing/2014/main" id="{08DF22EF-36C2-14E5-EE1C-15FB173074B4}"/>
                  </a:ext>
                </a:extLst>
              </p:cNvPr>
              <p:cNvPicPr>
                <a:picLocks noChangeAspect="1"/>
              </p:cNvPicPr>
              <p:nvPr/>
            </p:nvPicPr>
            <p:blipFill>
              <a:blip r:embed="rId4"/>
              <a:stretch>
                <a:fillRect/>
              </a:stretch>
            </p:blipFill>
            <p:spPr>
              <a:xfrm>
                <a:off x="2275031" y="2802418"/>
                <a:ext cx="600024" cy="910445"/>
              </a:xfrm>
              <a:prstGeom prst="rect">
                <a:avLst/>
              </a:prstGeom>
            </p:spPr>
          </p:pic>
          <p:pic>
            <p:nvPicPr>
              <p:cNvPr id="50" name="Picture 49">
                <a:extLst>
                  <a:ext uri="{FF2B5EF4-FFF2-40B4-BE49-F238E27FC236}">
                    <a16:creationId xmlns:a16="http://schemas.microsoft.com/office/drawing/2014/main" id="{EF5EBEA9-D3EE-8CFE-D006-347CB08E501E}"/>
                  </a:ext>
                </a:extLst>
              </p:cNvPr>
              <p:cNvPicPr>
                <a:picLocks noChangeAspect="1"/>
              </p:cNvPicPr>
              <p:nvPr/>
            </p:nvPicPr>
            <p:blipFill>
              <a:blip r:embed="rId5"/>
              <a:stretch>
                <a:fillRect/>
              </a:stretch>
            </p:blipFill>
            <p:spPr>
              <a:xfrm>
                <a:off x="3667491" y="2856752"/>
                <a:ext cx="830685" cy="742035"/>
              </a:xfrm>
              <a:prstGeom prst="rect">
                <a:avLst/>
              </a:prstGeom>
            </p:spPr>
          </p:pic>
          <p:pic>
            <p:nvPicPr>
              <p:cNvPr id="51" name="Picture 50">
                <a:extLst>
                  <a:ext uri="{FF2B5EF4-FFF2-40B4-BE49-F238E27FC236}">
                    <a16:creationId xmlns:a16="http://schemas.microsoft.com/office/drawing/2014/main" id="{12521C60-F589-BD48-F493-426325E4F158}"/>
                  </a:ext>
                </a:extLst>
              </p:cNvPr>
              <p:cNvPicPr>
                <a:picLocks noChangeAspect="1"/>
              </p:cNvPicPr>
              <p:nvPr/>
            </p:nvPicPr>
            <p:blipFill>
              <a:blip r:embed="rId6"/>
              <a:stretch>
                <a:fillRect/>
              </a:stretch>
            </p:blipFill>
            <p:spPr>
              <a:xfrm>
                <a:off x="7552886" y="2688341"/>
                <a:ext cx="648054" cy="910446"/>
              </a:xfrm>
              <a:prstGeom prst="rect">
                <a:avLst/>
              </a:prstGeom>
            </p:spPr>
          </p:pic>
          <p:pic>
            <p:nvPicPr>
              <p:cNvPr id="52" name="Picture 51">
                <a:extLst>
                  <a:ext uri="{FF2B5EF4-FFF2-40B4-BE49-F238E27FC236}">
                    <a16:creationId xmlns:a16="http://schemas.microsoft.com/office/drawing/2014/main" id="{C9FDF1AF-0334-A51C-036A-14F690E78CB0}"/>
                  </a:ext>
                </a:extLst>
              </p:cNvPr>
              <p:cNvPicPr>
                <a:picLocks noChangeAspect="1"/>
              </p:cNvPicPr>
              <p:nvPr/>
            </p:nvPicPr>
            <p:blipFill>
              <a:blip r:embed="rId7"/>
              <a:stretch>
                <a:fillRect/>
              </a:stretch>
            </p:blipFill>
            <p:spPr>
              <a:xfrm>
                <a:off x="9224580" y="2791814"/>
                <a:ext cx="566568" cy="721917"/>
              </a:xfrm>
              <a:prstGeom prst="rect">
                <a:avLst/>
              </a:prstGeom>
            </p:spPr>
          </p:pic>
          <p:pic>
            <p:nvPicPr>
              <p:cNvPr id="53" name="Picture 52">
                <a:extLst>
                  <a:ext uri="{FF2B5EF4-FFF2-40B4-BE49-F238E27FC236}">
                    <a16:creationId xmlns:a16="http://schemas.microsoft.com/office/drawing/2014/main" id="{713DFA36-B416-E44B-64A8-5DCFCE78191A}"/>
                  </a:ext>
                </a:extLst>
              </p:cNvPr>
              <p:cNvPicPr>
                <a:picLocks noChangeAspect="1"/>
              </p:cNvPicPr>
              <p:nvPr/>
            </p:nvPicPr>
            <p:blipFill>
              <a:blip r:embed="rId8"/>
              <a:stretch>
                <a:fillRect/>
              </a:stretch>
            </p:blipFill>
            <p:spPr>
              <a:xfrm>
                <a:off x="11095039" y="2646625"/>
                <a:ext cx="697482" cy="882528"/>
              </a:xfrm>
              <a:prstGeom prst="rect">
                <a:avLst/>
              </a:prstGeom>
            </p:spPr>
          </p:pic>
          <p:pic>
            <p:nvPicPr>
              <p:cNvPr id="54" name="Picture 7" descr="Adoptable Rabbits | morabbit">
                <a:extLst>
                  <a:ext uri="{FF2B5EF4-FFF2-40B4-BE49-F238E27FC236}">
                    <a16:creationId xmlns:a16="http://schemas.microsoft.com/office/drawing/2014/main" id="{BBD33266-B370-05D4-274E-7F5D1D3E06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859864" y="2643837"/>
                <a:ext cx="648054" cy="1072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ASPIRIN® Extra Strength 500mg | ASPIRIN® Canada">
                <a:extLst>
                  <a:ext uri="{FF2B5EF4-FFF2-40B4-BE49-F238E27FC236}">
                    <a16:creationId xmlns:a16="http://schemas.microsoft.com/office/drawing/2014/main" id="{C1122D78-9050-FB8A-27AC-A54FD0A549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161" y="3794994"/>
                <a:ext cx="1272184" cy="127218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B695BCFB-F9B6-AAF0-A453-907352E21BE4}"/>
                  </a:ext>
                </a:extLst>
              </p:cNvPr>
              <p:cNvPicPr>
                <a:picLocks noChangeAspect="1"/>
              </p:cNvPicPr>
              <p:nvPr/>
            </p:nvPicPr>
            <p:blipFill>
              <a:blip r:embed="rId11"/>
              <a:stretch>
                <a:fillRect/>
              </a:stretch>
            </p:blipFill>
            <p:spPr>
              <a:xfrm>
                <a:off x="229145" y="5448338"/>
                <a:ext cx="1344634" cy="883295"/>
              </a:xfrm>
              <a:prstGeom prst="rect">
                <a:avLst/>
              </a:prstGeom>
            </p:spPr>
          </p:pic>
          <p:cxnSp>
            <p:nvCxnSpPr>
              <p:cNvPr id="57" name="Straight Connector 56">
                <a:extLst>
                  <a:ext uri="{FF2B5EF4-FFF2-40B4-BE49-F238E27FC236}">
                    <a16:creationId xmlns:a16="http://schemas.microsoft.com/office/drawing/2014/main" id="{DE82F212-CD2C-6FD2-58E3-05D0A408FCFB}"/>
                  </a:ext>
                </a:extLst>
              </p:cNvPr>
              <p:cNvCxnSpPr>
                <a:cxnSpLocks/>
              </p:cNvCxnSpPr>
              <p:nvPr/>
            </p:nvCxnSpPr>
            <p:spPr>
              <a:xfrm flipH="1">
                <a:off x="229145" y="3712863"/>
                <a:ext cx="11965864" cy="0"/>
              </a:xfrm>
              <a:prstGeom prst="line">
                <a:avLst/>
              </a:prstGeom>
            </p:spPr>
            <p:style>
              <a:lnRef idx="2">
                <a:schemeClr val="accent1"/>
              </a:lnRef>
              <a:fillRef idx="0">
                <a:schemeClr val="accent1"/>
              </a:fillRef>
              <a:effectRef idx="1">
                <a:schemeClr val="accent1"/>
              </a:effectRef>
              <a:fontRef idx="minor">
                <a:schemeClr val="tx1"/>
              </a:fontRef>
            </p:style>
          </p:cxnSp>
          <p:pic>
            <p:nvPicPr>
              <p:cNvPr id="58" name="Picture 10" descr="Download Smile, Emoji, Happy. Royalty-Free Vector Graphic - Pixabay">
                <a:extLst>
                  <a:ext uri="{FF2B5EF4-FFF2-40B4-BE49-F238E27FC236}">
                    <a16:creationId xmlns:a16="http://schemas.microsoft.com/office/drawing/2014/main" id="{03358177-B344-F0B8-CF7A-A5C1E8417D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25" y="38382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Download Smile, Emoji, Happy. Royalty-Free Vector Graphic - Pixabay">
                <a:extLst>
                  <a:ext uri="{FF2B5EF4-FFF2-40B4-BE49-F238E27FC236}">
                    <a16:creationId xmlns:a16="http://schemas.microsoft.com/office/drawing/2014/main" id="{E2B40E67-F2EA-B843-26A0-EC11564C60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54501" y="3883972"/>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Download Smile, Emoji, Happy. Royalty-Free Vector Graphic - Pixabay">
                <a:extLst>
                  <a:ext uri="{FF2B5EF4-FFF2-40B4-BE49-F238E27FC236}">
                    <a16:creationId xmlns:a16="http://schemas.microsoft.com/office/drawing/2014/main" id="{8B80A46A-B9A3-6A0D-5E5E-5E14589FAF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4412" y="52441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Download Smile, Emoji, Happy. Royalty-Free Vector Graphic - Pixabay">
                <a:extLst>
                  <a:ext uri="{FF2B5EF4-FFF2-40B4-BE49-F238E27FC236}">
                    <a16:creationId xmlns:a16="http://schemas.microsoft.com/office/drawing/2014/main" id="{EB9D27F5-4EFC-246A-B85B-6DFB31AF88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2237" y="384296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Download Smile, Emoji, Happy. Royalty-Free Vector Graphic - Pixabay">
                <a:extLst>
                  <a:ext uri="{FF2B5EF4-FFF2-40B4-BE49-F238E27FC236}">
                    <a16:creationId xmlns:a16="http://schemas.microsoft.com/office/drawing/2014/main" id="{DDCF8C20-8B98-C985-72A6-89C03A562D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7231" y="3849076"/>
                <a:ext cx="569070" cy="56907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Connector 62">
                <a:extLst>
                  <a:ext uri="{FF2B5EF4-FFF2-40B4-BE49-F238E27FC236}">
                    <a16:creationId xmlns:a16="http://schemas.microsoft.com/office/drawing/2014/main" id="{A077AF81-F707-2B96-0C62-961A039866B4}"/>
                  </a:ext>
                </a:extLst>
              </p:cNvPr>
              <p:cNvCxnSpPr>
                <a:cxnSpLocks/>
              </p:cNvCxnSpPr>
              <p:nvPr/>
            </p:nvCxnSpPr>
            <p:spPr>
              <a:xfrm flipV="1">
                <a:off x="1777953" y="2205467"/>
                <a:ext cx="0" cy="4640949"/>
              </a:xfrm>
              <a:prstGeom prst="line">
                <a:avLst/>
              </a:prstGeom>
            </p:spPr>
            <p:style>
              <a:lnRef idx="2">
                <a:schemeClr val="accent1"/>
              </a:lnRef>
              <a:fillRef idx="0">
                <a:schemeClr val="accent1"/>
              </a:fillRef>
              <a:effectRef idx="1">
                <a:schemeClr val="accent1"/>
              </a:effectRef>
              <a:fontRef idx="minor">
                <a:schemeClr val="tx1"/>
              </a:fontRef>
            </p:style>
          </p:cxnSp>
          <p:pic>
            <p:nvPicPr>
              <p:cNvPr id="64" name="Picture 63">
                <a:extLst>
                  <a:ext uri="{FF2B5EF4-FFF2-40B4-BE49-F238E27FC236}">
                    <a16:creationId xmlns:a16="http://schemas.microsoft.com/office/drawing/2014/main" id="{688DC09A-0197-630B-A4A4-EF60687577B3}"/>
                  </a:ext>
                </a:extLst>
              </p:cNvPr>
              <p:cNvPicPr>
                <a:picLocks noChangeAspect="1"/>
              </p:cNvPicPr>
              <p:nvPr/>
            </p:nvPicPr>
            <p:blipFill>
              <a:blip r:embed="rId13"/>
              <a:stretch>
                <a:fillRect/>
              </a:stretch>
            </p:blipFill>
            <p:spPr>
              <a:xfrm>
                <a:off x="2186070" y="4956380"/>
                <a:ext cx="980721" cy="1457828"/>
              </a:xfrm>
              <a:prstGeom prst="rect">
                <a:avLst/>
              </a:prstGeom>
            </p:spPr>
          </p:pic>
          <p:pic>
            <p:nvPicPr>
              <p:cNvPr id="65" name="Picture 64">
                <a:extLst>
                  <a:ext uri="{FF2B5EF4-FFF2-40B4-BE49-F238E27FC236}">
                    <a16:creationId xmlns:a16="http://schemas.microsoft.com/office/drawing/2014/main" id="{3F9BFAA7-42F5-21A1-66C5-89FFFCA85694}"/>
                  </a:ext>
                </a:extLst>
              </p:cNvPr>
              <p:cNvPicPr>
                <a:picLocks noChangeAspect="1"/>
              </p:cNvPicPr>
              <p:nvPr/>
            </p:nvPicPr>
            <p:blipFill>
              <a:blip r:embed="rId13"/>
              <a:stretch>
                <a:fillRect/>
              </a:stretch>
            </p:blipFill>
            <p:spPr>
              <a:xfrm>
                <a:off x="3816974" y="4889021"/>
                <a:ext cx="980721" cy="1457828"/>
              </a:xfrm>
              <a:prstGeom prst="rect">
                <a:avLst/>
              </a:prstGeom>
            </p:spPr>
          </p:pic>
          <p:pic>
            <p:nvPicPr>
              <p:cNvPr id="66" name="Picture 65">
                <a:extLst>
                  <a:ext uri="{FF2B5EF4-FFF2-40B4-BE49-F238E27FC236}">
                    <a16:creationId xmlns:a16="http://schemas.microsoft.com/office/drawing/2014/main" id="{C526CD40-2CE1-42E8-9145-E5BDC66EA2C1}"/>
                  </a:ext>
                </a:extLst>
              </p:cNvPr>
              <p:cNvPicPr>
                <a:picLocks noChangeAspect="1"/>
              </p:cNvPicPr>
              <p:nvPr/>
            </p:nvPicPr>
            <p:blipFill>
              <a:blip r:embed="rId13"/>
              <a:stretch>
                <a:fillRect/>
              </a:stretch>
            </p:blipFill>
            <p:spPr>
              <a:xfrm>
                <a:off x="5605639" y="4897421"/>
                <a:ext cx="980721" cy="1457828"/>
              </a:xfrm>
              <a:prstGeom prst="rect">
                <a:avLst/>
              </a:prstGeom>
            </p:spPr>
          </p:pic>
          <p:pic>
            <p:nvPicPr>
              <p:cNvPr id="67" name="Picture 66">
                <a:extLst>
                  <a:ext uri="{FF2B5EF4-FFF2-40B4-BE49-F238E27FC236}">
                    <a16:creationId xmlns:a16="http://schemas.microsoft.com/office/drawing/2014/main" id="{40588798-22C3-935E-13B0-3F07EAA23CB2}"/>
                  </a:ext>
                </a:extLst>
              </p:cNvPr>
              <p:cNvPicPr>
                <a:picLocks noChangeAspect="1"/>
              </p:cNvPicPr>
              <p:nvPr/>
            </p:nvPicPr>
            <p:blipFill>
              <a:blip r:embed="rId13"/>
              <a:stretch>
                <a:fillRect/>
              </a:stretch>
            </p:blipFill>
            <p:spPr>
              <a:xfrm>
                <a:off x="7449318" y="4872575"/>
                <a:ext cx="980721" cy="1457828"/>
              </a:xfrm>
              <a:prstGeom prst="rect">
                <a:avLst/>
              </a:prstGeom>
            </p:spPr>
          </p:pic>
          <p:pic>
            <p:nvPicPr>
              <p:cNvPr id="68" name="Picture 67">
                <a:extLst>
                  <a:ext uri="{FF2B5EF4-FFF2-40B4-BE49-F238E27FC236}">
                    <a16:creationId xmlns:a16="http://schemas.microsoft.com/office/drawing/2014/main" id="{6A6DEF55-C136-F7D5-7636-16FEE05BC6E3}"/>
                  </a:ext>
                </a:extLst>
              </p:cNvPr>
              <p:cNvPicPr>
                <a:picLocks noChangeAspect="1"/>
              </p:cNvPicPr>
              <p:nvPr/>
            </p:nvPicPr>
            <p:blipFill>
              <a:blip r:embed="rId13"/>
              <a:stretch>
                <a:fillRect/>
              </a:stretch>
            </p:blipFill>
            <p:spPr>
              <a:xfrm>
                <a:off x="9189643" y="4798507"/>
                <a:ext cx="980721" cy="1457828"/>
              </a:xfrm>
              <a:prstGeom prst="rect">
                <a:avLst/>
              </a:prstGeom>
            </p:spPr>
          </p:pic>
          <p:pic>
            <p:nvPicPr>
              <p:cNvPr id="69" name="Picture 68">
                <a:extLst>
                  <a:ext uri="{FF2B5EF4-FFF2-40B4-BE49-F238E27FC236}">
                    <a16:creationId xmlns:a16="http://schemas.microsoft.com/office/drawing/2014/main" id="{985BD4F6-1C57-D177-1222-8BBAC09FA95C}"/>
                  </a:ext>
                </a:extLst>
              </p:cNvPr>
              <p:cNvPicPr>
                <a:picLocks noChangeAspect="1"/>
              </p:cNvPicPr>
              <p:nvPr/>
            </p:nvPicPr>
            <p:blipFill>
              <a:blip r:embed="rId13"/>
              <a:stretch>
                <a:fillRect/>
              </a:stretch>
            </p:blipFill>
            <p:spPr>
              <a:xfrm>
                <a:off x="10849929" y="3464381"/>
                <a:ext cx="980721" cy="1457828"/>
              </a:xfrm>
              <a:prstGeom prst="rect">
                <a:avLst/>
              </a:prstGeom>
            </p:spPr>
          </p:pic>
          <p:pic>
            <p:nvPicPr>
              <p:cNvPr id="70" name="Picture 69">
                <a:extLst>
                  <a:ext uri="{FF2B5EF4-FFF2-40B4-BE49-F238E27FC236}">
                    <a16:creationId xmlns:a16="http://schemas.microsoft.com/office/drawing/2014/main" id="{835478D1-FEAD-6368-4385-62DB2784674F}"/>
                  </a:ext>
                </a:extLst>
              </p:cNvPr>
              <p:cNvPicPr>
                <a:picLocks noChangeAspect="1"/>
              </p:cNvPicPr>
              <p:nvPr/>
            </p:nvPicPr>
            <p:blipFill>
              <a:blip r:embed="rId13"/>
              <a:stretch>
                <a:fillRect/>
              </a:stretch>
            </p:blipFill>
            <p:spPr>
              <a:xfrm>
                <a:off x="7402838" y="3439593"/>
                <a:ext cx="980721" cy="1457828"/>
              </a:xfrm>
              <a:prstGeom prst="rect">
                <a:avLst/>
              </a:prstGeom>
            </p:spPr>
          </p:pic>
          <p:cxnSp>
            <p:nvCxnSpPr>
              <p:cNvPr id="71" name="Straight Connector 70">
                <a:extLst>
                  <a:ext uri="{FF2B5EF4-FFF2-40B4-BE49-F238E27FC236}">
                    <a16:creationId xmlns:a16="http://schemas.microsoft.com/office/drawing/2014/main" id="{B7BAC363-D6C0-944C-C105-109D0737697A}"/>
                  </a:ext>
                </a:extLst>
              </p:cNvPr>
              <p:cNvCxnSpPr>
                <a:cxnSpLocks/>
              </p:cNvCxnSpPr>
              <p:nvPr/>
            </p:nvCxnSpPr>
            <p:spPr>
              <a:xfrm flipH="1">
                <a:off x="229145" y="5139752"/>
                <a:ext cx="11965866"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D77458-8779-7119-CCC7-5245605B7152}"/>
                      </a:ext>
                    </a:extLst>
                  </p:cNvPr>
                  <p:cNvSpPr txBox="1"/>
                  <p:nvPr/>
                </p:nvSpPr>
                <p:spPr>
                  <a:xfrm>
                    <a:off x="1635963" y="4517860"/>
                    <a:ext cx="1811709"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1</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2" name="TextBox 71">
                    <a:extLst>
                      <a:ext uri="{FF2B5EF4-FFF2-40B4-BE49-F238E27FC236}">
                        <a16:creationId xmlns:a16="http://schemas.microsoft.com/office/drawing/2014/main" id="{5DD77458-8779-7119-CCC7-5245605B7152}"/>
                      </a:ext>
                    </a:extLst>
                  </p:cNvPr>
                  <p:cNvSpPr txBox="1">
                    <a:spLocks noRot="1" noChangeAspect="1" noMove="1" noResize="1" noEditPoints="1" noAdjustHandles="1" noChangeArrowheads="1" noChangeShapeType="1" noTextEdit="1"/>
                  </p:cNvSpPr>
                  <p:nvPr/>
                </p:nvSpPr>
                <p:spPr>
                  <a:xfrm>
                    <a:off x="1635963" y="4517860"/>
                    <a:ext cx="1811709" cy="58063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CD8F351-FF86-0B3C-F2DD-A68C7411647E}"/>
                      </a:ext>
                    </a:extLst>
                  </p:cNvPr>
                  <p:cNvSpPr txBox="1"/>
                  <p:nvPr/>
                </p:nvSpPr>
                <p:spPr>
                  <a:xfrm>
                    <a:off x="3410980" y="4537594"/>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2</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3" name="TextBox 72">
                    <a:extLst>
                      <a:ext uri="{FF2B5EF4-FFF2-40B4-BE49-F238E27FC236}">
                        <a16:creationId xmlns:a16="http://schemas.microsoft.com/office/drawing/2014/main" id="{DCD8F351-FF86-0B3C-F2DD-A68C7411647E}"/>
                      </a:ext>
                    </a:extLst>
                  </p:cNvPr>
                  <p:cNvSpPr txBox="1">
                    <a:spLocks noRot="1" noChangeAspect="1" noMove="1" noResize="1" noEditPoints="1" noAdjustHandles="1" noChangeArrowheads="1" noChangeShapeType="1" noTextEdit="1"/>
                  </p:cNvSpPr>
                  <p:nvPr/>
                </p:nvSpPr>
                <p:spPr>
                  <a:xfrm>
                    <a:off x="3410980" y="4537594"/>
                    <a:ext cx="1819574" cy="58063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7E19EB1-2033-DAE7-EA5F-453201903468}"/>
                      </a:ext>
                    </a:extLst>
                  </p:cNvPr>
                  <p:cNvSpPr txBox="1"/>
                  <p:nvPr/>
                </p:nvSpPr>
                <p:spPr>
                  <a:xfrm>
                    <a:off x="5331566" y="4508186"/>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3</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4" name="TextBox 73">
                    <a:extLst>
                      <a:ext uri="{FF2B5EF4-FFF2-40B4-BE49-F238E27FC236}">
                        <a16:creationId xmlns:a16="http://schemas.microsoft.com/office/drawing/2014/main" id="{67E19EB1-2033-DAE7-EA5F-453201903468}"/>
                      </a:ext>
                    </a:extLst>
                  </p:cNvPr>
                  <p:cNvSpPr txBox="1">
                    <a:spLocks noRot="1" noChangeAspect="1" noMove="1" noResize="1" noEditPoints="1" noAdjustHandles="1" noChangeArrowheads="1" noChangeShapeType="1" noTextEdit="1"/>
                  </p:cNvSpPr>
                  <p:nvPr/>
                </p:nvSpPr>
                <p:spPr>
                  <a:xfrm>
                    <a:off x="5331566" y="4508186"/>
                    <a:ext cx="1819574" cy="58063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1710400-C95C-688D-873A-03F5692B4CD0}"/>
                      </a:ext>
                    </a:extLst>
                  </p:cNvPr>
                  <p:cNvSpPr txBox="1"/>
                  <p:nvPr/>
                </p:nvSpPr>
                <p:spPr>
                  <a:xfrm>
                    <a:off x="7031501" y="451287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4</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5" name="TextBox 74">
                    <a:extLst>
                      <a:ext uri="{FF2B5EF4-FFF2-40B4-BE49-F238E27FC236}">
                        <a16:creationId xmlns:a16="http://schemas.microsoft.com/office/drawing/2014/main" id="{E1710400-C95C-688D-873A-03F5692B4CD0}"/>
                      </a:ext>
                    </a:extLst>
                  </p:cNvPr>
                  <p:cNvSpPr txBox="1">
                    <a:spLocks noRot="1" noChangeAspect="1" noMove="1" noResize="1" noEditPoints="1" noAdjustHandles="1" noChangeArrowheads="1" noChangeShapeType="1" noTextEdit="1"/>
                  </p:cNvSpPr>
                  <p:nvPr/>
                </p:nvSpPr>
                <p:spPr>
                  <a:xfrm>
                    <a:off x="7031501" y="4512872"/>
                    <a:ext cx="1819574" cy="5806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45FC777-FAB7-6959-1311-F3EE7051036E}"/>
                      </a:ext>
                    </a:extLst>
                  </p:cNvPr>
                  <p:cNvSpPr txBox="1"/>
                  <p:nvPr/>
                </p:nvSpPr>
                <p:spPr>
                  <a:xfrm>
                    <a:off x="8845092" y="4535971"/>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5</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6" name="TextBox 75">
                    <a:extLst>
                      <a:ext uri="{FF2B5EF4-FFF2-40B4-BE49-F238E27FC236}">
                        <a16:creationId xmlns:a16="http://schemas.microsoft.com/office/drawing/2014/main" id="{645FC777-FAB7-6959-1311-F3EE7051036E}"/>
                      </a:ext>
                    </a:extLst>
                  </p:cNvPr>
                  <p:cNvSpPr txBox="1">
                    <a:spLocks noRot="1" noChangeAspect="1" noMove="1" noResize="1" noEditPoints="1" noAdjustHandles="1" noChangeArrowheads="1" noChangeShapeType="1" noTextEdit="1"/>
                  </p:cNvSpPr>
                  <p:nvPr/>
                </p:nvSpPr>
                <p:spPr>
                  <a:xfrm>
                    <a:off x="8845092" y="4535971"/>
                    <a:ext cx="1819574" cy="58063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3BE1CC0-A16F-F581-C626-FCD3D6C45D25}"/>
                      </a:ext>
                    </a:extLst>
                  </p:cNvPr>
                  <p:cNvSpPr txBox="1"/>
                  <p:nvPr/>
                </p:nvSpPr>
                <p:spPr>
                  <a:xfrm>
                    <a:off x="10399579" y="4524946"/>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6</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7" name="TextBox 76">
                    <a:extLst>
                      <a:ext uri="{FF2B5EF4-FFF2-40B4-BE49-F238E27FC236}">
                        <a16:creationId xmlns:a16="http://schemas.microsoft.com/office/drawing/2014/main" id="{03BE1CC0-A16F-F581-C626-FCD3D6C45D25}"/>
                      </a:ext>
                    </a:extLst>
                  </p:cNvPr>
                  <p:cNvSpPr txBox="1">
                    <a:spLocks noRot="1" noChangeAspect="1" noMove="1" noResize="1" noEditPoints="1" noAdjustHandles="1" noChangeArrowheads="1" noChangeShapeType="1" noTextEdit="1"/>
                  </p:cNvSpPr>
                  <p:nvPr/>
                </p:nvSpPr>
                <p:spPr>
                  <a:xfrm>
                    <a:off x="10399579" y="4524946"/>
                    <a:ext cx="1819574" cy="58063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906B93E-ECDD-43B2-CA30-F3EE5815338A}"/>
                      </a:ext>
                    </a:extLst>
                  </p:cNvPr>
                  <p:cNvSpPr txBox="1"/>
                  <p:nvPr/>
                </p:nvSpPr>
                <p:spPr>
                  <a:xfrm>
                    <a:off x="1635963" y="5972952"/>
                    <a:ext cx="1811709"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1</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8" name="TextBox 77">
                    <a:extLst>
                      <a:ext uri="{FF2B5EF4-FFF2-40B4-BE49-F238E27FC236}">
                        <a16:creationId xmlns:a16="http://schemas.microsoft.com/office/drawing/2014/main" id="{B906B93E-ECDD-43B2-CA30-F3EE5815338A}"/>
                      </a:ext>
                    </a:extLst>
                  </p:cNvPr>
                  <p:cNvSpPr txBox="1">
                    <a:spLocks noRot="1" noChangeAspect="1" noMove="1" noResize="1" noEditPoints="1" noAdjustHandles="1" noChangeArrowheads="1" noChangeShapeType="1" noTextEdit="1"/>
                  </p:cNvSpPr>
                  <p:nvPr/>
                </p:nvSpPr>
                <p:spPr>
                  <a:xfrm>
                    <a:off x="1635963" y="5972952"/>
                    <a:ext cx="1811709" cy="58063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B41C38CB-164B-301D-CB3F-053010E79A01}"/>
                      </a:ext>
                    </a:extLst>
                  </p:cNvPr>
                  <p:cNvSpPr txBox="1"/>
                  <p:nvPr/>
                </p:nvSpPr>
                <p:spPr>
                  <a:xfrm>
                    <a:off x="3357083" y="597295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2</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9" name="TextBox 78">
                    <a:extLst>
                      <a:ext uri="{FF2B5EF4-FFF2-40B4-BE49-F238E27FC236}">
                        <a16:creationId xmlns:a16="http://schemas.microsoft.com/office/drawing/2014/main" id="{B41C38CB-164B-301D-CB3F-053010E79A01}"/>
                      </a:ext>
                    </a:extLst>
                  </p:cNvPr>
                  <p:cNvSpPr txBox="1">
                    <a:spLocks noRot="1" noChangeAspect="1" noMove="1" noResize="1" noEditPoints="1" noAdjustHandles="1" noChangeArrowheads="1" noChangeShapeType="1" noTextEdit="1"/>
                  </p:cNvSpPr>
                  <p:nvPr/>
                </p:nvSpPr>
                <p:spPr>
                  <a:xfrm>
                    <a:off x="3357083" y="5972952"/>
                    <a:ext cx="1819574" cy="58063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0AA6090-0B13-2ABE-775F-74B87133F36A}"/>
                      </a:ext>
                    </a:extLst>
                  </p:cNvPr>
                  <p:cNvSpPr txBox="1"/>
                  <p:nvPr/>
                </p:nvSpPr>
                <p:spPr>
                  <a:xfrm>
                    <a:off x="5216181" y="597295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3</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0" name="TextBox 79">
                    <a:extLst>
                      <a:ext uri="{FF2B5EF4-FFF2-40B4-BE49-F238E27FC236}">
                        <a16:creationId xmlns:a16="http://schemas.microsoft.com/office/drawing/2014/main" id="{F0AA6090-0B13-2ABE-775F-74B87133F36A}"/>
                      </a:ext>
                    </a:extLst>
                  </p:cNvPr>
                  <p:cNvSpPr txBox="1">
                    <a:spLocks noRot="1" noChangeAspect="1" noMove="1" noResize="1" noEditPoints="1" noAdjustHandles="1" noChangeArrowheads="1" noChangeShapeType="1" noTextEdit="1"/>
                  </p:cNvSpPr>
                  <p:nvPr/>
                </p:nvSpPr>
                <p:spPr>
                  <a:xfrm>
                    <a:off x="5216181" y="5972952"/>
                    <a:ext cx="1819574" cy="58063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299C522-9A07-8C39-2AE4-0E37C6071E95}"/>
                      </a:ext>
                    </a:extLst>
                  </p:cNvPr>
                  <p:cNvSpPr txBox="1"/>
                  <p:nvPr/>
                </p:nvSpPr>
                <p:spPr>
                  <a:xfrm>
                    <a:off x="7019155" y="5966015"/>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4</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1" name="TextBox 80">
                    <a:extLst>
                      <a:ext uri="{FF2B5EF4-FFF2-40B4-BE49-F238E27FC236}">
                        <a16:creationId xmlns:a16="http://schemas.microsoft.com/office/drawing/2014/main" id="{6299C522-9A07-8C39-2AE4-0E37C6071E95}"/>
                      </a:ext>
                    </a:extLst>
                  </p:cNvPr>
                  <p:cNvSpPr txBox="1">
                    <a:spLocks noRot="1" noChangeAspect="1" noMove="1" noResize="1" noEditPoints="1" noAdjustHandles="1" noChangeArrowheads="1" noChangeShapeType="1" noTextEdit="1"/>
                  </p:cNvSpPr>
                  <p:nvPr/>
                </p:nvSpPr>
                <p:spPr>
                  <a:xfrm>
                    <a:off x="7019155" y="5966015"/>
                    <a:ext cx="1819574" cy="58063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C03B411-94A3-B6AC-2FDF-4C325F6028D0}"/>
                      </a:ext>
                    </a:extLst>
                  </p:cNvPr>
                  <p:cNvSpPr txBox="1"/>
                  <p:nvPr/>
                </p:nvSpPr>
                <p:spPr>
                  <a:xfrm>
                    <a:off x="8691410" y="5966015"/>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5</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2" name="TextBox 81">
                    <a:extLst>
                      <a:ext uri="{FF2B5EF4-FFF2-40B4-BE49-F238E27FC236}">
                        <a16:creationId xmlns:a16="http://schemas.microsoft.com/office/drawing/2014/main" id="{4C03B411-94A3-B6AC-2FDF-4C325F6028D0}"/>
                      </a:ext>
                    </a:extLst>
                  </p:cNvPr>
                  <p:cNvSpPr txBox="1">
                    <a:spLocks noRot="1" noChangeAspect="1" noMove="1" noResize="1" noEditPoints="1" noAdjustHandles="1" noChangeArrowheads="1" noChangeShapeType="1" noTextEdit="1"/>
                  </p:cNvSpPr>
                  <p:nvPr/>
                </p:nvSpPr>
                <p:spPr>
                  <a:xfrm>
                    <a:off x="8691410" y="5966015"/>
                    <a:ext cx="1819574" cy="58063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E25472F-96EA-C37F-DAEA-175307618D90}"/>
                      </a:ext>
                    </a:extLst>
                  </p:cNvPr>
                  <p:cNvSpPr txBox="1"/>
                  <p:nvPr/>
                </p:nvSpPr>
                <p:spPr>
                  <a:xfrm>
                    <a:off x="10391061" y="5872530"/>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6</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83" name="TextBox 82">
                    <a:extLst>
                      <a:ext uri="{FF2B5EF4-FFF2-40B4-BE49-F238E27FC236}">
                        <a16:creationId xmlns:a16="http://schemas.microsoft.com/office/drawing/2014/main" id="{BE25472F-96EA-C37F-DAEA-175307618D90}"/>
                      </a:ext>
                    </a:extLst>
                  </p:cNvPr>
                  <p:cNvSpPr txBox="1">
                    <a:spLocks noRot="1" noChangeAspect="1" noMove="1" noResize="1" noEditPoints="1" noAdjustHandles="1" noChangeArrowheads="1" noChangeShapeType="1" noTextEdit="1"/>
                  </p:cNvSpPr>
                  <p:nvPr/>
                </p:nvSpPr>
                <p:spPr>
                  <a:xfrm>
                    <a:off x="10391061" y="5872530"/>
                    <a:ext cx="1819574" cy="580639"/>
                  </a:xfrm>
                  <a:prstGeom prst="rect">
                    <a:avLst/>
                  </a:prstGeom>
                  <a:blipFill>
                    <a:blip r:embed="rId25"/>
                    <a:stretch>
                      <a:fillRect/>
                    </a:stretch>
                  </a:blipFill>
                </p:spPr>
                <p:txBody>
                  <a:bodyPr/>
                  <a:lstStyle/>
                  <a:p>
                    <a:r>
                      <a:rPr lang="en-US">
                        <a:noFill/>
                      </a:rPr>
                      <a:t> </a:t>
                    </a:r>
                  </a:p>
                </p:txBody>
              </p:sp>
            </mc:Fallback>
          </mc:AlternateContent>
          <p:cxnSp>
            <p:nvCxnSpPr>
              <p:cNvPr id="84" name="Straight Connector 83">
                <a:extLst>
                  <a:ext uri="{FF2B5EF4-FFF2-40B4-BE49-F238E27FC236}">
                    <a16:creationId xmlns:a16="http://schemas.microsoft.com/office/drawing/2014/main" id="{7327FF41-14FC-37BB-8FC7-D337699073BA}"/>
                  </a:ext>
                </a:extLst>
              </p:cNvPr>
              <p:cNvCxnSpPr>
                <a:cxnSpLocks/>
              </p:cNvCxnSpPr>
              <p:nvPr/>
            </p:nvCxnSpPr>
            <p:spPr>
              <a:xfrm flipV="1">
                <a:off x="3336099" y="2205467"/>
                <a:ext cx="0" cy="471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8C361A7-0CAE-3A5B-79B6-047AD9A696A8}"/>
                  </a:ext>
                </a:extLst>
              </p:cNvPr>
              <p:cNvCxnSpPr>
                <a:cxnSpLocks/>
              </p:cNvCxnSpPr>
              <p:nvPr/>
            </p:nvCxnSpPr>
            <p:spPr>
              <a:xfrm flipV="1">
                <a:off x="5117275" y="2205467"/>
                <a:ext cx="0" cy="4648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AC6E160-5737-111C-85F1-DD0D7039BB92}"/>
                  </a:ext>
                </a:extLst>
              </p:cNvPr>
              <p:cNvCxnSpPr>
                <a:cxnSpLocks/>
              </p:cNvCxnSpPr>
              <p:nvPr/>
            </p:nvCxnSpPr>
            <p:spPr>
              <a:xfrm flipV="1">
                <a:off x="6984175" y="2205467"/>
                <a:ext cx="0" cy="4640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20D7B81-A081-E089-44D5-8BD4D83EC497}"/>
                  </a:ext>
                </a:extLst>
              </p:cNvPr>
              <p:cNvCxnSpPr>
                <a:cxnSpLocks/>
              </p:cNvCxnSpPr>
              <p:nvPr/>
            </p:nvCxnSpPr>
            <p:spPr>
              <a:xfrm flipV="1">
                <a:off x="8779639" y="2205467"/>
                <a:ext cx="0" cy="4656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96312C4-7945-C66D-EA7E-2DEB495F7210}"/>
                  </a:ext>
                </a:extLst>
              </p:cNvPr>
              <p:cNvCxnSpPr>
                <a:cxnSpLocks/>
              </p:cNvCxnSpPr>
              <p:nvPr/>
            </p:nvCxnSpPr>
            <p:spPr>
              <a:xfrm flipV="1">
                <a:off x="10489376" y="2205467"/>
                <a:ext cx="0" cy="465253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FDE1B079-6D37-5DB3-6ACE-323548E39C80}"/>
                      </a:ext>
                    </a:extLst>
                  </p:cNvPr>
                  <p:cNvSpPr txBox="1"/>
                  <p:nvPr/>
                </p:nvSpPr>
                <p:spPr>
                  <a:xfrm>
                    <a:off x="2218574" y="2171230"/>
                    <a:ext cx="883976"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89" name="TextBox 88">
                    <a:extLst>
                      <a:ext uri="{FF2B5EF4-FFF2-40B4-BE49-F238E27FC236}">
                        <a16:creationId xmlns:a16="http://schemas.microsoft.com/office/drawing/2014/main" id="{FDE1B079-6D37-5DB3-6ACE-323548E39C80}"/>
                      </a:ext>
                    </a:extLst>
                  </p:cNvPr>
                  <p:cNvSpPr txBox="1">
                    <a:spLocks noRot="1" noChangeAspect="1" noMove="1" noResize="1" noEditPoints="1" noAdjustHandles="1" noChangeArrowheads="1" noChangeShapeType="1" noTextEdit="1"/>
                  </p:cNvSpPr>
                  <p:nvPr/>
                </p:nvSpPr>
                <p:spPr>
                  <a:xfrm>
                    <a:off x="2218574" y="2171230"/>
                    <a:ext cx="883976" cy="69676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9DFC0BD-E051-19F6-DBE6-AB37A010F6DA}"/>
                      </a:ext>
                    </a:extLst>
                  </p:cNvPr>
                  <p:cNvSpPr txBox="1"/>
                  <p:nvPr/>
                </p:nvSpPr>
                <p:spPr>
                  <a:xfrm>
                    <a:off x="3844099" y="2214241"/>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2</m:t>
                          </m:r>
                        </m:oMath>
                      </m:oMathPara>
                    </a14:m>
                    <a:endParaRPr lang="en-US" dirty="0">
                      <a:solidFill>
                        <a:schemeClr val="accent5"/>
                      </a:solidFill>
                    </a:endParaRPr>
                  </a:p>
                </p:txBody>
              </p:sp>
            </mc:Choice>
            <mc:Fallback xmlns="">
              <p:sp>
                <p:nvSpPr>
                  <p:cNvPr id="90" name="TextBox 89">
                    <a:extLst>
                      <a:ext uri="{FF2B5EF4-FFF2-40B4-BE49-F238E27FC236}">
                        <a16:creationId xmlns:a16="http://schemas.microsoft.com/office/drawing/2014/main" id="{79DFC0BD-E051-19F6-DBE6-AB37A010F6DA}"/>
                      </a:ext>
                    </a:extLst>
                  </p:cNvPr>
                  <p:cNvSpPr txBox="1">
                    <a:spLocks noRot="1" noChangeAspect="1" noMove="1" noResize="1" noEditPoints="1" noAdjustHandles="1" noChangeArrowheads="1" noChangeShapeType="1" noTextEdit="1"/>
                  </p:cNvSpPr>
                  <p:nvPr/>
                </p:nvSpPr>
                <p:spPr>
                  <a:xfrm>
                    <a:off x="3844099" y="2214241"/>
                    <a:ext cx="836612" cy="696766"/>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0ACB0BF-45E7-07E2-97BC-FCCF353599E5}"/>
                      </a:ext>
                    </a:extLst>
                  </p:cNvPr>
                  <p:cNvSpPr txBox="1"/>
                  <p:nvPr/>
                </p:nvSpPr>
                <p:spPr>
                  <a:xfrm>
                    <a:off x="1020139" y="2884644"/>
                    <a:ext cx="563341" cy="638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91" name="TextBox 90">
                    <a:extLst>
                      <a:ext uri="{FF2B5EF4-FFF2-40B4-BE49-F238E27FC236}">
                        <a16:creationId xmlns:a16="http://schemas.microsoft.com/office/drawing/2014/main" id="{30ACB0BF-45E7-07E2-97BC-FCCF353599E5}"/>
                      </a:ext>
                    </a:extLst>
                  </p:cNvPr>
                  <p:cNvSpPr txBox="1">
                    <a:spLocks noRot="1" noChangeAspect="1" noMove="1" noResize="1" noEditPoints="1" noAdjustHandles="1" noChangeArrowheads="1" noChangeShapeType="1" noTextEdit="1"/>
                  </p:cNvSpPr>
                  <p:nvPr/>
                </p:nvSpPr>
                <p:spPr>
                  <a:xfrm>
                    <a:off x="1020139" y="2884644"/>
                    <a:ext cx="563341" cy="63870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0075E5C-294A-AD13-BFB9-12B4BDDD717B}"/>
                      </a:ext>
                    </a:extLst>
                  </p:cNvPr>
                  <p:cNvSpPr txBox="1"/>
                  <p:nvPr/>
                </p:nvSpPr>
                <p:spPr>
                  <a:xfrm>
                    <a:off x="5707258" y="2205467"/>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3</m:t>
                          </m:r>
                        </m:oMath>
                      </m:oMathPara>
                    </a14:m>
                    <a:endParaRPr lang="en-US" dirty="0">
                      <a:solidFill>
                        <a:schemeClr val="accent5"/>
                      </a:solidFill>
                    </a:endParaRPr>
                  </a:p>
                </p:txBody>
              </p:sp>
            </mc:Choice>
            <mc:Fallback xmlns="">
              <p:sp>
                <p:nvSpPr>
                  <p:cNvPr id="92" name="TextBox 91">
                    <a:extLst>
                      <a:ext uri="{FF2B5EF4-FFF2-40B4-BE49-F238E27FC236}">
                        <a16:creationId xmlns:a16="http://schemas.microsoft.com/office/drawing/2014/main" id="{10075E5C-294A-AD13-BFB9-12B4BDDD717B}"/>
                      </a:ext>
                    </a:extLst>
                  </p:cNvPr>
                  <p:cNvSpPr txBox="1">
                    <a:spLocks noRot="1" noChangeAspect="1" noMove="1" noResize="1" noEditPoints="1" noAdjustHandles="1" noChangeArrowheads="1" noChangeShapeType="1" noTextEdit="1"/>
                  </p:cNvSpPr>
                  <p:nvPr/>
                </p:nvSpPr>
                <p:spPr>
                  <a:xfrm>
                    <a:off x="5707258" y="2205467"/>
                    <a:ext cx="836612" cy="69676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CE763EA-F931-7312-7D57-FEC3CC3A42C6}"/>
                      </a:ext>
                    </a:extLst>
                  </p:cNvPr>
                  <p:cNvSpPr txBox="1"/>
                  <p:nvPr/>
                </p:nvSpPr>
                <p:spPr>
                  <a:xfrm>
                    <a:off x="7387429" y="2187879"/>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4</m:t>
                          </m:r>
                        </m:oMath>
                      </m:oMathPara>
                    </a14:m>
                    <a:endParaRPr lang="en-US" dirty="0">
                      <a:solidFill>
                        <a:schemeClr val="accent5"/>
                      </a:solidFill>
                    </a:endParaRPr>
                  </a:p>
                </p:txBody>
              </p:sp>
            </mc:Choice>
            <mc:Fallback xmlns="">
              <p:sp>
                <p:nvSpPr>
                  <p:cNvPr id="93" name="TextBox 92">
                    <a:extLst>
                      <a:ext uri="{FF2B5EF4-FFF2-40B4-BE49-F238E27FC236}">
                        <a16:creationId xmlns:a16="http://schemas.microsoft.com/office/drawing/2014/main" id="{BCE763EA-F931-7312-7D57-FEC3CC3A42C6}"/>
                      </a:ext>
                    </a:extLst>
                  </p:cNvPr>
                  <p:cNvSpPr txBox="1">
                    <a:spLocks noRot="1" noChangeAspect="1" noMove="1" noResize="1" noEditPoints="1" noAdjustHandles="1" noChangeArrowheads="1" noChangeShapeType="1" noTextEdit="1"/>
                  </p:cNvSpPr>
                  <p:nvPr/>
                </p:nvSpPr>
                <p:spPr>
                  <a:xfrm>
                    <a:off x="7387429" y="2187879"/>
                    <a:ext cx="836612" cy="69676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4DBBF8C-B75F-0E2F-EE01-28885DC17A8A}"/>
                      </a:ext>
                    </a:extLst>
                  </p:cNvPr>
                  <p:cNvSpPr txBox="1"/>
                  <p:nvPr/>
                </p:nvSpPr>
                <p:spPr>
                  <a:xfrm>
                    <a:off x="9182891" y="2171230"/>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5</m:t>
                          </m:r>
                        </m:oMath>
                      </m:oMathPara>
                    </a14:m>
                    <a:endParaRPr lang="en-US" dirty="0">
                      <a:solidFill>
                        <a:schemeClr val="accent5"/>
                      </a:solidFill>
                    </a:endParaRPr>
                  </a:p>
                </p:txBody>
              </p:sp>
            </mc:Choice>
            <mc:Fallback xmlns="">
              <p:sp>
                <p:nvSpPr>
                  <p:cNvPr id="94" name="TextBox 93">
                    <a:extLst>
                      <a:ext uri="{FF2B5EF4-FFF2-40B4-BE49-F238E27FC236}">
                        <a16:creationId xmlns:a16="http://schemas.microsoft.com/office/drawing/2014/main" id="{54DBBF8C-B75F-0E2F-EE01-28885DC17A8A}"/>
                      </a:ext>
                    </a:extLst>
                  </p:cNvPr>
                  <p:cNvSpPr txBox="1">
                    <a:spLocks noRot="1" noChangeAspect="1" noMove="1" noResize="1" noEditPoints="1" noAdjustHandles="1" noChangeArrowheads="1" noChangeShapeType="1" noTextEdit="1"/>
                  </p:cNvSpPr>
                  <p:nvPr/>
                </p:nvSpPr>
                <p:spPr>
                  <a:xfrm>
                    <a:off x="9182891" y="2171230"/>
                    <a:ext cx="836612" cy="696766"/>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B9E0CD7E-4EF8-9878-7836-EADA12A8C71A}"/>
                      </a:ext>
                    </a:extLst>
                  </p:cNvPr>
                  <p:cNvSpPr txBox="1"/>
                  <p:nvPr/>
                </p:nvSpPr>
                <p:spPr>
                  <a:xfrm>
                    <a:off x="10882543" y="2152268"/>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6</m:t>
                          </m:r>
                        </m:oMath>
                      </m:oMathPara>
                    </a14:m>
                    <a:endParaRPr lang="en-US" dirty="0">
                      <a:solidFill>
                        <a:schemeClr val="accent5"/>
                      </a:solidFill>
                    </a:endParaRPr>
                  </a:p>
                </p:txBody>
              </p:sp>
            </mc:Choice>
            <mc:Fallback xmlns="">
              <p:sp>
                <p:nvSpPr>
                  <p:cNvPr id="95" name="TextBox 94">
                    <a:extLst>
                      <a:ext uri="{FF2B5EF4-FFF2-40B4-BE49-F238E27FC236}">
                        <a16:creationId xmlns:a16="http://schemas.microsoft.com/office/drawing/2014/main" id="{B9E0CD7E-4EF8-9878-7836-EADA12A8C71A}"/>
                      </a:ext>
                    </a:extLst>
                  </p:cNvPr>
                  <p:cNvSpPr txBox="1">
                    <a:spLocks noRot="1" noChangeAspect="1" noMove="1" noResize="1" noEditPoints="1" noAdjustHandles="1" noChangeArrowheads="1" noChangeShapeType="1" noTextEdit="1"/>
                  </p:cNvSpPr>
                  <p:nvPr/>
                </p:nvSpPr>
                <p:spPr>
                  <a:xfrm>
                    <a:off x="10882543" y="2152268"/>
                    <a:ext cx="836612" cy="696766"/>
                  </a:xfrm>
                  <a:prstGeom prst="rect">
                    <a:avLst/>
                  </a:prstGeom>
                  <a:blipFill>
                    <a:blip r:embed="rId32"/>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F041E0-F1BA-2BE3-FD9E-1A7CF2A39ECB}"/>
                  </a:ext>
                </a:extLst>
              </p:cNvPr>
              <p:cNvSpPr txBox="1"/>
              <p:nvPr/>
            </p:nvSpPr>
            <p:spPr>
              <a:xfrm>
                <a:off x="619201" y="4960050"/>
                <a:ext cx="3749357" cy="1134285"/>
              </a:xfrm>
              <a:prstGeom prst="rect">
                <a:avLst/>
              </a:prstGeom>
              <a:noFill/>
            </p:spPr>
            <p:txBody>
              <a:bodyPr wrap="square">
                <a:spAutoFit/>
              </a:bodyPr>
              <a:lstStyle/>
              <a:p>
                <a:r>
                  <a:rPr lang="en-US" sz="2800" dirty="0">
                    <a:solidFill>
                      <a:schemeClr val="accent5"/>
                    </a:solidFill>
                  </a:rPr>
                  <a:t>In this example, </a:t>
                </a:r>
              </a:p>
              <a:p>
                <a:pPr algn="ctr"/>
                <a:r>
                  <a:rPr lang="en-US" sz="2800" dirty="0">
                    <a:solidFill>
                      <a:schemeClr val="accent5"/>
                    </a:solidFill>
                  </a:rPr>
                  <a:t>ATE = </a:t>
                </a:r>
                <a14:m>
                  <m:oMath xmlns:m="http://schemas.openxmlformats.org/officeDocument/2006/math">
                    <m:f>
                      <m:fPr>
                        <m:ctrlPr>
                          <a:rPr lang="en-US" sz="2800" b="0" i="1" smtClean="0">
                            <a:solidFill>
                              <a:schemeClr val="accent5"/>
                            </a:solidFill>
                            <a:latin typeface="Cambria Math" panose="02040503050406030204" pitchFamily="18" charset="0"/>
                          </a:rPr>
                        </m:ctrlPr>
                      </m:fPr>
                      <m:num>
                        <m:r>
                          <a:rPr lang="en-US" sz="2800" b="0" i="1" smtClean="0">
                            <a:solidFill>
                              <a:schemeClr val="accent5"/>
                            </a:solidFill>
                            <a:latin typeface="Cambria Math" panose="02040503050406030204" pitchFamily="18" charset="0"/>
                          </a:rPr>
                          <m:t>4</m:t>
                        </m:r>
                      </m:num>
                      <m:den>
                        <m:r>
                          <a:rPr lang="en-US" sz="2800" b="0" i="1" smtClean="0">
                            <a:solidFill>
                              <a:schemeClr val="accent5"/>
                            </a:solidFill>
                            <a:latin typeface="Cambria Math" panose="02040503050406030204" pitchFamily="18" charset="0"/>
                          </a:rPr>
                          <m:t>6</m:t>
                        </m:r>
                      </m:den>
                    </m:f>
                    <m:r>
                      <a:rPr lang="en-US" sz="2800" b="0" i="1" smtClean="0">
                        <a:solidFill>
                          <a:schemeClr val="accent5"/>
                        </a:solidFill>
                        <a:latin typeface="Cambria Math" panose="02040503050406030204" pitchFamily="18" charset="0"/>
                      </a:rPr>
                      <m:t>−</m:t>
                    </m:r>
                    <m:f>
                      <m:fPr>
                        <m:ctrlPr>
                          <a:rPr lang="en-US" sz="2800" b="0" i="1" smtClean="0">
                            <a:solidFill>
                              <a:schemeClr val="accent5"/>
                            </a:solidFill>
                            <a:latin typeface="Cambria Math" panose="02040503050406030204" pitchFamily="18" charset="0"/>
                          </a:rPr>
                        </m:ctrlPr>
                      </m:fPr>
                      <m:num>
                        <m:r>
                          <a:rPr lang="en-US" sz="2800" b="0" i="1" smtClean="0">
                            <a:solidFill>
                              <a:schemeClr val="accent5"/>
                            </a:solidFill>
                            <a:latin typeface="Cambria Math" panose="02040503050406030204" pitchFamily="18" charset="0"/>
                          </a:rPr>
                          <m:t>1</m:t>
                        </m:r>
                      </m:num>
                      <m:den>
                        <m:r>
                          <a:rPr lang="en-US" sz="2800" b="0" i="1" smtClean="0">
                            <a:solidFill>
                              <a:schemeClr val="accent5"/>
                            </a:solidFill>
                            <a:latin typeface="Cambria Math" panose="02040503050406030204" pitchFamily="18" charset="0"/>
                          </a:rPr>
                          <m:t>6</m:t>
                        </m:r>
                      </m:den>
                    </m:f>
                    <m:r>
                      <a:rPr lang="en-US" sz="2800" b="0" i="1" smtClean="0">
                        <a:solidFill>
                          <a:schemeClr val="accent5"/>
                        </a:solidFill>
                        <a:latin typeface="Cambria Math" panose="02040503050406030204" pitchFamily="18" charset="0"/>
                      </a:rPr>
                      <m:t>=</m:t>
                    </m:r>
                    <m:f>
                      <m:fPr>
                        <m:ctrlPr>
                          <a:rPr lang="en-US" sz="2800" b="0" i="1" smtClean="0">
                            <a:solidFill>
                              <a:schemeClr val="accent5"/>
                            </a:solidFill>
                            <a:latin typeface="Cambria Math" panose="02040503050406030204" pitchFamily="18" charset="0"/>
                          </a:rPr>
                        </m:ctrlPr>
                      </m:fPr>
                      <m:num>
                        <m:r>
                          <a:rPr lang="en-US" sz="2800" b="0" i="1" smtClean="0">
                            <a:solidFill>
                              <a:schemeClr val="accent5"/>
                            </a:solidFill>
                            <a:latin typeface="Cambria Math" panose="02040503050406030204" pitchFamily="18" charset="0"/>
                          </a:rPr>
                          <m:t>1</m:t>
                        </m:r>
                      </m:num>
                      <m:den>
                        <m:r>
                          <a:rPr lang="en-US" sz="2800" b="0" i="1" smtClean="0">
                            <a:solidFill>
                              <a:schemeClr val="accent5"/>
                            </a:solidFill>
                            <a:latin typeface="Cambria Math" panose="02040503050406030204" pitchFamily="18" charset="0"/>
                          </a:rPr>
                          <m:t>2</m:t>
                        </m:r>
                      </m:den>
                    </m:f>
                  </m:oMath>
                </a14:m>
                <a:endParaRPr lang="en-US" sz="2800" dirty="0">
                  <a:solidFill>
                    <a:schemeClr val="accent5"/>
                  </a:solidFill>
                </a:endParaRPr>
              </a:p>
            </p:txBody>
          </p:sp>
        </mc:Choice>
        <mc:Fallback xmlns="">
          <p:sp>
            <p:nvSpPr>
              <p:cNvPr id="5" name="TextBox 4">
                <a:extLst>
                  <a:ext uri="{FF2B5EF4-FFF2-40B4-BE49-F238E27FC236}">
                    <a16:creationId xmlns:a16="http://schemas.microsoft.com/office/drawing/2014/main" id="{E2F041E0-F1BA-2BE3-FD9E-1A7CF2A39ECB}"/>
                  </a:ext>
                </a:extLst>
              </p:cNvPr>
              <p:cNvSpPr txBox="1">
                <a:spLocks noRot="1" noChangeAspect="1" noMove="1" noResize="1" noEditPoints="1" noAdjustHandles="1" noChangeArrowheads="1" noChangeShapeType="1" noTextEdit="1"/>
              </p:cNvSpPr>
              <p:nvPr/>
            </p:nvSpPr>
            <p:spPr>
              <a:xfrm>
                <a:off x="619201" y="4960050"/>
                <a:ext cx="3749357" cy="1134285"/>
              </a:xfrm>
              <a:prstGeom prst="rect">
                <a:avLst/>
              </a:prstGeom>
              <a:blipFill>
                <a:blip r:embed="rId33"/>
                <a:stretch>
                  <a:fillRect l="-3367" t="-5495" b="-6593"/>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A4E10989-D230-F6FE-4B43-79F01D1E7985}"/>
              </a:ext>
            </a:extLst>
          </p:cNvPr>
          <p:cNvSpPr/>
          <p:nvPr/>
        </p:nvSpPr>
        <p:spPr>
          <a:xfrm>
            <a:off x="3935748" y="4855804"/>
            <a:ext cx="1456533" cy="1704018"/>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We already saw this too!</a:t>
            </a:r>
          </a:p>
        </p:txBody>
      </p:sp>
    </p:spTree>
    <p:extLst>
      <p:ext uri="{BB962C8B-B14F-4D97-AF65-F5344CB8AC3E}">
        <p14:creationId xmlns:p14="http://schemas.microsoft.com/office/powerpoint/2010/main" val="11714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E435-64E5-D15A-35A8-72B5735CC1DD}"/>
              </a:ext>
            </a:extLst>
          </p:cNvPr>
          <p:cNvSpPr>
            <a:spLocks noGrp="1"/>
          </p:cNvSpPr>
          <p:nvPr>
            <p:ph type="title"/>
          </p:nvPr>
        </p:nvSpPr>
        <p:spPr/>
        <p:txBody>
          <a:bodyPr/>
          <a:lstStyle/>
          <a:p>
            <a:r>
              <a:rPr lang="en-US" dirty="0"/>
              <a:t>Average Treatment Effect (ATE)</a:t>
            </a:r>
            <a:br>
              <a:rPr lang="en-US" dirty="0"/>
            </a:br>
            <a:r>
              <a:rPr lang="en-US" sz="2800" dirty="0"/>
              <a:t>More formal definition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410072-BF5B-5BB6-0697-894197797EBA}"/>
                  </a:ext>
                </a:extLst>
              </p:cNvPr>
              <p:cNvSpPr>
                <a:spLocks noGrp="1"/>
              </p:cNvSpPr>
              <p:nvPr>
                <p:ph idx="1"/>
              </p:nvPr>
            </p:nvSpPr>
            <p:spPr/>
            <p:txBody>
              <a:bodyPr/>
              <a:lstStyle/>
              <a:p>
                <a:r>
                  <a:rPr lang="en-US" dirty="0"/>
                  <a:t>We already saw the informal definition.</a:t>
                </a:r>
              </a:p>
              <a:p>
                <a:r>
                  <a:rPr lang="en-US" dirty="0"/>
                  <a:t>In notation, </a:t>
                </a:r>
                <a14:m>
                  <m:oMath xmlns:m="http://schemas.openxmlformats.org/officeDocument/2006/math">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a:solidFill>
                                  <a:schemeClr val="accent1"/>
                                </a:solidFill>
                                <a:latin typeface="Cambria Math" panose="02040503050406030204" pitchFamily="18" charset="0"/>
                                <a:ea typeface="Cambria Math" panose="02040503050406030204" pitchFamily="18" charset="0"/>
                              </a:rPr>
                              <m:t>1</m:t>
                            </m:r>
                          </m:e>
                        </m:d>
                        <m:r>
                          <a:rPr lang="en-US" sz="3600">
                            <a:solidFill>
                              <a:schemeClr val="accent1"/>
                            </a:solidFill>
                            <a:latin typeface="Cambria Math" panose="02040503050406030204" pitchFamily="18" charset="0"/>
                            <a:ea typeface="Cambria Math" panose="02040503050406030204" pitchFamily="18" charset="0"/>
                          </a:rPr>
                          <m:t>−</m:t>
                        </m:r>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a:solidFill>
                                  <a:schemeClr val="accent1"/>
                                </a:solidFill>
                                <a:latin typeface="Cambria Math" panose="02040503050406030204" pitchFamily="18" charset="0"/>
                                <a:ea typeface="Cambria Math" panose="02040503050406030204" pitchFamily="18" charset="0"/>
                              </a:rPr>
                              <m:t>0</m:t>
                            </m:r>
                          </m:e>
                        </m:d>
                      </m:e>
                    </m:d>
                    <m:r>
                      <a:rPr lang="en-US" sz="3600" b="0" i="1" smtClean="0">
                        <a:solidFill>
                          <a:schemeClr val="accent1"/>
                        </a:solidFill>
                        <a:latin typeface="Cambria Math" panose="02040503050406030204" pitchFamily="18" charset="0"/>
                        <a:ea typeface="Cambria Math" panose="02040503050406030204" pitchFamily="18" charset="0"/>
                      </a:rPr>
                      <m:t>=</m:t>
                    </m:r>
                    <m:r>
                      <a:rPr lang="en-US" sz="3600" i="1" smtClean="0">
                        <a:solidFill>
                          <a:schemeClr val="accent1"/>
                        </a:solidFill>
                        <a:latin typeface="Cambria Math" panose="02040503050406030204" pitchFamily="18" charset="0"/>
                        <a:ea typeface="Cambria Math" panose="02040503050406030204" pitchFamily="18" charset="0"/>
                      </a:rPr>
                      <m:t>𝔼</m:t>
                    </m:r>
                    <m:d>
                      <m:dPr>
                        <m:begChr m:val="["/>
                        <m:endChr m:val="]"/>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1</m:t>
                            </m:r>
                          </m:e>
                        </m:d>
                      </m:e>
                    </m:d>
                    <m:r>
                      <a:rPr lang="en-US" sz="3600" b="0" i="1" smtClean="0">
                        <a:solidFill>
                          <a:schemeClr val="accent1"/>
                        </a:solidFill>
                        <a:latin typeface="Cambria Math" panose="02040503050406030204" pitchFamily="18" charset="0"/>
                        <a:ea typeface="Cambria Math" panose="02040503050406030204" pitchFamily="18" charset="0"/>
                      </a:rPr>
                      <m:t>−</m:t>
                    </m:r>
                    <m:r>
                      <a:rPr lang="en-US" sz="3600" i="1">
                        <a:solidFill>
                          <a:schemeClr val="accent1"/>
                        </a:solidFill>
                        <a:latin typeface="Cambria Math" panose="02040503050406030204" pitchFamily="18" charset="0"/>
                        <a:ea typeface="Cambria Math" panose="02040503050406030204" pitchFamily="18" charset="0"/>
                      </a:rPr>
                      <m:t>𝔼</m:t>
                    </m:r>
                    <m:d>
                      <m:dPr>
                        <m:begChr m:val="["/>
                        <m:endChr m:val="]"/>
                        <m:ctrlPr>
                          <a:rPr lang="en-US" sz="3600" i="1">
                            <a:solidFill>
                              <a:schemeClr val="accent1"/>
                            </a:solidFill>
                            <a:latin typeface="Cambria Math" panose="02040503050406030204" pitchFamily="18" charset="0"/>
                            <a:ea typeface="Cambria Math" panose="02040503050406030204" pitchFamily="18" charset="0"/>
                          </a:rPr>
                        </m:ctrlPr>
                      </m:dPr>
                      <m:e>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𝑌</m:t>
                            </m:r>
                          </m:e>
                          <m:sub>
                            <m:r>
                              <a:rPr lang="en-US" sz="3600" i="1">
                                <a:solidFill>
                                  <a:schemeClr val="accent1"/>
                                </a:solidFill>
                                <a:latin typeface="Cambria Math" panose="02040503050406030204" pitchFamily="18" charset="0"/>
                                <a:ea typeface="Cambria Math" panose="02040503050406030204" pitchFamily="18" charset="0"/>
                              </a:rPr>
                              <m:t>𝑖</m:t>
                            </m:r>
                          </m:sub>
                        </m:sSub>
                        <m:d>
                          <m:dPr>
                            <m:ctrlPr>
                              <a:rPr lang="en-US" sz="3600" i="1">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0</m:t>
                            </m:r>
                          </m:e>
                        </m:d>
                      </m:e>
                    </m:d>
                  </m:oMath>
                </a14:m>
                <a:endParaRPr lang="en-US" sz="3600" dirty="0"/>
              </a:p>
              <a:p>
                <a:pPr marL="0" indent="0">
                  <a:buNone/>
                </a:pPr>
                <a14:m>
                  <m:oMathPara xmlns:m="http://schemas.openxmlformats.org/officeDocument/2006/math">
                    <m:oMathParaPr>
                      <m:jc m:val="centerGroup"/>
                    </m:oMathParaPr>
                    <m:oMath xmlns:m="http://schemas.openxmlformats.org/officeDocument/2006/math">
                      <m:r>
                        <a:rPr lang="en-US" sz="1600" b="0" i="1" smtClean="0">
                          <a:solidFill>
                            <a:schemeClr val="accent1"/>
                          </a:solidFill>
                          <a:latin typeface="Cambria Math" panose="02040503050406030204" pitchFamily="18" charset="0"/>
                          <a:ea typeface="Cambria Math" panose="02040503050406030204" pitchFamily="18" charset="0"/>
                        </a:rPr>
                        <m:t>   </m:t>
                      </m:r>
                    </m:oMath>
                  </m:oMathPara>
                </a14:m>
                <a:endParaRPr lang="en-US" sz="1600" b="0" i="1" dirty="0">
                  <a:solidFill>
                    <a:schemeClr val="accent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3600" b="0" i="1" smtClean="0">
                          <a:solidFill>
                            <a:schemeClr val="accent1"/>
                          </a:solidFill>
                          <a:latin typeface="Cambria Math" panose="02040503050406030204" pitchFamily="18" charset="0"/>
                          <a:ea typeface="Cambria Math" panose="02040503050406030204" pitchFamily="18" charset="0"/>
                        </a:rPr>
                        <m:t>=</m:t>
                      </m:r>
                      <m:f>
                        <m:fPr>
                          <m:ctrlPr>
                            <a:rPr lang="en-US" sz="3600" b="0" i="1" smtClean="0">
                              <a:solidFill>
                                <a:schemeClr val="accent1"/>
                              </a:solidFill>
                              <a:latin typeface="Cambria Math" panose="02040503050406030204" pitchFamily="18" charset="0"/>
                              <a:ea typeface="Cambria Math" panose="02040503050406030204" pitchFamily="18" charset="0"/>
                            </a:rPr>
                          </m:ctrlPr>
                        </m:fPr>
                        <m:num>
                          <m:r>
                            <a:rPr lang="en-US" sz="3600" i="1" smtClean="0">
                              <a:solidFill>
                                <a:schemeClr val="accent1"/>
                              </a:solidFill>
                              <a:latin typeface="Cambria Math" panose="02040503050406030204" pitchFamily="18" charset="0"/>
                              <a:ea typeface="Cambria Math" panose="02040503050406030204" pitchFamily="18" charset="0"/>
                            </a:rPr>
                            <m:t>1</m:t>
                          </m:r>
                        </m:num>
                        <m:den>
                          <m:r>
                            <a:rPr lang="en-US" sz="3600" b="0" i="1" smtClean="0">
                              <a:solidFill>
                                <a:schemeClr val="accent1"/>
                              </a:solidFill>
                              <a:latin typeface="Cambria Math" panose="02040503050406030204" pitchFamily="18" charset="0"/>
                              <a:ea typeface="Cambria Math" panose="02040503050406030204" pitchFamily="18" charset="0"/>
                            </a:rPr>
                            <m:t>𝑁</m:t>
                          </m:r>
                        </m:den>
                      </m:f>
                      <m:nary>
                        <m:naryPr>
                          <m:chr m:val="∑"/>
                          <m:limLoc m:val="subSup"/>
                          <m:ctrlPr>
                            <a:rPr lang="en-US" sz="3600" b="0" i="1" smtClean="0">
                              <a:solidFill>
                                <a:schemeClr val="accent1"/>
                              </a:solidFill>
                              <a:latin typeface="Cambria Math" panose="02040503050406030204" pitchFamily="18" charset="0"/>
                              <a:ea typeface="Cambria Math" panose="02040503050406030204" pitchFamily="18" charset="0"/>
                            </a:rPr>
                          </m:ctrlPr>
                        </m:naryPr>
                        <m:sub>
                          <m:r>
                            <m:rPr>
                              <m:brk m:alnAt="25"/>
                            </m:rPr>
                            <a:rPr lang="en-US" sz="3600" b="0" i="1" smtClean="0">
                              <a:solidFill>
                                <a:schemeClr val="accent1"/>
                              </a:solidFill>
                              <a:latin typeface="Cambria Math" panose="02040503050406030204" pitchFamily="18" charset="0"/>
                              <a:ea typeface="Cambria Math" panose="02040503050406030204" pitchFamily="18" charset="0"/>
                            </a:rPr>
                            <m:t>𝑖</m:t>
                          </m:r>
                          <m:r>
                            <a:rPr lang="en-US" sz="3600" b="0" i="1" smtClean="0">
                              <a:solidFill>
                                <a:schemeClr val="accent1"/>
                              </a:solidFill>
                              <a:latin typeface="Cambria Math" panose="02040503050406030204" pitchFamily="18" charset="0"/>
                              <a:ea typeface="Cambria Math" panose="02040503050406030204" pitchFamily="18" charset="0"/>
                            </a:rPr>
                            <m:t>=1</m:t>
                          </m:r>
                        </m:sub>
                        <m:sup>
                          <m:r>
                            <a:rPr lang="en-US" sz="3600" b="0" i="1" smtClean="0">
                              <a:solidFill>
                                <a:schemeClr val="accent1"/>
                              </a:solidFill>
                              <a:latin typeface="Cambria Math" panose="02040503050406030204" pitchFamily="18" charset="0"/>
                              <a:ea typeface="Cambria Math" panose="02040503050406030204" pitchFamily="18" charset="0"/>
                            </a:rPr>
                            <m:t>𝑁</m:t>
                          </m:r>
                        </m:sup>
                        <m:e>
                          <m:d>
                            <m:dPr>
                              <m:ctrlPr>
                                <a:rPr lang="en-US" sz="3600" b="0" i="1" smtClean="0">
                                  <a:solidFill>
                                    <a:schemeClr val="accent1"/>
                                  </a:solidFill>
                                  <a:latin typeface="Cambria Math" panose="02040503050406030204" pitchFamily="18" charset="0"/>
                                  <a:ea typeface="Cambria Math" panose="02040503050406030204" pitchFamily="18" charset="0"/>
                                </a:rPr>
                              </m:ctrlPr>
                            </m:dPr>
                            <m:e>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1</m:t>
                                  </m:r>
                                </m:e>
                              </m:d>
                              <m:r>
                                <a:rPr lang="en-US" sz="3600" b="0" i="1" smtClean="0">
                                  <a:solidFill>
                                    <a:schemeClr val="accent1"/>
                                  </a:solidFill>
                                  <a:latin typeface="Cambria Math" panose="02040503050406030204" pitchFamily="18" charset="0"/>
                                  <a:ea typeface="Cambria Math" panose="02040503050406030204" pitchFamily="18" charset="0"/>
                                </a:rPr>
                                <m:t>−</m:t>
                              </m:r>
                              <m:sSub>
                                <m:sSubPr>
                                  <m:ctrlPr>
                                    <a:rPr lang="en-US" sz="3600" b="0" i="1" smtClean="0">
                                      <a:solidFill>
                                        <a:schemeClr val="accent1"/>
                                      </a:solidFill>
                                      <a:latin typeface="Cambria Math" panose="02040503050406030204" pitchFamily="18" charset="0"/>
                                      <a:ea typeface="Cambria Math" panose="02040503050406030204" pitchFamily="18" charset="0"/>
                                    </a:rPr>
                                  </m:ctrlPr>
                                </m:sSubPr>
                                <m:e>
                                  <m:r>
                                    <a:rPr lang="en-US" sz="3600" b="0" i="1" smtClean="0">
                                      <a:solidFill>
                                        <a:schemeClr val="accent1"/>
                                      </a:solidFill>
                                      <a:latin typeface="Cambria Math" panose="02040503050406030204" pitchFamily="18" charset="0"/>
                                      <a:ea typeface="Cambria Math" panose="02040503050406030204" pitchFamily="18" charset="0"/>
                                    </a:rPr>
                                    <m:t>𝑌</m:t>
                                  </m:r>
                                </m:e>
                                <m:sub>
                                  <m:r>
                                    <a:rPr lang="en-US" sz="3600" b="0" i="1" smtClean="0">
                                      <a:solidFill>
                                        <a:schemeClr val="accent1"/>
                                      </a:solidFill>
                                      <a:latin typeface="Cambria Math" panose="02040503050406030204" pitchFamily="18" charset="0"/>
                                      <a:ea typeface="Cambria Math" panose="02040503050406030204" pitchFamily="18" charset="0"/>
                                    </a:rPr>
                                    <m:t>𝑖</m:t>
                                  </m:r>
                                </m:sub>
                              </m:sSub>
                              <m:d>
                                <m:dPr>
                                  <m:ctrlPr>
                                    <a:rPr lang="en-US" sz="3600" b="0" i="1" smtClean="0">
                                      <a:solidFill>
                                        <a:schemeClr val="accent1"/>
                                      </a:solidFill>
                                      <a:latin typeface="Cambria Math" panose="02040503050406030204" pitchFamily="18" charset="0"/>
                                      <a:ea typeface="Cambria Math" panose="02040503050406030204" pitchFamily="18" charset="0"/>
                                    </a:rPr>
                                  </m:ctrlPr>
                                </m:dPr>
                                <m:e>
                                  <m:r>
                                    <a:rPr lang="en-US" sz="3600" b="0" i="1" smtClean="0">
                                      <a:solidFill>
                                        <a:schemeClr val="accent1"/>
                                      </a:solidFill>
                                      <a:latin typeface="Cambria Math" panose="02040503050406030204" pitchFamily="18" charset="0"/>
                                      <a:ea typeface="Cambria Math" panose="02040503050406030204" pitchFamily="18" charset="0"/>
                                    </a:rPr>
                                    <m:t>0</m:t>
                                  </m:r>
                                </m:e>
                              </m:d>
                            </m:e>
                          </m:d>
                        </m:e>
                      </m:nary>
                    </m:oMath>
                  </m:oMathPara>
                </a14:m>
                <a:endParaRPr lang="en-US" sz="3600" dirty="0"/>
              </a:p>
            </p:txBody>
          </p:sp>
        </mc:Choice>
        <mc:Fallback xmlns="">
          <p:sp>
            <p:nvSpPr>
              <p:cNvPr id="3" name="Content Placeholder 2">
                <a:extLst>
                  <a:ext uri="{FF2B5EF4-FFF2-40B4-BE49-F238E27FC236}">
                    <a16:creationId xmlns:a16="http://schemas.microsoft.com/office/drawing/2014/main" id="{FD410072-BF5B-5BB6-0697-894197797EBA}"/>
                  </a:ext>
                </a:extLst>
              </p:cNvPr>
              <p:cNvSpPr>
                <a:spLocks noGrp="1" noRot="1" noChangeAspect="1" noMove="1" noResize="1" noEditPoints="1" noAdjustHandles="1" noChangeArrowheads="1" noChangeShapeType="1" noTextEdit="1"/>
              </p:cNvSpPr>
              <p:nvPr>
                <p:ph idx="1"/>
              </p:nvPr>
            </p:nvSpPr>
            <p:spPr>
              <a:blipFill>
                <a:blip r:embed="rId3"/>
                <a:stretch>
                  <a:fillRect l="-1086" t="-18895" b="-21802"/>
                </a:stretch>
              </a:blipFill>
            </p:spPr>
            <p:txBody>
              <a:bodyPr/>
              <a:lstStyle/>
              <a:p>
                <a:r>
                  <a:rPr lang="en-US">
                    <a:noFill/>
                  </a:rPr>
                  <a:t> </a:t>
                </a:r>
              </a:p>
            </p:txBody>
          </p:sp>
        </mc:Fallback>
      </mc:AlternateContent>
      <p:grpSp>
        <p:nvGrpSpPr>
          <p:cNvPr id="98" name="Group 97">
            <a:extLst>
              <a:ext uri="{FF2B5EF4-FFF2-40B4-BE49-F238E27FC236}">
                <a16:creationId xmlns:a16="http://schemas.microsoft.com/office/drawing/2014/main" id="{B740A0B0-C86E-6E4F-6BE9-A4AA04E6682B}"/>
              </a:ext>
            </a:extLst>
          </p:cNvPr>
          <p:cNvGrpSpPr/>
          <p:nvPr/>
        </p:nvGrpSpPr>
        <p:grpSpPr>
          <a:xfrm>
            <a:off x="5780071" y="4331851"/>
            <a:ext cx="6411929" cy="2526149"/>
            <a:chOff x="5906366" y="4477790"/>
            <a:chExt cx="6411929" cy="2526149"/>
          </a:xfrm>
        </p:grpSpPr>
        <p:sp>
          <p:nvSpPr>
            <p:cNvPr id="97" name="Rectangle 96">
              <a:extLst>
                <a:ext uri="{FF2B5EF4-FFF2-40B4-BE49-F238E27FC236}">
                  <a16:creationId xmlns:a16="http://schemas.microsoft.com/office/drawing/2014/main" id="{6754FD7E-0F5C-9714-9BD2-E1F1214505E9}"/>
                </a:ext>
              </a:extLst>
            </p:cNvPr>
            <p:cNvSpPr/>
            <p:nvPr/>
          </p:nvSpPr>
          <p:spPr>
            <a:xfrm>
              <a:off x="5906366" y="4505989"/>
              <a:ext cx="6399131" cy="24600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6927EFC0-E9D4-2B75-70B6-624AFB809563}"/>
                </a:ext>
              </a:extLst>
            </p:cNvPr>
            <p:cNvGrpSpPr/>
            <p:nvPr/>
          </p:nvGrpSpPr>
          <p:grpSpPr>
            <a:xfrm>
              <a:off x="5962795" y="4477790"/>
              <a:ext cx="6355500" cy="2526149"/>
              <a:chOff x="229145" y="2152268"/>
              <a:chExt cx="11990008" cy="4765722"/>
            </a:xfrm>
          </p:grpSpPr>
          <p:pic>
            <p:nvPicPr>
              <p:cNvPr id="49" name="Picture 48">
                <a:extLst>
                  <a:ext uri="{FF2B5EF4-FFF2-40B4-BE49-F238E27FC236}">
                    <a16:creationId xmlns:a16="http://schemas.microsoft.com/office/drawing/2014/main" id="{08DF22EF-36C2-14E5-EE1C-15FB173074B4}"/>
                  </a:ext>
                </a:extLst>
              </p:cNvPr>
              <p:cNvPicPr>
                <a:picLocks noChangeAspect="1"/>
              </p:cNvPicPr>
              <p:nvPr/>
            </p:nvPicPr>
            <p:blipFill>
              <a:blip r:embed="rId4"/>
              <a:stretch>
                <a:fillRect/>
              </a:stretch>
            </p:blipFill>
            <p:spPr>
              <a:xfrm>
                <a:off x="2275031" y="2802418"/>
                <a:ext cx="600024" cy="910445"/>
              </a:xfrm>
              <a:prstGeom prst="rect">
                <a:avLst/>
              </a:prstGeom>
            </p:spPr>
          </p:pic>
          <p:pic>
            <p:nvPicPr>
              <p:cNvPr id="50" name="Picture 49">
                <a:extLst>
                  <a:ext uri="{FF2B5EF4-FFF2-40B4-BE49-F238E27FC236}">
                    <a16:creationId xmlns:a16="http://schemas.microsoft.com/office/drawing/2014/main" id="{EF5EBEA9-D3EE-8CFE-D006-347CB08E501E}"/>
                  </a:ext>
                </a:extLst>
              </p:cNvPr>
              <p:cNvPicPr>
                <a:picLocks noChangeAspect="1"/>
              </p:cNvPicPr>
              <p:nvPr/>
            </p:nvPicPr>
            <p:blipFill>
              <a:blip r:embed="rId5"/>
              <a:stretch>
                <a:fillRect/>
              </a:stretch>
            </p:blipFill>
            <p:spPr>
              <a:xfrm>
                <a:off x="3667491" y="2856752"/>
                <a:ext cx="830685" cy="742035"/>
              </a:xfrm>
              <a:prstGeom prst="rect">
                <a:avLst/>
              </a:prstGeom>
            </p:spPr>
          </p:pic>
          <p:pic>
            <p:nvPicPr>
              <p:cNvPr id="51" name="Picture 50">
                <a:extLst>
                  <a:ext uri="{FF2B5EF4-FFF2-40B4-BE49-F238E27FC236}">
                    <a16:creationId xmlns:a16="http://schemas.microsoft.com/office/drawing/2014/main" id="{12521C60-F589-BD48-F493-426325E4F158}"/>
                  </a:ext>
                </a:extLst>
              </p:cNvPr>
              <p:cNvPicPr>
                <a:picLocks noChangeAspect="1"/>
              </p:cNvPicPr>
              <p:nvPr/>
            </p:nvPicPr>
            <p:blipFill>
              <a:blip r:embed="rId6"/>
              <a:stretch>
                <a:fillRect/>
              </a:stretch>
            </p:blipFill>
            <p:spPr>
              <a:xfrm>
                <a:off x="7552886" y="2688341"/>
                <a:ext cx="648054" cy="910446"/>
              </a:xfrm>
              <a:prstGeom prst="rect">
                <a:avLst/>
              </a:prstGeom>
            </p:spPr>
          </p:pic>
          <p:pic>
            <p:nvPicPr>
              <p:cNvPr id="52" name="Picture 51">
                <a:extLst>
                  <a:ext uri="{FF2B5EF4-FFF2-40B4-BE49-F238E27FC236}">
                    <a16:creationId xmlns:a16="http://schemas.microsoft.com/office/drawing/2014/main" id="{C9FDF1AF-0334-A51C-036A-14F690E78CB0}"/>
                  </a:ext>
                </a:extLst>
              </p:cNvPr>
              <p:cNvPicPr>
                <a:picLocks noChangeAspect="1"/>
              </p:cNvPicPr>
              <p:nvPr/>
            </p:nvPicPr>
            <p:blipFill>
              <a:blip r:embed="rId7"/>
              <a:stretch>
                <a:fillRect/>
              </a:stretch>
            </p:blipFill>
            <p:spPr>
              <a:xfrm>
                <a:off x="9224580" y="2791814"/>
                <a:ext cx="566568" cy="721917"/>
              </a:xfrm>
              <a:prstGeom prst="rect">
                <a:avLst/>
              </a:prstGeom>
            </p:spPr>
          </p:pic>
          <p:pic>
            <p:nvPicPr>
              <p:cNvPr id="53" name="Picture 52">
                <a:extLst>
                  <a:ext uri="{FF2B5EF4-FFF2-40B4-BE49-F238E27FC236}">
                    <a16:creationId xmlns:a16="http://schemas.microsoft.com/office/drawing/2014/main" id="{713DFA36-B416-E44B-64A8-5DCFCE78191A}"/>
                  </a:ext>
                </a:extLst>
              </p:cNvPr>
              <p:cNvPicPr>
                <a:picLocks noChangeAspect="1"/>
              </p:cNvPicPr>
              <p:nvPr/>
            </p:nvPicPr>
            <p:blipFill>
              <a:blip r:embed="rId8"/>
              <a:stretch>
                <a:fillRect/>
              </a:stretch>
            </p:blipFill>
            <p:spPr>
              <a:xfrm>
                <a:off x="11095039" y="2646625"/>
                <a:ext cx="697482" cy="882528"/>
              </a:xfrm>
              <a:prstGeom prst="rect">
                <a:avLst/>
              </a:prstGeom>
            </p:spPr>
          </p:pic>
          <p:pic>
            <p:nvPicPr>
              <p:cNvPr id="54" name="Picture 7" descr="Adoptable Rabbits | morabbit">
                <a:extLst>
                  <a:ext uri="{FF2B5EF4-FFF2-40B4-BE49-F238E27FC236}">
                    <a16:creationId xmlns:a16="http://schemas.microsoft.com/office/drawing/2014/main" id="{BBD33266-B370-05D4-274E-7F5D1D3E06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859864" y="2643837"/>
                <a:ext cx="648054" cy="10722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ASPIRIN® Extra Strength 500mg | ASPIRIN® Canada">
                <a:extLst>
                  <a:ext uri="{FF2B5EF4-FFF2-40B4-BE49-F238E27FC236}">
                    <a16:creationId xmlns:a16="http://schemas.microsoft.com/office/drawing/2014/main" id="{C1122D78-9050-FB8A-27AC-A54FD0A549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161" y="3794994"/>
                <a:ext cx="1272184" cy="127218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B695BCFB-F9B6-AAF0-A453-907352E21BE4}"/>
                  </a:ext>
                </a:extLst>
              </p:cNvPr>
              <p:cNvPicPr>
                <a:picLocks noChangeAspect="1"/>
              </p:cNvPicPr>
              <p:nvPr/>
            </p:nvPicPr>
            <p:blipFill>
              <a:blip r:embed="rId11"/>
              <a:stretch>
                <a:fillRect/>
              </a:stretch>
            </p:blipFill>
            <p:spPr>
              <a:xfrm>
                <a:off x="229145" y="5448338"/>
                <a:ext cx="1344634" cy="883295"/>
              </a:xfrm>
              <a:prstGeom prst="rect">
                <a:avLst/>
              </a:prstGeom>
            </p:spPr>
          </p:pic>
          <p:cxnSp>
            <p:nvCxnSpPr>
              <p:cNvPr id="57" name="Straight Connector 56">
                <a:extLst>
                  <a:ext uri="{FF2B5EF4-FFF2-40B4-BE49-F238E27FC236}">
                    <a16:creationId xmlns:a16="http://schemas.microsoft.com/office/drawing/2014/main" id="{DE82F212-CD2C-6FD2-58E3-05D0A408FCFB}"/>
                  </a:ext>
                </a:extLst>
              </p:cNvPr>
              <p:cNvCxnSpPr>
                <a:cxnSpLocks/>
              </p:cNvCxnSpPr>
              <p:nvPr/>
            </p:nvCxnSpPr>
            <p:spPr>
              <a:xfrm flipH="1">
                <a:off x="229145" y="3712863"/>
                <a:ext cx="11965864" cy="0"/>
              </a:xfrm>
              <a:prstGeom prst="line">
                <a:avLst/>
              </a:prstGeom>
            </p:spPr>
            <p:style>
              <a:lnRef idx="2">
                <a:schemeClr val="accent1"/>
              </a:lnRef>
              <a:fillRef idx="0">
                <a:schemeClr val="accent1"/>
              </a:fillRef>
              <a:effectRef idx="1">
                <a:schemeClr val="accent1"/>
              </a:effectRef>
              <a:fontRef idx="minor">
                <a:schemeClr val="tx1"/>
              </a:fontRef>
            </p:style>
          </p:cxnSp>
          <p:pic>
            <p:nvPicPr>
              <p:cNvPr id="58" name="Picture 10" descr="Download Smile, Emoji, Happy. Royalty-Free Vector Graphic - Pixabay">
                <a:extLst>
                  <a:ext uri="{FF2B5EF4-FFF2-40B4-BE49-F238E27FC236}">
                    <a16:creationId xmlns:a16="http://schemas.microsoft.com/office/drawing/2014/main" id="{03358177-B344-F0B8-CF7A-A5C1E8417D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25" y="38382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Download Smile, Emoji, Happy. Royalty-Free Vector Graphic - Pixabay">
                <a:extLst>
                  <a:ext uri="{FF2B5EF4-FFF2-40B4-BE49-F238E27FC236}">
                    <a16:creationId xmlns:a16="http://schemas.microsoft.com/office/drawing/2014/main" id="{E2B40E67-F2EA-B843-26A0-EC11564C60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54501" y="3883972"/>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Download Smile, Emoji, Happy. Royalty-Free Vector Graphic - Pixabay">
                <a:extLst>
                  <a:ext uri="{FF2B5EF4-FFF2-40B4-BE49-F238E27FC236}">
                    <a16:creationId xmlns:a16="http://schemas.microsoft.com/office/drawing/2014/main" id="{8B80A46A-B9A3-6A0D-5E5E-5E14589FAF4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4412" y="524417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Download Smile, Emoji, Happy. Royalty-Free Vector Graphic - Pixabay">
                <a:extLst>
                  <a:ext uri="{FF2B5EF4-FFF2-40B4-BE49-F238E27FC236}">
                    <a16:creationId xmlns:a16="http://schemas.microsoft.com/office/drawing/2014/main" id="{EB9D27F5-4EFC-246A-B85B-6DFB31AF88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2237" y="3842968"/>
                <a:ext cx="569070" cy="56907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Download Smile, Emoji, Happy. Royalty-Free Vector Graphic - Pixabay">
                <a:extLst>
                  <a:ext uri="{FF2B5EF4-FFF2-40B4-BE49-F238E27FC236}">
                    <a16:creationId xmlns:a16="http://schemas.microsoft.com/office/drawing/2014/main" id="{DDCF8C20-8B98-C985-72A6-89C03A562D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7231" y="3849076"/>
                <a:ext cx="569070" cy="56907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Connector 62">
                <a:extLst>
                  <a:ext uri="{FF2B5EF4-FFF2-40B4-BE49-F238E27FC236}">
                    <a16:creationId xmlns:a16="http://schemas.microsoft.com/office/drawing/2014/main" id="{A077AF81-F707-2B96-0C62-961A039866B4}"/>
                  </a:ext>
                </a:extLst>
              </p:cNvPr>
              <p:cNvCxnSpPr>
                <a:cxnSpLocks/>
              </p:cNvCxnSpPr>
              <p:nvPr/>
            </p:nvCxnSpPr>
            <p:spPr>
              <a:xfrm flipV="1">
                <a:off x="1777953" y="2205467"/>
                <a:ext cx="0" cy="4640949"/>
              </a:xfrm>
              <a:prstGeom prst="line">
                <a:avLst/>
              </a:prstGeom>
            </p:spPr>
            <p:style>
              <a:lnRef idx="2">
                <a:schemeClr val="accent1"/>
              </a:lnRef>
              <a:fillRef idx="0">
                <a:schemeClr val="accent1"/>
              </a:fillRef>
              <a:effectRef idx="1">
                <a:schemeClr val="accent1"/>
              </a:effectRef>
              <a:fontRef idx="minor">
                <a:schemeClr val="tx1"/>
              </a:fontRef>
            </p:style>
          </p:cxnSp>
          <p:pic>
            <p:nvPicPr>
              <p:cNvPr id="64" name="Picture 63">
                <a:extLst>
                  <a:ext uri="{FF2B5EF4-FFF2-40B4-BE49-F238E27FC236}">
                    <a16:creationId xmlns:a16="http://schemas.microsoft.com/office/drawing/2014/main" id="{688DC09A-0197-630B-A4A4-EF60687577B3}"/>
                  </a:ext>
                </a:extLst>
              </p:cNvPr>
              <p:cNvPicPr>
                <a:picLocks noChangeAspect="1"/>
              </p:cNvPicPr>
              <p:nvPr/>
            </p:nvPicPr>
            <p:blipFill>
              <a:blip r:embed="rId13"/>
              <a:stretch>
                <a:fillRect/>
              </a:stretch>
            </p:blipFill>
            <p:spPr>
              <a:xfrm>
                <a:off x="2186070" y="4956380"/>
                <a:ext cx="980721" cy="1457828"/>
              </a:xfrm>
              <a:prstGeom prst="rect">
                <a:avLst/>
              </a:prstGeom>
            </p:spPr>
          </p:pic>
          <p:pic>
            <p:nvPicPr>
              <p:cNvPr id="65" name="Picture 64">
                <a:extLst>
                  <a:ext uri="{FF2B5EF4-FFF2-40B4-BE49-F238E27FC236}">
                    <a16:creationId xmlns:a16="http://schemas.microsoft.com/office/drawing/2014/main" id="{3F9BFAA7-42F5-21A1-66C5-89FFFCA85694}"/>
                  </a:ext>
                </a:extLst>
              </p:cNvPr>
              <p:cNvPicPr>
                <a:picLocks noChangeAspect="1"/>
              </p:cNvPicPr>
              <p:nvPr/>
            </p:nvPicPr>
            <p:blipFill>
              <a:blip r:embed="rId13"/>
              <a:stretch>
                <a:fillRect/>
              </a:stretch>
            </p:blipFill>
            <p:spPr>
              <a:xfrm>
                <a:off x="3816974" y="4889021"/>
                <a:ext cx="980721" cy="1457828"/>
              </a:xfrm>
              <a:prstGeom prst="rect">
                <a:avLst/>
              </a:prstGeom>
            </p:spPr>
          </p:pic>
          <p:pic>
            <p:nvPicPr>
              <p:cNvPr id="66" name="Picture 65">
                <a:extLst>
                  <a:ext uri="{FF2B5EF4-FFF2-40B4-BE49-F238E27FC236}">
                    <a16:creationId xmlns:a16="http://schemas.microsoft.com/office/drawing/2014/main" id="{C526CD40-2CE1-42E8-9145-E5BDC66EA2C1}"/>
                  </a:ext>
                </a:extLst>
              </p:cNvPr>
              <p:cNvPicPr>
                <a:picLocks noChangeAspect="1"/>
              </p:cNvPicPr>
              <p:nvPr/>
            </p:nvPicPr>
            <p:blipFill>
              <a:blip r:embed="rId13"/>
              <a:stretch>
                <a:fillRect/>
              </a:stretch>
            </p:blipFill>
            <p:spPr>
              <a:xfrm>
                <a:off x="5605639" y="4897421"/>
                <a:ext cx="980721" cy="1457828"/>
              </a:xfrm>
              <a:prstGeom prst="rect">
                <a:avLst/>
              </a:prstGeom>
            </p:spPr>
          </p:pic>
          <p:pic>
            <p:nvPicPr>
              <p:cNvPr id="67" name="Picture 66">
                <a:extLst>
                  <a:ext uri="{FF2B5EF4-FFF2-40B4-BE49-F238E27FC236}">
                    <a16:creationId xmlns:a16="http://schemas.microsoft.com/office/drawing/2014/main" id="{40588798-22C3-935E-13B0-3F07EAA23CB2}"/>
                  </a:ext>
                </a:extLst>
              </p:cNvPr>
              <p:cNvPicPr>
                <a:picLocks noChangeAspect="1"/>
              </p:cNvPicPr>
              <p:nvPr/>
            </p:nvPicPr>
            <p:blipFill>
              <a:blip r:embed="rId13"/>
              <a:stretch>
                <a:fillRect/>
              </a:stretch>
            </p:blipFill>
            <p:spPr>
              <a:xfrm>
                <a:off x="7449318" y="4872575"/>
                <a:ext cx="980721" cy="1457828"/>
              </a:xfrm>
              <a:prstGeom prst="rect">
                <a:avLst/>
              </a:prstGeom>
            </p:spPr>
          </p:pic>
          <p:pic>
            <p:nvPicPr>
              <p:cNvPr id="68" name="Picture 67">
                <a:extLst>
                  <a:ext uri="{FF2B5EF4-FFF2-40B4-BE49-F238E27FC236}">
                    <a16:creationId xmlns:a16="http://schemas.microsoft.com/office/drawing/2014/main" id="{6A6DEF55-C136-F7D5-7636-16FEE05BC6E3}"/>
                  </a:ext>
                </a:extLst>
              </p:cNvPr>
              <p:cNvPicPr>
                <a:picLocks noChangeAspect="1"/>
              </p:cNvPicPr>
              <p:nvPr/>
            </p:nvPicPr>
            <p:blipFill>
              <a:blip r:embed="rId13"/>
              <a:stretch>
                <a:fillRect/>
              </a:stretch>
            </p:blipFill>
            <p:spPr>
              <a:xfrm>
                <a:off x="9189643" y="4798507"/>
                <a:ext cx="980721" cy="1457828"/>
              </a:xfrm>
              <a:prstGeom prst="rect">
                <a:avLst/>
              </a:prstGeom>
            </p:spPr>
          </p:pic>
          <p:pic>
            <p:nvPicPr>
              <p:cNvPr id="69" name="Picture 68">
                <a:extLst>
                  <a:ext uri="{FF2B5EF4-FFF2-40B4-BE49-F238E27FC236}">
                    <a16:creationId xmlns:a16="http://schemas.microsoft.com/office/drawing/2014/main" id="{985BD4F6-1C57-D177-1222-8BBAC09FA95C}"/>
                  </a:ext>
                </a:extLst>
              </p:cNvPr>
              <p:cNvPicPr>
                <a:picLocks noChangeAspect="1"/>
              </p:cNvPicPr>
              <p:nvPr/>
            </p:nvPicPr>
            <p:blipFill>
              <a:blip r:embed="rId13"/>
              <a:stretch>
                <a:fillRect/>
              </a:stretch>
            </p:blipFill>
            <p:spPr>
              <a:xfrm>
                <a:off x="10849929" y="3464381"/>
                <a:ext cx="980721" cy="1457828"/>
              </a:xfrm>
              <a:prstGeom prst="rect">
                <a:avLst/>
              </a:prstGeom>
            </p:spPr>
          </p:pic>
          <p:pic>
            <p:nvPicPr>
              <p:cNvPr id="70" name="Picture 69">
                <a:extLst>
                  <a:ext uri="{FF2B5EF4-FFF2-40B4-BE49-F238E27FC236}">
                    <a16:creationId xmlns:a16="http://schemas.microsoft.com/office/drawing/2014/main" id="{835478D1-FEAD-6368-4385-62DB2784674F}"/>
                  </a:ext>
                </a:extLst>
              </p:cNvPr>
              <p:cNvPicPr>
                <a:picLocks noChangeAspect="1"/>
              </p:cNvPicPr>
              <p:nvPr/>
            </p:nvPicPr>
            <p:blipFill>
              <a:blip r:embed="rId13"/>
              <a:stretch>
                <a:fillRect/>
              </a:stretch>
            </p:blipFill>
            <p:spPr>
              <a:xfrm>
                <a:off x="7402838" y="3439593"/>
                <a:ext cx="980721" cy="1457828"/>
              </a:xfrm>
              <a:prstGeom prst="rect">
                <a:avLst/>
              </a:prstGeom>
            </p:spPr>
          </p:pic>
          <p:cxnSp>
            <p:nvCxnSpPr>
              <p:cNvPr id="71" name="Straight Connector 70">
                <a:extLst>
                  <a:ext uri="{FF2B5EF4-FFF2-40B4-BE49-F238E27FC236}">
                    <a16:creationId xmlns:a16="http://schemas.microsoft.com/office/drawing/2014/main" id="{B7BAC363-D6C0-944C-C105-109D0737697A}"/>
                  </a:ext>
                </a:extLst>
              </p:cNvPr>
              <p:cNvCxnSpPr>
                <a:cxnSpLocks/>
              </p:cNvCxnSpPr>
              <p:nvPr/>
            </p:nvCxnSpPr>
            <p:spPr>
              <a:xfrm flipH="1">
                <a:off x="229145" y="5139752"/>
                <a:ext cx="11965866" cy="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D77458-8779-7119-CCC7-5245605B7152}"/>
                      </a:ext>
                    </a:extLst>
                  </p:cNvPr>
                  <p:cNvSpPr txBox="1"/>
                  <p:nvPr/>
                </p:nvSpPr>
                <p:spPr>
                  <a:xfrm>
                    <a:off x="1635963" y="4517860"/>
                    <a:ext cx="1811709"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1</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2" name="TextBox 71">
                    <a:extLst>
                      <a:ext uri="{FF2B5EF4-FFF2-40B4-BE49-F238E27FC236}">
                        <a16:creationId xmlns:a16="http://schemas.microsoft.com/office/drawing/2014/main" id="{5DD77458-8779-7119-CCC7-5245605B7152}"/>
                      </a:ext>
                    </a:extLst>
                  </p:cNvPr>
                  <p:cNvSpPr txBox="1">
                    <a:spLocks noRot="1" noChangeAspect="1" noMove="1" noResize="1" noEditPoints="1" noAdjustHandles="1" noChangeArrowheads="1" noChangeShapeType="1" noTextEdit="1"/>
                  </p:cNvSpPr>
                  <p:nvPr/>
                </p:nvSpPr>
                <p:spPr>
                  <a:xfrm>
                    <a:off x="1635963" y="4517860"/>
                    <a:ext cx="1811709" cy="58063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CD8F351-FF86-0B3C-F2DD-A68C7411647E}"/>
                      </a:ext>
                    </a:extLst>
                  </p:cNvPr>
                  <p:cNvSpPr txBox="1"/>
                  <p:nvPr/>
                </p:nvSpPr>
                <p:spPr>
                  <a:xfrm>
                    <a:off x="3410980" y="4537594"/>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2</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3" name="TextBox 72">
                    <a:extLst>
                      <a:ext uri="{FF2B5EF4-FFF2-40B4-BE49-F238E27FC236}">
                        <a16:creationId xmlns:a16="http://schemas.microsoft.com/office/drawing/2014/main" id="{DCD8F351-FF86-0B3C-F2DD-A68C7411647E}"/>
                      </a:ext>
                    </a:extLst>
                  </p:cNvPr>
                  <p:cNvSpPr txBox="1">
                    <a:spLocks noRot="1" noChangeAspect="1" noMove="1" noResize="1" noEditPoints="1" noAdjustHandles="1" noChangeArrowheads="1" noChangeShapeType="1" noTextEdit="1"/>
                  </p:cNvSpPr>
                  <p:nvPr/>
                </p:nvSpPr>
                <p:spPr>
                  <a:xfrm>
                    <a:off x="3410980" y="4537594"/>
                    <a:ext cx="1819574" cy="58063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7E19EB1-2033-DAE7-EA5F-453201903468}"/>
                      </a:ext>
                    </a:extLst>
                  </p:cNvPr>
                  <p:cNvSpPr txBox="1"/>
                  <p:nvPr/>
                </p:nvSpPr>
                <p:spPr>
                  <a:xfrm>
                    <a:off x="5331566" y="4508186"/>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3</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4" name="TextBox 73">
                    <a:extLst>
                      <a:ext uri="{FF2B5EF4-FFF2-40B4-BE49-F238E27FC236}">
                        <a16:creationId xmlns:a16="http://schemas.microsoft.com/office/drawing/2014/main" id="{67E19EB1-2033-DAE7-EA5F-453201903468}"/>
                      </a:ext>
                    </a:extLst>
                  </p:cNvPr>
                  <p:cNvSpPr txBox="1">
                    <a:spLocks noRot="1" noChangeAspect="1" noMove="1" noResize="1" noEditPoints="1" noAdjustHandles="1" noChangeArrowheads="1" noChangeShapeType="1" noTextEdit="1"/>
                  </p:cNvSpPr>
                  <p:nvPr/>
                </p:nvSpPr>
                <p:spPr>
                  <a:xfrm>
                    <a:off x="5331566" y="4508186"/>
                    <a:ext cx="1819574" cy="58063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1710400-C95C-688D-873A-03F5692B4CD0}"/>
                      </a:ext>
                    </a:extLst>
                  </p:cNvPr>
                  <p:cNvSpPr txBox="1"/>
                  <p:nvPr/>
                </p:nvSpPr>
                <p:spPr>
                  <a:xfrm>
                    <a:off x="7031501" y="451287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4</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5" name="TextBox 74">
                    <a:extLst>
                      <a:ext uri="{FF2B5EF4-FFF2-40B4-BE49-F238E27FC236}">
                        <a16:creationId xmlns:a16="http://schemas.microsoft.com/office/drawing/2014/main" id="{E1710400-C95C-688D-873A-03F5692B4CD0}"/>
                      </a:ext>
                    </a:extLst>
                  </p:cNvPr>
                  <p:cNvSpPr txBox="1">
                    <a:spLocks noRot="1" noChangeAspect="1" noMove="1" noResize="1" noEditPoints="1" noAdjustHandles="1" noChangeArrowheads="1" noChangeShapeType="1" noTextEdit="1"/>
                  </p:cNvSpPr>
                  <p:nvPr/>
                </p:nvSpPr>
                <p:spPr>
                  <a:xfrm>
                    <a:off x="7031501" y="4512872"/>
                    <a:ext cx="1819574" cy="5806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45FC777-FAB7-6959-1311-F3EE7051036E}"/>
                      </a:ext>
                    </a:extLst>
                  </p:cNvPr>
                  <p:cNvSpPr txBox="1"/>
                  <p:nvPr/>
                </p:nvSpPr>
                <p:spPr>
                  <a:xfrm>
                    <a:off x="8845092" y="4535971"/>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5</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76" name="TextBox 75">
                    <a:extLst>
                      <a:ext uri="{FF2B5EF4-FFF2-40B4-BE49-F238E27FC236}">
                        <a16:creationId xmlns:a16="http://schemas.microsoft.com/office/drawing/2014/main" id="{645FC777-FAB7-6959-1311-F3EE7051036E}"/>
                      </a:ext>
                    </a:extLst>
                  </p:cNvPr>
                  <p:cNvSpPr txBox="1">
                    <a:spLocks noRot="1" noChangeAspect="1" noMove="1" noResize="1" noEditPoints="1" noAdjustHandles="1" noChangeArrowheads="1" noChangeShapeType="1" noTextEdit="1"/>
                  </p:cNvSpPr>
                  <p:nvPr/>
                </p:nvSpPr>
                <p:spPr>
                  <a:xfrm>
                    <a:off x="8845092" y="4535971"/>
                    <a:ext cx="1819574" cy="58063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3BE1CC0-A16F-F581-C626-FCD3D6C45D25}"/>
                      </a:ext>
                    </a:extLst>
                  </p:cNvPr>
                  <p:cNvSpPr txBox="1"/>
                  <p:nvPr/>
                </p:nvSpPr>
                <p:spPr>
                  <a:xfrm>
                    <a:off x="10399579" y="4524946"/>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6</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1</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7" name="TextBox 76">
                    <a:extLst>
                      <a:ext uri="{FF2B5EF4-FFF2-40B4-BE49-F238E27FC236}">
                        <a16:creationId xmlns:a16="http://schemas.microsoft.com/office/drawing/2014/main" id="{03BE1CC0-A16F-F581-C626-FCD3D6C45D25}"/>
                      </a:ext>
                    </a:extLst>
                  </p:cNvPr>
                  <p:cNvSpPr txBox="1">
                    <a:spLocks noRot="1" noChangeAspect="1" noMove="1" noResize="1" noEditPoints="1" noAdjustHandles="1" noChangeArrowheads="1" noChangeShapeType="1" noTextEdit="1"/>
                  </p:cNvSpPr>
                  <p:nvPr/>
                </p:nvSpPr>
                <p:spPr>
                  <a:xfrm>
                    <a:off x="10399579" y="4524946"/>
                    <a:ext cx="1819574" cy="58063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B906B93E-ECDD-43B2-CA30-F3EE5815338A}"/>
                      </a:ext>
                    </a:extLst>
                  </p:cNvPr>
                  <p:cNvSpPr txBox="1"/>
                  <p:nvPr/>
                </p:nvSpPr>
                <p:spPr>
                  <a:xfrm>
                    <a:off x="1635963" y="5972952"/>
                    <a:ext cx="1811709"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1</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8" name="TextBox 77">
                    <a:extLst>
                      <a:ext uri="{FF2B5EF4-FFF2-40B4-BE49-F238E27FC236}">
                        <a16:creationId xmlns:a16="http://schemas.microsoft.com/office/drawing/2014/main" id="{B906B93E-ECDD-43B2-CA30-F3EE5815338A}"/>
                      </a:ext>
                    </a:extLst>
                  </p:cNvPr>
                  <p:cNvSpPr txBox="1">
                    <a:spLocks noRot="1" noChangeAspect="1" noMove="1" noResize="1" noEditPoints="1" noAdjustHandles="1" noChangeArrowheads="1" noChangeShapeType="1" noTextEdit="1"/>
                  </p:cNvSpPr>
                  <p:nvPr/>
                </p:nvSpPr>
                <p:spPr>
                  <a:xfrm>
                    <a:off x="1635963" y="5972952"/>
                    <a:ext cx="1811709" cy="58063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B41C38CB-164B-301D-CB3F-053010E79A01}"/>
                      </a:ext>
                    </a:extLst>
                  </p:cNvPr>
                  <p:cNvSpPr txBox="1"/>
                  <p:nvPr/>
                </p:nvSpPr>
                <p:spPr>
                  <a:xfrm>
                    <a:off x="3357083" y="597295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2</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79" name="TextBox 78">
                    <a:extLst>
                      <a:ext uri="{FF2B5EF4-FFF2-40B4-BE49-F238E27FC236}">
                        <a16:creationId xmlns:a16="http://schemas.microsoft.com/office/drawing/2014/main" id="{B41C38CB-164B-301D-CB3F-053010E79A01}"/>
                      </a:ext>
                    </a:extLst>
                  </p:cNvPr>
                  <p:cNvSpPr txBox="1">
                    <a:spLocks noRot="1" noChangeAspect="1" noMove="1" noResize="1" noEditPoints="1" noAdjustHandles="1" noChangeArrowheads="1" noChangeShapeType="1" noTextEdit="1"/>
                  </p:cNvSpPr>
                  <p:nvPr/>
                </p:nvSpPr>
                <p:spPr>
                  <a:xfrm>
                    <a:off x="3357083" y="5972952"/>
                    <a:ext cx="1819574" cy="58063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0AA6090-0B13-2ABE-775F-74B87133F36A}"/>
                      </a:ext>
                    </a:extLst>
                  </p:cNvPr>
                  <p:cNvSpPr txBox="1"/>
                  <p:nvPr/>
                </p:nvSpPr>
                <p:spPr>
                  <a:xfrm>
                    <a:off x="5216181" y="5972952"/>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3</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0" name="TextBox 79">
                    <a:extLst>
                      <a:ext uri="{FF2B5EF4-FFF2-40B4-BE49-F238E27FC236}">
                        <a16:creationId xmlns:a16="http://schemas.microsoft.com/office/drawing/2014/main" id="{F0AA6090-0B13-2ABE-775F-74B87133F36A}"/>
                      </a:ext>
                    </a:extLst>
                  </p:cNvPr>
                  <p:cNvSpPr txBox="1">
                    <a:spLocks noRot="1" noChangeAspect="1" noMove="1" noResize="1" noEditPoints="1" noAdjustHandles="1" noChangeArrowheads="1" noChangeShapeType="1" noTextEdit="1"/>
                  </p:cNvSpPr>
                  <p:nvPr/>
                </p:nvSpPr>
                <p:spPr>
                  <a:xfrm>
                    <a:off x="5216181" y="5972952"/>
                    <a:ext cx="1819574" cy="58063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299C522-9A07-8C39-2AE4-0E37C6071E95}"/>
                      </a:ext>
                    </a:extLst>
                  </p:cNvPr>
                  <p:cNvSpPr txBox="1"/>
                  <p:nvPr/>
                </p:nvSpPr>
                <p:spPr>
                  <a:xfrm>
                    <a:off x="7019155" y="5966015"/>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4</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1" name="TextBox 80">
                    <a:extLst>
                      <a:ext uri="{FF2B5EF4-FFF2-40B4-BE49-F238E27FC236}">
                        <a16:creationId xmlns:a16="http://schemas.microsoft.com/office/drawing/2014/main" id="{6299C522-9A07-8C39-2AE4-0E37C6071E95}"/>
                      </a:ext>
                    </a:extLst>
                  </p:cNvPr>
                  <p:cNvSpPr txBox="1">
                    <a:spLocks noRot="1" noChangeAspect="1" noMove="1" noResize="1" noEditPoints="1" noAdjustHandles="1" noChangeArrowheads="1" noChangeShapeType="1" noTextEdit="1"/>
                  </p:cNvSpPr>
                  <p:nvPr/>
                </p:nvSpPr>
                <p:spPr>
                  <a:xfrm>
                    <a:off x="7019155" y="5966015"/>
                    <a:ext cx="1819574" cy="58063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C03B411-94A3-B6AC-2FDF-4C325F6028D0}"/>
                      </a:ext>
                    </a:extLst>
                  </p:cNvPr>
                  <p:cNvSpPr txBox="1"/>
                  <p:nvPr/>
                </p:nvSpPr>
                <p:spPr>
                  <a:xfrm>
                    <a:off x="8691410" y="5966015"/>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5</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=0</m:t>
                          </m:r>
                        </m:oMath>
                      </m:oMathPara>
                    </a14:m>
                    <a:endParaRPr lang="en-US" sz="1400" dirty="0">
                      <a:solidFill>
                        <a:schemeClr val="accent5"/>
                      </a:solidFill>
                    </a:endParaRPr>
                  </a:p>
                </p:txBody>
              </p:sp>
            </mc:Choice>
            <mc:Fallback xmlns="">
              <p:sp>
                <p:nvSpPr>
                  <p:cNvPr id="82" name="TextBox 81">
                    <a:extLst>
                      <a:ext uri="{FF2B5EF4-FFF2-40B4-BE49-F238E27FC236}">
                        <a16:creationId xmlns:a16="http://schemas.microsoft.com/office/drawing/2014/main" id="{4C03B411-94A3-B6AC-2FDF-4C325F6028D0}"/>
                      </a:ext>
                    </a:extLst>
                  </p:cNvPr>
                  <p:cNvSpPr txBox="1">
                    <a:spLocks noRot="1" noChangeAspect="1" noMove="1" noResize="1" noEditPoints="1" noAdjustHandles="1" noChangeArrowheads="1" noChangeShapeType="1" noTextEdit="1"/>
                  </p:cNvSpPr>
                  <p:nvPr/>
                </p:nvSpPr>
                <p:spPr>
                  <a:xfrm>
                    <a:off x="8691410" y="5966015"/>
                    <a:ext cx="1819574" cy="58063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E25472F-96EA-C37F-DAEA-175307618D90}"/>
                      </a:ext>
                    </a:extLst>
                  </p:cNvPr>
                  <p:cNvSpPr txBox="1"/>
                  <p:nvPr/>
                </p:nvSpPr>
                <p:spPr>
                  <a:xfrm>
                    <a:off x="10391061" y="5872530"/>
                    <a:ext cx="1819574" cy="580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accent5"/>
                                  </a:solidFill>
                                  <a:latin typeface="Cambria Math" panose="02040503050406030204" pitchFamily="18" charset="0"/>
                                </a:rPr>
                              </m:ctrlPr>
                            </m:sSubPr>
                            <m:e>
                              <m:r>
                                <a:rPr lang="en-US" sz="1400" b="0" i="1" smtClean="0">
                                  <a:solidFill>
                                    <a:schemeClr val="accent5"/>
                                  </a:solidFill>
                                  <a:latin typeface="Cambria Math" panose="02040503050406030204" pitchFamily="18" charset="0"/>
                                </a:rPr>
                                <m:t>𝑌</m:t>
                              </m:r>
                            </m:e>
                            <m:sub>
                              <m:r>
                                <a:rPr lang="en-US" sz="1400" b="0" i="1" smtClean="0">
                                  <a:solidFill>
                                    <a:schemeClr val="accent5"/>
                                  </a:solidFill>
                                  <a:latin typeface="Cambria Math" panose="02040503050406030204" pitchFamily="18" charset="0"/>
                                </a:rPr>
                                <m:t>6</m:t>
                              </m:r>
                            </m:sub>
                          </m:sSub>
                          <m:d>
                            <m:dPr>
                              <m:ctrlPr>
                                <a:rPr lang="en-US" sz="1400" b="0" i="1" smtClean="0">
                                  <a:solidFill>
                                    <a:schemeClr val="accent5"/>
                                  </a:solidFill>
                                  <a:latin typeface="Cambria Math" panose="02040503050406030204" pitchFamily="18" charset="0"/>
                                </a:rPr>
                              </m:ctrlPr>
                            </m:dPr>
                            <m:e>
                              <m:r>
                                <a:rPr lang="en-US" sz="1400" b="0" i="1" smtClean="0">
                                  <a:solidFill>
                                    <a:schemeClr val="accent5"/>
                                  </a:solidFill>
                                  <a:latin typeface="Cambria Math" panose="02040503050406030204" pitchFamily="18" charset="0"/>
                                </a:rPr>
                                <m:t>0</m:t>
                              </m:r>
                            </m:e>
                          </m:d>
                          <m:r>
                            <a:rPr lang="en-US" sz="1400" b="0" i="1" smtClean="0">
                              <a:solidFill>
                                <a:schemeClr val="accent5"/>
                              </a:solidFill>
                              <a:latin typeface="Cambria Math" panose="02040503050406030204" pitchFamily="18" charset="0"/>
                            </a:rPr>
                            <m:t>=1</m:t>
                          </m:r>
                        </m:oMath>
                      </m:oMathPara>
                    </a14:m>
                    <a:endParaRPr lang="en-US" sz="1400" dirty="0">
                      <a:solidFill>
                        <a:schemeClr val="accent5"/>
                      </a:solidFill>
                    </a:endParaRPr>
                  </a:p>
                </p:txBody>
              </p:sp>
            </mc:Choice>
            <mc:Fallback xmlns="">
              <p:sp>
                <p:nvSpPr>
                  <p:cNvPr id="83" name="TextBox 82">
                    <a:extLst>
                      <a:ext uri="{FF2B5EF4-FFF2-40B4-BE49-F238E27FC236}">
                        <a16:creationId xmlns:a16="http://schemas.microsoft.com/office/drawing/2014/main" id="{BE25472F-96EA-C37F-DAEA-175307618D90}"/>
                      </a:ext>
                    </a:extLst>
                  </p:cNvPr>
                  <p:cNvSpPr txBox="1">
                    <a:spLocks noRot="1" noChangeAspect="1" noMove="1" noResize="1" noEditPoints="1" noAdjustHandles="1" noChangeArrowheads="1" noChangeShapeType="1" noTextEdit="1"/>
                  </p:cNvSpPr>
                  <p:nvPr/>
                </p:nvSpPr>
                <p:spPr>
                  <a:xfrm>
                    <a:off x="10391061" y="5872530"/>
                    <a:ext cx="1819574" cy="580639"/>
                  </a:xfrm>
                  <a:prstGeom prst="rect">
                    <a:avLst/>
                  </a:prstGeom>
                  <a:blipFill>
                    <a:blip r:embed="rId25"/>
                    <a:stretch>
                      <a:fillRect/>
                    </a:stretch>
                  </a:blipFill>
                </p:spPr>
                <p:txBody>
                  <a:bodyPr/>
                  <a:lstStyle/>
                  <a:p>
                    <a:r>
                      <a:rPr lang="en-US">
                        <a:noFill/>
                      </a:rPr>
                      <a:t> </a:t>
                    </a:r>
                  </a:p>
                </p:txBody>
              </p:sp>
            </mc:Fallback>
          </mc:AlternateContent>
          <p:cxnSp>
            <p:nvCxnSpPr>
              <p:cNvPr id="84" name="Straight Connector 83">
                <a:extLst>
                  <a:ext uri="{FF2B5EF4-FFF2-40B4-BE49-F238E27FC236}">
                    <a16:creationId xmlns:a16="http://schemas.microsoft.com/office/drawing/2014/main" id="{7327FF41-14FC-37BB-8FC7-D337699073BA}"/>
                  </a:ext>
                </a:extLst>
              </p:cNvPr>
              <p:cNvCxnSpPr>
                <a:cxnSpLocks/>
              </p:cNvCxnSpPr>
              <p:nvPr/>
            </p:nvCxnSpPr>
            <p:spPr>
              <a:xfrm flipV="1">
                <a:off x="3336099" y="2205467"/>
                <a:ext cx="0" cy="47125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8C361A7-0CAE-3A5B-79B6-047AD9A696A8}"/>
                  </a:ext>
                </a:extLst>
              </p:cNvPr>
              <p:cNvCxnSpPr>
                <a:cxnSpLocks/>
              </p:cNvCxnSpPr>
              <p:nvPr/>
            </p:nvCxnSpPr>
            <p:spPr>
              <a:xfrm flipV="1">
                <a:off x="5117275" y="2205467"/>
                <a:ext cx="0" cy="4648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AC6E160-5737-111C-85F1-DD0D7039BB92}"/>
                  </a:ext>
                </a:extLst>
              </p:cNvPr>
              <p:cNvCxnSpPr>
                <a:cxnSpLocks/>
              </p:cNvCxnSpPr>
              <p:nvPr/>
            </p:nvCxnSpPr>
            <p:spPr>
              <a:xfrm flipV="1">
                <a:off x="6984175" y="2205467"/>
                <a:ext cx="0" cy="4640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20D7B81-A081-E089-44D5-8BD4D83EC497}"/>
                  </a:ext>
                </a:extLst>
              </p:cNvPr>
              <p:cNvCxnSpPr>
                <a:cxnSpLocks/>
              </p:cNvCxnSpPr>
              <p:nvPr/>
            </p:nvCxnSpPr>
            <p:spPr>
              <a:xfrm flipV="1">
                <a:off x="8779639" y="2205467"/>
                <a:ext cx="0" cy="4656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96312C4-7945-C66D-EA7E-2DEB495F7210}"/>
                  </a:ext>
                </a:extLst>
              </p:cNvPr>
              <p:cNvCxnSpPr>
                <a:cxnSpLocks/>
              </p:cNvCxnSpPr>
              <p:nvPr/>
            </p:nvCxnSpPr>
            <p:spPr>
              <a:xfrm flipV="1">
                <a:off x="10489376" y="2205467"/>
                <a:ext cx="0" cy="4652533"/>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FDE1B079-6D37-5DB3-6ACE-323548E39C80}"/>
                      </a:ext>
                    </a:extLst>
                  </p:cNvPr>
                  <p:cNvSpPr txBox="1"/>
                  <p:nvPr/>
                </p:nvSpPr>
                <p:spPr>
                  <a:xfrm>
                    <a:off x="2218574" y="2171230"/>
                    <a:ext cx="883976"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chemeClr val="accent5"/>
                              </a:solidFill>
                              <a:latin typeface="Cambria Math" panose="02040503050406030204" pitchFamily="18" charset="0"/>
                            </a:rPr>
                            <m:t>1</m:t>
                          </m:r>
                        </m:oMath>
                      </m:oMathPara>
                    </a14:m>
                    <a:endParaRPr lang="en-US" dirty="0">
                      <a:solidFill>
                        <a:schemeClr val="accent5"/>
                      </a:solidFill>
                    </a:endParaRPr>
                  </a:p>
                </p:txBody>
              </p:sp>
            </mc:Choice>
            <mc:Fallback xmlns="">
              <p:sp>
                <p:nvSpPr>
                  <p:cNvPr id="89" name="TextBox 88">
                    <a:extLst>
                      <a:ext uri="{FF2B5EF4-FFF2-40B4-BE49-F238E27FC236}">
                        <a16:creationId xmlns:a16="http://schemas.microsoft.com/office/drawing/2014/main" id="{FDE1B079-6D37-5DB3-6ACE-323548E39C80}"/>
                      </a:ext>
                    </a:extLst>
                  </p:cNvPr>
                  <p:cNvSpPr txBox="1">
                    <a:spLocks noRot="1" noChangeAspect="1" noMove="1" noResize="1" noEditPoints="1" noAdjustHandles="1" noChangeArrowheads="1" noChangeShapeType="1" noTextEdit="1"/>
                  </p:cNvSpPr>
                  <p:nvPr/>
                </p:nvSpPr>
                <p:spPr>
                  <a:xfrm>
                    <a:off x="2218574" y="2171230"/>
                    <a:ext cx="883976" cy="69676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9DFC0BD-E051-19F6-DBE6-AB37A010F6DA}"/>
                      </a:ext>
                    </a:extLst>
                  </p:cNvPr>
                  <p:cNvSpPr txBox="1"/>
                  <p:nvPr/>
                </p:nvSpPr>
                <p:spPr>
                  <a:xfrm>
                    <a:off x="3844099" y="2214241"/>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2</m:t>
                          </m:r>
                        </m:oMath>
                      </m:oMathPara>
                    </a14:m>
                    <a:endParaRPr lang="en-US" dirty="0">
                      <a:solidFill>
                        <a:schemeClr val="accent5"/>
                      </a:solidFill>
                    </a:endParaRPr>
                  </a:p>
                </p:txBody>
              </p:sp>
            </mc:Choice>
            <mc:Fallback xmlns="">
              <p:sp>
                <p:nvSpPr>
                  <p:cNvPr id="90" name="TextBox 89">
                    <a:extLst>
                      <a:ext uri="{FF2B5EF4-FFF2-40B4-BE49-F238E27FC236}">
                        <a16:creationId xmlns:a16="http://schemas.microsoft.com/office/drawing/2014/main" id="{79DFC0BD-E051-19F6-DBE6-AB37A010F6DA}"/>
                      </a:ext>
                    </a:extLst>
                  </p:cNvPr>
                  <p:cNvSpPr txBox="1">
                    <a:spLocks noRot="1" noChangeAspect="1" noMove="1" noResize="1" noEditPoints="1" noAdjustHandles="1" noChangeArrowheads="1" noChangeShapeType="1" noTextEdit="1"/>
                  </p:cNvSpPr>
                  <p:nvPr/>
                </p:nvSpPr>
                <p:spPr>
                  <a:xfrm>
                    <a:off x="3844099" y="2214241"/>
                    <a:ext cx="836612" cy="696766"/>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0ACB0BF-45E7-07E2-97BC-FCCF353599E5}"/>
                      </a:ext>
                    </a:extLst>
                  </p:cNvPr>
                  <p:cNvSpPr txBox="1"/>
                  <p:nvPr/>
                </p:nvSpPr>
                <p:spPr>
                  <a:xfrm>
                    <a:off x="1020139" y="2884644"/>
                    <a:ext cx="563341" cy="6387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𝑖</m:t>
                          </m:r>
                        </m:oMath>
                      </m:oMathPara>
                    </a14:m>
                    <a:endParaRPr lang="en-US" sz="1600" dirty="0"/>
                  </a:p>
                </p:txBody>
              </p:sp>
            </mc:Choice>
            <mc:Fallback xmlns="">
              <p:sp>
                <p:nvSpPr>
                  <p:cNvPr id="91" name="TextBox 90">
                    <a:extLst>
                      <a:ext uri="{FF2B5EF4-FFF2-40B4-BE49-F238E27FC236}">
                        <a16:creationId xmlns:a16="http://schemas.microsoft.com/office/drawing/2014/main" id="{30ACB0BF-45E7-07E2-97BC-FCCF353599E5}"/>
                      </a:ext>
                    </a:extLst>
                  </p:cNvPr>
                  <p:cNvSpPr txBox="1">
                    <a:spLocks noRot="1" noChangeAspect="1" noMove="1" noResize="1" noEditPoints="1" noAdjustHandles="1" noChangeArrowheads="1" noChangeShapeType="1" noTextEdit="1"/>
                  </p:cNvSpPr>
                  <p:nvPr/>
                </p:nvSpPr>
                <p:spPr>
                  <a:xfrm>
                    <a:off x="1020139" y="2884644"/>
                    <a:ext cx="563341" cy="63870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0075E5C-294A-AD13-BFB9-12B4BDDD717B}"/>
                      </a:ext>
                    </a:extLst>
                  </p:cNvPr>
                  <p:cNvSpPr txBox="1"/>
                  <p:nvPr/>
                </p:nvSpPr>
                <p:spPr>
                  <a:xfrm>
                    <a:off x="5707258" y="2205467"/>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3</m:t>
                          </m:r>
                        </m:oMath>
                      </m:oMathPara>
                    </a14:m>
                    <a:endParaRPr lang="en-US" dirty="0">
                      <a:solidFill>
                        <a:schemeClr val="accent5"/>
                      </a:solidFill>
                    </a:endParaRPr>
                  </a:p>
                </p:txBody>
              </p:sp>
            </mc:Choice>
            <mc:Fallback xmlns="">
              <p:sp>
                <p:nvSpPr>
                  <p:cNvPr id="92" name="TextBox 91">
                    <a:extLst>
                      <a:ext uri="{FF2B5EF4-FFF2-40B4-BE49-F238E27FC236}">
                        <a16:creationId xmlns:a16="http://schemas.microsoft.com/office/drawing/2014/main" id="{10075E5C-294A-AD13-BFB9-12B4BDDD717B}"/>
                      </a:ext>
                    </a:extLst>
                  </p:cNvPr>
                  <p:cNvSpPr txBox="1">
                    <a:spLocks noRot="1" noChangeAspect="1" noMove="1" noResize="1" noEditPoints="1" noAdjustHandles="1" noChangeArrowheads="1" noChangeShapeType="1" noTextEdit="1"/>
                  </p:cNvSpPr>
                  <p:nvPr/>
                </p:nvSpPr>
                <p:spPr>
                  <a:xfrm>
                    <a:off x="5707258" y="2205467"/>
                    <a:ext cx="836612" cy="69676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CE763EA-F931-7312-7D57-FEC3CC3A42C6}"/>
                      </a:ext>
                    </a:extLst>
                  </p:cNvPr>
                  <p:cNvSpPr txBox="1"/>
                  <p:nvPr/>
                </p:nvSpPr>
                <p:spPr>
                  <a:xfrm>
                    <a:off x="7387429" y="2187879"/>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4</m:t>
                          </m:r>
                        </m:oMath>
                      </m:oMathPara>
                    </a14:m>
                    <a:endParaRPr lang="en-US" dirty="0">
                      <a:solidFill>
                        <a:schemeClr val="accent5"/>
                      </a:solidFill>
                    </a:endParaRPr>
                  </a:p>
                </p:txBody>
              </p:sp>
            </mc:Choice>
            <mc:Fallback xmlns="">
              <p:sp>
                <p:nvSpPr>
                  <p:cNvPr id="93" name="TextBox 92">
                    <a:extLst>
                      <a:ext uri="{FF2B5EF4-FFF2-40B4-BE49-F238E27FC236}">
                        <a16:creationId xmlns:a16="http://schemas.microsoft.com/office/drawing/2014/main" id="{BCE763EA-F931-7312-7D57-FEC3CC3A42C6}"/>
                      </a:ext>
                    </a:extLst>
                  </p:cNvPr>
                  <p:cNvSpPr txBox="1">
                    <a:spLocks noRot="1" noChangeAspect="1" noMove="1" noResize="1" noEditPoints="1" noAdjustHandles="1" noChangeArrowheads="1" noChangeShapeType="1" noTextEdit="1"/>
                  </p:cNvSpPr>
                  <p:nvPr/>
                </p:nvSpPr>
                <p:spPr>
                  <a:xfrm>
                    <a:off x="7387429" y="2187879"/>
                    <a:ext cx="836612" cy="69676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4DBBF8C-B75F-0E2F-EE01-28885DC17A8A}"/>
                      </a:ext>
                    </a:extLst>
                  </p:cNvPr>
                  <p:cNvSpPr txBox="1"/>
                  <p:nvPr/>
                </p:nvSpPr>
                <p:spPr>
                  <a:xfrm>
                    <a:off x="9182891" y="2171230"/>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5</m:t>
                          </m:r>
                        </m:oMath>
                      </m:oMathPara>
                    </a14:m>
                    <a:endParaRPr lang="en-US" dirty="0">
                      <a:solidFill>
                        <a:schemeClr val="accent5"/>
                      </a:solidFill>
                    </a:endParaRPr>
                  </a:p>
                </p:txBody>
              </p:sp>
            </mc:Choice>
            <mc:Fallback xmlns="">
              <p:sp>
                <p:nvSpPr>
                  <p:cNvPr id="94" name="TextBox 93">
                    <a:extLst>
                      <a:ext uri="{FF2B5EF4-FFF2-40B4-BE49-F238E27FC236}">
                        <a16:creationId xmlns:a16="http://schemas.microsoft.com/office/drawing/2014/main" id="{54DBBF8C-B75F-0E2F-EE01-28885DC17A8A}"/>
                      </a:ext>
                    </a:extLst>
                  </p:cNvPr>
                  <p:cNvSpPr txBox="1">
                    <a:spLocks noRot="1" noChangeAspect="1" noMove="1" noResize="1" noEditPoints="1" noAdjustHandles="1" noChangeArrowheads="1" noChangeShapeType="1" noTextEdit="1"/>
                  </p:cNvSpPr>
                  <p:nvPr/>
                </p:nvSpPr>
                <p:spPr>
                  <a:xfrm>
                    <a:off x="9182891" y="2171230"/>
                    <a:ext cx="836612" cy="696766"/>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B9E0CD7E-4EF8-9878-7836-EADA12A8C71A}"/>
                      </a:ext>
                    </a:extLst>
                  </p:cNvPr>
                  <p:cNvSpPr txBox="1"/>
                  <p:nvPr/>
                </p:nvSpPr>
                <p:spPr>
                  <a:xfrm>
                    <a:off x="10882543" y="2152268"/>
                    <a:ext cx="836612" cy="696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accent5"/>
                              </a:solidFill>
                              <a:latin typeface="Cambria Math" panose="02040503050406030204" pitchFamily="18" charset="0"/>
                            </a:rPr>
                            <m:t>6</m:t>
                          </m:r>
                        </m:oMath>
                      </m:oMathPara>
                    </a14:m>
                    <a:endParaRPr lang="en-US" dirty="0">
                      <a:solidFill>
                        <a:schemeClr val="accent5"/>
                      </a:solidFill>
                    </a:endParaRPr>
                  </a:p>
                </p:txBody>
              </p:sp>
            </mc:Choice>
            <mc:Fallback xmlns="">
              <p:sp>
                <p:nvSpPr>
                  <p:cNvPr id="95" name="TextBox 94">
                    <a:extLst>
                      <a:ext uri="{FF2B5EF4-FFF2-40B4-BE49-F238E27FC236}">
                        <a16:creationId xmlns:a16="http://schemas.microsoft.com/office/drawing/2014/main" id="{B9E0CD7E-4EF8-9878-7836-EADA12A8C71A}"/>
                      </a:ext>
                    </a:extLst>
                  </p:cNvPr>
                  <p:cNvSpPr txBox="1">
                    <a:spLocks noRot="1" noChangeAspect="1" noMove="1" noResize="1" noEditPoints="1" noAdjustHandles="1" noChangeArrowheads="1" noChangeShapeType="1" noTextEdit="1"/>
                  </p:cNvSpPr>
                  <p:nvPr/>
                </p:nvSpPr>
                <p:spPr>
                  <a:xfrm>
                    <a:off x="10882543" y="2152268"/>
                    <a:ext cx="836612" cy="696766"/>
                  </a:xfrm>
                  <a:prstGeom prst="rect">
                    <a:avLst/>
                  </a:prstGeom>
                  <a:blipFill>
                    <a:blip r:embed="rId32"/>
                    <a:stretch>
                      <a:fillRect/>
                    </a:stretch>
                  </a:blipFill>
                </p:spPr>
                <p:txBody>
                  <a:bodyPr/>
                  <a:lstStyle/>
                  <a:p>
                    <a:r>
                      <a:rPr lang="en-US">
                        <a:noFill/>
                      </a:rPr>
                      <a:t> </a:t>
                    </a:r>
                  </a:p>
                </p:txBody>
              </p:sp>
            </mc:Fallback>
          </mc:AlternateContent>
        </p:grpSp>
      </p:grpSp>
      <p:sp>
        <p:nvSpPr>
          <p:cNvPr id="4" name="Rounded Rectangle 3">
            <a:extLst>
              <a:ext uri="{FF2B5EF4-FFF2-40B4-BE49-F238E27FC236}">
                <a16:creationId xmlns:a16="http://schemas.microsoft.com/office/drawing/2014/main" id="{E1D396FB-C8C2-31C9-5617-9F275DF1EC94}"/>
              </a:ext>
            </a:extLst>
          </p:cNvPr>
          <p:cNvSpPr/>
          <p:nvPr/>
        </p:nvSpPr>
        <p:spPr>
          <a:xfrm>
            <a:off x="684992" y="4212583"/>
            <a:ext cx="4657725" cy="2526149"/>
          </a:xfrm>
          <a:prstGeom prst="roundRect">
            <a:avLst/>
          </a:prstGeom>
          <a:solidFill>
            <a:schemeClr val="accent5"/>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Interpreting ATE:</a:t>
            </a:r>
          </a:p>
          <a:p>
            <a:pPr marL="342900" indent="-342900">
              <a:buFont typeface="Arial" panose="020B0604020202020204" pitchFamily="34" charset="0"/>
              <a:buChar char="•"/>
            </a:pPr>
            <a:r>
              <a:rPr lang="en-US" sz="2400" dirty="0"/>
              <a:t>Choose someone at random in the population.</a:t>
            </a:r>
          </a:p>
          <a:p>
            <a:pPr marL="342900" indent="-342900">
              <a:buFont typeface="Arial" panose="020B0604020202020204" pitchFamily="34" charset="0"/>
              <a:buChar char="•"/>
            </a:pPr>
            <a:r>
              <a:rPr lang="en-US" sz="2400" dirty="0"/>
              <a:t>ATE is how much you expect aspirin to change their happiness vs. no aspirin.</a:t>
            </a:r>
          </a:p>
        </p:txBody>
      </p:sp>
    </p:spTree>
    <p:extLst>
      <p:ext uri="{BB962C8B-B14F-4D97-AF65-F5344CB8AC3E}">
        <p14:creationId xmlns:p14="http://schemas.microsoft.com/office/powerpoint/2010/main" val="12086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A1F9-A185-BF62-E1DA-6D5CBE7202C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0512A6-1702-ECA3-4BC5-2AB22786BE81}"/>
              </a:ext>
            </a:extLst>
          </p:cNvPr>
          <p:cNvSpPr>
            <a:spLocks noGrp="1"/>
          </p:cNvSpPr>
          <p:nvPr>
            <p:ph idx="1"/>
          </p:nvPr>
        </p:nvSpPr>
        <p:spPr/>
        <p:txBody>
          <a:bodyPr/>
          <a:lstStyle/>
          <a:p>
            <a:pPr marL="514350" indent="-514350">
              <a:buFont typeface="+mj-lt"/>
              <a:buAutoNum type="arabicPeriod"/>
            </a:pPr>
            <a:r>
              <a:rPr lang="en-US" dirty="0"/>
              <a:t>What is correlation?</a:t>
            </a:r>
          </a:p>
          <a:p>
            <a:pPr marL="514350" indent="-514350">
              <a:buFont typeface="+mj-lt"/>
              <a:buAutoNum type="arabicPeriod"/>
            </a:pPr>
            <a:r>
              <a:rPr lang="en-US" dirty="0"/>
              <a:t>What is causality?</a:t>
            </a:r>
          </a:p>
          <a:p>
            <a:pPr marL="514350" indent="-514350">
              <a:buFont typeface="+mj-lt"/>
              <a:buAutoNum type="arabicPeriod"/>
            </a:pPr>
            <a:r>
              <a:rPr lang="en-US" dirty="0"/>
              <a:t>The fundamental problem of causal inference</a:t>
            </a:r>
          </a:p>
          <a:p>
            <a:pPr marL="514350" indent="-514350">
              <a:buFont typeface="+mj-lt"/>
              <a:buAutoNum type="arabicPeriod"/>
            </a:pPr>
            <a:r>
              <a:rPr lang="en-US" dirty="0"/>
              <a:t>Observational comparisons and ATE</a:t>
            </a:r>
          </a:p>
        </p:txBody>
      </p:sp>
    </p:spTree>
    <p:extLst>
      <p:ext uri="{BB962C8B-B14F-4D97-AF65-F5344CB8AC3E}">
        <p14:creationId xmlns:p14="http://schemas.microsoft.com/office/powerpoint/2010/main" val="102548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41E0-BBDC-9AB3-E7D2-84DC7B03E2A7}"/>
              </a:ext>
            </a:extLst>
          </p:cNvPr>
          <p:cNvSpPr>
            <a:spLocks noGrp="1"/>
          </p:cNvSpPr>
          <p:nvPr>
            <p:ph type="title"/>
          </p:nvPr>
        </p:nvSpPr>
        <p:spPr>
          <a:xfrm>
            <a:off x="838200" y="536835"/>
            <a:ext cx="10515600" cy="1325563"/>
          </a:xfrm>
        </p:spPr>
        <p:txBody>
          <a:bodyPr/>
          <a:lstStyle/>
          <a:p>
            <a:r>
              <a:rPr lang="en-US" dirty="0"/>
              <a:t>Summary</a:t>
            </a:r>
            <a:br>
              <a:rPr lang="en-US" dirty="0"/>
            </a:br>
            <a:r>
              <a:rPr lang="en-US" sz="3200" dirty="0"/>
              <a:t>What we want vs. What we have</a:t>
            </a:r>
            <a:endParaRPr lang="en-US" dirty="0"/>
          </a:p>
        </p:txBody>
      </p:sp>
      <p:sp>
        <p:nvSpPr>
          <p:cNvPr id="4" name="Content Placeholder 2">
            <a:extLst>
              <a:ext uri="{FF2B5EF4-FFF2-40B4-BE49-F238E27FC236}">
                <a16:creationId xmlns:a16="http://schemas.microsoft.com/office/drawing/2014/main" id="{20D20086-A762-8740-D0FB-7650E14ACEDD}"/>
              </a:ext>
            </a:extLst>
          </p:cNvPr>
          <p:cNvSpPr>
            <a:spLocks noGrp="1"/>
          </p:cNvSpPr>
          <p:nvPr>
            <p:ph idx="1"/>
          </p:nvPr>
        </p:nvSpPr>
        <p:spPr>
          <a:xfrm>
            <a:off x="838200" y="2241261"/>
            <a:ext cx="5084135" cy="917575"/>
          </a:xfrm>
        </p:spPr>
        <p:txBody>
          <a:bodyPr>
            <a:noAutofit/>
          </a:bodyPr>
          <a:lstStyle/>
          <a:p>
            <a:r>
              <a:rPr lang="en-US" sz="2600" b="1" dirty="0"/>
              <a:t>What we want: </a:t>
            </a:r>
            <a:r>
              <a:rPr lang="en-US" sz="2600" dirty="0"/>
              <a:t>Average Treatment Effect (ATE) / Causation</a:t>
            </a:r>
          </a:p>
        </p:txBody>
      </p:sp>
      <p:sp>
        <p:nvSpPr>
          <p:cNvPr id="5" name="Content Placeholder 2">
            <a:extLst>
              <a:ext uri="{FF2B5EF4-FFF2-40B4-BE49-F238E27FC236}">
                <a16:creationId xmlns:a16="http://schemas.microsoft.com/office/drawing/2014/main" id="{1380912D-A10C-B7A3-EB03-37991464B50C}"/>
              </a:ext>
            </a:extLst>
          </p:cNvPr>
          <p:cNvSpPr txBox="1">
            <a:spLocks/>
          </p:cNvSpPr>
          <p:nvPr/>
        </p:nvSpPr>
        <p:spPr>
          <a:xfrm>
            <a:off x="6551428" y="2241261"/>
            <a:ext cx="5084135" cy="10690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 we have: </a:t>
            </a:r>
            <a:r>
              <a:rPr lang="en-US" dirty="0"/>
              <a:t>Observational Comparison / Correlation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45BA76-E958-487D-2A35-B67E9E852582}"/>
                  </a:ext>
                </a:extLst>
              </p:cNvPr>
              <p:cNvSpPr txBox="1"/>
              <p:nvPr/>
            </p:nvSpPr>
            <p:spPr>
              <a:xfrm>
                <a:off x="1634797" y="3361167"/>
                <a:ext cx="3145541" cy="1211550"/>
              </a:xfrm>
              <a:prstGeom prst="rect">
                <a:avLst/>
              </a:prstGeom>
              <a:noFill/>
            </p:spPr>
            <p:txBody>
              <a:bodyPr wrap="none" lIns="0" tIns="0" rIns="0" bIns="0" rtlCol="0">
                <a:spAutoFit/>
              </a:bodyPr>
              <a:lstStyle/>
              <a:p>
                <a:pPr algn="r"/>
                <a14:m>
                  <m:oMathPara xmlns:m="http://schemas.openxmlformats.org/officeDocument/2006/math">
                    <m:oMathParaPr>
                      <m:jc m:val="left"/>
                    </m:oMathParaPr>
                    <m:oMath xmlns:m="http://schemas.openxmlformats.org/officeDocument/2006/math">
                      <m:f>
                        <m:fPr>
                          <m:ctrlPr>
                            <a:rPr lang="en-US" sz="2800" i="1" smtClean="0">
                              <a:solidFill>
                                <a:schemeClr val="accent1"/>
                              </a:solidFill>
                              <a:latin typeface="Cambria Math" panose="02040503050406030204" pitchFamily="18" charset="0"/>
                            </a:rPr>
                          </m:ctrlPr>
                        </m:fPr>
                        <m:num>
                          <m:r>
                            <a:rPr lang="en-US" sz="2800" i="1">
                              <a:solidFill>
                                <a:schemeClr val="accent1"/>
                              </a:solidFill>
                              <a:latin typeface="Cambria Math" panose="02040503050406030204" pitchFamily="18" charset="0"/>
                            </a:rPr>
                            <m:t>1</m:t>
                          </m:r>
                        </m:num>
                        <m:den>
                          <m:r>
                            <a:rPr lang="en-US" sz="2800" i="1">
                              <a:solidFill>
                                <a:schemeClr val="accent1"/>
                              </a:solidFill>
                              <a:latin typeface="Cambria Math" panose="02040503050406030204" pitchFamily="18" charset="0"/>
                            </a:rPr>
                            <m:t>𝑁</m:t>
                          </m:r>
                        </m:den>
                      </m:f>
                      <m:nary>
                        <m:naryPr>
                          <m:chr m:val="∑"/>
                          <m:ctrlPr>
                            <a:rPr lang="en-US" sz="2800" i="1">
                              <a:solidFill>
                                <a:schemeClr val="accent1"/>
                              </a:solidFill>
                              <a:latin typeface="Cambria Math" panose="02040503050406030204" pitchFamily="18" charset="0"/>
                            </a:rPr>
                          </m:ctrlPr>
                        </m:naryPr>
                        <m:sub>
                          <m:r>
                            <m:rPr>
                              <m:brk m:alnAt="23"/>
                            </m:rPr>
                            <a:rPr lang="en-US" sz="2800" i="1">
                              <a:solidFill>
                                <a:schemeClr val="accent1"/>
                              </a:solidFill>
                              <a:latin typeface="Cambria Math" panose="02040503050406030204" pitchFamily="18" charset="0"/>
                            </a:rPr>
                            <m:t>𝑖</m:t>
                          </m:r>
                          <m:r>
                            <a:rPr lang="en-US" sz="2800" i="1">
                              <a:solidFill>
                                <a:schemeClr val="accent1"/>
                              </a:solidFill>
                              <a:latin typeface="Cambria Math" panose="02040503050406030204" pitchFamily="18" charset="0"/>
                            </a:rPr>
                            <m:t>=1</m:t>
                          </m:r>
                        </m:sub>
                        <m:sup>
                          <m:r>
                            <a:rPr lang="en-US" sz="2800" i="1">
                              <a:solidFill>
                                <a:schemeClr val="accent1"/>
                              </a:solidFill>
                              <a:latin typeface="Cambria Math" panose="02040503050406030204" pitchFamily="18" charset="0"/>
                            </a:rPr>
                            <m:t>𝑁</m:t>
                          </m:r>
                        </m:sup>
                        <m:e>
                          <m:d>
                            <m:dPr>
                              <m:ctrlPr>
                                <a:rPr lang="en-US" sz="2800" i="1">
                                  <a:solidFill>
                                    <a:schemeClr val="accent1"/>
                                  </a:solidFill>
                                  <a:latin typeface="Cambria Math" panose="02040503050406030204" pitchFamily="18" charset="0"/>
                                </a:rPr>
                              </m:ctrlPr>
                            </m:dPr>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1</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r>
                                <a:rPr lang="en-US" sz="2800" i="1">
                                  <a:solidFill>
                                    <a:schemeClr val="accent1"/>
                                  </a:solidFill>
                                  <a:latin typeface="Cambria Math" panose="02040503050406030204" pitchFamily="18" charset="0"/>
                                </a:rPr>
                                <m:t>(0)</m:t>
                              </m:r>
                            </m:e>
                          </m:d>
                        </m:e>
                      </m:nary>
                    </m:oMath>
                  </m:oMathPara>
                </a14:m>
                <a:endParaRPr lang="en-US" sz="2800" dirty="0">
                  <a:solidFill>
                    <a:schemeClr val="accent1"/>
                  </a:solidFill>
                </a:endParaRPr>
              </a:p>
            </p:txBody>
          </p:sp>
        </mc:Choice>
        <mc:Fallback xmlns="">
          <p:sp>
            <p:nvSpPr>
              <p:cNvPr id="6" name="TextBox 5">
                <a:extLst>
                  <a:ext uri="{FF2B5EF4-FFF2-40B4-BE49-F238E27FC236}">
                    <a16:creationId xmlns:a16="http://schemas.microsoft.com/office/drawing/2014/main" id="{ED45BA76-E958-487D-2A35-B67E9E852582}"/>
                  </a:ext>
                </a:extLst>
              </p:cNvPr>
              <p:cNvSpPr txBox="1">
                <a:spLocks noRot="1" noChangeAspect="1" noMove="1" noResize="1" noEditPoints="1" noAdjustHandles="1" noChangeArrowheads="1" noChangeShapeType="1" noTextEdit="1"/>
              </p:cNvSpPr>
              <p:nvPr/>
            </p:nvSpPr>
            <p:spPr>
              <a:xfrm>
                <a:off x="1634797" y="3361167"/>
                <a:ext cx="3145541" cy="1211550"/>
              </a:xfrm>
              <a:prstGeom prst="rect">
                <a:avLst/>
              </a:prstGeom>
              <a:blipFill>
                <a:blip r:embed="rId3"/>
                <a:stretch>
                  <a:fillRect l="-32129" t="-112500" b="-1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8BA188-C6E7-FCEA-6114-AD8F6E3CE620}"/>
                  </a:ext>
                </a:extLst>
              </p:cNvPr>
              <p:cNvSpPr txBox="1"/>
              <p:nvPr/>
            </p:nvSpPr>
            <p:spPr>
              <a:xfrm>
                <a:off x="6464595" y="3361167"/>
                <a:ext cx="4889205" cy="1194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1</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1</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r>
                        <a:rPr lang="en-US" sz="2800" i="1" dirty="0">
                          <a:solidFill>
                            <a:schemeClr val="accent1"/>
                          </a:solidFill>
                          <a:latin typeface="Cambria Math" panose="02040503050406030204" pitchFamily="18" charset="0"/>
                        </a:rPr>
                        <m:t>−</m:t>
                      </m:r>
                      <m:f>
                        <m:fPr>
                          <m:ctrlPr>
                            <a:rPr lang="en-US" sz="2800" i="1" dirty="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0</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0</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oMath>
                  </m:oMathPara>
                </a14:m>
                <a:endParaRPr lang="en-US" sz="2800" dirty="0">
                  <a:solidFill>
                    <a:schemeClr val="accent1"/>
                  </a:solidFill>
                </a:endParaRPr>
              </a:p>
            </p:txBody>
          </p:sp>
        </mc:Choice>
        <mc:Fallback xmlns="">
          <p:sp>
            <p:nvSpPr>
              <p:cNvPr id="7" name="TextBox 6">
                <a:extLst>
                  <a:ext uri="{FF2B5EF4-FFF2-40B4-BE49-F238E27FC236}">
                    <a16:creationId xmlns:a16="http://schemas.microsoft.com/office/drawing/2014/main" id="{9D8BA188-C6E7-FCEA-6114-AD8F6E3CE620}"/>
                  </a:ext>
                </a:extLst>
              </p:cNvPr>
              <p:cNvSpPr txBox="1">
                <a:spLocks noRot="1" noChangeAspect="1" noMove="1" noResize="1" noEditPoints="1" noAdjustHandles="1" noChangeArrowheads="1" noChangeShapeType="1" noTextEdit="1"/>
              </p:cNvSpPr>
              <p:nvPr/>
            </p:nvSpPr>
            <p:spPr>
              <a:xfrm>
                <a:off x="6464595" y="3361167"/>
                <a:ext cx="4889205" cy="1194045"/>
              </a:xfrm>
              <a:prstGeom prst="rect">
                <a:avLst/>
              </a:prstGeom>
              <a:blipFill>
                <a:blip r:embed="rId4"/>
                <a:stretch>
                  <a:fillRect l="-2067" t="-124211" b="-16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0E1E8A-D7AB-025E-D557-5F3F61211791}"/>
                  </a:ext>
                </a:extLst>
              </p:cNvPr>
              <p:cNvSpPr txBox="1"/>
              <p:nvPr/>
            </p:nvSpPr>
            <p:spPr>
              <a:xfrm>
                <a:off x="6891670" y="73956"/>
                <a:ext cx="5527158"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outcome that we see for person </a:t>
                </a:r>
                <a14:m>
                  <m:oMath xmlns:m="http://schemas.openxmlformats.org/officeDocument/2006/math">
                    <m:r>
                      <a:rPr lang="en-US" b="0" i="1" smtClean="0">
                        <a:solidFill>
                          <a:schemeClr val="accent5"/>
                        </a:solidFill>
                        <a:latin typeface="Cambria Math" panose="02040503050406030204" pitchFamily="18" charset="0"/>
                      </a:rPr>
                      <m:t>𝑖</m:t>
                    </m:r>
                  </m:oMath>
                </a14:m>
                <a:endParaRPr lang="en-US" dirty="0">
                  <a:solidFill>
                    <a:schemeClr val="accent5"/>
                  </a:solidFill>
                </a:endParaRP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did they get the treatment? (1 if yes, 0 if no)</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𝑗</m:t>
                        </m:r>
                      </m:e>
                    </m:d>
                    <m:r>
                      <a:rPr lang="en-US" b="0" i="1" smtClean="0">
                        <a:solidFill>
                          <a:schemeClr val="accent5"/>
                        </a:solidFill>
                        <a:latin typeface="Cambria Math" panose="02040503050406030204" pitchFamily="18" charset="0"/>
                      </a:rPr>
                      <m:t>=</m:t>
                    </m:r>
                  </m:oMath>
                </a14:m>
                <a:r>
                  <a:rPr lang="en-US" dirty="0">
                    <a:solidFill>
                      <a:schemeClr val="accent5"/>
                    </a:solidFill>
                  </a:rPr>
                  <a:t> potential outcome for person </a:t>
                </a:r>
                <a14:m>
                  <m:oMath xmlns:m="http://schemas.openxmlformats.org/officeDocument/2006/math">
                    <m:r>
                      <a:rPr lang="en-US" b="0" i="1" smtClean="0">
                        <a:solidFill>
                          <a:schemeClr val="accent5"/>
                        </a:solidFill>
                        <a:latin typeface="Cambria Math" panose="02040503050406030204" pitchFamily="18" charset="0"/>
                      </a:rPr>
                      <m:t>𝑖</m:t>
                    </m:r>
                  </m:oMath>
                </a14:m>
                <a:r>
                  <a:rPr lang="en-US" dirty="0">
                    <a:solidFill>
                      <a:schemeClr val="accent5"/>
                    </a:solidFill>
                  </a:rPr>
                  <a:t> if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r>
                      <a:rPr lang="en-US" b="0" i="1" smtClean="0">
                        <a:solidFill>
                          <a:schemeClr val="accent5"/>
                        </a:solidFill>
                        <a:latin typeface="Cambria Math" panose="02040503050406030204" pitchFamily="18" charset="0"/>
                      </a:rPr>
                      <m:t>𝑗</m:t>
                    </m:r>
                  </m:oMath>
                </a14:m>
                <a:endParaRPr lang="en-US" dirty="0">
                  <a:solidFill>
                    <a:schemeClr val="accent5"/>
                  </a:solidFill>
                </a:endParaRPr>
              </a:p>
            </p:txBody>
          </p:sp>
        </mc:Choice>
        <mc:Fallback xmlns="">
          <p:sp>
            <p:nvSpPr>
              <p:cNvPr id="8" name="TextBox 7">
                <a:extLst>
                  <a:ext uri="{FF2B5EF4-FFF2-40B4-BE49-F238E27FC236}">
                    <a16:creationId xmlns:a16="http://schemas.microsoft.com/office/drawing/2014/main" id="{F80E1E8A-D7AB-025E-D557-5F3F61211791}"/>
                  </a:ext>
                </a:extLst>
              </p:cNvPr>
              <p:cNvSpPr txBox="1">
                <a:spLocks noRot="1" noChangeAspect="1" noMove="1" noResize="1" noEditPoints="1" noAdjustHandles="1" noChangeArrowheads="1" noChangeShapeType="1" noTextEdit="1"/>
              </p:cNvSpPr>
              <p:nvPr/>
            </p:nvSpPr>
            <p:spPr>
              <a:xfrm>
                <a:off x="6891670" y="73956"/>
                <a:ext cx="5527158" cy="923330"/>
              </a:xfrm>
              <a:prstGeom prst="rect">
                <a:avLst/>
              </a:prstGeom>
              <a:blipFill>
                <a:blip r:embed="rId5"/>
                <a:stretch>
                  <a:fillRect l="-688" t="-2703" b="-945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5D94A63-E582-454E-CD11-52E1FA511C0C}"/>
              </a:ext>
            </a:extLst>
          </p:cNvPr>
          <p:cNvSpPr txBox="1"/>
          <p:nvPr/>
        </p:nvSpPr>
        <p:spPr>
          <a:xfrm>
            <a:off x="838200" y="4927979"/>
            <a:ext cx="4798631" cy="1200329"/>
          </a:xfrm>
          <a:prstGeom prst="rect">
            <a:avLst/>
          </a:prstGeom>
          <a:noFill/>
        </p:spPr>
        <p:txBody>
          <a:bodyPr wrap="square" rtlCol="0">
            <a:spAutoFit/>
          </a:bodyPr>
          <a:lstStyle/>
          <a:p>
            <a:pPr algn="ctr"/>
            <a:r>
              <a:rPr lang="en-US" sz="2400" dirty="0"/>
              <a:t>How much better off would the average person be if they took aspirin compared to if they didn’t?</a:t>
            </a:r>
          </a:p>
        </p:txBody>
      </p:sp>
      <p:sp>
        <p:nvSpPr>
          <p:cNvPr id="10" name="TextBox 9">
            <a:extLst>
              <a:ext uri="{FF2B5EF4-FFF2-40B4-BE49-F238E27FC236}">
                <a16:creationId xmlns:a16="http://schemas.microsoft.com/office/drawing/2014/main" id="{66AE0F93-1FB0-47E8-F97B-2B9198CA595D}"/>
              </a:ext>
            </a:extLst>
          </p:cNvPr>
          <p:cNvSpPr txBox="1"/>
          <p:nvPr/>
        </p:nvSpPr>
        <p:spPr>
          <a:xfrm>
            <a:off x="6464595" y="4939512"/>
            <a:ext cx="5084135" cy="1200329"/>
          </a:xfrm>
          <a:prstGeom prst="rect">
            <a:avLst/>
          </a:prstGeom>
          <a:noFill/>
        </p:spPr>
        <p:txBody>
          <a:bodyPr wrap="square" rtlCol="0">
            <a:spAutoFit/>
          </a:bodyPr>
          <a:lstStyle/>
          <a:p>
            <a:pPr algn="ctr"/>
            <a:r>
              <a:rPr lang="en-US" sz="2400" dirty="0"/>
              <a:t>How much better off is the average person who takes aspirin compared to the average person who doesn’t?</a:t>
            </a:r>
          </a:p>
        </p:txBody>
      </p:sp>
    </p:spTree>
    <p:extLst>
      <p:ext uri="{BB962C8B-B14F-4D97-AF65-F5344CB8AC3E}">
        <p14:creationId xmlns:p14="http://schemas.microsoft.com/office/powerpoint/2010/main" val="15294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AF07-7D84-2C3A-7C93-6D45AEC09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F16648-37FC-353A-9C74-B463331784E0}"/>
              </a:ext>
            </a:extLst>
          </p:cNvPr>
          <p:cNvSpPr>
            <a:spLocks noGrp="1"/>
          </p:cNvSpPr>
          <p:nvPr>
            <p:ph type="title"/>
          </p:nvPr>
        </p:nvSpPr>
        <p:spPr>
          <a:xfrm>
            <a:off x="838200" y="536835"/>
            <a:ext cx="10515600" cy="1325563"/>
          </a:xfrm>
        </p:spPr>
        <p:txBody>
          <a:bodyPr/>
          <a:lstStyle/>
          <a:p>
            <a:r>
              <a:rPr lang="en-US" dirty="0"/>
              <a:t>Summary</a:t>
            </a:r>
            <a:br>
              <a:rPr lang="en-US" dirty="0"/>
            </a:br>
            <a:r>
              <a:rPr lang="en-US" sz="3200" dirty="0"/>
              <a:t>What we want vs. What we have</a:t>
            </a:r>
            <a:endParaRPr lang="en-US" dirty="0"/>
          </a:p>
        </p:txBody>
      </p:sp>
      <p:sp>
        <p:nvSpPr>
          <p:cNvPr id="4" name="Content Placeholder 2">
            <a:extLst>
              <a:ext uri="{FF2B5EF4-FFF2-40B4-BE49-F238E27FC236}">
                <a16:creationId xmlns:a16="http://schemas.microsoft.com/office/drawing/2014/main" id="{ABEC9504-0850-4605-1D2A-FC6436E938C6}"/>
              </a:ext>
            </a:extLst>
          </p:cNvPr>
          <p:cNvSpPr>
            <a:spLocks noGrp="1"/>
          </p:cNvSpPr>
          <p:nvPr>
            <p:ph idx="1"/>
          </p:nvPr>
        </p:nvSpPr>
        <p:spPr>
          <a:xfrm>
            <a:off x="838200" y="2241261"/>
            <a:ext cx="5084135" cy="917575"/>
          </a:xfrm>
        </p:spPr>
        <p:txBody>
          <a:bodyPr>
            <a:noAutofit/>
          </a:bodyPr>
          <a:lstStyle/>
          <a:p>
            <a:r>
              <a:rPr lang="en-US" sz="2600" b="1" dirty="0"/>
              <a:t>What we want: </a:t>
            </a:r>
            <a:r>
              <a:rPr lang="en-US" sz="2600" dirty="0"/>
              <a:t>Average Treatment Effect (ATE) / Causation</a:t>
            </a:r>
          </a:p>
        </p:txBody>
      </p:sp>
      <p:sp>
        <p:nvSpPr>
          <p:cNvPr id="5" name="Content Placeholder 2">
            <a:extLst>
              <a:ext uri="{FF2B5EF4-FFF2-40B4-BE49-F238E27FC236}">
                <a16:creationId xmlns:a16="http://schemas.microsoft.com/office/drawing/2014/main" id="{C4D3BE82-BB55-7479-EDF9-AD7C95E7F878}"/>
              </a:ext>
            </a:extLst>
          </p:cNvPr>
          <p:cNvSpPr txBox="1">
            <a:spLocks/>
          </p:cNvSpPr>
          <p:nvPr/>
        </p:nvSpPr>
        <p:spPr>
          <a:xfrm>
            <a:off x="6551428" y="2241261"/>
            <a:ext cx="5084135" cy="10690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 we have: </a:t>
            </a:r>
            <a:r>
              <a:rPr lang="en-US" dirty="0"/>
              <a:t>Observational Comparison / Correlation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203FD8-6040-3933-9EE1-FF3DE0E03422}"/>
                  </a:ext>
                </a:extLst>
              </p:cNvPr>
              <p:cNvSpPr txBox="1"/>
              <p:nvPr/>
            </p:nvSpPr>
            <p:spPr>
              <a:xfrm>
                <a:off x="1634797" y="3361167"/>
                <a:ext cx="3145541" cy="1211550"/>
              </a:xfrm>
              <a:prstGeom prst="rect">
                <a:avLst/>
              </a:prstGeom>
              <a:noFill/>
            </p:spPr>
            <p:txBody>
              <a:bodyPr wrap="none" lIns="0" tIns="0" rIns="0" bIns="0" rtlCol="0">
                <a:spAutoFit/>
              </a:bodyPr>
              <a:lstStyle/>
              <a:p>
                <a:pPr algn="r"/>
                <a14:m>
                  <m:oMathPara xmlns:m="http://schemas.openxmlformats.org/officeDocument/2006/math">
                    <m:oMathParaPr>
                      <m:jc m:val="left"/>
                    </m:oMathParaPr>
                    <m:oMath xmlns:m="http://schemas.openxmlformats.org/officeDocument/2006/math">
                      <m:f>
                        <m:fPr>
                          <m:ctrlPr>
                            <a:rPr lang="en-US" sz="2800" i="1" smtClean="0">
                              <a:solidFill>
                                <a:schemeClr val="accent1"/>
                              </a:solidFill>
                              <a:latin typeface="Cambria Math" panose="02040503050406030204" pitchFamily="18" charset="0"/>
                            </a:rPr>
                          </m:ctrlPr>
                        </m:fPr>
                        <m:num>
                          <m:r>
                            <a:rPr lang="en-US" sz="2800" i="1">
                              <a:solidFill>
                                <a:schemeClr val="accent1"/>
                              </a:solidFill>
                              <a:latin typeface="Cambria Math" panose="02040503050406030204" pitchFamily="18" charset="0"/>
                            </a:rPr>
                            <m:t>1</m:t>
                          </m:r>
                        </m:num>
                        <m:den>
                          <m:r>
                            <a:rPr lang="en-US" sz="2800" i="1">
                              <a:solidFill>
                                <a:schemeClr val="accent1"/>
                              </a:solidFill>
                              <a:latin typeface="Cambria Math" panose="02040503050406030204" pitchFamily="18" charset="0"/>
                            </a:rPr>
                            <m:t>𝑁</m:t>
                          </m:r>
                        </m:den>
                      </m:f>
                      <m:nary>
                        <m:naryPr>
                          <m:chr m:val="∑"/>
                          <m:ctrlPr>
                            <a:rPr lang="en-US" sz="2800" i="1">
                              <a:solidFill>
                                <a:schemeClr val="accent1"/>
                              </a:solidFill>
                              <a:latin typeface="Cambria Math" panose="02040503050406030204" pitchFamily="18" charset="0"/>
                            </a:rPr>
                          </m:ctrlPr>
                        </m:naryPr>
                        <m:sub>
                          <m:r>
                            <m:rPr>
                              <m:brk m:alnAt="23"/>
                            </m:rPr>
                            <a:rPr lang="en-US" sz="2800" i="1">
                              <a:solidFill>
                                <a:schemeClr val="accent1"/>
                              </a:solidFill>
                              <a:latin typeface="Cambria Math" panose="02040503050406030204" pitchFamily="18" charset="0"/>
                            </a:rPr>
                            <m:t>𝑖</m:t>
                          </m:r>
                          <m:r>
                            <a:rPr lang="en-US" sz="2800" i="1">
                              <a:solidFill>
                                <a:schemeClr val="accent1"/>
                              </a:solidFill>
                              <a:latin typeface="Cambria Math" panose="02040503050406030204" pitchFamily="18" charset="0"/>
                            </a:rPr>
                            <m:t>=1</m:t>
                          </m:r>
                        </m:sub>
                        <m:sup>
                          <m:r>
                            <a:rPr lang="en-US" sz="2800" i="1">
                              <a:solidFill>
                                <a:schemeClr val="accent1"/>
                              </a:solidFill>
                              <a:latin typeface="Cambria Math" panose="02040503050406030204" pitchFamily="18" charset="0"/>
                            </a:rPr>
                            <m:t>𝑁</m:t>
                          </m:r>
                        </m:sup>
                        <m:e>
                          <m:d>
                            <m:dPr>
                              <m:ctrlPr>
                                <a:rPr lang="en-US" sz="2800" i="1">
                                  <a:solidFill>
                                    <a:schemeClr val="accent1"/>
                                  </a:solidFill>
                                  <a:latin typeface="Cambria Math" panose="02040503050406030204" pitchFamily="18" charset="0"/>
                                </a:rPr>
                              </m:ctrlPr>
                            </m:dPr>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1</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r>
                                <a:rPr lang="en-US" sz="2800" i="1">
                                  <a:solidFill>
                                    <a:schemeClr val="accent1"/>
                                  </a:solidFill>
                                  <a:latin typeface="Cambria Math" panose="02040503050406030204" pitchFamily="18" charset="0"/>
                                </a:rPr>
                                <m:t>(0)</m:t>
                              </m:r>
                            </m:e>
                          </m:d>
                        </m:e>
                      </m:nary>
                    </m:oMath>
                  </m:oMathPara>
                </a14:m>
                <a:endParaRPr lang="en-US" sz="2800" dirty="0">
                  <a:solidFill>
                    <a:schemeClr val="accent1"/>
                  </a:solidFill>
                </a:endParaRPr>
              </a:p>
            </p:txBody>
          </p:sp>
        </mc:Choice>
        <mc:Fallback xmlns="">
          <p:sp>
            <p:nvSpPr>
              <p:cNvPr id="6" name="TextBox 5">
                <a:extLst>
                  <a:ext uri="{FF2B5EF4-FFF2-40B4-BE49-F238E27FC236}">
                    <a16:creationId xmlns:a16="http://schemas.microsoft.com/office/drawing/2014/main" id="{13203FD8-6040-3933-9EE1-FF3DE0E03422}"/>
                  </a:ext>
                </a:extLst>
              </p:cNvPr>
              <p:cNvSpPr txBox="1">
                <a:spLocks noRot="1" noChangeAspect="1" noMove="1" noResize="1" noEditPoints="1" noAdjustHandles="1" noChangeArrowheads="1" noChangeShapeType="1" noTextEdit="1"/>
              </p:cNvSpPr>
              <p:nvPr/>
            </p:nvSpPr>
            <p:spPr>
              <a:xfrm>
                <a:off x="1634797" y="3361167"/>
                <a:ext cx="3145541" cy="1211550"/>
              </a:xfrm>
              <a:prstGeom prst="rect">
                <a:avLst/>
              </a:prstGeom>
              <a:blipFill>
                <a:blip r:embed="rId3"/>
                <a:stretch>
                  <a:fillRect l="-32129" t="-112500" b="-1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5F5CC9F-260F-BA99-D2FE-8D271EC01DD2}"/>
                  </a:ext>
                </a:extLst>
              </p:cNvPr>
              <p:cNvSpPr txBox="1"/>
              <p:nvPr/>
            </p:nvSpPr>
            <p:spPr>
              <a:xfrm>
                <a:off x="6464595" y="3361167"/>
                <a:ext cx="4889205" cy="1194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1</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1</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r>
                        <a:rPr lang="en-US" sz="2800" i="1" dirty="0">
                          <a:solidFill>
                            <a:schemeClr val="accent1"/>
                          </a:solidFill>
                          <a:latin typeface="Cambria Math" panose="02040503050406030204" pitchFamily="18" charset="0"/>
                        </a:rPr>
                        <m:t>−</m:t>
                      </m:r>
                      <m:f>
                        <m:fPr>
                          <m:ctrlPr>
                            <a:rPr lang="en-US" sz="2800" i="1" dirty="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0</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0</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oMath>
                  </m:oMathPara>
                </a14:m>
                <a:endParaRPr lang="en-US" sz="2800" dirty="0">
                  <a:solidFill>
                    <a:schemeClr val="accent1"/>
                  </a:solidFill>
                </a:endParaRPr>
              </a:p>
            </p:txBody>
          </p:sp>
        </mc:Choice>
        <mc:Fallback xmlns="">
          <p:sp>
            <p:nvSpPr>
              <p:cNvPr id="7" name="TextBox 6">
                <a:extLst>
                  <a:ext uri="{FF2B5EF4-FFF2-40B4-BE49-F238E27FC236}">
                    <a16:creationId xmlns:a16="http://schemas.microsoft.com/office/drawing/2014/main" id="{A5F5CC9F-260F-BA99-D2FE-8D271EC01DD2}"/>
                  </a:ext>
                </a:extLst>
              </p:cNvPr>
              <p:cNvSpPr txBox="1">
                <a:spLocks noRot="1" noChangeAspect="1" noMove="1" noResize="1" noEditPoints="1" noAdjustHandles="1" noChangeArrowheads="1" noChangeShapeType="1" noTextEdit="1"/>
              </p:cNvSpPr>
              <p:nvPr/>
            </p:nvSpPr>
            <p:spPr>
              <a:xfrm>
                <a:off x="6464595" y="3361167"/>
                <a:ext cx="4889205" cy="1194045"/>
              </a:xfrm>
              <a:prstGeom prst="rect">
                <a:avLst/>
              </a:prstGeom>
              <a:blipFill>
                <a:blip r:embed="rId4"/>
                <a:stretch>
                  <a:fillRect l="-2067" t="-124211" b="-16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32B13C-3DA3-FC6B-E313-388ADF8BA8F3}"/>
                  </a:ext>
                </a:extLst>
              </p:cNvPr>
              <p:cNvSpPr txBox="1"/>
              <p:nvPr/>
            </p:nvSpPr>
            <p:spPr>
              <a:xfrm>
                <a:off x="6891670" y="73956"/>
                <a:ext cx="5527158"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outcome that we see for person </a:t>
                </a:r>
                <a14:m>
                  <m:oMath xmlns:m="http://schemas.openxmlformats.org/officeDocument/2006/math">
                    <m:r>
                      <a:rPr lang="en-US" b="0" i="1" smtClean="0">
                        <a:solidFill>
                          <a:schemeClr val="accent5"/>
                        </a:solidFill>
                        <a:latin typeface="Cambria Math" panose="02040503050406030204" pitchFamily="18" charset="0"/>
                      </a:rPr>
                      <m:t>𝑖</m:t>
                    </m:r>
                  </m:oMath>
                </a14:m>
                <a:endParaRPr lang="en-US" dirty="0">
                  <a:solidFill>
                    <a:schemeClr val="accent5"/>
                  </a:solidFill>
                </a:endParaRP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did they get the treatment? (1 if yes, 0 if no)</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𝑗</m:t>
                        </m:r>
                      </m:e>
                    </m:d>
                    <m:r>
                      <a:rPr lang="en-US" b="0" i="1" smtClean="0">
                        <a:solidFill>
                          <a:schemeClr val="accent5"/>
                        </a:solidFill>
                        <a:latin typeface="Cambria Math" panose="02040503050406030204" pitchFamily="18" charset="0"/>
                      </a:rPr>
                      <m:t>=</m:t>
                    </m:r>
                  </m:oMath>
                </a14:m>
                <a:r>
                  <a:rPr lang="en-US" dirty="0">
                    <a:solidFill>
                      <a:schemeClr val="accent5"/>
                    </a:solidFill>
                  </a:rPr>
                  <a:t> potential outcome for person </a:t>
                </a:r>
                <a14:m>
                  <m:oMath xmlns:m="http://schemas.openxmlformats.org/officeDocument/2006/math">
                    <m:r>
                      <a:rPr lang="en-US" b="0" i="1" smtClean="0">
                        <a:solidFill>
                          <a:schemeClr val="accent5"/>
                        </a:solidFill>
                        <a:latin typeface="Cambria Math" panose="02040503050406030204" pitchFamily="18" charset="0"/>
                      </a:rPr>
                      <m:t>𝑖</m:t>
                    </m:r>
                  </m:oMath>
                </a14:m>
                <a:r>
                  <a:rPr lang="en-US" dirty="0">
                    <a:solidFill>
                      <a:schemeClr val="accent5"/>
                    </a:solidFill>
                  </a:rPr>
                  <a:t> if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r>
                      <a:rPr lang="en-US" b="0" i="1" smtClean="0">
                        <a:solidFill>
                          <a:schemeClr val="accent5"/>
                        </a:solidFill>
                        <a:latin typeface="Cambria Math" panose="02040503050406030204" pitchFamily="18" charset="0"/>
                      </a:rPr>
                      <m:t>𝑗</m:t>
                    </m:r>
                  </m:oMath>
                </a14:m>
                <a:endParaRPr lang="en-US" dirty="0">
                  <a:solidFill>
                    <a:schemeClr val="accent5"/>
                  </a:solidFill>
                </a:endParaRPr>
              </a:p>
            </p:txBody>
          </p:sp>
        </mc:Choice>
        <mc:Fallback xmlns="">
          <p:sp>
            <p:nvSpPr>
              <p:cNvPr id="8" name="TextBox 7">
                <a:extLst>
                  <a:ext uri="{FF2B5EF4-FFF2-40B4-BE49-F238E27FC236}">
                    <a16:creationId xmlns:a16="http://schemas.microsoft.com/office/drawing/2014/main" id="{7532B13C-3DA3-FC6B-E313-388ADF8BA8F3}"/>
                  </a:ext>
                </a:extLst>
              </p:cNvPr>
              <p:cNvSpPr txBox="1">
                <a:spLocks noRot="1" noChangeAspect="1" noMove="1" noResize="1" noEditPoints="1" noAdjustHandles="1" noChangeArrowheads="1" noChangeShapeType="1" noTextEdit="1"/>
              </p:cNvSpPr>
              <p:nvPr/>
            </p:nvSpPr>
            <p:spPr>
              <a:xfrm>
                <a:off x="6891670" y="73956"/>
                <a:ext cx="5527158" cy="923330"/>
              </a:xfrm>
              <a:prstGeom prst="rect">
                <a:avLst/>
              </a:prstGeom>
              <a:blipFill>
                <a:blip r:embed="rId5"/>
                <a:stretch>
                  <a:fillRect l="-688" t="-2703" b="-945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4FBCDA1-EF11-5707-6AA6-EE4BE427E2C3}"/>
              </a:ext>
            </a:extLst>
          </p:cNvPr>
          <p:cNvSpPr txBox="1"/>
          <p:nvPr/>
        </p:nvSpPr>
        <p:spPr>
          <a:xfrm>
            <a:off x="838200" y="4927979"/>
            <a:ext cx="4798631" cy="1200329"/>
          </a:xfrm>
          <a:prstGeom prst="rect">
            <a:avLst/>
          </a:prstGeom>
          <a:noFill/>
        </p:spPr>
        <p:txBody>
          <a:bodyPr wrap="square" rtlCol="0">
            <a:spAutoFit/>
          </a:bodyPr>
          <a:lstStyle/>
          <a:p>
            <a:pPr algn="ctr"/>
            <a:r>
              <a:rPr lang="en-US" sz="2400" dirty="0"/>
              <a:t>How much better off would the average person be if they took aspirin compared to if they didn’t?</a:t>
            </a:r>
          </a:p>
        </p:txBody>
      </p:sp>
      <p:sp>
        <p:nvSpPr>
          <p:cNvPr id="10" name="TextBox 9">
            <a:extLst>
              <a:ext uri="{FF2B5EF4-FFF2-40B4-BE49-F238E27FC236}">
                <a16:creationId xmlns:a16="http://schemas.microsoft.com/office/drawing/2014/main" id="{2416DA4A-DD14-F1AE-9D38-0C2D5B5F35F1}"/>
              </a:ext>
            </a:extLst>
          </p:cNvPr>
          <p:cNvSpPr txBox="1"/>
          <p:nvPr/>
        </p:nvSpPr>
        <p:spPr>
          <a:xfrm>
            <a:off x="6464595" y="4939512"/>
            <a:ext cx="5084135" cy="1200329"/>
          </a:xfrm>
          <a:prstGeom prst="rect">
            <a:avLst/>
          </a:prstGeom>
          <a:noFill/>
        </p:spPr>
        <p:txBody>
          <a:bodyPr wrap="square" rtlCol="0">
            <a:spAutoFit/>
          </a:bodyPr>
          <a:lstStyle/>
          <a:p>
            <a:pPr algn="ctr"/>
            <a:r>
              <a:rPr lang="en-US" sz="2400" dirty="0"/>
              <a:t>How much better off is the average person who takes aspirin compared to the average person who doesn’t?</a:t>
            </a:r>
          </a:p>
        </p:txBody>
      </p:sp>
      <p:sp>
        <p:nvSpPr>
          <p:cNvPr id="3" name="Left-Right Arrow 2">
            <a:extLst>
              <a:ext uri="{FF2B5EF4-FFF2-40B4-BE49-F238E27FC236}">
                <a16:creationId xmlns:a16="http://schemas.microsoft.com/office/drawing/2014/main" id="{9FB19792-3202-4955-E07C-D961B3A97BC5}"/>
              </a:ext>
            </a:extLst>
          </p:cNvPr>
          <p:cNvSpPr/>
          <p:nvPr/>
        </p:nvSpPr>
        <p:spPr>
          <a:xfrm>
            <a:off x="4780338" y="3105995"/>
            <a:ext cx="2257808" cy="1673743"/>
          </a:xfrm>
          <a:prstGeom prst="leftRightArrow">
            <a:avLst>
              <a:gd name="adj1" fmla="val 50000"/>
              <a:gd name="adj2" fmla="val 329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 in general the same!!!</a:t>
            </a:r>
          </a:p>
        </p:txBody>
      </p:sp>
    </p:spTree>
    <p:extLst>
      <p:ext uri="{BB962C8B-B14F-4D97-AF65-F5344CB8AC3E}">
        <p14:creationId xmlns:p14="http://schemas.microsoft.com/office/powerpoint/2010/main" val="3713340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57012-816D-EE91-37D2-7868C37C6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2ED3B-4AE1-C635-6968-2526A91BA070}"/>
              </a:ext>
            </a:extLst>
          </p:cNvPr>
          <p:cNvSpPr>
            <a:spLocks noGrp="1"/>
          </p:cNvSpPr>
          <p:nvPr>
            <p:ph type="title"/>
          </p:nvPr>
        </p:nvSpPr>
        <p:spPr>
          <a:xfrm>
            <a:off x="838200" y="536835"/>
            <a:ext cx="10515600" cy="1325563"/>
          </a:xfrm>
        </p:spPr>
        <p:txBody>
          <a:bodyPr/>
          <a:lstStyle/>
          <a:p>
            <a:r>
              <a:rPr lang="en-US" dirty="0"/>
              <a:t>Summary</a:t>
            </a:r>
            <a:br>
              <a:rPr lang="en-US" dirty="0"/>
            </a:br>
            <a:r>
              <a:rPr lang="en-US" sz="3200" dirty="0"/>
              <a:t>What we want vs. What we have</a:t>
            </a:r>
            <a:endParaRPr lang="en-US" dirty="0"/>
          </a:p>
        </p:txBody>
      </p:sp>
      <p:sp>
        <p:nvSpPr>
          <p:cNvPr id="4" name="Content Placeholder 2">
            <a:extLst>
              <a:ext uri="{FF2B5EF4-FFF2-40B4-BE49-F238E27FC236}">
                <a16:creationId xmlns:a16="http://schemas.microsoft.com/office/drawing/2014/main" id="{ED3CB504-37EC-A7F4-5725-B105F6D09185}"/>
              </a:ext>
            </a:extLst>
          </p:cNvPr>
          <p:cNvSpPr>
            <a:spLocks noGrp="1"/>
          </p:cNvSpPr>
          <p:nvPr>
            <p:ph idx="1"/>
          </p:nvPr>
        </p:nvSpPr>
        <p:spPr>
          <a:xfrm>
            <a:off x="838200" y="2241261"/>
            <a:ext cx="5084135" cy="917575"/>
          </a:xfrm>
        </p:spPr>
        <p:txBody>
          <a:bodyPr>
            <a:noAutofit/>
          </a:bodyPr>
          <a:lstStyle/>
          <a:p>
            <a:r>
              <a:rPr lang="en-US" sz="2600" b="1" dirty="0"/>
              <a:t>What we want: </a:t>
            </a:r>
            <a:r>
              <a:rPr lang="en-US" sz="2600" dirty="0"/>
              <a:t>Average Treatment Effect (ATE) / Causation</a:t>
            </a:r>
          </a:p>
        </p:txBody>
      </p:sp>
      <p:sp>
        <p:nvSpPr>
          <p:cNvPr id="5" name="Content Placeholder 2">
            <a:extLst>
              <a:ext uri="{FF2B5EF4-FFF2-40B4-BE49-F238E27FC236}">
                <a16:creationId xmlns:a16="http://schemas.microsoft.com/office/drawing/2014/main" id="{97BDDF0F-5F85-FFE5-E78D-8A587BF98A49}"/>
              </a:ext>
            </a:extLst>
          </p:cNvPr>
          <p:cNvSpPr txBox="1">
            <a:spLocks/>
          </p:cNvSpPr>
          <p:nvPr/>
        </p:nvSpPr>
        <p:spPr>
          <a:xfrm>
            <a:off x="6551428" y="2241261"/>
            <a:ext cx="5084135" cy="10690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 we have: </a:t>
            </a:r>
            <a:r>
              <a:rPr lang="en-US" dirty="0"/>
              <a:t>Observational Comparison / Correlation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417A59-CB73-A0A3-22B1-2D83A9E0BBF3}"/>
                  </a:ext>
                </a:extLst>
              </p:cNvPr>
              <p:cNvSpPr txBox="1"/>
              <p:nvPr/>
            </p:nvSpPr>
            <p:spPr>
              <a:xfrm>
                <a:off x="1634797" y="3361167"/>
                <a:ext cx="3145541" cy="1211550"/>
              </a:xfrm>
              <a:prstGeom prst="rect">
                <a:avLst/>
              </a:prstGeom>
              <a:noFill/>
            </p:spPr>
            <p:txBody>
              <a:bodyPr wrap="none" lIns="0" tIns="0" rIns="0" bIns="0" rtlCol="0">
                <a:spAutoFit/>
              </a:bodyPr>
              <a:lstStyle/>
              <a:p>
                <a:pPr algn="r"/>
                <a14:m>
                  <m:oMathPara xmlns:m="http://schemas.openxmlformats.org/officeDocument/2006/math">
                    <m:oMathParaPr>
                      <m:jc m:val="left"/>
                    </m:oMathParaPr>
                    <m:oMath xmlns:m="http://schemas.openxmlformats.org/officeDocument/2006/math">
                      <m:f>
                        <m:fPr>
                          <m:ctrlPr>
                            <a:rPr lang="en-US" sz="2800" i="1" smtClean="0">
                              <a:solidFill>
                                <a:schemeClr val="accent1"/>
                              </a:solidFill>
                              <a:latin typeface="Cambria Math" panose="02040503050406030204" pitchFamily="18" charset="0"/>
                            </a:rPr>
                          </m:ctrlPr>
                        </m:fPr>
                        <m:num>
                          <m:r>
                            <a:rPr lang="en-US" sz="2800" i="1">
                              <a:solidFill>
                                <a:schemeClr val="accent1"/>
                              </a:solidFill>
                              <a:latin typeface="Cambria Math" panose="02040503050406030204" pitchFamily="18" charset="0"/>
                            </a:rPr>
                            <m:t>1</m:t>
                          </m:r>
                        </m:num>
                        <m:den>
                          <m:r>
                            <a:rPr lang="en-US" sz="2800" i="1">
                              <a:solidFill>
                                <a:schemeClr val="accent1"/>
                              </a:solidFill>
                              <a:latin typeface="Cambria Math" panose="02040503050406030204" pitchFamily="18" charset="0"/>
                            </a:rPr>
                            <m:t>𝑁</m:t>
                          </m:r>
                        </m:den>
                      </m:f>
                      <m:nary>
                        <m:naryPr>
                          <m:chr m:val="∑"/>
                          <m:ctrlPr>
                            <a:rPr lang="en-US" sz="2800" i="1">
                              <a:solidFill>
                                <a:schemeClr val="accent1"/>
                              </a:solidFill>
                              <a:latin typeface="Cambria Math" panose="02040503050406030204" pitchFamily="18" charset="0"/>
                            </a:rPr>
                          </m:ctrlPr>
                        </m:naryPr>
                        <m:sub>
                          <m:r>
                            <m:rPr>
                              <m:brk m:alnAt="23"/>
                            </m:rPr>
                            <a:rPr lang="en-US" sz="2800" i="1">
                              <a:solidFill>
                                <a:schemeClr val="accent1"/>
                              </a:solidFill>
                              <a:latin typeface="Cambria Math" panose="02040503050406030204" pitchFamily="18" charset="0"/>
                            </a:rPr>
                            <m:t>𝑖</m:t>
                          </m:r>
                          <m:r>
                            <a:rPr lang="en-US" sz="2800" i="1">
                              <a:solidFill>
                                <a:schemeClr val="accent1"/>
                              </a:solidFill>
                              <a:latin typeface="Cambria Math" panose="02040503050406030204" pitchFamily="18" charset="0"/>
                            </a:rPr>
                            <m:t>=1</m:t>
                          </m:r>
                        </m:sub>
                        <m:sup>
                          <m:r>
                            <a:rPr lang="en-US" sz="2800" i="1">
                              <a:solidFill>
                                <a:schemeClr val="accent1"/>
                              </a:solidFill>
                              <a:latin typeface="Cambria Math" panose="02040503050406030204" pitchFamily="18" charset="0"/>
                            </a:rPr>
                            <m:t>𝑁</m:t>
                          </m:r>
                        </m:sup>
                        <m:e>
                          <m:d>
                            <m:dPr>
                              <m:ctrlPr>
                                <a:rPr lang="en-US" sz="2800" i="1">
                                  <a:solidFill>
                                    <a:schemeClr val="accent1"/>
                                  </a:solidFill>
                                  <a:latin typeface="Cambria Math" panose="02040503050406030204" pitchFamily="18" charset="0"/>
                                </a:rPr>
                              </m:ctrlPr>
                            </m:dPr>
                            <m:e>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d>
                                <m:dPr>
                                  <m:ctrlPr>
                                    <a:rPr lang="en-US" sz="2800" i="1">
                                      <a:solidFill>
                                        <a:schemeClr val="accent1"/>
                                      </a:solidFill>
                                      <a:latin typeface="Cambria Math" panose="02040503050406030204" pitchFamily="18" charset="0"/>
                                    </a:rPr>
                                  </m:ctrlPr>
                                </m:dPr>
                                <m:e>
                                  <m:r>
                                    <a:rPr lang="en-US" sz="2800" i="1">
                                      <a:solidFill>
                                        <a:schemeClr val="accent1"/>
                                      </a:solidFill>
                                      <a:latin typeface="Cambria Math" panose="02040503050406030204" pitchFamily="18" charset="0"/>
                                    </a:rPr>
                                    <m:t>1</m:t>
                                  </m:r>
                                </m:e>
                              </m:d>
                              <m:r>
                                <a:rPr lang="en-US" sz="2800" i="1">
                                  <a:solidFill>
                                    <a:schemeClr val="accent1"/>
                                  </a:solidFill>
                                  <a:latin typeface="Cambria Math" panose="02040503050406030204" pitchFamily="18" charset="0"/>
                                </a:rPr>
                                <m:t>−</m:t>
                              </m:r>
                              <m:sSub>
                                <m:sSubPr>
                                  <m:ctrlPr>
                                    <a:rPr lang="en-US" sz="2800" i="1">
                                      <a:solidFill>
                                        <a:schemeClr val="accent1"/>
                                      </a:solidFill>
                                      <a:latin typeface="Cambria Math" panose="02040503050406030204" pitchFamily="18" charset="0"/>
                                    </a:rPr>
                                  </m:ctrlPr>
                                </m:sSubPr>
                                <m:e>
                                  <m:r>
                                    <a:rPr lang="en-US" sz="2800" i="1">
                                      <a:solidFill>
                                        <a:schemeClr val="accent1"/>
                                      </a:solidFill>
                                      <a:latin typeface="Cambria Math" panose="02040503050406030204" pitchFamily="18" charset="0"/>
                                    </a:rPr>
                                    <m:t>𝑌</m:t>
                                  </m:r>
                                </m:e>
                                <m:sub>
                                  <m:r>
                                    <a:rPr lang="en-US" sz="2800" i="1">
                                      <a:solidFill>
                                        <a:schemeClr val="accent1"/>
                                      </a:solidFill>
                                      <a:latin typeface="Cambria Math" panose="02040503050406030204" pitchFamily="18" charset="0"/>
                                    </a:rPr>
                                    <m:t>𝑖</m:t>
                                  </m:r>
                                </m:sub>
                              </m:sSub>
                              <m:r>
                                <a:rPr lang="en-US" sz="2800" i="1">
                                  <a:solidFill>
                                    <a:schemeClr val="accent1"/>
                                  </a:solidFill>
                                  <a:latin typeface="Cambria Math" panose="02040503050406030204" pitchFamily="18" charset="0"/>
                                </a:rPr>
                                <m:t>(0)</m:t>
                              </m:r>
                            </m:e>
                          </m:d>
                        </m:e>
                      </m:nary>
                    </m:oMath>
                  </m:oMathPara>
                </a14:m>
                <a:endParaRPr lang="en-US" sz="2800" dirty="0">
                  <a:solidFill>
                    <a:schemeClr val="accent1"/>
                  </a:solidFill>
                </a:endParaRPr>
              </a:p>
            </p:txBody>
          </p:sp>
        </mc:Choice>
        <mc:Fallback xmlns="">
          <p:sp>
            <p:nvSpPr>
              <p:cNvPr id="6" name="TextBox 5">
                <a:extLst>
                  <a:ext uri="{FF2B5EF4-FFF2-40B4-BE49-F238E27FC236}">
                    <a16:creationId xmlns:a16="http://schemas.microsoft.com/office/drawing/2014/main" id="{51417A59-CB73-A0A3-22B1-2D83A9E0BBF3}"/>
                  </a:ext>
                </a:extLst>
              </p:cNvPr>
              <p:cNvSpPr txBox="1">
                <a:spLocks noRot="1" noChangeAspect="1" noMove="1" noResize="1" noEditPoints="1" noAdjustHandles="1" noChangeArrowheads="1" noChangeShapeType="1" noTextEdit="1"/>
              </p:cNvSpPr>
              <p:nvPr/>
            </p:nvSpPr>
            <p:spPr>
              <a:xfrm>
                <a:off x="1634797" y="3361167"/>
                <a:ext cx="3145541" cy="1211550"/>
              </a:xfrm>
              <a:prstGeom prst="rect">
                <a:avLst/>
              </a:prstGeom>
              <a:blipFill>
                <a:blip r:embed="rId3"/>
                <a:stretch>
                  <a:fillRect l="-32129" t="-112500" b="-1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EF4010-CDFA-2A05-D4C0-2A52039EAF2C}"/>
                  </a:ext>
                </a:extLst>
              </p:cNvPr>
              <p:cNvSpPr txBox="1"/>
              <p:nvPr/>
            </p:nvSpPr>
            <p:spPr>
              <a:xfrm>
                <a:off x="6464595" y="3361167"/>
                <a:ext cx="4889205" cy="11940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dirty="0" smtClean="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1</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1</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r>
                        <a:rPr lang="en-US" sz="2800" i="1" dirty="0">
                          <a:solidFill>
                            <a:schemeClr val="accent1"/>
                          </a:solidFill>
                          <a:latin typeface="Cambria Math" panose="02040503050406030204" pitchFamily="18" charset="0"/>
                        </a:rPr>
                        <m:t>−</m:t>
                      </m:r>
                      <m:f>
                        <m:fPr>
                          <m:ctrlPr>
                            <a:rPr lang="en-US" sz="2800" i="1" dirty="0">
                              <a:solidFill>
                                <a:schemeClr val="accent1"/>
                              </a:solidFill>
                              <a:latin typeface="Cambria Math" panose="02040503050406030204" pitchFamily="18" charset="0"/>
                            </a:rPr>
                          </m:ctrlPr>
                        </m:fPr>
                        <m:num>
                          <m:r>
                            <a:rPr lang="en-US" sz="2800" i="1" dirty="0">
                              <a:solidFill>
                                <a:schemeClr val="accent1"/>
                              </a:solidFill>
                              <a:latin typeface="Cambria Math" panose="02040503050406030204" pitchFamily="18" charset="0"/>
                            </a:rPr>
                            <m:t>1</m:t>
                          </m:r>
                        </m:num>
                        <m:den>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𝑁</m:t>
                              </m:r>
                            </m:e>
                            <m:sub>
                              <m:r>
                                <a:rPr lang="en-US" sz="2800" i="1" dirty="0">
                                  <a:solidFill>
                                    <a:schemeClr val="accent1"/>
                                  </a:solidFill>
                                  <a:latin typeface="Cambria Math" panose="02040503050406030204" pitchFamily="18" charset="0"/>
                                </a:rPr>
                                <m:t>0</m:t>
                              </m:r>
                            </m:sub>
                          </m:sSub>
                        </m:den>
                      </m:f>
                      <m:nary>
                        <m:naryPr>
                          <m:chr m:val="∑"/>
                          <m:supHide m:val="on"/>
                          <m:ctrlPr>
                            <a:rPr lang="en-US" sz="2800" i="1" dirty="0">
                              <a:solidFill>
                                <a:schemeClr val="accent1"/>
                              </a:solidFill>
                              <a:latin typeface="Cambria Math" panose="02040503050406030204" pitchFamily="18" charset="0"/>
                            </a:rPr>
                          </m:ctrlPr>
                        </m:naryPr>
                        <m:sub>
                          <m:r>
                            <m:rPr>
                              <m:brk m:alnAt="7"/>
                            </m:rPr>
                            <a:rPr lang="en-US" sz="2800" i="1" dirty="0">
                              <a:solidFill>
                                <a:schemeClr val="accent1"/>
                              </a:solidFill>
                              <a:latin typeface="Cambria Math" panose="02040503050406030204" pitchFamily="18" charset="0"/>
                            </a:rPr>
                            <m:t>𝑖</m:t>
                          </m:r>
                          <m:r>
                            <a:rPr lang="en-US" sz="2800" i="1" dirty="0">
                              <a:solidFill>
                                <a:schemeClr val="accent1"/>
                              </a:solidFill>
                              <a:latin typeface="Cambria Math" panose="02040503050406030204" pitchFamily="18" charset="0"/>
                            </a:rPr>
                            <m:t>:</m:t>
                          </m:r>
                          <m:sSub>
                            <m:sSubPr>
                              <m:ctrlPr>
                                <a:rPr lang="en-US" sz="2800" i="1" dirty="0">
                                  <a:solidFill>
                                    <a:schemeClr val="accent1"/>
                                  </a:solidFill>
                                  <a:latin typeface="Cambria Math" panose="02040503050406030204" pitchFamily="18" charset="0"/>
                                </a:rPr>
                              </m:ctrlPr>
                            </m:sSubPr>
                            <m:e>
                              <m:r>
                                <m:rPr>
                                  <m:brk m:alnAt="7"/>
                                </m:rPr>
                                <a:rPr lang="en-US" sz="2800" i="1" dirty="0">
                                  <a:solidFill>
                                    <a:schemeClr val="accent1"/>
                                  </a:solidFill>
                                  <a:latin typeface="Cambria Math" panose="02040503050406030204" pitchFamily="18" charset="0"/>
                                </a:rPr>
                                <m:t>𝑊</m:t>
                              </m:r>
                            </m:e>
                            <m:sub>
                              <m:r>
                                <m:rPr>
                                  <m:brk m:alnAt="7"/>
                                </m:rPr>
                                <a:rPr lang="en-US" sz="2800" i="1" dirty="0">
                                  <a:solidFill>
                                    <a:schemeClr val="accent1"/>
                                  </a:solidFill>
                                  <a:latin typeface="Cambria Math" panose="02040503050406030204" pitchFamily="18" charset="0"/>
                                </a:rPr>
                                <m:t>𝑖</m:t>
                              </m:r>
                            </m:sub>
                          </m:sSub>
                          <m:r>
                            <m:rPr>
                              <m:brk m:alnAt="7"/>
                            </m:rPr>
                            <a:rPr lang="en-US" sz="2800" i="1" dirty="0">
                              <a:solidFill>
                                <a:schemeClr val="accent1"/>
                              </a:solidFill>
                              <a:latin typeface="Cambria Math" panose="02040503050406030204" pitchFamily="18" charset="0"/>
                            </a:rPr>
                            <m:t>=</m:t>
                          </m:r>
                          <m:r>
                            <a:rPr lang="en-US" sz="2800" i="1" dirty="0">
                              <a:solidFill>
                                <a:schemeClr val="accent1"/>
                              </a:solidFill>
                              <a:latin typeface="Cambria Math" panose="02040503050406030204" pitchFamily="18" charset="0"/>
                            </a:rPr>
                            <m:t>0</m:t>
                          </m:r>
                        </m:sub>
                        <m:sup/>
                        <m:e>
                          <m:sSub>
                            <m:sSubPr>
                              <m:ctrlPr>
                                <a:rPr lang="en-US" sz="2800" i="1" dirty="0">
                                  <a:solidFill>
                                    <a:schemeClr val="accent1"/>
                                  </a:solidFill>
                                  <a:latin typeface="Cambria Math" panose="02040503050406030204" pitchFamily="18" charset="0"/>
                                </a:rPr>
                              </m:ctrlPr>
                            </m:sSubPr>
                            <m:e>
                              <m:r>
                                <a:rPr lang="en-US" sz="2800" i="1" dirty="0">
                                  <a:solidFill>
                                    <a:schemeClr val="accent1"/>
                                  </a:solidFill>
                                  <a:latin typeface="Cambria Math" panose="02040503050406030204" pitchFamily="18" charset="0"/>
                                </a:rPr>
                                <m:t>𝑌</m:t>
                              </m:r>
                            </m:e>
                            <m:sub>
                              <m:r>
                                <a:rPr lang="en-US" sz="2800" i="1" dirty="0">
                                  <a:solidFill>
                                    <a:schemeClr val="accent1"/>
                                  </a:solidFill>
                                  <a:latin typeface="Cambria Math" panose="02040503050406030204" pitchFamily="18" charset="0"/>
                                </a:rPr>
                                <m:t>𝑖</m:t>
                              </m:r>
                            </m:sub>
                          </m:sSub>
                        </m:e>
                      </m:nary>
                    </m:oMath>
                  </m:oMathPara>
                </a14:m>
                <a:endParaRPr lang="en-US" sz="2800" dirty="0">
                  <a:solidFill>
                    <a:schemeClr val="accent1"/>
                  </a:solidFill>
                </a:endParaRPr>
              </a:p>
            </p:txBody>
          </p:sp>
        </mc:Choice>
        <mc:Fallback xmlns="">
          <p:sp>
            <p:nvSpPr>
              <p:cNvPr id="7" name="TextBox 6">
                <a:extLst>
                  <a:ext uri="{FF2B5EF4-FFF2-40B4-BE49-F238E27FC236}">
                    <a16:creationId xmlns:a16="http://schemas.microsoft.com/office/drawing/2014/main" id="{4CEF4010-CDFA-2A05-D4C0-2A52039EAF2C}"/>
                  </a:ext>
                </a:extLst>
              </p:cNvPr>
              <p:cNvSpPr txBox="1">
                <a:spLocks noRot="1" noChangeAspect="1" noMove="1" noResize="1" noEditPoints="1" noAdjustHandles="1" noChangeArrowheads="1" noChangeShapeType="1" noTextEdit="1"/>
              </p:cNvSpPr>
              <p:nvPr/>
            </p:nvSpPr>
            <p:spPr>
              <a:xfrm>
                <a:off x="6464595" y="3361167"/>
                <a:ext cx="4889205" cy="1194045"/>
              </a:xfrm>
              <a:prstGeom prst="rect">
                <a:avLst/>
              </a:prstGeom>
              <a:blipFill>
                <a:blip r:embed="rId4"/>
                <a:stretch>
                  <a:fillRect l="-2067" t="-124211" b="-16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DCD8A8-F697-1479-C69B-7A947841CB6F}"/>
                  </a:ext>
                </a:extLst>
              </p:cNvPr>
              <p:cNvSpPr txBox="1"/>
              <p:nvPr/>
            </p:nvSpPr>
            <p:spPr>
              <a:xfrm>
                <a:off x="6891670" y="73956"/>
                <a:ext cx="5527158"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outcome that we see for person </a:t>
                </a:r>
                <a14:m>
                  <m:oMath xmlns:m="http://schemas.openxmlformats.org/officeDocument/2006/math">
                    <m:r>
                      <a:rPr lang="en-US" b="0" i="1" smtClean="0">
                        <a:solidFill>
                          <a:schemeClr val="accent5"/>
                        </a:solidFill>
                        <a:latin typeface="Cambria Math" panose="02040503050406030204" pitchFamily="18" charset="0"/>
                      </a:rPr>
                      <m:t>𝑖</m:t>
                    </m:r>
                  </m:oMath>
                </a14:m>
                <a:endParaRPr lang="en-US" dirty="0">
                  <a:solidFill>
                    <a:schemeClr val="accent5"/>
                  </a:solidFill>
                </a:endParaRP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oMath>
                </a14:m>
                <a:r>
                  <a:rPr lang="en-US" dirty="0">
                    <a:solidFill>
                      <a:schemeClr val="accent5"/>
                    </a:solidFill>
                  </a:rPr>
                  <a:t> did they get the treatment? (1 if yes, 0 if no)</a:t>
                </a:r>
              </a:p>
              <a:p>
                <a:pPr marL="285750" indent="-285750">
                  <a:buFont typeface="Arial" panose="020B0604020202020204" pitchFamily="34" charset="0"/>
                  <a:buChar char="•"/>
                </a:pP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𝑌</m:t>
                        </m:r>
                      </m:e>
                      <m:sub>
                        <m:r>
                          <a:rPr lang="en-US" b="0" i="1" smtClean="0">
                            <a:solidFill>
                              <a:schemeClr val="accent5"/>
                            </a:solidFill>
                            <a:latin typeface="Cambria Math" panose="02040503050406030204" pitchFamily="18" charset="0"/>
                          </a:rPr>
                          <m:t>𝑖</m:t>
                        </m:r>
                      </m:sub>
                    </m:sSub>
                    <m:d>
                      <m:dPr>
                        <m:ctrlPr>
                          <a:rPr lang="en-US" b="0" i="1" smtClean="0">
                            <a:solidFill>
                              <a:schemeClr val="accent5"/>
                            </a:solidFill>
                            <a:latin typeface="Cambria Math" panose="02040503050406030204" pitchFamily="18" charset="0"/>
                          </a:rPr>
                        </m:ctrlPr>
                      </m:dPr>
                      <m:e>
                        <m:r>
                          <a:rPr lang="en-US" b="0" i="1" smtClean="0">
                            <a:solidFill>
                              <a:schemeClr val="accent5"/>
                            </a:solidFill>
                            <a:latin typeface="Cambria Math" panose="02040503050406030204" pitchFamily="18" charset="0"/>
                          </a:rPr>
                          <m:t>𝑗</m:t>
                        </m:r>
                      </m:e>
                    </m:d>
                    <m:r>
                      <a:rPr lang="en-US" b="0" i="1" smtClean="0">
                        <a:solidFill>
                          <a:schemeClr val="accent5"/>
                        </a:solidFill>
                        <a:latin typeface="Cambria Math" panose="02040503050406030204" pitchFamily="18" charset="0"/>
                      </a:rPr>
                      <m:t>=</m:t>
                    </m:r>
                  </m:oMath>
                </a14:m>
                <a:r>
                  <a:rPr lang="en-US" dirty="0">
                    <a:solidFill>
                      <a:schemeClr val="accent5"/>
                    </a:solidFill>
                  </a:rPr>
                  <a:t> potential outcome for person </a:t>
                </a:r>
                <a14:m>
                  <m:oMath xmlns:m="http://schemas.openxmlformats.org/officeDocument/2006/math">
                    <m:r>
                      <a:rPr lang="en-US" b="0" i="1" smtClean="0">
                        <a:solidFill>
                          <a:schemeClr val="accent5"/>
                        </a:solidFill>
                        <a:latin typeface="Cambria Math" panose="02040503050406030204" pitchFamily="18" charset="0"/>
                      </a:rPr>
                      <m:t>𝑖</m:t>
                    </m:r>
                  </m:oMath>
                </a14:m>
                <a:r>
                  <a:rPr lang="en-US" dirty="0">
                    <a:solidFill>
                      <a:schemeClr val="accent5"/>
                    </a:solidFill>
                  </a:rPr>
                  <a:t> if </a:t>
                </a:r>
                <a14:m>
                  <m:oMath xmlns:m="http://schemas.openxmlformats.org/officeDocument/2006/math">
                    <m:sSub>
                      <m:sSubPr>
                        <m:ctrlPr>
                          <a:rPr lang="en-US" b="0" i="1" smtClean="0">
                            <a:solidFill>
                              <a:schemeClr val="accent5"/>
                            </a:solidFill>
                            <a:latin typeface="Cambria Math" panose="02040503050406030204" pitchFamily="18" charset="0"/>
                          </a:rPr>
                        </m:ctrlPr>
                      </m:sSubPr>
                      <m:e>
                        <m:r>
                          <a:rPr lang="en-US" b="0" i="1" smtClean="0">
                            <a:solidFill>
                              <a:schemeClr val="accent5"/>
                            </a:solidFill>
                            <a:latin typeface="Cambria Math" panose="02040503050406030204" pitchFamily="18" charset="0"/>
                          </a:rPr>
                          <m:t>𝑊</m:t>
                        </m:r>
                      </m:e>
                      <m:sub>
                        <m:r>
                          <a:rPr lang="en-US" b="0" i="1" smtClean="0">
                            <a:solidFill>
                              <a:schemeClr val="accent5"/>
                            </a:solidFill>
                            <a:latin typeface="Cambria Math" panose="02040503050406030204" pitchFamily="18" charset="0"/>
                          </a:rPr>
                          <m:t>𝑖</m:t>
                        </m:r>
                      </m:sub>
                    </m:sSub>
                    <m:r>
                      <a:rPr lang="en-US" b="0" i="1" smtClean="0">
                        <a:solidFill>
                          <a:schemeClr val="accent5"/>
                        </a:solidFill>
                        <a:latin typeface="Cambria Math" panose="02040503050406030204" pitchFamily="18" charset="0"/>
                      </a:rPr>
                      <m:t>=</m:t>
                    </m:r>
                    <m:r>
                      <a:rPr lang="en-US" b="0" i="1" smtClean="0">
                        <a:solidFill>
                          <a:schemeClr val="accent5"/>
                        </a:solidFill>
                        <a:latin typeface="Cambria Math" panose="02040503050406030204" pitchFamily="18" charset="0"/>
                      </a:rPr>
                      <m:t>𝑗</m:t>
                    </m:r>
                  </m:oMath>
                </a14:m>
                <a:endParaRPr lang="en-US" dirty="0">
                  <a:solidFill>
                    <a:schemeClr val="accent5"/>
                  </a:solidFill>
                </a:endParaRPr>
              </a:p>
            </p:txBody>
          </p:sp>
        </mc:Choice>
        <mc:Fallback xmlns="">
          <p:sp>
            <p:nvSpPr>
              <p:cNvPr id="8" name="TextBox 7">
                <a:extLst>
                  <a:ext uri="{FF2B5EF4-FFF2-40B4-BE49-F238E27FC236}">
                    <a16:creationId xmlns:a16="http://schemas.microsoft.com/office/drawing/2014/main" id="{FBDCD8A8-F697-1479-C69B-7A947841CB6F}"/>
                  </a:ext>
                </a:extLst>
              </p:cNvPr>
              <p:cNvSpPr txBox="1">
                <a:spLocks noRot="1" noChangeAspect="1" noMove="1" noResize="1" noEditPoints="1" noAdjustHandles="1" noChangeArrowheads="1" noChangeShapeType="1" noTextEdit="1"/>
              </p:cNvSpPr>
              <p:nvPr/>
            </p:nvSpPr>
            <p:spPr>
              <a:xfrm>
                <a:off x="6891670" y="73956"/>
                <a:ext cx="5527158" cy="923330"/>
              </a:xfrm>
              <a:prstGeom prst="rect">
                <a:avLst/>
              </a:prstGeom>
              <a:blipFill>
                <a:blip r:embed="rId5"/>
                <a:stretch>
                  <a:fillRect l="-688" t="-2703" b="-9459"/>
                </a:stretch>
              </a:blipFill>
            </p:spPr>
            <p:txBody>
              <a:bodyPr/>
              <a:lstStyle/>
              <a:p>
                <a:r>
                  <a:rPr lang="en-US">
                    <a:noFill/>
                  </a:rPr>
                  <a:t> </a:t>
                </a:r>
              </a:p>
            </p:txBody>
          </p:sp>
        </mc:Fallback>
      </mc:AlternateContent>
      <p:sp>
        <p:nvSpPr>
          <p:cNvPr id="3" name="Left-Right Arrow 2">
            <a:extLst>
              <a:ext uri="{FF2B5EF4-FFF2-40B4-BE49-F238E27FC236}">
                <a16:creationId xmlns:a16="http://schemas.microsoft.com/office/drawing/2014/main" id="{2299FB62-7298-BFF9-506A-DAAAB743A9A2}"/>
              </a:ext>
            </a:extLst>
          </p:cNvPr>
          <p:cNvSpPr/>
          <p:nvPr/>
        </p:nvSpPr>
        <p:spPr>
          <a:xfrm>
            <a:off x="4780338" y="3105995"/>
            <a:ext cx="2257808" cy="1673743"/>
          </a:xfrm>
          <a:prstGeom prst="leftRightArrow">
            <a:avLst>
              <a:gd name="adj1" fmla="val 50000"/>
              <a:gd name="adj2" fmla="val 329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Not in general the same!!!</a:t>
            </a:r>
          </a:p>
        </p:txBody>
      </p:sp>
      <p:sp>
        <p:nvSpPr>
          <p:cNvPr id="11" name="TextBox 10">
            <a:extLst>
              <a:ext uri="{FF2B5EF4-FFF2-40B4-BE49-F238E27FC236}">
                <a16:creationId xmlns:a16="http://schemas.microsoft.com/office/drawing/2014/main" id="{9354DC99-1878-8DA7-D4F1-D8A7CBD683FD}"/>
              </a:ext>
            </a:extLst>
          </p:cNvPr>
          <p:cNvSpPr txBox="1"/>
          <p:nvPr/>
        </p:nvSpPr>
        <p:spPr>
          <a:xfrm>
            <a:off x="5104030" y="5105863"/>
            <a:ext cx="6249770" cy="1077218"/>
          </a:xfrm>
          <a:prstGeom prst="rect">
            <a:avLst/>
          </a:prstGeom>
          <a:noFill/>
        </p:spPr>
        <p:txBody>
          <a:bodyPr wrap="square" rtlCol="0">
            <a:spAutoFit/>
          </a:bodyPr>
          <a:lstStyle/>
          <a:p>
            <a:pPr algn="ctr"/>
            <a:r>
              <a:rPr lang="en-US" sz="3200" dirty="0">
                <a:solidFill>
                  <a:schemeClr val="accent2"/>
                </a:solidFill>
              </a:rPr>
              <a:t>These can be very different if there are </a:t>
            </a:r>
            <a:r>
              <a:rPr lang="en-US" sz="3200" b="1" dirty="0">
                <a:solidFill>
                  <a:schemeClr val="accent2"/>
                </a:solidFill>
              </a:rPr>
              <a:t>confounding variables</a:t>
            </a:r>
            <a:r>
              <a:rPr lang="en-US" sz="3200" dirty="0">
                <a:solidFill>
                  <a:schemeClr val="accent2"/>
                </a:solidFill>
              </a:rPr>
              <a:t>.</a:t>
            </a:r>
          </a:p>
        </p:txBody>
      </p:sp>
      <p:grpSp>
        <p:nvGrpSpPr>
          <p:cNvPr id="9" name="Group 8">
            <a:extLst>
              <a:ext uri="{FF2B5EF4-FFF2-40B4-BE49-F238E27FC236}">
                <a16:creationId xmlns:a16="http://schemas.microsoft.com/office/drawing/2014/main" id="{E932E05E-7DB0-4978-866D-647F96733F25}"/>
              </a:ext>
            </a:extLst>
          </p:cNvPr>
          <p:cNvGrpSpPr/>
          <p:nvPr/>
        </p:nvGrpSpPr>
        <p:grpSpPr>
          <a:xfrm>
            <a:off x="516358" y="5295547"/>
            <a:ext cx="4263980" cy="1502404"/>
            <a:chOff x="516358" y="5295547"/>
            <a:chExt cx="4263980" cy="1502404"/>
          </a:xfrm>
        </p:grpSpPr>
        <p:pic>
          <p:nvPicPr>
            <p:cNvPr id="12" name="Picture 11">
              <a:extLst>
                <a:ext uri="{FF2B5EF4-FFF2-40B4-BE49-F238E27FC236}">
                  <a16:creationId xmlns:a16="http://schemas.microsoft.com/office/drawing/2014/main" id="{7BDE36AC-CBC4-6742-C933-FC3D47D6AA5C}"/>
                </a:ext>
              </a:extLst>
            </p:cNvPr>
            <p:cNvPicPr>
              <a:picLocks noChangeAspect="1"/>
            </p:cNvPicPr>
            <p:nvPr/>
          </p:nvPicPr>
          <p:blipFill>
            <a:blip r:embed="rId6"/>
            <a:stretch>
              <a:fillRect/>
            </a:stretch>
          </p:blipFill>
          <p:spPr>
            <a:xfrm flipH="1">
              <a:off x="516358" y="5320623"/>
              <a:ext cx="643683" cy="1477328"/>
            </a:xfrm>
            <a:prstGeom prst="rect">
              <a:avLst/>
            </a:prstGeom>
          </p:spPr>
        </p:pic>
        <p:sp>
          <p:nvSpPr>
            <p:cNvPr id="13" name="TextBox 12">
              <a:extLst>
                <a:ext uri="{FF2B5EF4-FFF2-40B4-BE49-F238E27FC236}">
                  <a16:creationId xmlns:a16="http://schemas.microsoft.com/office/drawing/2014/main" id="{0AE31183-70E8-BCF0-7B39-7A37ECDFC562}"/>
                </a:ext>
              </a:extLst>
            </p:cNvPr>
            <p:cNvSpPr txBox="1"/>
            <p:nvPr/>
          </p:nvSpPr>
          <p:spPr>
            <a:xfrm>
              <a:off x="1160041" y="5295547"/>
              <a:ext cx="3620297" cy="1200329"/>
            </a:xfrm>
            <a:prstGeom prst="rect">
              <a:avLst/>
            </a:prstGeom>
            <a:noFill/>
          </p:spPr>
          <p:txBody>
            <a:bodyPr wrap="square" rtlCol="0">
              <a:spAutoFit/>
            </a:bodyPr>
            <a:lstStyle/>
            <a:p>
              <a:r>
                <a:rPr lang="en-US" dirty="0">
                  <a:solidFill>
                    <a:srgbClr val="0070C0"/>
                  </a:solidFill>
                </a:rPr>
                <a:t>This is also sometimes called </a:t>
              </a:r>
              <a:r>
                <a:rPr lang="en-US" b="1" dirty="0">
                  <a:solidFill>
                    <a:srgbClr val="0070C0"/>
                  </a:solidFill>
                </a:rPr>
                <a:t>selection effects</a:t>
              </a:r>
              <a:r>
                <a:rPr lang="en-US" dirty="0">
                  <a:solidFill>
                    <a:srgbClr val="0070C0"/>
                  </a:solidFill>
                </a:rPr>
                <a:t>: the people who </a:t>
              </a:r>
              <a:r>
                <a:rPr lang="en-US" i="1" dirty="0">
                  <a:solidFill>
                    <a:srgbClr val="0070C0"/>
                  </a:solidFill>
                </a:rPr>
                <a:t>select</a:t>
              </a:r>
              <a:r>
                <a:rPr lang="en-US" dirty="0">
                  <a:solidFill>
                    <a:srgbClr val="0070C0"/>
                  </a:solidFill>
                </a:rPr>
                <a:t> into the treatment might be different than those who don’t.</a:t>
              </a:r>
            </a:p>
          </p:txBody>
        </p:sp>
      </p:grpSp>
    </p:spTree>
    <p:extLst>
      <p:ext uri="{BB962C8B-B14F-4D97-AF65-F5344CB8AC3E}">
        <p14:creationId xmlns:p14="http://schemas.microsoft.com/office/powerpoint/2010/main" val="8267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97D43-E16E-2DBA-C67F-624C0814F879}"/>
              </a:ext>
            </a:extLst>
          </p:cNvPr>
          <p:cNvSpPr>
            <a:spLocks noGrp="1"/>
          </p:cNvSpPr>
          <p:nvPr>
            <p:ph type="title"/>
          </p:nvPr>
        </p:nvSpPr>
        <p:spPr>
          <a:xfrm>
            <a:off x="751367" y="322595"/>
            <a:ext cx="11353800" cy="1325563"/>
          </a:xfrm>
        </p:spPr>
        <p:txBody>
          <a:bodyPr/>
          <a:lstStyle/>
          <a:p>
            <a:r>
              <a:rPr lang="en-US" dirty="0"/>
              <a:t>Examples: think of confounding variables!</a:t>
            </a:r>
          </a:p>
        </p:txBody>
      </p:sp>
      <p:sp>
        <p:nvSpPr>
          <p:cNvPr id="3" name="Content Placeholder 2">
            <a:extLst>
              <a:ext uri="{FF2B5EF4-FFF2-40B4-BE49-F238E27FC236}">
                <a16:creationId xmlns:a16="http://schemas.microsoft.com/office/drawing/2014/main" id="{FC5CCFD0-1E7E-1CC2-FC64-591ED99F65CE}"/>
              </a:ext>
            </a:extLst>
          </p:cNvPr>
          <p:cNvSpPr>
            <a:spLocks noGrp="1"/>
          </p:cNvSpPr>
          <p:nvPr>
            <p:ph idx="1"/>
          </p:nvPr>
        </p:nvSpPr>
        <p:spPr>
          <a:xfrm>
            <a:off x="838199" y="1825625"/>
            <a:ext cx="11266967" cy="4351338"/>
          </a:xfrm>
        </p:spPr>
        <p:txBody>
          <a:bodyPr/>
          <a:lstStyle/>
          <a:p>
            <a:r>
              <a:rPr lang="en-US" dirty="0"/>
              <a:t>Effects of a job training program</a:t>
            </a:r>
          </a:p>
          <a:p>
            <a:pPr lvl="1"/>
            <a:r>
              <a:rPr lang="en-US" dirty="0">
                <a:solidFill>
                  <a:schemeClr val="accent1"/>
                </a:solidFill>
              </a:rPr>
              <a:t>Folks who are poor/unemployed get government assistance finding a job.</a:t>
            </a:r>
          </a:p>
          <a:p>
            <a:pPr lvl="1"/>
            <a:r>
              <a:rPr lang="en-US" dirty="0">
                <a:solidFill>
                  <a:schemeClr val="accent1"/>
                </a:solidFill>
              </a:rPr>
              <a:t>Can we study how well the program works by comparing participants and non-participants?</a:t>
            </a:r>
          </a:p>
          <a:p>
            <a:endParaRPr lang="en-US" dirty="0"/>
          </a:p>
          <a:p>
            <a:r>
              <a:rPr lang="en-US" dirty="0"/>
              <a:t>Effects of military service on income</a:t>
            </a:r>
          </a:p>
          <a:p>
            <a:pPr lvl="1"/>
            <a:r>
              <a:rPr lang="en-US" dirty="0">
                <a:solidFill>
                  <a:schemeClr val="accent1"/>
                </a:solidFill>
              </a:rPr>
              <a:t>Can we study this by comparing veterans to non-veterans?</a:t>
            </a:r>
          </a:p>
          <a:p>
            <a:pPr lvl="1"/>
            <a:endParaRPr lang="en-US" dirty="0"/>
          </a:p>
        </p:txBody>
      </p:sp>
      <p:grpSp>
        <p:nvGrpSpPr>
          <p:cNvPr id="6" name="Group 5">
            <a:extLst>
              <a:ext uri="{FF2B5EF4-FFF2-40B4-BE49-F238E27FC236}">
                <a16:creationId xmlns:a16="http://schemas.microsoft.com/office/drawing/2014/main" id="{5636BD60-B5FB-8D53-3E1A-679AEAED746D}"/>
              </a:ext>
            </a:extLst>
          </p:cNvPr>
          <p:cNvGrpSpPr/>
          <p:nvPr/>
        </p:nvGrpSpPr>
        <p:grpSpPr>
          <a:xfrm>
            <a:off x="1651000" y="5017798"/>
            <a:ext cx="7950200" cy="1715512"/>
            <a:chOff x="1651000" y="5017798"/>
            <a:chExt cx="7950200" cy="1715512"/>
          </a:xfrm>
        </p:grpSpPr>
        <p:pic>
          <p:nvPicPr>
            <p:cNvPr id="4" name="Picture 3">
              <a:extLst>
                <a:ext uri="{FF2B5EF4-FFF2-40B4-BE49-F238E27FC236}">
                  <a16:creationId xmlns:a16="http://schemas.microsoft.com/office/drawing/2014/main" id="{360E60D2-056F-900E-6D5C-9274C593D6B1}"/>
                </a:ext>
              </a:extLst>
            </p:cNvPr>
            <p:cNvPicPr>
              <a:picLocks noChangeAspect="1"/>
            </p:cNvPicPr>
            <p:nvPr/>
          </p:nvPicPr>
          <p:blipFill>
            <a:blip r:embed="rId3"/>
            <a:stretch>
              <a:fillRect/>
            </a:stretch>
          </p:blipFill>
          <p:spPr>
            <a:xfrm>
              <a:off x="1651000" y="5017798"/>
              <a:ext cx="1978890" cy="1715512"/>
            </a:xfrm>
            <a:prstGeom prst="rect">
              <a:avLst/>
            </a:prstGeom>
          </p:spPr>
        </p:pic>
        <p:sp>
          <p:nvSpPr>
            <p:cNvPr id="5" name="TextBox 4">
              <a:extLst>
                <a:ext uri="{FF2B5EF4-FFF2-40B4-BE49-F238E27FC236}">
                  <a16:creationId xmlns:a16="http://schemas.microsoft.com/office/drawing/2014/main" id="{4F9979C0-F60D-8819-9A84-82108E2A3929}"/>
                </a:ext>
              </a:extLst>
            </p:cNvPr>
            <p:cNvSpPr txBox="1"/>
            <p:nvPr/>
          </p:nvSpPr>
          <p:spPr>
            <a:xfrm>
              <a:off x="3879273" y="5250873"/>
              <a:ext cx="5721927" cy="1328023"/>
            </a:xfrm>
            <a:prstGeom prst="roundRect">
              <a:avLst/>
            </a:prstGeom>
            <a:solidFill>
              <a:schemeClr val="accent1"/>
            </a:solidFill>
            <a:ln>
              <a:solidFill>
                <a:schemeClr val="tx1"/>
              </a:solidFill>
            </a:ln>
          </p:spPr>
          <p:txBody>
            <a:bodyPr wrap="square" rtlCol="0">
              <a:spAutoFit/>
            </a:bodyPr>
            <a:lstStyle/>
            <a:p>
              <a:r>
                <a:rPr lang="en-US" sz="2400" b="1" dirty="0">
                  <a:solidFill>
                    <a:schemeClr val="bg1"/>
                  </a:solidFill>
                </a:rPr>
                <a:t>Discuss: </a:t>
              </a:r>
              <a:r>
                <a:rPr lang="en-US" sz="2400" dirty="0">
                  <a:solidFill>
                    <a:schemeClr val="bg1"/>
                  </a:solidFill>
                </a:rPr>
                <a:t>What sort of confounding variables might be relevant in these examples?</a:t>
              </a:r>
            </a:p>
          </p:txBody>
        </p:sp>
      </p:grpSp>
    </p:spTree>
    <p:extLst>
      <p:ext uri="{BB962C8B-B14F-4D97-AF65-F5344CB8AC3E}">
        <p14:creationId xmlns:p14="http://schemas.microsoft.com/office/powerpoint/2010/main" val="8106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8C2F-5E00-1026-6ACF-42EAF2E30D7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9337AAA-4E38-DFF8-731D-BD85BE4AD398}"/>
              </a:ext>
            </a:extLst>
          </p:cNvPr>
          <p:cNvSpPr>
            <a:spLocks noGrp="1"/>
          </p:cNvSpPr>
          <p:nvPr>
            <p:ph type="subTitle" idx="1"/>
          </p:nvPr>
        </p:nvSpPr>
        <p:spPr/>
        <p:txBody>
          <a:bodyPr/>
          <a:lstStyle/>
          <a:p>
            <a:endParaRPr lang="en-US"/>
          </a:p>
        </p:txBody>
      </p:sp>
      <p:pic>
        <p:nvPicPr>
          <p:cNvPr id="5" name="slide.url=https://www.polleverywhere.com/discourses/4aDwl0NTD1oHizODmE5Bm">
            <a:extLst>
              <a:ext uri="{FF2B5EF4-FFF2-40B4-BE49-F238E27FC236}">
                <a16:creationId xmlns:a16="http://schemas.microsoft.com/office/drawing/2014/main" id="{15E41489-9E91-E37D-E2A9-3EC5C9D386B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3811739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8F29-AC18-D684-0FC6-50285B7B5A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6EB1E75-16EF-4049-68CF-27C802D6EACF}"/>
              </a:ext>
            </a:extLst>
          </p:cNvPr>
          <p:cNvSpPr>
            <a:spLocks noGrp="1"/>
          </p:cNvSpPr>
          <p:nvPr>
            <p:ph type="subTitle" idx="1"/>
          </p:nvPr>
        </p:nvSpPr>
        <p:spPr/>
        <p:txBody>
          <a:bodyPr/>
          <a:lstStyle/>
          <a:p>
            <a:endParaRPr lang="en-US"/>
          </a:p>
        </p:txBody>
      </p:sp>
      <p:pic>
        <p:nvPicPr>
          <p:cNvPr id="5" name="slide.url=https://www.polleverywhere.com/discourses/V0dqCzIMtGw2JGklw9Edj">
            <a:extLst>
              <a:ext uri="{FF2B5EF4-FFF2-40B4-BE49-F238E27FC236}">
                <a16:creationId xmlns:a16="http://schemas.microsoft.com/office/drawing/2014/main" id="{55883E11-DBC5-853F-D247-F0D8A7FFF05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3527380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A04F-AEB4-F572-51D8-DF6F791EC282}"/>
              </a:ext>
            </a:extLst>
          </p:cNvPr>
          <p:cNvSpPr>
            <a:spLocks noGrp="1"/>
          </p:cNvSpPr>
          <p:nvPr>
            <p:ph type="title"/>
          </p:nvPr>
        </p:nvSpPr>
        <p:spPr/>
        <p:txBody>
          <a:bodyPr/>
          <a:lstStyle/>
          <a:p>
            <a:r>
              <a:rPr lang="en-US" dirty="0"/>
              <a:t>How would you fix this?</a:t>
            </a:r>
          </a:p>
        </p:txBody>
      </p:sp>
      <p:sp>
        <p:nvSpPr>
          <p:cNvPr id="3" name="Content Placeholder 2">
            <a:extLst>
              <a:ext uri="{FF2B5EF4-FFF2-40B4-BE49-F238E27FC236}">
                <a16:creationId xmlns:a16="http://schemas.microsoft.com/office/drawing/2014/main" id="{C8B6ACD7-CDE7-B445-CC2E-DFB97E6224E0}"/>
              </a:ext>
            </a:extLst>
          </p:cNvPr>
          <p:cNvSpPr>
            <a:spLocks noGrp="1"/>
          </p:cNvSpPr>
          <p:nvPr>
            <p:ph idx="1"/>
          </p:nvPr>
        </p:nvSpPr>
        <p:spPr/>
        <p:txBody>
          <a:bodyPr/>
          <a:lstStyle/>
          <a:p>
            <a:r>
              <a:rPr lang="en-US" dirty="0"/>
              <a:t>If you wanted to learn the effect of…</a:t>
            </a:r>
          </a:p>
          <a:p>
            <a:pPr lvl="1"/>
            <a:r>
              <a:rPr lang="en-US" dirty="0">
                <a:solidFill>
                  <a:schemeClr val="accent1"/>
                </a:solidFill>
              </a:rPr>
              <a:t>Advil on headaches</a:t>
            </a:r>
          </a:p>
          <a:p>
            <a:pPr lvl="1"/>
            <a:r>
              <a:rPr lang="en-US" dirty="0">
                <a:solidFill>
                  <a:schemeClr val="accent1"/>
                </a:solidFill>
              </a:rPr>
              <a:t>Education on income</a:t>
            </a:r>
          </a:p>
          <a:p>
            <a:pPr lvl="1"/>
            <a:r>
              <a:rPr lang="en-US" dirty="0">
                <a:solidFill>
                  <a:schemeClr val="accent1"/>
                </a:solidFill>
              </a:rPr>
              <a:t>Job training programs on income</a:t>
            </a:r>
          </a:p>
          <a:p>
            <a:pPr lvl="1"/>
            <a:r>
              <a:rPr lang="en-US" dirty="0">
                <a:solidFill>
                  <a:schemeClr val="accent1"/>
                </a:solidFill>
              </a:rPr>
              <a:t>Military service on income</a:t>
            </a:r>
          </a:p>
          <a:p>
            <a:pPr lvl="1"/>
            <a:endParaRPr lang="en-US" dirty="0"/>
          </a:p>
          <a:p>
            <a:r>
              <a:rPr lang="en-US" dirty="0"/>
              <a:t>…What would you do?  </a:t>
            </a:r>
          </a:p>
        </p:txBody>
      </p:sp>
      <p:grpSp>
        <p:nvGrpSpPr>
          <p:cNvPr id="4" name="Group 3">
            <a:extLst>
              <a:ext uri="{FF2B5EF4-FFF2-40B4-BE49-F238E27FC236}">
                <a16:creationId xmlns:a16="http://schemas.microsoft.com/office/drawing/2014/main" id="{F325073A-0218-2657-EB36-846BAAC05F45}"/>
              </a:ext>
            </a:extLst>
          </p:cNvPr>
          <p:cNvGrpSpPr/>
          <p:nvPr/>
        </p:nvGrpSpPr>
        <p:grpSpPr>
          <a:xfrm>
            <a:off x="5544127" y="4103397"/>
            <a:ext cx="5403272" cy="2342065"/>
            <a:chOff x="1651000" y="5017797"/>
            <a:chExt cx="5403272" cy="2342065"/>
          </a:xfrm>
        </p:grpSpPr>
        <p:pic>
          <p:nvPicPr>
            <p:cNvPr id="5" name="Picture 4">
              <a:extLst>
                <a:ext uri="{FF2B5EF4-FFF2-40B4-BE49-F238E27FC236}">
                  <a16:creationId xmlns:a16="http://schemas.microsoft.com/office/drawing/2014/main" id="{111532C3-B3DC-3475-3D8D-FF89D76222E2}"/>
                </a:ext>
              </a:extLst>
            </p:cNvPr>
            <p:cNvPicPr>
              <a:picLocks noChangeAspect="1"/>
            </p:cNvPicPr>
            <p:nvPr/>
          </p:nvPicPr>
          <p:blipFill>
            <a:blip r:embed="rId3"/>
            <a:stretch>
              <a:fillRect/>
            </a:stretch>
          </p:blipFill>
          <p:spPr>
            <a:xfrm>
              <a:off x="1651000" y="5017797"/>
              <a:ext cx="2701636" cy="2342065"/>
            </a:xfrm>
            <a:prstGeom prst="rect">
              <a:avLst/>
            </a:prstGeom>
          </p:spPr>
        </p:pic>
        <p:sp>
          <p:nvSpPr>
            <p:cNvPr id="6" name="TextBox 5">
              <a:extLst>
                <a:ext uri="{FF2B5EF4-FFF2-40B4-BE49-F238E27FC236}">
                  <a16:creationId xmlns:a16="http://schemas.microsoft.com/office/drawing/2014/main" id="{573F0ACD-33E4-CF04-3314-BF07C8CB87D1}"/>
                </a:ext>
              </a:extLst>
            </p:cNvPr>
            <p:cNvSpPr txBox="1"/>
            <p:nvPr/>
          </p:nvSpPr>
          <p:spPr>
            <a:xfrm>
              <a:off x="4352636" y="5473740"/>
              <a:ext cx="2701636" cy="715089"/>
            </a:xfrm>
            <a:prstGeom prst="roundRect">
              <a:avLst/>
            </a:prstGeom>
            <a:solidFill>
              <a:schemeClr val="accent1"/>
            </a:solidFill>
            <a:ln>
              <a:solidFill>
                <a:schemeClr val="tx1"/>
              </a:solidFill>
            </a:ln>
          </p:spPr>
          <p:txBody>
            <a:bodyPr wrap="square" rtlCol="0">
              <a:spAutoFit/>
            </a:bodyPr>
            <a:lstStyle/>
            <a:p>
              <a:pPr algn="ctr"/>
              <a:r>
                <a:rPr lang="en-US" sz="3600" b="1" dirty="0">
                  <a:solidFill>
                    <a:schemeClr val="bg1"/>
                  </a:solidFill>
                </a:rPr>
                <a:t>Discuss!</a:t>
              </a:r>
              <a:endParaRPr lang="en-US" sz="3600" dirty="0">
                <a:solidFill>
                  <a:schemeClr val="bg1"/>
                </a:solidFill>
              </a:endParaRPr>
            </a:p>
          </p:txBody>
        </p:sp>
      </p:grpSp>
    </p:spTree>
    <p:extLst>
      <p:ext uri="{BB962C8B-B14F-4D97-AF65-F5344CB8AC3E}">
        <p14:creationId xmlns:p14="http://schemas.microsoft.com/office/powerpoint/2010/main" val="128175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4FCA-5487-D113-EE1E-C3BAA4271EE7}"/>
              </a:ext>
            </a:extLst>
          </p:cNvPr>
          <p:cNvSpPr>
            <a:spLocks noGrp="1"/>
          </p:cNvSpPr>
          <p:nvPr>
            <p:ph type="title"/>
          </p:nvPr>
        </p:nvSpPr>
        <p:spPr/>
        <p:txBody>
          <a:bodyPr/>
          <a:lstStyle/>
          <a:p>
            <a:r>
              <a:rPr lang="en-US" dirty="0"/>
              <a:t>Recap and Looking Ahead</a:t>
            </a:r>
          </a:p>
        </p:txBody>
      </p:sp>
      <p:sp>
        <p:nvSpPr>
          <p:cNvPr id="3" name="Text Placeholder 2">
            <a:extLst>
              <a:ext uri="{FF2B5EF4-FFF2-40B4-BE49-F238E27FC236}">
                <a16:creationId xmlns:a16="http://schemas.microsoft.com/office/drawing/2014/main" id="{85DB7945-1278-EFA2-6885-F409E163F6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5702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6DA9-60FD-BFCB-0121-3788289388E5}"/>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DF254CFA-F686-9798-09E2-E5747ED360B1}"/>
              </a:ext>
            </a:extLst>
          </p:cNvPr>
          <p:cNvSpPr>
            <a:spLocks noGrp="1"/>
          </p:cNvSpPr>
          <p:nvPr>
            <p:ph idx="1"/>
          </p:nvPr>
        </p:nvSpPr>
        <p:spPr>
          <a:xfrm>
            <a:off x="838200" y="1825625"/>
            <a:ext cx="10515600" cy="4667250"/>
          </a:xfrm>
        </p:spPr>
        <p:txBody>
          <a:bodyPr/>
          <a:lstStyle/>
          <a:p>
            <a:r>
              <a:rPr lang="en-US" b="1" dirty="0"/>
              <a:t>Correlation and Causation: </a:t>
            </a:r>
            <a:r>
              <a:rPr lang="en-US" dirty="0"/>
              <a:t>They’re not the same!</a:t>
            </a:r>
          </a:p>
          <a:p>
            <a:pPr lvl="1"/>
            <a:r>
              <a:rPr lang="en-US" dirty="0">
                <a:solidFill>
                  <a:schemeClr val="accent1"/>
                </a:solidFill>
              </a:rPr>
              <a:t>In this class, “Causation” has to do with “what would have happened otherwise.”</a:t>
            </a:r>
          </a:p>
          <a:p>
            <a:r>
              <a:rPr lang="en-US" b="1" dirty="0"/>
              <a:t>Fundamental problem: </a:t>
            </a:r>
            <a:r>
              <a:rPr lang="en-US" dirty="0"/>
              <a:t>We can’t know “what would have happened otherwise.”</a:t>
            </a:r>
          </a:p>
          <a:p>
            <a:r>
              <a:rPr lang="en-US" b="1" dirty="0"/>
              <a:t>What we want: </a:t>
            </a:r>
            <a:r>
              <a:rPr lang="en-US" dirty="0"/>
              <a:t>Average Treatment Effect</a:t>
            </a:r>
          </a:p>
          <a:p>
            <a:r>
              <a:rPr lang="en-US" b="1" dirty="0"/>
              <a:t>What we have: </a:t>
            </a:r>
            <a:r>
              <a:rPr lang="en-US" dirty="0"/>
              <a:t>Observational Comparison</a:t>
            </a:r>
          </a:p>
          <a:p>
            <a:r>
              <a:rPr lang="en-US" b="1" dirty="0"/>
              <a:t>What separates them*: </a:t>
            </a:r>
            <a:r>
              <a:rPr lang="en-US" dirty="0"/>
              <a:t>Confounding variables</a:t>
            </a:r>
          </a:p>
        </p:txBody>
      </p:sp>
      <p:sp>
        <p:nvSpPr>
          <p:cNvPr id="4" name="TextBox 3">
            <a:extLst>
              <a:ext uri="{FF2B5EF4-FFF2-40B4-BE49-F238E27FC236}">
                <a16:creationId xmlns:a16="http://schemas.microsoft.com/office/drawing/2014/main" id="{1F0448BF-A73E-F22C-BEDC-1960DA056FFF}"/>
              </a:ext>
            </a:extLst>
          </p:cNvPr>
          <p:cNvSpPr txBox="1"/>
          <p:nvPr/>
        </p:nvSpPr>
        <p:spPr>
          <a:xfrm>
            <a:off x="450760" y="6464833"/>
            <a:ext cx="3041345" cy="369332"/>
          </a:xfrm>
          <a:prstGeom prst="rect">
            <a:avLst/>
          </a:prstGeom>
          <a:noFill/>
        </p:spPr>
        <p:txBody>
          <a:bodyPr wrap="none" rtlCol="0">
            <a:spAutoFit/>
          </a:bodyPr>
          <a:lstStyle/>
          <a:p>
            <a:r>
              <a:rPr lang="en-US" dirty="0"/>
              <a:t>*Assuming no spillovers, etc.</a:t>
            </a:r>
          </a:p>
        </p:txBody>
      </p:sp>
    </p:spTree>
    <p:extLst>
      <p:ext uri="{BB962C8B-B14F-4D97-AF65-F5344CB8AC3E}">
        <p14:creationId xmlns:p14="http://schemas.microsoft.com/office/powerpoint/2010/main" val="37651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821D-81D5-B1E3-D9B9-C3603696CBA8}"/>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6B34A3F9-9275-2718-3AE1-5F0C5CE8B521}"/>
              </a:ext>
            </a:extLst>
          </p:cNvPr>
          <p:cNvSpPr>
            <a:spLocks noGrp="1"/>
          </p:cNvSpPr>
          <p:nvPr>
            <p:ph idx="1"/>
          </p:nvPr>
        </p:nvSpPr>
        <p:spPr/>
        <p:txBody>
          <a:bodyPr/>
          <a:lstStyle/>
          <a:p>
            <a:r>
              <a:rPr lang="en-US" dirty="0"/>
              <a:t>The ideal way around selection effects: randomization!</a:t>
            </a:r>
          </a:p>
          <a:p>
            <a:pPr lvl="1"/>
            <a:endParaRPr lang="en-US" dirty="0"/>
          </a:p>
        </p:txBody>
      </p:sp>
      <p:pic>
        <p:nvPicPr>
          <p:cNvPr id="4" name="Picture 2" descr="Roll the Dice: A fun probability experiment for all ages | by Kyle McIntyre  | Medium">
            <a:extLst>
              <a:ext uri="{FF2B5EF4-FFF2-40B4-BE49-F238E27FC236}">
                <a16:creationId xmlns:a16="http://schemas.microsoft.com/office/drawing/2014/main" id="{13B7E25A-435B-65C0-3045-0602768BC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702" y="2995574"/>
            <a:ext cx="4674276" cy="349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CF6B-06D8-981D-04A9-A556A214A0D1}"/>
              </a:ext>
            </a:extLst>
          </p:cNvPr>
          <p:cNvSpPr>
            <a:spLocks noGrp="1"/>
          </p:cNvSpPr>
          <p:nvPr>
            <p:ph type="title"/>
          </p:nvPr>
        </p:nvSpPr>
        <p:spPr/>
        <p:txBody>
          <a:bodyPr/>
          <a:lstStyle/>
          <a:p>
            <a:r>
              <a:rPr lang="en-US" dirty="0"/>
              <a:t>What is Correlation?</a:t>
            </a:r>
          </a:p>
        </p:txBody>
      </p:sp>
      <p:sp>
        <p:nvSpPr>
          <p:cNvPr id="3" name="Text Placeholder 2">
            <a:extLst>
              <a:ext uri="{FF2B5EF4-FFF2-40B4-BE49-F238E27FC236}">
                <a16:creationId xmlns:a16="http://schemas.microsoft.com/office/drawing/2014/main" id="{FBE5A1F0-0B00-B83E-989D-59E8BE8EB8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67760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E9FA-3C3B-C8E3-480C-469DF20F3397}"/>
              </a:ext>
            </a:extLst>
          </p:cNvPr>
          <p:cNvSpPr>
            <a:spLocks noGrp="1"/>
          </p:cNvSpPr>
          <p:nvPr>
            <p:ph type="title"/>
          </p:nvPr>
        </p:nvSpPr>
        <p:spPr/>
        <p:txBody>
          <a:bodyPr/>
          <a:lstStyle/>
          <a:p>
            <a:r>
              <a:rPr lang="en-US" b="1" dirty="0"/>
              <a:t>Before</a:t>
            </a:r>
            <a:r>
              <a:rPr lang="en-US" dirty="0"/>
              <a:t> next time</a:t>
            </a:r>
          </a:p>
        </p:txBody>
      </p:sp>
      <p:sp>
        <p:nvSpPr>
          <p:cNvPr id="3" name="Content Placeholder 2">
            <a:extLst>
              <a:ext uri="{FF2B5EF4-FFF2-40B4-BE49-F238E27FC236}">
                <a16:creationId xmlns:a16="http://schemas.microsoft.com/office/drawing/2014/main" id="{D82767E6-F27F-15B6-DFD6-E9AF74C835A9}"/>
              </a:ext>
            </a:extLst>
          </p:cNvPr>
          <p:cNvSpPr>
            <a:spLocks noGrp="1"/>
          </p:cNvSpPr>
          <p:nvPr>
            <p:ph idx="1"/>
          </p:nvPr>
        </p:nvSpPr>
        <p:spPr/>
        <p:txBody>
          <a:bodyPr/>
          <a:lstStyle/>
          <a:p>
            <a:r>
              <a:rPr lang="en-US" dirty="0"/>
              <a:t>Reading response! </a:t>
            </a:r>
            <a:r>
              <a:rPr lang="en-US" dirty="0">
                <a:sym typeface="Wingdings" pitchFamily="2" charset="2"/>
              </a:rPr>
              <a:t></a:t>
            </a:r>
            <a:endParaRPr lang="en-US" dirty="0"/>
          </a:p>
        </p:txBody>
      </p:sp>
    </p:spTree>
    <p:extLst>
      <p:ext uri="{BB962C8B-B14F-4D97-AF65-F5344CB8AC3E}">
        <p14:creationId xmlns:p14="http://schemas.microsoft.com/office/powerpoint/2010/main" val="4061744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0EB9-8855-6AA6-B0C9-E83FD33E117B}"/>
              </a:ext>
            </a:extLst>
          </p:cNvPr>
          <p:cNvSpPr>
            <a:spLocks noGrp="1"/>
          </p:cNvSpPr>
          <p:nvPr>
            <p:ph type="title"/>
          </p:nvPr>
        </p:nvSpPr>
        <p:spPr/>
        <p:txBody>
          <a:bodyPr/>
          <a:lstStyle/>
          <a:p>
            <a:r>
              <a:rPr lang="en-US" dirty="0"/>
              <a:t>Exit ticket</a:t>
            </a:r>
          </a:p>
        </p:txBody>
      </p:sp>
      <p:pic>
        <p:nvPicPr>
          <p:cNvPr id="4" name="Picture 3">
            <a:extLst>
              <a:ext uri="{FF2B5EF4-FFF2-40B4-BE49-F238E27FC236}">
                <a16:creationId xmlns:a16="http://schemas.microsoft.com/office/drawing/2014/main" id="{30D56821-B36F-05BE-8C22-119BD426E006}"/>
              </a:ext>
            </a:extLst>
          </p:cNvPr>
          <p:cNvPicPr>
            <a:picLocks noChangeAspect="1"/>
          </p:cNvPicPr>
          <p:nvPr/>
        </p:nvPicPr>
        <p:blipFill>
          <a:blip r:embed="rId3"/>
          <a:stretch>
            <a:fillRect/>
          </a:stretch>
        </p:blipFill>
        <p:spPr>
          <a:xfrm>
            <a:off x="10010775" y="146050"/>
            <a:ext cx="2028825" cy="1440602"/>
          </a:xfrm>
          <a:prstGeom prst="rect">
            <a:avLst/>
          </a:prstGeom>
        </p:spPr>
      </p:pic>
      <p:sp>
        <p:nvSpPr>
          <p:cNvPr id="8" name="TextBox 7">
            <a:extLst>
              <a:ext uri="{FF2B5EF4-FFF2-40B4-BE49-F238E27FC236}">
                <a16:creationId xmlns:a16="http://schemas.microsoft.com/office/drawing/2014/main" id="{65F0044E-68BA-46FB-DFE2-EB19710BB196}"/>
              </a:ext>
            </a:extLst>
          </p:cNvPr>
          <p:cNvSpPr txBox="1"/>
          <p:nvPr/>
        </p:nvSpPr>
        <p:spPr>
          <a:xfrm>
            <a:off x="1505712" y="1984243"/>
            <a:ext cx="9848088"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Don’t forget to fill out the exit ticket before you leave class!</a:t>
            </a:r>
          </a:p>
        </p:txBody>
      </p:sp>
      <p:sp>
        <p:nvSpPr>
          <p:cNvPr id="10" name="Arrow: Bent 9">
            <a:extLst>
              <a:ext uri="{FF2B5EF4-FFF2-40B4-BE49-F238E27FC236}">
                <a16:creationId xmlns:a16="http://schemas.microsoft.com/office/drawing/2014/main" id="{01F52CB0-CE46-989E-A338-6C694D0A271D}"/>
              </a:ext>
            </a:extLst>
          </p:cNvPr>
          <p:cNvSpPr/>
          <p:nvPr/>
        </p:nvSpPr>
        <p:spPr>
          <a:xfrm rot="10800000">
            <a:off x="8403336" y="2902064"/>
            <a:ext cx="2002536" cy="1551063"/>
          </a:xfrm>
          <a:prstGeom prst="bentArrow">
            <a:avLst/>
          </a:prstGeom>
          <a:solidFill>
            <a:srgbClr val="8C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FF195246-8D50-9080-5518-D1A51121D13E}"/>
              </a:ext>
            </a:extLst>
          </p:cNvPr>
          <p:cNvPicPr>
            <a:picLocks noChangeAspect="1"/>
          </p:cNvPicPr>
          <p:nvPr/>
        </p:nvPicPr>
        <p:blipFill>
          <a:blip r:embed="rId4"/>
          <a:stretch>
            <a:fillRect/>
          </a:stretch>
        </p:blipFill>
        <p:spPr>
          <a:xfrm>
            <a:off x="4890686" y="2801018"/>
            <a:ext cx="3078139" cy="3078139"/>
          </a:xfrm>
          <a:prstGeom prst="rect">
            <a:avLst/>
          </a:prstGeom>
        </p:spPr>
      </p:pic>
    </p:spTree>
    <p:extLst>
      <p:ext uri="{BB962C8B-B14F-4D97-AF65-F5344CB8AC3E}">
        <p14:creationId xmlns:p14="http://schemas.microsoft.com/office/powerpoint/2010/main" val="51911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4EE5-78B2-7D81-4F15-0A3BC3799B7E}"/>
              </a:ext>
            </a:extLst>
          </p:cNvPr>
          <p:cNvSpPr>
            <a:spLocks noGrp="1"/>
          </p:cNvSpPr>
          <p:nvPr>
            <p:ph type="title"/>
          </p:nvPr>
        </p:nvSpPr>
        <p:spPr/>
        <p:txBody>
          <a:bodyPr/>
          <a:lstStyle/>
          <a:p>
            <a:r>
              <a:rPr lang="en-US" dirty="0"/>
              <a:t>Intuition: Correlation is “two things happening together”</a:t>
            </a:r>
          </a:p>
        </p:txBody>
      </p:sp>
      <p:grpSp>
        <p:nvGrpSpPr>
          <p:cNvPr id="13" name="Group 12">
            <a:extLst>
              <a:ext uri="{FF2B5EF4-FFF2-40B4-BE49-F238E27FC236}">
                <a16:creationId xmlns:a16="http://schemas.microsoft.com/office/drawing/2014/main" id="{3B6EAD4E-EEBA-5360-226F-9953A6022CAA}"/>
              </a:ext>
            </a:extLst>
          </p:cNvPr>
          <p:cNvGrpSpPr/>
          <p:nvPr/>
        </p:nvGrpSpPr>
        <p:grpSpPr>
          <a:xfrm>
            <a:off x="6216980" y="2238232"/>
            <a:ext cx="5019675" cy="3438591"/>
            <a:chOff x="1051183" y="2957169"/>
            <a:chExt cx="5019675" cy="3438591"/>
          </a:xfrm>
        </p:grpSpPr>
        <p:pic>
          <p:nvPicPr>
            <p:cNvPr id="14" name="Picture 2">
              <a:extLst>
                <a:ext uri="{FF2B5EF4-FFF2-40B4-BE49-F238E27FC236}">
                  <a16:creationId xmlns:a16="http://schemas.microsoft.com/office/drawing/2014/main" id="{1F5AD939-5800-8589-DF13-497CF4B59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83" y="2957169"/>
              <a:ext cx="5019675" cy="30785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53CC4-D3AD-26BF-5B39-896FCC3C2A0E}"/>
                </a:ext>
              </a:extLst>
            </p:cNvPr>
            <p:cNvSpPr txBox="1"/>
            <p:nvPr/>
          </p:nvSpPr>
          <p:spPr>
            <a:xfrm>
              <a:off x="1288539" y="6026428"/>
              <a:ext cx="4544962" cy="369332"/>
            </a:xfrm>
            <a:prstGeom prst="rect">
              <a:avLst/>
            </a:prstGeom>
            <a:noFill/>
          </p:spPr>
          <p:txBody>
            <a:bodyPr wrap="none" rtlCol="0">
              <a:spAutoFit/>
            </a:bodyPr>
            <a:lstStyle/>
            <a:p>
              <a:r>
                <a:rPr lang="en-US" dirty="0"/>
                <a:t>Apocryphal graph that is all over the internet</a:t>
              </a:r>
            </a:p>
          </p:txBody>
        </p:sp>
      </p:grpSp>
      <p:grpSp>
        <p:nvGrpSpPr>
          <p:cNvPr id="19" name="Group 18">
            <a:extLst>
              <a:ext uri="{FF2B5EF4-FFF2-40B4-BE49-F238E27FC236}">
                <a16:creationId xmlns:a16="http://schemas.microsoft.com/office/drawing/2014/main" id="{547B92EE-9698-7BD2-5390-FD7014B4C4C2}"/>
              </a:ext>
            </a:extLst>
          </p:cNvPr>
          <p:cNvGrpSpPr/>
          <p:nvPr/>
        </p:nvGrpSpPr>
        <p:grpSpPr>
          <a:xfrm>
            <a:off x="1496339" y="2552130"/>
            <a:ext cx="3951962" cy="3067411"/>
            <a:chOff x="3562066" y="2690799"/>
            <a:chExt cx="4863477" cy="3774905"/>
          </a:xfrm>
        </p:grpSpPr>
        <p:pic>
          <p:nvPicPr>
            <p:cNvPr id="20" name="Picture 19" descr="A graph showing countries/regions with flags&#10;&#10;Description automatically generated">
              <a:extLst>
                <a:ext uri="{FF2B5EF4-FFF2-40B4-BE49-F238E27FC236}">
                  <a16:creationId xmlns:a16="http://schemas.microsoft.com/office/drawing/2014/main" id="{47D798BC-9E94-A10F-FC1E-D6CB7D95C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567" y="2690799"/>
              <a:ext cx="4346107" cy="3774905"/>
            </a:xfrm>
            <a:prstGeom prst="rect">
              <a:avLst/>
            </a:prstGeom>
          </p:spPr>
        </p:pic>
        <p:cxnSp>
          <p:nvCxnSpPr>
            <p:cNvPr id="21" name="Straight Connector 20">
              <a:extLst>
                <a:ext uri="{FF2B5EF4-FFF2-40B4-BE49-F238E27FC236}">
                  <a16:creationId xmlns:a16="http://schemas.microsoft.com/office/drawing/2014/main" id="{F641B4ED-D26F-A194-E1B7-1D4E9E105397}"/>
                </a:ext>
              </a:extLst>
            </p:cNvPr>
            <p:cNvCxnSpPr>
              <a:cxnSpLocks/>
            </p:cNvCxnSpPr>
            <p:nvPr/>
          </p:nvCxnSpPr>
          <p:spPr>
            <a:xfrm flipV="1">
              <a:off x="3562066" y="2690799"/>
              <a:ext cx="4863477" cy="3570062"/>
            </a:xfrm>
            <a:prstGeom prst="line">
              <a:avLst/>
            </a:prstGeom>
            <a:ln w="57150">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53D5229E-F137-6C73-C967-1F584CE65D89}"/>
              </a:ext>
            </a:extLst>
          </p:cNvPr>
          <p:cNvSpPr txBox="1"/>
          <p:nvPr/>
        </p:nvSpPr>
        <p:spPr>
          <a:xfrm>
            <a:off x="1825492" y="5846544"/>
            <a:ext cx="3207224" cy="646331"/>
          </a:xfrm>
          <a:prstGeom prst="rect">
            <a:avLst/>
          </a:prstGeom>
          <a:noFill/>
        </p:spPr>
        <p:txBody>
          <a:bodyPr wrap="square" rtlCol="0">
            <a:spAutoFit/>
          </a:bodyPr>
          <a:lstStyle/>
          <a:p>
            <a:pPr algn="ctr"/>
            <a:r>
              <a:rPr lang="en-US" dirty="0">
                <a:solidFill>
                  <a:schemeClr val="accent1"/>
                </a:solidFill>
              </a:rPr>
              <a:t>As chocolate consumption goes up, so do Nobel prizes</a:t>
            </a:r>
          </a:p>
        </p:txBody>
      </p:sp>
      <p:sp>
        <p:nvSpPr>
          <p:cNvPr id="23" name="TextBox 22">
            <a:extLst>
              <a:ext uri="{FF2B5EF4-FFF2-40B4-BE49-F238E27FC236}">
                <a16:creationId xmlns:a16="http://schemas.microsoft.com/office/drawing/2014/main" id="{EE6D7A6F-7B1C-1492-8A73-C6DE01565009}"/>
              </a:ext>
            </a:extLst>
          </p:cNvPr>
          <p:cNvSpPr txBox="1"/>
          <p:nvPr/>
        </p:nvSpPr>
        <p:spPr>
          <a:xfrm>
            <a:off x="7159286" y="5846543"/>
            <a:ext cx="3207224" cy="646331"/>
          </a:xfrm>
          <a:prstGeom prst="rect">
            <a:avLst/>
          </a:prstGeom>
          <a:noFill/>
        </p:spPr>
        <p:txBody>
          <a:bodyPr wrap="square" rtlCol="0">
            <a:spAutoFit/>
          </a:bodyPr>
          <a:lstStyle/>
          <a:p>
            <a:pPr algn="ctr"/>
            <a:r>
              <a:rPr lang="en-US" dirty="0">
                <a:solidFill>
                  <a:schemeClr val="accent1"/>
                </a:solidFill>
              </a:rPr>
              <a:t>As ice cream sales go up/down, so do shark attacks.</a:t>
            </a:r>
          </a:p>
        </p:txBody>
      </p:sp>
    </p:spTree>
    <p:extLst>
      <p:ext uri="{BB962C8B-B14F-4D97-AF65-F5344CB8AC3E}">
        <p14:creationId xmlns:p14="http://schemas.microsoft.com/office/powerpoint/2010/main" val="315203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DDF5B-5D06-E09D-B47B-428C09B53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7C9A3-1B85-691C-C049-F3FF4001D829}"/>
              </a:ext>
            </a:extLst>
          </p:cNvPr>
          <p:cNvSpPr>
            <a:spLocks noGrp="1"/>
          </p:cNvSpPr>
          <p:nvPr>
            <p:ph type="title"/>
          </p:nvPr>
        </p:nvSpPr>
        <p:spPr/>
        <p:txBody>
          <a:bodyPr/>
          <a:lstStyle/>
          <a:p>
            <a:r>
              <a:rPr lang="en-US" dirty="0"/>
              <a:t>Intuition: Correlation is “two things happening together”</a:t>
            </a:r>
          </a:p>
        </p:txBody>
      </p:sp>
      <p:grpSp>
        <p:nvGrpSpPr>
          <p:cNvPr id="11" name="Group 10">
            <a:extLst>
              <a:ext uri="{FF2B5EF4-FFF2-40B4-BE49-F238E27FC236}">
                <a16:creationId xmlns:a16="http://schemas.microsoft.com/office/drawing/2014/main" id="{5C408C64-25BB-7623-943F-59F8B952EA22}"/>
              </a:ext>
            </a:extLst>
          </p:cNvPr>
          <p:cNvGrpSpPr/>
          <p:nvPr/>
        </p:nvGrpSpPr>
        <p:grpSpPr>
          <a:xfrm>
            <a:off x="1496339" y="2552130"/>
            <a:ext cx="3951962" cy="3067411"/>
            <a:chOff x="3562066" y="2690799"/>
            <a:chExt cx="4863477" cy="3774905"/>
          </a:xfrm>
        </p:grpSpPr>
        <p:pic>
          <p:nvPicPr>
            <p:cNvPr id="4" name="Picture 3" descr="A graph showing countries/regions with flags&#10;&#10;Description automatically generated">
              <a:extLst>
                <a:ext uri="{FF2B5EF4-FFF2-40B4-BE49-F238E27FC236}">
                  <a16:creationId xmlns:a16="http://schemas.microsoft.com/office/drawing/2014/main" id="{9EDDDD72-050A-D2FA-B1CC-323796908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567" y="2690799"/>
              <a:ext cx="4346107" cy="3774905"/>
            </a:xfrm>
            <a:prstGeom prst="rect">
              <a:avLst/>
            </a:prstGeom>
          </p:spPr>
        </p:pic>
        <p:cxnSp>
          <p:nvCxnSpPr>
            <p:cNvPr id="6" name="Straight Connector 5">
              <a:extLst>
                <a:ext uri="{FF2B5EF4-FFF2-40B4-BE49-F238E27FC236}">
                  <a16:creationId xmlns:a16="http://schemas.microsoft.com/office/drawing/2014/main" id="{1C35ABE2-DA07-1000-11D1-F56F4FB1B0FD}"/>
                </a:ext>
              </a:extLst>
            </p:cNvPr>
            <p:cNvCxnSpPr>
              <a:cxnSpLocks/>
            </p:cNvCxnSpPr>
            <p:nvPr/>
          </p:nvCxnSpPr>
          <p:spPr>
            <a:xfrm flipV="1">
              <a:off x="3562066" y="2690799"/>
              <a:ext cx="4863477" cy="3570062"/>
            </a:xfrm>
            <a:prstGeom prst="line">
              <a:avLst/>
            </a:prstGeom>
            <a:ln w="5715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BEC98BC6-6FF4-05E8-F30E-BB40164B091F}"/>
              </a:ext>
            </a:extLst>
          </p:cNvPr>
          <p:cNvGrpSpPr/>
          <p:nvPr/>
        </p:nvGrpSpPr>
        <p:grpSpPr>
          <a:xfrm>
            <a:off x="6208375" y="1690688"/>
            <a:ext cx="5695176" cy="4720624"/>
            <a:chOff x="6358501" y="1706221"/>
            <a:chExt cx="5695176" cy="4720624"/>
          </a:xfrm>
        </p:grpSpPr>
        <p:pic>
          <p:nvPicPr>
            <p:cNvPr id="17" name="Picture 16">
              <a:extLst>
                <a:ext uri="{FF2B5EF4-FFF2-40B4-BE49-F238E27FC236}">
                  <a16:creationId xmlns:a16="http://schemas.microsoft.com/office/drawing/2014/main" id="{0EDF74C0-5812-5AE1-9CA2-1ED4538473B7}"/>
                </a:ext>
              </a:extLst>
            </p:cNvPr>
            <p:cNvPicPr>
              <a:picLocks noChangeAspect="1"/>
            </p:cNvPicPr>
            <p:nvPr/>
          </p:nvPicPr>
          <p:blipFill>
            <a:blip r:embed="rId4"/>
            <a:stretch>
              <a:fillRect/>
            </a:stretch>
          </p:blipFill>
          <p:spPr>
            <a:xfrm>
              <a:off x="6743700" y="1706221"/>
              <a:ext cx="4397117" cy="4021633"/>
            </a:xfrm>
            <a:prstGeom prst="rect">
              <a:avLst/>
            </a:prstGeom>
          </p:spPr>
        </p:pic>
        <p:sp>
          <p:nvSpPr>
            <p:cNvPr id="18" name="TextBox 17">
              <a:extLst>
                <a:ext uri="{FF2B5EF4-FFF2-40B4-BE49-F238E27FC236}">
                  <a16:creationId xmlns:a16="http://schemas.microsoft.com/office/drawing/2014/main" id="{353E66E6-09B9-A52D-6BFA-3A9CC81FAE66}"/>
                </a:ext>
              </a:extLst>
            </p:cNvPr>
            <p:cNvSpPr txBox="1"/>
            <p:nvPr/>
          </p:nvSpPr>
          <p:spPr>
            <a:xfrm>
              <a:off x="6358501" y="5749737"/>
              <a:ext cx="5695176" cy="677108"/>
            </a:xfrm>
            <a:prstGeom prst="rect">
              <a:avLst/>
            </a:prstGeom>
            <a:noFill/>
          </p:spPr>
          <p:txBody>
            <a:bodyPr wrap="square" rtlCol="0">
              <a:spAutoFit/>
            </a:bodyPr>
            <a:lstStyle/>
            <a:p>
              <a:r>
                <a:rPr lang="en-US" dirty="0"/>
                <a:t>Data Mary could find </a:t>
              </a:r>
              <a:r>
                <a:rPr lang="en-US" dirty="0">
                  <a:solidFill>
                    <a:schemeClr val="bg2">
                      <a:lumMod val="50000"/>
                    </a:schemeClr>
                  </a:solidFill>
                </a:rPr>
                <a:t>(in 15 minutes).</a:t>
              </a:r>
            </a:p>
            <a:p>
              <a:r>
                <a:rPr lang="en-US" sz="1000" dirty="0">
                  <a:solidFill>
                    <a:schemeClr val="bg2">
                      <a:lumMod val="50000"/>
                    </a:schemeClr>
                  </a:solidFill>
                </a:rPr>
                <a:t>Shark attack data is from </a:t>
              </a:r>
              <a:r>
                <a:rPr lang="en-US" sz="1000" b="0" i="0" dirty="0">
                  <a:solidFill>
                    <a:schemeClr val="bg2">
                      <a:lumMod val="50000"/>
                    </a:schemeClr>
                  </a:solidFill>
                  <a:effectLst/>
                  <a:highlight>
                    <a:srgbClr val="FFFFFF"/>
                  </a:highlight>
                  <a:latin typeface="Arial" panose="020B0604020202020204" pitchFamily="34" charset="0"/>
                  <a:hlinkClick r:id="rId5">
                    <a:extLst>
                      <a:ext uri="{A12FA001-AC4F-418D-AE19-62706E023703}">
                        <ahyp:hlinkClr xmlns:ahyp="http://schemas.microsoft.com/office/drawing/2018/hyperlinkcolor" val="tx"/>
                      </a:ext>
                    </a:extLst>
                  </a:hlinkClick>
                </a:rPr>
                <a:t>www.floridamuseum.ufl.edu/shark-attacks</a:t>
              </a:r>
              <a:r>
                <a:rPr lang="en-US" sz="1000" b="0" i="0" dirty="0">
                  <a:solidFill>
                    <a:schemeClr val="bg2">
                      <a:lumMod val="50000"/>
                    </a:schemeClr>
                  </a:solidFill>
                  <a:effectLst/>
                  <a:highlight>
                    <a:srgbClr val="FFFFFF"/>
                  </a:highlight>
                  <a:latin typeface="Arial" panose="020B0604020202020204" pitchFamily="34" charset="0"/>
                </a:rPr>
                <a:t>, and is for Florida, 1926-2024</a:t>
              </a:r>
            </a:p>
            <a:p>
              <a:r>
                <a:rPr lang="en-US" sz="1000" dirty="0">
                  <a:solidFill>
                    <a:schemeClr val="bg2">
                      <a:lumMod val="50000"/>
                    </a:schemeClr>
                  </a:solidFill>
                  <a:highlight>
                    <a:srgbClr val="FFFFFF"/>
                  </a:highlight>
                  <a:latin typeface="Arial" panose="020B0604020202020204" pitchFamily="34" charset="0"/>
                </a:rPr>
                <a:t>Ice cream data is 2023 production data, from FRED (Federal Reserve)</a:t>
              </a:r>
            </a:p>
          </p:txBody>
        </p:sp>
      </p:grpSp>
      <p:sp>
        <p:nvSpPr>
          <p:cNvPr id="3" name="TextBox 2">
            <a:extLst>
              <a:ext uri="{FF2B5EF4-FFF2-40B4-BE49-F238E27FC236}">
                <a16:creationId xmlns:a16="http://schemas.microsoft.com/office/drawing/2014/main" id="{DCB608D3-5F41-7C2B-430E-38802F913406}"/>
              </a:ext>
            </a:extLst>
          </p:cNvPr>
          <p:cNvSpPr txBox="1"/>
          <p:nvPr/>
        </p:nvSpPr>
        <p:spPr>
          <a:xfrm>
            <a:off x="1825492" y="5846544"/>
            <a:ext cx="3207224" cy="646331"/>
          </a:xfrm>
          <a:prstGeom prst="rect">
            <a:avLst/>
          </a:prstGeom>
          <a:noFill/>
        </p:spPr>
        <p:txBody>
          <a:bodyPr wrap="square" rtlCol="0">
            <a:spAutoFit/>
          </a:bodyPr>
          <a:lstStyle/>
          <a:p>
            <a:pPr algn="ctr"/>
            <a:r>
              <a:rPr lang="en-US" dirty="0">
                <a:solidFill>
                  <a:schemeClr val="accent1"/>
                </a:solidFill>
              </a:rPr>
              <a:t>As chocolate consumption goes up, so do Nobel prizes</a:t>
            </a:r>
          </a:p>
        </p:txBody>
      </p:sp>
    </p:spTree>
    <p:extLst>
      <p:ext uri="{BB962C8B-B14F-4D97-AF65-F5344CB8AC3E}">
        <p14:creationId xmlns:p14="http://schemas.microsoft.com/office/powerpoint/2010/main" val="4190698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02c4383-c45b-46e9-8c61-c8a62ab58263"/>
</p:tagLst>
</file>

<file path=ppt/tags/tag2.xml><?xml version="1.0" encoding="utf-8"?>
<p:tagLst xmlns:a="http://schemas.openxmlformats.org/drawingml/2006/main" xmlns:r="http://schemas.openxmlformats.org/officeDocument/2006/relationships" xmlns:p="http://schemas.openxmlformats.org/presentationml/2006/main">
  <p:tag name="__PE_POLL_EMBED_ID" val="0457a2db-a336-483d-b57b-8ca2726858e4"/>
</p:tagLst>
</file>

<file path=ppt/tags/tag3.xml><?xml version="1.0" encoding="utf-8"?>
<p:tagLst xmlns:a="http://schemas.openxmlformats.org/drawingml/2006/main" xmlns:r="http://schemas.openxmlformats.org/officeDocument/2006/relationships" xmlns:p="http://schemas.openxmlformats.org/presentationml/2006/main">
  <p:tag name="__PE_POLL_EMBED_ID" val="d6958bfc-6da3-4191-973b-a4e2ec8d094f"/>
</p:tagLst>
</file>

<file path=ppt/tags/tag4.xml><?xml version="1.0" encoding="utf-8"?>
<p:tagLst xmlns:a="http://schemas.openxmlformats.org/drawingml/2006/main" xmlns:r="http://schemas.openxmlformats.org/officeDocument/2006/relationships" xmlns:p="http://schemas.openxmlformats.org/presentationml/2006/main">
  <p:tag name="__PE_POLL_EMBED_ID" val="7b219be9-750c-4d94-aaf0-a824eb4dc698"/>
</p:tagLst>
</file>

<file path=ppt/tags/tag5.xml><?xml version="1.0" encoding="utf-8"?>
<p:tagLst xmlns:a="http://schemas.openxmlformats.org/drawingml/2006/main" xmlns:r="http://schemas.openxmlformats.org/officeDocument/2006/relationships" xmlns:p="http://schemas.openxmlformats.org/presentationml/2006/main">
  <p:tag name="__PE_POLL_EMBED_ID" val="b6409049-8b1b-4c33-9dec-31493b367b61"/>
</p:tagLst>
</file>

<file path=ppt/tags/tag6.xml><?xml version="1.0" encoding="utf-8"?>
<p:tagLst xmlns:a="http://schemas.openxmlformats.org/drawingml/2006/main" xmlns:r="http://schemas.openxmlformats.org/officeDocument/2006/relationships" xmlns:p="http://schemas.openxmlformats.org/presentationml/2006/main">
  <p:tag name="__PE_POLL_EMBED_ID" val="4c716cc5-2337-4970-95da-0abf62df1473"/>
</p:tagLst>
</file>

<file path=ppt/theme/theme1.xml><?xml version="1.0" encoding="utf-8"?>
<a:theme xmlns:a="http://schemas.openxmlformats.org/drawingml/2006/main" name="stanford_theme_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_theme_1" id="{A142E0A3-F9A9-4D8A-A335-47DDAA9BD0A9}" vid="{02C1A18B-3E97-49A8-9281-C5CEFF489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stanford_theme_1</Template>
  <TotalTime>28308</TotalTime>
  <Words>4475</Words>
  <Application>Microsoft Macintosh PowerPoint</Application>
  <PresentationFormat>Widescreen</PresentationFormat>
  <Paragraphs>899</Paragraphs>
  <Slides>71</Slides>
  <Notes>71</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Aptos</vt:lpstr>
      <vt:lpstr>Arial</vt:lpstr>
      <vt:lpstr>Bernard MT Condensed</vt:lpstr>
      <vt:lpstr>Cambria Math</vt:lpstr>
      <vt:lpstr>Wingdings</vt:lpstr>
      <vt:lpstr>stanford_theme_1</vt:lpstr>
      <vt:lpstr>Causality and Correlation</vt:lpstr>
      <vt:lpstr>Announcements</vt:lpstr>
      <vt:lpstr>Correlation</vt:lpstr>
      <vt:lpstr>Correlation</vt:lpstr>
      <vt:lpstr>We all know  that correlation doesn’t imply causation</vt:lpstr>
      <vt:lpstr>Agenda</vt:lpstr>
      <vt:lpstr>What is Correlation?</vt:lpstr>
      <vt:lpstr>Intuition: Correlation is “two things happening together”</vt:lpstr>
      <vt:lpstr>Intuition: Correlation is “two things happening together”</vt:lpstr>
      <vt:lpstr>Formal Definition</vt:lpstr>
      <vt:lpstr>Example</vt:lpstr>
      <vt:lpstr>Let’s go through the mechanics</vt:lpstr>
      <vt:lpstr>Let’s go through the mechanics</vt:lpstr>
      <vt:lpstr>Let’s go through the mechanics</vt:lpstr>
      <vt:lpstr>Let’s go through the mechanics</vt:lpstr>
      <vt:lpstr>Let’s go through the mechanics</vt:lpstr>
      <vt:lpstr>Let’s go through the mechanics</vt:lpstr>
      <vt:lpstr>Let’s go through the mechanics</vt:lpstr>
      <vt:lpstr>Does this capture our intuition?</vt:lpstr>
      <vt:lpstr>Facts about correlation</vt:lpstr>
      <vt:lpstr>For a fun time</vt:lpstr>
      <vt:lpstr>But not all correlations seem spurious…</vt:lpstr>
      <vt:lpstr>Segue: Correlation and Causation</vt:lpstr>
      <vt:lpstr>Segue: Correlation and Causation</vt:lpstr>
      <vt:lpstr>Confounding Variables</vt:lpstr>
      <vt:lpstr>What is causality?</vt:lpstr>
      <vt:lpstr>Causal Statements Examples</vt:lpstr>
      <vt:lpstr>You all thought about a 1-sentence definition of causality before class</vt:lpstr>
      <vt:lpstr>PowerPoint Presentation</vt:lpstr>
      <vt:lpstr>This is a tricky question Philosophers have been debating it for centuries</vt:lpstr>
      <vt:lpstr>We’re going to work with a counterfactual framework.</vt:lpstr>
      <vt:lpstr>Average Treatment Effect (ATE) informal definition; formal definition coming later</vt:lpstr>
      <vt:lpstr>Example</vt:lpstr>
      <vt:lpstr>“The fundamental problem  of causal inference” </vt:lpstr>
      <vt:lpstr>The fundamental problem of causal inference</vt:lpstr>
      <vt:lpstr>The fundamental problem of causal inference</vt:lpstr>
      <vt:lpstr>What can we do?</vt:lpstr>
      <vt:lpstr>What can we do?</vt:lpstr>
      <vt:lpstr>What are potential problems with these approaches?</vt:lpstr>
      <vt:lpstr>PowerPoint Presentation</vt:lpstr>
      <vt:lpstr>Problem: Confounding Variables! Different people are different! The same person at different times is different!</vt:lpstr>
      <vt:lpstr>If the only people who take aspirin are the health-conscious people who would get better anyway…</vt:lpstr>
      <vt:lpstr>Problem: Spillovers/Interference</vt:lpstr>
      <vt:lpstr>More seriously</vt:lpstr>
      <vt:lpstr>But we’re going to ignore spillovers for now</vt:lpstr>
      <vt:lpstr>Time for a quick break!</vt:lpstr>
      <vt:lpstr> Average Treatment Effect (ATE) vs Observational Comparison (Correlation) </vt:lpstr>
      <vt:lpstr>Suppose we see this:</vt:lpstr>
      <vt:lpstr>Notation</vt:lpstr>
      <vt:lpstr>With Notation!</vt:lpstr>
      <vt:lpstr>PowerPoint Presentation</vt:lpstr>
      <vt:lpstr>Observational Comparison</vt:lpstr>
      <vt:lpstr>Observational Comparison</vt:lpstr>
      <vt:lpstr>But this isn’t the same as ATE!</vt:lpstr>
      <vt:lpstr>More Notation</vt:lpstr>
      <vt:lpstr>Counter-factuals with notation</vt:lpstr>
      <vt:lpstr>PowerPoint Presentation</vt:lpstr>
      <vt:lpstr>Average Treatment Effect (ATE) More formal definition</vt:lpstr>
      <vt:lpstr>Average Treatment Effect (ATE) More formal definition</vt:lpstr>
      <vt:lpstr>Summary What we want vs. What we have</vt:lpstr>
      <vt:lpstr>Summary What we want vs. What we have</vt:lpstr>
      <vt:lpstr>Summary What we want vs. What we have</vt:lpstr>
      <vt:lpstr>Examples: think of confounding variables!</vt:lpstr>
      <vt:lpstr>PowerPoint Presentation</vt:lpstr>
      <vt:lpstr>PowerPoint Presentation</vt:lpstr>
      <vt:lpstr>How would you fix this?</vt:lpstr>
      <vt:lpstr>Recap and Looking Ahead</vt:lpstr>
      <vt:lpstr>Recap</vt:lpstr>
      <vt:lpstr>Next time</vt:lpstr>
      <vt:lpstr>Before next time</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Katherine Wootters</dc:creator>
  <cp:lastModifiedBy>Mary Katherine Wootters</cp:lastModifiedBy>
  <cp:revision>55</cp:revision>
  <cp:lastPrinted>2024-09-30T16:26:30Z</cp:lastPrinted>
  <dcterms:created xsi:type="dcterms:W3CDTF">2024-08-19T16:05:44Z</dcterms:created>
  <dcterms:modified xsi:type="dcterms:W3CDTF">2025-09-30T12:43:54Z</dcterms:modified>
</cp:coreProperties>
</file>