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xml" ContentType="application/vnd.openxmlformats-officedocument.presentationml.tags+xml"/>
  <Override PartName="/ppt/notesSlides/notesSlide58.xml" ContentType="application/vnd.openxmlformats-officedocument.presentationml.notesSlide+xml"/>
  <Override PartName="/ppt/tags/tag2.xml" ContentType="application/vnd.openxmlformats-officedocument.presentationml.tags+xml"/>
  <Override PartName="/ppt/notesSlides/notesSlide59.xml" ContentType="application/vnd.openxmlformats-officedocument.presentationml.notesSlide+xml"/>
  <Override PartName="/ppt/tags/tag3.xml" ContentType="application/vnd.openxmlformats-officedocument.presentationml.tags+xml"/>
  <Override PartName="/ppt/notesSlides/notesSlide60.xml" ContentType="application/vnd.openxmlformats-officedocument.presentationml.notesSlide+xml"/>
  <Override PartName="/ppt/tags/tag4.xml" ContentType="application/vnd.openxmlformats-officedocument.presentationml.tags+xml"/>
  <Override PartName="/ppt/notesSlides/notesSlide61.xml" ContentType="application/vnd.openxmlformats-officedocument.presentationml.notesSlide+xml"/>
  <Override PartName="/ppt/tags/tag5.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6.xml" ContentType="application/vnd.openxmlformats-officedocument.presentationml.tags+xml"/>
  <Override PartName="/ppt/notesSlides/notesSlide68.xml" ContentType="application/vnd.openxmlformats-officedocument.presentationml.notesSlide+xml"/>
  <Override PartName="/ppt/tags/tag7.xml" ContentType="application/vnd.openxmlformats-officedocument.presentationml.tags+xml"/>
  <Override PartName="/ppt/notesSlides/notesSlide69.xml" ContentType="application/vnd.openxmlformats-officedocument.presentationml.notesSlide+xml"/>
  <Override PartName="/ppt/tags/tag8.xml" ContentType="application/vnd.openxmlformats-officedocument.presentationml.tags+xml"/>
  <Override PartName="/ppt/notesSlides/notesSlide70.xml" ContentType="application/vnd.openxmlformats-officedocument.presentationml.notesSlide+xml"/>
  <Override PartName="/ppt/tags/tag9.xml" ContentType="application/vnd.openxmlformats-officedocument.presentationml.tags+xml"/>
  <Override PartName="/ppt/notesSlides/notesSlide71.xml" ContentType="application/vnd.openxmlformats-officedocument.presentationml.notesSlide+xml"/>
  <Override PartName="/ppt/tags/tag10.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11.xml" ContentType="application/vnd.openxmlformats-officedocument.presentationml.tags+xml"/>
  <Override PartName="/ppt/notesSlides/notesSlide83.xml" ContentType="application/vnd.openxmlformats-officedocument.presentationml.notesSlide+xml"/>
  <Override PartName="/ppt/tags/tag12.xml" ContentType="application/vnd.openxmlformats-officedocument.presentationml.tags+xml"/>
  <Override PartName="/ppt/notesSlides/notesSlide84.xml" ContentType="application/vnd.openxmlformats-officedocument.presentationml.notesSlide+xml"/>
  <Override PartName="/ppt/tags/tag13.xml" ContentType="application/vnd.openxmlformats-officedocument.presentationml.tags+xml"/>
  <Override PartName="/ppt/notesSlides/notesSlide85.xml" ContentType="application/vnd.openxmlformats-officedocument.presentationml.notesSlide+xml"/>
  <Override PartName="/ppt/tags/tag14.xml" ContentType="application/vnd.openxmlformats-officedocument.presentationml.tags+xml"/>
  <Override PartName="/ppt/notesSlides/notesSlide86.xml" ContentType="application/vnd.openxmlformats-officedocument.presentationml.notesSlide+xml"/>
  <Override PartName="/ppt/tags/tag15.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16.xml" ContentType="application/vnd.openxmlformats-officedocument.presentationml.tags+xml"/>
  <Override PartName="/ppt/notesSlides/notesSlide93.xml" ContentType="application/vnd.openxmlformats-officedocument.presentationml.notesSlide+xml"/>
  <Override PartName="/ppt/tags/tag17.xml" ContentType="application/vnd.openxmlformats-officedocument.presentationml.tags+xml"/>
  <Override PartName="/ppt/notesSlides/notesSlide94.xml" ContentType="application/vnd.openxmlformats-officedocument.presentationml.notesSlide+xml"/>
  <Override PartName="/ppt/tags/tag18.xml" ContentType="application/vnd.openxmlformats-officedocument.presentationml.tags+xml"/>
  <Override PartName="/ppt/notesSlides/notesSlide95.xml" ContentType="application/vnd.openxmlformats-officedocument.presentationml.notesSlide+xml"/>
  <Override PartName="/ppt/tags/tag19.xml" ContentType="application/vnd.openxmlformats-officedocument.presentationml.tags+xml"/>
  <Override PartName="/ppt/notesSlides/notesSlide96.xml" ContentType="application/vnd.openxmlformats-officedocument.presentationml.notesSlide+xml"/>
  <Override PartName="/ppt/tags/tag20.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57" r:id="rId3"/>
    <p:sldId id="258" r:id="rId4"/>
    <p:sldId id="479" r:id="rId5"/>
    <p:sldId id="312" r:id="rId6"/>
    <p:sldId id="484" r:id="rId7"/>
    <p:sldId id="272" r:id="rId8"/>
    <p:sldId id="488" r:id="rId9"/>
    <p:sldId id="489" r:id="rId10"/>
    <p:sldId id="490" r:id="rId11"/>
    <p:sldId id="389" r:id="rId12"/>
    <p:sldId id="390" r:id="rId13"/>
    <p:sldId id="491" r:id="rId14"/>
    <p:sldId id="492" r:id="rId15"/>
    <p:sldId id="493" r:id="rId16"/>
    <p:sldId id="392" r:id="rId17"/>
    <p:sldId id="393" r:id="rId18"/>
    <p:sldId id="381" r:id="rId19"/>
    <p:sldId id="394" r:id="rId20"/>
    <p:sldId id="487" r:id="rId21"/>
    <p:sldId id="403" r:id="rId22"/>
    <p:sldId id="401" r:id="rId23"/>
    <p:sldId id="469" r:id="rId24"/>
    <p:sldId id="468" r:id="rId25"/>
    <p:sldId id="262" r:id="rId26"/>
    <p:sldId id="263" r:id="rId27"/>
    <p:sldId id="264" r:id="rId28"/>
    <p:sldId id="317" r:id="rId29"/>
    <p:sldId id="314" r:id="rId30"/>
    <p:sldId id="313" r:id="rId31"/>
    <p:sldId id="483" r:id="rId32"/>
    <p:sldId id="315" r:id="rId33"/>
    <p:sldId id="472" r:id="rId34"/>
    <p:sldId id="316" r:id="rId35"/>
    <p:sldId id="318" r:id="rId36"/>
    <p:sldId id="319" r:id="rId37"/>
    <p:sldId id="326" r:id="rId38"/>
    <p:sldId id="473" r:id="rId39"/>
    <p:sldId id="327" r:id="rId40"/>
    <p:sldId id="328" r:id="rId41"/>
    <p:sldId id="329" r:id="rId42"/>
    <p:sldId id="330" r:id="rId43"/>
    <p:sldId id="471" r:id="rId44"/>
    <p:sldId id="331" r:id="rId45"/>
    <p:sldId id="332" r:id="rId46"/>
    <p:sldId id="339" r:id="rId47"/>
    <p:sldId id="334" r:id="rId48"/>
    <p:sldId id="333" r:id="rId49"/>
    <p:sldId id="335" r:id="rId50"/>
    <p:sldId id="336" r:id="rId51"/>
    <p:sldId id="340" r:id="rId52"/>
    <p:sldId id="478" r:id="rId53"/>
    <p:sldId id="337" r:id="rId54"/>
    <p:sldId id="338" r:id="rId55"/>
    <p:sldId id="341" r:id="rId56"/>
    <p:sldId id="342" r:id="rId57"/>
    <p:sldId id="343" r:id="rId58"/>
    <p:sldId id="411" r:id="rId59"/>
    <p:sldId id="412" r:id="rId60"/>
    <p:sldId id="413" r:id="rId61"/>
    <p:sldId id="414" r:id="rId62"/>
    <p:sldId id="415" r:id="rId63"/>
    <p:sldId id="416" r:id="rId64"/>
    <p:sldId id="320" r:id="rId65"/>
    <p:sldId id="417" r:id="rId66"/>
    <p:sldId id="418" r:id="rId67"/>
    <p:sldId id="419" r:id="rId68"/>
    <p:sldId id="288" r:id="rId69"/>
    <p:sldId id="289" r:id="rId70"/>
    <p:sldId id="290" r:id="rId71"/>
    <p:sldId id="291" r:id="rId72"/>
    <p:sldId id="292" r:id="rId73"/>
    <p:sldId id="420" r:id="rId74"/>
    <p:sldId id="421" r:id="rId75"/>
    <p:sldId id="422" r:id="rId76"/>
    <p:sldId id="423" r:id="rId77"/>
    <p:sldId id="424" r:id="rId78"/>
    <p:sldId id="426" r:id="rId79"/>
    <p:sldId id="427" r:id="rId80"/>
    <p:sldId id="428" r:id="rId81"/>
    <p:sldId id="425" r:id="rId82"/>
    <p:sldId id="429" r:id="rId83"/>
    <p:sldId id="430" r:id="rId84"/>
    <p:sldId id="431" r:id="rId85"/>
    <p:sldId id="432" r:id="rId86"/>
    <p:sldId id="433" r:id="rId87"/>
    <p:sldId id="434" r:id="rId88"/>
    <p:sldId id="448" r:id="rId89"/>
    <p:sldId id="435" r:id="rId90"/>
    <p:sldId id="436" r:id="rId91"/>
    <p:sldId id="437" r:id="rId92"/>
    <p:sldId id="438" r:id="rId93"/>
    <p:sldId id="441" r:id="rId94"/>
    <p:sldId id="442" r:id="rId95"/>
    <p:sldId id="443" r:id="rId96"/>
    <p:sldId id="444" r:id="rId97"/>
    <p:sldId id="445" r:id="rId98"/>
    <p:sldId id="449" r:id="rId99"/>
    <p:sldId id="439" r:id="rId100"/>
    <p:sldId id="440" r:id="rId101"/>
    <p:sldId id="450" r:id="rId102"/>
    <p:sldId id="451" r:id="rId103"/>
    <p:sldId id="452" r:id="rId104"/>
    <p:sldId id="454" r:id="rId105"/>
    <p:sldId id="453" r:id="rId106"/>
    <p:sldId id="477" r:id="rId107"/>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65B6F7-A368-EFA0-FE84-2F127833AA27}" name="Mary Katherine Wootters" initials="" userId="S::marykw@stanford.edu::1cbb3eed-a053-4438-a02d-badade57fd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400"/>
    <a:srgbClr val="8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75493"/>
  </p:normalViewPr>
  <p:slideViewPr>
    <p:cSldViewPr snapToGrid="0">
      <p:cViewPr varScale="1">
        <p:scale>
          <a:sx n="98" d="100"/>
          <a:sy n="98" d="100"/>
        </p:scale>
        <p:origin x="2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8/10/relationships/authors" Targe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50E26252-6E5D-E441-8473-1BBBF98320DA}" type="datetimeFigureOut">
              <a:rPr lang="en-US" smtClean="0"/>
              <a:t>10/2/25</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544CC4B1-87DF-2844-BDB4-80CFA1E609DE}" type="slidenum">
              <a:rPr lang="en-US" smtClean="0"/>
              <a:t>‹#›</a:t>
            </a:fld>
            <a:endParaRPr lang="en-US"/>
          </a:p>
        </p:txBody>
      </p:sp>
    </p:spTree>
    <p:extLst>
      <p:ext uri="{BB962C8B-B14F-4D97-AF65-F5344CB8AC3E}">
        <p14:creationId xmlns:p14="http://schemas.microsoft.com/office/powerpoint/2010/main" val="9952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mediarelations.cornell.edu/2014/06/30/media-statement-on-cornell-universitys-role-in-facebook-emotional-contagion-research"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www.nytimes.com/2014/10/03/technology/facebook-promises-a-deeper-review-of-its-user-research.html" TargetMode="Externa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mediarelations.cornell.edu/2014/06/30/media-statement-on-cornell-universitys-role-in-facebook-emotional-contagion-research"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www.nytimes.com/2014/10/03/technology/facebook-promises-a-deeper-review-of-its-user-research.html" TargetMode="Externa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a:t>
            </a:fld>
            <a:endParaRPr lang="en-US"/>
          </a:p>
        </p:txBody>
      </p:sp>
    </p:spTree>
    <p:extLst>
      <p:ext uri="{BB962C8B-B14F-4D97-AF65-F5344CB8AC3E}">
        <p14:creationId xmlns:p14="http://schemas.microsoft.com/office/powerpoint/2010/main" val="373129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10</a:t>
            </a:fld>
            <a:endParaRPr lang="en-US"/>
          </a:p>
        </p:txBody>
      </p:sp>
    </p:spTree>
    <p:extLst>
      <p:ext uri="{BB962C8B-B14F-4D97-AF65-F5344CB8AC3E}">
        <p14:creationId xmlns:p14="http://schemas.microsoft.com/office/powerpoint/2010/main" val="6753863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101</a:t>
            </a:fld>
            <a:endParaRPr lang="en-US"/>
          </a:p>
        </p:txBody>
      </p:sp>
    </p:spTree>
    <p:extLst>
      <p:ext uri="{BB962C8B-B14F-4D97-AF65-F5344CB8AC3E}">
        <p14:creationId xmlns:p14="http://schemas.microsoft.com/office/powerpoint/2010/main" val="24899258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102</a:t>
            </a:fld>
            <a:endParaRPr lang="en-US"/>
          </a:p>
        </p:txBody>
      </p:sp>
    </p:spTree>
    <p:extLst>
      <p:ext uri="{BB962C8B-B14F-4D97-AF65-F5344CB8AC3E}">
        <p14:creationId xmlns:p14="http://schemas.microsoft.com/office/powerpoint/2010/main" val="38528142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103</a:t>
            </a:fld>
            <a:endParaRPr lang="en-US"/>
          </a:p>
        </p:txBody>
      </p:sp>
    </p:spTree>
    <p:extLst>
      <p:ext uri="{BB962C8B-B14F-4D97-AF65-F5344CB8AC3E}">
        <p14:creationId xmlns:p14="http://schemas.microsoft.com/office/powerpoint/2010/main" val="31526688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104</a:t>
            </a:fld>
            <a:endParaRPr lang="en-US"/>
          </a:p>
        </p:txBody>
      </p:sp>
    </p:spTree>
    <p:extLst>
      <p:ext uri="{BB962C8B-B14F-4D97-AF65-F5344CB8AC3E}">
        <p14:creationId xmlns:p14="http://schemas.microsoft.com/office/powerpoint/2010/main" val="24733681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105</a:t>
            </a:fld>
            <a:endParaRPr lang="en-US"/>
          </a:p>
        </p:txBody>
      </p:sp>
    </p:spTree>
    <p:extLst>
      <p:ext uri="{BB962C8B-B14F-4D97-AF65-F5344CB8AC3E}">
        <p14:creationId xmlns:p14="http://schemas.microsoft.com/office/powerpoint/2010/main" val="33364060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1E6818-5228-6746-93C7-81444766F2C7}" type="slidenum">
              <a:rPr lang="en-US" smtClean="0"/>
              <a:t>106</a:t>
            </a:fld>
            <a:endParaRPr lang="en-US"/>
          </a:p>
        </p:txBody>
      </p:sp>
    </p:spTree>
    <p:extLst>
      <p:ext uri="{BB962C8B-B14F-4D97-AF65-F5344CB8AC3E}">
        <p14:creationId xmlns:p14="http://schemas.microsoft.com/office/powerpoint/2010/main" val="4164360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11</a:t>
            </a:fld>
            <a:endParaRPr lang="en-US"/>
          </a:p>
        </p:txBody>
      </p:sp>
    </p:spTree>
    <p:extLst>
      <p:ext uri="{BB962C8B-B14F-4D97-AF65-F5344CB8AC3E}">
        <p14:creationId xmlns:p14="http://schemas.microsoft.com/office/powerpoint/2010/main" val="66724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12</a:t>
            </a:fld>
            <a:endParaRPr lang="en-US"/>
          </a:p>
        </p:txBody>
      </p:sp>
    </p:spTree>
    <p:extLst>
      <p:ext uri="{BB962C8B-B14F-4D97-AF65-F5344CB8AC3E}">
        <p14:creationId xmlns:p14="http://schemas.microsoft.com/office/powerpoint/2010/main" val="275142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507CB-7111-5B60-2B5C-4101F7906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AC701-5CE7-ACA5-D340-66A6E6943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0EF3A-F372-8B24-D3DC-AE0497B46E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8B84B-7DDA-AFE4-E715-A065C41496E6}"/>
              </a:ext>
            </a:extLst>
          </p:cNvPr>
          <p:cNvSpPr>
            <a:spLocks noGrp="1"/>
          </p:cNvSpPr>
          <p:nvPr>
            <p:ph type="sldNum" sz="quarter" idx="5"/>
          </p:nvPr>
        </p:nvSpPr>
        <p:spPr/>
        <p:txBody>
          <a:bodyPr/>
          <a:lstStyle/>
          <a:p>
            <a:fld id="{DF3F306F-0B23-B74D-B43E-003A4782948D}" type="slidenum">
              <a:rPr lang="en-US" smtClean="0"/>
              <a:t>13</a:t>
            </a:fld>
            <a:endParaRPr lang="en-US"/>
          </a:p>
        </p:txBody>
      </p:sp>
    </p:spTree>
    <p:extLst>
      <p:ext uri="{BB962C8B-B14F-4D97-AF65-F5344CB8AC3E}">
        <p14:creationId xmlns:p14="http://schemas.microsoft.com/office/powerpoint/2010/main" val="186162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F8B4-0F1C-FBFD-40DF-6D11C12B8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DE787-BB47-70CF-0F5A-2C9BEDBAF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3F609-EFCC-D566-D1DA-EC6AB6B378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79907-935F-CB1E-A4BC-9279F886357C}"/>
              </a:ext>
            </a:extLst>
          </p:cNvPr>
          <p:cNvSpPr>
            <a:spLocks noGrp="1"/>
          </p:cNvSpPr>
          <p:nvPr>
            <p:ph type="sldNum" sz="quarter" idx="5"/>
          </p:nvPr>
        </p:nvSpPr>
        <p:spPr/>
        <p:txBody>
          <a:bodyPr/>
          <a:lstStyle/>
          <a:p>
            <a:fld id="{DF3F306F-0B23-B74D-B43E-003A4782948D}" type="slidenum">
              <a:rPr lang="en-US" smtClean="0"/>
              <a:t>14</a:t>
            </a:fld>
            <a:endParaRPr lang="en-US"/>
          </a:p>
        </p:txBody>
      </p:sp>
    </p:spTree>
    <p:extLst>
      <p:ext uri="{BB962C8B-B14F-4D97-AF65-F5344CB8AC3E}">
        <p14:creationId xmlns:p14="http://schemas.microsoft.com/office/powerpoint/2010/main" val="250630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2AB4-9F2F-59D9-E89C-93BCAE123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F9DA0-9C73-BD72-E9E6-A66E22B13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76D74-D196-DB0F-9323-8FC1A36C5C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AB06A1-E849-3132-26C4-91057F3DC122}"/>
              </a:ext>
            </a:extLst>
          </p:cNvPr>
          <p:cNvSpPr>
            <a:spLocks noGrp="1"/>
          </p:cNvSpPr>
          <p:nvPr>
            <p:ph type="sldNum" sz="quarter" idx="5"/>
          </p:nvPr>
        </p:nvSpPr>
        <p:spPr/>
        <p:txBody>
          <a:bodyPr/>
          <a:lstStyle/>
          <a:p>
            <a:fld id="{DF3F306F-0B23-B74D-B43E-003A4782948D}" type="slidenum">
              <a:rPr lang="en-US" smtClean="0"/>
              <a:t>15</a:t>
            </a:fld>
            <a:endParaRPr lang="en-US"/>
          </a:p>
        </p:txBody>
      </p:sp>
    </p:spTree>
    <p:extLst>
      <p:ext uri="{BB962C8B-B14F-4D97-AF65-F5344CB8AC3E}">
        <p14:creationId xmlns:p14="http://schemas.microsoft.com/office/powerpoint/2010/main" val="1152617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16</a:t>
            </a:fld>
            <a:endParaRPr lang="en-US"/>
          </a:p>
        </p:txBody>
      </p:sp>
    </p:spTree>
    <p:extLst>
      <p:ext uri="{BB962C8B-B14F-4D97-AF65-F5344CB8AC3E}">
        <p14:creationId xmlns:p14="http://schemas.microsoft.com/office/powerpoint/2010/main" val="160032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17</a:t>
            </a:fld>
            <a:endParaRPr lang="en-US"/>
          </a:p>
        </p:txBody>
      </p:sp>
    </p:spTree>
    <p:extLst>
      <p:ext uri="{BB962C8B-B14F-4D97-AF65-F5344CB8AC3E}">
        <p14:creationId xmlns:p14="http://schemas.microsoft.com/office/powerpoint/2010/main" val="165527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18</a:t>
            </a:fld>
            <a:endParaRPr lang="en-US"/>
          </a:p>
        </p:txBody>
      </p:sp>
    </p:spTree>
    <p:extLst>
      <p:ext uri="{BB962C8B-B14F-4D97-AF65-F5344CB8AC3E}">
        <p14:creationId xmlns:p14="http://schemas.microsoft.com/office/powerpoint/2010/main" val="333242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19</a:t>
            </a:fld>
            <a:endParaRPr lang="en-US"/>
          </a:p>
        </p:txBody>
      </p:sp>
    </p:spTree>
    <p:extLst>
      <p:ext uri="{BB962C8B-B14F-4D97-AF65-F5344CB8AC3E}">
        <p14:creationId xmlns:p14="http://schemas.microsoft.com/office/powerpoint/2010/main" val="109527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a:t>
            </a:fld>
            <a:endParaRPr lang="en-US"/>
          </a:p>
        </p:txBody>
      </p:sp>
    </p:spTree>
    <p:extLst>
      <p:ext uri="{BB962C8B-B14F-4D97-AF65-F5344CB8AC3E}">
        <p14:creationId xmlns:p14="http://schemas.microsoft.com/office/powerpoint/2010/main" val="3438700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20</a:t>
            </a:fld>
            <a:endParaRPr lang="en-US"/>
          </a:p>
        </p:txBody>
      </p:sp>
    </p:spTree>
    <p:extLst>
      <p:ext uri="{BB962C8B-B14F-4D97-AF65-F5344CB8AC3E}">
        <p14:creationId xmlns:p14="http://schemas.microsoft.com/office/powerpoint/2010/main" val="310514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21</a:t>
            </a:fld>
            <a:endParaRPr lang="en-US"/>
          </a:p>
        </p:txBody>
      </p:sp>
    </p:spTree>
    <p:extLst>
      <p:ext uri="{BB962C8B-B14F-4D97-AF65-F5344CB8AC3E}">
        <p14:creationId xmlns:p14="http://schemas.microsoft.com/office/powerpoint/2010/main" val="2521230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22</a:t>
            </a:fld>
            <a:endParaRPr lang="en-US"/>
          </a:p>
        </p:txBody>
      </p:sp>
    </p:spTree>
    <p:extLst>
      <p:ext uri="{BB962C8B-B14F-4D97-AF65-F5344CB8AC3E}">
        <p14:creationId xmlns:p14="http://schemas.microsoft.com/office/powerpoint/2010/main" val="41990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23</a:t>
            </a:fld>
            <a:endParaRPr lang="en-US"/>
          </a:p>
        </p:txBody>
      </p:sp>
    </p:spTree>
    <p:extLst>
      <p:ext uri="{BB962C8B-B14F-4D97-AF65-F5344CB8AC3E}">
        <p14:creationId xmlns:p14="http://schemas.microsoft.com/office/powerpoint/2010/main" val="4217299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24</a:t>
            </a:fld>
            <a:endParaRPr lang="en-US"/>
          </a:p>
        </p:txBody>
      </p:sp>
    </p:spTree>
    <p:extLst>
      <p:ext uri="{BB962C8B-B14F-4D97-AF65-F5344CB8AC3E}">
        <p14:creationId xmlns:p14="http://schemas.microsoft.com/office/powerpoint/2010/main" val="199240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25</a:t>
            </a:fld>
            <a:endParaRPr lang="en-US"/>
          </a:p>
        </p:txBody>
      </p:sp>
    </p:spTree>
    <p:extLst>
      <p:ext uri="{BB962C8B-B14F-4D97-AF65-F5344CB8AC3E}">
        <p14:creationId xmlns:p14="http://schemas.microsoft.com/office/powerpoint/2010/main" val="375925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26</a:t>
            </a:fld>
            <a:endParaRPr lang="en-US"/>
          </a:p>
        </p:txBody>
      </p:sp>
    </p:spTree>
    <p:extLst>
      <p:ext uri="{BB962C8B-B14F-4D97-AF65-F5344CB8AC3E}">
        <p14:creationId xmlns:p14="http://schemas.microsoft.com/office/powerpoint/2010/main" val="4046157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27</a:t>
            </a:fld>
            <a:endParaRPr lang="en-US"/>
          </a:p>
        </p:txBody>
      </p:sp>
    </p:spTree>
    <p:extLst>
      <p:ext uri="{BB962C8B-B14F-4D97-AF65-F5344CB8AC3E}">
        <p14:creationId xmlns:p14="http://schemas.microsoft.com/office/powerpoint/2010/main" val="177617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28</a:t>
            </a:fld>
            <a:endParaRPr lang="en-US"/>
          </a:p>
        </p:txBody>
      </p:sp>
    </p:spTree>
    <p:extLst>
      <p:ext uri="{BB962C8B-B14F-4D97-AF65-F5344CB8AC3E}">
        <p14:creationId xmlns:p14="http://schemas.microsoft.com/office/powerpoint/2010/main" val="318980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29</a:t>
            </a:fld>
            <a:endParaRPr lang="en-US"/>
          </a:p>
        </p:txBody>
      </p:sp>
    </p:spTree>
    <p:extLst>
      <p:ext uri="{BB962C8B-B14F-4D97-AF65-F5344CB8AC3E}">
        <p14:creationId xmlns:p14="http://schemas.microsoft.com/office/powerpoint/2010/main" val="382867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3</a:t>
            </a:fld>
            <a:endParaRPr lang="en-US"/>
          </a:p>
        </p:txBody>
      </p:sp>
    </p:spTree>
    <p:extLst>
      <p:ext uri="{BB962C8B-B14F-4D97-AF65-F5344CB8AC3E}">
        <p14:creationId xmlns:p14="http://schemas.microsoft.com/office/powerpoint/2010/main" val="2281576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30</a:t>
            </a:fld>
            <a:endParaRPr lang="en-US"/>
          </a:p>
        </p:txBody>
      </p:sp>
    </p:spTree>
    <p:extLst>
      <p:ext uri="{BB962C8B-B14F-4D97-AF65-F5344CB8AC3E}">
        <p14:creationId xmlns:p14="http://schemas.microsoft.com/office/powerpoint/2010/main" val="466629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31</a:t>
            </a:fld>
            <a:endParaRPr lang="en-US"/>
          </a:p>
        </p:txBody>
      </p:sp>
    </p:spTree>
    <p:extLst>
      <p:ext uri="{BB962C8B-B14F-4D97-AF65-F5344CB8AC3E}">
        <p14:creationId xmlns:p14="http://schemas.microsoft.com/office/powerpoint/2010/main" val="195689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32</a:t>
            </a:fld>
            <a:endParaRPr lang="en-US"/>
          </a:p>
        </p:txBody>
      </p:sp>
    </p:spTree>
    <p:extLst>
      <p:ext uri="{BB962C8B-B14F-4D97-AF65-F5344CB8AC3E}">
        <p14:creationId xmlns:p14="http://schemas.microsoft.com/office/powerpoint/2010/main" val="1289085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33</a:t>
            </a:fld>
            <a:endParaRPr lang="en-US"/>
          </a:p>
        </p:txBody>
      </p:sp>
    </p:spTree>
    <p:extLst>
      <p:ext uri="{BB962C8B-B14F-4D97-AF65-F5344CB8AC3E}">
        <p14:creationId xmlns:p14="http://schemas.microsoft.com/office/powerpoint/2010/main" val="3469941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AFDC = </a:t>
            </a:r>
            <a:r>
              <a:rPr lang="en-US" b="0" i="0" dirty="0">
                <a:solidFill>
                  <a:srgbClr val="202124"/>
                </a:solidFill>
                <a:effectLst/>
                <a:highlight>
                  <a:srgbClr val="FFFFFF"/>
                </a:highlight>
                <a:latin typeface="Google Sans"/>
              </a:rPr>
              <a:t>Aid to Families with Dependent Children</a:t>
            </a:r>
            <a:endParaRPr lang="en-US" dirty="0"/>
          </a:p>
          <a:p>
            <a:r>
              <a:rPr lang="en-US" dirty="0"/>
              <a:t>TANF = </a:t>
            </a:r>
            <a:r>
              <a:rPr lang="en-US" b="0" i="0" dirty="0">
                <a:solidFill>
                  <a:srgbClr val="040C28"/>
                </a:solidFill>
                <a:effectLst/>
                <a:latin typeface="Google Sans"/>
              </a:rPr>
              <a:t>California Tribal Temporary Assistance for Needy Families</a:t>
            </a:r>
            <a:r>
              <a:rPr lang="en-US" b="0" i="0" dirty="0">
                <a:solidFill>
                  <a:srgbClr val="202124"/>
                </a:solidFill>
                <a:effectLst/>
                <a:highlight>
                  <a:srgbClr val="FFFFFF"/>
                </a:highlight>
                <a:latin typeface="Google Sans"/>
              </a:rPr>
              <a:t> </a:t>
            </a:r>
            <a:endParaRPr lang="en-US" dirty="0"/>
          </a:p>
        </p:txBody>
      </p:sp>
      <p:sp>
        <p:nvSpPr>
          <p:cNvPr id="4" name="Slide Number Placeholder 3"/>
          <p:cNvSpPr>
            <a:spLocks noGrp="1"/>
          </p:cNvSpPr>
          <p:nvPr>
            <p:ph type="sldNum" sz="quarter" idx="5"/>
          </p:nvPr>
        </p:nvSpPr>
        <p:spPr/>
        <p:txBody>
          <a:bodyPr/>
          <a:lstStyle/>
          <a:p>
            <a:fld id="{DF3F306F-0B23-B74D-B43E-003A4782948D}" type="slidenum">
              <a:rPr lang="en-US" smtClean="0"/>
              <a:t>34</a:t>
            </a:fld>
            <a:endParaRPr lang="en-US"/>
          </a:p>
        </p:txBody>
      </p:sp>
    </p:spTree>
    <p:extLst>
      <p:ext uri="{BB962C8B-B14F-4D97-AF65-F5344CB8AC3E}">
        <p14:creationId xmlns:p14="http://schemas.microsoft.com/office/powerpoint/2010/main" val="4153211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35</a:t>
            </a:fld>
            <a:endParaRPr lang="en-US"/>
          </a:p>
        </p:txBody>
      </p:sp>
    </p:spTree>
    <p:extLst>
      <p:ext uri="{BB962C8B-B14F-4D97-AF65-F5344CB8AC3E}">
        <p14:creationId xmlns:p14="http://schemas.microsoft.com/office/powerpoint/2010/main" val="3965184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36</a:t>
            </a:fld>
            <a:endParaRPr lang="en-US"/>
          </a:p>
        </p:txBody>
      </p:sp>
    </p:spTree>
    <p:extLst>
      <p:ext uri="{BB962C8B-B14F-4D97-AF65-F5344CB8AC3E}">
        <p14:creationId xmlns:p14="http://schemas.microsoft.com/office/powerpoint/2010/main" val="3487951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enter at age 3</a:t>
            </a:r>
          </a:p>
        </p:txBody>
      </p:sp>
      <p:sp>
        <p:nvSpPr>
          <p:cNvPr id="4" name="Slide Number Placeholder 3"/>
          <p:cNvSpPr>
            <a:spLocks noGrp="1"/>
          </p:cNvSpPr>
          <p:nvPr>
            <p:ph type="sldNum" sz="quarter" idx="5"/>
          </p:nvPr>
        </p:nvSpPr>
        <p:spPr/>
        <p:txBody>
          <a:bodyPr/>
          <a:lstStyle/>
          <a:p>
            <a:fld id="{DF3F306F-0B23-B74D-B43E-003A4782948D}" type="slidenum">
              <a:rPr lang="en-US" smtClean="0"/>
              <a:t>37</a:t>
            </a:fld>
            <a:endParaRPr lang="en-US"/>
          </a:p>
        </p:txBody>
      </p:sp>
    </p:spTree>
    <p:extLst>
      <p:ext uri="{BB962C8B-B14F-4D97-AF65-F5344CB8AC3E}">
        <p14:creationId xmlns:p14="http://schemas.microsoft.com/office/powerpoint/2010/main" val="2395295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38</a:t>
            </a:fld>
            <a:endParaRPr lang="en-US"/>
          </a:p>
        </p:txBody>
      </p:sp>
    </p:spTree>
    <p:extLst>
      <p:ext uri="{BB962C8B-B14F-4D97-AF65-F5344CB8AC3E}">
        <p14:creationId xmlns:p14="http://schemas.microsoft.com/office/powerpoint/2010/main" val="2992326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39</a:t>
            </a:fld>
            <a:endParaRPr lang="en-US"/>
          </a:p>
        </p:txBody>
      </p:sp>
    </p:spTree>
    <p:extLst>
      <p:ext uri="{BB962C8B-B14F-4D97-AF65-F5344CB8AC3E}">
        <p14:creationId xmlns:p14="http://schemas.microsoft.com/office/powerpoint/2010/main" val="27787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a:t>
            </a:fld>
            <a:endParaRPr lang="en-US"/>
          </a:p>
        </p:txBody>
      </p:sp>
    </p:spTree>
    <p:extLst>
      <p:ext uri="{BB962C8B-B14F-4D97-AF65-F5344CB8AC3E}">
        <p14:creationId xmlns:p14="http://schemas.microsoft.com/office/powerpoint/2010/main" val="1102528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40</a:t>
            </a:fld>
            <a:endParaRPr lang="en-US"/>
          </a:p>
        </p:txBody>
      </p:sp>
    </p:spTree>
    <p:extLst>
      <p:ext uri="{BB962C8B-B14F-4D97-AF65-F5344CB8AC3E}">
        <p14:creationId xmlns:p14="http://schemas.microsoft.com/office/powerpoint/2010/main" val="1642215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41</a:t>
            </a:fld>
            <a:endParaRPr lang="en-US"/>
          </a:p>
        </p:txBody>
      </p:sp>
    </p:spTree>
    <p:extLst>
      <p:ext uri="{BB962C8B-B14F-4D97-AF65-F5344CB8AC3E}">
        <p14:creationId xmlns:p14="http://schemas.microsoft.com/office/powerpoint/2010/main" val="601421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42</a:t>
            </a:fld>
            <a:endParaRPr lang="en-US"/>
          </a:p>
        </p:txBody>
      </p:sp>
    </p:spTree>
    <p:extLst>
      <p:ext uri="{BB962C8B-B14F-4D97-AF65-F5344CB8AC3E}">
        <p14:creationId xmlns:p14="http://schemas.microsoft.com/office/powerpoint/2010/main" val="3826096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A9A3-71A5-BF5C-953C-9C3BDDE1A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8D2DC-321D-92C0-630D-B10ED6B09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AB00B-F059-F2BE-87AC-DE1E8CD796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A994A8-28B9-F333-0119-759867C61F04}"/>
              </a:ext>
            </a:extLst>
          </p:cNvPr>
          <p:cNvSpPr>
            <a:spLocks noGrp="1"/>
          </p:cNvSpPr>
          <p:nvPr>
            <p:ph type="sldNum" sz="quarter" idx="5"/>
          </p:nvPr>
        </p:nvSpPr>
        <p:spPr/>
        <p:txBody>
          <a:bodyPr/>
          <a:lstStyle/>
          <a:p>
            <a:fld id="{544CC4B1-87DF-2844-BDB4-80CFA1E609DE}" type="slidenum">
              <a:rPr lang="en-US" smtClean="0"/>
              <a:t>43</a:t>
            </a:fld>
            <a:endParaRPr lang="en-US"/>
          </a:p>
        </p:txBody>
      </p:sp>
    </p:spTree>
    <p:extLst>
      <p:ext uri="{BB962C8B-B14F-4D97-AF65-F5344CB8AC3E}">
        <p14:creationId xmlns:p14="http://schemas.microsoft.com/office/powerpoint/2010/main" val="706534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44</a:t>
            </a:fld>
            <a:endParaRPr lang="en-US"/>
          </a:p>
        </p:txBody>
      </p:sp>
    </p:spTree>
    <p:extLst>
      <p:ext uri="{BB962C8B-B14F-4D97-AF65-F5344CB8AC3E}">
        <p14:creationId xmlns:p14="http://schemas.microsoft.com/office/powerpoint/2010/main" val="1406574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45</a:t>
            </a:fld>
            <a:endParaRPr lang="en-US"/>
          </a:p>
        </p:txBody>
      </p:sp>
    </p:spTree>
    <p:extLst>
      <p:ext uri="{BB962C8B-B14F-4D97-AF65-F5344CB8AC3E}">
        <p14:creationId xmlns:p14="http://schemas.microsoft.com/office/powerpoint/2010/main" val="3624277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46</a:t>
            </a:fld>
            <a:endParaRPr lang="en-US"/>
          </a:p>
        </p:txBody>
      </p:sp>
    </p:spTree>
    <p:extLst>
      <p:ext uri="{BB962C8B-B14F-4D97-AF65-F5344CB8AC3E}">
        <p14:creationId xmlns:p14="http://schemas.microsoft.com/office/powerpoint/2010/main" val="2673817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47</a:t>
            </a:fld>
            <a:endParaRPr lang="en-US"/>
          </a:p>
        </p:txBody>
      </p:sp>
    </p:spTree>
    <p:extLst>
      <p:ext uri="{BB962C8B-B14F-4D97-AF65-F5344CB8AC3E}">
        <p14:creationId xmlns:p14="http://schemas.microsoft.com/office/powerpoint/2010/main" val="2062521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48</a:t>
            </a:fld>
            <a:endParaRPr lang="en-US"/>
          </a:p>
        </p:txBody>
      </p:sp>
    </p:spTree>
    <p:extLst>
      <p:ext uri="{BB962C8B-B14F-4D97-AF65-F5344CB8AC3E}">
        <p14:creationId xmlns:p14="http://schemas.microsoft.com/office/powerpoint/2010/main" val="3018116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49</a:t>
            </a:fld>
            <a:endParaRPr lang="en-US"/>
          </a:p>
        </p:txBody>
      </p:sp>
    </p:spTree>
    <p:extLst>
      <p:ext uri="{BB962C8B-B14F-4D97-AF65-F5344CB8AC3E}">
        <p14:creationId xmlns:p14="http://schemas.microsoft.com/office/powerpoint/2010/main" val="29410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5</a:t>
            </a:fld>
            <a:endParaRPr lang="en-US"/>
          </a:p>
        </p:txBody>
      </p:sp>
    </p:spTree>
    <p:extLst>
      <p:ext uri="{BB962C8B-B14F-4D97-AF65-F5344CB8AC3E}">
        <p14:creationId xmlns:p14="http://schemas.microsoft.com/office/powerpoint/2010/main" val="3035378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50</a:t>
            </a:fld>
            <a:endParaRPr lang="en-US"/>
          </a:p>
        </p:txBody>
      </p:sp>
    </p:spTree>
    <p:extLst>
      <p:ext uri="{BB962C8B-B14F-4D97-AF65-F5344CB8AC3E}">
        <p14:creationId xmlns:p14="http://schemas.microsoft.com/office/powerpoint/2010/main" val="467447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51</a:t>
            </a:fld>
            <a:endParaRPr lang="en-US"/>
          </a:p>
        </p:txBody>
      </p:sp>
    </p:spTree>
    <p:extLst>
      <p:ext uri="{BB962C8B-B14F-4D97-AF65-F5344CB8AC3E}">
        <p14:creationId xmlns:p14="http://schemas.microsoft.com/office/powerpoint/2010/main" val="2789039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52</a:t>
            </a:fld>
            <a:endParaRPr lang="en-US"/>
          </a:p>
        </p:txBody>
      </p:sp>
    </p:spTree>
    <p:extLst>
      <p:ext uri="{BB962C8B-B14F-4D97-AF65-F5344CB8AC3E}">
        <p14:creationId xmlns:p14="http://schemas.microsoft.com/office/powerpoint/2010/main" val="1705348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53</a:t>
            </a:fld>
            <a:endParaRPr lang="en-US"/>
          </a:p>
        </p:txBody>
      </p:sp>
    </p:spTree>
    <p:extLst>
      <p:ext uri="{BB962C8B-B14F-4D97-AF65-F5344CB8AC3E}">
        <p14:creationId xmlns:p14="http://schemas.microsoft.com/office/powerpoint/2010/main" val="27144042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54</a:t>
            </a:fld>
            <a:endParaRPr lang="en-US"/>
          </a:p>
        </p:txBody>
      </p:sp>
    </p:spTree>
    <p:extLst>
      <p:ext uri="{BB962C8B-B14F-4D97-AF65-F5344CB8AC3E}">
        <p14:creationId xmlns:p14="http://schemas.microsoft.com/office/powerpoint/2010/main" val="769013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55</a:t>
            </a:fld>
            <a:endParaRPr lang="en-US"/>
          </a:p>
        </p:txBody>
      </p:sp>
    </p:spTree>
    <p:extLst>
      <p:ext uri="{BB962C8B-B14F-4D97-AF65-F5344CB8AC3E}">
        <p14:creationId xmlns:p14="http://schemas.microsoft.com/office/powerpoint/2010/main" val="1894872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56</a:t>
            </a:fld>
            <a:endParaRPr lang="en-US"/>
          </a:p>
        </p:txBody>
      </p:sp>
    </p:spTree>
    <p:extLst>
      <p:ext uri="{BB962C8B-B14F-4D97-AF65-F5344CB8AC3E}">
        <p14:creationId xmlns:p14="http://schemas.microsoft.com/office/powerpoint/2010/main" val="1677587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57</a:t>
            </a:fld>
            <a:endParaRPr lang="en-US"/>
          </a:p>
        </p:txBody>
      </p:sp>
    </p:spTree>
    <p:extLst>
      <p:ext uri="{BB962C8B-B14F-4D97-AF65-F5344CB8AC3E}">
        <p14:creationId xmlns:p14="http://schemas.microsoft.com/office/powerpoint/2010/main" val="14488673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External Validity</a:t>
            </a:r>
          </a:p>
          <a:p>
            <a:r>
              <a:rPr lang="en-US"/>
              <a:t>https://www.polleverywhere.com/surveys/rw6o7YWWzEIJx7tH4lVlj?display_state=chart&amp;activity_state=opened&amp;state=opened&amp;flow=Engagement&amp;onscreen=persist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DF3F306F-0B23-B74D-B43E-003A4782948D}" type="slidenum">
              <a:rPr lang="en-US" smtClean="0"/>
              <a:t>58</a:t>
            </a:fld>
            <a:endParaRPr lang="en-US"/>
          </a:p>
        </p:txBody>
      </p:sp>
    </p:spTree>
    <p:extLst>
      <p:ext uri="{BB962C8B-B14F-4D97-AF65-F5344CB8AC3E}">
        <p14:creationId xmlns:p14="http://schemas.microsoft.com/office/powerpoint/2010/main" val="964432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GAIN (job training program)</a:t>
            </a:r>
          </a:p>
          <a:p>
            <a:r>
              <a:rPr lang="en-US"/>
              <a:t>https://www.polleverywhere.com/multiple_choice_polls/8mtUCXlK8Wm4FuAXwLYKp?display_state=chart&amp;activity_state=opened&amp;state=opened&amp;flow=Engagement&amp;onscreen=persist&amp;hide=instructions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DF3F306F-0B23-B74D-B43E-003A4782948D}" type="slidenum">
              <a:rPr lang="en-US" smtClean="0"/>
              <a:t>59</a:t>
            </a:fld>
            <a:endParaRPr lang="en-US"/>
          </a:p>
        </p:txBody>
      </p:sp>
    </p:spTree>
    <p:extLst>
      <p:ext uri="{BB962C8B-B14F-4D97-AF65-F5344CB8AC3E}">
        <p14:creationId xmlns:p14="http://schemas.microsoft.com/office/powerpoint/2010/main" val="170734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6</a:t>
            </a:fld>
            <a:endParaRPr lang="en-US"/>
          </a:p>
        </p:txBody>
      </p:sp>
    </p:spTree>
    <p:extLst>
      <p:ext uri="{BB962C8B-B14F-4D97-AF65-F5344CB8AC3E}">
        <p14:creationId xmlns:p14="http://schemas.microsoft.com/office/powerpoint/2010/main" val="3438495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Perry Preschool Program</a:t>
            </a:r>
          </a:p>
          <a:p>
            <a:r>
              <a:rPr lang="en-US"/>
              <a:t>https://www.polleverywhere.com/multiple_choice_polls/ch03Uilh2uFj4MhYJ3nHj?display_state=chart&amp;activity_state=opened&amp;state=opened&amp;flow=Engagement&amp;onscreen=persist&amp;hide=instructions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DF3F306F-0B23-B74D-B43E-003A4782948D}" type="slidenum">
              <a:rPr lang="en-US" smtClean="0"/>
              <a:t>60</a:t>
            </a:fld>
            <a:endParaRPr lang="en-US"/>
          </a:p>
        </p:txBody>
      </p:sp>
    </p:spTree>
    <p:extLst>
      <p:ext uri="{BB962C8B-B14F-4D97-AF65-F5344CB8AC3E}">
        <p14:creationId xmlns:p14="http://schemas.microsoft.com/office/powerpoint/2010/main" val="1360299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Racial Discrimination in the Sharing Economy</a:t>
            </a:r>
          </a:p>
          <a:p>
            <a:r>
              <a:rPr lang="en-US"/>
              <a:t>https://www.polleverywhere.com/multiple_choice_polls/flqevcMK7vT85adzWURoS?display_state=chart&amp;activity_state=opened&amp;state=opened&amp;flow=Engagement&amp;onscreen=persist&amp;hide=instructions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DF3F306F-0B23-B74D-B43E-003A4782948D}" type="slidenum">
              <a:rPr lang="en-US" smtClean="0"/>
              <a:t>61</a:t>
            </a:fld>
            <a:endParaRPr lang="en-US"/>
          </a:p>
        </p:txBody>
      </p:sp>
    </p:spTree>
    <p:extLst>
      <p:ext uri="{BB962C8B-B14F-4D97-AF65-F5344CB8AC3E}">
        <p14:creationId xmlns:p14="http://schemas.microsoft.com/office/powerpoint/2010/main" val="4150134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Facebook Emotional Contagion</a:t>
            </a:r>
          </a:p>
          <a:p>
            <a:r>
              <a:rPr lang="en-US"/>
              <a:t>https://www.polleverywhere.com/multiple_choice_polls/KjrzT5a0Qr0rboso8T2up?display_state=chart&amp;activity_state=opened&amp;state=opened&amp;flow=Engagement&amp;onscreen=persist&amp;hide=instructions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DF3F306F-0B23-B74D-B43E-003A4782948D}" type="slidenum">
              <a:rPr lang="en-US" smtClean="0"/>
              <a:t>62</a:t>
            </a:fld>
            <a:endParaRPr lang="en-US"/>
          </a:p>
        </p:txBody>
      </p:sp>
    </p:spTree>
    <p:extLst>
      <p:ext uri="{BB962C8B-B14F-4D97-AF65-F5344CB8AC3E}">
        <p14:creationId xmlns:p14="http://schemas.microsoft.com/office/powerpoint/2010/main" val="3456490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 Different counties had different ways of deciding who was in which study, and different populations.  If I’m interested in “how well does the Riverside approach perform on the LA subjects,” that doesn’t necessarily tell me anything.</a:t>
            </a:r>
          </a:p>
          <a:p>
            <a:r>
              <a:rPr lang="en-US" dirty="0"/>
              <a:t>Perry Preschool Program: The study is targeted at “low-IQ”, Black, economically disadvantaged children in Ypsilanti.   Things like head start and other early-childhood education initiatives are targeted at a much broader audience!</a:t>
            </a:r>
          </a:p>
          <a:p>
            <a:r>
              <a:rPr lang="en-US" dirty="0"/>
              <a:t>Racial Discrimination in the sharing economy: </a:t>
            </a:r>
          </a:p>
          <a:p>
            <a:pPr marL="174056" indent="-174056">
              <a:buFont typeface="Arial" panose="020B0604020202020204" pitchFamily="34" charset="0"/>
              <a:buChar char="•"/>
            </a:pPr>
            <a:r>
              <a:rPr lang="en-US" dirty="0"/>
              <a:t>Only looked at 5 cities (Airbnb cut them off before they could look at more).  Perhaps results would be different in other cities?  </a:t>
            </a:r>
          </a:p>
          <a:p>
            <a:pPr marL="174056" indent="-174056">
              <a:buFont typeface="Arial" panose="020B0604020202020204" pitchFamily="34" charset="0"/>
              <a:buChar char="•"/>
            </a:pPr>
            <a:r>
              <a:rPr lang="en-US" dirty="0"/>
              <a:t>Also, by design none of these people had profile pictures.  Maybe the population of people with profile pictures would be different?  (The paper argues this is not the case; Airbnb has since made it so that hosts can’t see profile pictures)</a:t>
            </a:r>
          </a:p>
          <a:p>
            <a:r>
              <a:rPr lang="en-US" dirty="0"/>
              <a:t>Facebook Emotional Contagion: This seems pretty good, a very large sample of random users.  But it is restricted to Facebook users in 2012, which was a more selective group of people than it is today; maybe the people who choose to have a social life online are those for whom in-person aspects of communication are less important.</a:t>
            </a:r>
          </a:p>
        </p:txBody>
      </p:sp>
      <p:sp>
        <p:nvSpPr>
          <p:cNvPr id="4" name="Slide Number Placeholder 3"/>
          <p:cNvSpPr>
            <a:spLocks noGrp="1"/>
          </p:cNvSpPr>
          <p:nvPr>
            <p:ph type="sldNum" sz="quarter" idx="5"/>
          </p:nvPr>
        </p:nvSpPr>
        <p:spPr/>
        <p:txBody>
          <a:bodyPr/>
          <a:lstStyle/>
          <a:p>
            <a:fld id="{DF3F306F-0B23-B74D-B43E-003A4782948D}" type="slidenum">
              <a:rPr lang="en-US" smtClean="0"/>
              <a:t>63</a:t>
            </a:fld>
            <a:endParaRPr lang="en-US"/>
          </a:p>
        </p:txBody>
      </p:sp>
    </p:spTree>
    <p:extLst>
      <p:ext uri="{BB962C8B-B14F-4D97-AF65-F5344CB8AC3E}">
        <p14:creationId xmlns:p14="http://schemas.microsoft.com/office/powerpoint/2010/main" val="22626257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64</a:t>
            </a:fld>
            <a:endParaRPr lang="en-US"/>
          </a:p>
        </p:txBody>
      </p:sp>
    </p:spTree>
    <p:extLst>
      <p:ext uri="{BB962C8B-B14F-4D97-AF65-F5344CB8AC3E}">
        <p14:creationId xmlns:p14="http://schemas.microsoft.com/office/powerpoint/2010/main" val="13441664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65</a:t>
            </a:fld>
            <a:endParaRPr lang="en-US"/>
          </a:p>
        </p:txBody>
      </p:sp>
    </p:spTree>
    <p:extLst>
      <p:ext uri="{BB962C8B-B14F-4D97-AF65-F5344CB8AC3E}">
        <p14:creationId xmlns:p14="http://schemas.microsoft.com/office/powerpoint/2010/main" val="665604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66</a:t>
            </a:fld>
            <a:endParaRPr lang="en-US"/>
          </a:p>
        </p:txBody>
      </p:sp>
    </p:spTree>
    <p:extLst>
      <p:ext uri="{BB962C8B-B14F-4D97-AF65-F5344CB8AC3E}">
        <p14:creationId xmlns:p14="http://schemas.microsoft.com/office/powerpoint/2010/main" val="2696479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67</a:t>
            </a:fld>
            <a:endParaRPr lang="en-US"/>
          </a:p>
        </p:txBody>
      </p:sp>
    </p:spTree>
    <p:extLst>
      <p:ext uri="{BB962C8B-B14F-4D97-AF65-F5344CB8AC3E}">
        <p14:creationId xmlns:p14="http://schemas.microsoft.com/office/powerpoint/2010/main" val="11033582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Construct Validity</a:t>
            </a:r>
          </a:p>
          <a:p>
            <a:r>
              <a:rPr lang="en-US"/>
              <a:t>https://www.polleverywhere.com/surveys/rolcpIkupg9wpi5ECPrQb?display_state=chart&amp;activity_state=opened&amp;state=opened&amp;flow=Engagement&amp;onscreen=persist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B8391C5C-2794-3941-97DA-2D592572D51C}" type="slidenum">
              <a:rPr lang="en-US" smtClean="0"/>
              <a:t>68</a:t>
            </a:fld>
            <a:endParaRPr lang="en-US"/>
          </a:p>
        </p:txBody>
      </p:sp>
    </p:spTree>
    <p:extLst>
      <p:ext uri="{BB962C8B-B14F-4D97-AF65-F5344CB8AC3E}">
        <p14:creationId xmlns:p14="http://schemas.microsoft.com/office/powerpoint/2010/main" val="30444286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GAIN (job training program)</a:t>
            </a:r>
          </a:p>
          <a:p>
            <a:r>
              <a:rPr lang="en-US"/>
              <a:t>https://www.polleverywhere.com/multiple_choice_polls/34sFZkrQoqQGq7PtQ4zrs?display_state=chart&amp;activity_state=opened&amp;state=opened&amp;flow=Engagement&amp;onscreen=persist&amp;hide=instructions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69</a:t>
            </a:fld>
            <a:endParaRPr lang="en-US"/>
          </a:p>
        </p:txBody>
      </p:sp>
    </p:spTree>
    <p:extLst>
      <p:ext uri="{BB962C8B-B14F-4D97-AF65-F5344CB8AC3E}">
        <p14:creationId xmlns:p14="http://schemas.microsoft.com/office/powerpoint/2010/main" val="126892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7</a:t>
            </a:fld>
            <a:endParaRPr lang="en-US"/>
          </a:p>
        </p:txBody>
      </p:sp>
    </p:spTree>
    <p:extLst>
      <p:ext uri="{BB962C8B-B14F-4D97-AF65-F5344CB8AC3E}">
        <p14:creationId xmlns:p14="http://schemas.microsoft.com/office/powerpoint/2010/main" val="35465496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Perry Preschool Program</a:t>
            </a:r>
          </a:p>
          <a:p>
            <a:r>
              <a:rPr lang="en-US"/>
              <a:t>https://www.polleverywhere.com/multiple_choice_polls/mqYuhBMhkg9QCLys3PIAn?display_state=chart&amp;activity_state=opened&amp;state=opened&amp;flow=Engagement&amp;onscreen=persist&amp;hide=instructions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70</a:t>
            </a:fld>
            <a:endParaRPr lang="en-US"/>
          </a:p>
        </p:txBody>
      </p:sp>
    </p:spTree>
    <p:extLst>
      <p:ext uri="{BB962C8B-B14F-4D97-AF65-F5344CB8AC3E}">
        <p14:creationId xmlns:p14="http://schemas.microsoft.com/office/powerpoint/2010/main" val="16016646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Racial Discrimination in the Sharing Economy</a:t>
            </a:r>
          </a:p>
          <a:p>
            <a:r>
              <a:rPr lang="en-US"/>
              <a:t>https://www.polleverywhere.com/multiple_choice_polls/uf6Y7TLNoKI6RJQTLakDk?display_state=chart&amp;activity_state=opened&amp;state=opened&amp;flow=Engagement&amp;onscreen=persist&amp;hide=instructions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71</a:t>
            </a:fld>
            <a:endParaRPr lang="en-US"/>
          </a:p>
        </p:txBody>
      </p:sp>
    </p:spTree>
    <p:extLst>
      <p:ext uri="{BB962C8B-B14F-4D97-AF65-F5344CB8AC3E}">
        <p14:creationId xmlns:p14="http://schemas.microsoft.com/office/powerpoint/2010/main" val="29567095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Facebook Emotional Contagion</a:t>
            </a:r>
          </a:p>
          <a:p>
            <a:r>
              <a:rPr lang="en-US"/>
              <a:t>https://www.polleverywhere.com/multiple_choice_polls/S0OzecDxUN7kdWhotLVnf?display_state=chart&amp;activity_state=opened&amp;state=opened&amp;flow=Engagement&amp;onscreen=persist&amp;hide=instructions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72</a:t>
            </a:fld>
            <a:endParaRPr lang="en-US"/>
          </a:p>
        </p:txBody>
      </p:sp>
    </p:spTree>
    <p:extLst>
      <p:ext uri="{BB962C8B-B14F-4D97-AF65-F5344CB8AC3E}">
        <p14:creationId xmlns:p14="http://schemas.microsoft.com/office/powerpoint/2010/main" val="12533035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 Measures things like “fraction employed” and “annual earnings” 1-3 years out.  Maybe we care about longer-term effects? (Indeed, things look different!  See next slide.). Maybe we also care about how happy or fulfilled people are, or how well their children do later on.</a:t>
            </a:r>
          </a:p>
          <a:p>
            <a:r>
              <a:rPr lang="en-US" dirty="0"/>
              <a:t>Perry Preschool Program: This measured a lot of things that we care about.  But maybe we also care about whether it’s worth the cost?  (Follow-up work has tried to say that it is).</a:t>
            </a:r>
          </a:p>
          <a:p>
            <a:pPr defTabSz="928299">
              <a:defRPr/>
            </a:pPr>
            <a:r>
              <a:rPr lang="en-US" dirty="0"/>
              <a:t>Racial Discrimination in the sharing economy:  </a:t>
            </a:r>
          </a:p>
          <a:p>
            <a:pPr marL="174056" indent="-174056" defTabSz="928299">
              <a:buFont typeface="Arial" panose="020B0604020202020204" pitchFamily="34" charset="0"/>
              <a:buChar char="•"/>
              <a:defRPr/>
            </a:pPr>
            <a:r>
              <a:rPr lang="en-US" dirty="0"/>
              <a:t>A general criticism at this sort of design is that the “Black-coded names” are also associated with low-SES (i.e., they are more prevalent among low-income Black people than high-income Black people).  So perhaps this study is measuring the effect of being low SES, not the effect of being Black.</a:t>
            </a:r>
          </a:p>
          <a:p>
            <a:pPr marL="174056" indent="-174056" defTabSz="928299">
              <a:buFont typeface="Arial" panose="020B0604020202020204" pitchFamily="34" charset="0"/>
              <a:buChar char="•"/>
              <a:defRPr/>
            </a:pPr>
            <a:r>
              <a:rPr lang="en-US" dirty="0"/>
              <a:t>This measures fraction of hosts who say yes, while maybe what we care about is the fraction of users who are able to eventually find a place to stay.  It would be worse if Black users were generally not able to find any place to stay than if they had to ask a few more times than white users (although of course both are bad).</a:t>
            </a:r>
          </a:p>
          <a:p>
            <a:r>
              <a:rPr lang="en-US" dirty="0"/>
              <a:t>Facebook Emotional Contagion: It’s not really clear what this is measuring at all.  If I use more negative words, is it because I’m feeling bad?  Or is it because I’m spending more time happily engaging with and responding to the negative content that I’m seeing?</a:t>
            </a:r>
          </a:p>
        </p:txBody>
      </p:sp>
      <p:sp>
        <p:nvSpPr>
          <p:cNvPr id="4" name="Slide Number Placeholder 3"/>
          <p:cNvSpPr>
            <a:spLocks noGrp="1"/>
          </p:cNvSpPr>
          <p:nvPr>
            <p:ph type="sldNum" sz="quarter" idx="5"/>
          </p:nvPr>
        </p:nvSpPr>
        <p:spPr/>
        <p:txBody>
          <a:bodyPr/>
          <a:lstStyle/>
          <a:p>
            <a:fld id="{DF3F306F-0B23-B74D-B43E-003A4782948D}" type="slidenum">
              <a:rPr lang="en-US" smtClean="0"/>
              <a:t>73</a:t>
            </a:fld>
            <a:endParaRPr lang="en-US"/>
          </a:p>
        </p:txBody>
      </p:sp>
    </p:spTree>
    <p:extLst>
      <p:ext uri="{BB962C8B-B14F-4D97-AF65-F5344CB8AC3E}">
        <p14:creationId xmlns:p14="http://schemas.microsoft.com/office/powerpoint/2010/main" val="4175104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3F306F-0B23-B74D-B43E-003A4782948D}" type="slidenum">
              <a:rPr lang="en-US" smtClean="0"/>
              <a:t>74</a:t>
            </a:fld>
            <a:endParaRPr lang="en-US"/>
          </a:p>
        </p:txBody>
      </p:sp>
    </p:spTree>
    <p:extLst>
      <p:ext uri="{BB962C8B-B14F-4D97-AF65-F5344CB8AC3E}">
        <p14:creationId xmlns:p14="http://schemas.microsoft.com/office/powerpoint/2010/main" val="8307237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3F306F-0B23-B74D-B43E-003A4782948D}" type="slidenum">
              <a:rPr lang="en-US" smtClean="0"/>
              <a:t>75</a:t>
            </a:fld>
            <a:endParaRPr lang="en-US"/>
          </a:p>
        </p:txBody>
      </p:sp>
    </p:spTree>
    <p:extLst>
      <p:ext uri="{BB962C8B-B14F-4D97-AF65-F5344CB8AC3E}">
        <p14:creationId xmlns:p14="http://schemas.microsoft.com/office/powerpoint/2010/main" val="39773005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76</a:t>
            </a:fld>
            <a:endParaRPr lang="en-US"/>
          </a:p>
        </p:txBody>
      </p:sp>
    </p:spTree>
    <p:extLst>
      <p:ext uri="{BB962C8B-B14F-4D97-AF65-F5344CB8AC3E}">
        <p14:creationId xmlns:p14="http://schemas.microsoft.com/office/powerpoint/2010/main" val="16073972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p>
          <a:p>
            <a:pPr lvl="1"/>
            <a:r>
              <a:rPr lang="en-US" dirty="0">
                <a:solidFill>
                  <a:schemeClr val="accent1"/>
                </a:solidFill>
              </a:rPr>
              <a:t>Student A is in a class with laptops allowed.  A learns nothing in class.</a:t>
            </a:r>
          </a:p>
          <a:p>
            <a:pPr lvl="1"/>
            <a:r>
              <a:rPr lang="en-US" dirty="0">
                <a:solidFill>
                  <a:schemeClr val="accent1"/>
                </a:solidFill>
              </a:rPr>
              <a:t>Student A’s roommate, Student B, is in a class without laptops. </a:t>
            </a:r>
          </a:p>
          <a:p>
            <a:pPr lvl="1"/>
            <a:r>
              <a:rPr lang="en-US" dirty="0">
                <a:solidFill>
                  <a:schemeClr val="accent1"/>
                </a:solidFill>
              </a:rPr>
              <a:t>B learns lots and teaches it to A after class.  </a:t>
            </a:r>
          </a:p>
          <a:p>
            <a:pPr lvl="1"/>
            <a:r>
              <a:rPr lang="en-US" dirty="0">
                <a:solidFill>
                  <a:schemeClr val="accent1"/>
                </a:solidFill>
              </a:rPr>
              <a:t>Both perform well on the exam.</a:t>
            </a:r>
          </a:p>
          <a:p>
            <a:pPr lvl="1"/>
            <a:r>
              <a:rPr lang="en-US" dirty="0">
                <a:solidFill>
                  <a:schemeClr val="accent1"/>
                </a:solidFill>
              </a:rPr>
              <a:t>However, if student B were in a class with laptops, both would have performed poorly.</a:t>
            </a:r>
          </a:p>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77</a:t>
            </a:fld>
            <a:endParaRPr lang="en-US"/>
          </a:p>
        </p:txBody>
      </p:sp>
    </p:spTree>
    <p:extLst>
      <p:ext uri="{BB962C8B-B14F-4D97-AF65-F5344CB8AC3E}">
        <p14:creationId xmlns:p14="http://schemas.microsoft.com/office/powerpoint/2010/main" val="17006979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78</a:t>
            </a:fld>
            <a:endParaRPr lang="en-US"/>
          </a:p>
        </p:txBody>
      </p:sp>
    </p:spTree>
    <p:extLst>
      <p:ext uri="{BB962C8B-B14F-4D97-AF65-F5344CB8AC3E}">
        <p14:creationId xmlns:p14="http://schemas.microsoft.com/office/powerpoint/2010/main" val="3161188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79</a:t>
            </a:fld>
            <a:endParaRPr lang="en-US"/>
          </a:p>
        </p:txBody>
      </p:sp>
    </p:spTree>
    <p:extLst>
      <p:ext uri="{BB962C8B-B14F-4D97-AF65-F5344CB8AC3E}">
        <p14:creationId xmlns:p14="http://schemas.microsoft.com/office/powerpoint/2010/main" val="305199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AD5FC-C1C4-1EF6-9FDA-CE3292D8C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C8831-71B3-C14D-846F-D6F23D92B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53511-8089-49CC-2A26-CC2658280F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A297EE-EB96-AE51-2823-B94AB548AC36}"/>
              </a:ext>
            </a:extLst>
          </p:cNvPr>
          <p:cNvSpPr>
            <a:spLocks noGrp="1"/>
          </p:cNvSpPr>
          <p:nvPr>
            <p:ph type="sldNum" sz="quarter" idx="5"/>
          </p:nvPr>
        </p:nvSpPr>
        <p:spPr/>
        <p:txBody>
          <a:bodyPr/>
          <a:lstStyle/>
          <a:p>
            <a:fld id="{DF3F306F-0B23-B74D-B43E-003A4782948D}" type="slidenum">
              <a:rPr lang="en-US" smtClean="0"/>
              <a:t>8</a:t>
            </a:fld>
            <a:endParaRPr lang="en-US"/>
          </a:p>
        </p:txBody>
      </p:sp>
    </p:spTree>
    <p:extLst>
      <p:ext uri="{BB962C8B-B14F-4D97-AF65-F5344CB8AC3E}">
        <p14:creationId xmlns:p14="http://schemas.microsoft.com/office/powerpoint/2010/main" val="32618730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80</a:t>
            </a:fld>
            <a:endParaRPr lang="en-US"/>
          </a:p>
        </p:txBody>
      </p:sp>
    </p:spTree>
    <p:extLst>
      <p:ext uri="{BB962C8B-B14F-4D97-AF65-F5344CB8AC3E}">
        <p14:creationId xmlns:p14="http://schemas.microsoft.com/office/powerpoint/2010/main" val="20753345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did the above RCT in 235 cities.</a:t>
            </a:r>
          </a:p>
          <a:p>
            <a:r>
              <a:rPr lang="en-US" dirty="0"/>
              <a:t>Each city was randomly assigned a value, P% = 0%, 25%, 50%, 75%, 100%</a:t>
            </a:r>
          </a:p>
          <a:p>
            <a:r>
              <a:rPr lang="en-US" dirty="0"/>
              <a:t>Then P% of the job-seekers in each city were randomly assigned to a job placement program</a:t>
            </a:r>
          </a:p>
          <a:p>
            <a:r>
              <a:rPr lang="en-US" dirty="0"/>
              <a:t>The study found that the gains seen by workers in the program came partially at the expense of workers not in the program</a:t>
            </a:r>
          </a:p>
        </p:txBody>
      </p:sp>
      <p:sp>
        <p:nvSpPr>
          <p:cNvPr id="4" name="Slide Number Placeholder 3"/>
          <p:cNvSpPr>
            <a:spLocks noGrp="1"/>
          </p:cNvSpPr>
          <p:nvPr>
            <p:ph type="sldNum" sz="quarter" idx="5"/>
          </p:nvPr>
        </p:nvSpPr>
        <p:spPr/>
        <p:txBody>
          <a:bodyPr/>
          <a:lstStyle/>
          <a:p>
            <a:fld id="{544CC4B1-87DF-2844-BDB4-80CFA1E609DE}" type="slidenum">
              <a:rPr lang="en-US" smtClean="0"/>
              <a:t>81</a:t>
            </a:fld>
            <a:endParaRPr lang="en-US"/>
          </a:p>
        </p:txBody>
      </p:sp>
    </p:spTree>
    <p:extLst>
      <p:ext uri="{BB962C8B-B14F-4D97-AF65-F5344CB8AC3E}">
        <p14:creationId xmlns:p14="http://schemas.microsoft.com/office/powerpoint/2010/main" val="4822845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82</a:t>
            </a:fld>
            <a:endParaRPr lang="en-US"/>
          </a:p>
        </p:txBody>
      </p:sp>
    </p:spTree>
    <p:extLst>
      <p:ext uri="{BB962C8B-B14F-4D97-AF65-F5344CB8AC3E}">
        <p14:creationId xmlns:p14="http://schemas.microsoft.com/office/powerpoint/2010/main" val="40578136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Spillovers</a:t>
            </a:r>
          </a:p>
          <a:p>
            <a:r>
              <a:rPr lang="en-US"/>
              <a:t>https://www.polleverywhere.com/surveys/30cCRLDScNkv3AIB7ujLx?display_state=chart&amp;activity_state=opened&amp;state=opened&amp;flow=Engagement&amp;onscreen=persist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B8391C5C-2794-3941-97DA-2D592572D51C}" type="slidenum">
              <a:rPr lang="en-US" smtClean="0"/>
              <a:t>83</a:t>
            </a:fld>
            <a:endParaRPr lang="en-US"/>
          </a:p>
        </p:txBody>
      </p:sp>
    </p:spTree>
    <p:extLst>
      <p:ext uri="{BB962C8B-B14F-4D97-AF65-F5344CB8AC3E}">
        <p14:creationId xmlns:p14="http://schemas.microsoft.com/office/powerpoint/2010/main" val="39992047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GAIN (job training program)</a:t>
            </a:r>
          </a:p>
          <a:p>
            <a:r>
              <a:rPr lang="en-US"/>
              <a:t>https://www.polleverywhere.com/multiple_choice_polls/MfT8nabLrDK0veiml6mBh?display_state=chart&amp;activity_state=opened&amp;state=opened&amp;flow=Engagement&amp;onscreen=persist&amp;hide=instructions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84</a:t>
            </a:fld>
            <a:endParaRPr lang="en-US"/>
          </a:p>
        </p:txBody>
      </p:sp>
    </p:spTree>
    <p:extLst>
      <p:ext uri="{BB962C8B-B14F-4D97-AF65-F5344CB8AC3E}">
        <p14:creationId xmlns:p14="http://schemas.microsoft.com/office/powerpoint/2010/main" val="33717206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Perry Preschool Program</a:t>
            </a:r>
          </a:p>
          <a:p>
            <a:r>
              <a:rPr lang="en-US"/>
              <a:t>https://www.polleverywhere.com/multiple_choice_polls/81UShyCnxkhjuNOVFa0oA?display_state=chart&amp;activity_state=opened&amp;state=opened&amp;flow=Engagement&amp;onscreen=persist&amp;hide=instructions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85</a:t>
            </a:fld>
            <a:endParaRPr lang="en-US"/>
          </a:p>
        </p:txBody>
      </p:sp>
    </p:spTree>
    <p:extLst>
      <p:ext uri="{BB962C8B-B14F-4D97-AF65-F5344CB8AC3E}">
        <p14:creationId xmlns:p14="http://schemas.microsoft.com/office/powerpoint/2010/main" val="6863695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Racial Discrimination in the Sharing Economy</a:t>
            </a:r>
          </a:p>
          <a:p>
            <a:r>
              <a:rPr lang="en-US"/>
              <a:t>https://www.polleverywhere.com/multiple_choice_polls/hp3eDLIhRFBlax6sw2Ozd?display_state=chart&amp;activity_state=opened&amp;state=opened&amp;flow=Engagement&amp;onscreen=persist&amp;hide=instructions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86</a:t>
            </a:fld>
            <a:endParaRPr lang="en-US"/>
          </a:p>
        </p:txBody>
      </p:sp>
    </p:spTree>
    <p:extLst>
      <p:ext uri="{BB962C8B-B14F-4D97-AF65-F5344CB8AC3E}">
        <p14:creationId xmlns:p14="http://schemas.microsoft.com/office/powerpoint/2010/main" val="37912820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Facebook Emotional Contagion</a:t>
            </a:r>
          </a:p>
          <a:p>
            <a:r>
              <a:rPr lang="en-US"/>
              <a:t>https://www.polleverywhere.com/multiple_choice_polls/5ilsEEMIxncQcOkflDe40?display_state=chart&amp;activity_state=opened&amp;state=opened&amp;flow=Engagement&amp;onscreen=persist&amp;hide=instructions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B8391C5C-2794-3941-97DA-2D592572D51C}" type="slidenum">
              <a:rPr lang="en-US" smtClean="0"/>
              <a:t>87</a:t>
            </a:fld>
            <a:endParaRPr lang="en-US"/>
          </a:p>
        </p:txBody>
      </p:sp>
    </p:spTree>
    <p:extLst>
      <p:ext uri="{BB962C8B-B14F-4D97-AF65-F5344CB8AC3E}">
        <p14:creationId xmlns:p14="http://schemas.microsoft.com/office/powerpoint/2010/main" val="3494444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GAIN: Maybe folks in the program share tips with those not in the program.  OR maybe folks in the program crowd out job opportunities from folks not in the program, like we saw in the stylized example.</a:t>
            </a:r>
          </a:p>
          <a:p>
            <a:r>
              <a:rPr lang="en-US" dirty="0"/>
              <a:t>* Perry Preschool Program:  Maybe the fact that parents whose kids aren’t in the program “give up” after hearing that their friends’ kids are in the program.  Or maybe parents with kids in the program share tips with those outside the program.</a:t>
            </a:r>
          </a:p>
          <a:p>
            <a:pPr marL="174056" indent="-174056">
              <a:buFont typeface="Arial" panose="020B0604020202020204" pitchFamily="34" charset="0"/>
              <a:buChar char="•"/>
            </a:pPr>
            <a:r>
              <a:rPr lang="en-US" dirty="0"/>
              <a:t>Discrimination in Airbnb:  Hard to think of spillover effects here… (unless the hosts are talking to each other, which seems unlikely…)</a:t>
            </a:r>
          </a:p>
          <a:p>
            <a:pPr marL="174056" indent="-174056">
              <a:buFont typeface="Arial" panose="020B0604020202020204" pitchFamily="34" charset="0"/>
              <a:buChar char="•"/>
            </a:pPr>
            <a:r>
              <a:rPr lang="en-US" dirty="0"/>
              <a:t>Facebook emotional contagion: If I’m in the “positive” group and it makes more more positive, I may make my friends more positive, even if they were in the “negative” group.  (But I’m not sure how close in </a:t>
            </a:r>
            <a:r>
              <a:rPr lang="en-US" dirty="0" err="1"/>
              <a:t>facebook</a:t>
            </a:r>
            <a:r>
              <a:rPr lang="en-US" dirty="0"/>
              <a:t>-graph-distance the random folks in the study were).</a:t>
            </a:r>
          </a:p>
        </p:txBody>
      </p:sp>
      <p:sp>
        <p:nvSpPr>
          <p:cNvPr id="4" name="Slide Number Placeholder 3"/>
          <p:cNvSpPr>
            <a:spLocks noGrp="1"/>
          </p:cNvSpPr>
          <p:nvPr>
            <p:ph type="sldNum" sz="quarter" idx="5"/>
          </p:nvPr>
        </p:nvSpPr>
        <p:spPr/>
        <p:txBody>
          <a:bodyPr/>
          <a:lstStyle/>
          <a:p>
            <a:fld id="{DF3F306F-0B23-B74D-B43E-003A4782948D}" type="slidenum">
              <a:rPr lang="en-US" smtClean="0"/>
              <a:t>88</a:t>
            </a:fld>
            <a:endParaRPr lang="en-US"/>
          </a:p>
        </p:txBody>
      </p:sp>
    </p:spTree>
    <p:extLst>
      <p:ext uri="{BB962C8B-B14F-4D97-AF65-F5344CB8AC3E}">
        <p14:creationId xmlns:p14="http://schemas.microsoft.com/office/powerpoint/2010/main" val="18372580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89</a:t>
            </a:fld>
            <a:endParaRPr lang="en-US"/>
          </a:p>
        </p:txBody>
      </p:sp>
    </p:spTree>
    <p:extLst>
      <p:ext uri="{BB962C8B-B14F-4D97-AF65-F5344CB8AC3E}">
        <p14:creationId xmlns:p14="http://schemas.microsoft.com/office/powerpoint/2010/main" val="50744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9</a:t>
            </a:fld>
            <a:endParaRPr lang="en-US"/>
          </a:p>
        </p:txBody>
      </p:sp>
    </p:spTree>
    <p:extLst>
      <p:ext uri="{BB962C8B-B14F-4D97-AF65-F5344CB8AC3E}">
        <p14:creationId xmlns:p14="http://schemas.microsoft.com/office/powerpoint/2010/main" val="18815541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90</a:t>
            </a:fld>
            <a:endParaRPr lang="en-US"/>
          </a:p>
        </p:txBody>
      </p:sp>
    </p:spTree>
    <p:extLst>
      <p:ext uri="{BB962C8B-B14F-4D97-AF65-F5344CB8AC3E}">
        <p14:creationId xmlns:p14="http://schemas.microsoft.com/office/powerpoint/2010/main" val="41923856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solidFill>
                  <a:schemeClr val="accent1"/>
                </a:solidFill>
              </a:rPr>
              <a:t>e.g., Uber can do an RCT on you – maybe charge you more than someone else for the same ride – without you knowing that you are participating in a study.</a:t>
            </a:r>
          </a:p>
          <a:p>
            <a:pPr defTabSz="928299">
              <a:defRPr/>
            </a:pPr>
            <a:endParaRPr lang="en-US" dirty="0">
              <a:solidFill>
                <a:schemeClr val="accent1"/>
              </a:solidFill>
            </a:endParaRPr>
          </a:p>
          <a:p>
            <a:pPr defTabSz="928299">
              <a:defRPr/>
            </a:pPr>
            <a:r>
              <a:rPr lang="en-US" dirty="0">
                <a:solidFill>
                  <a:schemeClr val="accent1"/>
                </a:solidFill>
              </a:rPr>
              <a:t>(Example: it seems like maybe Uber did an RCT on the effect of surge pricing to find out that folks with lower batter life are more willing to pay for a ride.)</a:t>
            </a:r>
          </a:p>
          <a:p>
            <a:endParaRPr lang="en-US" dirty="0"/>
          </a:p>
        </p:txBody>
      </p:sp>
      <p:sp>
        <p:nvSpPr>
          <p:cNvPr id="4" name="Slide Number Placeholder 3"/>
          <p:cNvSpPr>
            <a:spLocks noGrp="1"/>
          </p:cNvSpPr>
          <p:nvPr>
            <p:ph type="sldNum" sz="quarter" idx="5"/>
          </p:nvPr>
        </p:nvSpPr>
        <p:spPr/>
        <p:txBody>
          <a:bodyPr/>
          <a:lstStyle/>
          <a:p>
            <a:fld id="{544CC4B1-87DF-2844-BDB4-80CFA1E609DE}" type="slidenum">
              <a:rPr lang="en-US" smtClean="0"/>
              <a:t>91</a:t>
            </a:fld>
            <a:endParaRPr lang="en-US"/>
          </a:p>
        </p:txBody>
      </p:sp>
    </p:spTree>
    <p:extLst>
      <p:ext uri="{BB962C8B-B14F-4D97-AF65-F5344CB8AC3E}">
        <p14:creationId xmlns:p14="http://schemas.microsoft.com/office/powerpoint/2010/main" val="14187240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 Is it ethical to give this opportunity to some people but not others? (Though probably they had to ration due to budget constraints anyway)</a:t>
            </a:r>
          </a:p>
          <a:p>
            <a:r>
              <a:rPr lang="en-US" dirty="0"/>
              <a:t>Perry Preschool Program: ditto </a:t>
            </a:r>
          </a:p>
          <a:p>
            <a:r>
              <a:rPr lang="en-US" dirty="0"/>
              <a:t>Racial Discrimination in Airbnb study: Is it ethical to do this without hosts’ knowledge?  (These requests are deceiving hosts and arguably mis-using the platform; the study actually was stopped early since Airbnb shut them down).  </a:t>
            </a:r>
          </a:p>
          <a:p>
            <a:r>
              <a:rPr lang="en-US" dirty="0"/>
              <a:t>Facebook Emotional Contagion: Students will probably be very concerned about this.  (Participant consent, arguably making people more unhappy, </a:t>
            </a:r>
            <a:r>
              <a:rPr lang="en-US" dirty="0" err="1"/>
              <a:t>etc</a:t>
            </a:r>
            <a:r>
              <a:rPr lang="en-US" dirty="0"/>
              <a:t>)  But to play devil’s advocate… the </a:t>
            </a:r>
            <a:r>
              <a:rPr lang="en-US" dirty="0" err="1"/>
              <a:t>facebook</a:t>
            </a:r>
            <a:r>
              <a:rPr lang="en-US" dirty="0"/>
              <a:t> status quo manipulates users’ emotions somehow – is it ethical for them to do that *without* understanding the impact?  One can argue that it’s unethical *not* to do the study!</a:t>
            </a:r>
          </a:p>
          <a:p>
            <a:endParaRPr lang="en-US" dirty="0"/>
          </a:p>
          <a:p>
            <a:pPr algn="l"/>
            <a:r>
              <a:rPr lang="en-US" dirty="0"/>
              <a:t>Slate on whether this experiment had IRB approval (it did not): “</a:t>
            </a:r>
            <a:r>
              <a:rPr lang="en-US" b="0" i="0" dirty="0">
                <a:solidFill>
                  <a:srgbClr val="222222"/>
                </a:solidFill>
                <a:effectLst/>
                <a:highlight>
                  <a:srgbClr val="FFFFFF"/>
                </a:highlight>
                <a:latin typeface="Retina"/>
              </a:rPr>
              <a:t>But the Cornell IRB concluded that the study was “</a:t>
            </a:r>
            <a:r>
              <a:rPr lang="en-US" b="0" i="0" u="none" strike="noStrike" dirty="0">
                <a:solidFill>
                  <a:srgbClr val="222222"/>
                </a:solidFill>
                <a:effectLst/>
                <a:highlight>
                  <a:srgbClr val="FFFFFF"/>
                </a:highlight>
                <a:latin typeface="Retina"/>
                <a:hlinkClick r:id="rId3"/>
              </a:rPr>
              <a:t>conducted independently by Facebook</a:t>
            </a:r>
            <a:r>
              <a:rPr lang="en-US" b="0" i="0" dirty="0">
                <a:solidFill>
                  <a:srgbClr val="222222"/>
                </a:solidFill>
                <a:effectLst/>
                <a:highlight>
                  <a:srgbClr val="FFFFFF"/>
                </a:highlight>
                <a:latin typeface="Retina"/>
              </a:rPr>
              <a:t>” and as such was exempt from review at Cornell. Facebook didn’t have an IRB at all. (After the backlash to the study, it created an </a:t>
            </a:r>
            <a:r>
              <a:rPr lang="en-US" b="0" i="0" u="none" strike="noStrike" dirty="0">
                <a:solidFill>
                  <a:srgbClr val="222222"/>
                </a:solidFill>
                <a:effectLst/>
                <a:highlight>
                  <a:srgbClr val="FFFFFF"/>
                </a:highlight>
                <a:latin typeface="Retina"/>
                <a:hlinkClick r:id="rId4"/>
              </a:rPr>
              <a:t>internal review process</a:t>
            </a:r>
            <a:r>
              <a:rPr lang="en-US" b="0" i="0" dirty="0">
                <a:solidFill>
                  <a:srgbClr val="222222"/>
                </a:solidFill>
                <a:effectLst/>
                <a:highlight>
                  <a:srgbClr val="FFFFFF"/>
                </a:highlight>
                <a:latin typeface="Retina"/>
              </a:rPr>
              <a:t>, a kind of IRB Lite.) The result was that an experiment run by academics and published for other academics escaped from IRB oversight entirely."</a:t>
            </a:r>
          </a:p>
        </p:txBody>
      </p:sp>
      <p:sp>
        <p:nvSpPr>
          <p:cNvPr id="4" name="Slide Number Placeholder 3"/>
          <p:cNvSpPr>
            <a:spLocks noGrp="1"/>
          </p:cNvSpPr>
          <p:nvPr>
            <p:ph type="sldNum" sz="quarter" idx="5"/>
          </p:nvPr>
        </p:nvSpPr>
        <p:spPr/>
        <p:txBody>
          <a:bodyPr/>
          <a:lstStyle/>
          <a:p>
            <a:fld id="{544CC4B1-87DF-2844-BDB4-80CFA1E609DE}" type="slidenum">
              <a:rPr lang="en-US" smtClean="0"/>
              <a:t>92</a:t>
            </a:fld>
            <a:endParaRPr lang="en-US"/>
          </a:p>
        </p:txBody>
      </p:sp>
    </p:spTree>
    <p:extLst>
      <p:ext uri="{BB962C8B-B14F-4D97-AF65-F5344CB8AC3E}">
        <p14:creationId xmlns:p14="http://schemas.microsoft.com/office/powerpoint/2010/main" val="9646736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Ethical Concerns</a:t>
            </a:r>
          </a:p>
          <a:p>
            <a:r>
              <a:rPr lang="en-US"/>
              <a:t>https://www.polleverywhere.com/surveys/j15Y713PtRtp1ykWiwGiI?display_state=chart&amp;activity_state=opened&amp;state=opened&amp;flow=Engagement&amp;onscreen=persist</a:t>
            </a:r>
          </a:p>
        </p:txBody>
      </p:sp>
      <p:sp>
        <p:nvSpPr>
          <p:cNvPr id="4" name="Slide Number Placeholder 3"/>
          <p:cNvSpPr>
            <a:spLocks noGrp="1"/>
          </p:cNvSpPr>
          <p:nvPr>
            <p:ph type="sldNum" sz="quarter" idx="5"/>
          </p:nvPr>
        </p:nvSpPr>
        <p:spPr/>
        <p:txBody>
          <a:bodyPr/>
          <a:lstStyle/>
          <a:p>
            <a:fld id="{544CC4B1-87DF-2844-BDB4-80CFA1E609DE}" type="slidenum">
              <a:rPr lang="en-US" smtClean="0"/>
              <a:t>93</a:t>
            </a:fld>
            <a:endParaRPr lang="en-US"/>
          </a:p>
        </p:txBody>
      </p:sp>
    </p:spTree>
    <p:extLst>
      <p:ext uri="{BB962C8B-B14F-4D97-AF65-F5344CB8AC3E}">
        <p14:creationId xmlns:p14="http://schemas.microsoft.com/office/powerpoint/2010/main" val="42453286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GAIN (job training program)</a:t>
            </a:r>
          </a:p>
          <a:p>
            <a:r>
              <a:rPr lang="en-US"/>
              <a:t>https://www.polleverywhere.com/multiple_choice_polls/pMjJ9Pytyrn5vOrN3SfmY?display_state=chart&amp;activity_state=opened&amp;state=opened&amp;flow=Engagement&amp;onscreen=persist&amp;hide=instructions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544CC4B1-87DF-2844-BDB4-80CFA1E609DE}" type="slidenum">
              <a:rPr lang="en-US" smtClean="0"/>
              <a:t>94</a:t>
            </a:fld>
            <a:endParaRPr lang="en-US"/>
          </a:p>
        </p:txBody>
      </p:sp>
    </p:spTree>
    <p:extLst>
      <p:ext uri="{BB962C8B-B14F-4D97-AF65-F5344CB8AC3E}">
        <p14:creationId xmlns:p14="http://schemas.microsoft.com/office/powerpoint/2010/main" val="22313123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Perry Preschool Program</a:t>
            </a:r>
          </a:p>
          <a:p>
            <a:r>
              <a:rPr lang="en-US"/>
              <a:t>https://www.polleverywhere.com/multiple_choice_polls/kB19ViGNfqN6LIdlwxzsP?display_state=chart&amp;activity_state=opened&amp;state=opened&amp;flow=Engagement&amp;onscreen=persist&amp;hide=instructions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544CC4B1-87DF-2844-BDB4-80CFA1E609DE}" type="slidenum">
              <a:rPr lang="en-US" smtClean="0"/>
              <a:t>95</a:t>
            </a:fld>
            <a:endParaRPr lang="en-US"/>
          </a:p>
        </p:txBody>
      </p:sp>
    </p:spTree>
    <p:extLst>
      <p:ext uri="{BB962C8B-B14F-4D97-AF65-F5344CB8AC3E}">
        <p14:creationId xmlns:p14="http://schemas.microsoft.com/office/powerpoint/2010/main" val="6280248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Racial Discrimination in the Sharing Economy</a:t>
            </a:r>
          </a:p>
          <a:p>
            <a:r>
              <a:rPr lang="en-US"/>
              <a:t>https://www.polleverywhere.com/multiple_choice_polls/8T4lBLas6zzhP8OQmnCB3?display_state=chart&amp;activity_state=opened&amp;state=opened&amp;flow=Engagement&amp;onscreen=persist&amp;hide=instructions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544CC4B1-87DF-2844-BDB4-80CFA1E609DE}" type="slidenum">
              <a:rPr lang="en-US" smtClean="0"/>
              <a:t>96</a:t>
            </a:fld>
            <a:endParaRPr lang="en-US"/>
          </a:p>
        </p:txBody>
      </p:sp>
    </p:spTree>
    <p:extLst>
      <p:ext uri="{BB962C8B-B14F-4D97-AF65-F5344CB8AC3E}">
        <p14:creationId xmlns:p14="http://schemas.microsoft.com/office/powerpoint/2010/main" val="26970884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Facebook Emotional Contagion</a:t>
            </a:r>
          </a:p>
          <a:p>
            <a:r>
              <a:rPr lang="en-US"/>
              <a:t>https://www.polleverywhere.com/multiple_choice_polls/XfHEDRzXpW4KRUd62AqFS?display_state=chart&amp;activity_state=opened&amp;state=opened&amp;flow=Engagement&amp;onscreen=persist&amp;hide=instructions</a:t>
            </a:r>
          </a:p>
        </p:txBody>
      </p:sp>
      <p:sp>
        <p:nvSpPr>
          <p:cNvPr id="4" name="Slide Number Placeholder 3"/>
          <p:cNvSpPr>
            <a:spLocks noGrp="1"/>
          </p:cNvSpPr>
          <p:nvPr>
            <p:ph type="sldNum" sz="quarter" idx="5"/>
          </p:nvPr>
        </p:nvSpPr>
        <p:spPr/>
        <p:txBody>
          <a:bodyPr/>
          <a:lstStyle/>
          <a:p>
            <a:fld id="{544CC4B1-87DF-2844-BDB4-80CFA1E609DE}" type="slidenum">
              <a:rPr lang="en-US" smtClean="0"/>
              <a:t>97</a:t>
            </a:fld>
            <a:endParaRPr lang="en-US"/>
          </a:p>
        </p:txBody>
      </p:sp>
    </p:spTree>
    <p:extLst>
      <p:ext uri="{BB962C8B-B14F-4D97-AF65-F5344CB8AC3E}">
        <p14:creationId xmlns:p14="http://schemas.microsoft.com/office/powerpoint/2010/main" val="30459704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 Is it ethical to give this opportunity to some people but not others? (Though probably they had to ration due to budget constraints anyway)</a:t>
            </a:r>
          </a:p>
          <a:p>
            <a:r>
              <a:rPr lang="en-US" dirty="0"/>
              <a:t>Perry Preschool Program: ditto </a:t>
            </a:r>
          </a:p>
          <a:p>
            <a:r>
              <a:rPr lang="en-US" dirty="0"/>
              <a:t>Racial Discrimination in Airbnb study: Is it ethical to do this without hosts’ knowledge?  (These requests are deceiving hosts and arguably mis-using the platform; the study actually was stopped early since Airbnb shut them down).  </a:t>
            </a:r>
          </a:p>
          <a:p>
            <a:r>
              <a:rPr lang="en-US" dirty="0"/>
              <a:t>Facebook Emotional Contagion: Students will probably be very concerned about this.  (Participant consent, arguably making people more unhappy, </a:t>
            </a:r>
            <a:r>
              <a:rPr lang="en-US" dirty="0" err="1"/>
              <a:t>etc</a:t>
            </a:r>
            <a:r>
              <a:rPr lang="en-US" dirty="0"/>
              <a:t>)  But to play devil’s advocate… the </a:t>
            </a:r>
            <a:r>
              <a:rPr lang="en-US" dirty="0" err="1"/>
              <a:t>facebook</a:t>
            </a:r>
            <a:r>
              <a:rPr lang="en-US" dirty="0"/>
              <a:t> status quo manipulates users’ emotions somehow – is it ethical for them to do that *without* understanding the impact?  One can argue that it’s unethical *not* to do the study!</a:t>
            </a:r>
          </a:p>
          <a:p>
            <a:endParaRPr lang="en-US" dirty="0"/>
          </a:p>
          <a:p>
            <a:pPr algn="l"/>
            <a:r>
              <a:rPr lang="en-US" dirty="0"/>
              <a:t>Slate on whether this experiment had IRB approval (it did not): “</a:t>
            </a:r>
            <a:r>
              <a:rPr lang="en-US" b="0" i="0" dirty="0">
                <a:solidFill>
                  <a:srgbClr val="222222"/>
                </a:solidFill>
                <a:effectLst/>
                <a:highlight>
                  <a:srgbClr val="FFFFFF"/>
                </a:highlight>
                <a:latin typeface="Retina"/>
              </a:rPr>
              <a:t>But the Cornell IRB concluded that the study was “</a:t>
            </a:r>
            <a:r>
              <a:rPr lang="en-US" b="0" i="0" u="none" strike="noStrike" dirty="0">
                <a:solidFill>
                  <a:srgbClr val="222222"/>
                </a:solidFill>
                <a:effectLst/>
                <a:highlight>
                  <a:srgbClr val="FFFFFF"/>
                </a:highlight>
                <a:latin typeface="Retina"/>
                <a:hlinkClick r:id="rId3"/>
              </a:rPr>
              <a:t>conducted independently by Facebook</a:t>
            </a:r>
            <a:r>
              <a:rPr lang="en-US" b="0" i="0" dirty="0">
                <a:solidFill>
                  <a:srgbClr val="222222"/>
                </a:solidFill>
                <a:effectLst/>
                <a:highlight>
                  <a:srgbClr val="FFFFFF"/>
                </a:highlight>
                <a:latin typeface="Retina"/>
              </a:rPr>
              <a:t>” and as such was exempt from review at Cornell. Facebook didn’t have an IRB at all. (After the backlash to the study, it created an </a:t>
            </a:r>
            <a:r>
              <a:rPr lang="en-US" b="0" i="0" u="none" strike="noStrike" dirty="0">
                <a:solidFill>
                  <a:srgbClr val="222222"/>
                </a:solidFill>
                <a:effectLst/>
                <a:highlight>
                  <a:srgbClr val="FFFFFF"/>
                </a:highlight>
                <a:latin typeface="Retina"/>
                <a:hlinkClick r:id="rId4"/>
              </a:rPr>
              <a:t>internal review process</a:t>
            </a:r>
            <a:r>
              <a:rPr lang="en-US" b="0" i="0" dirty="0">
                <a:solidFill>
                  <a:srgbClr val="222222"/>
                </a:solidFill>
                <a:effectLst/>
                <a:highlight>
                  <a:srgbClr val="FFFFFF"/>
                </a:highlight>
                <a:latin typeface="Retina"/>
              </a:rPr>
              <a:t>, a kind of IRB Lite.) The result was that an experiment run by academics and published for other academics escaped from IRB oversight entirely."</a:t>
            </a:r>
          </a:p>
        </p:txBody>
      </p:sp>
      <p:sp>
        <p:nvSpPr>
          <p:cNvPr id="4" name="Slide Number Placeholder 3"/>
          <p:cNvSpPr>
            <a:spLocks noGrp="1"/>
          </p:cNvSpPr>
          <p:nvPr>
            <p:ph type="sldNum" sz="quarter" idx="5"/>
          </p:nvPr>
        </p:nvSpPr>
        <p:spPr/>
        <p:txBody>
          <a:bodyPr/>
          <a:lstStyle/>
          <a:p>
            <a:fld id="{DF3F306F-0B23-B74D-B43E-003A4782948D}" type="slidenum">
              <a:rPr lang="en-US" smtClean="0"/>
              <a:t>98</a:t>
            </a:fld>
            <a:endParaRPr lang="en-US"/>
          </a:p>
        </p:txBody>
      </p:sp>
    </p:spTree>
    <p:extLst>
      <p:ext uri="{BB962C8B-B14F-4D97-AF65-F5344CB8AC3E}">
        <p14:creationId xmlns:p14="http://schemas.microsoft.com/office/powerpoint/2010/main" val="28439173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CC4B1-87DF-2844-BDB4-80CFA1E609DE}" type="slidenum">
              <a:rPr lang="en-US" smtClean="0"/>
              <a:t>99</a:t>
            </a:fld>
            <a:endParaRPr lang="en-US"/>
          </a:p>
        </p:txBody>
      </p:sp>
    </p:spTree>
    <p:extLst>
      <p:ext uri="{BB962C8B-B14F-4D97-AF65-F5344CB8AC3E}">
        <p14:creationId xmlns:p14="http://schemas.microsoft.com/office/powerpoint/2010/main" val="123212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F170-811C-2B31-C0B0-862E91A4B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07CCEDE-52CB-FB5A-D84F-1DE2B0FF2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0654C-3E45-A586-A8CF-27C2F44FD84E}"/>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5" name="Footer Placeholder 4">
            <a:extLst>
              <a:ext uri="{FF2B5EF4-FFF2-40B4-BE49-F238E27FC236}">
                <a16:creationId xmlns:a16="http://schemas.microsoft.com/office/drawing/2014/main" id="{B5F3FB41-6698-A8A3-9568-A48F19505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500EE-EA0C-D40A-DD27-0D0C4B373C78}"/>
              </a:ext>
            </a:extLst>
          </p:cNvPr>
          <p:cNvSpPr>
            <a:spLocks noGrp="1"/>
          </p:cNvSpPr>
          <p:nvPr>
            <p:ph type="sldNum" sz="quarter" idx="12"/>
          </p:nvPr>
        </p:nvSpPr>
        <p:spPr/>
        <p:txBody>
          <a:bodyPr/>
          <a:lstStyle/>
          <a:p>
            <a:fld id="{9D4A35CC-C70A-4792-B171-5A9C7364B6D5}" type="slidenum">
              <a:rPr lang="en-US" smtClean="0"/>
              <a:t>‹#›</a:t>
            </a:fld>
            <a:endParaRPr lang="en-US"/>
          </a:p>
        </p:txBody>
      </p:sp>
    </p:spTree>
    <p:extLst>
      <p:ext uri="{BB962C8B-B14F-4D97-AF65-F5344CB8AC3E}">
        <p14:creationId xmlns:p14="http://schemas.microsoft.com/office/powerpoint/2010/main" val="139154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4510-4B21-DC22-7420-9F84FC621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19451-B586-AA05-D054-A9F1923CE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7FC57-6205-2A78-80A0-BB6AA1CF03C7}"/>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5" name="Footer Placeholder 4">
            <a:extLst>
              <a:ext uri="{FF2B5EF4-FFF2-40B4-BE49-F238E27FC236}">
                <a16:creationId xmlns:a16="http://schemas.microsoft.com/office/drawing/2014/main" id="{A15B43F5-3769-91D9-F447-F3E44C42D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62A88-1673-2416-F5B7-E12A4BECBDC2}"/>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6352AE72-8B3F-0851-5089-AC8CFF790B2F}"/>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98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1EEFA-D7BD-F80C-2B4C-0AEDA101A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C1D9E-E814-5FED-9B2B-78D71AEBE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57526-7469-C9F1-34C8-B1F790EC8CFB}"/>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5" name="Footer Placeholder 4">
            <a:extLst>
              <a:ext uri="{FF2B5EF4-FFF2-40B4-BE49-F238E27FC236}">
                <a16:creationId xmlns:a16="http://schemas.microsoft.com/office/drawing/2014/main" id="{525ADFC0-7CC2-BF2F-F56F-571E62AE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4DFF3-379F-BDBB-5CAB-16B1BC40BEB9}"/>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185E4D9E-0F99-E18D-52A5-55D652C32935}"/>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F521-5D56-2266-8D85-8DD46238AAC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0C1307-B2F1-2310-0212-94140F1A5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ADBA0A-585B-37F2-C235-0D07DF81F0C6}"/>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5" name="Footer Placeholder 4">
            <a:extLst>
              <a:ext uri="{FF2B5EF4-FFF2-40B4-BE49-F238E27FC236}">
                <a16:creationId xmlns:a16="http://schemas.microsoft.com/office/drawing/2014/main" id="{766C95D1-75E4-DBB9-137E-73D4F5ABD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8427C-7848-DA7C-8C53-9BD757009D89}"/>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B4FA992D-C6A1-04E6-6480-D6FF5834A1D9}"/>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8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FEB4-A114-1406-AAC7-E6A937476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5736C-4324-7C32-AD7B-93A2A9C7E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71F154-5E54-8A6E-32D1-50892B476E0D}"/>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5" name="Footer Placeholder 4">
            <a:extLst>
              <a:ext uri="{FF2B5EF4-FFF2-40B4-BE49-F238E27FC236}">
                <a16:creationId xmlns:a16="http://schemas.microsoft.com/office/drawing/2014/main" id="{5F89038B-6435-F39A-AE45-EC2277648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BDF1E-A55C-2F2F-60EB-26E50943C5FB}"/>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2CC699B5-BC08-318D-27C2-159A3F84676E}"/>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6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8BC7-37A9-2A41-A226-1AA2056C7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195DB0-B3D9-5AA8-0EBE-8DE243B43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C9C40-4553-98FF-B057-51D063165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316FA-702D-0970-98FC-C9857BDB916C}"/>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6" name="Footer Placeholder 5">
            <a:extLst>
              <a:ext uri="{FF2B5EF4-FFF2-40B4-BE49-F238E27FC236}">
                <a16:creationId xmlns:a16="http://schemas.microsoft.com/office/drawing/2014/main" id="{1E5F98C5-312D-43ED-B810-B24CF5C92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7E21C-8BB3-4F1E-CF27-B3C2310D0545}"/>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4ADB9F7D-4293-E584-BB33-F33655869B04}"/>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8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B629-ED87-5F0F-C9BC-928A597F10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3799BA-B41E-6860-AA97-BD0EF6DD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E23B1-8B3C-B07C-FDE2-19F41F30B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C4BBA-5A0D-0E42-7483-493DBCED4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716F14-27E0-D214-DE57-BB9CAF7B4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ACE10-B3E3-AA96-7962-FFDFF715887E}"/>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8" name="Footer Placeholder 7">
            <a:extLst>
              <a:ext uri="{FF2B5EF4-FFF2-40B4-BE49-F238E27FC236}">
                <a16:creationId xmlns:a16="http://schemas.microsoft.com/office/drawing/2014/main" id="{A916E200-901C-8F02-918B-5D1D4D582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EBD97F-62C3-7108-5E3B-4FCE958B80A1}"/>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10" name="Rectangle 9">
            <a:extLst>
              <a:ext uri="{FF2B5EF4-FFF2-40B4-BE49-F238E27FC236}">
                <a16:creationId xmlns:a16="http://schemas.microsoft.com/office/drawing/2014/main" id="{513A5397-9352-EF76-A222-9B7EF3224C80}"/>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9A3-9228-EFA1-7EA8-320A5E4CDD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B2899-CC6E-9662-436F-D08B922BA144}"/>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4" name="Footer Placeholder 3">
            <a:extLst>
              <a:ext uri="{FF2B5EF4-FFF2-40B4-BE49-F238E27FC236}">
                <a16:creationId xmlns:a16="http://schemas.microsoft.com/office/drawing/2014/main" id="{2F09471A-67C3-CA58-574B-353065996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98AAE-7DA0-24C8-EAFB-429398606A07}"/>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6" name="Rectangle 5">
            <a:extLst>
              <a:ext uri="{FF2B5EF4-FFF2-40B4-BE49-F238E27FC236}">
                <a16:creationId xmlns:a16="http://schemas.microsoft.com/office/drawing/2014/main" id="{BA67E615-E4D7-8DF7-AC05-9434E1BD634F}"/>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4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57AF7-9EDB-A1C4-8FE7-E0FEEE544BC3}"/>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3" name="Footer Placeholder 2">
            <a:extLst>
              <a:ext uri="{FF2B5EF4-FFF2-40B4-BE49-F238E27FC236}">
                <a16:creationId xmlns:a16="http://schemas.microsoft.com/office/drawing/2014/main" id="{3EFB410C-9EC2-0283-7D97-C87FEBE2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411A1-87A4-150F-6303-025F73278A83}"/>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5" name="Rectangle 4">
            <a:extLst>
              <a:ext uri="{FF2B5EF4-FFF2-40B4-BE49-F238E27FC236}">
                <a16:creationId xmlns:a16="http://schemas.microsoft.com/office/drawing/2014/main" id="{6BEC10DA-58DD-6058-72F5-37C7FA819707}"/>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76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9521-1256-3807-0A09-73CF197D1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A0C9A-E639-327E-EAE2-4C18EEFBB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2BD3E-A8F9-C833-0D6E-E56DF294F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7D350-5EB9-6E86-2F02-CACFB7A7E0DA}"/>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6" name="Footer Placeholder 5">
            <a:extLst>
              <a:ext uri="{FF2B5EF4-FFF2-40B4-BE49-F238E27FC236}">
                <a16:creationId xmlns:a16="http://schemas.microsoft.com/office/drawing/2014/main" id="{56194B27-4321-6C96-5E6C-B4294A3A3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78C75-416A-15DA-A2DC-37E0ECED7DB7}"/>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4DD89290-EA5E-999A-9087-ED945E983F0D}"/>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8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C17-AE68-BB5D-7E81-4CAFF8B6C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9BB58-A5B3-752C-C3CD-66BCD70B9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7F54B17-4878-2B1B-1EF4-2E2326955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00598-743F-6934-3985-938F1E866A58}"/>
              </a:ext>
            </a:extLst>
          </p:cNvPr>
          <p:cNvSpPr>
            <a:spLocks noGrp="1"/>
          </p:cNvSpPr>
          <p:nvPr>
            <p:ph type="dt" sz="half" idx="10"/>
          </p:nvPr>
        </p:nvSpPr>
        <p:spPr/>
        <p:txBody>
          <a:bodyPr/>
          <a:lstStyle/>
          <a:p>
            <a:fld id="{7B1B529C-7AC4-498E-86D4-DC9A7DA9F898}" type="datetimeFigureOut">
              <a:rPr lang="en-US" smtClean="0"/>
              <a:t>10/2/25</a:t>
            </a:fld>
            <a:endParaRPr lang="en-US"/>
          </a:p>
        </p:txBody>
      </p:sp>
      <p:sp>
        <p:nvSpPr>
          <p:cNvPr id="6" name="Footer Placeholder 5">
            <a:extLst>
              <a:ext uri="{FF2B5EF4-FFF2-40B4-BE49-F238E27FC236}">
                <a16:creationId xmlns:a16="http://schemas.microsoft.com/office/drawing/2014/main" id="{A7D902F9-7383-6CE3-298B-4DB50315F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4894E-3991-6152-5957-002E7265C881}"/>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66B84A78-F893-43A3-1D6F-4587823EF278}"/>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14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45FD974E-6B30-074E-DCDA-B43A8313BD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23705" y="6239790"/>
            <a:ext cx="1473924" cy="506170"/>
          </a:xfrm>
          <a:prstGeom prst="rect">
            <a:avLst/>
          </a:prstGeom>
        </p:spPr>
      </p:pic>
      <p:sp>
        <p:nvSpPr>
          <p:cNvPr id="2" name="Title Placeholder 1">
            <a:extLst>
              <a:ext uri="{FF2B5EF4-FFF2-40B4-BE49-F238E27FC236}">
                <a16:creationId xmlns:a16="http://schemas.microsoft.com/office/drawing/2014/main" id="{6770B608-161B-B8F7-D7A5-CED71D4B4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8A0E45-27EC-856E-DA78-F5A5903CB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A56F89-8D60-6463-E4B5-485DB2E56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1B529C-7AC4-498E-86D4-DC9A7DA9F898}" type="datetimeFigureOut">
              <a:rPr lang="en-US" smtClean="0"/>
              <a:t>10/2/25</a:t>
            </a:fld>
            <a:endParaRPr lang="en-US"/>
          </a:p>
        </p:txBody>
      </p:sp>
      <p:sp>
        <p:nvSpPr>
          <p:cNvPr id="5" name="Footer Placeholder 4">
            <a:extLst>
              <a:ext uri="{FF2B5EF4-FFF2-40B4-BE49-F238E27FC236}">
                <a16:creationId xmlns:a16="http://schemas.microsoft.com/office/drawing/2014/main" id="{3AEDDFEF-E259-13F0-9373-3E1D0F6A2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B544F3-851E-BC68-C039-63A94D3C5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A35CC-C70A-4792-B171-5A9C7364B6D5}" type="slidenum">
              <a:rPr lang="en-US" smtClean="0"/>
              <a:t>‹#›</a:t>
            </a:fld>
            <a:endParaRPr lang="en-US"/>
          </a:p>
        </p:txBody>
      </p:sp>
    </p:spTree>
    <p:extLst>
      <p:ext uri="{BB962C8B-B14F-4D97-AF65-F5344CB8AC3E}">
        <p14:creationId xmlns:p14="http://schemas.microsoft.com/office/powerpoint/2010/main" val="177352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8C151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69.png"/><Relationship Id="rId10" Type="http://schemas.openxmlformats.org/officeDocument/2006/relationships/image" Target="../media/image8.png"/><Relationship Id="rId4" Type="http://schemas.openxmlformats.org/officeDocument/2006/relationships/image" Target="../media/image680.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1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8.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30.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8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8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30.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13.png"/><Relationship Id="rId10" Type="http://schemas.openxmlformats.org/officeDocument/2006/relationships/image" Target="../media/image9.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7.png"/></Relationships>
</file>

<file path=ppt/slides/_rels/slide8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6.png"/><Relationship Id="rId7"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88.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9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9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9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95.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96.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97.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98.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9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D367-14A4-20FF-FAF7-E1619F9A4677}"/>
              </a:ext>
            </a:extLst>
          </p:cNvPr>
          <p:cNvSpPr>
            <a:spLocks noGrp="1"/>
          </p:cNvSpPr>
          <p:nvPr>
            <p:ph type="ctrTitle"/>
          </p:nvPr>
        </p:nvSpPr>
        <p:spPr/>
        <p:txBody>
          <a:bodyPr/>
          <a:lstStyle/>
          <a:p>
            <a:r>
              <a:rPr lang="en-US" dirty="0"/>
              <a:t>Problems with Experiments</a:t>
            </a:r>
          </a:p>
        </p:txBody>
      </p:sp>
      <p:sp>
        <p:nvSpPr>
          <p:cNvPr id="3" name="Subtitle 2">
            <a:extLst>
              <a:ext uri="{FF2B5EF4-FFF2-40B4-BE49-F238E27FC236}">
                <a16:creationId xmlns:a16="http://schemas.microsoft.com/office/drawing/2014/main" id="{F183847C-4A76-41B2-85B5-C7DCEDDF36C0}"/>
              </a:ext>
            </a:extLst>
          </p:cNvPr>
          <p:cNvSpPr>
            <a:spLocks noGrp="1"/>
          </p:cNvSpPr>
          <p:nvPr>
            <p:ph type="subTitle" idx="1"/>
          </p:nvPr>
        </p:nvSpPr>
        <p:spPr/>
        <p:txBody>
          <a:bodyPr/>
          <a:lstStyle/>
          <a:p>
            <a:r>
              <a:rPr lang="en-US" dirty="0"/>
              <a:t>Causality, Decision Making, and Data Science</a:t>
            </a:r>
          </a:p>
          <a:p>
            <a:r>
              <a:rPr lang="en-US" dirty="0"/>
              <a:t>Lecture 4</a:t>
            </a:r>
          </a:p>
        </p:txBody>
      </p:sp>
    </p:spTree>
    <p:extLst>
      <p:ext uri="{BB962C8B-B14F-4D97-AF65-F5344CB8AC3E}">
        <p14:creationId xmlns:p14="http://schemas.microsoft.com/office/powerpoint/2010/main" val="362464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8699-B566-3042-FE22-EED74FBC8578}"/>
              </a:ext>
            </a:extLst>
          </p:cNvPr>
          <p:cNvSpPr>
            <a:spLocks noGrp="1"/>
          </p:cNvSpPr>
          <p:nvPr>
            <p:ph type="title"/>
          </p:nvPr>
        </p:nvSpPr>
        <p:spPr/>
        <p:txBody>
          <a:bodyPr/>
          <a:lstStyle/>
          <a:p>
            <a:r>
              <a:rPr lang="en-US" dirty="0"/>
              <a:t>But… we want more than “unbiased”</a:t>
            </a:r>
            <a:br>
              <a:rPr lang="en-US" dirty="0"/>
            </a:br>
            <a:r>
              <a:rPr lang="en-US" sz="2400" dirty="0"/>
              <a:t>We want an accurate estimate of ATE!</a:t>
            </a:r>
          </a:p>
        </p:txBody>
      </p:sp>
      <p:sp>
        <p:nvSpPr>
          <p:cNvPr id="3" name="Content Placeholder 2">
            <a:extLst>
              <a:ext uri="{FF2B5EF4-FFF2-40B4-BE49-F238E27FC236}">
                <a16:creationId xmlns:a16="http://schemas.microsoft.com/office/drawing/2014/main" id="{61B1134C-E303-6AEF-DFEA-9C78882693D7}"/>
              </a:ext>
            </a:extLst>
          </p:cNvPr>
          <p:cNvSpPr>
            <a:spLocks noGrp="1"/>
          </p:cNvSpPr>
          <p:nvPr>
            <p:ph idx="1"/>
          </p:nvPr>
        </p:nvSpPr>
        <p:spPr>
          <a:xfrm>
            <a:off x="838200" y="1825625"/>
            <a:ext cx="10515600" cy="4667250"/>
          </a:xfrm>
        </p:spPr>
        <p:txBody>
          <a:bodyPr>
            <a:normAutofit lnSpcReduction="10000"/>
          </a:bodyPr>
          <a:lstStyle/>
          <a:p>
            <a:r>
              <a:rPr lang="en-US" dirty="0"/>
              <a:t>More data = more better</a:t>
            </a:r>
          </a:p>
          <a:p>
            <a:r>
              <a:rPr lang="en-US" dirty="0"/>
              <a:t>How do we quantify that?</a:t>
            </a:r>
          </a:p>
          <a:p>
            <a:endParaRPr lang="en-US" dirty="0"/>
          </a:p>
          <a:p>
            <a:r>
              <a:rPr lang="en-US" dirty="0"/>
              <a:t>Last week and on HW0, we saw two methods for computing standard errors and constructing confidence intervals:</a:t>
            </a:r>
          </a:p>
          <a:p>
            <a:pPr marL="914400" lvl="1" indent="-457200">
              <a:buFont typeface="+mj-lt"/>
              <a:buAutoNum type="arabicPeriod"/>
            </a:pPr>
            <a:r>
              <a:rPr lang="en-US" dirty="0">
                <a:solidFill>
                  <a:schemeClr val="accent1"/>
                </a:solidFill>
              </a:rPr>
              <a:t>Resampling (aka bootstrapping)</a:t>
            </a:r>
          </a:p>
          <a:p>
            <a:pPr marL="914400" lvl="1" indent="-457200">
              <a:buFont typeface="+mj-lt"/>
              <a:buAutoNum type="arabicPeriod"/>
            </a:pPr>
            <a:r>
              <a:rPr lang="en-US" dirty="0">
                <a:solidFill>
                  <a:schemeClr val="accent1"/>
                </a:solidFill>
              </a:rPr>
              <a:t>Analytical methods</a:t>
            </a:r>
          </a:p>
          <a:p>
            <a:r>
              <a:rPr lang="en-US" dirty="0"/>
              <a:t>Both work here!</a:t>
            </a:r>
          </a:p>
          <a:p>
            <a:pPr lvl="1"/>
            <a:r>
              <a:rPr lang="en-US" dirty="0">
                <a:solidFill>
                  <a:schemeClr val="accent1"/>
                </a:solidFill>
              </a:rPr>
              <a:t>We’ll just discuss resampling today</a:t>
            </a:r>
          </a:p>
          <a:p>
            <a:pPr lvl="1"/>
            <a:r>
              <a:rPr lang="en-US" dirty="0">
                <a:solidFill>
                  <a:schemeClr val="accent1"/>
                </a:solidFill>
              </a:rPr>
              <a:t>See skipped slides from last time if you are interested in analytical methods</a:t>
            </a:r>
          </a:p>
        </p:txBody>
      </p:sp>
    </p:spTree>
    <p:extLst>
      <p:ext uri="{BB962C8B-B14F-4D97-AF65-F5344CB8AC3E}">
        <p14:creationId xmlns:p14="http://schemas.microsoft.com/office/powerpoint/2010/main" val="395066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Research Ethics">
            <a:extLst>
              <a:ext uri="{FF2B5EF4-FFF2-40B4-BE49-F238E27FC236}">
                <a16:creationId xmlns:a16="http://schemas.microsoft.com/office/drawing/2014/main" id="{6CDBD4AF-E2B4-D3A1-95DF-9CCBEAC4A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8601"/>
            <a:ext cx="4677189" cy="6280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D26A07-2DC6-4ABC-84CC-1ECDE9EEB832}"/>
              </a:ext>
            </a:extLst>
          </p:cNvPr>
          <p:cNvSpPr txBox="1"/>
          <p:nvPr/>
        </p:nvSpPr>
        <p:spPr>
          <a:xfrm>
            <a:off x="5515389" y="6176963"/>
            <a:ext cx="2557669" cy="369332"/>
          </a:xfrm>
          <a:prstGeom prst="rect">
            <a:avLst/>
          </a:prstGeom>
          <a:noFill/>
        </p:spPr>
        <p:txBody>
          <a:bodyPr wrap="square">
            <a:spAutoFit/>
          </a:bodyPr>
          <a:lstStyle/>
          <a:p>
            <a:r>
              <a:rPr lang="en-US" dirty="0">
                <a:solidFill>
                  <a:schemeClr val="accent1"/>
                </a:solidFill>
              </a:rPr>
              <a:t>https://</a:t>
            </a:r>
            <a:r>
              <a:rPr lang="en-US" dirty="0" err="1">
                <a:solidFill>
                  <a:schemeClr val="accent1"/>
                </a:solidFill>
              </a:rPr>
              <a:t>xkcd.com</a:t>
            </a:r>
            <a:r>
              <a:rPr lang="en-US" dirty="0">
                <a:solidFill>
                  <a:schemeClr val="accent1"/>
                </a:solidFill>
              </a:rPr>
              <a:t>/1390/</a:t>
            </a:r>
          </a:p>
        </p:txBody>
      </p:sp>
      <p:sp>
        <p:nvSpPr>
          <p:cNvPr id="6" name="TextBox 5">
            <a:extLst>
              <a:ext uri="{FF2B5EF4-FFF2-40B4-BE49-F238E27FC236}">
                <a16:creationId xmlns:a16="http://schemas.microsoft.com/office/drawing/2014/main" id="{A5DE0989-12F8-0A09-4331-C2ECC4A3ECD9}"/>
              </a:ext>
            </a:extLst>
          </p:cNvPr>
          <p:cNvSpPr txBox="1"/>
          <p:nvPr/>
        </p:nvSpPr>
        <p:spPr>
          <a:xfrm>
            <a:off x="6583017" y="768626"/>
            <a:ext cx="4770783" cy="2369880"/>
          </a:xfrm>
          <a:prstGeom prst="rect">
            <a:avLst/>
          </a:prstGeom>
          <a:noFill/>
        </p:spPr>
        <p:txBody>
          <a:bodyPr wrap="square" rtlCol="0">
            <a:spAutoFit/>
          </a:bodyPr>
          <a:lstStyle/>
          <a:p>
            <a:r>
              <a:rPr lang="en-US" sz="2800" dirty="0"/>
              <a:t>To play devil’s advocate:</a:t>
            </a:r>
          </a:p>
          <a:p>
            <a:pPr marL="285750" indent="-285750">
              <a:buFont typeface="Arial" panose="020B0604020202020204" pitchFamily="34" charset="0"/>
              <a:buChar char="•"/>
            </a:pPr>
            <a:r>
              <a:rPr lang="en-US" sz="2400" dirty="0">
                <a:solidFill>
                  <a:schemeClr val="accent1"/>
                </a:solidFill>
              </a:rPr>
              <a:t>Shouldn’t tech companies try to understand the impact they have on users’ emotions?  </a:t>
            </a:r>
          </a:p>
          <a:p>
            <a:pPr marL="285750" indent="-285750">
              <a:buFont typeface="Arial" panose="020B0604020202020204" pitchFamily="34" charset="0"/>
              <a:buChar char="•"/>
            </a:pPr>
            <a:r>
              <a:rPr lang="en-US" sz="2400" dirty="0">
                <a:solidFill>
                  <a:schemeClr val="accent1"/>
                </a:solidFill>
              </a:rPr>
              <a:t>Doesn’t that mean that it would be unethical </a:t>
            </a:r>
            <a:r>
              <a:rPr lang="en-US" sz="2400" b="1" dirty="0">
                <a:solidFill>
                  <a:schemeClr val="accent1"/>
                </a:solidFill>
              </a:rPr>
              <a:t>not</a:t>
            </a:r>
            <a:r>
              <a:rPr lang="en-US" sz="2400" dirty="0">
                <a:solidFill>
                  <a:schemeClr val="accent1"/>
                </a:solidFill>
              </a:rPr>
              <a:t> to run an RCT?</a:t>
            </a:r>
          </a:p>
        </p:txBody>
      </p:sp>
    </p:spTree>
    <p:extLst>
      <p:ext uri="{BB962C8B-B14F-4D97-AF65-F5344CB8AC3E}">
        <p14:creationId xmlns:p14="http://schemas.microsoft.com/office/powerpoint/2010/main" val="39954968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A8E0-08F4-9B31-E7AA-9FE8F8197F48}"/>
              </a:ext>
            </a:extLst>
          </p:cNvPr>
          <p:cNvSpPr>
            <a:spLocks noGrp="1"/>
          </p:cNvSpPr>
          <p:nvPr>
            <p:ph type="title"/>
          </p:nvPr>
        </p:nvSpPr>
        <p:spPr/>
        <p:txBody>
          <a:bodyPr/>
          <a:lstStyle/>
          <a:p>
            <a:r>
              <a:rPr lang="en-US" dirty="0"/>
              <a:t>Recap and Looking Ahead</a:t>
            </a:r>
          </a:p>
        </p:txBody>
      </p:sp>
      <p:sp>
        <p:nvSpPr>
          <p:cNvPr id="3" name="Text Placeholder 2">
            <a:extLst>
              <a:ext uri="{FF2B5EF4-FFF2-40B4-BE49-F238E27FC236}">
                <a16:creationId xmlns:a16="http://schemas.microsoft.com/office/drawing/2014/main" id="{775F5140-A518-119C-9E61-C7AC0E2AF186}"/>
              </a:ext>
            </a:extLst>
          </p:cNvPr>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D179377A-2F94-0391-96CB-C1D480B3C213}"/>
              </a:ext>
            </a:extLst>
          </p:cNvPr>
          <p:cNvSpPr txBox="1"/>
          <p:nvPr/>
        </p:nvSpPr>
        <p:spPr>
          <a:xfrm>
            <a:off x="6407150" y="768350"/>
            <a:ext cx="4953000" cy="954107"/>
          </a:xfrm>
          <a:prstGeom prst="rect">
            <a:avLst/>
          </a:prstGeom>
          <a:noFill/>
        </p:spPr>
        <p:txBody>
          <a:bodyPr wrap="square" rtlCol="0">
            <a:spAutoFit/>
          </a:bodyPr>
          <a:lstStyle/>
          <a:p>
            <a:pPr algn="r"/>
            <a:r>
              <a:rPr lang="en-US" sz="2800" dirty="0"/>
              <a:t>Don’t forget to stick around until the exit ticket!</a:t>
            </a:r>
          </a:p>
        </p:txBody>
      </p:sp>
    </p:spTree>
    <p:extLst>
      <p:ext uri="{BB962C8B-B14F-4D97-AF65-F5344CB8AC3E}">
        <p14:creationId xmlns:p14="http://schemas.microsoft.com/office/powerpoint/2010/main" val="11512490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6920-21D8-6A5C-1A12-4702E942264C}"/>
              </a:ext>
            </a:extLst>
          </p:cNvPr>
          <p:cNvSpPr>
            <a:spLocks noGrp="1"/>
          </p:cNvSpPr>
          <p:nvPr>
            <p:ph type="title"/>
          </p:nvPr>
        </p:nvSpPr>
        <p:spPr/>
        <p:txBody>
          <a:bodyPr/>
          <a:lstStyle/>
          <a:p>
            <a:r>
              <a:rPr lang="en-US" dirty="0"/>
              <a:t>Recap </a:t>
            </a:r>
          </a:p>
        </p:txBody>
      </p:sp>
      <p:sp>
        <p:nvSpPr>
          <p:cNvPr id="3" name="Content Placeholder 2">
            <a:extLst>
              <a:ext uri="{FF2B5EF4-FFF2-40B4-BE49-F238E27FC236}">
                <a16:creationId xmlns:a16="http://schemas.microsoft.com/office/drawing/2014/main" id="{B8D4C068-6B8C-8F20-F871-0F1A8C2EAF63}"/>
              </a:ext>
            </a:extLst>
          </p:cNvPr>
          <p:cNvSpPr>
            <a:spLocks noGrp="1"/>
          </p:cNvSpPr>
          <p:nvPr>
            <p:ph idx="1"/>
          </p:nvPr>
        </p:nvSpPr>
        <p:spPr/>
        <p:txBody>
          <a:bodyPr/>
          <a:lstStyle/>
          <a:p>
            <a:r>
              <a:rPr lang="en-US" dirty="0"/>
              <a:t>Four things to be concerned about with experiments:</a:t>
            </a:r>
          </a:p>
          <a:p>
            <a:pPr lvl="1"/>
            <a:r>
              <a:rPr lang="en-US" dirty="0">
                <a:solidFill>
                  <a:schemeClr val="accent1"/>
                </a:solidFill>
              </a:rPr>
              <a:t>External Validity</a:t>
            </a:r>
          </a:p>
          <a:p>
            <a:pPr lvl="1"/>
            <a:r>
              <a:rPr lang="en-US" dirty="0">
                <a:solidFill>
                  <a:schemeClr val="accent1"/>
                </a:solidFill>
              </a:rPr>
              <a:t>Construct Validity</a:t>
            </a:r>
          </a:p>
          <a:p>
            <a:pPr lvl="1"/>
            <a:r>
              <a:rPr lang="en-US" dirty="0">
                <a:solidFill>
                  <a:schemeClr val="accent1"/>
                </a:solidFill>
              </a:rPr>
              <a:t>Spillovers</a:t>
            </a:r>
          </a:p>
          <a:p>
            <a:pPr lvl="1"/>
            <a:r>
              <a:rPr lang="en-US" dirty="0">
                <a:solidFill>
                  <a:schemeClr val="accent1"/>
                </a:solidFill>
              </a:rPr>
              <a:t>Ethics</a:t>
            </a:r>
          </a:p>
          <a:p>
            <a:r>
              <a:rPr lang="en-US" dirty="0"/>
              <a:t>And we learned last time that we should be concerned about, say, doing good statistics!</a:t>
            </a:r>
          </a:p>
          <a:p>
            <a:pPr lvl="1"/>
            <a:r>
              <a:rPr lang="en-US" dirty="0">
                <a:solidFill>
                  <a:schemeClr val="accent1"/>
                </a:solidFill>
              </a:rPr>
              <a:t>Getting big enough sample sizes</a:t>
            </a:r>
          </a:p>
          <a:p>
            <a:pPr lvl="1"/>
            <a:r>
              <a:rPr lang="en-US" dirty="0">
                <a:solidFill>
                  <a:schemeClr val="accent1"/>
                </a:solidFill>
              </a:rPr>
              <a:t>Computing accurate standard errors, p-values, </a:t>
            </a:r>
            <a:r>
              <a:rPr lang="en-US" dirty="0" err="1">
                <a:solidFill>
                  <a:schemeClr val="accent1"/>
                </a:solidFill>
              </a:rPr>
              <a:t>etc</a:t>
            </a:r>
            <a:r>
              <a:rPr lang="en-US" dirty="0">
                <a:solidFill>
                  <a:schemeClr val="accent1"/>
                </a:solidFill>
              </a:rPr>
              <a:t>, and interpreting them thoughtfully</a:t>
            </a:r>
          </a:p>
        </p:txBody>
      </p:sp>
    </p:spTree>
    <p:extLst>
      <p:ext uri="{BB962C8B-B14F-4D97-AF65-F5344CB8AC3E}">
        <p14:creationId xmlns:p14="http://schemas.microsoft.com/office/powerpoint/2010/main" val="37962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3B3E-9C36-E02B-5659-B9041455ACF0}"/>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223046C8-0135-D7F2-E42A-0DDD7B64D16E}"/>
              </a:ext>
            </a:extLst>
          </p:cNvPr>
          <p:cNvSpPr>
            <a:spLocks noGrp="1"/>
          </p:cNvSpPr>
          <p:nvPr>
            <p:ph idx="1"/>
          </p:nvPr>
        </p:nvSpPr>
        <p:spPr/>
        <p:txBody>
          <a:bodyPr/>
          <a:lstStyle/>
          <a:p>
            <a:r>
              <a:rPr lang="en-US" dirty="0"/>
              <a:t>There are other things to be worried about with experiments!</a:t>
            </a:r>
          </a:p>
          <a:p>
            <a:pPr lvl="1"/>
            <a:r>
              <a:rPr lang="en-US" dirty="0">
                <a:solidFill>
                  <a:schemeClr val="accent1"/>
                </a:solidFill>
              </a:rPr>
              <a:t>Attrition</a:t>
            </a:r>
          </a:p>
          <a:p>
            <a:pPr lvl="1"/>
            <a:r>
              <a:rPr lang="en-US" dirty="0">
                <a:solidFill>
                  <a:schemeClr val="accent1"/>
                </a:solidFill>
              </a:rPr>
              <a:t>Non-Compliance</a:t>
            </a:r>
          </a:p>
          <a:p>
            <a:pPr lvl="1"/>
            <a:r>
              <a:rPr lang="en-US" dirty="0">
                <a:solidFill>
                  <a:schemeClr val="accent1"/>
                </a:solidFill>
              </a:rPr>
              <a:t>…</a:t>
            </a:r>
          </a:p>
          <a:p>
            <a:r>
              <a:rPr lang="en-US" dirty="0"/>
              <a:t>We’ll talk about these more later!</a:t>
            </a:r>
          </a:p>
        </p:txBody>
      </p:sp>
    </p:spTree>
    <p:extLst>
      <p:ext uri="{BB962C8B-B14F-4D97-AF65-F5344CB8AC3E}">
        <p14:creationId xmlns:p14="http://schemas.microsoft.com/office/powerpoint/2010/main" val="42488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707E-FB0D-C3A8-D5F4-188E6A962546}"/>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79F5A233-183F-D5E2-B61A-0FA3708D6E60}"/>
              </a:ext>
            </a:extLst>
          </p:cNvPr>
          <p:cNvSpPr>
            <a:spLocks noGrp="1"/>
          </p:cNvSpPr>
          <p:nvPr>
            <p:ph idx="1"/>
          </p:nvPr>
        </p:nvSpPr>
        <p:spPr/>
        <p:txBody>
          <a:bodyPr/>
          <a:lstStyle/>
          <a:p>
            <a:r>
              <a:rPr lang="en-US" dirty="0"/>
              <a:t>Adaptive Experiments!</a:t>
            </a:r>
          </a:p>
          <a:p>
            <a:pPr lvl="1"/>
            <a:r>
              <a:rPr lang="en-US" dirty="0">
                <a:solidFill>
                  <a:schemeClr val="accent1"/>
                </a:solidFill>
              </a:rPr>
              <a:t>And multi-armed bandits!</a:t>
            </a:r>
          </a:p>
        </p:txBody>
      </p:sp>
    </p:spTree>
    <p:extLst>
      <p:ext uri="{BB962C8B-B14F-4D97-AF65-F5344CB8AC3E}">
        <p14:creationId xmlns:p14="http://schemas.microsoft.com/office/powerpoint/2010/main" val="846077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2A96-0CF5-5576-F91A-36BDF5912487}"/>
              </a:ext>
            </a:extLst>
          </p:cNvPr>
          <p:cNvSpPr>
            <a:spLocks noGrp="1"/>
          </p:cNvSpPr>
          <p:nvPr>
            <p:ph type="title"/>
          </p:nvPr>
        </p:nvSpPr>
        <p:spPr/>
        <p:txBody>
          <a:bodyPr/>
          <a:lstStyle/>
          <a:p>
            <a:r>
              <a:rPr lang="en-US" dirty="0"/>
              <a:t>Before next time</a:t>
            </a:r>
          </a:p>
        </p:txBody>
      </p:sp>
      <p:sp>
        <p:nvSpPr>
          <p:cNvPr id="3" name="Content Placeholder 2">
            <a:extLst>
              <a:ext uri="{FF2B5EF4-FFF2-40B4-BE49-F238E27FC236}">
                <a16:creationId xmlns:a16="http://schemas.microsoft.com/office/drawing/2014/main" id="{896CA5FF-6AD0-F2FA-9D5F-173724E45CB0}"/>
              </a:ext>
            </a:extLst>
          </p:cNvPr>
          <p:cNvSpPr>
            <a:spLocks noGrp="1"/>
          </p:cNvSpPr>
          <p:nvPr>
            <p:ph idx="1"/>
          </p:nvPr>
        </p:nvSpPr>
        <p:spPr/>
        <p:txBody>
          <a:bodyPr/>
          <a:lstStyle/>
          <a:p>
            <a:r>
              <a:rPr lang="en-US" dirty="0"/>
              <a:t>Reading response!</a:t>
            </a:r>
          </a:p>
          <a:p>
            <a:r>
              <a:rPr lang="en-US" dirty="0"/>
              <a:t>HW1.1 </a:t>
            </a:r>
            <a:r>
              <a:rPr lang="en-US"/>
              <a:t>due Monday!</a:t>
            </a:r>
            <a:endParaRPr lang="en-US" dirty="0"/>
          </a:p>
        </p:txBody>
      </p:sp>
    </p:spTree>
    <p:extLst>
      <p:ext uri="{BB962C8B-B14F-4D97-AF65-F5344CB8AC3E}">
        <p14:creationId xmlns:p14="http://schemas.microsoft.com/office/powerpoint/2010/main" val="13031118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0EB9-8855-6AA6-B0C9-E83FD33E117B}"/>
              </a:ext>
            </a:extLst>
          </p:cNvPr>
          <p:cNvSpPr>
            <a:spLocks noGrp="1"/>
          </p:cNvSpPr>
          <p:nvPr>
            <p:ph type="title"/>
          </p:nvPr>
        </p:nvSpPr>
        <p:spPr/>
        <p:txBody>
          <a:bodyPr/>
          <a:lstStyle/>
          <a:p>
            <a:r>
              <a:rPr lang="en-US" dirty="0"/>
              <a:t>Exit ticket</a:t>
            </a:r>
          </a:p>
        </p:txBody>
      </p:sp>
      <p:pic>
        <p:nvPicPr>
          <p:cNvPr id="4" name="Picture 3">
            <a:extLst>
              <a:ext uri="{FF2B5EF4-FFF2-40B4-BE49-F238E27FC236}">
                <a16:creationId xmlns:a16="http://schemas.microsoft.com/office/drawing/2014/main" id="{30D56821-B36F-05BE-8C22-119BD426E006}"/>
              </a:ext>
            </a:extLst>
          </p:cNvPr>
          <p:cNvPicPr>
            <a:picLocks noChangeAspect="1"/>
          </p:cNvPicPr>
          <p:nvPr/>
        </p:nvPicPr>
        <p:blipFill>
          <a:blip r:embed="rId3"/>
          <a:stretch>
            <a:fillRect/>
          </a:stretch>
        </p:blipFill>
        <p:spPr>
          <a:xfrm>
            <a:off x="10010775" y="146050"/>
            <a:ext cx="2028825" cy="1440602"/>
          </a:xfrm>
          <a:prstGeom prst="rect">
            <a:avLst/>
          </a:prstGeom>
        </p:spPr>
      </p:pic>
      <p:sp>
        <p:nvSpPr>
          <p:cNvPr id="8" name="TextBox 7">
            <a:extLst>
              <a:ext uri="{FF2B5EF4-FFF2-40B4-BE49-F238E27FC236}">
                <a16:creationId xmlns:a16="http://schemas.microsoft.com/office/drawing/2014/main" id="{65F0044E-68BA-46FB-DFE2-EB19710BB196}"/>
              </a:ext>
            </a:extLst>
          </p:cNvPr>
          <p:cNvSpPr txBox="1"/>
          <p:nvPr/>
        </p:nvSpPr>
        <p:spPr>
          <a:xfrm>
            <a:off x="1505712" y="1984243"/>
            <a:ext cx="984808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Don’t forget to fill out the exit ticket before you leave class!</a:t>
            </a:r>
          </a:p>
        </p:txBody>
      </p:sp>
      <p:sp>
        <p:nvSpPr>
          <p:cNvPr id="10" name="Arrow: Bent 9">
            <a:extLst>
              <a:ext uri="{FF2B5EF4-FFF2-40B4-BE49-F238E27FC236}">
                <a16:creationId xmlns:a16="http://schemas.microsoft.com/office/drawing/2014/main" id="{01F52CB0-CE46-989E-A338-6C694D0A271D}"/>
              </a:ext>
            </a:extLst>
          </p:cNvPr>
          <p:cNvSpPr/>
          <p:nvPr/>
        </p:nvSpPr>
        <p:spPr>
          <a:xfrm rot="10800000">
            <a:off x="8403336" y="2902064"/>
            <a:ext cx="2002536" cy="1551063"/>
          </a:xfrm>
          <a:prstGeom prst="bentArrow">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3A87C73F-958F-2898-39D3-4A962F7AD22F}"/>
              </a:ext>
            </a:extLst>
          </p:cNvPr>
          <p:cNvPicPr>
            <a:picLocks noChangeAspect="1"/>
          </p:cNvPicPr>
          <p:nvPr/>
        </p:nvPicPr>
        <p:blipFill>
          <a:blip r:embed="rId4"/>
          <a:stretch>
            <a:fillRect/>
          </a:stretch>
        </p:blipFill>
        <p:spPr>
          <a:xfrm>
            <a:off x="4286250" y="2643377"/>
            <a:ext cx="3619500" cy="3619500"/>
          </a:xfrm>
          <a:prstGeom prst="rect">
            <a:avLst/>
          </a:prstGeom>
        </p:spPr>
      </p:pic>
    </p:spTree>
    <p:extLst>
      <p:ext uri="{BB962C8B-B14F-4D97-AF65-F5344CB8AC3E}">
        <p14:creationId xmlns:p14="http://schemas.microsoft.com/office/powerpoint/2010/main" val="51911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F621-2F69-5FF9-04AE-41792AF85E3A}"/>
              </a:ext>
            </a:extLst>
          </p:cNvPr>
          <p:cNvSpPr>
            <a:spLocks noGrp="1"/>
          </p:cNvSpPr>
          <p:nvPr>
            <p:ph type="title"/>
          </p:nvPr>
        </p:nvSpPr>
        <p:spPr/>
        <p:txBody>
          <a:bodyPr/>
          <a:lstStyle/>
          <a:p>
            <a:r>
              <a:rPr lang="en-US" dirty="0"/>
              <a:t>Resampling (aka bootstrapping)</a:t>
            </a:r>
          </a:p>
        </p:txBody>
      </p:sp>
      <p:sp>
        <p:nvSpPr>
          <p:cNvPr id="3" name="Content Placeholder 2">
            <a:extLst>
              <a:ext uri="{FF2B5EF4-FFF2-40B4-BE49-F238E27FC236}">
                <a16:creationId xmlns:a16="http://schemas.microsoft.com/office/drawing/2014/main" id="{9B4EAE4F-00C4-D177-432B-C12285B03F08}"/>
              </a:ext>
            </a:extLst>
          </p:cNvPr>
          <p:cNvSpPr>
            <a:spLocks noGrp="1"/>
          </p:cNvSpPr>
          <p:nvPr>
            <p:ph idx="1"/>
          </p:nvPr>
        </p:nvSpPr>
        <p:spPr>
          <a:xfrm>
            <a:off x="838200" y="1825625"/>
            <a:ext cx="9309847" cy="4351338"/>
          </a:xfrm>
        </p:spPr>
        <p:txBody>
          <a:bodyPr/>
          <a:lstStyle/>
          <a:p>
            <a:r>
              <a:rPr lang="en-US" dirty="0"/>
              <a:t>Basic idea:</a:t>
            </a:r>
          </a:p>
          <a:p>
            <a:pPr lvl="1"/>
            <a:r>
              <a:rPr lang="en-US" dirty="0">
                <a:solidFill>
                  <a:schemeClr val="accent1"/>
                </a:solidFill>
              </a:rPr>
              <a:t>Use the data you have to construct a bunch of “fake” (bootstrap) datasets at random, by resampling with replacement.</a:t>
            </a:r>
          </a:p>
          <a:p>
            <a:pPr lvl="1"/>
            <a:r>
              <a:rPr lang="en-US" dirty="0">
                <a:solidFill>
                  <a:schemeClr val="accent1"/>
                </a:solidFill>
              </a:rPr>
              <a:t>Look at the distribution of those.</a:t>
            </a:r>
          </a:p>
          <a:p>
            <a:pPr lvl="2"/>
            <a:endParaRPr lang="en-US" dirty="0">
              <a:solidFill>
                <a:schemeClr val="accent1"/>
              </a:solidFill>
            </a:endParaRPr>
          </a:p>
          <a:p>
            <a:pPr marL="0" indent="0">
              <a:buNone/>
            </a:pPr>
            <a:endParaRPr lang="en-US" dirty="0"/>
          </a:p>
        </p:txBody>
      </p:sp>
      <p:pic>
        <p:nvPicPr>
          <p:cNvPr id="1026" name="Picture 2" descr="Embrace the bootstrap...and start pulling!">
            <a:extLst>
              <a:ext uri="{FF2B5EF4-FFF2-40B4-BE49-F238E27FC236}">
                <a16:creationId xmlns:a16="http://schemas.microsoft.com/office/drawing/2014/main" id="{C6310944-88E4-4367-D75A-35C8B161C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771" y="3570514"/>
            <a:ext cx="4160029" cy="238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70BB-260E-B8D3-5975-51F256A05986}"/>
              </a:ext>
            </a:extLst>
          </p:cNvPr>
          <p:cNvSpPr>
            <a:spLocks noGrp="1"/>
          </p:cNvSpPr>
          <p:nvPr>
            <p:ph type="title"/>
          </p:nvPr>
        </p:nvSpPr>
        <p:spPr>
          <a:xfrm>
            <a:off x="640080" y="-133430"/>
            <a:ext cx="10515600" cy="1325563"/>
          </a:xfrm>
        </p:spPr>
        <p:txBody>
          <a:bodyPr/>
          <a:lstStyle/>
          <a:p>
            <a:r>
              <a:rPr lang="en-US" dirty="0"/>
              <a:t>Resampling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7ADC26-159D-5746-44F9-1B1FE9C55D6E}"/>
                  </a:ext>
                </a:extLst>
              </p:cNvPr>
              <p:cNvSpPr>
                <a:spLocks noGrp="1"/>
              </p:cNvSpPr>
              <p:nvPr>
                <p:ph idx="1"/>
              </p:nvPr>
            </p:nvSpPr>
            <p:spPr>
              <a:xfrm>
                <a:off x="838201" y="1051560"/>
                <a:ext cx="10515600" cy="4351338"/>
              </a:xfrm>
            </p:spPr>
            <p:txBody>
              <a:bodyPr>
                <a:normAutofit/>
              </a:bodyPr>
              <a:lstStyle/>
              <a:p>
                <a:r>
                  <a:rPr lang="en-US" sz="2400" dirty="0"/>
                  <a:t>Suppose we have a treatment group </a:t>
                </a:r>
                <a14:m>
                  <m:oMath xmlns:m="http://schemas.openxmlformats.org/officeDocument/2006/math">
                    <m:r>
                      <a:rPr lang="en-US" sz="2400" b="0" i="1" smtClean="0">
                        <a:latin typeface="Cambria Math" panose="02040503050406030204" pitchFamily="18" charset="0"/>
                      </a:rPr>
                      <m:t>𝑇</m:t>
                    </m:r>
                  </m:oMath>
                </a14:m>
                <a:r>
                  <a:rPr lang="en-US" sz="2400" dirty="0"/>
                  <a:t> and a control group </a:t>
                </a:r>
                <a14:m>
                  <m:oMath xmlns:m="http://schemas.openxmlformats.org/officeDocument/2006/math">
                    <m:r>
                      <a:rPr lang="en-US" sz="2400" b="0" i="1" smtClean="0">
                        <a:latin typeface="Cambria Math" panose="02040503050406030204" pitchFamily="18" charset="0"/>
                      </a:rPr>
                      <m:t>𝐶</m:t>
                    </m:r>
                  </m:oMath>
                </a14:m>
                <a:endParaRPr lang="en-US" sz="2400" b="0" dirty="0"/>
              </a:p>
              <a:p>
                <a:pPr lvl="1"/>
                <a:r>
                  <a:rPr lang="en-US" sz="2000" dirty="0">
                    <a:solidFill>
                      <a:schemeClr val="accent1"/>
                    </a:solidFill>
                  </a:rPr>
                  <a:t>Choose </a:t>
                </a:r>
                <a14:m>
                  <m:oMath xmlns:m="http://schemas.openxmlformats.org/officeDocument/2006/math">
                    <m:r>
                      <a:rPr lang="en-US" sz="2000" b="0" i="1" smtClean="0">
                        <a:solidFill>
                          <a:schemeClr val="accent1"/>
                        </a:solidFill>
                        <a:latin typeface="Cambria Math" panose="02040503050406030204" pitchFamily="18" charset="0"/>
                      </a:rPr>
                      <m:t>𝑇</m:t>
                    </m:r>
                  </m:oMath>
                </a14:m>
                <a:r>
                  <a:rPr lang="en-US" sz="2000" dirty="0">
                    <a:solidFill>
                      <a:schemeClr val="accent1"/>
                    </a:solidFill>
                  </a:rPr>
                  <a:t> randomly of size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1</m:t>
                        </m:r>
                      </m:sub>
                    </m:sSub>
                    <m:r>
                      <a:rPr lang="en-US" sz="2000" b="0" i="1" smtClean="0">
                        <a:solidFill>
                          <a:schemeClr val="accent1"/>
                        </a:solidFill>
                        <a:latin typeface="Cambria Math" panose="02040503050406030204" pitchFamily="18" charset="0"/>
                      </a:rPr>
                      <m:t>=3</m:t>
                    </m:r>
                  </m:oMath>
                </a14:m>
                <a:r>
                  <a:rPr lang="en-US" sz="2000" dirty="0">
                    <a:solidFill>
                      <a:schemeClr val="accent1"/>
                    </a:solidFill>
                  </a:rPr>
                  <a:t>, and </a:t>
                </a:r>
                <a14:m>
                  <m:oMath xmlns:m="http://schemas.openxmlformats.org/officeDocument/2006/math">
                    <m:r>
                      <a:rPr lang="en-US" sz="2000" b="0" i="1" smtClean="0">
                        <a:solidFill>
                          <a:schemeClr val="accent1"/>
                        </a:solidFill>
                        <a:latin typeface="Cambria Math" panose="02040503050406030204" pitchFamily="18" charset="0"/>
                      </a:rPr>
                      <m:t>𝐶</m:t>
                    </m:r>
                  </m:oMath>
                </a14:m>
                <a:r>
                  <a:rPr lang="en-US" sz="2000" dirty="0">
                    <a:solidFill>
                      <a:schemeClr val="accent1"/>
                    </a:solidFill>
                  </a:rPr>
                  <a:t> is the rest, of size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0</m:t>
                        </m:r>
                      </m:sub>
                    </m:sSub>
                    <m:r>
                      <a:rPr lang="en-US" sz="2000" b="0" i="1" smtClean="0">
                        <a:solidFill>
                          <a:schemeClr val="accent1"/>
                        </a:solidFill>
                        <a:latin typeface="Cambria Math" panose="02040503050406030204" pitchFamily="18" charset="0"/>
                      </a:rPr>
                      <m:t>=3.</m:t>
                    </m:r>
                  </m:oMath>
                </a14:m>
                <a:endParaRPr lang="en-US" sz="2000" dirty="0">
                  <a:solidFill>
                    <a:schemeClr val="accent1"/>
                  </a:solidFill>
                </a:endParaRPr>
              </a:p>
              <a:p>
                <a:r>
                  <a:rPr lang="en-US" sz="2400" dirty="0"/>
                  <a:t>Resample!</a:t>
                </a:r>
              </a:p>
              <a:p>
                <a:pPr lvl="1"/>
                <a:r>
                  <a:rPr lang="en-US" sz="2000" dirty="0">
                    <a:solidFill>
                      <a:schemeClr val="accent1"/>
                    </a:solidFill>
                  </a:rPr>
                  <a:t>Choose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0</m:t>
                        </m:r>
                      </m:sub>
                    </m:sSub>
                  </m:oMath>
                </a14:m>
                <a:r>
                  <a:rPr lang="en-US" sz="2000" dirty="0">
                    <a:solidFill>
                      <a:schemeClr val="accent1"/>
                    </a:solidFill>
                  </a:rPr>
                  <a:t> people with repetition in </a:t>
                </a:r>
                <a14:m>
                  <m:oMath xmlns:m="http://schemas.openxmlformats.org/officeDocument/2006/math">
                    <m:r>
                      <a:rPr lang="en-US" sz="2000" i="1" dirty="0" smtClean="0">
                        <a:solidFill>
                          <a:schemeClr val="accent1"/>
                        </a:solidFill>
                        <a:latin typeface="Cambria Math" panose="02040503050406030204" pitchFamily="18" charset="0"/>
                      </a:rPr>
                      <m:t>𝐶</m:t>
                    </m:r>
                  </m:oMath>
                </a14:m>
                <a:r>
                  <a:rPr lang="en-US" sz="2000" dirty="0">
                    <a:solidFill>
                      <a:schemeClr val="accent1"/>
                    </a:solidFill>
                  </a:rPr>
                  <a:t> at random.</a:t>
                </a:r>
              </a:p>
              <a:p>
                <a:pPr lvl="1"/>
                <a:r>
                  <a:rPr lang="en-US" sz="2000" dirty="0">
                    <a:solidFill>
                      <a:schemeClr val="accent1"/>
                    </a:solidFill>
                  </a:rPr>
                  <a:t>Choose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1</m:t>
                        </m:r>
                      </m:sub>
                    </m:sSub>
                  </m:oMath>
                </a14:m>
                <a:r>
                  <a:rPr lang="en-US" sz="2000" dirty="0">
                    <a:solidFill>
                      <a:schemeClr val="accent1"/>
                    </a:solidFill>
                  </a:rPr>
                  <a:t> people with repetition in </a:t>
                </a:r>
                <a14:m>
                  <m:oMath xmlns:m="http://schemas.openxmlformats.org/officeDocument/2006/math">
                    <m:r>
                      <a:rPr lang="en-US" sz="2000" i="1" dirty="0" smtClean="0">
                        <a:solidFill>
                          <a:schemeClr val="accent1"/>
                        </a:solidFill>
                        <a:latin typeface="Cambria Math" panose="02040503050406030204" pitchFamily="18" charset="0"/>
                      </a:rPr>
                      <m:t>𝑇</m:t>
                    </m:r>
                  </m:oMath>
                </a14:m>
                <a:r>
                  <a:rPr lang="en-US" sz="2000" dirty="0">
                    <a:solidFill>
                      <a:schemeClr val="accent1"/>
                    </a:solidFill>
                  </a:rPr>
                  <a:t> at random. </a:t>
                </a:r>
              </a:p>
              <a:p>
                <a:r>
                  <a:rPr lang="en-US" sz="2400" dirty="0"/>
                  <a:t>Create “new” treatment and control groups from these samples.</a:t>
                </a:r>
              </a:p>
            </p:txBody>
          </p:sp>
        </mc:Choice>
        <mc:Fallback xmlns="">
          <p:sp>
            <p:nvSpPr>
              <p:cNvPr id="3" name="Content Placeholder 2">
                <a:extLst>
                  <a:ext uri="{FF2B5EF4-FFF2-40B4-BE49-F238E27FC236}">
                    <a16:creationId xmlns:a16="http://schemas.microsoft.com/office/drawing/2014/main" id="{1C7ADC26-159D-5746-44F9-1B1FE9C55D6E}"/>
                  </a:ext>
                </a:extLst>
              </p:cNvPr>
              <p:cNvSpPr>
                <a:spLocks noGrp="1" noRot="1" noChangeAspect="1" noMove="1" noResize="1" noEditPoints="1" noAdjustHandles="1" noChangeArrowheads="1" noChangeShapeType="1" noTextEdit="1"/>
              </p:cNvSpPr>
              <p:nvPr>
                <p:ph idx="1"/>
              </p:nvPr>
            </p:nvSpPr>
            <p:spPr>
              <a:xfrm>
                <a:off x="838201" y="1051560"/>
                <a:ext cx="10515600" cy="4351338"/>
              </a:xfrm>
              <a:blipFill>
                <a:blip r:embed="rId3"/>
                <a:stretch>
                  <a:fillRect l="-844" t="-2332"/>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271E8F69-64BF-7BEE-B343-254FD4CF36EF}"/>
              </a:ext>
            </a:extLst>
          </p:cNvPr>
          <p:cNvGrpSpPr/>
          <p:nvPr/>
        </p:nvGrpSpPr>
        <p:grpSpPr>
          <a:xfrm>
            <a:off x="701040" y="3660236"/>
            <a:ext cx="11125200" cy="2668412"/>
            <a:chOff x="701040" y="3660236"/>
            <a:chExt cx="11125200" cy="2668412"/>
          </a:xfrm>
        </p:grpSpPr>
        <p:sp>
          <p:nvSpPr>
            <p:cNvPr id="6" name="Rounded Rectangle 5">
              <a:extLst>
                <a:ext uri="{FF2B5EF4-FFF2-40B4-BE49-F238E27FC236}">
                  <a16:creationId xmlns:a16="http://schemas.microsoft.com/office/drawing/2014/main" id="{29993700-152A-7256-CD79-01E75575EBED}"/>
                </a:ext>
              </a:extLst>
            </p:cNvPr>
            <p:cNvSpPr/>
            <p:nvPr/>
          </p:nvSpPr>
          <p:spPr>
            <a:xfrm>
              <a:off x="6294122" y="3929306"/>
              <a:ext cx="5532118" cy="187713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C728E1-3AF9-B557-8DE3-110416D681DF}"/>
                    </a:ext>
                  </a:extLst>
                </p:cNvPr>
                <p:cNvSpPr txBox="1"/>
                <p:nvPr/>
              </p:nvSpPr>
              <p:spPr>
                <a:xfrm>
                  <a:off x="2366095" y="5942568"/>
                  <a:ext cx="2747034" cy="369332"/>
                </a:xfrm>
                <a:prstGeom prst="rect">
                  <a:avLst/>
                </a:prstGeom>
                <a:noFill/>
              </p:spPr>
              <p:txBody>
                <a:bodyPr wrap="none" rtlCol="0">
                  <a:spAutoFit/>
                </a:bodyPr>
                <a:lstStyle/>
                <a:p>
                  <a:r>
                    <a:rPr lang="en-US" dirty="0"/>
                    <a:t>Actual Treatment Group </a:t>
                  </a:r>
                  <a14:m>
                    <m:oMath xmlns:m="http://schemas.openxmlformats.org/officeDocument/2006/math">
                      <m:r>
                        <a:rPr lang="en-US" i="1" dirty="0" smtClean="0">
                          <a:latin typeface="Cambria Math" panose="02040503050406030204" pitchFamily="18" charset="0"/>
                        </a:rPr>
                        <m:t>𝑇</m:t>
                      </m:r>
                    </m:oMath>
                  </a14:m>
                  <a:endParaRPr lang="en-US" dirty="0"/>
                </a:p>
              </p:txBody>
            </p:sp>
          </mc:Choice>
          <mc:Fallback xmlns="">
            <p:sp>
              <p:nvSpPr>
                <p:cNvPr id="7" name="TextBox 6">
                  <a:extLst>
                    <a:ext uri="{FF2B5EF4-FFF2-40B4-BE49-F238E27FC236}">
                      <a16:creationId xmlns:a16="http://schemas.microsoft.com/office/drawing/2014/main" id="{E9C728E1-3AF9-B557-8DE3-110416D681DF}"/>
                    </a:ext>
                  </a:extLst>
                </p:cNvPr>
                <p:cNvSpPr txBox="1">
                  <a:spLocks noRot="1" noChangeAspect="1" noMove="1" noResize="1" noEditPoints="1" noAdjustHandles="1" noChangeArrowheads="1" noChangeShapeType="1" noTextEdit="1"/>
                </p:cNvSpPr>
                <p:nvPr/>
              </p:nvSpPr>
              <p:spPr>
                <a:xfrm>
                  <a:off x="2366095" y="5942568"/>
                  <a:ext cx="2747034" cy="369332"/>
                </a:xfrm>
                <a:prstGeom prst="rect">
                  <a:avLst/>
                </a:prstGeom>
                <a:blipFill>
                  <a:blip r:embed="rId4"/>
                  <a:stretch>
                    <a:fillRect l="-1774" t="-8333"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861467-8FDB-F7A0-CBAF-E8FEF4763B0C}"/>
                    </a:ext>
                  </a:extLst>
                </p:cNvPr>
                <p:cNvSpPr txBox="1"/>
                <p:nvPr/>
              </p:nvSpPr>
              <p:spPr>
                <a:xfrm>
                  <a:off x="8126816" y="5959316"/>
                  <a:ext cx="2487219" cy="369332"/>
                </a:xfrm>
                <a:prstGeom prst="rect">
                  <a:avLst/>
                </a:prstGeom>
                <a:noFill/>
              </p:spPr>
              <p:txBody>
                <a:bodyPr wrap="none" rtlCol="0">
                  <a:spAutoFit/>
                </a:bodyPr>
                <a:lstStyle/>
                <a:p>
                  <a:r>
                    <a:rPr lang="en-US" dirty="0"/>
                    <a:t>Actual Control Group </a:t>
                  </a:r>
                  <a14:m>
                    <m:oMath xmlns:m="http://schemas.openxmlformats.org/officeDocument/2006/math">
                      <m:r>
                        <a:rPr lang="en-US" i="1" dirty="0" smtClean="0">
                          <a:latin typeface="Cambria Math" panose="02040503050406030204" pitchFamily="18" charset="0"/>
                        </a:rPr>
                        <m:t>𝐶</m:t>
                      </m:r>
                    </m:oMath>
                  </a14:m>
                  <a:endParaRPr lang="en-US" dirty="0"/>
                </a:p>
              </p:txBody>
            </p:sp>
          </mc:Choice>
          <mc:Fallback xmlns="">
            <p:sp>
              <p:nvSpPr>
                <p:cNvPr id="8" name="TextBox 7">
                  <a:extLst>
                    <a:ext uri="{FF2B5EF4-FFF2-40B4-BE49-F238E27FC236}">
                      <a16:creationId xmlns:a16="http://schemas.microsoft.com/office/drawing/2014/main" id="{30861467-8FDB-F7A0-CBAF-E8FEF4763B0C}"/>
                    </a:ext>
                  </a:extLst>
                </p:cNvPr>
                <p:cNvSpPr txBox="1">
                  <a:spLocks noRot="1" noChangeAspect="1" noMove="1" noResize="1" noEditPoints="1" noAdjustHandles="1" noChangeArrowheads="1" noChangeShapeType="1" noTextEdit="1"/>
                </p:cNvSpPr>
                <p:nvPr/>
              </p:nvSpPr>
              <p:spPr>
                <a:xfrm>
                  <a:off x="8126816" y="5959316"/>
                  <a:ext cx="2487219" cy="369332"/>
                </a:xfrm>
                <a:prstGeom prst="rect">
                  <a:avLst/>
                </a:prstGeom>
                <a:blipFill>
                  <a:blip r:embed="rId5"/>
                  <a:stretch>
                    <a:fillRect l="-1961" t="-8333" b="-28333"/>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F33E62FC-B92E-4B94-1177-CC4C61C85F03}"/>
                </a:ext>
              </a:extLst>
            </p:cNvPr>
            <p:cNvPicPr>
              <a:picLocks noChangeAspect="1"/>
            </p:cNvPicPr>
            <p:nvPr/>
          </p:nvPicPr>
          <p:blipFill>
            <a:blip r:embed="rId6"/>
            <a:stretch>
              <a:fillRect/>
            </a:stretch>
          </p:blipFill>
          <p:spPr>
            <a:xfrm>
              <a:off x="6688630" y="4295400"/>
              <a:ext cx="1359688" cy="1205460"/>
            </a:xfrm>
            <a:prstGeom prst="rect">
              <a:avLst/>
            </a:prstGeom>
          </p:spPr>
        </p:pic>
        <p:pic>
          <p:nvPicPr>
            <p:cNvPr id="22" name="Picture 21">
              <a:extLst>
                <a:ext uri="{FF2B5EF4-FFF2-40B4-BE49-F238E27FC236}">
                  <a16:creationId xmlns:a16="http://schemas.microsoft.com/office/drawing/2014/main" id="{86538CB8-8DF2-44FC-E392-DBD4599E88A7}"/>
                </a:ext>
              </a:extLst>
            </p:cNvPr>
            <p:cNvPicPr>
              <a:picLocks noChangeAspect="1"/>
            </p:cNvPicPr>
            <p:nvPr/>
          </p:nvPicPr>
          <p:blipFill>
            <a:blip r:embed="rId7"/>
            <a:stretch>
              <a:fillRect/>
            </a:stretch>
          </p:blipFill>
          <p:spPr>
            <a:xfrm>
              <a:off x="10417771" y="4195718"/>
              <a:ext cx="936028" cy="1305141"/>
            </a:xfrm>
            <a:prstGeom prst="rect">
              <a:avLst/>
            </a:prstGeom>
          </p:spPr>
        </p:pic>
        <p:pic>
          <p:nvPicPr>
            <p:cNvPr id="23" name="Picture 22">
              <a:extLst>
                <a:ext uri="{FF2B5EF4-FFF2-40B4-BE49-F238E27FC236}">
                  <a16:creationId xmlns:a16="http://schemas.microsoft.com/office/drawing/2014/main" id="{259015A4-7918-D979-6CBB-38FFCCF5855F}"/>
                </a:ext>
              </a:extLst>
            </p:cNvPr>
            <p:cNvPicPr>
              <a:picLocks noChangeAspect="1"/>
            </p:cNvPicPr>
            <p:nvPr/>
          </p:nvPicPr>
          <p:blipFill>
            <a:blip r:embed="rId8"/>
            <a:stretch>
              <a:fillRect/>
            </a:stretch>
          </p:blipFill>
          <p:spPr>
            <a:xfrm>
              <a:off x="8635617" y="4256426"/>
              <a:ext cx="936027" cy="1183721"/>
            </a:xfrm>
            <a:prstGeom prst="rect">
              <a:avLst/>
            </a:prstGeom>
          </p:spPr>
        </p:pic>
        <p:grpSp>
          <p:nvGrpSpPr>
            <p:cNvPr id="36" name="Group 35">
              <a:extLst>
                <a:ext uri="{FF2B5EF4-FFF2-40B4-BE49-F238E27FC236}">
                  <a16:creationId xmlns:a16="http://schemas.microsoft.com/office/drawing/2014/main" id="{EF766D88-14EF-6FB9-9406-46F67AE05115}"/>
                </a:ext>
              </a:extLst>
            </p:cNvPr>
            <p:cNvGrpSpPr/>
            <p:nvPr/>
          </p:nvGrpSpPr>
          <p:grpSpPr>
            <a:xfrm>
              <a:off x="701040" y="3660236"/>
              <a:ext cx="5196840" cy="2165259"/>
              <a:chOff x="701040" y="3660236"/>
              <a:chExt cx="5196840" cy="2165259"/>
            </a:xfrm>
          </p:grpSpPr>
          <p:sp>
            <p:nvSpPr>
              <p:cNvPr id="5" name="Rounded Rectangle 4">
                <a:extLst>
                  <a:ext uri="{FF2B5EF4-FFF2-40B4-BE49-F238E27FC236}">
                    <a16:creationId xmlns:a16="http://schemas.microsoft.com/office/drawing/2014/main" id="{DDEAFB04-A79D-E10F-249D-5398E18D008B}"/>
                  </a:ext>
                </a:extLst>
              </p:cNvPr>
              <p:cNvSpPr/>
              <p:nvPr/>
            </p:nvSpPr>
            <p:spPr>
              <a:xfrm>
                <a:off x="701040" y="3660236"/>
                <a:ext cx="5196840" cy="214620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1F1B138-C330-CA43-E4E0-9917ECA255C9}"/>
                  </a:ext>
                </a:extLst>
              </p:cNvPr>
              <p:cNvPicPr>
                <a:picLocks noChangeAspect="1"/>
              </p:cNvPicPr>
              <p:nvPr/>
            </p:nvPicPr>
            <p:blipFill>
              <a:blip r:embed="rId9"/>
              <a:stretch>
                <a:fillRect/>
              </a:stretch>
            </p:blipFill>
            <p:spPr>
              <a:xfrm>
                <a:off x="1283257" y="3993340"/>
                <a:ext cx="1094791" cy="1648698"/>
              </a:xfrm>
              <a:prstGeom prst="rect">
                <a:avLst/>
              </a:prstGeom>
            </p:spPr>
          </p:pic>
          <p:pic>
            <p:nvPicPr>
              <p:cNvPr id="19" name="Picture 7" descr="Adoptable Rabbits | morabbit">
                <a:extLst>
                  <a:ext uri="{FF2B5EF4-FFF2-40B4-BE49-F238E27FC236}">
                    <a16:creationId xmlns:a16="http://schemas.microsoft.com/office/drawing/2014/main" id="{05EE9CDE-043A-0DC7-A7D5-020B3F639C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294855" y="4027727"/>
                <a:ext cx="1094791" cy="17977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A3F3C1C-E9C3-378A-D922-535A4C7A44D6}"/>
                  </a:ext>
                </a:extLst>
              </p:cNvPr>
              <p:cNvPicPr>
                <a:picLocks noChangeAspect="1"/>
              </p:cNvPicPr>
              <p:nvPr/>
            </p:nvPicPr>
            <p:blipFill>
              <a:blip r:embed="rId11"/>
              <a:stretch>
                <a:fillRect/>
              </a:stretch>
            </p:blipFill>
            <p:spPr>
              <a:xfrm>
                <a:off x="2876418" y="4093706"/>
                <a:ext cx="1232944" cy="1548332"/>
              </a:xfrm>
              <a:prstGeom prst="rect">
                <a:avLst/>
              </a:prstGeom>
            </p:spPr>
          </p:pic>
        </p:grpSp>
      </p:grpSp>
      <p:sp>
        <p:nvSpPr>
          <p:cNvPr id="30" name="Oval 29">
            <a:extLst>
              <a:ext uri="{FF2B5EF4-FFF2-40B4-BE49-F238E27FC236}">
                <a16:creationId xmlns:a16="http://schemas.microsoft.com/office/drawing/2014/main" id="{D495A527-86AF-7F9F-F4E6-16E03F8AD446}"/>
              </a:ext>
            </a:extLst>
          </p:cNvPr>
          <p:cNvSpPr/>
          <p:nvPr/>
        </p:nvSpPr>
        <p:spPr>
          <a:xfrm>
            <a:off x="4109362" y="3929307"/>
            <a:ext cx="1733141" cy="1712732"/>
          </a:xfrm>
          <a:custGeom>
            <a:avLst/>
            <a:gdLst>
              <a:gd name="connsiteX0" fmla="*/ 0 w 1733141"/>
              <a:gd name="connsiteY0" fmla="*/ 856366 h 1712732"/>
              <a:gd name="connsiteX1" fmla="*/ 866571 w 1733141"/>
              <a:gd name="connsiteY1" fmla="*/ 0 h 1712732"/>
              <a:gd name="connsiteX2" fmla="*/ 1733142 w 1733141"/>
              <a:gd name="connsiteY2" fmla="*/ 856366 h 1712732"/>
              <a:gd name="connsiteX3" fmla="*/ 866571 w 1733141"/>
              <a:gd name="connsiteY3" fmla="*/ 1712732 h 1712732"/>
              <a:gd name="connsiteX4" fmla="*/ 0 w 1733141"/>
              <a:gd name="connsiteY4" fmla="*/ 856366 h 171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141" h="1712732" extrusionOk="0">
                <a:moveTo>
                  <a:pt x="0" y="856366"/>
                </a:moveTo>
                <a:cubicBezTo>
                  <a:pt x="100502" y="359451"/>
                  <a:pt x="366631" y="130863"/>
                  <a:pt x="866571" y="0"/>
                </a:cubicBezTo>
                <a:cubicBezTo>
                  <a:pt x="1446632" y="-12990"/>
                  <a:pt x="1655962" y="338398"/>
                  <a:pt x="1733142" y="856366"/>
                </a:cubicBezTo>
                <a:cubicBezTo>
                  <a:pt x="1625825" y="1319851"/>
                  <a:pt x="1245760" y="1620534"/>
                  <a:pt x="866571" y="1712732"/>
                </a:cubicBezTo>
                <a:cubicBezTo>
                  <a:pt x="357751" y="1615629"/>
                  <a:pt x="-40863" y="1276479"/>
                  <a:pt x="0" y="856366"/>
                </a:cubicBezTo>
                <a:close/>
              </a:path>
            </a:pathLst>
          </a:custGeom>
          <a:noFill/>
          <a:ln w="57150">
            <a:solidFill>
              <a:schemeClr val="accent5"/>
            </a:solidFill>
            <a:extLst>
              <a:ext uri="{C807C97D-BFC1-408E-A445-0C87EB9F89A2}">
                <ask:lineSketchStyleProps xmlns:ask="http://schemas.microsoft.com/office/drawing/2018/sketchyshapes" sd="64916288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B428798-EEB8-306D-554F-C0B8B294DB81}"/>
              </a:ext>
            </a:extLst>
          </p:cNvPr>
          <p:cNvSpPr/>
          <p:nvPr/>
        </p:nvSpPr>
        <p:spPr>
          <a:xfrm>
            <a:off x="3924670" y="3748584"/>
            <a:ext cx="2070234" cy="2045855"/>
          </a:xfrm>
          <a:custGeom>
            <a:avLst/>
            <a:gdLst>
              <a:gd name="connsiteX0" fmla="*/ 0 w 2070234"/>
              <a:gd name="connsiteY0" fmla="*/ 1022928 h 2045855"/>
              <a:gd name="connsiteX1" fmla="*/ 1035117 w 2070234"/>
              <a:gd name="connsiteY1" fmla="*/ 0 h 2045855"/>
              <a:gd name="connsiteX2" fmla="*/ 2070234 w 2070234"/>
              <a:gd name="connsiteY2" fmla="*/ 1022928 h 2045855"/>
              <a:gd name="connsiteX3" fmla="*/ 1035117 w 2070234"/>
              <a:gd name="connsiteY3" fmla="*/ 2045856 h 2045855"/>
              <a:gd name="connsiteX4" fmla="*/ 0 w 2070234"/>
              <a:gd name="connsiteY4" fmla="*/ 1022928 h 204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4" h="2045855" extrusionOk="0">
                <a:moveTo>
                  <a:pt x="0" y="1022928"/>
                </a:moveTo>
                <a:cubicBezTo>
                  <a:pt x="23734" y="452322"/>
                  <a:pt x="441391" y="135159"/>
                  <a:pt x="1035117" y="0"/>
                </a:cubicBezTo>
                <a:cubicBezTo>
                  <a:pt x="1639893" y="-4237"/>
                  <a:pt x="1973490" y="401561"/>
                  <a:pt x="2070234" y="1022928"/>
                </a:cubicBezTo>
                <a:cubicBezTo>
                  <a:pt x="2000329" y="1581705"/>
                  <a:pt x="1570987" y="2012643"/>
                  <a:pt x="1035117" y="2045856"/>
                </a:cubicBezTo>
                <a:cubicBezTo>
                  <a:pt x="430228" y="1939169"/>
                  <a:pt x="-19662" y="1562449"/>
                  <a:pt x="0" y="1022928"/>
                </a:cubicBezTo>
                <a:close/>
              </a:path>
            </a:pathLst>
          </a:custGeom>
          <a:noFill/>
          <a:ln w="57150">
            <a:solidFill>
              <a:schemeClr val="accent5"/>
            </a:solidFill>
            <a:extLst>
              <a:ext uri="{C807C97D-BFC1-408E-A445-0C87EB9F89A2}">
                <ask:lineSketchStyleProps xmlns:ask="http://schemas.microsoft.com/office/drawing/2018/sketchyshapes" sd="64916288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8CE0967-D76B-A6A2-FA4C-1E6086DC23FB}"/>
              </a:ext>
            </a:extLst>
          </p:cNvPr>
          <p:cNvSpPr/>
          <p:nvPr/>
        </p:nvSpPr>
        <p:spPr>
          <a:xfrm>
            <a:off x="2327225" y="3794761"/>
            <a:ext cx="2070234" cy="2045855"/>
          </a:xfrm>
          <a:custGeom>
            <a:avLst/>
            <a:gdLst>
              <a:gd name="connsiteX0" fmla="*/ 0 w 2070234"/>
              <a:gd name="connsiteY0" fmla="*/ 1022928 h 2045855"/>
              <a:gd name="connsiteX1" fmla="*/ 1035117 w 2070234"/>
              <a:gd name="connsiteY1" fmla="*/ 0 h 2045855"/>
              <a:gd name="connsiteX2" fmla="*/ 2070234 w 2070234"/>
              <a:gd name="connsiteY2" fmla="*/ 1022928 h 2045855"/>
              <a:gd name="connsiteX3" fmla="*/ 1035117 w 2070234"/>
              <a:gd name="connsiteY3" fmla="*/ 2045856 h 2045855"/>
              <a:gd name="connsiteX4" fmla="*/ 0 w 2070234"/>
              <a:gd name="connsiteY4" fmla="*/ 1022928 h 204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4" h="2045855" extrusionOk="0">
                <a:moveTo>
                  <a:pt x="0" y="1022928"/>
                </a:moveTo>
                <a:cubicBezTo>
                  <a:pt x="23734" y="452322"/>
                  <a:pt x="441391" y="135159"/>
                  <a:pt x="1035117" y="0"/>
                </a:cubicBezTo>
                <a:cubicBezTo>
                  <a:pt x="1639893" y="-4237"/>
                  <a:pt x="1973490" y="401561"/>
                  <a:pt x="2070234" y="1022928"/>
                </a:cubicBezTo>
                <a:cubicBezTo>
                  <a:pt x="2000329" y="1581705"/>
                  <a:pt x="1570987" y="2012643"/>
                  <a:pt x="1035117" y="2045856"/>
                </a:cubicBezTo>
                <a:cubicBezTo>
                  <a:pt x="430228" y="1939169"/>
                  <a:pt x="-19662" y="1562449"/>
                  <a:pt x="0" y="1022928"/>
                </a:cubicBezTo>
                <a:close/>
              </a:path>
            </a:pathLst>
          </a:custGeom>
          <a:noFill/>
          <a:ln w="57150">
            <a:solidFill>
              <a:schemeClr val="accent5"/>
            </a:solidFill>
            <a:extLst>
              <a:ext uri="{C807C97D-BFC1-408E-A445-0C87EB9F89A2}">
                <ask:lineSketchStyleProps xmlns:ask="http://schemas.microsoft.com/office/drawing/2018/sketchyshapes" sd="64916288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CB270B0-1735-0CCD-146B-58B3365796D7}"/>
              </a:ext>
            </a:extLst>
          </p:cNvPr>
          <p:cNvSpPr/>
          <p:nvPr/>
        </p:nvSpPr>
        <p:spPr>
          <a:xfrm>
            <a:off x="6521745" y="4128911"/>
            <a:ext cx="1513723" cy="1595399"/>
          </a:xfrm>
          <a:custGeom>
            <a:avLst/>
            <a:gdLst>
              <a:gd name="connsiteX0" fmla="*/ 0 w 1513723"/>
              <a:gd name="connsiteY0" fmla="*/ 797700 h 1595399"/>
              <a:gd name="connsiteX1" fmla="*/ 756862 w 1513723"/>
              <a:gd name="connsiteY1" fmla="*/ 0 h 1595399"/>
              <a:gd name="connsiteX2" fmla="*/ 1513724 w 1513723"/>
              <a:gd name="connsiteY2" fmla="*/ 797700 h 1595399"/>
              <a:gd name="connsiteX3" fmla="*/ 756862 w 1513723"/>
              <a:gd name="connsiteY3" fmla="*/ 1595400 h 1595399"/>
              <a:gd name="connsiteX4" fmla="*/ 0 w 1513723"/>
              <a:gd name="connsiteY4" fmla="*/ 797700 h 159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723" h="1595399" extrusionOk="0">
                <a:moveTo>
                  <a:pt x="0" y="797700"/>
                </a:moveTo>
                <a:cubicBezTo>
                  <a:pt x="43231" y="346837"/>
                  <a:pt x="322036" y="103130"/>
                  <a:pt x="756862" y="0"/>
                </a:cubicBezTo>
                <a:cubicBezTo>
                  <a:pt x="1195495" y="-2641"/>
                  <a:pt x="1454654" y="322693"/>
                  <a:pt x="1513724" y="797700"/>
                </a:cubicBezTo>
                <a:cubicBezTo>
                  <a:pt x="1432687" y="1231105"/>
                  <a:pt x="1165599" y="1586805"/>
                  <a:pt x="756862" y="1595400"/>
                </a:cubicBezTo>
                <a:cubicBezTo>
                  <a:pt x="306112" y="1490200"/>
                  <a:pt x="-44485" y="1180730"/>
                  <a:pt x="0" y="797700"/>
                </a:cubicBezTo>
                <a:close/>
              </a:path>
            </a:pathLst>
          </a:custGeom>
          <a:noFill/>
          <a:ln w="57150">
            <a:solidFill>
              <a:schemeClr val="accent5"/>
            </a:solidFill>
            <a:extLst>
              <a:ext uri="{C807C97D-BFC1-408E-A445-0C87EB9F89A2}">
                <ask:lineSketchStyleProps xmlns:ask="http://schemas.microsoft.com/office/drawing/2018/sketchyshapes" sd="64916288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6BB7143-B64E-7E88-5729-43E3407B2595}"/>
              </a:ext>
            </a:extLst>
          </p:cNvPr>
          <p:cNvSpPr/>
          <p:nvPr/>
        </p:nvSpPr>
        <p:spPr>
          <a:xfrm>
            <a:off x="6814230" y="4108165"/>
            <a:ext cx="1513723" cy="1595399"/>
          </a:xfrm>
          <a:custGeom>
            <a:avLst/>
            <a:gdLst>
              <a:gd name="connsiteX0" fmla="*/ 0 w 1513723"/>
              <a:gd name="connsiteY0" fmla="*/ 797700 h 1595399"/>
              <a:gd name="connsiteX1" fmla="*/ 756862 w 1513723"/>
              <a:gd name="connsiteY1" fmla="*/ 0 h 1595399"/>
              <a:gd name="connsiteX2" fmla="*/ 1513724 w 1513723"/>
              <a:gd name="connsiteY2" fmla="*/ 797700 h 1595399"/>
              <a:gd name="connsiteX3" fmla="*/ 756862 w 1513723"/>
              <a:gd name="connsiteY3" fmla="*/ 1595400 h 1595399"/>
              <a:gd name="connsiteX4" fmla="*/ 0 w 1513723"/>
              <a:gd name="connsiteY4" fmla="*/ 797700 h 159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723" h="1595399" extrusionOk="0">
                <a:moveTo>
                  <a:pt x="0" y="797700"/>
                </a:moveTo>
                <a:cubicBezTo>
                  <a:pt x="43231" y="346837"/>
                  <a:pt x="322036" y="103130"/>
                  <a:pt x="756862" y="0"/>
                </a:cubicBezTo>
                <a:cubicBezTo>
                  <a:pt x="1195495" y="-2641"/>
                  <a:pt x="1454654" y="322693"/>
                  <a:pt x="1513724" y="797700"/>
                </a:cubicBezTo>
                <a:cubicBezTo>
                  <a:pt x="1432687" y="1231105"/>
                  <a:pt x="1165599" y="1586805"/>
                  <a:pt x="756862" y="1595400"/>
                </a:cubicBezTo>
                <a:cubicBezTo>
                  <a:pt x="306112" y="1490200"/>
                  <a:pt x="-44485" y="1180730"/>
                  <a:pt x="0" y="797700"/>
                </a:cubicBezTo>
                <a:close/>
              </a:path>
            </a:pathLst>
          </a:custGeom>
          <a:noFill/>
          <a:ln w="57150">
            <a:solidFill>
              <a:schemeClr val="accent5"/>
            </a:solidFill>
            <a:extLst>
              <a:ext uri="{C807C97D-BFC1-408E-A445-0C87EB9F89A2}">
                <ask:lineSketchStyleProps xmlns:ask="http://schemas.microsoft.com/office/drawing/2018/sketchyshapes" sd="64916288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51E8FDFC-7E56-B360-078E-4CCF202A0C6D}"/>
              </a:ext>
            </a:extLst>
          </p:cNvPr>
          <p:cNvSpPr/>
          <p:nvPr/>
        </p:nvSpPr>
        <p:spPr>
          <a:xfrm>
            <a:off x="10151881" y="3968205"/>
            <a:ext cx="1513723" cy="1595399"/>
          </a:xfrm>
          <a:custGeom>
            <a:avLst/>
            <a:gdLst>
              <a:gd name="connsiteX0" fmla="*/ 0 w 1513723"/>
              <a:gd name="connsiteY0" fmla="*/ 797700 h 1595399"/>
              <a:gd name="connsiteX1" fmla="*/ 756862 w 1513723"/>
              <a:gd name="connsiteY1" fmla="*/ 0 h 1595399"/>
              <a:gd name="connsiteX2" fmla="*/ 1513724 w 1513723"/>
              <a:gd name="connsiteY2" fmla="*/ 797700 h 1595399"/>
              <a:gd name="connsiteX3" fmla="*/ 756862 w 1513723"/>
              <a:gd name="connsiteY3" fmla="*/ 1595400 h 1595399"/>
              <a:gd name="connsiteX4" fmla="*/ 0 w 1513723"/>
              <a:gd name="connsiteY4" fmla="*/ 797700 h 1595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723" h="1595399" extrusionOk="0">
                <a:moveTo>
                  <a:pt x="0" y="797700"/>
                </a:moveTo>
                <a:cubicBezTo>
                  <a:pt x="43231" y="346837"/>
                  <a:pt x="322036" y="103130"/>
                  <a:pt x="756862" y="0"/>
                </a:cubicBezTo>
                <a:cubicBezTo>
                  <a:pt x="1195495" y="-2641"/>
                  <a:pt x="1454654" y="322693"/>
                  <a:pt x="1513724" y="797700"/>
                </a:cubicBezTo>
                <a:cubicBezTo>
                  <a:pt x="1432687" y="1231105"/>
                  <a:pt x="1165599" y="1586805"/>
                  <a:pt x="756862" y="1595400"/>
                </a:cubicBezTo>
                <a:cubicBezTo>
                  <a:pt x="306112" y="1490200"/>
                  <a:pt x="-44485" y="1180730"/>
                  <a:pt x="0" y="797700"/>
                </a:cubicBezTo>
                <a:close/>
              </a:path>
            </a:pathLst>
          </a:custGeom>
          <a:noFill/>
          <a:ln w="57150">
            <a:solidFill>
              <a:schemeClr val="accent5"/>
            </a:solidFill>
            <a:extLst>
              <a:ext uri="{C807C97D-BFC1-408E-A445-0C87EB9F89A2}">
                <ask:lineSketchStyleProps xmlns:ask="http://schemas.microsoft.com/office/drawing/2018/sketchyshapes" sd="649162889">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013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animBg="1"/>
      <p:bldP spid="31" grpId="0" animBg="1"/>
      <p:bldP spid="32" grpId="0" animBg="1"/>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30D4-3931-C393-08D0-A19EABF38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1C0E7-443F-A74C-9F2E-C628939C7013}"/>
              </a:ext>
            </a:extLst>
          </p:cNvPr>
          <p:cNvSpPr>
            <a:spLocks noGrp="1"/>
          </p:cNvSpPr>
          <p:nvPr>
            <p:ph type="title"/>
          </p:nvPr>
        </p:nvSpPr>
        <p:spPr>
          <a:xfrm>
            <a:off x="640080" y="-133430"/>
            <a:ext cx="10515600" cy="1325563"/>
          </a:xfrm>
        </p:spPr>
        <p:txBody>
          <a:bodyPr/>
          <a:lstStyle/>
          <a:p>
            <a:r>
              <a:rPr lang="en-US" dirty="0"/>
              <a:t>Resampling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C0E852-BC5A-AD44-2CFD-5A34A16B8E4C}"/>
                  </a:ext>
                </a:extLst>
              </p:cNvPr>
              <p:cNvSpPr>
                <a:spLocks noGrp="1"/>
              </p:cNvSpPr>
              <p:nvPr>
                <p:ph idx="1"/>
              </p:nvPr>
            </p:nvSpPr>
            <p:spPr>
              <a:xfrm>
                <a:off x="838201" y="1051560"/>
                <a:ext cx="10515600" cy="4351338"/>
              </a:xfrm>
            </p:spPr>
            <p:txBody>
              <a:bodyPr>
                <a:normAutofit/>
              </a:bodyPr>
              <a:lstStyle/>
              <a:p>
                <a:r>
                  <a:rPr lang="en-US" sz="2400" dirty="0"/>
                  <a:t>Suppose we have a treatment group </a:t>
                </a:r>
                <a14:m>
                  <m:oMath xmlns:m="http://schemas.openxmlformats.org/officeDocument/2006/math">
                    <m:r>
                      <a:rPr lang="en-US" sz="2400" b="0" i="1" smtClean="0">
                        <a:latin typeface="Cambria Math" panose="02040503050406030204" pitchFamily="18" charset="0"/>
                      </a:rPr>
                      <m:t>𝑇</m:t>
                    </m:r>
                  </m:oMath>
                </a14:m>
                <a:r>
                  <a:rPr lang="en-US" sz="2400" dirty="0"/>
                  <a:t> and a control group </a:t>
                </a:r>
                <a14:m>
                  <m:oMath xmlns:m="http://schemas.openxmlformats.org/officeDocument/2006/math">
                    <m:r>
                      <a:rPr lang="en-US" sz="2400" b="0" i="1" smtClean="0">
                        <a:latin typeface="Cambria Math" panose="02040503050406030204" pitchFamily="18" charset="0"/>
                      </a:rPr>
                      <m:t>𝐶</m:t>
                    </m:r>
                  </m:oMath>
                </a14:m>
                <a:endParaRPr lang="en-US" sz="2400" b="0" dirty="0"/>
              </a:p>
              <a:p>
                <a:pPr lvl="1"/>
                <a:r>
                  <a:rPr lang="en-US" sz="2000" dirty="0">
                    <a:solidFill>
                      <a:schemeClr val="accent1"/>
                    </a:solidFill>
                  </a:rPr>
                  <a:t>Choose </a:t>
                </a:r>
                <a14:m>
                  <m:oMath xmlns:m="http://schemas.openxmlformats.org/officeDocument/2006/math">
                    <m:r>
                      <a:rPr lang="en-US" sz="2000" b="0" i="1" smtClean="0">
                        <a:solidFill>
                          <a:schemeClr val="accent1"/>
                        </a:solidFill>
                        <a:latin typeface="Cambria Math" panose="02040503050406030204" pitchFamily="18" charset="0"/>
                      </a:rPr>
                      <m:t>𝑇</m:t>
                    </m:r>
                  </m:oMath>
                </a14:m>
                <a:r>
                  <a:rPr lang="en-US" sz="2000" dirty="0">
                    <a:solidFill>
                      <a:schemeClr val="accent1"/>
                    </a:solidFill>
                  </a:rPr>
                  <a:t> randomly of size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1</m:t>
                        </m:r>
                      </m:sub>
                    </m:sSub>
                    <m:r>
                      <a:rPr lang="en-US" sz="2000" b="0" i="1" smtClean="0">
                        <a:solidFill>
                          <a:schemeClr val="accent1"/>
                        </a:solidFill>
                        <a:latin typeface="Cambria Math" panose="02040503050406030204" pitchFamily="18" charset="0"/>
                      </a:rPr>
                      <m:t>=3</m:t>
                    </m:r>
                  </m:oMath>
                </a14:m>
                <a:r>
                  <a:rPr lang="en-US" sz="2000" dirty="0">
                    <a:solidFill>
                      <a:schemeClr val="accent1"/>
                    </a:solidFill>
                  </a:rPr>
                  <a:t>, and </a:t>
                </a:r>
                <a14:m>
                  <m:oMath xmlns:m="http://schemas.openxmlformats.org/officeDocument/2006/math">
                    <m:r>
                      <a:rPr lang="en-US" sz="2000" b="0" i="1" smtClean="0">
                        <a:solidFill>
                          <a:schemeClr val="accent1"/>
                        </a:solidFill>
                        <a:latin typeface="Cambria Math" panose="02040503050406030204" pitchFamily="18" charset="0"/>
                      </a:rPr>
                      <m:t>𝐶</m:t>
                    </m:r>
                  </m:oMath>
                </a14:m>
                <a:r>
                  <a:rPr lang="en-US" sz="2000" dirty="0">
                    <a:solidFill>
                      <a:schemeClr val="accent1"/>
                    </a:solidFill>
                  </a:rPr>
                  <a:t> is the rest, of size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0</m:t>
                        </m:r>
                      </m:sub>
                    </m:sSub>
                    <m:r>
                      <a:rPr lang="en-US" sz="2000" b="0" i="1" smtClean="0">
                        <a:solidFill>
                          <a:schemeClr val="accent1"/>
                        </a:solidFill>
                        <a:latin typeface="Cambria Math" panose="02040503050406030204" pitchFamily="18" charset="0"/>
                      </a:rPr>
                      <m:t>=3.</m:t>
                    </m:r>
                  </m:oMath>
                </a14:m>
                <a:endParaRPr lang="en-US" sz="2000" dirty="0">
                  <a:solidFill>
                    <a:schemeClr val="accent1"/>
                  </a:solidFill>
                </a:endParaRPr>
              </a:p>
              <a:p>
                <a:r>
                  <a:rPr lang="en-US" sz="2400" dirty="0"/>
                  <a:t>Resample!</a:t>
                </a:r>
              </a:p>
              <a:p>
                <a:pPr lvl="1"/>
                <a:r>
                  <a:rPr lang="en-US" sz="2000" dirty="0">
                    <a:solidFill>
                      <a:schemeClr val="accent1"/>
                    </a:solidFill>
                  </a:rPr>
                  <a:t>Choose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0</m:t>
                        </m:r>
                      </m:sub>
                    </m:sSub>
                  </m:oMath>
                </a14:m>
                <a:r>
                  <a:rPr lang="en-US" sz="2000" dirty="0">
                    <a:solidFill>
                      <a:schemeClr val="accent1"/>
                    </a:solidFill>
                  </a:rPr>
                  <a:t> people with repetition in </a:t>
                </a:r>
                <a14:m>
                  <m:oMath xmlns:m="http://schemas.openxmlformats.org/officeDocument/2006/math">
                    <m:r>
                      <a:rPr lang="en-US" sz="2000" i="1" dirty="0" smtClean="0">
                        <a:solidFill>
                          <a:schemeClr val="accent1"/>
                        </a:solidFill>
                        <a:latin typeface="Cambria Math" panose="02040503050406030204" pitchFamily="18" charset="0"/>
                      </a:rPr>
                      <m:t>𝐶</m:t>
                    </m:r>
                  </m:oMath>
                </a14:m>
                <a:r>
                  <a:rPr lang="en-US" sz="2000" dirty="0">
                    <a:solidFill>
                      <a:schemeClr val="accent1"/>
                    </a:solidFill>
                  </a:rPr>
                  <a:t> at random.</a:t>
                </a:r>
              </a:p>
              <a:p>
                <a:pPr lvl="1"/>
                <a:r>
                  <a:rPr lang="en-US" sz="2000" dirty="0">
                    <a:solidFill>
                      <a:schemeClr val="accent1"/>
                    </a:solidFill>
                  </a:rPr>
                  <a:t>Choose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𝑁</m:t>
                        </m:r>
                      </m:e>
                      <m:sub>
                        <m:r>
                          <a:rPr lang="en-US" sz="2000" b="0" i="1" smtClean="0">
                            <a:solidFill>
                              <a:schemeClr val="accent1"/>
                            </a:solidFill>
                            <a:latin typeface="Cambria Math" panose="02040503050406030204" pitchFamily="18" charset="0"/>
                          </a:rPr>
                          <m:t>1</m:t>
                        </m:r>
                      </m:sub>
                    </m:sSub>
                  </m:oMath>
                </a14:m>
                <a:r>
                  <a:rPr lang="en-US" sz="2000" dirty="0">
                    <a:solidFill>
                      <a:schemeClr val="accent1"/>
                    </a:solidFill>
                  </a:rPr>
                  <a:t> people with repetition in </a:t>
                </a:r>
                <a14:m>
                  <m:oMath xmlns:m="http://schemas.openxmlformats.org/officeDocument/2006/math">
                    <m:r>
                      <a:rPr lang="en-US" sz="2000" i="1" dirty="0" smtClean="0">
                        <a:solidFill>
                          <a:schemeClr val="accent1"/>
                        </a:solidFill>
                        <a:latin typeface="Cambria Math" panose="02040503050406030204" pitchFamily="18" charset="0"/>
                      </a:rPr>
                      <m:t>𝑇</m:t>
                    </m:r>
                  </m:oMath>
                </a14:m>
                <a:r>
                  <a:rPr lang="en-US" sz="2000" dirty="0">
                    <a:solidFill>
                      <a:schemeClr val="accent1"/>
                    </a:solidFill>
                  </a:rPr>
                  <a:t> at random. </a:t>
                </a:r>
              </a:p>
              <a:p>
                <a:r>
                  <a:rPr lang="en-US" sz="2400" dirty="0"/>
                  <a:t>Create “new” treatment and control groups from these samples.</a:t>
                </a:r>
              </a:p>
            </p:txBody>
          </p:sp>
        </mc:Choice>
        <mc:Fallback xmlns="">
          <p:sp>
            <p:nvSpPr>
              <p:cNvPr id="3" name="Content Placeholder 2">
                <a:extLst>
                  <a:ext uri="{FF2B5EF4-FFF2-40B4-BE49-F238E27FC236}">
                    <a16:creationId xmlns:a16="http://schemas.microsoft.com/office/drawing/2014/main" id="{FDC0E852-BC5A-AD44-2CFD-5A34A16B8E4C}"/>
                  </a:ext>
                </a:extLst>
              </p:cNvPr>
              <p:cNvSpPr>
                <a:spLocks noGrp="1" noRot="1" noChangeAspect="1" noMove="1" noResize="1" noEditPoints="1" noAdjustHandles="1" noChangeArrowheads="1" noChangeShapeType="1" noTextEdit="1"/>
              </p:cNvSpPr>
              <p:nvPr>
                <p:ph idx="1"/>
              </p:nvPr>
            </p:nvSpPr>
            <p:spPr>
              <a:xfrm>
                <a:off x="838201" y="1051560"/>
                <a:ext cx="10515600" cy="4351338"/>
              </a:xfrm>
              <a:blipFill>
                <a:blip r:embed="rId3"/>
                <a:stretch>
                  <a:fillRect l="-844" t="-2332"/>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EEA6CC99-2436-079D-2071-8371F5DCC6F7}"/>
              </a:ext>
            </a:extLst>
          </p:cNvPr>
          <p:cNvSpPr/>
          <p:nvPr/>
        </p:nvSpPr>
        <p:spPr>
          <a:xfrm>
            <a:off x="701040" y="3660236"/>
            <a:ext cx="5196840" cy="214620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D354626-5B8B-E38D-28D4-B33CE7561956}"/>
              </a:ext>
            </a:extLst>
          </p:cNvPr>
          <p:cNvSpPr/>
          <p:nvPr/>
        </p:nvSpPr>
        <p:spPr>
          <a:xfrm>
            <a:off x="6294122" y="3929306"/>
            <a:ext cx="5532118" cy="187713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51886B-C426-B547-AB02-3B48AC8BA6FB}"/>
                  </a:ext>
                </a:extLst>
              </p:cNvPr>
              <p:cNvSpPr txBox="1"/>
              <p:nvPr/>
            </p:nvSpPr>
            <p:spPr>
              <a:xfrm>
                <a:off x="1353779" y="5921173"/>
                <a:ext cx="4278222" cy="369332"/>
              </a:xfrm>
              <a:prstGeom prst="rect">
                <a:avLst/>
              </a:prstGeom>
              <a:noFill/>
            </p:spPr>
            <p:txBody>
              <a:bodyPr wrap="none" rtlCol="0">
                <a:spAutoFit/>
              </a:bodyPr>
              <a:lstStyle/>
              <a:p>
                <a:r>
                  <a:rPr lang="en-US" dirty="0"/>
                  <a:t>“New/bootstrapped” Treatment Group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𝑇</m:t>
                        </m:r>
                      </m:e>
                      <m:sup>
                        <m:r>
                          <a:rPr lang="en-US" b="0" i="1" dirty="0" smtClean="0">
                            <a:latin typeface="Cambria Math" panose="02040503050406030204" pitchFamily="18" charset="0"/>
                          </a:rPr>
                          <m:t>∗</m:t>
                        </m:r>
                      </m:sup>
                    </m:sSup>
                  </m:oMath>
                </a14:m>
                <a:endParaRPr lang="en-US" dirty="0"/>
              </a:p>
            </p:txBody>
          </p:sp>
        </mc:Choice>
        <mc:Fallback xmlns="">
          <p:sp>
            <p:nvSpPr>
              <p:cNvPr id="11" name="TextBox 10">
                <a:extLst>
                  <a:ext uri="{FF2B5EF4-FFF2-40B4-BE49-F238E27FC236}">
                    <a16:creationId xmlns:a16="http://schemas.microsoft.com/office/drawing/2014/main" id="{1B51886B-C426-B547-AB02-3B48AC8BA6FB}"/>
                  </a:ext>
                </a:extLst>
              </p:cNvPr>
              <p:cNvSpPr txBox="1">
                <a:spLocks noRot="1" noChangeAspect="1" noMove="1" noResize="1" noEditPoints="1" noAdjustHandles="1" noChangeArrowheads="1" noChangeShapeType="1" noTextEdit="1"/>
              </p:cNvSpPr>
              <p:nvPr/>
            </p:nvSpPr>
            <p:spPr>
              <a:xfrm>
                <a:off x="1353779" y="5921173"/>
                <a:ext cx="4278222" cy="369332"/>
              </a:xfrm>
              <a:prstGeom prst="rect">
                <a:avLst/>
              </a:prstGeom>
              <a:blipFill>
                <a:blip r:embed="rId4"/>
                <a:stretch>
                  <a:fillRect l="-1183"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D2CEE5A-64B7-6C74-DE63-4A5A5F4848F0}"/>
                  </a:ext>
                </a:extLst>
              </p:cNvPr>
              <p:cNvSpPr txBox="1"/>
              <p:nvPr/>
            </p:nvSpPr>
            <p:spPr>
              <a:xfrm>
                <a:off x="7368474" y="5987867"/>
                <a:ext cx="4014497" cy="369332"/>
              </a:xfrm>
              <a:prstGeom prst="rect">
                <a:avLst/>
              </a:prstGeom>
              <a:noFill/>
            </p:spPr>
            <p:txBody>
              <a:bodyPr wrap="none" rtlCol="0">
                <a:spAutoFit/>
              </a:bodyPr>
              <a:lstStyle/>
              <a:p>
                <a:r>
                  <a:rPr lang="en-US" dirty="0"/>
                  <a:t>“New/bootstrapped” Control Group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𝐶</m:t>
                        </m:r>
                      </m:e>
                      <m:sup>
                        <m:r>
                          <a:rPr lang="en-US" b="0" i="1" dirty="0" smtClean="0">
                            <a:latin typeface="Cambria Math" panose="02040503050406030204" pitchFamily="18" charset="0"/>
                          </a:rPr>
                          <m:t>∗</m:t>
                        </m:r>
                      </m:sup>
                    </m:sSup>
                  </m:oMath>
                </a14:m>
                <a:endParaRPr lang="en-US" dirty="0"/>
              </a:p>
            </p:txBody>
          </p:sp>
        </mc:Choice>
        <mc:Fallback xmlns="">
          <p:sp>
            <p:nvSpPr>
              <p:cNvPr id="12" name="TextBox 11">
                <a:extLst>
                  <a:ext uri="{FF2B5EF4-FFF2-40B4-BE49-F238E27FC236}">
                    <a16:creationId xmlns:a16="http://schemas.microsoft.com/office/drawing/2014/main" id="{3D2CEE5A-64B7-6C74-DE63-4A5A5F4848F0}"/>
                  </a:ext>
                </a:extLst>
              </p:cNvPr>
              <p:cNvSpPr txBox="1">
                <a:spLocks noRot="1" noChangeAspect="1" noMove="1" noResize="1" noEditPoints="1" noAdjustHandles="1" noChangeArrowheads="1" noChangeShapeType="1" noTextEdit="1"/>
              </p:cNvSpPr>
              <p:nvPr/>
            </p:nvSpPr>
            <p:spPr>
              <a:xfrm>
                <a:off x="7368474" y="5987867"/>
                <a:ext cx="4014497" cy="369332"/>
              </a:xfrm>
              <a:prstGeom prst="rect">
                <a:avLst/>
              </a:prstGeom>
              <a:blipFill>
                <a:blip r:embed="rId5"/>
                <a:stretch>
                  <a:fillRect l="-1262" t="-6667" b="-2666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4C1E4682-B12E-A929-7181-DA670767C183}"/>
              </a:ext>
            </a:extLst>
          </p:cNvPr>
          <p:cNvPicPr>
            <a:picLocks noChangeAspect="1"/>
          </p:cNvPicPr>
          <p:nvPr/>
        </p:nvPicPr>
        <p:blipFill>
          <a:blip r:embed="rId6"/>
          <a:stretch>
            <a:fillRect/>
          </a:stretch>
        </p:blipFill>
        <p:spPr>
          <a:xfrm>
            <a:off x="6688630" y="4295400"/>
            <a:ext cx="1359688" cy="1205460"/>
          </a:xfrm>
          <a:prstGeom prst="rect">
            <a:avLst/>
          </a:prstGeom>
        </p:spPr>
      </p:pic>
      <p:pic>
        <p:nvPicPr>
          <p:cNvPr id="14" name="Picture 7" descr="Adoptable Rabbits | morabbit">
            <a:extLst>
              <a:ext uri="{FF2B5EF4-FFF2-40B4-BE49-F238E27FC236}">
                <a16:creationId xmlns:a16="http://schemas.microsoft.com/office/drawing/2014/main" id="{66C1EB84-A09E-4409-B2E9-64795F2075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4855" y="4027727"/>
            <a:ext cx="1094791" cy="1797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35D7A73-22F7-4FBC-DCB1-1C4BD6E6126A}"/>
              </a:ext>
            </a:extLst>
          </p:cNvPr>
          <p:cNvPicPr>
            <a:picLocks noChangeAspect="1"/>
          </p:cNvPicPr>
          <p:nvPr/>
        </p:nvPicPr>
        <p:blipFill>
          <a:blip r:embed="rId8"/>
          <a:stretch>
            <a:fillRect/>
          </a:stretch>
        </p:blipFill>
        <p:spPr>
          <a:xfrm>
            <a:off x="10417771" y="4195718"/>
            <a:ext cx="936028" cy="1305141"/>
          </a:xfrm>
          <a:prstGeom prst="rect">
            <a:avLst/>
          </a:prstGeom>
        </p:spPr>
      </p:pic>
      <p:pic>
        <p:nvPicPr>
          <p:cNvPr id="16" name="Picture 15">
            <a:extLst>
              <a:ext uri="{FF2B5EF4-FFF2-40B4-BE49-F238E27FC236}">
                <a16:creationId xmlns:a16="http://schemas.microsoft.com/office/drawing/2014/main" id="{48375535-A473-E700-97C3-D03C7BC2BD9E}"/>
              </a:ext>
            </a:extLst>
          </p:cNvPr>
          <p:cNvPicPr>
            <a:picLocks noChangeAspect="1"/>
          </p:cNvPicPr>
          <p:nvPr/>
        </p:nvPicPr>
        <p:blipFill>
          <a:blip r:embed="rId9"/>
          <a:stretch>
            <a:fillRect/>
          </a:stretch>
        </p:blipFill>
        <p:spPr>
          <a:xfrm>
            <a:off x="2876418" y="4093706"/>
            <a:ext cx="1232944" cy="1548332"/>
          </a:xfrm>
          <a:prstGeom prst="rect">
            <a:avLst/>
          </a:prstGeom>
        </p:spPr>
      </p:pic>
      <p:pic>
        <p:nvPicPr>
          <p:cNvPr id="18" name="Picture 17">
            <a:extLst>
              <a:ext uri="{FF2B5EF4-FFF2-40B4-BE49-F238E27FC236}">
                <a16:creationId xmlns:a16="http://schemas.microsoft.com/office/drawing/2014/main" id="{43D324B4-D13C-19BC-6504-0DE583F7C0CC}"/>
              </a:ext>
            </a:extLst>
          </p:cNvPr>
          <p:cNvPicPr>
            <a:picLocks noChangeAspect="1"/>
          </p:cNvPicPr>
          <p:nvPr/>
        </p:nvPicPr>
        <p:blipFill>
          <a:blip r:embed="rId6"/>
          <a:stretch>
            <a:fillRect/>
          </a:stretch>
        </p:blipFill>
        <p:spPr>
          <a:xfrm>
            <a:off x="8475893" y="4245558"/>
            <a:ext cx="1359688" cy="1205460"/>
          </a:xfrm>
          <a:prstGeom prst="rect">
            <a:avLst/>
          </a:prstGeom>
        </p:spPr>
      </p:pic>
      <p:pic>
        <p:nvPicPr>
          <p:cNvPr id="20" name="Picture 7" descr="Adoptable Rabbits | morabbit">
            <a:extLst>
              <a:ext uri="{FF2B5EF4-FFF2-40B4-BE49-F238E27FC236}">
                <a16:creationId xmlns:a16="http://schemas.microsoft.com/office/drawing/2014/main" id="{E0A9E43B-4752-4BF7-8C19-A906B2F9F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101265" y="3918804"/>
            <a:ext cx="1094791" cy="17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0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A51CF-3E71-4DBB-6A64-14733E53D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410A2-972A-4750-3904-9BC33E343935}"/>
              </a:ext>
            </a:extLst>
          </p:cNvPr>
          <p:cNvSpPr>
            <a:spLocks noGrp="1"/>
          </p:cNvSpPr>
          <p:nvPr>
            <p:ph type="title"/>
          </p:nvPr>
        </p:nvSpPr>
        <p:spPr>
          <a:xfrm>
            <a:off x="640080" y="-133430"/>
            <a:ext cx="10515600" cy="1325563"/>
          </a:xfrm>
        </p:spPr>
        <p:txBody>
          <a:bodyPr/>
          <a:lstStyle/>
          <a:p>
            <a:r>
              <a:rPr lang="en-US" dirty="0"/>
              <a:t>Resampling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2BBA91-6DC0-20BB-D092-AA58BF0FFB61}"/>
                  </a:ext>
                </a:extLst>
              </p:cNvPr>
              <p:cNvSpPr>
                <a:spLocks noGrp="1"/>
              </p:cNvSpPr>
              <p:nvPr>
                <p:ph idx="1"/>
              </p:nvPr>
            </p:nvSpPr>
            <p:spPr>
              <a:xfrm>
                <a:off x="838201" y="1051560"/>
                <a:ext cx="10515600" cy="4351338"/>
              </a:xfrm>
            </p:spPr>
            <p:txBody>
              <a:bodyPr>
                <a:normAutofit/>
              </a:bodyPr>
              <a:lstStyle/>
              <a:p>
                <a:r>
                  <a:rPr lang="en-US" sz="2400" dirty="0"/>
                  <a:t>Suppose we have a treatment group </a:t>
                </a:r>
                <a14:m>
                  <m:oMath xmlns:m="http://schemas.openxmlformats.org/officeDocument/2006/math">
                    <m:r>
                      <a:rPr lang="en-US" sz="2400" b="0" i="1" smtClean="0">
                        <a:latin typeface="Cambria Math" panose="02040503050406030204" pitchFamily="18" charset="0"/>
                      </a:rPr>
                      <m:t>𝑇</m:t>
                    </m:r>
                  </m:oMath>
                </a14:m>
                <a:r>
                  <a:rPr lang="en-US" sz="2400" dirty="0"/>
                  <a:t> and a control group </a:t>
                </a:r>
                <a14:m>
                  <m:oMath xmlns:m="http://schemas.openxmlformats.org/officeDocument/2006/math">
                    <m:r>
                      <a:rPr lang="en-US" sz="2400" b="0" i="1" smtClean="0">
                        <a:latin typeface="Cambria Math" panose="02040503050406030204" pitchFamily="18" charset="0"/>
                      </a:rPr>
                      <m:t>𝐶</m:t>
                    </m:r>
                  </m:oMath>
                </a14:m>
                <a:endParaRPr lang="en-US" sz="2400" b="0" dirty="0"/>
              </a:p>
              <a:p>
                <a:r>
                  <a:rPr lang="en-US" sz="2400" dirty="0"/>
                  <a:t>Resample!</a:t>
                </a:r>
              </a:p>
              <a:p>
                <a:r>
                  <a:rPr lang="en-US" sz="2400" dirty="0"/>
                  <a:t>Create “new” treatment and control groups from these samples.</a:t>
                </a:r>
              </a:p>
            </p:txBody>
          </p:sp>
        </mc:Choice>
        <mc:Fallback xmlns="">
          <p:sp>
            <p:nvSpPr>
              <p:cNvPr id="3" name="Content Placeholder 2">
                <a:extLst>
                  <a:ext uri="{FF2B5EF4-FFF2-40B4-BE49-F238E27FC236}">
                    <a16:creationId xmlns:a16="http://schemas.microsoft.com/office/drawing/2014/main" id="{872BBA91-6DC0-20BB-D092-AA58BF0FFB61}"/>
                  </a:ext>
                </a:extLst>
              </p:cNvPr>
              <p:cNvSpPr>
                <a:spLocks noGrp="1" noRot="1" noChangeAspect="1" noMove="1" noResize="1" noEditPoints="1" noAdjustHandles="1" noChangeArrowheads="1" noChangeShapeType="1" noTextEdit="1"/>
              </p:cNvSpPr>
              <p:nvPr>
                <p:ph idx="1"/>
              </p:nvPr>
            </p:nvSpPr>
            <p:spPr>
              <a:xfrm>
                <a:off x="838201" y="1051560"/>
                <a:ext cx="10515600" cy="4351338"/>
              </a:xfrm>
              <a:blipFill>
                <a:blip r:embed="rId3"/>
                <a:stretch>
                  <a:fillRect l="-844" t="-2332"/>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DD776700-A10A-73D3-8429-55DAD78B20FE}"/>
              </a:ext>
            </a:extLst>
          </p:cNvPr>
          <p:cNvSpPr/>
          <p:nvPr/>
        </p:nvSpPr>
        <p:spPr>
          <a:xfrm>
            <a:off x="701040" y="3660236"/>
            <a:ext cx="5196840" cy="214620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B206E2E-5B7F-7046-3FFA-F909223D3EB0}"/>
              </a:ext>
            </a:extLst>
          </p:cNvPr>
          <p:cNvSpPr/>
          <p:nvPr/>
        </p:nvSpPr>
        <p:spPr>
          <a:xfrm>
            <a:off x="6294122" y="3929306"/>
            <a:ext cx="5532118" cy="187713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F108FA-FAFA-163D-3D8A-4F58EDF1F12C}"/>
                  </a:ext>
                </a:extLst>
              </p:cNvPr>
              <p:cNvSpPr txBox="1"/>
              <p:nvPr/>
            </p:nvSpPr>
            <p:spPr>
              <a:xfrm>
                <a:off x="1353779" y="5921173"/>
                <a:ext cx="4278222" cy="369332"/>
              </a:xfrm>
              <a:prstGeom prst="rect">
                <a:avLst/>
              </a:prstGeom>
              <a:noFill/>
            </p:spPr>
            <p:txBody>
              <a:bodyPr wrap="none" rtlCol="0">
                <a:spAutoFit/>
              </a:bodyPr>
              <a:lstStyle/>
              <a:p>
                <a:r>
                  <a:rPr lang="en-US" dirty="0"/>
                  <a:t>“New/bootstrapped” Treatment Group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𝑇</m:t>
                        </m:r>
                      </m:e>
                      <m:sup>
                        <m:r>
                          <a:rPr lang="en-US" b="0" i="1" dirty="0" smtClean="0">
                            <a:latin typeface="Cambria Math" panose="02040503050406030204" pitchFamily="18" charset="0"/>
                          </a:rPr>
                          <m:t>∗</m:t>
                        </m:r>
                      </m:sup>
                    </m:sSup>
                  </m:oMath>
                </a14:m>
                <a:endParaRPr lang="en-US" dirty="0"/>
              </a:p>
            </p:txBody>
          </p:sp>
        </mc:Choice>
        <mc:Fallback xmlns="">
          <p:sp>
            <p:nvSpPr>
              <p:cNvPr id="11" name="TextBox 10">
                <a:extLst>
                  <a:ext uri="{FF2B5EF4-FFF2-40B4-BE49-F238E27FC236}">
                    <a16:creationId xmlns:a16="http://schemas.microsoft.com/office/drawing/2014/main" id="{C8F108FA-FAFA-163D-3D8A-4F58EDF1F12C}"/>
                  </a:ext>
                </a:extLst>
              </p:cNvPr>
              <p:cNvSpPr txBox="1">
                <a:spLocks noRot="1" noChangeAspect="1" noMove="1" noResize="1" noEditPoints="1" noAdjustHandles="1" noChangeArrowheads="1" noChangeShapeType="1" noTextEdit="1"/>
              </p:cNvSpPr>
              <p:nvPr/>
            </p:nvSpPr>
            <p:spPr>
              <a:xfrm>
                <a:off x="1353779" y="5921173"/>
                <a:ext cx="4278222" cy="369332"/>
              </a:xfrm>
              <a:prstGeom prst="rect">
                <a:avLst/>
              </a:prstGeom>
              <a:blipFill>
                <a:blip r:embed="rId4"/>
                <a:stretch>
                  <a:fillRect l="-1183"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16939F-1208-51EA-6AD8-B50070D1E36D}"/>
                  </a:ext>
                </a:extLst>
              </p:cNvPr>
              <p:cNvSpPr txBox="1"/>
              <p:nvPr/>
            </p:nvSpPr>
            <p:spPr>
              <a:xfrm>
                <a:off x="7368474" y="5987867"/>
                <a:ext cx="4014497" cy="369332"/>
              </a:xfrm>
              <a:prstGeom prst="rect">
                <a:avLst/>
              </a:prstGeom>
              <a:noFill/>
            </p:spPr>
            <p:txBody>
              <a:bodyPr wrap="none" rtlCol="0">
                <a:spAutoFit/>
              </a:bodyPr>
              <a:lstStyle/>
              <a:p>
                <a:r>
                  <a:rPr lang="en-US" dirty="0"/>
                  <a:t>“New/bootstrapped” Control Group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𝐶</m:t>
                        </m:r>
                      </m:e>
                      <m:sup>
                        <m:r>
                          <a:rPr lang="en-US" b="0" i="1" dirty="0" smtClean="0">
                            <a:latin typeface="Cambria Math" panose="02040503050406030204" pitchFamily="18" charset="0"/>
                          </a:rPr>
                          <m:t>∗</m:t>
                        </m:r>
                      </m:sup>
                    </m:sSup>
                  </m:oMath>
                </a14:m>
                <a:endParaRPr lang="en-US" dirty="0"/>
              </a:p>
            </p:txBody>
          </p:sp>
        </mc:Choice>
        <mc:Fallback xmlns="">
          <p:sp>
            <p:nvSpPr>
              <p:cNvPr id="12" name="TextBox 11">
                <a:extLst>
                  <a:ext uri="{FF2B5EF4-FFF2-40B4-BE49-F238E27FC236}">
                    <a16:creationId xmlns:a16="http://schemas.microsoft.com/office/drawing/2014/main" id="{1816939F-1208-51EA-6AD8-B50070D1E36D}"/>
                  </a:ext>
                </a:extLst>
              </p:cNvPr>
              <p:cNvSpPr txBox="1">
                <a:spLocks noRot="1" noChangeAspect="1" noMove="1" noResize="1" noEditPoints="1" noAdjustHandles="1" noChangeArrowheads="1" noChangeShapeType="1" noTextEdit="1"/>
              </p:cNvSpPr>
              <p:nvPr/>
            </p:nvSpPr>
            <p:spPr>
              <a:xfrm>
                <a:off x="7368474" y="5987867"/>
                <a:ext cx="4014497" cy="369332"/>
              </a:xfrm>
              <a:prstGeom prst="rect">
                <a:avLst/>
              </a:prstGeom>
              <a:blipFill>
                <a:blip r:embed="rId5"/>
                <a:stretch>
                  <a:fillRect l="-1262" t="-6667" b="-2666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0E8BD3B-3BDE-E2FB-72F6-88C3569A9C37}"/>
              </a:ext>
            </a:extLst>
          </p:cNvPr>
          <p:cNvPicPr>
            <a:picLocks noChangeAspect="1"/>
          </p:cNvPicPr>
          <p:nvPr/>
        </p:nvPicPr>
        <p:blipFill>
          <a:blip r:embed="rId6"/>
          <a:stretch>
            <a:fillRect/>
          </a:stretch>
        </p:blipFill>
        <p:spPr>
          <a:xfrm>
            <a:off x="6688630" y="4295400"/>
            <a:ext cx="1359688" cy="1205460"/>
          </a:xfrm>
          <a:prstGeom prst="rect">
            <a:avLst/>
          </a:prstGeom>
        </p:spPr>
      </p:pic>
      <p:pic>
        <p:nvPicPr>
          <p:cNvPr id="14" name="Picture 7" descr="Adoptable Rabbits | morabbit">
            <a:extLst>
              <a:ext uri="{FF2B5EF4-FFF2-40B4-BE49-F238E27FC236}">
                <a16:creationId xmlns:a16="http://schemas.microsoft.com/office/drawing/2014/main" id="{7D9B9690-1F0A-70DA-1B8F-E07E5D1E38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4855" y="4027727"/>
            <a:ext cx="1094791" cy="1797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A15DB10-07F9-AF22-57E3-4CBF1C6DC06C}"/>
              </a:ext>
            </a:extLst>
          </p:cNvPr>
          <p:cNvPicPr>
            <a:picLocks noChangeAspect="1"/>
          </p:cNvPicPr>
          <p:nvPr/>
        </p:nvPicPr>
        <p:blipFill>
          <a:blip r:embed="rId8"/>
          <a:stretch>
            <a:fillRect/>
          </a:stretch>
        </p:blipFill>
        <p:spPr>
          <a:xfrm>
            <a:off x="10417771" y="4195718"/>
            <a:ext cx="936028" cy="1305141"/>
          </a:xfrm>
          <a:prstGeom prst="rect">
            <a:avLst/>
          </a:prstGeom>
        </p:spPr>
      </p:pic>
      <p:pic>
        <p:nvPicPr>
          <p:cNvPr id="16" name="Picture 15">
            <a:extLst>
              <a:ext uri="{FF2B5EF4-FFF2-40B4-BE49-F238E27FC236}">
                <a16:creationId xmlns:a16="http://schemas.microsoft.com/office/drawing/2014/main" id="{4EBBF262-D2CE-6CBC-64C9-C9D3FBBB5DFF}"/>
              </a:ext>
            </a:extLst>
          </p:cNvPr>
          <p:cNvPicPr>
            <a:picLocks noChangeAspect="1"/>
          </p:cNvPicPr>
          <p:nvPr/>
        </p:nvPicPr>
        <p:blipFill>
          <a:blip r:embed="rId9"/>
          <a:stretch>
            <a:fillRect/>
          </a:stretch>
        </p:blipFill>
        <p:spPr>
          <a:xfrm>
            <a:off x="2876418" y="4093706"/>
            <a:ext cx="1232944" cy="1548332"/>
          </a:xfrm>
          <a:prstGeom prst="rect">
            <a:avLst/>
          </a:prstGeom>
        </p:spPr>
      </p:pic>
      <p:pic>
        <p:nvPicPr>
          <p:cNvPr id="18" name="Picture 17">
            <a:extLst>
              <a:ext uri="{FF2B5EF4-FFF2-40B4-BE49-F238E27FC236}">
                <a16:creationId xmlns:a16="http://schemas.microsoft.com/office/drawing/2014/main" id="{7CAE5176-DC17-DD00-B08F-AC429D107530}"/>
              </a:ext>
            </a:extLst>
          </p:cNvPr>
          <p:cNvPicPr>
            <a:picLocks noChangeAspect="1"/>
          </p:cNvPicPr>
          <p:nvPr/>
        </p:nvPicPr>
        <p:blipFill>
          <a:blip r:embed="rId6"/>
          <a:stretch>
            <a:fillRect/>
          </a:stretch>
        </p:blipFill>
        <p:spPr>
          <a:xfrm>
            <a:off x="8475893" y="4245558"/>
            <a:ext cx="1359688" cy="1205460"/>
          </a:xfrm>
          <a:prstGeom prst="rect">
            <a:avLst/>
          </a:prstGeom>
        </p:spPr>
      </p:pic>
      <p:pic>
        <p:nvPicPr>
          <p:cNvPr id="20" name="Picture 7" descr="Adoptable Rabbits | morabbit">
            <a:extLst>
              <a:ext uri="{FF2B5EF4-FFF2-40B4-BE49-F238E27FC236}">
                <a16:creationId xmlns:a16="http://schemas.microsoft.com/office/drawing/2014/main" id="{80D14FE5-4E00-98BF-D33C-A5BE7196AA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101265" y="3918804"/>
            <a:ext cx="1094791" cy="17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2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E4448-AC39-5190-BDC0-FF573DACF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5A144-70F7-BB05-1583-884B9F8C651C}"/>
              </a:ext>
            </a:extLst>
          </p:cNvPr>
          <p:cNvSpPr>
            <a:spLocks noGrp="1"/>
          </p:cNvSpPr>
          <p:nvPr>
            <p:ph type="title"/>
          </p:nvPr>
        </p:nvSpPr>
        <p:spPr>
          <a:xfrm>
            <a:off x="640080" y="-133430"/>
            <a:ext cx="10515600" cy="1325563"/>
          </a:xfrm>
        </p:spPr>
        <p:txBody>
          <a:bodyPr/>
          <a:lstStyle/>
          <a:p>
            <a:r>
              <a:rPr lang="en-US" dirty="0"/>
              <a:t>Resampling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BB7E73-4107-78C5-3D10-436F1C409EB8}"/>
                  </a:ext>
                </a:extLst>
              </p:cNvPr>
              <p:cNvSpPr>
                <a:spLocks noGrp="1"/>
              </p:cNvSpPr>
              <p:nvPr>
                <p:ph idx="1"/>
              </p:nvPr>
            </p:nvSpPr>
            <p:spPr>
              <a:xfrm>
                <a:off x="838200" y="1051560"/>
                <a:ext cx="11353799" cy="4351338"/>
              </a:xfrm>
            </p:spPr>
            <p:txBody>
              <a:bodyPr>
                <a:normAutofit/>
              </a:bodyPr>
              <a:lstStyle/>
              <a:p>
                <a:r>
                  <a:rPr lang="en-US" sz="2400" dirty="0"/>
                  <a:t>Suppose we have a treatment group </a:t>
                </a:r>
                <a14:m>
                  <m:oMath xmlns:m="http://schemas.openxmlformats.org/officeDocument/2006/math">
                    <m:r>
                      <a:rPr lang="en-US" sz="2400" b="0" i="1" smtClean="0">
                        <a:latin typeface="Cambria Math" panose="02040503050406030204" pitchFamily="18" charset="0"/>
                      </a:rPr>
                      <m:t>𝑇</m:t>
                    </m:r>
                  </m:oMath>
                </a14:m>
                <a:r>
                  <a:rPr lang="en-US" sz="2400" dirty="0"/>
                  <a:t> and a control group </a:t>
                </a:r>
                <a14:m>
                  <m:oMath xmlns:m="http://schemas.openxmlformats.org/officeDocument/2006/math">
                    <m:r>
                      <a:rPr lang="en-US" sz="2400" b="0" i="1" smtClean="0">
                        <a:latin typeface="Cambria Math" panose="02040503050406030204" pitchFamily="18" charset="0"/>
                      </a:rPr>
                      <m:t>𝐶</m:t>
                    </m:r>
                  </m:oMath>
                </a14:m>
                <a:endParaRPr lang="en-US" sz="2400" b="0" dirty="0"/>
              </a:p>
              <a:p>
                <a:r>
                  <a:rPr lang="en-US" sz="2400" dirty="0"/>
                  <a:t>Resample!</a:t>
                </a:r>
              </a:p>
              <a:p>
                <a:r>
                  <a:rPr lang="en-US" sz="2400" dirty="0"/>
                  <a:t>Create “new” treatment and control groups from these samples.</a:t>
                </a:r>
              </a:p>
              <a:p>
                <a:r>
                  <a:rPr lang="en-US" sz="2400" dirty="0"/>
                  <a:t>Compute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𝜏</m:t>
                        </m:r>
                      </m:e>
                    </m:acc>
                  </m:oMath>
                </a14:m>
                <a:r>
                  <a:rPr lang="en-US" sz="2400" dirty="0"/>
                  <a:t> with these treatment/control groups.</a:t>
                </a:r>
              </a:p>
              <a:p>
                <a:r>
                  <a:rPr lang="en-US" sz="2400" dirty="0"/>
                  <a:t>Repeat a bunch of times and look at the distribution of all the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𝜏</m:t>
                        </m:r>
                      </m:e>
                    </m:acc>
                  </m:oMath>
                </a14:m>
                <a:r>
                  <a:rPr lang="en-US" sz="2400" dirty="0"/>
                  <a:t>’s you get.</a:t>
                </a:r>
              </a:p>
              <a:p>
                <a:endParaRPr lang="en-US" sz="2400" dirty="0"/>
              </a:p>
            </p:txBody>
          </p:sp>
        </mc:Choice>
        <mc:Fallback xmlns="">
          <p:sp>
            <p:nvSpPr>
              <p:cNvPr id="3" name="Content Placeholder 2">
                <a:extLst>
                  <a:ext uri="{FF2B5EF4-FFF2-40B4-BE49-F238E27FC236}">
                    <a16:creationId xmlns:a16="http://schemas.microsoft.com/office/drawing/2014/main" id="{21BB7E73-4107-78C5-3D10-436F1C409EB8}"/>
                  </a:ext>
                </a:extLst>
              </p:cNvPr>
              <p:cNvSpPr>
                <a:spLocks noGrp="1" noRot="1" noChangeAspect="1" noMove="1" noResize="1" noEditPoints="1" noAdjustHandles="1" noChangeArrowheads="1" noChangeShapeType="1" noTextEdit="1"/>
              </p:cNvSpPr>
              <p:nvPr>
                <p:ph idx="1"/>
              </p:nvPr>
            </p:nvSpPr>
            <p:spPr>
              <a:xfrm>
                <a:off x="838200" y="1051560"/>
                <a:ext cx="11353799" cy="4351338"/>
              </a:xfrm>
              <a:blipFill>
                <a:blip r:embed="rId3"/>
                <a:stretch>
                  <a:fillRect l="-782" t="-2332"/>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FACDE330-4582-518C-9E49-8B73EB28933D}"/>
              </a:ext>
            </a:extLst>
          </p:cNvPr>
          <p:cNvSpPr/>
          <p:nvPr/>
        </p:nvSpPr>
        <p:spPr>
          <a:xfrm>
            <a:off x="701040" y="3660236"/>
            <a:ext cx="5196840" cy="214620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D81C12D-461C-2D6B-BBA2-EF339D91D5F9}"/>
              </a:ext>
            </a:extLst>
          </p:cNvPr>
          <p:cNvSpPr/>
          <p:nvPr/>
        </p:nvSpPr>
        <p:spPr>
          <a:xfrm>
            <a:off x="6294122" y="3929306"/>
            <a:ext cx="5532118" cy="187713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FEF697-6CD3-5319-BD44-D979565B99F5}"/>
                  </a:ext>
                </a:extLst>
              </p:cNvPr>
              <p:cNvSpPr txBox="1"/>
              <p:nvPr/>
            </p:nvSpPr>
            <p:spPr>
              <a:xfrm>
                <a:off x="1353779" y="5921173"/>
                <a:ext cx="4278222" cy="369332"/>
              </a:xfrm>
              <a:prstGeom prst="rect">
                <a:avLst/>
              </a:prstGeom>
              <a:noFill/>
            </p:spPr>
            <p:txBody>
              <a:bodyPr wrap="none" rtlCol="0">
                <a:spAutoFit/>
              </a:bodyPr>
              <a:lstStyle/>
              <a:p>
                <a:r>
                  <a:rPr lang="en-US" dirty="0"/>
                  <a:t>“New/bootstrapped” Treatment Group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𝑇</m:t>
                        </m:r>
                      </m:e>
                      <m:sup>
                        <m:r>
                          <a:rPr lang="en-US" b="0" i="1" dirty="0" smtClean="0">
                            <a:latin typeface="Cambria Math" panose="02040503050406030204" pitchFamily="18" charset="0"/>
                          </a:rPr>
                          <m:t>∗</m:t>
                        </m:r>
                      </m:sup>
                    </m:sSup>
                  </m:oMath>
                </a14:m>
                <a:endParaRPr lang="en-US" dirty="0"/>
              </a:p>
            </p:txBody>
          </p:sp>
        </mc:Choice>
        <mc:Fallback xmlns="">
          <p:sp>
            <p:nvSpPr>
              <p:cNvPr id="11" name="TextBox 10">
                <a:extLst>
                  <a:ext uri="{FF2B5EF4-FFF2-40B4-BE49-F238E27FC236}">
                    <a16:creationId xmlns:a16="http://schemas.microsoft.com/office/drawing/2014/main" id="{D8FEF697-6CD3-5319-BD44-D979565B99F5}"/>
                  </a:ext>
                </a:extLst>
              </p:cNvPr>
              <p:cNvSpPr txBox="1">
                <a:spLocks noRot="1" noChangeAspect="1" noMove="1" noResize="1" noEditPoints="1" noAdjustHandles="1" noChangeArrowheads="1" noChangeShapeType="1" noTextEdit="1"/>
              </p:cNvSpPr>
              <p:nvPr/>
            </p:nvSpPr>
            <p:spPr>
              <a:xfrm>
                <a:off x="1353779" y="5921173"/>
                <a:ext cx="4278222" cy="369332"/>
              </a:xfrm>
              <a:prstGeom prst="rect">
                <a:avLst/>
              </a:prstGeom>
              <a:blipFill>
                <a:blip r:embed="rId4"/>
                <a:stretch>
                  <a:fillRect l="-1183"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CFC4EE-DA3A-7011-DF15-361A55AFD2DC}"/>
                  </a:ext>
                </a:extLst>
              </p:cNvPr>
              <p:cNvSpPr txBox="1"/>
              <p:nvPr/>
            </p:nvSpPr>
            <p:spPr>
              <a:xfrm>
                <a:off x="7368474" y="5987867"/>
                <a:ext cx="4014497" cy="369332"/>
              </a:xfrm>
              <a:prstGeom prst="rect">
                <a:avLst/>
              </a:prstGeom>
              <a:noFill/>
            </p:spPr>
            <p:txBody>
              <a:bodyPr wrap="none" rtlCol="0">
                <a:spAutoFit/>
              </a:bodyPr>
              <a:lstStyle/>
              <a:p>
                <a:r>
                  <a:rPr lang="en-US" dirty="0"/>
                  <a:t>“New/bootstrapped” Control Group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𝐶</m:t>
                        </m:r>
                      </m:e>
                      <m:sup>
                        <m:r>
                          <a:rPr lang="en-US" b="0" i="1" dirty="0" smtClean="0">
                            <a:latin typeface="Cambria Math" panose="02040503050406030204" pitchFamily="18" charset="0"/>
                          </a:rPr>
                          <m:t>∗</m:t>
                        </m:r>
                      </m:sup>
                    </m:sSup>
                  </m:oMath>
                </a14:m>
                <a:endParaRPr lang="en-US" dirty="0"/>
              </a:p>
            </p:txBody>
          </p:sp>
        </mc:Choice>
        <mc:Fallback xmlns="">
          <p:sp>
            <p:nvSpPr>
              <p:cNvPr id="12" name="TextBox 11">
                <a:extLst>
                  <a:ext uri="{FF2B5EF4-FFF2-40B4-BE49-F238E27FC236}">
                    <a16:creationId xmlns:a16="http://schemas.microsoft.com/office/drawing/2014/main" id="{E1CFC4EE-DA3A-7011-DF15-361A55AFD2DC}"/>
                  </a:ext>
                </a:extLst>
              </p:cNvPr>
              <p:cNvSpPr txBox="1">
                <a:spLocks noRot="1" noChangeAspect="1" noMove="1" noResize="1" noEditPoints="1" noAdjustHandles="1" noChangeArrowheads="1" noChangeShapeType="1" noTextEdit="1"/>
              </p:cNvSpPr>
              <p:nvPr/>
            </p:nvSpPr>
            <p:spPr>
              <a:xfrm>
                <a:off x="7368474" y="5987867"/>
                <a:ext cx="4014497" cy="369332"/>
              </a:xfrm>
              <a:prstGeom prst="rect">
                <a:avLst/>
              </a:prstGeom>
              <a:blipFill>
                <a:blip r:embed="rId5"/>
                <a:stretch>
                  <a:fillRect l="-1262" t="-6667" b="-2666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AA56C171-6E53-5F9B-7994-7CEA8799C515}"/>
              </a:ext>
            </a:extLst>
          </p:cNvPr>
          <p:cNvPicPr>
            <a:picLocks noChangeAspect="1"/>
          </p:cNvPicPr>
          <p:nvPr/>
        </p:nvPicPr>
        <p:blipFill>
          <a:blip r:embed="rId6"/>
          <a:stretch>
            <a:fillRect/>
          </a:stretch>
        </p:blipFill>
        <p:spPr>
          <a:xfrm>
            <a:off x="6688630" y="4295400"/>
            <a:ext cx="1359688" cy="1205460"/>
          </a:xfrm>
          <a:prstGeom prst="rect">
            <a:avLst/>
          </a:prstGeom>
        </p:spPr>
      </p:pic>
      <p:pic>
        <p:nvPicPr>
          <p:cNvPr id="14" name="Picture 7" descr="Adoptable Rabbits | morabbit">
            <a:extLst>
              <a:ext uri="{FF2B5EF4-FFF2-40B4-BE49-F238E27FC236}">
                <a16:creationId xmlns:a16="http://schemas.microsoft.com/office/drawing/2014/main" id="{E016AC05-EEAB-A315-4886-92BF871DF7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94855" y="4027727"/>
            <a:ext cx="1094791" cy="17977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412D610-E942-4413-4854-8CA01DC9F31F}"/>
              </a:ext>
            </a:extLst>
          </p:cNvPr>
          <p:cNvPicPr>
            <a:picLocks noChangeAspect="1"/>
          </p:cNvPicPr>
          <p:nvPr/>
        </p:nvPicPr>
        <p:blipFill>
          <a:blip r:embed="rId8"/>
          <a:stretch>
            <a:fillRect/>
          </a:stretch>
        </p:blipFill>
        <p:spPr>
          <a:xfrm>
            <a:off x="10417771" y="4195718"/>
            <a:ext cx="936028" cy="1305141"/>
          </a:xfrm>
          <a:prstGeom prst="rect">
            <a:avLst/>
          </a:prstGeom>
        </p:spPr>
      </p:pic>
      <p:pic>
        <p:nvPicPr>
          <p:cNvPr id="16" name="Picture 15">
            <a:extLst>
              <a:ext uri="{FF2B5EF4-FFF2-40B4-BE49-F238E27FC236}">
                <a16:creationId xmlns:a16="http://schemas.microsoft.com/office/drawing/2014/main" id="{B069FECC-C1C5-A84C-3223-A8EDDC0AA524}"/>
              </a:ext>
            </a:extLst>
          </p:cNvPr>
          <p:cNvPicPr>
            <a:picLocks noChangeAspect="1"/>
          </p:cNvPicPr>
          <p:nvPr/>
        </p:nvPicPr>
        <p:blipFill>
          <a:blip r:embed="rId9"/>
          <a:stretch>
            <a:fillRect/>
          </a:stretch>
        </p:blipFill>
        <p:spPr>
          <a:xfrm>
            <a:off x="2876418" y="4093706"/>
            <a:ext cx="1232944" cy="1548332"/>
          </a:xfrm>
          <a:prstGeom prst="rect">
            <a:avLst/>
          </a:prstGeom>
        </p:spPr>
      </p:pic>
      <p:pic>
        <p:nvPicPr>
          <p:cNvPr id="18" name="Picture 17">
            <a:extLst>
              <a:ext uri="{FF2B5EF4-FFF2-40B4-BE49-F238E27FC236}">
                <a16:creationId xmlns:a16="http://schemas.microsoft.com/office/drawing/2014/main" id="{327B66F4-FC8B-57BC-3A42-FEDE6B57B23E}"/>
              </a:ext>
            </a:extLst>
          </p:cNvPr>
          <p:cNvPicPr>
            <a:picLocks noChangeAspect="1"/>
          </p:cNvPicPr>
          <p:nvPr/>
        </p:nvPicPr>
        <p:blipFill>
          <a:blip r:embed="rId6"/>
          <a:stretch>
            <a:fillRect/>
          </a:stretch>
        </p:blipFill>
        <p:spPr>
          <a:xfrm>
            <a:off x="8475893" y="4245558"/>
            <a:ext cx="1359688" cy="1205460"/>
          </a:xfrm>
          <a:prstGeom prst="rect">
            <a:avLst/>
          </a:prstGeom>
        </p:spPr>
      </p:pic>
      <p:pic>
        <p:nvPicPr>
          <p:cNvPr id="20" name="Picture 7" descr="Adoptable Rabbits | morabbit">
            <a:extLst>
              <a:ext uri="{FF2B5EF4-FFF2-40B4-BE49-F238E27FC236}">
                <a16:creationId xmlns:a16="http://schemas.microsoft.com/office/drawing/2014/main" id="{9F8E1A5F-22B5-0758-BBA4-B0B2A01E76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101265" y="3918804"/>
            <a:ext cx="1094791" cy="17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14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70BB-260E-B8D3-5975-51F256A05986}"/>
              </a:ext>
            </a:extLst>
          </p:cNvPr>
          <p:cNvSpPr>
            <a:spLocks noGrp="1"/>
          </p:cNvSpPr>
          <p:nvPr>
            <p:ph type="title"/>
          </p:nvPr>
        </p:nvSpPr>
        <p:spPr>
          <a:xfrm>
            <a:off x="640080" y="-133430"/>
            <a:ext cx="10515600" cy="1325563"/>
          </a:xfrm>
        </p:spPr>
        <p:txBody>
          <a:bodyPr/>
          <a:lstStyle/>
          <a:p>
            <a:r>
              <a:rPr lang="en-US" dirty="0"/>
              <a:t>Resampling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7ADC26-159D-5746-44F9-1B1FE9C55D6E}"/>
                  </a:ext>
                </a:extLst>
              </p:cNvPr>
              <p:cNvSpPr>
                <a:spLocks noGrp="1"/>
              </p:cNvSpPr>
              <p:nvPr>
                <p:ph idx="1"/>
              </p:nvPr>
            </p:nvSpPr>
            <p:spPr>
              <a:xfrm>
                <a:off x="838201" y="1051559"/>
                <a:ext cx="10515600" cy="5671969"/>
              </a:xfrm>
            </p:spPr>
            <p:txBody>
              <a:bodyPr>
                <a:normAutofit/>
              </a:bodyPr>
              <a:lstStyle/>
              <a:p>
                <a:r>
                  <a:rPr lang="en-US" sz="2400" dirty="0"/>
                  <a:t>Suppose we have a treatment group </a:t>
                </a:r>
                <a14:m>
                  <m:oMath xmlns:m="http://schemas.openxmlformats.org/officeDocument/2006/math">
                    <m:r>
                      <a:rPr lang="en-US" sz="2400" b="0" i="1" smtClean="0">
                        <a:latin typeface="Cambria Math" panose="02040503050406030204" pitchFamily="18" charset="0"/>
                      </a:rPr>
                      <m:t>𝑇</m:t>
                    </m:r>
                  </m:oMath>
                </a14:m>
                <a:r>
                  <a:rPr lang="en-US" sz="2400" dirty="0"/>
                  <a:t> and a control group </a:t>
                </a:r>
                <a14:m>
                  <m:oMath xmlns:m="http://schemas.openxmlformats.org/officeDocument/2006/math">
                    <m:r>
                      <a:rPr lang="en-US" sz="2400" b="0" i="1" smtClean="0">
                        <a:latin typeface="Cambria Math" panose="02040503050406030204" pitchFamily="18" charset="0"/>
                      </a:rPr>
                      <m:t>𝐶</m:t>
                    </m:r>
                  </m:oMath>
                </a14:m>
                <a:endParaRPr lang="en-US" sz="2400" dirty="0"/>
              </a:p>
              <a:p>
                <a:r>
                  <a:rPr lang="en-US" sz="2400" dirty="0"/>
                  <a:t>Resample!</a:t>
                </a:r>
              </a:p>
              <a:p>
                <a:r>
                  <a:rPr lang="en-US" sz="2400" dirty="0"/>
                  <a:t>Create “new” treatment and control groups from these samples.</a:t>
                </a:r>
              </a:p>
              <a:p>
                <a:r>
                  <a:rPr lang="en-US" sz="2400" dirty="0"/>
                  <a:t>Compute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𝜏</m:t>
                        </m:r>
                      </m:e>
                    </m:acc>
                  </m:oMath>
                </a14:m>
                <a:r>
                  <a:rPr lang="en-US" sz="2400" dirty="0"/>
                  <a:t> with these treatment/control groups.</a:t>
                </a:r>
              </a:p>
              <a:p>
                <a:r>
                  <a:rPr lang="en-US" sz="2400" dirty="0"/>
                  <a:t>Repeat a bunch of times and look at the distribution of all the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𝜏</m:t>
                        </m:r>
                      </m:e>
                    </m:acc>
                  </m:oMath>
                </a14:m>
                <a:r>
                  <a:rPr lang="en-US" sz="2400" dirty="0"/>
                  <a:t>’s you get.</a:t>
                </a:r>
              </a:p>
              <a:p>
                <a:endParaRPr lang="en-US" sz="2400" dirty="0"/>
              </a:p>
              <a:p>
                <a:r>
                  <a:rPr lang="en-US" sz="2400" dirty="0"/>
                  <a:t>For standard errors:</a:t>
                </a:r>
              </a:p>
              <a:p>
                <a:pPr lvl="1"/>
                <a:r>
                  <a:rPr lang="en-US" sz="2000" dirty="0">
                    <a:solidFill>
                      <a:schemeClr val="accent1"/>
                    </a:solidFill>
                  </a:rPr>
                  <a:t>Take the square root of the sample variance (as discussed in Week 1)</a:t>
                </a:r>
              </a:p>
              <a:p>
                <a:r>
                  <a:rPr lang="en-US" sz="2400" dirty="0"/>
                  <a:t>For confidence intervals:</a:t>
                </a:r>
              </a:p>
              <a:p>
                <a:pPr lvl="1"/>
                <a:r>
                  <a:rPr lang="en-US" sz="2000" dirty="0">
                    <a:solidFill>
                      <a:schemeClr val="accent1"/>
                    </a:solidFill>
                  </a:rPr>
                  <a:t>Use the method from HW0</a:t>
                </a:r>
              </a:p>
              <a:p>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1C7ADC26-159D-5746-44F9-1B1FE9C55D6E}"/>
                  </a:ext>
                </a:extLst>
              </p:cNvPr>
              <p:cNvSpPr>
                <a:spLocks noGrp="1" noRot="1" noChangeAspect="1" noMove="1" noResize="1" noEditPoints="1" noAdjustHandles="1" noChangeArrowheads="1" noChangeShapeType="1" noTextEdit="1"/>
              </p:cNvSpPr>
              <p:nvPr>
                <p:ph idx="1"/>
              </p:nvPr>
            </p:nvSpPr>
            <p:spPr>
              <a:xfrm>
                <a:off x="838201" y="1051559"/>
                <a:ext cx="10515600" cy="5671969"/>
              </a:xfrm>
              <a:blipFill>
                <a:blip r:embed="rId3"/>
                <a:stretch>
                  <a:fillRect l="-844" t="-1563"/>
                </a:stretch>
              </a:blipFill>
            </p:spPr>
            <p:txBody>
              <a:bodyPr/>
              <a:lstStyle/>
              <a:p>
                <a:r>
                  <a:rPr lang="en-US">
                    <a:noFill/>
                  </a:rPr>
                  <a:t> </a:t>
                </a:r>
              </a:p>
            </p:txBody>
          </p:sp>
        </mc:Fallback>
      </mc:AlternateContent>
    </p:spTree>
    <p:extLst>
      <p:ext uri="{BB962C8B-B14F-4D97-AF65-F5344CB8AC3E}">
        <p14:creationId xmlns:p14="http://schemas.microsoft.com/office/powerpoint/2010/main" val="170168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1D87-EC74-54A5-9A93-F3B64CA2B032}"/>
              </a:ext>
            </a:extLst>
          </p:cNvPr>
          <p:cNvSpPr>
            <a:spLocks noGrp="1"/>
          </p:cNvSpPr>
          <p:nvPr>
            <p:ph type="title"/>
          </p:nvPr>
        </p:nvSpPr>
        <p:spPr/>
        <p:txBody>
          <a:bodyPr/>
          <a:lstStyle/>
          <a:p>
            <a:r>
              <a:rPr lang="en-US" dirty="0"/>
              <a:t>Analytical methods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30E85A8-488F-A1F3-E0C1-1196762CA4F6}"/>
                  </a:ext>
                </a:extLst>
              </p:cNvPr>
              <p:cNvSpPr>
                <a:spLocks noGrp="1"/>
              </p:cNvSpPr>
              <p:nvPr>
                <p:ph idx="1"/>
              </p:nvPr>
            </p:nvSpPr>
            <p:spPr/>
            <p:txBody>
              <a:bodyPr/>
              <a:lstStyle/>
              <a:p>
                <a:r>
                  <a:rPr lang="en-US" dirty="0"/>
                  <a:t>Basic idea: </a:t>
                </a:r>
              </a:p>
              <a:p>
                <a:pPr lvl="1"/>
                <a:r>
                  <a:rPr lang="en-US" dirty="0">
                    <a:solidFill>
                      <a:schemeClr val="accent1"/>
                    </a:solidFill>
                  </a:rPr>
                  <a:t>Do some math to figure out what the distribution of </a:t>
                </a:r>
                <a14:m>
                  <m:oMath xmlns:m="http://schemas.openxmlformats.org/officeDocument/2006/math">
                    <m:acc>
                      <m:accPr>
                        <m:chr m:val="̂"/>
                        <m:ctrlPr>
                          <a:rPr lang="en-US" b="0" i="1" smtClean="0">
                            <a:solidFill>
                              <a:schemeClr val="accent1"/>
                            </a:solidFill>
                            <a:latin typeface="Cambria Math" panose="02040503050406030204" pitchFamily="18" charset="0"/>
                          </a:rPr>
                        </m:ctrlPr>
                      </m:accPr>
                      <m:e>
                        <m:r>
                          <a:rPr lang="en-US" b="0" i="1" smtClean="0">
                            <a:solidFill>
                              <a:schemeClr val="accent1"/>
                            </a:solidFill>
                            <a:latin typeface="Cambria Math" panose="02040503050406030204" pitchFamily="18" charset="0"/>
                          </a:rPr>
                          <m:t>𝜏</m:t>
                        </m:r>
                      </m:e>
                    </m:acc>
                  </m:oMath>
                </a14:m>
                <a:r>
                  <a:rPr lang="en-US" dirty="0">
                    <a:solidFill>
                      <a:schemeClr val="accent1"/>
                    </a:solidFill>
                  </a:rPr>
                  <a:t> </a:t>
                </a:r>
                <a:r>
                  <a:rPr lang="en-US" b="1" dirty="0">
                    <a:solidFill>
                      <a:schemeClr val="accent1"/>
                    </a:solidFill>
                  </a:rPr>
                  <a:t>should</a:t>
                </a:r>
                <a:r>
                  <a:rPr lang="en-US" dirty="0">
                    <a:solidFill>
                      <a:schemeClr val="accent1"/>
                    </a:solidFill>
                  </a:rPr>
                  <a:t> be </a:t>
                </a:r>
              </a:p>
              <a:p>
                <a:pPr lvl="1"/>
                <a:r>
                  <a:rPr lang="en-US" dirty="0">
                    <a:solidFill>
                      <a:schemeClr val="accent1"/>
                    </a:solidFill>
                  </a:rPr>
                  <a:t>Maybe we have to plug in some estimates</a:t>
                </a:r>
              </a:p>
            </p:txBody>
          </p:sp>
        </mc:Choice>
        <mc:Fallback xmlns="">
          <p:sp>
            <p:nvSpPr>
              <p:cNvPr id="5" name="Content Placeholder 4">
                <a:extLst>
                  <a:ext uri="{FF2B5EF4-FFF2-40B4-BE49-F238E27FC236}">
                    <a16:creationId xmlns:a16="http://schemas.microsoft.com/office/drawing/2014/main" id="{C30E85A8-488F-A1F3-E0C1-1196762CA4F6}"/>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5839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826A-B1E0-C6B5-CE06-E92091E51B11}"/>
              </a:ext>
            </a:extLst>
          </p:cNvPr>
          <p:cNvSpPr>
            <a:spLocks noGrp="1"/>
          </p:cNvSpPr>
          <p:nvPr>
            <p:ph type="title"/>
          </p:nvPr>
        </p:nvSpPr>
        <p:spPr/>
        <p:txBody>
          <a:bodyPr/>
          <a:lstStyle/>
          <a:p>
            <a:r>
              <a:rPr lang="en-US" dirty="0"/>
              <a:t>Analytic Variance 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6B8BE0-2A32-D293-2C73-E4C1976384B5}"/>
                  </a:ext>
                </a:extLst>
              </p:cNvPr>
              <p:cNvSpPr>
                <a:spLocks noGrp="1"/>
              </p:cNvSpPr>
              <p:nvPr>
                <p:ph idx="1"/>
              </p:nvPr>
            </p:nvSpPr>
            <p:spPr>
              <a:xfrm>
                <a:off x="838200" y="1825625"/>
                <a:ext cx="7543800" cy="4351338"/>
              </a:xfrm>
            </p:spPr>
            <p:txBody>
              <a:bodyPr>
                <a:normAutofit/>
              </a:bodyPr>
              <a:lstStyle/>
              <a:p>
                <a:r>
                  <a:rPr lang="en-US" dirty="0"/>
                  <a:t>Essentially,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𝜏</m:t>
                        </m:r>
                      </m:e>
                    </m:acc>
                  </m:oMath>
                </a14:m>
                <a:r>
                  <a:rPr lang="en-US" dirty="0"/>
                  <a:t> is a sum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oMath>
                </a14:m>
                <a:r>
                  <a:rPr lang="en-US" dirty="0"/>
                  <a:t> independent* things:</a:t>
                </a:r>
              </a:p>
              <a:p>
                <a:endParaRPr lang="en-US" sz="1100" b="0" i="1" dirty="0">
                  <a:solidFill>
                    <a:schemeClr val="accent1"/>
                  </a:solidFill>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acc>
                        <m:accPr>
                          <m:chr m:val="̂"/>
                          <m:ctrlPr>
                            <a:rPr lang="en-US" sz="2400" b="0" i="1" dirty="0" smtClean="0">
                              <a:solidFill>
                                <a:schemeClr val="accent1"/>
                              </a:solidFill>
                              <a:latin typeface="Cambria Math" panose="02040503050406030204" pitchFamily="18" charset="0"/>
                            </a:rPr>
                          </m:ctrlPr>
                        </m:accPr>
                        <m:e>
                          <m:r>
                            <a:rPr lang="en-US" sz="2400" b="0" i="1" dirty="0" smtClean="0">
                              <a:solidFill>
                                <a:schemeClr val="accent1"/>
                              </a:solidFill>
                              <a:latin typeface="Cambria Math" panose="02040503050406030204" pitchFamily="18" charset="0"/>
                            </a:rPr>
                            <m:t>𝜏</m:t>
                          </m:r>
                        </m:e>
                      </m:acc>
                      <m:r>
                        <a:rPr lang="en-US" sz="2400" b="0" i="1" dirty="0" smtClean="0">
                          <a:solidFill>
                            <a:schemeClr val="accent1"/>
                          </a:solidFill>
                          <a:latin typeface="Cambria Math" panose="02040503050406030204" pitchFamily="18" charset="0"/>
                        </a:rPr>
                        <m:t>=</m:t>
                      </m:r>
                      <m:f>
                        <m:fPr>
                          <m:ctrlPr>
                            <a:rPr lang="en-US" sz="2400" i="1" dirty="0" smtClean="0">
                              <a:solidFill>
                                <a:schemeClr val="accent1"/>
                              </a:solidFill>
                              <a:latin typeface="Cambria Math" panose="02040503050406030204" pitchFamily="18" charset="0"/>
                            </a:rPr>
                          </m:ctrlPr>
                        </m:fPr>
                        <m:num>
                          <m:r>
                            <a:rPr lang="en-US" sz="2400" i="1" dirty="0">
                              <a:solidFill>
                                <a:schemeClr val="accent1"/>
                              </a:solidFill>
                              <a:latin typeface="Cambria Math" panose="02040503050406030204" pitchFamily="18" charset="0"/>
                            </a:rPr>
                            <m:t>1</m:t>
                          </m:r>
                        </m:num>
                        <m:den>
                          <m:sSub>
                            <m:sSubPr>
                              <m:ctrlPr>
                                <a:rPr lang="en-US" sz="2400" i="1" dirty="0">
                                  <a:solidFill>
                                    <a:schemeClr val="accent1"/>
                                  </a:solidFill>
                                  <a:latin typeface="Cambria Math" panose="02040503050406030204" pitchFamily="18" charset="0"/>
                                </a:rPr>
                              </m:ctrlPr>
                            </m:sSubPr>
                            <m:e>
                              <m:r>
                                <a:rPr lang="en-US" sz="2400" i="1" dirty="0">
                                  <a:solidFill>
                                    <a:schemeClr val="accent1"/>
                                  </a:solidFill>
                                  <a:latin typeface="Cambria Math" panose="02040503050406030204" pitchFamily="18" charset="0"/>
                                </a:rPr>
                                <m:t>𝑁</m:t>
                              </m:r>
                            </m:e>
                            <m:sub>
                              <m:r>
                                <a:rPr lang="en-US" sz="2400" i="1" dirty="0">
                                  <a:solidFill>
                                    <a:schemeClr val="accent1"/>
                                  </a:solidFill>
                                  <a:latin typeface="Cambria Math" panose="02040503050406030204" pitchFamily="18" charset="0"/>
                                </a:rPr>
                                <m:t>1</m:t>
                              </m:r>
                            </m:sub>
                          </m:sSub>
                        </m:den>
                      </m:f>
                      <m:nary>
                        <m:naryPr>
                          <m:chr m:val="∑"/>
                          <m:supHide m:val="on"/>
                          <m:ctrlPr>
                            <a:rPr lang="en-US" sz="2400" i="1" dirty="0">
                              <a:solidFill>
                                <a:schemeClr val="accent1"/>
                              </a:solidFill>
                              <a:latin typeface="Cambria Math" panose="02040503050406030204" pitchFamily="18" charset="0"/>
                            </a:rPr>
                          </m:ctrlPr>
                        </m:naryPr>
                        <m:sub>
                          <m:r>
                            <m:rPr>
                              <m:brk m:alnAt="7"/>
                            </m:rPr>
                            <a:rPr lang="en-US" sz="2400" i="1" dirty="0">
                              <a:solidFill>
                                <a:schemeClr val="accent1"/>
                              </a:solidFill>
                              <a:latin typeface="Cambria Math" panose="02040503050406030204" pitchFamily="18" charset="0"/>
                            </a:rPr>
                            <m:t>𝑖</m:t>
                          </m:r>
                          <m:r>
                            <a:rPr lang="en-US" sz="2400" i="1" dirty="0">
                              <a:solidFill>
                                <a:schemeClr val="accent1"/>
                              </a:solidFill>
                              <a:latin typeface="Cambria Math" panose="02040503050406030204" pitchFamily="18" charset="0"/>
                            </a:rPr>
                            <m:t>:</m:t>
                          </m:r>
                          <m:sSub>
                            <m:sSubPr>
                              <m:ctrlPr>
                                <a:rPr lang="en-US" sz="2400" i="1" dirty="0">
                                  <a:solidFill>
                                    <a:schemeClr val="accent1"/>
                                  </a:solidFill>
                                  <a:latin typeface="Cambria Math" panose="02040503050406030204" pitchFamily="18" charset="0"/>
                                </a:rPr>
                              </m:ctrlPr>
                            </m:sSubPr>
                            <m:e>
                              <m:r>
                                <m:rPr>
                                  <m:brk m:alnAt="7"/>
                                </m:rPr>
                                <a:rPr lang="en-US" sz="2400" i="1" dirty="0">
                                  <a:solidFill>
                                    <a:schemeClr val="accent1"/>
                                  </a:solidFill>
                                  <a:latin typeface="Cambria Math" panose="02040503050406030204" pitchFamily="18" charset="0"/>
                                </a:rPr>
                                <m:t>𝑊</m:t>
                              </m:r>
                            </m:e>
                            <m:sub>
                              <m:r>
                                <m:rPr>
                                  <m:brk m:alnAt="7"/>
                                </m:rPr>
                                <a:rPr lang="en-US" sz="2400" i="1" dirty="0">
                                  <a:solidFill>
                                    <a:schemeClr val="accent1"/>
                                  </a:solidFill>
                                  <a:latin typeface="Cambria Math" panose="02040503050406030204" pitchFamily="18" charset="0"/>
                                </a:rPr>
                                <m:t>𝑖</m:t>
                              </m:r>
                            </m:sub>
                          </m:sSub>
                          <m:r>
                            <m:rPr>
                              <m:brk m:alnAt="7"/>
                            </m:rPr>
                            <a:rPr lang="en-US" sz="2400" i="1" dirty="0">
                              <a:solidFill>
                                <a:schemeClr val="accent1"/>
                              </a:solidFill>
                              <a:latin typeface="Cambria Math" panose="02040503050406030204" pitchFamily="18" charset="0"/>
                            </a:rPr>
                            <m:t>=</m:t>
                          </m:r>
                          <m:r>
                            <a:rPr lang="en-US" sz="2400" i="1" dirty="0">
                              <a:solidFill>
                                <a:schemeClr val="accent1"/>
                              </a:solidFill>
                              <a:latin typeface="Cambria Math" panose="02040503050406030204" pitchFamily="18" charset="0"/>
                            </a:rPr>
                            <m:t>1</m:t>
                          </m:r>
                        </m:sub>
                        <m:sup/>
                        <m:e>
                          <m:sSub>
                            <m:sSubPr>
                              <m:ctrlPr>
                                <a:rPr lang="en-US" sz="2400" i="1" dirty="0">
                                  <a:solidFill>
                                    <a:schemeClr val="accent1"/>
                                  </a:solidFill>
                                  <a:latin typeface="Cambria Math" panose="02040503050406030204" pitchFamily="18" charset="0"/>
                                </a:rPr>
                              </m:ctrlPr>
                            </m:sSubPr>
                            <m:e>
                              <m:r>
                                <a:rPr lang="en-US" sz="2400" i="1" dirty="0">
                                  <a:solidFill>
                                    <a:schemeClr val="accent1"/>
                                  </a:solidFill>
                                  <a:latin typeface="Cambria Math" panose="02040503050406030204" pitchFamily="18" charset="0"/>
                                </a:rPr>
                                <m:t>𝑌</m:t>
                              </m:r>
                            </m:e>
                            <m:sub>
                              <m:r>
                                <a:rPr lang="en-US" sz="2400" i="1" dirty="0">
                                  <a:solidFill>
                                    <a:schemeClr val="accent1"/>
                                  </a:solidFill>
                                  <a:latin typeface="Cambria Math" panose="02040503050406030204" pitchFamily="18" charset="0"/>
                                </a:rPr>
                                <m:t>𝑖</m:t>
                              </m:r>
                            </m:sub>
                          </m:sSub>
                        </m:e>
                      </m:nary>
                      <m:r>
                        <a:rPr lang="en-US" sz="2400" i="1" dirty="0">
                          <a:solidFill>
                            <a:schemeClr val="accent1"/>
                          </a:solidFill>
                          <a:latin typeface="Cambria Math" panose="02040503050406030204" pitchFamily="18" charset="0"/>
                        </a:rPr>
                        <m:t>−</m:t>
                      </m:r>
                      <m:f>
                        <m:fPr>
                          <m:ctrlPr>
                            <a:rPr lang="en-US" sz="2400" i="1" dirty="0">
                              <a:solidFill>
                                <a:schemeClr val="accent1"/>
                              </a:solidFill>
                              <a:latin typeface="Cambria Math" panose="02040503050406030204" pitchFamily="18" charset="0"/>
                            </a:rPr>
                          </m:ctrlPr>
                        </m:fPr>
                        <m:num>
                          <m:r>
                            <a:rPr lang="en-US" sz="2400" i="1" dirty="0">
                              <a:solidFill>
                                <a:schemeClr val="accent1"/>
                              </a:solidFill>
                              <a:latin typeface="Cambria Math" panose="02040503050406030204" pitchFamily="18" charset="0"/>
                            </a:rPr>
                            <m:t>1</m:t>
                          </m:r>
                        </m:num>
                        <m:den>
                          <m:sSub>
                            <m:sSubPr>
                              <m:ctrlPr>
                                <a:rPr lang="en-US" sz="2400" i="1" dirty="0">
                                  <a:solidFill>
                                    <a:schemeClr val="accent1"/>
                                  </a:solidFill>
                                  <a:latin typeface="Cambria Math" panose="02040503050406030204" pitchFamily="18" charset="0"/>
                                </a:rPr>
                              </m:ctrlPr>
                            </m:sSubPr>
                            <m:e>
                              <m:r>
                                <a:rPr lang="en-US" sz="2400" i="1" dirty="0">
                                  <a:solidFill>
                                    <a:schemeClr val="accent1"/>
                                  </a:solidFill>
                                  <a:latin typeface="Cambria Math" panose="02040503050406030204" pitchFamily="18" charset="0"/>
                                </a:rPr>
                                <m:t>𝑁</m:t>
                              </m:r>
                            </m:e>
                            <m:sub>
                              <m:r>
                                <a:rPr lang="en-US" sz="2400" i="1" dirty="0">
                                  <a:solidFill>
                                    <a:schemeClr val="accent1"/>
                                  </a:solidFill>
                                  <a:latin typeface="Cambria Math" panose="02040503050406030204" pitchFamily="18" charset="0"/>
                                </a:rPr>
                                <m:t>0</m:t>
                              </m:r>
                            </m:sub>
                          </m:sSub>
                        </m:den>
                      </m:f>
                      <m:nary>
                        <m:naryPr>
                          <m:chr m:val="∑"/>
                          <m:supHide m:val="on"/>
                          <m:ctrlPr>
                            <a:rPr lang="en-US" sz="2400" i="1" dirty="0">
                              <a:solidFill>
                                <a:schemeClr val="accent1"/>
                              </a:solidFill>
                              <a:latin typeface="Cambria Math" panose="02040503050406030204" pitchFamily="18" charset="0"/>
                            </a:rPr>
                          </m:ctrlPr>
                        </m:naryPr>
                        <m:sub>
                          <m:r>
                            <m:rPr>
                              <m:brk m:alnAt="7"/>
                            </m:rPr>
                            <a:rPr lang="en-US" sz="2400" i="1" dirty="0">
                              <a:solidFill>
                                <a:schemeClr val="accent1"/>
                              </a:solidFill>
                              <a:latin typeface="Cambria Math" panose="02040503050406030204" pitchFamily="18" charset="0"/>
                            </a:rPr>
                            <m:t>𝑖</m:t>
                          </m:r>
                          <m:r>
                            <a:rPr lang="en-US" sz="2400" i="1" dirty="0">
                              <a:solidFill>
                                <a:schemeClr val="accent1"/>
                              </a:solidFill>
                              <a:latin typeface="Cambria Math" panose="02040503050406030204" pitchFamily="18" charset="0"/>
                            </a:rPr>
                            <m:t>:</m:t>
                          </m:r>
                          <m:sSub>
                            <m:sSubPr>
                              <m:ctrlPr>
                                <a:rPr lang="en-US" sz="2400" i="1" dirty="0">
                                  <a:solidFill>
                                    <a:schemeClr val="accent1"/>
                                  </a:solidFill>
                                  <a:latin typeface="Cambria Math" panose="02040503050406030204" pitchFamily="18" charset="0"/>
                                </a:rPr>
                              </m:ctrlPr>
                            </m:sSubPr>
                            <m:e>
                              <m:r>
                                <m:rPr>
                                  <m:brk m:alnAt="7"/>
                                </m:rPr>
                                <a:rPr lang="en-US" sz="2400" i="1" dirty="0">
                                  <a:solidFill>
                                    <a:schemeClr val="accent1"/>
                                  </a:solidFill>
                                  <a:latin typeface="Cambria Math" panose="02040503050406030204" pitchFamily="18" charset="0"/>
                                </a:rPr>
                                <m:t>𝑊</m:t>
                              </m:r>
                            </m:e>
                            <m:sub>
                              <m:r>
                                <m:rPr>
                                  <m:brk m:alnAt="7"/>
                                </m:rPr>
                                <a:rPr lang="en-US" sz="2400" i="1" dirty="0">
                                  <a:solidFill>
                                    <a:schemeClr val="accent1"/>
                                  </a:solidFill>
                                  <a:latin typeface="Cambria Math" panose="02040503050406030204" pitchFamily="18" charset="0"/>
                                </a:rPr>
                                <m:t>𝑖</m:t>
                              </m:r>
                            </m:sub>
                          </m:sSub>
                          <m:r>
                            <m:rPr>
                              <m:brk m:alnAt="7"/>
                            </m:rPr>
                            <a:rPr lang="en-US" sz="2400" i="1" dirty="0">
                              <a:solidFill>
                                <a:schemeClr val="accent1"/>
                              </a:solidFill>
                              <a:latin typeface="Cambria Math" panose="02040503050406030204" pitchFamily="18" charset="0"/>
                            </a:rPr>
                            <m:t>=</m:t>
                          </m:r>
                          <m:r>
                            <a:rPr lang="en-US" sz="2400" i="1" dirty="0">
                              <a:solidFill>
                                <a:schemeClr val="accent1"/>
                              </a:solidFill>
                              <a:latin typeface="Cambria Math" panose="02040503050406030204" pitchFamily="18" charset="0"/>
                            </a:rPr>
                            <m:t>0</m:t>
                          </m:r>
                        </m:sub>
                        <m:sup/>
                        <m:e>
                          <m:sSub>
                            <m:sSubPr>
                              <m:ctrlPr>
                                <a:rPr lang="en-US" sz="2400" i="1" dirty="0">
                                  <a:solidFill>
                                    <a:schemeClr val="accent1"/>
                                  </a:solidFill>
                                  <a:latin typeface="Cambria Math" panose="02040503050406030204" pitchFamily="18" charset="0"/>
                                </a:rPr>
                              </m:ctrlPr>
                            </m:sSubPr>
                            <m:e>
                              <m:r>
                                <a:rPr lang="en-US" sz="2400" i="1" dirty="0">
                                  <a:solidFill>
                                    <a:schemeClr val="accent1"/>
                                  </a:solidFill>
                                  <a:latin typeface="Cambria Math" panose="02040503050406030204" pitchFamily="18" charset="0"/>
                                </a:rPr>
                                <m:t>𝑌</m:t>
                              </m:r>
                            </m:e>
                            <m:sub>
                              <m:r>
                                <a:rPr lang="en-US" sz="2400" i="1" dirty="0">
                                  <a:solidFill>
                                    <a:schemeClr val="accent1"/>
                                  </a:solidFill>
                                  <a:latin typeface="Cambria Math" panose="02040503050406030204" pitchFamily="18" charset="0"/>
                                </a:rPr>
                                <m:t>𝑖</m:t>
                              </m:r>
                            </m:sub>
                          </m:sSub>
                        </m:e>
                      </m:nary>
                    </m:oMath>
                  </m:oMathPara>
                </a14:m>
                <a:endParaRPr lang="en-US" dirty="0"/>
              </a:p>
              <a:p>
                <a:r>
                  <a:rPr lang="en-US" dirty="0"/>
                  <a:t>We saw in Week 1 that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f>
                          <m:fPr>
                            <m:ctrlPr>
                              <a:rPr lang="en-US" i="1" dirty="0">
                                <a:solidFill>
                                  <a:schemeClr val="accent1"/>
                                </a:solidFill>
                                <a:latin typeface="Cambria Math" panose="02040503050406030204" pitchFamily="18" charset="0"/>
                              </a:rPr>
                            </m:ctrlPr>
                          </m:fPr>
                          <m:num>
                            <m:r>
                              <a:rPr lang="en-US" i="1" dirty="0">
                                <a:solidFill>
                                  <a:schemeClr val="accent1"/>
                                </a:solidFill>
                                <a:latin typeface="Cambria Math" panose="02040503050406030204" pitchFamily="18" charset="0"/>
                              </a:rPr>
                              <m:t>1</m:t>
                            </m:r>
                          </m:num>
                          <m:den>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𝑁</m:t>
                                </m:r>
                              </m:e>
                              <m:sub>
                                <m:r>
                                  <a:rPr lang="en-US" i="1" dirty="0">
                                    <a:solidFill>
                                      <a:schemeClr val="accent1"/>
                                    </a:solidFill>
                                    <a:latin typeface="Cambria Math" panose="02040503050406030204" pitchFamily="18" charset="0"/>
                                  </a:rPr>
                                  <m:t>1</m:t>
                                </m:r>
                              </m:sub>
                            </m:sSub>
                          </m:den>
                        </m:f>
                        <m:nary>
                          <m:naryPr>
                            <m:chr m:val="∑"/>
                            <m:supHide m:val="on"/>
                            <m:ctrlPr>
                              <a:rPr lang="en-US" i="1" dirty="0">
                                <a:solidFill>
                                  <a:schemeClr val="accent1"/>
                                </a:solidFill>
                                <a:latin typeface="Cambria Math" panose="02040503050406030204" pitchFamily="18" charset="0"/>
                              </a:rPr>
                            </m:ctrlPr>
                          </m:naryPr>
                          <m:sub>
                            <m:r>
                              <m:rPr>
                                <m:brk m:alnAt="7"/>
                              </m:rPr>
                              <a:rPr lang="en-US" i="1" dirty="0">
                                <a:solidFill>
                                  <a:schemeClr val="accent1"/>
                                </a:solidFill>
                                <a:latin typeface="Cambria Math" panose="02040503050406030204" pitchFamily="18" charset="0"/>
                              </a:rPr>
                              <m:t>𝑖</m:t>
                            </m:r>
                            <m:r>
                              <a:rPr lang="en-US" i="1" dirty="0">
                                <a:solidFill>
                                  <a:schemeClr val="accent1"/>
                                </a:solidFill>
                                <a:latin typeface="Cambria Math" panose="02040503050406030204" pitchFamily="18" charset="0"/>
                              </a:rPr>
                              <m:t>:</m:t>
                            </m:r>
                            <m:sSub>
                              <m:sSubPr>
                                <m:ctrlPr>
                                  <a:rPr lang="en-US" i="1" dirty="0">
                                    <a:solidFill>
                                      <a:schemeClr val="accent1"/>
                                    </a:solidFill>
                                    <a:latin typeface="Cambria Math" panose="02040503050406030204" pitchFamily="18" charset="0"/>
                                  </a:rPr>
                                </m:ctrlPr>
                              </m:sSubPr>
                              <m:e>
                                <m:r>
                                  <m:rPr>
                                    <m:brk m:alnAt="7"/>
                                  </m:rPr>
                                  <a:rPr lang="en-US" i="1" dirty="0">
                                    <a:solidFill>
                                      <a:schemeClr val="accent1"/>
                                    </a:solidFill>
                                    <a:latin typeface="Cambria Math" panose="02040503050406030204" pitchFamily="18" charset="0"/>
                                  </a:rPr>
                                  <m:t>𝑊</m:t>
                                </m:r>
                              </m:e>
                              <m:sub>
                                <m:r>
                                  <m:rPr>
                                    <m:brk m:alnAt="7"/>
                                  </m:rPr>
                                  <a:rPr lang="en-US" i="1" dirty="0">
                                    <a:solidFill>
                                      <a:schemeClr val="accent1"/>
                                    </a:solidFill>
                                    <a:latin typeface="Cambria Math" panose="02040503050406030204" pitchFamily="18" charset="0"/>
                                  </a:rPr>
                                  <m:t>𝑖</m:t>
                                </m:r>
                              </m:sub>
                            </m:sSub>
                            <m:r>
                              <m:rPr>
                                <m:brk m:alnAt="7"/>
                              </m:rPr>
                              <a:rPr lang="en-US" i="1" dirty="0">
                                <a:solidFill>
                                  <a:schemeClr val="accent1"/>
                                </a:solidFill>
                                <a:latin typeface="Cambria Math" panose="02040503050406030204" pitchFamily="18" charset="0"/>
                              </a:rPr>
                              <m:t>=</m:t>
                            </m:r>
                            <m:r>
                              <a:rPr lang="en-US" i="1" dirty="0">
                                <a:solidFill>
                                  <a:schemeClr val="accent1"/>
                                </a:solidFill>
                                <a:latin typeface="Cambria Math" panose="02040503050406030204" pitchFamily="18" charset="0"/>
                              </a:rPr>
                              <m:t>1</m:t>
                            </m:r>
                          </m:sub>
                          <m:sup/>
                          <m:e>
                            <m:sSub>
                              <m:sSubPr>
                                <m:ctrlPr>
                                  <a:rPr lang="en-US" i="1" dirty="0">
                                    <a:solidFill>
                                      <a:schemeClr val="accent1"/>
                                    </a:solidFill>
                                    <a:latin typeface="Cambria Math" panose="02040503050406030204" pitchFamily="18" charset="0"/>
                                  </a:rPr>
                                </m:ctrlPr>
                              </m:sSubPr>
                              <m:e>
                                <m:r>
                                  <a:rPr lang="en-US" i="1" dirty="0">
                                    <a:solidFill>
                                      <a:schemeClr val="accent1"/>
                                    </a:solidFill>
                                    <a:latin typeface="Cambria Math" panose="02040503050406030204" pitchFamily="18" charset="0"/>
                                  </a:rPr>
                                  <m:t>𝑌</m:t>
                                </m:r>
                              </m:e>
                              <m:sub>
                                <m:r>
                                  <a:rPr lang="en-US" i="1" dirty="0">
                                    <a:solidFill>
                                      <a:schemeClr val="accent1"/>
                                    </a:solidFill>
                                    <a:latin typeface="Cambria Math" panose="02040503050406030204" pitchFamily="18" charset="0"/>
                                  </a:rPr>
                                  <m:t>𝑖</m:t>
                                </m:r>
                              </m:sub>
                            </m:sSub>
                          </m:e>
                        </m:nary>
                      </m:e>
                    </m:d>
                  </m:oMath>
                </a14:m>
                <a:r>
                  <a:rPr lang="en-US" dirty="0"/>
                  <a:t> should be something like </a:t>
                </a:r>
                <a14:m>
                  <m:oMath xmlns:m="http://schemas.openxmlformats.org/officeDocument/2006/math">
                    <m:sSubSup>
                      <m:sSubSupPr>
                        <m:ctrlPr>
                          <a:rPr lang="en-US" b="0" i="1" smtClean="0">
                            <a:solidFill>
                              <a:schemeClr val="accent5"/>
                            </a:solidFill>
                            <a:latin typeface="Cambria Math" panose="02040503050406030204" pitchFamily="18" charset="0"/>
                          </a:rPr>
                        </m:ctrlPr>
                      </m:sSubSupPr>
                      <m:e>
                        <m:r>
                          <a:rPr lang="en-US" b="0" i="1" smtClean="0">
                            <a:solidFill>
                              <a:schemeClr val="accent5"/>
                            </a:solidFill>
                            <a:latin typeface="Cambria Math" panose="02040503050406030204" pitchFamily="18" charset="0"/>
                          </a:rPr>
                          <m:t>𝑠</m:t>
                        </m:r>
                      </m:e>
                      <m:sub>
                        <m:r>
                          <a:rPr lang="en-US" b="0" i="1" smtClean="0">
                            <a:solidFill>
                              <a:schemeClr val="accent5"/>
                            </a:solidFill>
                            <a:latin typeface="Cambria Math" panose="02040503050406030204" pitchFamily="18" charset="0"/>
                          </a:rPr>
                          <m:t>1</m:t>
                        </m:r>
                      </m:sub>
                      <m:sup>
                        <m:r>
                          <a:rPr lang="en-US" b="0" i="1" smtClean="0">
                            <a:solidFill>
                              <a:schemeClr val="accent5"/>
                            </a:solidFill>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oMath>
                </a14:m>
                <a:r>
                  <a:rPr lang="en-US" dirty="0"/>
                  <a:t>, and similarly for the second term.</a:t>
                </a:r>
              </a:p>
              <a:p>
                <a:r>
                  <a:rPr lang="en-US" dirty="0"/>
                  <a:t>Together, we get </a:t>
                </a:r>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𝜏</m:t>
                            </m:r>
                          </m:e>
                        </m:acc>
                      </m:e>
                    </m:d>
                    <m:r>
                      <a:rPr lang="en-US" b="0" i="1"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solidFill>
                                  <a:schemeClr val="accent5"/>
                                </a:solidFill>
                                <a:latin typeface="Cambria Math" panose="02040503050406030204" pitchFamily="18" charset="0"/>
                              </a:rPr>
                            </m:ctrlPr>
                          </m:sSubSupPr>
                          <m:e>
                            <m:r>
                              <a:rPr lang="en-US" i="1">
                                <a:solidFill>
                                  <a:schemeClr val="accent5"/>
                                </a:solidFill>
                                <a:latin typeface="Cambria Math" panose="02040503050406030204" pitchFamily="18" charset="0"/>
                              </a:rPr>
                              <m:t>𝑠</m:t>
                            </m:r>
                          </m:e>
                          <m:sub>
                            <m:r>
                              <a:rPr lang="en-US" i="1">
                                <a:solidFill>
                                  <a:schemeClr val="accent5"/>
                                </a:solidFill>
                                <a:latin typeface="Cambria Math" panose="02040503050406030204" pitchFamily="18" charset="0"/>
                              </a:rPr>
                              <m:t>1</m:t>
                            </m:r>
                          </m:sub>
                          <m:sup>
                            <m:r>
                              <a:rPr lang="en-US" i="1">
                                <a:solidFill>
                                  <a:schemeClr val="accent5"/>
                                </a:solidFill>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solidFill>
                                  <a:schemeClr val="accent2"/>
                                </a:solidFill>
                                <a:latin typeface="Cambria Math" panose="02040503050406030204" pitchFamily="18" charset="0"/>
                              </a:rPr>
                            </m:ctrlPr>
                          </m:sSubSupPr>
                          <m:e>
                            <m:r>
                              <a:rPr lang="en-US" b="0" i="1" smtClean="0">
                                <a:solidFill>
                                  <a:schemeClr val="accent2"/>
                                </a:solidFill>
                                <a:latin typeface="Cambria Math" panose="02040503050406030204" pitchFamily="18" charset="0"/>
                              </a:rPr>
                              <m:t>𝑠</m:t>
                            </m:r>
                          </m:e>
                          <m:sub>
                            <m:r>
                              <a:rPr lang="en-US" b="0" i="1" smtClean="0">
                                <a:solidFill>
                                  <a:schemeClr val="accent2"/>
                                </a:solidFill>
                                <a:latin typeface="Cambria Math" panose="02040503050406030204" pitchFamily="18" charset="0"/>
                              </a:rPr>
                              <m:t>0</m:t>
                            </m:r>
                          </m:sub>
                          <m:sup>
                            <m:r>
                              <a:rPr lang="en-US" b="0" i="1" smtClean="0">
                                <a:solidFill>
                                  <a:schemeClr val="accent2"/>
                                </a:solidFill>
                                <a:latin typeface="Cambria Math" panose="02040503050406030204" pitchFamily="18" charset="0"/>
                              </a:rPr>
                              <m:t>2</m:t>
                            </m:r>
                          </m:sup>
                        </m:sSub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0</m:t>
                            </m:r>
                          </m:sub>
                        </m:sSub>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F46B8BE0-2A32-D293-2C73-E4C1976384B5}"/>
                  </a:ext>
                </a:extLst>
              </p:cNvPr>
              <p:cNvSpPr>
                <a:spLocks noGrp="1" noRot="1" noChangeAspect="1" noMove="1" noResize="1" noEditPoints="1" noAdjustHandles="1" noChangeArrowheads="1" noChangeShapeType="1" noTextEdit="1"/>
              </p:cNvSpPr>
              <p:nvPr>
                <p:ph idx="1"/>
              </p:nvPr>
            </p:nvSpPr>
            <p:spPr>
              <a:xfrm>
                <a:off x="838200" y="1825625"/>
                <a:ext cx="7543800" cy="4351338"/>
              </a:xfrm>
              <a:blipFill>
                <a:blip r:embed="rId3"/>
                <a:stretch>
                  <a:fillRect l="-1515" t="-7267" r="-269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2395B97-EB41-CF4B-5B8F-E7842D6F603A}"/>
              </a:ext>
            </a:extLst>
          </p:cNvPr>
          <p:cNvSpPr txBox="1"/>
          <p:nvPr/>
        </p:nvSpPr>
        <p:spPr>
          <a:xfrm>
            <a:off x="457200" y="6169709"/>
            <a:ext cx="8813800" cy="646331"/>
          </a:xfrm>
          <a:prstGeom prst="rect">
            <a:avLst/>
          </a:prstGeom>
          <a:noFill/>
        </p:spPr>
        <p:txBody>
          <a:bodyPr wrap="square" rtlCol="0">
            <a:spAutoFit/>
          </a:bodyPr>
          <a:lstStyle/>
          <a:p>
            <a:r>
              <a:rPr lang="en-US" dirty="0">
                <a:solidFill>
                  <a:schemeClr val="accent1"/>
                </a:solidFill>
              </a:rPr>
              <a:t>*Not actually independent!  This is because, e.g., someone can’t be in both the control group and the treatment group at the same time.  But pretty close when N is big.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5B056AD-9C59-55A0-E937-F054695E93ED}"/>
                  </a:ext>
                </a:extLst>
              </p:cNvPr>
              <p:cNvSpPr txBox="1"/>
              <p:nvPr/>
            </p:nvSpPr>
            <p:spPr>
              <a:xfrm>
                <a:off x="8788400" y="4743863"/>
                <a:ext cx="2997200" cy="1207638"/>
              </a:xfrm>
              <a:prstGeom prst="rect">
                <a:avLst/>
              </a:prstGeom>
              <a:noFill/>
            </p:spPr>
            <p:txBody>
              <a:bodyPr wrap="square">
                <a:spAutoFit/>
              </a:bodyPr>
              <a:lstStyle/>
              <a:p>
                <a14:m>
                  <m:oMath xmlns:m="http://schemas.openxmlformats.org/officeDocument/2006/math">
                    <m:sSubSup>
                      <m:sSubSupPr>
                        <m:ctrlPr>
                          <a:rPr lang="en-US" sz="2400" b="0" i="1" smtClean="0">
                            <a:solidFill>
                              <a:schemeClr val="accent2"/>
                            </a:solidFill>
                            <a:latin typeface="Cambria Math" panose="02040503050406030204" pitchFamily="18" charset="0"/>
                          </a:rPr>
                        </m:ctrlPr>
                      </m:sSubSupPr>
                      <m:e>
                        <m:r>
                          <a:rPr lang="en-US" sz="2400" b="0" i="1" smtClean="0">
                            <a:solidFill>
                              <a:schemeClr val="accent2"/>
                            </a:solidFill>
                            <a:latin typeface="Cambria Math" panose="02040503050406030204" pitchFamily="18" charset="0"/>
                          </a:rPr>
                          <m:t>𝑠</m:t>
                        </m:r>
                      </m:e>
                      <m:sub>
                        <m:r>
                          <a:rPr lang="en-US" sz="2400" b="0" i="1" smtClean="0">
                            <a:solidFill>
                              <a:schemeClr val="accent2"/>
                            </a:solidFill>
                            <a:latin typeface="Cambria Math" panose="02040503050406030204" pitchFamily="18" charset="0"/>
                          </a:rPr>
                          <m:t>0</m:t>
                        </m:r>
                      </m:sub>
                      <m:sup>
                        <m:r>
                          <a:rPr lang="en-US" sz="2400" b="0" i="1" smtClean="0">
                            <a:solidFill>
                              <a:schemeClr val="accent2"/>
                            </a:solidFill>
                            <a:latin typeface="Cambria Math" panose="02040503050406030204" pitchFamily="18" charset="0"/>
                          </a:rPr>
                          <m:t>2</m:t>
                        </m:r>
                      </m:sup>
                    </m:sSubSup>
                    <m:r>
                      <a:rPr lang="en-US" sz="2400" b="0" i="1" smtClean="0">
                        <a:solidFill>
                          <a:schemeClr val="accent2"/>
                        </a:solidFill>
                        <a:latin typeface="Cambria Math" panose="02040503050406030204" pitchFamily="18" charset="0"/>
                      </a:rPr>
                      <m:t>=</m:t>
                    </m:r>
                  </m:oMath>
                </a14:m>
                <a:r>
                  <a:rPr lang="en-US" sz="2400" dirty="0">
                    <a:solidFill>
                      <a:schemeClr val="accent2"/>
                    </a:solidFill>
                  </a:rPr>
                  <a:t> Sample variance of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𝑌</m:t>
                        </m:r>
                      </m:e>
                      <m:sub>
                        <m:r>
                          <a:rPr lang="en-US" sz="2400" b="0" i="1" smtClean="0">
                            <a:solidFill>
                              <a:schemeClr val="accent2"/>
                            </a:solidFill>
                            <a:latin typeface="Cambria Math" panose="02040503050406030204" pitchFamily="18" charset="0"/>
                          </a:rPr>
                          <m:t>𝑖</m:t>
                        </m:r>
                      </m:sub>
                    </m:sSub>
                  </m:oMath>
                </a14:m>
                <a:r>
                  <a:rPr lang="en-US" sz="2400" dirty="0">
                    <a:solidFill>
                      <a:schemeClr val="accent2"/>
                    </a:solidFill>
                  </a:rPr>
                  <a:t> among the control group</a:t>
                </a:r>
                <a:endParaRPr lang="en-US" sz="2400" dirty="0">
                  <a:solidFill>
                    <a:schemeClr val="accent1"/>
                  </a:solidFill>
                </a:endParaRPr>
              </a:p>
            </p:txBody>
          </p:sp>
        </mc:Choice>
        <mc:Fallback xmlns="">
          <p:sp>
            <p:nvSpPr>
              <p:cNvPr id="10" name="TextBox 9">
                <a:extLst>
                  <a:ext uri="{FF2B5EF4-FFF2-40B4-BE49-F238E27FC236}">
                    <a16:creationId xmlns:a16="http://schemas.microsoft.com/office/drawing/2014/main" id="{45B056AD-9C59-55A0-E937-F054695E93ED}"/>
                  </a:ext>
                </a:extLst>
              </p:cNvPr>
              <p:cNvSpPr txBox="1">
                <a:spLocks noRot="1" noChangeAspect="1" noMove="1" noResize="1" noEditPoints="1" noAdjustHandles="1" noChangeArrowheads="1" noChangeShapeType="1" noTextEdit="1"/>
              </p:cNvSpPr>
              <p:nvPr/>
            </p:nvSpPr>
            <p:spPr>
              <a:xfrm>
                <a:off x="8788400" y="4743863"/>
                <a:ext cx="2997200" cy="1207638"/>
              </a:xfrm>
              <a:prstGeom prst="rect">
                <a:avLst/>
              </a:prstGeom>
              <a:blipFill>
                <a:blip r:embed="rId4"/>
                <a:stretch>
                  <a:fillRect l="-3390" t="-3125" r="-2119" b="-11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C2D9554-E36A-0548-F4CE-154F15B3C55B}"/>
                  </a:ext>
                </a:extLst>
              </p:cNvPr>
              <p:cNvSpPr txBox="1"/>
              <p:nvPr/>
            </p:nvSpPr>
            <p:spPr>
              <a:xfrm>
                <a:off x="8712200" y="3259118"/>
                <a:ext cx="3149600" cy="1204625"/>
              </a:xfrm>
              <a:prstGeom prst="rect">
                <a:avLst/>
              </a:prstGeom>
              <a:noFill/>
            </p:spPr>
            <p:txBody>
              <a:bodyPr wrap="square">
                <a:spAutoFit/>
              </a:bodyPr>
              <a:lstStyle/>
              <a:p>
                <a14:m>
                  <m:oMath xmlns:m="http://schemas.openxmlformats.org/officeDocument/2006/math">
                    <m:sSubSup>
                      <m:sSubSupPr>
                        <m:ctrlPr>
                          <a:rPr lang="en-US" sz="2400" b="0" i="1" smtClean="0">
                            <a:solidFill>
                              <a:schemeClr val="accent5"/>
                            </a:solidFill>
                            <a:latin typeface="Cambria Math" panose="02040503050406030204" pitchFamily="18" charset="0"/>
                          </a:rPr>
                        </m:ctrlPr>
                      </m:sSubSupPr>
                      <m:e>
                        <m:r>
                          <a:rPr lang="en-US" sz="2400" b="0" i="1" smtClean="0">
                            <a:solidFill>
                              <a:schemeClr val="accent5"/>
                            </a:solidFill>
                            <a:latin typeface="Cambria Math" panose="02040503050406030204" pitchFamily="18" charset="0"/>
                          </a:rPr>
                          <m:t>𝑠</m:t>
                        </m:r>
                      </m:e>
                      <m:sub>
                        <m:r>
                          <a:rPr lang="en-US" sz="2400" b="0" i="1" smtClean="0">
                            <a:solidFill>
                              <a:schemeClr val="accent5"/>
                            </a:solidFill>
                            <a:latin typeface="Cambria Math" panose="02040503050406030204" pitchFamily="18" charset="0"/>
                          </a:rPr>
                          <m:t>1</m:t>
                        </m:r>
                      </m:sub>
                      <m:sup>
                        <m:r>
                          <a:rPr lang="en-US" sz="2400" b="0" i="1" smtClean="0">
                            <a:solidFill>
                              <a:schemeClr val="accent5"/>
                            </a:solidFill>
                            <a:latin typeface="Cambria Math" panose="02040503050406030204" pitchFamily="18" charset="0"/>
                          </a:rPr>
                          <m:t>2</m:t>
                        </m:r>
                      </m:sup>
                    </m:sSubSup>
                    <m:r>
                      <a:rPr lang="en-US" sz="2400" b="0" i="1" smtClean="0">
                        <a:solidFill>
                          <a:schemeClr val="accent5"/>
                        </a:solidFill>
                        <a:latin typeface="Cambria Math" panose="02040503050406030204" pitchFamily="18" charset="0"/>
                      </a:rPr>
                      <m:t>=</m:t>
                    </m:r>
                  </m:oMath>
                </a14:m>
                <a:r>
                  <a:rPr lang="en-US" sz="2400" dirty="0">
                    <a:solidFill>
                      <a:schemeClr val="accent5"/>
                    </a:solidFill>
                  </a:rPr>
                  <a:t> Sample variance of </a:t>
                </a:r>
                <a14:m>
                  <m:oMath xmlns:m="http://schemas.openxmlformats.org/officeDocument/2006/math">
                    <m:sSub>
                      <m:sSubPr>
                        <m:ctrlPr>
                          <a:rPr lang="en-US" sz="2400" b="0" i="1" smtClean="0">
                            <a:solidFill>
                              <a:schemeClr val="accent5"/>
                            </a:solidFill>
                            <a:latin typeface="Cambria Math" panose="02040503050406030204" pitchFamily="18" charset="0"/>
                          </a:rPr>
                        </m:ctrlPr>
                      </m:sSubPr>
                      <m:e>
                        <m:r>
                          <a:rPr lang="en-US" sz="2400" b="0" i="1" smtClean="0">
                            <a:solidFill>
                              <a:schemeClr val="accent5"/>
                            </a:solidFill>
                            <a:latin typeface="Cambria Math" panose="02040503050406030204" pitchFamily="18" charset="0"/>
                          </a:rPr>
                          <m:t>𝑌</m:t>
                        </m:r>
                      </m:e>
                      <m:sub>
                        <m:r>
                          <a:rPr lang="en-US" sz="2400" b="0" i="1" smtClean="0">
                            <a:solidFill>
                              <a:schemeClr val="accent5"/>
                            </a:solidFill>
                            <a:latin typeface="Cambria Math" panose="02040503050406030204" pitchFamily="18" charset="0"/>
                          </a:rPr>
                          <m:t>𝑖</m:t>
                        </m:r>
                      </m:sub>
                    </m:sSub>
                  </m:oMath>
                </a14:m>
                <a:r>
                  <a:rPr lang="en-US" sz="2400" dirty="0">
                    <a:solidFill>
                      <a:schemeClr val="accent5"/>
                    </a:solidFill>
                  </a:rPr>
                  <a:t> among the treatment group</a:t>
                </a:r>
                <a:endParaRPr lang="en-US" sz="2400" dirty="0">
                  <a:solidFill>
                    <a:schemeClr val="accent1"/>
                  </a:solidFill>
                </a:endParaRPr>
              </a:p>
            </p:txBody>
          </p:sp>
        </mc:Choice>
        <mc:Fallback xmlns="">
          <p:sp>
            <p:nvSpPr>
              <p:cNvPr id="11" name="TextBox 10">
                <a:extLst>
                  <a:ext uri="{FF2B5EF4-FFF2-40B4-BE49-F238E27FC236}">
                    <a16:creationId xmlns:a16="http://schemas.microsoft.com/office/drawing/2014/main" id="{5C2D9554-E36A-0548-F4CE-154F15B3C55B}"/>
                  </a:ext>
                </a:extLst>
              </p:cNvPr>
              <p:cNvSpPr txBox="1">
                <a:spLocks noRot="1" noChangeAspect="1" noMove="1" noResize="1" noEditPoints="1" noAdjustHandles="1" noChangeArrowheads="1" noChangeShapeType="1" noTextEdit="1"/>
              </p:cNvSpPr>
              <p:nvPr/>
            </p:nvSpPr>
            <p:spPr>
              <a:xfrm>
                <a:off x="8712200" y="3259118"/>
                <a:ext cx="3149600" cy="1204625"/>
              </a:xfrm>
              <a:prstGeom prst="rect">
                <a:avLst/>
              </a:prstGeom>
              <a:blipFill>
                <a:blip r:embed="rId5"/>
                <a:stretch>
                  <a:fillRect l="-2800" t="-3125" r="-1600" b="-10417"/>
                </a:stretch>
              </a:blipFill>
            </p:spPr>
            <p:txBody>
              <a:bodyPr/>
              <a:lstStyle/>
              <a:p>
                <a:r>
                  <a:rPr lang="en-US">
                    <a:noFill/>
                  </a:rPr>
                  <a:t> </a:t>
                </a:r>
              </a:p>
            </p:txBody>
          </p:sp>
        </mc:Fallback>
      </mc:AlternateContent>
    </p:spTree>
    <p:extLst>
      <p:ext uri="{BB962C8B-B14F-4D97-AF65-F5344CB8AC3E}">
        <p14:creationId xmlns:p14="http://schemas.microsoft.com/office/powerpoint/2010/main" val="7182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FEB389A-380C-D811-C909-5FA1263997C6}"/>
                  </a:ext>
                </a:extLst>
              </p:cNvPr>
              <p:cNvSpPr>
                <a:spLocks noGrp="1"/>
              </p:cNvSpPr>
              <p:nvPr>
                <p:ph type="title"/>
              </p:nvPr>
            </p:nvSpPr>
            <p:spPr/>
            <p:txBody>
              <a:bodyPr/>
              <a:lstStyle/>
              <a:p>
                <a:r>
                  <a:rPr lang="en-US" dirty="0"/>
                  <a:t>With our estimate of </a:t>
                </a:r>
                <a14:m>
                  <m:oMath xmlns:m="http://schemas.openxmlformats.org/officeDocument/2006/math">
                    <m:r>
                      <m:rPr>
                        <m:sty m:val="p"/>
                      </m:rPr>
                      <a:rPr lang="en-US" b="0" i="0" smtClean="0">
                        <a:latin typeface="Cambria Math" panose="02040503050406030204" pitchFamily="18" charset="0"/>
                      </a:rPr>
                      <m:t>Var</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𝜏</m:t>
                        </m:r>
                      </m:e>
                    </m:acc>
                    <m:r>
                      <a:rPr lang="en-US" b="0" i="1" smtClean="0">
                        <a:latin typeface="Cambria Math" panose="02040503050406030204" pitchFamily="18" charset="0"/>
                      </a:rPr>
                      <m:t>)</m:t>
                    </m:r>
                  </m:oMath>
                </a14:m>
                <a:r>
                  <a:rPr lang="en-US" dirty="0"/>
                  <a:t>…</a:t>
                </a:r>
              </a:p>
            </p:txBody>
          </p:sp>
        </mc:Choice>
        <mc:Fallback xmlns="">
          <p:sp>
            <p:nvSpPr>
              <p:cNvPr id="2" name="Title 1">
                <a:extLst>
                  <a:ext uri="{FF2B5EF4-FFF2-40B4-BE49-F238E27FC236}">
                    <a16:creationId xmlns:a16="http://schemas.microsoft.com/office/drawing/2014/main" id="{5FEB389A-380C-D811-C909-5FA1263997C6}"/>
                  </a:ext>
                </a:extLst>
              </p:cNvPr>
              <p:cNvSpPr>
                <a:spLocks noGrp="1" noRot="1" noChangeAspect="1" noMove="1" noResize="1" noEditPoints="1" noAdjustHandles="1" noChangeArrowheads="1" noChangeShapeType="1" noTextEdit="1"/>
              </p:cNvSpPr>
              <p:nvPr>
                <p:ph type="title"/>
              </p:nvPr>
            </p:nvSpPr>
            <p:spPr>
              <a:blipFill>
                <a:blip r:embed="rId3"/>
                <a:stretch>
                  <a:fillRect l="-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97309B-0B48-4C95-7ACA-6031AA6C1CF0}"/>
                  </a:ext>
                </a:extLst>
              </p:cNvPr>
              <p:cNvSpPr>
                <a:spLocks noGrp="1"/>
              </p:cNvSpPr>
              <p:nvPr>
                <p:ph idx="1"/>
              </p:nvPr>
            </p:nvSpPr>
            <p:spPr/>
            <p:txBody>
              <a:bodyPr/>
              <a:lstStyle/>
              <a:p>
                <a:r>
                  <a:rPr lang="en-US" dirty="0"/>
                  <a:t>We can construct standard errors </a:t>
                </a:r>
              </a:p>
              <a:p>
                <a:pPr lvl="1"/>
                <a:r>
                  <a:rPr lang="en-US" dirty="0"/>
                  <a:t>Take the square root of our estimate: </a:t>
                </a:r>
                <a14:m>
                  <m:oMath xmlns:m="http://schemas.openxmlformats.org/officeDocument/2006/math">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sSubSup>
                              <m:sSubSupPr>
                                <m:ctrlPr>
                                  <a:rPr lang="en-US" i="1">
                                    <a:solidFill>
                                      <a:schemeClr val="accent5"/>
                                    </a:solidFill>
                                    <a:latin typeface="Cambria Math" panose="02040503050406030204" pitchFamily="18" charset="0"/>
                                  </a:rPr>
                                </m:ctrlPr>
                              </m:sSubSupPr>
                              <m:e>
                                <m:r>
                                  <a:rPr lang="en-US" i="1">
                                    <a:solidFill>
                                      <a:schemeClr val="accent5"/>
                                    </a:solidFill>
                                    <a:latin typeface="Cambria Math" panose="02040503050406030204" pitchFamily="18" charset="0"/>
                                  </a:rPr>
                                  <m:t>𝑠</m:t>
                                </m:r>
                              </m:e>
                              <m:sub>
                                <m:r>
                                  <a:rPr lang="en-US" i="1">
                                    <a:solidFill>
                                      <a:schemeClr val="accent5"/>
                                    </a:solidFill>
                                    <a:latin typeface="Cambria Math" panose="02040503050406030204" pitchFamily="18" charset="0"/>
                                  </a:rPr>
                                  <m:t>1</m:t>
                                </m:r>
                              </m:sub>
                              <m:sup>
                                <m:r>
                                  <a:rPr lang="en-US" i="1">
                                    <a:solidFill>
                                      <a:schemeClr val="accent5"/>
                                    </a:solidFill>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solidFill>
                                      <a:schemeClr val="accent2"/>
                                    </a:solidFill>
                                    <a:latin typeface="Cambria Math" panose="02040503050406030204" pitchFamily="18" charset="0"/>
                                  </a:rPr>
                                </m:ctrlPr>
                              </m:sSubSup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0</m:t>
                                </m:r>
                              </m:sub>
                              <m:sup>
                                <m:r>
                                  <a:rPr lang="en-US" i="1">
                                    <a:solidFill>
                                      <a:schemeClr val="accent2"/>
                                    </a:solidFill>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0</m:t>
                                </m:r>
                              </m:sub>
                            </m:sSub>
                          </m:den>
                        </m:f>
                      </m:e>
                    </m:rad>
                  </m:oMath>
                </a14:m>
                <a:endParaRPr lang="en-US" dirty="0"/>
              </a:p>
              <a:p>
                <a:pPr lvl="1"/>
                <a:endParaRPr lang="en-US" dirty="0"/>
              </a:p>
              <a:p>
                <a:r>
                  <a:rPr lang="en-US" dirty="0"/>
                  <a:t>We can construct confidence intervals</a:t>
                </a:r>
              </a:p>
              <a:p>
                <a:pPr lvl="1"/>
                <a:r>
                  <a:rPr lang="en-US" dirty="0"/>
                  <a:t>By the CLT,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𝜏</m:t>
                        </m:r>
                      </m:e>
                    </m:acc>
                    <m:r>
                      <a:rPr lang="en-US" b="0" i="1" dirty="0" smtClean="0">
                        <a:latin typeface="Cambria Math" panose="02040503050406030204" pitchFamily="18" charset="0"/>
                      </a:rPr>
                      <m:t>≈</m:t>
                    </m:r>
                    <m:r>
                      <a:rPr lang="en-US" b="0" i="1" dirty="0" smtClean="0">
                        <a:latin typeface="Cambria Math" panose="02040503050406030204" pitchFamily="18" charset="0"/>
                      </a:rPr>
                      <m:t>𝑁</m:t>
                    </m:r>
                    <m:r>
                      <a:rPr lang="en-US" b="0" i="1" dirty="0" smtClean="0">
                        <a:latin typeface="Cambria Math" panose="02040503050406030204" pitchFamily="18" charset="0"/>
                      </a:rPr>
                      <m:t>(</m:t>
                    </m:r>
                    <m:r>
                      <a:rPr lang="en-US" b="0" i="1" dirty="0" smtClean="0">
                        <a:latin typeface="Cambria Math" panose="02040503050406030204" pitchFamily="18" charset="0"/>
                      </a:rPr>
                      <m:t>𝜏</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𝜏</m:t>
                            </m:r>
                          </m:e>
                        </m:acc>
                      </m:e>
                    </m:d>
                    <m:r>
                      <a:rPr lang="en-US" b="0" i="1" dirty="0" smtClean="0">
                        <a:latin typeface="Cambria Math" panose="02040503050406030204" pitchFamily="18" charset="0"/>
                      </a:rPr>
                      <m:t>)</m:t>
                    </m:r>
                  </m:oMath>
                </a14:m>
                <a:endParaRPr lang="en-US" dirty="0"/>
              </a:p>
              <a:p>
                <a:pPr lvl="1"/>
                <a:r>
                  <a:rPr lang="en-US" dirty="0"/>
                  <a:t>Plug in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𝜏</m:t>
                            </m:r>
                          </m:e>
                        </m:acc>
                      </m:e>
                    </m:d>
                    <m:r>
                      <a:rPr lang="en-US" b="0" i="1" dirty="0" smtClean="0">
                        <a:latin typeface="Cambria Math" panose="02040503050406030204" pitchFamily="18" charset="0"/>
                      </a:rPr>
                      <m:t>≈</m:t>
                    </m:r>
                    <m:f>
                      <m:fPr>
                        <m:ctrlPr>
                          <a:rPr lang="en-US" i="1">
                            <a:latin typeface="Cambria Math" panose="02040503050406030204" pitchFamily="18" charset="0"/>
                          </a:rPr>
                        </m:ctrlPr>
                      </m:fPr>
                      <m:num>
                        <m:sSubSup>
                          <m:sSubSupPr>
                            <m:ctrlPr>
                              <a:rPr lang="en-US" i="1">
                                <a:solidFill>
                                  <a:schemeClr val="accent5"/>
                                </a:solidFill>
                                <a:latin typeface="Cambria Math" panose="02040503050406030204" pitchFamily="18" charset="0"/>
                              </a:rPr>
                            </m:ctrlPr>
                          </m:sSubSupPr>
                          <m:e>
                            <m:r>
                              <a:rPr lang="en-US" i="1">
                                <a:solidFill>
                                  <a:schemeClr val="accent5"/>
                                </a:solidFill>
                                <a:latin typeface="Cambria Math" panose="02040503050406030204" pitchFamily="18" charset="0"/>
                              </a:rPr>
                              <m:t>𝑠</m:t>
                            </m:r>
                          </m:e>
                          <m:sub>
                            <m:r>
                              <a:rPr lang="en-US" i="1">
                                <a:solidFill>
                                  <a:schemeClr val="accent5"/>
                                </a:solidFill>
                                <a:latin typeface="Cambria Math" panose="02040503050406030204" pitchFamily="18" charset="0"/>
                              </a:rPr>
                              <m:t>1</m:t>
                            </m:r>
                          </m:sub>
                          <m:sup>
                            <m:r>
                              <a:rPr lang="en-US" i="1">
                                <a:solidFill>
                                  <a:schemeClr val="accent5"/>
                                </a:solidFill>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solidFill>
                                  <a:schemeClr val="accent2"/>
                                </a:solidFill>
                                <a:latin typeface="Cambria Math" panose="02040503050406030204" pitchFamily="18" charset="0"/>
                              </a:rPr>
                            </m:ctrlPr>
                          </m:sSubSup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0</m:t>
                            </m:r>
                          </m:sub>
                          <m:sup>
                            <m:r>
                              <a:rPr lang="en-US" i="1">
                                <a:solidFill>
                                  <a:schemeClr val="accent2"/>
                                </a:solidFill>
                                <a:latin typeface="Cambria Math" panose="02040503050406030204" pitchFamily="18" charset="0"/>
                              </a:rPr>
                              <m:t>2</m:t>
                            </m:r>
                          </m:sup>
                        </m:sSubSup>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0</m:t>
                            </m:r>
                          </m:sub>
                        </m:sSub>
                      </m:den>
                    </m:f>
                  </m:oMath>
                </a14:m>
                <a:endParaRPr lang="en-US" dirty="0"/>
              </a:p>
              <a:p>
                <a:pPr lvl="1"/>
                <a:r>
                  <a:rPr lang="en-US" dirty="0"/>
                  <a:t>Look at the 95% (or whatever) confidence interval for the corresponding Gaussian</a:t>
                </a:r>
              </a:p>
            </p:txBody>
          </p:sp>
        </mc:Choice>
        <mc:Fallback xmlns="">
          <p:sp>
            <p:nvSpPr>
              <p:cNvPr id="3" name="Content Placeholder 2">
                <a:extLst>
                  <a:ext uri="{FF2B5EF4-FFF2-40B4-BE49-F238E27FC236}">
                    <a16:creationId xmlns:a16="http://schemas.microsoft.com/office/drawing/2014/main" id="{9897309B-0B48-4C95-7ACA-6031AA6C1CF0}"/>
                  </a:ext>
                </a:extLst>
              </p:cNvPr>
              <p:cNvSpPr>
                <a:spLocks noGrp="1" noRot="1" noChangeAspect="1" noMove="1" noResize="1" noEditPoints="1" noAdjustHandles="1" noChangeArrowheads="1" noChangeShapeType="1" noTextEdit="1"/>
              </p:cNvSpPr>
              <p:nvPr>
                <p:ph idx="1"/>
              </p:nvPr>
            </p:nvSpPr>
            <p:spPr>
              <a:blipFill>
                <a:blip r:embed="rId4"/>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33488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832F-AF62-01C5-D607-98E163323D1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543C27F-3519-77FF-A654-AA9856057953}"/>
              </a:ext>
            </a:extLst>
          </p:cNvPr>
          <p:cNvSpPr>
            <a:spLocks noGrp="1"/>
          </p:cNvSpPr>
          <p:nvPr>
            <p:ph idx="1"/>
          </p:nvPr>
        </p:nvSpPr>
        <p:spPr/>
        <p:txBody>
          <a:bodyPr/>
          <a:lstStyle/>
          <a:p>
            <a:r>
              <a:rPr lang="en-US" dirty="0"/>
              <a:t>HW1 Part 1 Due soon!</a:t>
            </a:r>
          </a:p>
          <a:p>
            <a:pPr lvl="1"/>
            <a:r>
              <a:rPr lang="en-US" dirty="0">
                <a:solidFill>
                  <a:schemeClr val="accent1"/>
                </a:solidFill>
              </a:rPr>
              <a:t>Monday, 11:59pm</a:t>
            </a:r>
          </a:p>
          <a:p>
            <a:pPr lvl="1"/>
            <a:endParaRPr lang="en-US" dirty="0"/>
          </a:p>
          <a:p>
            <a:pPr lvl="1"/>
            <a:endParaRPr lang="en-US" dirty="0"/>
          </a:p>
        </p:txBody>
      </p:sp>
    </p:spTree>
    <p:extLst>
      <p:ext uri="{BB962C8B-B14F-4D97-AF65-F5344CB8AC3E}">
        <p14:creationId xmlns:p14="http://schemas.microsoft.com/office/powerpoint/2010/main" val="189861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39E1-BDB9-21EC-B5A0-5FDC11557BFD}"/>
              </a:ext>
            </a:extLst>
          </p:cNvPr>
          <p:cNvSpPr>
            <a:spLocks noGrp="1"/>
          </p:cNvSpPr>
          <p:nvPr>
            <p:ph type="title"/>
          </p:nvPr>
        </p:nvSpPr>
        <p:spPr>
          <a:xfrm>
            <a:off x="639611" y="161776"/>
            <a:ext cx="10515600" cy="1325563"/>
          </a:xfrm>
        </p:spPr>
        <p:txBody>
          <a:bodyPr/>
          <a:lstStyle/>
          <a:p>
            <a:r>
              <a:rPr lang="en-US" dirty="0"/>
              <a:t>This allows us to do 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842F57-32D1-E13E-BDC9-D2A9A813722E}"/>
                  </a:ext>
                </a:extLst>
              </p:cNvPr>
              <p:cNvSpPr>
                <a:spLocks noGrp="1"/>
              </p:cNvSpPr>
              <p:nvPr>
                <p:ph idx="1"/>
              </p:nvPr>
            </p:nvSpPr>
            <p:spPr>
              <a:xfrm>
                <a:off x="963706" y="1580819"/>
                <a:ext cx="9847729" cy="4351338"/>
              </a:xfrm>
            </p:spPr>
            <p:txBody>
              <a:bodyPr/>
              <a:lstStyle/>
              <a:p>
                <a:pPr marL="514350" indent="-514350">
                  <a:buFont typeface="+mj-lt"/>
                  <a:buAutoNum type="arabicPeriod"/>
                </a:pPr>
                <a:r>
                  <a:rPr lang="en-US" dirty="0"/>
                  <a:t>Figure out a 95% (or whatever) confidence interval based 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𝜏</m:t>
                        </m:r>
                      </m:e>
                    </m:acc>
                  </m:oMath>
                </a14:m>
                <a:endParaRPr lang="en-US" b="0" dirty="0"/>
              </a:p>
              <a:p>
                <a:pPr lvl="1"/>
                <a:r>
                  <a:rPr lang="en-US" dirty="0">
                    <a:solidFill>
                      <a:schemeClr val="accent1"/>
                    </a:solidFill>
                  </a:rPr>
                  <a:t>Either analytically or with resampling</a:t>
                </a:r>
              </a:p>
              <a:p>
                <a:pPr marL="514350" indent="-514350">
                  <a:buFont typeface="+mj-lt"/>
                  <a:buAutoNum type="arabicPeriod"/>
                </a:pPr>
                <a:r>
                  <a:rPr lang="en-US" dirty="0"/>
                  <a:t>Null hypothesis: </a:t>
                </a:r>
                <a14:m>
                  <m:oMath xmlns:m="http://schemas.openxmlformats.org/officeDocument/2006/math">
                    <m:r>
                      <a:rPr lang="en-US" b="0" i="1" dirty="0" smtClean="0">
                        <a:latin typeface="Cambria Math" panose="02040503050406030204" pitchFamily="18" charset="0"/>
                      </a:rPr>
                      <m:t>𝜏</m:t>
                    </m:r>
                    <m:r>
                      <a:rPr lang="en-US" b="0" i="1" dirty="0" smtClean="0">
                        <a:latin typeface="Cambria Math" panose="02040503050406030204" pitchFamily="18" charset="0"/>
                      </a:rPr>
                      <m:t>=0</m:t>
                    </m:r>
                  </m:oMath>
                </a14:m>
                <a:r>
                  <a:rPr lang="en-US" dirty="0"/>
                  <a:t> (there is no effect)</a:t>
                </a:r>
              </a:p>
              <a:p>
                <a:pPr marL="514350" indent="-514350">
                  <a:buFont typeface="+mj-lt"/>
                  <a:buAutoNum type="arabicPeriod"/>
                </a:pPr>
                <a:r>
                  <a:rPr lang="en-US" dirty="0"/>
                  <a:t>If </a:t>
                </a:r>
                <a14:m>
                  <m:oMath xmlns:m="http://schemas.openxmlformats.org/officeDocument/2006/math">
                    <m:r>
                      <a:rPr lang="en-US" b="0" i="1" smtClean="0">
                        <a:latin typeface="Cambria Math" panose="02040503050406030204" pitchFamily="18" charset="0"/>
                      </a:rPr>
                      <m:t>0</m:t>
                    </m:r>
                  </m:oMath>
                </a14:m>
                <a:r>
                  <a:rPr lang="en-US" dirty="0"/>
                  <a:t> lies outside the confidence interval, reject the null with p-value 0.05 (or whatever).</a:t>
                </a:r>
              </a:p>
              <a:p>
                <a:pPr lvl="1"/>
                <a:r>
                  <a:rPr lang="en-US" dirty="0">
                    <a:solidFill>
                      <a:schemeClr val="accent1"/>
                    </a:solidFill>
                  </a:rPr>
                  <a:t>In this case we’d say: “There is a statistically significant effect of aspirin on headaches (p-value 0.05)”</a:t>
                </a:r>
              </a:p>
            </p:txBody>
          </p:sp>
        </mc:Choice>
        <mc:Fallback xmlns="">
          <p:sp>
            <p:nvSpPr>
              <p:cNvPr id="3" name="Content Placeholder 2">
                <a:extLst>
                  <a:ext uri="{FF2B5EF4-FFF2-40B4-BE49-F238E27FC236}">
                    <a16:creationId xmlns:a16="http://schemas.microsoft.com/office/drawing/2014/main" id="{7A842F57-32D1-E13E-BDC9-D2A9A813722E}"/>
                  </a:ext>
                </a:extLst>
              </p:cNvPr>
              <p:cNvSpPr>
                <a:spLocks noGrp="1" noRot="1" noChangeAspect="1" noMove="1" noResize="1" noEditPoints="1" noAdjustHandles="1" noChangeArrowheads="1" noChangeShapeType="1" noTextEdit="1"/>
              </p:cNvSpPr>
              <p:nvPr>
                <p:ph idx="1"/>
              </p:nvPr>
            </p:nvSpPr>
            <p:spPr>
              <a:xfrm>
                <a:off x="963706" y="1580819"/>
                <a:ext cx="9847729" cy="4351338"/>
              </a:xfrm>
              <a:blipFill>
                <a:blip r:embed="rId3"/>
                <a:stretch>
                  <a:fillRect l="-1030" t="-2326" r="-1673"/>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CC5F8BB5-D122-D626-4A5C-73563AE4A754}"/>
              </a:ext>
            </a:extLst>
          </p:cNvPr>
          <p:cNvGrpSpPr/>
          <p:nvPr/>
        </p:nvGrpSpPr>
        <p:grpSpPr>
          <a:xfrm>
            <a:off x="639611" y="5175896"/>
            <a:ext cx="7356907" cy="1512522"/>
            <a:chOff x="639611" y="5175896"/>
            <a:chExt cx="7356907" cy="1512522"/>
          </a:xfrm>
        </p:grpSpPr>
        <p:pic>
          <p:nvPicPr>
            <p:cNvPr id="4" name="Picture 3">
              <a:extLst>
                <a:ext uri="{FF2B5EF4-FFF2-40B4-BE49-F238E27FC236}">
                  <a16:creationId xmlns:a16="http://schemas.microsoft.com/office/drawing/2014/main" id="{9ED54563-32AB-C7DE-5294-531313B5FCCB}"/>
                </a:ext>
              </a:extLst>
            </p:cNvPr>
            <p:cNvPicPr>
              <a:picLocks noChangeAspect="1"/>
            </p:cNvPicPr>
            <p:nvPr/>
          </p:nvPicPr>
          <p:blipFill>
            <a:blip r:embed="rId4"/>
            <a:stretch>
              <a:fillRect/>
            </a:stretch>
          </p:blipFill>
          <p:spPr>
            <a:xfrm flipH="1">
              <a:off x="639611" y="5175896"/>
              <a:ext cx="740954" cy="1512522"/>
            </a:xfrm>
            <a:prstGeom prst="rect">
              <a:avLst/>
            </a:prstGeom>
          </p:spPr>
        </p:pic>
        <p:sp>
          <p:nvSpPr>
            <p:cNvPr id="6" name="TextBox 5">
              <a:extLst>
                <a:ext uri="{FF2B5EF4-FFF2-40B4-BE49-F238E27FC236}">
                  <a16:creationId xmlns:a16="http://schemas.microsoft.com/office/drawing/2014/main" id="{12461521-4FAC-20EF-B845-1AF2FFA8A941}"/>
                </a:ext>
              </a:extLst>
            </p:cNvPr>
            <p:cNvSpPr txBox="1"/>
            <p:nvPr/>
          </p:nvSpPr>
          <p:spPr>
            <a:xfrm>
              <a:off x="1380565" y="5289923"/>
              <a:ext cx="6615953" cy="1323439"/>
            </a:xfrm>
            <a:prstGeom prst="rect">
              <a:avLst/>
            </a:prstGeom>
            <a:noFill/>
          </p:spPr>
          <p:txBody>
            <a:bodyPr wrap="square" rtlCol="0">
              <a:spAutoFit/>
            </a:bodyPr>
            <a:lstStyle/>
            <a:p>
              <a:r>
                <a:rPr lang="en-US" sz="2000" dirty="0">
                  <a:solidFill>
                    <a:srgbClr val="0070C0"/>
                  </a:solidFill>
                </a:rPr>
                <a:t>Typically we’d do this the other way around ... Instead of first picking “95%” and seeing if we can reject the null hypothesis with p-value 0.05, we’d start with the null and see what p-value would allow us to reject it.</a:t>
              </a:r>
            </a:p>
          </p:txBody>
        </p:sp>
      </p:grpSp>
    </p:spTree>
    <p:extLst>
      <p:ext uri="{BB962C8B-B14F-4D97-AF65-F5344CB8AC3E}">
        <p14:creationId xmlns:p14="http://schemas.microsoft.com/office/powerpoint/2010/main" val="40393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5E57-A1CB-4B4C-E2AB-B68FAC617B55}"/>
              </a:ext>
            </a:extLst>
          </p:cNvPr>
          <p:cNvSpPr>
            <a:spLocks noGrp="1"/>
          </p:cNvSpPr>
          <p:nvPr>
            <p:ph type="title"/>
          </p:nvPr>
        </p:nvSpPr>
        <p:spPr/>
        <p:txBody>
          <a:bodyPr/>
          <a:lstStyle/>
          <a:p>
            <a:r>
              <a:rPr lang="en-US" dirty="0"/>
              <a:t>Putting in all together</a:t>
            </a:r>
            <a:br>
              <a:rPr lang="en-US" dirty="0"/>
            </a:br>
            <a:r>
              <a:rPr lang="en-US" dirty="0"/>
              <a:t>and interpreting results</a:t>
            </a:r>
          </a:p>
        </p:txBody>
      </p:sp>
      <p:sp>
        <p:nvSpPr>
          <p:cNvPr id="3" name="Text Placeholder 2">
            <a:extLst>
              <a:ext uri="{FF2B5EF4-FFF2-40B4-BE49-F238E27FC236}">
                <a16:creationId xmlns:a16="http://schemas.microsoft.com/office/drawing/2014/main" id="{E9739EF9-1BE3-B0D7-3FD2-76EA81B5FD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714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CC38-F121-1718-B5BC-9313CFAA5899}"/>
              </a:ext>
            </a:extLst>
          </p:cNvPr>
          <p:cNvSpPr>
            <a:spLocks noGrp="1"/>
          </p:cNvSpPr>
          <p:nvPr>
            <p:ph type="title"/>
          </p:nvPr>
        </p:nvSpPr>
        <p:spPr>
          <a:xfrm>
            <a:off x="838200" y="70966"/>
            <a:ext cx="10515600" cy="1325563"/>
          </a:xfrm>
        </p:spPr>
        <p:txBody>
          <a:bodyPr/>
          <a:lstStyle/>
          <a:p>
            <a:r>
              <a:rPr lang="en-US" dirty="0"/>
              <a:t>Putting it all together</a:t>
            </a:r>
            <a:br>
              <a:rPr lang="en-US" dirty="0"/>
            </a:br>
            <a:r>
              <a:rPr lang="en-US" sz="2800" dirty="0"/>
              <a:t>Analyzing an RCT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886606-1466-32D3-7CAC-92545304F102}"/>
                  </a:ext>
                </a:extLst>
              </p:cNvPr>
              <p:cNvSpPr>
                <a:spLocks noGrp="1"/>
              </p:cNvSpPr>
              <p:nvPr>
                <p:ph idx="1"/>
              </p:nvPr>
            </p:nvSpPr>
            <p:spPr>
              <a:xfrm>
                <a:off x="838200" y="1504349"/>
                <a:ext cx="10515600" cy="5020019"/>
              </a:xfrm>
            </p:spPr>
            <p:txBody>
              <a:bodyPr>
                <a:normAutofit fontScale="85000" lnSpcReduction="10000"/>
              </a:bodyPr>
              <a:lstStyle/>
              <a:p>
                <a:pPr marL="514350" indent="-514350">
                  <a:buFont typeface="+mj-lt"/>
                  <a:buAutoNum type="arabicPeriod"/>
                </a:pPr>
                <a:r>
                  <a:rPr lang="en-US" dirty="0"/>
                  <a:t>Design and run your RCT</a:t>
                </a:r>
                <a:endParaRPr lang="en-US" sz="2000" dirty="0"/>
              </a:p>
              <a:p>
                <a:pPr marL="514350" indent="-514350">
                  <a:buFont typeface="+mj-lt"/>
                  <a:buAutoNum type="arabicPeriod"/>
                </a:pPr>
                <a:r>
                  <a:rPr lang="en-US" dirty="0"/>
                  <a:t>Check that your control and treatment groups “balance” observables.</a:t>
                </a:r>
              </a:p>
              <a:p>
                <a:pPr marL="514350" indent="-514350">
                  <a:buFont typeface="+mj-lt"/>
                  <a:buAutoNum type="arabicPeriod"/>
                </a:pPr>
                <a:r>
                  <a:rPr lang="en-US" dirty="0"/>
                  <a:t>Compute: </a:t>
                </a:r>
              </a:p>
              <a:p>
                <a:pPr marL="0" indent="0">
                  <a:buNone/>
                </a:pPr>
                <a14:m>
                  <m:oMathPara xmlns:m="http://schemas.openxmlformats.org/officeDocument/2006/math">
                    <m:oMathParaPr>
                      <m:jc m:val="center"/>
                    </m:oMathParaPr>
                    <m:oMath xmlns:m="http://schemas.openxmlformats.org/officeDocument/2006/math">
                      <m:acc>
                        <m:accPr>
                          <m:chr m:val="̂"/>
                          <m:ctrlPr>
                            <a:rPr lang="en-US" b="0" i="1" smtClean="0">
                              <a:solidFill>
                                <a:schemeClr val="accent1"/>
                              </a:solidFill>
                              <a:latin typeface="Cambria Math" panose="02040503050406030204" pitchFamily="18" charset="0"/>
                            </a:rPr>
                          </m:ctrlPr>
                        </m:accPr>
                        <m:e>
                          <m:r>
                            <a:rPr lang="en-US" b="0" i="1" smtClean="0">
                              <a:solidFill>
                                <a:schemeClr val="accent1"/>
                              </a:solidFill>
                              <a:latin typeface="Cambria Math" panose="02040503050406030204" pitchFamily="18" charset="0"/>
                            </a:rPr>
                            <m:t>𝜏</m:t>
                          </m:r>
                        </m:e>
                      </m:acc>
                      <m:r>
                        <a:rPr lang="en-US" b="0" i="0" dirty="0" smtClean="0">
                          <a:solidFill>
                            <a:schemeClr val="accent1"/>
                          </a:solidFill>
                          <a:latin typeface="Cambria Math" panose="02040503050406030204" pitchFamily="18" charset="0"/>
                        </a:rPr>
                        <m:t>=</m:t>
                      </m:r>
                      <m:d>
                        <m:dPr>
                          <m:ctrlPr>
                            <a:rPr lang="en-US" b="0" i="1" dirty="0" smtClean="0">
                              <a:solidFill>
                                <a:schemeClr val="accent1"/>
                              </a:solidFill>
                              <a:latin typeface="Cambria Math" panose="02040503050406030204" pitchFamily="18" charset="0"/>
                            </a:rPr>
                          </m:ctrlPr>
                        </m:dPr>
                        <m:e>
                          <m:r>
                            <m:rPr>
                              <m:sty m:val="p"/>
                            </m:rPr>
                            <a:rPr lang="en-US" b="0" i="0" dirty="0" smtClean="0">
                              <a:solidFill>
                                <a:schemeClr val="accent1"/>
                              </a:solidFill>
                              <a:latin typeface="Cambria Math" panose="02040503050406030204" pitchFamily="18" charset="0"/>
                            </a:rPr>
                            <m:t>average</m:t>
                          </m:r>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in</m:t>
                          </m:r>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treatment</m:t>
                          </m:r>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group</m:t>
                          </m:r>
                        </m:e>
                      </m:d>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average</m:t>
                      </m:r>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in</m:t>
                      </m:r>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control</m:t>
                      </m:r>
                      <m:r>
                        <a:rPr lang="en-US" b="0" i="0" dirty="0" smtClean="0">
                          <a:solidFill>
                            <a:schemeClr val="accent1"/>
                          </a:solidFill>
                          <a:latin typeface="Cambria Math" panose="02040503050406030204" pitchFamily="18" charset="0"/>
                        </a:rPr>
                        <m:t> </m:t>
                      </m:r>
                      <m:r>
                        <m:rPr>
                          <m:sty m:val="p"/>
                        </m:rPr>
                        <a:rPr lang="en-US" b="0" i="0" dirty="0" smtClean="0">
                          <a:solidFill>
                            <a:schemeClr val="accent1"/>
                          </a:solidFill>
                          <a:latin typeface="Cambria Math" panose="02040503050406030204" pitchFamily="18" charset="0"/>
                        </a:rPr>
                        <m:t>group</m:t>
                      </m:r>
                      <m:r>
                        <a:rPr lang="en-US" b="0" i="0" dirty="0" smtClean="0">
                          <a:solidFill>
                            <a:schemeClr val="accent1"/>
                          </a:solidFill>
                          <a:latin typeface="Cambria Math" panose="02040503050406030204" pitchFamily="18" charset="0"/>
                        </a:rPr>
                        <m:t>)</m:t>
                      </m:r>
                    </m:oMath>
                  </m:oMathPara>
                </a14:m>
                <a:endParaRPr lang="en-US" dirty="0"/>
              </a:p>
              <a:p>
                <a:pPr marL="514350" indent="-514350">
                  <a:buFont typeface="+mj-lt"/>
                  <a:buAutoNum type="arabicPeriod" startAt="4"/>
                </a:pPr>
                <a:r>
                  <a:rPr lang="en-US" dirty="0"/>
                  <a:t>Are we confident that there is an effect?</a:t>
                </a:r>
              </a:p>
              <a:p>
                <a:pPr lvl="1"/>
                <a:r>
                  <a:rPr lang="en-US" dirty="0">
                    <a:solidFill>
                      <a:schemeClr val="accent1"/>
                    </a:solidFill>
                  </a:rPr>
                  <a:t>Construct a confidence interval (say, 95%) for </a:t>
                </a:r>
                <a14:m>
                  <m:oMath xmlns:m="http://schemas.openxmlformats.org/officeDocument/2006/math">
                    <m:r>
                      <a:rPr lang="en-US" b="0" i="1" smtClean="0">
                        <a:solidFill>
                          <a:schemeClr val="accent1"/>
                        </a:solidFill>
                        <a:latin typeface="Cambria Math" panose="02040503050406030204" pitchFamily="18" charset="0"/>
                      </a:rPr>
                      <m:t>𝜏</m:t>
                    </m:r>
                  </m:oMath>
                </a14:m>
                <a:r>
                  <a:rPr lang="en-US" dirty="0">
                    <a:solidFill>
                      <a:schemeClr val="accent1"/>
                    </a:solidFill>
                  </a:rPr>
                  <a:t> </a:t>
                </a:r>
              </a:p>
              <a:p>
                <a:pPr lvl="2"/>
                <a:r>
                  <a:rPr lang="en-US" dirty="0">
                    <a:solidFill>
                      <a:schemeClr val="accent1"/>
                    </a:solidFill>
                  </a:rPr>
                  <a:t>Either analytically, or via resampling</a:t>
                </a:r>
              </a:p>
              <a:p>
                <a:pPr lvl="1"/>
                <a:r>
                  <a:rPr lang="en-US" dirty="0">
                    <a:solidFill>
                      <a:schemeClr val="accent1"/>
                    </a:solidFill>
                  </a:rPr>
                  <a:t>If 0 doesn’t lie in the confidence interval, we are confident there is an effect! </a:t>
                </a:r>
              </a:p>
              <a:p>
                <a:pPr lvl="2"/>
                <a:r>
                  <a:rPr lang="en-US" dirty="0">
                    <a:solidFill>
                      <a:schemeClr val="accent1"/>
                    </a:solidFill>
                  </a:rPr>
                  <a:t>With p-value 0.05 for a 95% confidence interval, etc.</a:t>
                </a:r>
              </a:p>
              <a:p>
                <a:pPr marL="514350" indent="-514350">
                  <a:buFont typeface="+mj-lt"/>
                  <a:buAutoNum type="arabicPeriod" startAt="5"/>
                </a:pPr>
                <a:r>
                  <a:rPr lang="en-US" dirty="0"/>
                  <a:t>How big is the effect?</a:t>
                </a:r>
              </a:p>
              <a:p>
                <a:pPr lvl="1"/>
                <a:r>
                  <a:rPr lang="en-US" dirty="0">
                    <a:solidFill>
                      <a:schemeClr val="accent1"/>
                    </a:solidFill>
                  </a:rPr>
                  <a:t>First, decide if you think that your estimate of </a:t>
                </a:r>
                <a14:m>
                  <m:oMath xmlns:m="http://schemas.openxmlformats.org/officeDocument/2006/math">
                    <m:acc>
                      <m:accPr>
                        <m:chr m:val="̂"/>
                        <m:ctrlPr>
                          <a:rPr lang="en-US" b="0" i="1" smtClean="0">
                            <a:solidFill>
                              <a:schemeClr val="accent1"/>
                            </a:solidFill>
                            <a:latin typeface="Cambria Math" panose="02040503050406030204" pitchFamily="18" charset="0"/>
                          </a:rPr>
                        </m:ctrlPr>
                      </m:accPr>
                      <m:e>
                        <m:r>
                          <a:rPr lang="en-US" b="0" i="1" smtClean="0">
                            <a:solidFill>
                              <a:schemeClr val="accent1"/>
                            </a:solidFill>
                            <a:latin typeface="Cambria Math" panose="02040503050406030204" pitchFamily="18" charset="0"/>
                          </a:rPr>
                          <m:t>𝜏</m:t>
                        </m:r>
                      </m:e>
                    </m:acc>
                  </m:oMath>
                </a14:m>
                <a:r>
                  <a:rPr lang="en-US" dirty="0">
                    <a:solidFill>
                      <a:schemeClr val="accent1"/>
                    </a:solidFill>
                  </a:rPr>
                  <a:t> is about the same as the true </a:t>
                </a:r>
                <a14:m>
                  <m:oMath xmlns:m="http://schemas.openxmlformats.org/officeDocument/2006/math">
                    <m:r>
                      <a:rPr lang="en-US" b="0" i="1" smtClean="0">
                        <a:solidFill>
                          <a:schemeClr val="accent1"/>
                        </a:solidFill>
                        <a:latin typeface="Cambria Math" panose="02040503050406030204" pitchFamily="18" charset="0"/>
                      </a:rPr>
                      <m:t>𝜏</m:t>
                    </m:r>
                    <m:r>
                      <a:rPr lang="en-US" b="0" i="1" smtClean="0">
                        <a:solidFill>
                          <a:schemeClr val="accent1"/>
                        </a:solidFill>
                        <a:latin typeface="Cambria Math" panose="02040503050406030204" pitchFamily="18" charset="0"/>
                      </a:rPr>
                      <m:t> </m:t>
                    </m:r>
                  </m:oMath>
                </a14:m>
                <a:endParaRPr lang="en-US" dirty="0">
                  <a:solidFill>
                    <a:schemeClr val="accent1"/>
                  </a:solidFill>
                </a:endParaRPr>
              </a:p>
              <a:p>
                <a:pPr lvl="2"/>
                <a:r>
                  <a:rPr lang="en-US" dirty="0">
                    <a:solidFill>
                      <a:schemeClr val="accent1"/>
                    </a:solidFill>
                  </a:rPr>
                  <a:t>Either with confidence intervals, or by comparing to standard errors</a:t>
                </a:r>
              </a:p>
              <a:p>
                <a:pPr lvl="1"/>
                <a:r>
                  <a:rPr lang="en-US" dirty="0">
                    <a:solidFill>
                      <a:schemeClr val="accent1"/>
                    </a:solidFill>
                  </a:rPr>
                  <a:t>Then, decide if you think that effect is “big,” aka “important”…</a:t>
                </a:r>
              </a:p>
              <a:p>
                <a:pPr lvl="2"/>
                <a:r>
                  <a:rPr lang="en-US" dirty="0">
                    <a:solidFill>
                      <a:schemeClr val="accent1"/>
                    </a:solidFill>
                  </a:rPr>
                  <a:t>2.5 points on a 100 point exam?  How important this is is subjective!</a:t>
                </a:r>
              </a:p>
            </p:txBody>
          </p:sp>
        </mc:Choice>
        <mc:Fallback xmlns="">
          <p:sp>
            <p:nvSpPr>
              <p:cNvPr id="3" name="Content Placeholder 2">
                <a:extLst>
                  <a:ext uri="{FF2B5EF4-FFF2-40B4-BE49-F238E27FC236}">
                    <a16:creationId xmlns:a16="http://schemas.microsoft.com/office/drawing/2014/main" id="{22886606-1466-32D3-7CAC-92545304F102}"/>
                  </a:ext>
                </a:extLst>
              </p:cNvPr>
              <p:cNvSpPr>
                <a:spLocks noGrp="1" noRot="1" noChangeAspect="1" noMove="1" noResize="1" noEditPoints="1" noAdjustHandles="1" noChangeArrowheads="1" noChangeShapeType="1" noTextEdit="1"/>
              </p:cNvSpPr>
              <p:nvPr>
                <p:ph idx="1"/>
              </p:nvPr>
            </p:nvSpPr>
            <p:spPr>
              <a:xfrm>
                <a:off x="838200" y="1504349"/>
                <a:ext cx="10515600" cy="5020019"/>
              </a:xfrm>
              <a:blipFill>
                <a:blip r:embed="rId3"/>
                <a:stretch>
                  <a:fillRect l="-844" t="-227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5403B0E5-52F3-BCA9-F72A-EA9A08537C05}"/>
              </a:ext>
            </a:extLst>
          </p:cNvPr>
          <p:cNvGrpSpPr/>
          <p:nvPr/>
        </p:nvGrpSpPr>
        <p:grpSpPr>
          <a:xfrm>
            <a:off x="10363200" y="3123100"/>
            <a:ext cx="1657716" cy="2891441"/>
            <a:chOff x="10363200" y="3123100"/>
            <a:chExt cx="1657716" cy="2891441"/>
          </a:xfrm>
        </p:grpSpPr>
        <p:pic>
          <p:nvPicPr>
            <p:cNvPr id="4" name="Picture 3">
              <a:extLst>
                <a:ext uri="{FF2B5EF4-FFF2-40B4-BE49-F238E27FC236}">
                  <a16:creationId xmlns:a16="http://schemas.microsoft.com/office/drawing/2014/main" id="{305D3AED-7DF5-F2D9-4FE6-0E94C2672780}"/>
                </a:ext>
              </a:extLst>
            </p:cNvPr>
            <p:cNvPicPr>
              <a:picLocks noChangeAspect="1"/>
            </p:cNvPicPr>
            <p:nvPr/>
          </p:nvPicPr>
          <p:blipFill>
            <a:blip r:embed="rId4"/>
            <a:stretch>
              <a:fillRect/>
            </a:stretch>
          </p:blipFill>
          <p:spPr>
            <a:xfrm>
              <a:off x="11353800" y="4692760"/>
              <a:ext cx="667116" cy="1321781"/>
            </a:xfrm>
            <a:prstGeom prst="rect">
              <a:avLst/>
            </a:prstGeom>
          </p:spPr>
        </p:pic>
        <p:sp>
          <p:nvSpPr>
            <p:cNvPr id="5" name="TextBox 4">
              <a:extLst>
                <a:ext uri="{FF2B5EF4-FFF2-40B4-BE49-F238E27FC236}">
                  <a16:creationId xmlns:a16="http://schemas.microsoft.com/office/drawing/2014/main" id="{9E3B15FE-578D-5E81-A7A7-404A117B972F}"/>
                </a:ext>
              </a:extLst>
            </p:cNvPr>
            <p:cNvSpPr txBox="1"/>
            <p:nvPr/>
          </p:nvSpPr>
          <p:spPr>
            <a:xfrm>
              <a:off x="10363200" y="3123100"/>
              <a:ext cx="1657716" cy="1569660"/>
            </a:xfrm>
            <a:prstGeom prst="rect">
              <a:avLst/>
            </a:prstGeom>
            <a:noFill/>
          </p:spPr>
          <p:txBody>
            <a:bodyPr wrap="square" rtlCol="0">
              <a:spAutoFit/>
            </a:bodyPr>
            <a:lstStyle/>
            <a:p>
              <a:pPr algn="r"/>
              <a:r>
                <a:rPr lang="en-US" sz="1600" dirty="0">
                  <a:solidFill>
                    <a:srgbClr val="0070C0"/>
                  </a:solidFill>
                </a:rPr>
                <a:t>A result can be very statistically significant without being very big (aka important)!</a:t>
              </a:r>
            </a:p>
          </p:txBody>
        </p:sp>
      </p:grpSp>
    </p:spTree>
    <p:extLst>
      <p:ext uri="{BB962C8B-B14F-4D97-AF65-F5344CB8AC3E}">
        <p14:creationId xmlns:p14="http://schemas.microsoft.com/office/powerpoint/2010/main" val="341762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C9C9-8CEC-7E14-1281-F804A683E4E3}"/>
              </a:ext>
            </a:extLst>
          </p:cNvPr>
          <p:cNvSpPr>
            <a:spLocks noGrp="1"/>
          </p:cNvSpPr>
          <p:nvPr>
            <p:ph type="title"/>
          </p:nvPr>
        </p:nvSpPr>
        <p:spPr/>
        <p:txBody>
          <a:bodyPr/>
          <a:lstStyle/>
          <a:p>
            <a:r>
              <a:rPr lang="en-US" dirty="0"/>
              <a:t>Problems with Experiments</a:t>
            </a:r>
          </a:p>
        </p:txBody>
      </p:sp>
      <p:sp>
        <p:nvSpPr>
          <p:cNvPr id="3" name="Text Placeholder 2">
            <a:extLst>
              <a:ext uri="{FF2B5EF4-FFF2-40B4-BE49-F238E27FC236}">
                <a16:creationId xmlns:a16="http://schemas.microsoft.com/office/drawing/2014/main" id="{11A86467-6EFE-5BA6-5983-76F47D3678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909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1F29-EB17-7B3D-A65F-9FCE79698F91}"/>
              </a:ext>
            </a:extLst>
          </p:cNvPr>
          <p:cNvSpPr>
            <a:spLocks noGrp="1"/>
          </p:cNvSpPr>
          <p:nvPr>
            <p:ph type="title"/>
          </p:nvPr>
        </p:nvSpPr>
        <p:spPr/>
        <p:txBody>
          <a:bodyPr/>
          <a:lstStyle/>
          <a:p>
            <a:r>
              <a:rPr lang="en-US" dirty="0"/>
              <a:t>Reading responses</a:t>
            </a:r>
          </a:p>
        </p:txBody>
      </p:sp>
      <p:sp>
        <p:nvSpPr>
          <p:cNvPr id="3" name="Content Placeholder 2">
            <a:extLst>
              <a:ext uri="{FF2B5EF4-FFF2-40B4-BE49-F238E27FC236}">
                <a16:creationId xmlns:a16="http://schemas.microsoft.com/office/drawing/2014/main" id="{6E4CAC3F-2F0E-F991-A885-42301ACB3FB1}"/>
              </a:ext>
            </a:extLst>
          </p:cNvPr>
          <p:cNvSpPr>
            <a:spLocks noGrp="1"/>
          </p:cNvSpPr>
          <p:nvPr>
            <p:ph idx="1"/>
          </p:nvPr>
        </p:nvSpPr>
        <p:spPr/>
        <p:txBody>
          <a:bodyPr/>
          <a:lstStyle/>
          <a:p>
            <a:r>
              <a:rPr lang="en-US" dirty="0"/>
              <a:t>Last time in class, and in your reading responses, you thought about problems with the West Point laptop experiment.</a:t>
            </a:r>
          </a:p>
          <a:p>
            <a:pPr lvl="1"/>
            <a:r>
              <a:rPr lang="en-US" dirty="0">
                <a:solidFill>
                  <a:schemeClr val="accent1"/>
                </a:solidFill>
              </a:rPr>
              <a:t>The settings are different!</a:t>
            </a:r>
          </a:p>
          <a:p>
            <a:pPr lvl="2"/>
            <a:r>
              <a:rPr lang="en-US" dirty="0">
                <a:solidFill>
                  <a:schemeClr val="accent1"/>
                </a:solidFill>
              </a:rPr>
              <a:t>West Point students are different from Stanford students</a:t>
            </a:r>
          </a:p>
          <a:p>
            <a:pPr lvl="2"/>
            <a:r>
              <a:rPr lang="en-US" dirty="0">
                <a:solidFill>
                  <a:schemeClr val="accent1"/>
                </a:solidFill>
              </a:rPr>
              <a:t>Technology in 2014-2016 is different from 2024</a:t>
            </a:r>
          </a:p>
          <a:p>
            <a:pPr lvl="2"/>
            <a:r>
              <a:rPr lang="en-US" dirty="0">
                <a:solidFill>
                  <a:schemeClr val="accent1"/>
                </a:solidFill>
              </a:rPr>
              <a:t>Intro Econ is different than this class</a:t>
            </a:r>
          </a:p>
          <a:p>
            <a:pPr lvl="1"/>
            <a:r>
              <a:rPr lang="en-US" dirty="0">
                <a:solidFill>
                  <a:schemeClr val="accent1"/>
                </a:solidFill>
              </a:rPr>
              <a:t>Are test scores the right thing to measure?</a:t>
            </a:r>
          </a:p>
          <a:p>
            <a:pPr lvl="1"/>
            <a:r>
              <a:rPr lang="en-US" dirty="0">
                <a:solidFill>
                  <a:schemeClr val="accent1"/>
                </a:solidFill>
              </a:rPr>
              <a:t>Morally, is it right to take away agency from students?</a:t>
            </a:r>
          </a:p>
          <a:p>
            <a:pPr lvl="1"/>
            <a:r>
              <a:rPr lang="en-US" dirty="0">
                <a:solidFill>
                  <a:schemeClr val="accent1"/>
                </a:solidFill>
              </a:rPr>
              <a:t>…</a:t>
            </a:r>
          </a:p>
          <a:p>
            <a:pPr lvl="1"/>
            <a:endParaRPr lang="en-US" dirty="0">
              <a:solidFill>
                <a:schemeClr val="accent1"/>
              </a:solidFill>
            </a:endParaRPr>
          </a:p>
          <a:p>
            <a:r>
              <a:rPr lang="en-US" dirty="0"/>
              <a:t>Today we’ll discuss these issues more generally.</a:t>
            </a:r>
          </a:p>
        </p:txBody>
      </p:sp>
    </p:spTree>
    <p:extLst>
      <p:ext uri="{BB962C8B-B14F-4D97-AF65-F5344CB8AC3E}">
        <p14:creationId xmlns:p14="http://schemas.microsoft.com/office/powerpoint/2010/main" val="31043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EFF7-E4F8-2034-FE8B-253FE5E066AA}"/>
              </a:ext>
            </a:extLst>
          </p:cNvPr>
          <p:cNvSpPr>
            <a:spLocks noGrp="1"/>
          </p:cNvSpPr>
          <p:nvPr>
            <p:ph type="title"/>
          </p:nvPr>
        </p:nvSpPr>
        <p:spPr/>
        <p:txBody>
          <a:bodyPr/>
          <a:lstStyle/>
          <a:p>
            <a:r>
              <a:rPr lang="en-US" dirty="0"/>
              <a:t>Four more experiments</a:t>
            </a:r>
          </a:p>
        </p:txBody>
      </p:sp>
      <p:sp>
        <p:nvSpPr>
          <p:cNvPr id="3" name="Content Placeholder 2">
            <a:extLst>
              <a:ext uri="{FF2B5EF4-FFF2-40B4-BE49-F238E27FC236}">
                <a16:creationId xmlns:a16="http://schemas.microsoft.com/office/drawing/2014/main" id="{A58D8267-399D-16EB-C816-0CA3B142717E}"/>
              </a:ext>
            </a:extLst>
          </p:cNvPr>
          <p:cNvSpPr>
            <a:spLocks noGrp="1"/>
          </p:cNvSpPr>
          <p:nvPr>
            <p:ph idx="1"/>
          </p:nvPr>
        </p:nvSpPr>
        <p:spPr/>
        <p:txBody>
          <a:bodyPr/>
          <a:lstStyle/>
          <a:p>
            <a:pPr marL="514350" indent="-514350">
              <a:buFont typeface="+mj-lt"/>
              <a:buAutoNum type="arabicPeriod"/>
            </a:pPr>
            <a:r>
              <a:rPr lang="en-US" dirty="0"/>
              <a:t>Greater Avenues to Independence (GAIN)</a:t>
            </a:r>
          </a:p>
          <a:p>
            <a:pPr lvl="1"/>
            <a:r>
              <a:rPr lang="en-US" dirty="0">
                <a:solidFill>
                  <a:schemeClr val="accent1"/>
                </a:solidFill>
              </a:rPr>
              <a:t>Does a job training program work?</a:t>
            </a:r>
          </a:p>
          <a:p>
            <a:pPr marL="514350" indent="-514350">
              <a:buFont typeface="+mj-lt"/>
              <a:buAutoNum type="arabicPeriod"/>
            </a:pPr>
            <a:r>
              <a:rPr lang="en-US" dirty="0"/>
              <a:t>Perry Preschool Program</a:t>
            </a:r>
          </a:p>
          <a:p>
            <a:pPr lvl="1"/>
            <a:r>
              <a:rPr lang="en-US" dirty="0">
                <a:solidFill>
                  <a:schemeClr val="accent1"/>
                </a:solidFill>
              </a:rPr>
              <a:t>What is the effect of early childhood education?</a:t>
            </a:r>
          </a:p>
          <a:p>
            <a:pPr marL="514350" indent="-514350">
              <a:buFont typeface="+mj-lt"/>
              <a:buAutoNum type="arabicPeriod"/>
            </a:pPr>
            <a:r>
              <a:rPr lang="en-US" dirty="0"/>
              <a:t>Racial Discrimination in the Sharing Economy</a:t>
            </a:r>
          </a:p>
          <a:p>
            <a:pPr lvl="1"/>
            <a:r>
              <a:rPr lang="en-US" dirty="0">
                <a:solidFill>
                  <a:schemeClr val="accent1"/>
                </a:solidFill>
              </a:rPr>
              <a:t>Do Airbnb hosts discriminate against Black users?</a:t>
            </a:r>
          </a:p>
          <a:p>
            <a:pPr marL="514350" indent="-514350">
              <a:buFont typeface="+mj-lt"/>
              <a:buAutoNum type="arabicPeriod"/>
            </a:pPr>
            <a:r>
              <a:rPr lang="en-US" dirty="0"/>
              <a:t>Facebook Emotional Contagion</a:t>
            </a:r>
          </a:p>
          <a:p>
            <a:pPr lvl="1"/>
            <a:r>
              <a:rPr lang="en-US" dirty="0">
                <a:solidFill>
                  <a:schemeClr val="accent1"/>
                </a:solidFill>
              </a:rPr>
              <a:t>Do the emotions that we see expressed on Facebook effect our own emotions?</a:t>
            </a:r>
          </a:p>
        </p:txBody>
      </p:sp>
    </p:spTree>
    <p:extLst>
      <p:ext uri="{BB962C8B-B14F-4D97-AF65-F5344CB8AC3E}">
        <p14:creationId xmlns:p14="http://schemas.microsoft.com/office/powerpoint/2010/main" val="1853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3B4E-296E-C7F5-A587-6AF7827D3E06}"/>
              </a:ext>
            </a:extLst>
          </p:cNvPr>
          <p:cNvSpPr>
            <a:spLocks noGrp="1"/>
          </p:cNvSpPr>
          <p:nvPr>
            <p:ph type="title"/>
          </p:nvPr>
        </p:nvSpPr>
        <p:spPr/>
        <p:txBody>
          <a:bodyPr/>
          <a:lstStyle/>
          <a:p>
            <a:r>
              <a:rPr lang="en-US" dirty="0"/>
              <a:t>The plan</a:t>
            </a:r>
          </a:p>
        </p:txBody>
      </p:sp>
      <p:sp>
        <p:nvSpPr>
          <p:cNvPr id="3" name="Content Placeholder 2">
            <a:extLst>
              <a:ext uri="{FF2B5EF4-FFF2-40B4-BE49-F238E27FC236}">
                <a16:creationId xmlns:a16="http://schemas.microsoft.com/office/drawing/2014/main" id="{0E5D51A9-5F81-9C70-CD62-367BBF3B149F}"/>
              </a:ext>
            </a:extLst>
          </p:cNvPr>
          <p:cNvSpPr>
            <a:spLocks noGrp="1"/>
          </p:cNvSpPr>
          <p:nvPr>
            <p:ph idx="1"/>
          </p:nvPr>
        </p:nvSpPr>
        <p:spPr/>
        <p:txBody>
          <a:bodyPr/>
          <a:lstStyle/>
          <a:p>
            <a:pPr marL="514350" indent="-514350">
              <a:buFont typeface="+mj-lt"/>
              <a:buAutoNum type="arabicPeriod"/>
            </a:pPr>
            <a:r>
              <a:rPr lang="en-US" dirty="0"/>
              <a:t>We’ll talk about each of these four in a “just-the-facts” way.</a:t>
            </a:r>
          </a:p>
          <a:p>
            <a:pPr marL="514350" indent="-514350">
              <a:buFont typeface="+mj-lt"/>
              <a:buAutoNum type="arabicPeriod"/>
            </a:pPr>
            <a:r>
              <a:rPr lang="en-US" dirty="0"/>
              <a:t>We’ll talk about some issues with experiments in general.</a:t>
            </a:r>
          </a:p>
          <a:p>
            <a:pPr lvl="1"/>
            <a:r>
              <a:rPr lang="en-US" dirty="0">
                <a:solidFill>
                  <a:schemeClr val="accent1"/>
                </a:solidFill>
              </a:rPr>
              <a:t>Along the way, we’ll revisit each of these four experiments and see which issues apply.</a:t>
            </a:r>
          </a:p>
        </p:txBody>
      </p:sp>
      <p:grpSp>
        <p:nvGrpSpPr>
          <p:cNvPr id="4" name="Group 3">
            <a:extLst>
              <a:ext uri="{FF2B5EF4-FFF2-40B4-BE49-F238E27FC236}">
                <a16:creationId xmlns:a16="http://schemas.microsoft.com/office/drawing/2014/main" id="{D13C5F18-55EF-E122-7022-688B5676AD0A}"/>
              </a:ext>
            </a:extLst>
          </p:cNvPr>
          <p:cNvGrpSpPr/>
          <p:nvPr/>
        </p:nvGrpSpPr>
        <p:grpSpPr>
          <a:xfrm>
            <a:off x="877957" y="4237971"/>
            <a:ext cx="9564756" cy="2254904"/>
            <a:chOff x="2170203" y="4060761"/>
            <a:chExt cx="9564756" cy="2254904"/>
          </a:xfrm>
        </p:grpSpPr>
        <p:pic>
          <p:nvPicPr>
            <p:cNvPr id="5" name="Picture 4">
              <a:extLst>
                <a:ext uri="{FF2B5EF4-FFF2-40B4-BE49-F238E27FC236}">
                  <a16:creationId xmlns:a16="http://schemas.microsoft.com/office/drawing/2014/main" id="{588C0C76-E5F3-AAEF-2240-C67B2CBCB0E9}"/>
                </a:ext>
              </a:extLst>
            </p:cNvPr>
            <p:cNvPicPr>
              <a:picLocks noChangeAspect="1"/>
            </p:cNvPicPr>
            <p:nvPr/>
          </p:nvPicPr>
          <p:blipFill>
            <a:blip r:embed="rId3"/>
            <a:stretch>
              <a:fillRect/>
            </a:stretch>
          </p:blipFill>
          <p:spPr>
            <a:xfrm flipH="1">
              <a:off x="2170203" y="4803143"/>
              <a:ext cx="651242" cy="1512522"/>
            </a:xfrm>
            <a:prstGeom prst="rect">
              <a:avLst/>
            </a:prstGeom>
          </p:spPr>
        </p:pic>
        <p:sp>
          <p:nvSpPr>
            <p:cNvPr id="6" name="TextBox 5">
              <a:extLst>
                <a:ext uri="{FF2B5EF4-FFF2-40B4-BE49-F238E27FC236}">
                  <a16:creationId xmlns:a16="http://schemas.microsoft.com/office/drawing/2014/main" id="{FE43AC0E-1CCD-419E-AB1A-063928A67871}"/>
                </a:ext>
              </a:extLst>
            </p:cNvPr>
            <p:cNvSpPr txBox="1"/>
            <p:nvPr/>
          </p:nvSpPr>
          <p:spPr>
            <a:xfrm>
              <a:off x="2940715" y="4060761"/>
              <a:ext cx="8794244" cy="1938992"/>
            </a:xfrm>
            <a:prstGeom prst="rect">
              <a:avLst/>
            </a:prstGeom>
            <a:noFill/>
          </p:spPr>
          <p:txBody>
            <a:bodyPr wrap="square" rtlCol="0">
              <a:spAutoFit/>
            </a:bodyPr>
            <a:lstStyle/>
            <a:p>
              <a:r>
                <a:rPr lang="en-US" sz="2400" dirty="0">
                  <a:solidFill>
                    <a:srgbClr val="0070C0"/>
                  </a:solidFill>
                </a:rPr>
                <a:t>Pay attention to things like:</a:t>
              </a:r>
            </a:p>
            <a:p>
              <a:pPr marL="342900" indent="-342900">
                <a:buFont typeface="Arial" panose="020B0604020202020204" pitchFamily="34" charset="0"/>
                <a:buChar char="•"/>
              </a:pPr>
              <a:r>
                <a:rPr lang="en-US" sz="2400" dirty="0">
                  <a:solidFill>
                    <a:srgbClr val="0070C0"/>
                  </a:solidFill>
                </a:rPr>
                <a:t>What population participates in the study?</a:t>
              </a:r>
            </a:p>
            <a:p>
              <a:pPr marL="342900" indent="-342900">
                <a:buFont typeface="Arial" panose="020B0604020202020204" pitchFamily="34" charset="0"/>
                <a:buChar char="•"/>
              </a:pPr>
              <a:r>
                <a:rPr lang="en-US" sz="2400" dirty="0">
                  <a:solidFill>
                    <a:srgbClr val="0070C0"/>
                  </a:solidFill>
                </a:rPr>
                <a:t>What outcomes does the study measure?</a:t>
              </a:r>
            </a:p>
            <a:p>
              <a:pPr marL="342900" indent="-342900">
                <a:buFont typeface="Arial" panose="020B0604020202020204" pitchFamily="34" charset="0"/>
                <a:buChar char="•"/>
              </a:pPr>
              <a:r>
                <a:rPr lang="en-US" sz="2400" dirty="0">
                  <a:solidFill>
                    <a:srgbClr val="0070C0"/>
                  </a:solidFill>
                </a:rPr>
                <a:t>What question is the study trying to answer?</a:t>
              </a:r>
            </a:p>
            <a:p>
              <a:pPr marL="342900" indent="-342900">
                <a:buFont typeface="Arial" panose="020B0604020202020204" pitchFamily="34" charset="0"/>
                <a:buChar char="•"/>
              </a:pPr>
              <a:r>
                <a:rPr lang="en-US" sz="2400" dirty="0">
                  <a:solidFill>
                    <a:srgbClr val="0070C0"/>
                  </a:solidFill>
                </a:rPr>
                <a:t>…and think about other potential issues that might come up.</a:t>
              </a:r>
            </a:p>
          </p:txBody>
        </p:sp>
      </p:grpSp>
    </p:spTree>
    <p:extLst>
      <p:ext uri="{BB962C8B-B14F-4D97-AF65-F5344CB8AC3E}">
        <p14:creationId xmlns:p14="http://schemas.microsoft.com/office/powerpoint/2010/main" val="41162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97A-5946-F870-EB66-8D3DB39ED129}"/>
              </a:ext>
            </a:extLst>
          </p:cNvPr>
          <p:cNvSpPr>
            <a:spLocks noGrp="1"/>
          </p:cNvSpPr>
          <p:nvPr>
            <p:ph type="title"/>
          </p:nvPr>
        </p:nvSpPr>
        <p:spPr/>
        <p:txBody>
          <a:bodyPr/>
          <a:lstStyle/>
          <a:p>
            <a:r>
              <a:rPr lang="en-US" dirty="0"/>
              <a:t>Four Experiments</a:t>
            </a:r>
          </a:p>
        </p:txBody>
      </p:sp>
      <p:sp>
        <p:nvSpPr>
          <p:cNvPr id="3" name="Text Placeholder 2">
            <a:extLst>
              <a:ext uri="{FF2B5EF4-FFF2-40B4-BE49-F238E27FC236}">
                <a16:creationId xmlns:a16="http://schemas.microsoft.com/office/drawing/2014/main" id="{8F58A03A-CA2B-55F9-371C-675D0B9FB5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113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0B16-8C5A-1FC1-0B6C-D3087EEF95CE}"/>
              </a:ext>
            </a:extLst>
          </p:cNvPr>
          <p:cNvSpPr>
            <a:spLocks noGrp="1"/>
          </p:cNvSpPr>
          <p:nvPr>
            <p:ph type="title"/>
          </p:nvPr>
        </p:nvSpPr>
        <p:spPr/>
        <p:txBody>
          <a:bodyPr>
            <a:normAutofit/>
          </a:bodyPr>
          <a:lstStyle/>
          <a:p>
            <a:r>
              <a:rPr lang="en-US" sz="4800" dirty="0"/>
              <a:t>Experiment 1 </a:t>
            </a:r>
            <a:br>
              <a:rPr lang="en-US" sz="4800" dirty="0"/>
            </a:br>
            <a:r>
              <a:rPr lang="en-US" dirty="0"/>
              <a:t>GAIN </a:t>
            </a:r>
          </a:p>
        </p:txBody>
      </p:sp>
      <p:sp>
        <p:nvSpPr>
          <p:cNvPr id="3" name="Text Placeholder 2">
            <a:extLst>
              <a:ext uri="{FF2B5EF4-FFF2-40B4-BE49-F238E27FC236}">
                <a16:creationId xmlns:a16="http://schemas.microsoft.com/office/drawing/2014/main" id="{475FB82A-6FD0-D9E0-142C-9539F70FF45A}"/>
              </a:ext>
            </a:extLst>
          </p:cNvPr>
          <p:cNvSpPr>
            <a:spLocks noGrp="1"/>
          </p:cNvSpPr>
          <p:nvPr>
            <p:ph type="body" idx="1"/>
          </p:nvPr>
        </p:nvSpPr>
        <p:spPr/>
        <p:txBody>
          <a:bodyPr/>
          <a:lstStyle/>
          <a:p>
            <a:r>
              <a:rPr lang="en-US" sz="2400" dirty="0"/>
              <a:t>Greater Avenues to Independence</a:t>
            </a:r>
            <a:endParaRPr lang="en-US" dirty="0"/>
          </a:p>
        </p:txBody>
      </p:sp>
    </p:spTree>
    <p:extLst>
      <p:ext uri="{BB962C8B-B14F-4D97-AF65-F5344CB8AC3E}">
        <p14:creationId xmlns:p14="http://schemas.microsoft.com/office/powerpoint/2010/main" val="3971269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7083-2534-1A1A-E6E5-1C0AF8CE9E2C}"/>
              </a:ext>
            </a:extLst>
          </p:cNvPr>
          <p:cNvSpPr>
            <a:spLocks noGrp="1"/>
          </p:cNvSpPr>
          <p:nvPr>
            <p:ph type="title"/>
          </p:nvPr>
        </p:nvSpPr>
        <p:spPr/>
        <p:txBody>
          <a:bodyPr/>
          <a:lstStyle/>
          <a:p>
            <a:r>
              <a:rPr lang="en-US" dirty="0"/>
              <a:t>Job training programs</a:t>
            </a:r>
          </a:p>
        </p:txBody>
      </p:sp>
      <p:sp>
        <p:nvSpPr>
          <p:cNvPr id="3" name="Content Placeholder 2">
            <a:extLst>
              <a:ext uri="{FF2B5EF4-FFF2-40B4-BE49-F238E27FC236}">
                <a16:creationId xmlns:a16="http://schemas.microsoft.com/office/drawing/2014/main" id="{24A592D9-51AC-7E94-CF3D-422AC3BE4BAC}"/>
              </a:ext>
            </a:extLst>
          </p:cNvPr>
          <p:cNvSpPr>
            <a:spLocks noGrp="1"/>
          </p:cNvSpPr>
          <p:nvPr>
            <p:ph idx="1"/>
          </p:nvPr>
        </p:nvSpPr>
        <p:spPr/>
        <p:txBody>
          <a:bodyPr/>
          <a:lstStyle/>
          <a:p>
            <a:r>
              <a:rPr lang="en-US" dirty="0"/>
              <a:t>Typically aimed at welfare recipients.</a:t>
            </a:r>
          </a:p>
          <a:p>
            <a:r>
              <a:rPr lang="en-US" dirty="0"/>
              <a:t>Provides some or all of:</a:t>
            </a:r>
          </a:p>
          <a:p>
            <a:pPr lvl="1"/>
            <a:r>
              <a:rPr lang="en-US" dirty="0">
                <a:solidFill>
                  <a:schemeClr val="accent1"/>
                </a:solidFill>
              </a:rPr>
              <a:t>Basic education </a:t>
            </a:r>
          </a:p>
          <a:p>
            <a:pPr lvl="1"/>
            <a:r>
              <a:rPr lang="en-US" dirty="0">
                <a:solidFill>
                  <a:schemeClr val="accent1"/>
                </a:solidFill>
              </a:rPr>
              <a:t>Vocational training</a:t>
            </a:r>
          </a:p>
          <a:p>
            <a:pPr lvl="1"/>
            <a:r>
              <a:rPr lang="en-US" dirty="0">
                <a:solidFill>
                  <a:schemeClr val="accent1"/>
                </a:solidFill>
              </a:rPr>
              <a:t>Support in finding a job</a:t>
            </a:r>
          </a:p>
        </p:txBody>
      </p:sp>
    </p:spTree>
    <p:extLst>
      <p:ext uri="{BB962C8B-B14F-4D97-AF65-F5344CB8AC3E}">
        <p14:creationId xmlns:p14="http://schemas.microsoft.com/office/powerpoint/2010/main" val="35813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4677-C9E3-3107-147E-84AD55FF74C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DEADA64-9E42-4759-00AD-78AC6D992D5D}"/>
              </a:ext>
            </a:extLst>
          </p:cNvPr>
          <p:cNvSpPr>
            <a:spLocks noGrp="1"/>
          </p:cNvSpPr>
          <p:nvPr>
            <p:ph idx="1"/>
          </p:nvPr>
        </p:nvSpPr>
        <p:spPr/>
        <p:txBody>
          <a:bodyPr/>
          <a:lstStyle/>
          <a:p>
            <a:pPr marL="514350" indent="-514350">
              <a:buFont typeface="+mj-lt"/>
              <a:buAutoNum type="arabicPeriod"/>
            </a:pPr>
            <a:r>
              <a:rPr lang="en-US" dirty="0"/>
              <a:t>Why are randomized experiments good (formally)?  And how do we analyze them? </a:t>
            </a:r>
          </a:p>
          <a:p>
            <a:pPr marL="514350" indent="-514350">
              <a:buFont typeface="+mj-lt"/>
              <a:buAutoNum type="arabicPeriod"/>
            </a:pPr>
            <a:r>
              <a:rPr lang="en-US" dirty="0"/>
              <a:t>Four experiments</a:t>
            </a:r>
          </a:p>
          <a:p>
            <a:pPr marL="514350" indent="-514350">
              <a:buFont typeface="+mj-lt"/>
              <a:buAutoNum type="arabicPeriod"/>
            </a:pPr>
            <a:r>
              <a:rPr lang="en-US" dirty="0"/>
              <a:t>Problems with these experiments, and experiments in general.</a:t>
            </a:r>
          </a:p>
        </p:txBody>
      </p:sp>
    </p:spTree>
    <p:extLst>
      <p:ext uri="{BB962C8B-B14F-4D97-AF65-F5344CB8AC3E}">
        <p14:creationId xmlns:p14="http://schemas.microsoft.com/office/powerpoint/2010/main" val="31971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CD40-8D8C-7141-27CE-4730944B58C3}"/>
              </a:ext>
            </a:extLst>
          </p:cNvPr>
          <p:cNvSpPr>
            <a:spLocks noGrp="1"/>
          </p:cNvSpPr>
          <p:nvPr>
            <p:ph type="title"/>
          </p:nvPr>
        </p:nvSpPr>
        <p:spPr/>
        <p:txBody>
          <a:bodyPr/>
          <a:lstStyle/>
          <a:p>
            <a:r>
              <a:rPr lang="en-US" dirty="0"/>
              <a:t>Questions we might want to answer</a:t>
            </a:r>
          </a:p>
        </p:txBody>
      </p:sp>
      <p:sp>
        <p:nvSpPr>
          <p:cNvPr id="3" name="Content Placeholder 2">
            <a:extLst>
              <a:ext uri="{FF2B5EF4-FFF2-40B4-BE49-F238E27FC236}">
                <a16:creationId xmlns:a16="http://schemas.microsoft.com/office/drawing/2014/main" id="{DFA6D070-A827-7590-BC14-CD1CFCD9719A}"/>
              </a:ext>
            </a:extLst>
          </p:cNvPr>
          <p:cNvSpPr>
            <a:spLocks noGrp="1"/>
          </p:cNvSpPr>
          <p:nvPr>
            <p:ph idx="1"/>
          </p:nvPr>
        </p:nvSpPr>
        <p:spPr/>
        <p:txBody>
          <a:bodyPr/>
          <a:lstStyle/>
          <a:p>
            <a:r>
              <a:rPr lang="en-US" dirty="0"/>
              <a:t>Are particular job training programs effective?</a:t>
            </a:r>
          </a:p>
          <a:p>
            <a:endParaRPr lang="en-US" dirty="0"/>
          </a:p>
          <a:p>
            <a:r>
              <a:rPr lang="en-US" dirty="0"/>
              <a:t>Which sort of job training program is more effective?</a:t>
            </a:r>
          </a:p>
          <a:p>
            <a:endParaRPr lang="en-US" dirty="0"/>
          </a:p>
          <a:p>
            <a:endParaRPr lang="en-US" dirty="0"/>
          </a:p>
        </p:txBody>
      </p:sp>
    </p:spTree>
    <p:extLst>
      <p:ext uri="{BB962C8B-B14F-4D97-AF65-F5344CB8AC3E}">
        <p14:creationId xmlns:p14="http://schemas.microsoft.com/office/powerpoint/2010/main" val="360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CD40-8D8C-7141-27CE-4730944B58C3}"/>
              </a:ext>
            </a:extLst>
          </p:cNvPr>
          <p:cNvSpPr>
            <a:spLocks noGrp="1"/>
          </p:cNvSpPr>
          <p:nvPr>
            <p:ph type="title"/>
          </p:nvPr>
        </p:nvSpPr>
        <p:spPr/>
        <p:txBody>
          <a:bodyPr/>
          <a:lstStyle/>
          <a:p>
            <a:r>
              <a:rPr lang="en-US" dirty="0"/>
              <a:t>Questions we might want to answer</a:t>
            </a:r>
          </a:p>
        </p:txBody>
      </p:sp>
      <p:sp>
        <p:nvSpPr>
          <p:cNvPr id="3" name="Content Placeholder 2">
            <a:extLst>
              <a:ext uri="{FF2B5EF4-FFF2-40B4-BE49-F238E27FC236}">
                <a16:creationId xmlns:a16="http://schemas.microsoft.com/office/drawing/2014/main" id="{DFA6D070-A827-7590-BC14-CD1CFCD9719A}"/>
              </a:ext>
            </a:extLst>
          </p:cNvPr>
          <p:cNvSpPr>
            <a:spLocks noGrp="1"/>
          </p:cNvSpPr>
          <p:nvPr>
            <p:ph idx="1"/>
          </p:nvPr>
        </p:nvSpPr>
        <p:spPr/>
        <p:txBody>
          <a:bodyPr/>
          <a:lstStyle/>
          <a:p>
            <a:r>
              <a:rPr lang="en-US" dirty="0"/>
              <a:t>Are particular job training programs effective?</a:t>
            </a:r>
          </a:p>
          <a:p>
            <a:endParaRPr lang="en-US" dirty="0"/>
          </a:p>
          <a:p>
            <a:r>
              <a:rPr lang="en-US" dirty="0"/>
              <a:t>Which sort of job training program is more effective?</a:t>
            </a:r>
          </a:p>
          <a:p>
            <a:endParaRPr lang="en-US" dirty="0"/>
          </a:p>
          <a:p>
            <a:endParaRPr lang="en-US" dirty="0"/>
          </a:p>
        </p:txBody>
      </p:sp>
      <p:sp>
        <p:nvSpPr>
          <p:cNvPr id="5" name="TextBox 4">
            <a:extLst>
              <a:ext uri="{FF2B5EF4-FFF2-40B4-BE49-F238E27FC236}">
                <a16:creationId xmlns:a16="http://schemas.microsoft.com/office/drawing/2014/main" id="{D7EF83BE-44D1-43A2-9BCD-F7687A1D299E}"/>
              </a:ext>
            </a:extLst>
          </p:cNvPr>
          <p:cNvSpPr txBox="1"/>
          <p:nvPr/>
        </p:nvSpPr>
        <p:spPr>
          <a:xfrm>
            <a:off x="944217" y="3563697"/>
            <a:ext cx="4078357" cy="1384995"/>
          </a:xfrm>
          <a:prstGeom prst="rect">
            <a:avLst/>
          </a:prstGeom>
          <a:noFill/>
        </p:spPr>
        <p:txBody>
          <a:bodyPr wrap="square">
            <a:spAutoFit/>
          </a:bodyPr>
          <a:lstStyle/>
          <a:p>
            <a:pPr algn="ctr"/>
            <a:r>
              <a:rPr lang="en-US" sz="2800" dirty="0">
                <a:solidFill>
                  <a:schemeClr val="accent1"/>
                </a:solidFill>
              </a:rPr>
              <a:t>A program which emphasizes getting a job as soon as possible?</a:t>
            </a:r>
          </a:p>
        </p:txBody>
      </p:sp>
      <p:sp>
        <p:nvSpPr>
          <p:cNvPr id="7" name="TextBox 6">
            <a:extLst>
              <a:ext uri="{FF2B5EF4-FFF2-40B4-BE49-F238E27FC236}">
                <a16:creationId xmlns:a16="http://schemas.microsoft.com/office/drawing/2014/main" id="{D228DE31-8F43-DAA9-3777-EBFDD0F205A1}"/>
              </a:ext>
            </a:extLst>
          </p:cNvPr>
          <p:cNvSpPr txBox="1"/>
          <p:nvPr/>
        </p:nvSpPr>
        <p:spPr>
          <a:xfrm>
            <a:off x="6934200" y="3563698"/>
            <a:ext cx="4094922" cy="1384995"/>
          </a:xfrm>
          <a:prstGeom prst="rect">
            <a:avLst/>
          </a:prstGeom>
          <a:noFill/>
        </p:spPr>
        <p:txBody>
          <a:bodyPr wrap="square">
            <a:spAutoFit/>
          </a:bodyPr>
          <a:lstStyle/>
          <a:p>
            <a:pPr algn="ctr"/>
            <a:r>
              <a:rPr lang="en-US" sz="2800" dirty="0">
                <a:solidFill>
                  <a:schemeClr val="accent1"/>
                </a:solidFill>
              </a:rPr>
              <a:t>A program which emphasizes training and building human capital?</a:t>
            </a:r>
          </a:p>
        </p:txBody>
      </p:sp>
    </p:spTree>
    <p:extLst>
      <p:ext uri="{BB962C8B-B14F-4D97-AF65-F5344CB8AC3E}">
        <p14:creationId xmlns:p14="http://schemas.microsoft.com/office/powerpoint/2010/main" val="24114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AF4D-5B8C-B4E0-FE92-8F40530FC30F}"/>
              </a:ext>
            </a:extLst>
          </p:cNvPr>
          <p:cNvSpPr>
            <a:spLocks noGrp="1"/>
          </p:cNvSpPr>
          <p:nvPr>
            <p:ph type="title"/>
          </p:nvPr>
        </p:nvSpPr>
        <p:spPr>
          <a:xfrm>
            <a:off x="838200" y="365125"/>
            <a:ext cx="10807840" cy="1325563"/>
          </a:xfrm>
        </p:spPr>
        <p:txBody>
          <a:bodyPr/>
          <a:lstStyle/>
          <a:p>
            <a:r>
              <a:rPr lang="en-US" dirty="0"/>
              <a:t>Greater Avenues to Independence (GAIN)</a:t>
            </a:r>
          </a:p>
        </p:txBody>
      </p:sp>
      <p:sp>
        <p:nvSpPr>
          <p:cNvPr id="3" name="Content Placeholder 2">
            <a:extLst>
              <a:ext uri="{FF2B5EF4-FFF2-40B4-BE49-F238E27FC236}">
                <a16:creationId xmlns:a16="http://schemas.microsoft.com/office/drawing/2014/main" id="{BF8A1181-40CE-E60B-F2DF-44B2022D3F91}"/>
              </a:ext>
            </a:extLst>
          </p:cNvPr>
          <p:cNvSpPr>
            <a:spLocks noGrp="1"/>
          </p:cNvSpPr>
          <p:nvPr>
            <p:ph idx="1"/>
          </p:nvPr>
        </p:nvSpPr>
        <p:spPr>
          <a:xfrm>
            <a:off x="838200" y="1825625"/>
            <a:ext cx="11035748" cy="4351338"/>
          </a:xfrm>
        </p:spPr>
        <p:txBody>
          <a:bodyPr/>
          <a:lstStyle/>
          <a:p>
            <a:r>
              <a:rPr lang="en-US" dirty="0"/>
              <a:t>Job training program in CA (since 1986)</a:t>
            </a:r>
          </a:p>
          <a:p>
            <a:r>
              <a:rPr lang="en-US" dirty="0"/>
              <a:t>Implemented differently in different counties, e.g.:</a:t>
            </a:r>
          </a:p>
          <a:p>
            <a:pPr lvl="1"/>
            <a:r>
              <a:rPr lang="en-US" dirty="0">
                <a:solidFill>
                  <a:schemeClr val="accent1"/>
                </a:solidFill>
              </a:rPr>
              <a:t>Riverside:</a:t>
            </a:r>
          </a:p>
          <a:p>
            <a:pPr lvl="2"/>
            <a:r>
              <a:rPr lang="en-US" dirty="0">
                <a:solidFill>
                  <a:schemeClr val="accent1"/>
                </a:solidFill>
              </a:rPr>
              <a:t>“find a job first” focused program </a:t>
            </a:r>
          </a:p>
          <a:p>
            <a:pPr lvl="2"/>
            <a:r>
              <a:rPr lang="en-US" dirty="0">
                <a:solidFill>
                  <a:schemeClr val="accent1"/>
                </a:solidFill>
              </a:rPr>
              <a:t>Enrolled all welfare recipients in Riverside county</a:t>
            </a:r>
          </a:p>
          <a:p>
            <a:pPr lvl="1"/>
            <a:r>
              <a:rPr lang="en-US" dirty="0">
                <a:solidFill>
                  <a:schemeClr val="accent1"/>
                </a:solidFill>
              </a:rPr>
              <a:t>Los Angeles: </a:t>
            </a:r>
          </a:p>
          <a:p>
            <a:pPr lvl="2"/>
            <a:r>
              <a:rPr lang="en-US" dirty="0">
                <a:solidFill>
                  <a:schemeClr val="accent1"/>
                </a:solidFill>
              </a:rPr>
              <a:t>“build human capital” focused program</a:t>
            </a:r>
          </a:p>
          <a:p>
            <a:pPr lvl="2"/>
            <a:r>
              <a:rPr lang="en-US" dirty="0">
                <a:solidFill>
                  <a:schemeClr val="accent1"/>
                </a:solidFill>
              </a:rPr>
              <a:t>Enrolled long-term welfare recipients in LA county</a:t>
            </a:r>
          </a:p>
          <a:p>
            <a:r>
              <a:rPr lang="en-US" dirty="0"/>
              <a:t>Each county ran* an RCT. </a:t>
            </a:r>
          </a:p>
          <a:p>
            <a:pPr lvl="1"/>
            <a:r>
              <a:rPr lang="en-US" dirty="0">
                <a:solidFill>
                  <a:schemeClr val="accent1"/>
                </a:solidFill>
              </a:rPr>
              <a:t>1988-1990(</a:t>
            </a:r>
            <a:r>
              <a:rPr lang="en-US" dirty="0" err="1">
                <a:solidFill>
                  <a:schemeClr val="accent1"/>
                </a:solidFill>
              </a:rPr>
              <a:t>ish</a:t>
            </a:r>
            <a:r>
              <a:rPr lang="en-US" dirty="0">
                <a:solidFill>
                  <a:schemeClr val="accent1"/>
                </a:solidFill>
              </a:rPr>
              <a:t>)</a:t>
            </a:r>
          </a:p>
        </p:txBody>
      </p:sp>
      <p:sp>
        <p:nvSpPr>
          <p:cNvPr id="4" name="TextBox 3">
            <a:extLst>
              <a:ext uri="{FF2B5EF4-FFF2-40B4-BE49-F238E27FC236}">
                <a16:creationId xmlns:a16="http://schemas.microsoft.com/office/drawing/2014/main" id="{4FF892FE-7CCE-C76C-771A-EB05DCF0E1E7}"/>
              </a:ext>
            </a:extLst>
          </p:cNvPr>
          <p:cNvSpPr txBox="1"/>
          <p:nvPr/>
        </p:nvSpPr>
        <p:spPr>
          <a:xfrm>
            <a:off x="357809" y="6492875"/>
            <a:ext cx="7595477" cy="369332"/>
          </a:xfrm>
          <a:prstGeom prst="rect">
            <a:avLst/>
          </a:prstGeom>
          <a:noFill/>
        </p:spPr>
        <p:txBody>
          <a:bodyPr wrap="none" rtlCol="0">
            <a:spAutoFit/>
          </a:bodyPr>
          <a:lstStyle/>
          <a:p>
            <a:r>
              <a:rPr lang="en-US" dirty="0">
                <a:solidFill>
                  <a:schemeClr val="accent1"/>
                </a:solidFill>
              </a:rPr>
              <a:t>*RCTs were run by Manpower Demonstration Research Corporation (MDRC)</a:t>
            </a:r>
          </a:p>
        </p:txBody>
      </p:sp>
    </p:spTree>
    <p:extLst>
      <p:ext uri="{BB962C8B-B14F-4D97-AF65-F5344CB8AC3E}">
        <p14:creationId xmlns:p14="http://schemas.microsoft.com/office/powerpoint/2010/main" val="13939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A9E9-E409-3398-C0B0-2E5786B9096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06F7345-2F5E-8AB6-DFE4-6970B123EE23}"/>
              </a:ext>
            </a:extLst>
          </p:cNvPr>
          <p:cNvSpPr>
            <a:spLocks noGrp="1"/>
          </p:cNvSpPr>
          <p:nvPr>
            <p:ph idx="1"/>
          </p:nvPr>
        </p:nvSpPr>
        <p:spPr/>
        <p:txBody>
          <a:bodyPr/>
          <a:lstStyle/>
          <a:p>
            <a:r>
              <a:rPr lang="en-US" dirty="0"/>
              <a:t>The Riverside program (jobs first) did great!</a:t>
            </a:r>
          </a:p>
          <a:p>
            <a:pPr lvl="1"/>
            <a:r>
              <a:rPr lang="en-US" dirty="0">
                <a:solidFill>
                  <a:schemeClr val="accent1"/>
                </a:solidFill>
              </a:rPr>
              <a:t>Participants were 39% more likely to find a job in the next 1-3 years.</a:t>
            </a:r>
          </a:p>
          <a:p>
            <a:pPr lvl="1"/>
            <a:r>
              <a:rPr lang="en-US" dirty="0">
                <a:solidFill>
                  <a:schemeClr val="accent1"/>
                </a:solidFill>
              </a:rPr>
              <a:t>Participants made 63% more money in the next 1-3 years.</a:t>
            </a:r>
          </a:p>
          <a:p>
            <a:pPr lvl="1"/>
            <a:r>
              <a:rPr lang="en-US" dirty="0">
                <a:solidFill>
                  <a:schemeClr val="accent1"/>
                </a:solidFill>
              </a:rPr>
              <a:t>These results were statistically significant (p-value 0.01)</a:t>
            </a:r>
          </a:p>
          <a:p>
            <a:pPr lvl="1"/>
            <a:endParaRPr lang="en-US" dirty="0">
              <a:solidFill>
                <a:schemeClr val="accent1"/>
              </a:solidFill>
            </a:endParaRPr>
          </a:p>
          <a:p>
            <a:r>
              <a:rPr lang="en-US" dirty="0"/>
              <a:t>The LA program (human capital first) didn’t look so good.</a:t>
            </a:r>
          </a:p>
          <a:p>
            <a:pPr lvl="1"/>
            <a:r>
              <a:rPr lang="en-US" dirty="0">
                <a:solidFill>
                  <a:schemeClr val="accent1"/>
                </a:solidFill>
              </a:rPr>
              <a:t>Nothing statistically significant 1-3 years out.</a:t>
            </a:r>
            <a:endParaRPr lang="en-US" dirty="0"/>
          </a:p>
        </p:txBody>
      </p:sp>
    </p:spTree>
    <p:extLst>
      <p:ext uri="{BB962C8B-B14F-4D97-AF65-F5344CB8AC3E}">
        <p14:creationId xmlns:p14="http://schemas.microsoft.com/office/powerpoint/2010/main" val="340175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339D-6D22-670B-92AF-FD7FB51F7380}"/>
              </a:ext>
            </a:extLst>
          </p:cNvPr>
          <p:cNvSpPr>
            <a:spLocks noGrp="1"/>
          </p:cNvSpPr>
          <p:nvPr>
            <p:ph type="title"/>
          </p:nvPr>
        </p:nvSpPr>
        <p:spPr/>
        <p:txBody>
          <a:bodyPr/>
          <a:lstStyle/>
          <a:p>
            <a:r>
              <a:rPr lang="en-US" dirty="0"/>
              <a:t>Results*</a:t>
            </a:r>
            <a:br>
              <a:rPr lang="en-US" dirty="0"/>
            </a:br>
            <a:r>
              <a:rPr lang="en-US" sz="2000" dirty="0"/>
              <a:t>1-3 years after enrolling in the program</a:t>
            </a:r>
            <a:endParaRPr lang="en-US" dirty="0"/>
          </a:p>
        </p:txBody>
      </p:sp>
      <p:sp>
        <p:nvSpPr>
          <p:cNvPr id="4" name="TextBox 3">
            <a:extLst>
              <a:ext uri="{FF2B5EF4-FFF2-40B4-BE49-F238E27FC236}">
                <a16:creationId xmlns:a16="http://schemas.microsoft.com/office/drawing/2014/main" id="{7CEE2EFE-F01D-2B57-0A69-433F9683AA64}"/>
              </a:ext>
            </a:extLst>
          </p:cNvPr>
          <p:cNvSpPr txBox="1"/>
          <p:nvPr/>
        </p:nvSpPr>
        <p:spPr>
          <a:xfrm>
            <a:off x="437322" y="6488668"/>
            <a:ext cx="1577676" cy="369332"/>
          </a:xfrm>
          <a:prstGeom prst="rect">
            <a:avLst/>
          </a:prstGeom>
          <a:noFill/>
        </p:spPr>
        <p:txBody>
          <a:bodyPr wrap="none" rtlCol="0">
            <a:spAutoFit/>
          </a:bodyPr>
          <a:lstStyle/>
          <a:p>
            <a:r>
              <a:rPr lang="en-US" dirty="0"/>
              <a:t>*Simplified </a:t>
            </a:r>
            <a:r>
              <a:rPr lang="en-US" dirty="0">
                <a:sym typeface="Wingdings" pitchFamily="2" charset="2"/>
              </a:rPr>
              <a:t> </a:t>
            </a:r>
            <a:endParaRPr lang="en-US" dirty="0"/>
          </a:p>
        </p:txBody>
      </p:sp>
      <p:sp>
        <p:nvSpPr>
          <p:cNvPr id="8" name="TextBox 7">
            <a:extLst>
              <a:ext uri="{FF2B5EF4-FFF2-40B4-BE49-F238E27FC236}">
                <a16:creationId xmlns:a16="http://schemas.microsoft.com/office/drawing/2014/main" id="{C187E743-F010-6935-30B3-ECD8635DCFE4}"/>
              </a:ext>
            </a:extLst>
          </p:cNvPr>
          <p:cNvSpPr txBox="1"/>
          <p:nvPr/>
        </p:nvSpPr>
        <p:spPr>
          <a:xfrm>
            <a:off x="2768442" y="1690686"/>
            <a:ext cx="4643707" cy="523220"/>
          </a:xfrm>
          <a:prstGeom prst="rect">
            <a:avLst/>
          </a:prstGeom>
          <a:noFill/>
        </p:spPr>
        <p:txBody>
          <a:bodyPr wrap="none" rtlCol="0">
            <a:spAutoFit/>
          </a:bodyPr>
          <a:lstStyle/>
          <a:p>
            <a:r>
              <a:rPr lang="en-US" sz="2800" b="1" dirty="0">
                <a:solidFill>
                  <a:schemeClr val="accent5"/>
                </a:solidFill>
              </a:rPr>
              <a:t>Los Angeles </a:t>
            </a:r>
            <a:r>
              <a:rPr lang="en-US" sz="2000" b="1" dirty="0">
                <a:solidFill>
                  <a:schemeClr val="accent5"/>
                </a:solidFill>
              </a:rPr>
              <a:t>(Human Capital first)</a:t>
            </a:r>
            <a:endParaRPr lang="en-US" sz="2800" b="1" dirty="0">
              <a:solidFill>
                <a:schemeClr val="accent5"/>
              </a:solidFill>
            </a:endParaRPr>
          </a:p>
        </p:txBody>
      </p:sp>
      <p:sp>
        <p:nvSpPr>
          <p:cNvPr id="9" name="TextBox 8">
            <a:extLst>
              <a:ext uri="{FF2B5EF4-FFF2-40B4-BE49-F238E27FC236}">
                <a16:creationId xmlns:a16="http://schemas.microsoft.com/office/drawing/2014/main" id="{348117E5-BFB5-AE22-ACBA-DAF1D6F84804}"/>
              </a:ext>
            </a:extLst>
          </p:cNvPr>
          <p:cNvSpPr txBox="1"/>
          <p:nvPr/>
        </p:nvSpPr>
        <p:spPr>
          <a:xfrm>
            <a:off x="8306398" y="1683267"/>
            <a:ext cx="2978251" cy="523220"/>
          </a:xfrm>
          <a:prstGeom prst="rect">
            <a:avLst/>
          </a:prstGeom>
          <a:noFill/>
        </p:spPr>
        <p:txBody>
          <a:bodyPr wrap="none" rtlCol="0">
            <a:spAutoFit/>
          </a:bodyPr>
          <a:lstStyle/>
          <a:p>
            <a:r>
              <a:rPr lang="en-US" sz="2800" b="1" dirty="0">
                <a:solidFill>
                  <a:schemeClr val="accent1"/>
                </a:solidFill>
              </a:rPr>
              <a:t>Riverside </a:t>
            </a:r>
            <a:r>
              <a:rPr lang="en-US" sz="2000" b="1" dirty="0">
                <a:solidFill>
                  <a:schemeClr val="accent1"/>
                </a:solidFill>
              </a:rPr>
              <a:t>(Jobs first)</a:t>
            </a:r>
            <a:endParaRPr lang="en-US" sz="2800" b="1" dirty="0">
              <a:solidFill>
                <a:schemeClr val="accent1"/>
              </a:solidFill>
            </a:endParaRPr>
          </a:p>
        </p:txBody>
      </p:sp>
      <p:sp>
        <p:nvSpPr>
          <p:cNvPr id="10" name="TextBox 9">
            <a:extLst>
              <a:ext uri="{FF2B5EF4-FFF2-40B4-BE49-F238E27FC236}">
                <a16:creationId xmlns:a16="http://schemas.microsoft.com/office/drawing/2014/main" id="{3605FBBF-D473-64B1-BA67-35FFD8AF3E31}"/>
              </a:ext>
            </a:extLst>
          </p:cNvPr>
          <p:cNvSpPr txBox="1"/>
          <p:nvPr/>
        </p:nvSpPr>
        <p:spPr>
          <a:xfrm>
            <a:off x="437322" y="3429000"/>
            <a:ext cx="1842052" cy="923330"/>
          </a:xfrm>
          <a:prstGeom prst="rect">
            <a:avLst/>
          </a:prstGeom>
          <a:noFill/>
        </p:spPr>
        <p:txBody>
          <a:bodyPr wrap="square" rtlCol="0">
            <a:spAutoFit/>
          </a:bodyPr>
          <a:lstStyle/>
          <a:p>
            <a:pPr algn="r"/>
            <a:r>
              <a:rPr lang="en-US" dirty="0"/>
              <a:t>What fraction were employed at all that year?</a:t>
            </a:r>
          </a:p>
        </p:txBody>
      </p:sp>
      <p:sp>
        <p:nvSpPr>
          <p:cNvPr id="11" name="TextBox 10">
            <a:extLst>
              <a:ext uri="{FF2B5EF4-FFF2-40B4-BE49-F238E27FC236}">
                <a16:creationId xmlns:a16="http://schemas.microsoft.com/office/drawing/2014/main" id="{14EE3CB3-69B5-8928-2756-C97B873B5C55}"/>
              </a:ext>
            </a:extLst>
          </p:cNvPr>
          <p:cNvSpPr txBox="1"/>
          <p:nvPr/>
        </p:nvSpPr>
        <p:spPr>
          <a:xfrm>
            <a:off x="437322" y="5013008"/>
            <a:ext cx="1842052" cy="646331"/>
          </a:xfrm>
          <a:prstGeom prst="rect">
            <a:avLst/>
          </a:prstGeom>
          <a:noFill/>
        </p:spPr>
        <p:txBody>
          <a:bodyPr wrap="square" rtlCol="0">
            <a:spAutoFit/>
          </a:bodyPr>
          <a:lstStyle/>
          <a:p>
            <a:pPr algn="r"/>
            <a:r>
              <a:rPr lang="en-US" dirty="0"/>
              <a:t>Annual earnings (in 1999 dollars)</a:t>
            </a:r>
          </a:p>
        </p:txBody>
      </p:sp>
      <p:sp>
        <p:nvSpPr>
          <p:cNvPr id="12" name="TextBox 11">
            <a:extLst>
              <a:ext uri="{FF2B5EF4-FFF2-40B4-BE49-F238E27FC236}">
                <a16:creationId xmlns:a16="http://schemas.microsoft.com/office/drawing/2014/main" id="{C792D2C0-1E92-A4ED-ABBE-0140F887C68F}"/>
              </a:ext>
            </a:extLst>
          </p:cNvPr>
          <p:cNvSpPr txBox="1"/>
          <p:nvPr/>
        </p:nvSpPr>
        <p:spPr>
          <a:xfrm>
            <a:off x="4238119" y="2213907"/>
            <a:ext cx="1298713" cy="646331"/>
          </a:xfrm>
          <a:prstGeom prst="rect">
            <a:avLst/>
          </a:prstGeom>
          <a:noFill/>
        </p:spPr>
        <p:txBody>
          <a:bodyPr wrap="square" rtlCol="0">
            <a:spAutoFit/>
          </a:bodyPr>
          <a:lstStyle/>
          <a:p>
            <a:pPr algn="ctr"/>
            <a:r>
              <a:rPr lang="en-US" dirty="0">
                <a:solidFill>
                  <a:schemeClr val="accent5"/>
                </a:solidFill>
              </a:rPr>
              <a:t>Treatment Group</a:t>
            </a:r>
          </a:p>
        </p:txBody>
      </p:sp>
      <p:sp>
        <p:nvSpPr>
          <p:cNvPr id="13" name="TextBox 12">
            <a:extLst>
              <a:ext uri="{FF2B5EF4-FFF2-40B4-BE49-F238E27FC236}">
                <a16:creationId xmlns:a16="http://schemas.microsoft.com/office/drawing/2014/main" id="{32484282-8968-C9B2-6AD2-58DE0CB284F6}"/>
              </a:ext>
            </a:extLst>
          </p:cNvPr>
          <p:cNvSpPr txBox="1"/>
          <p:nvPr/>
        </p:nvSpPr>
        <p:spPr>
          <a:xfrm>
            <a:off x="2627577" y="2213907"/>
            <a:ext cx="1298713" cy="646331"/>
          </a:xfrm>
          <a:prstGeom prst="rect">
            <a:avLst/>
          </a:prstGeom>
          <a:noFill/>
        </p:spPr>
        <p:txBody>
          <a:bodyPr wrap="square" rtlCol="0">
            <a:spAutoFit/>
          </a:bodyPr>
          <a:lstStyle/>
          <a:p>
            <a:pPr algn="ctr"/>
            <a:r>
              <a:rPr lang="en-US" dirty="0">
                <a:solidFill>
                  <a:schemeClr val="accent5"/>
                </a:solidFill>
              </a:rPr>
              <a:t>Control</a:t>
            </a:r>
          </a:p>
          <a:p>
            <a:pPr algn="ctr"/>
            <a:r>
              <a:rPr lang="en-US" dirty="0">
                <a:solidFill>
                  <a:schemeClr val="accent5"/>
                </a:solidFill>
              </a:rPr>
              <a:t>Group</a:t>
            </a:r>
          </a:p>
        </p:txBody>
      </p:sp>
      <p:sp>
        <p:nvSpPr>
          <p:cNvPr id="14" name="TextBox 13">
            <a:extLst>
              <a:ext uri="{FF2B5EF4-FFF2-40B4-BE49-F238E27FC236}">
                <a16:creationId xmlns:a16="http://schemas.microsoft.com/office/drawing/2014/main" id="{3B3E1BFD-3061-1A9D-A4A3-819990CF5360}"/>
              </a:ext>
            </a:extLst>
          </p:cNvPr>
          <p:cNvSpPr txBox="1"/>
          <p:nvPr/>
        </p:nvSpPr>
        <p:spPr>
          <a:xfrm>
            <a:off x="5819302" y="2213908"/>
            <a:ext cx="1298713" cy="646331"/>
          </a:xfrm>
          <a:prstGeom prst="rect">
            <a:avLst/>
          </a:prstGeom>
          <a:noFill/>
        </p:spPr>
        <p:txBody>
          <a:bodyPr wrap="square" rtlCol="0">
            <a:spAutoFit/>
          </a:bodyPr>
          <a:lstStyle/>
          <a:p>
            <a:pPr algn="ctr"/>
            <a:r>
              <a:rPr lang="en-US" dirty="0">
                <a:solidFill>
                  <a:schemeClr val="accent5"/>
                </a:solidFill>
              </a:rPr>
              <a:t>Percentage difference</a:t>
            </a:r>
          </a:p>
        </p:txBody>
      </p:sp>
      <p:sp>
        <p:nvSpPr>
          <p:cNvPr id="15" name="TextBox 14">
            <a:extLst>
              <a:ext uri="{FF2B5EF4-FFF2-40B4-BE49-F238E27FC236}">
                <a16:creationId xmlns:a16="http://schemas.microsoft.com/office/drawing/2014/main" id="{79E5ADE7-44F6-A6FF-37E4-B3C19CD49924}"/>
              </a:ext>
            </a:extLst>
          </p:cNvPr>
          <p:cNvSpPr txBox="1"/>
          <p:nvPr/>
        </p:nvSpPr>
        <p:spPr>
          <a:xfrm>
            <a:off x="8933285" y="2220350"/>
            <a:ext cx="1298713" cy="646331"/>
          </a:xfrm>
          <a:prstGeom prst="rect">
            <a:avLst/>
          </a:prstGeom>
          <a:noFill/>
        </p:spPr>
        <p:txBody>
          <a:bodyPr wrap="square" rtlCol="0">
            <a:spAutoFit/>
          </a:bodyPr>
          <a:lstStyle/>
          <a:p>
            <a:pPr algn="ctr"/>
            <a:r>
              <a:rPr lang="en-US" dirty="0">
                <a:solidFill>
                  <a:schemeClr val="accent1"/>
                </a:solidFill>
              </a:rPr>
              <a:t>Treatment Group</a:t>
            </a:r>
          </a:p>
        </p:txBody>
      </p:sp>
      <p:sp>
        <p:nvSpPr>
          <p:cNvPr id="16" name="TextBox 15">
            <a:extLst>
              <a:ext uri="{FF2B5EF4-FFF2-40B4-BE49-F238E27FC236}">
                <a16:creationId xmlns:a16="http://schemas.microsoft.com/office/drawing/2014/main" id="{EDE369B0-E3AD-A4C1-7B17-DB25B4B17671}"/>
              </a:ext>
            </a:extLst>
          </p:cNvPr>
          <p:cNvSpPr txBox="1"/>
          <p:nvPr/>
        </p:nvSpPr>
        <p:spPr>
          <a:xfrm>
            <a:off x="7546780" y="2213906"/>
            <a:ext cx="1298713" cy="646331"/>
          </a:xfrm>
          <a:prstGeom prst="rect">
            <a:avLst/>
          </a:prstGeom>
          <a:noFill/>
        </p:spPr>
        <p:txBody>
          <a:bodyPr wrap="square" rtlCol="0">
            <a:spAutoFit/>
          </a:bodyPr>
          <a:lstStyle/>
          <a:p>
            <a:pPr algn="ctr"/>
            <a:r>
              <a:rPr lang="en-US" dirty="0">
                <a:solidFill>
                  <a:schemeClr val="accent1"/>
                </a:solidFill>
              </a:rPr>
              <a:t>Control</a:t>
            </a:r>
          </a:p>
          <a:p>
            <a:pPr algn="ctr"/>
            <a:r>
              <a:rPr lang="en-US" dirty="0">
                <a:solidFill>
                  <a:schemeClr val="accent1"/>
                </a:solidFill>
              </a:rPr>
              <a:t>Group</a:t>
            </a:r>
          </a:p>
        </p:txBody>
      </p:sp>
      <p:sp>
        <p:nvSpPr>
          <p:cNvPr id="17" name="TextBox 16">
            <a:extLst>
              <a:ext uri="{FF2B5EF4-FFF2-40B4-BE49-F238E27FC236}">
                <a16:creationId xmlns:a16="http://schemas.microsoft.com/office/drawing/2014/main" id="{5BDD04A6-0BDD-BBA6-EF55-1ABA4A1E8834}"/>
              </a:ext>
            </a:extLst>
          </p:cNvPr>
          <p:cNvSpPr txBox="1"/>
          <p:nvPr/>
        </p:nvSpPr>
        <p:spPr>
          <a:xfrm>
            <a:off x="10455965" y="2197685"/>
            <a:ext cx="1298713" cy="646331"/>
          </a:xfrm>
          <a:prstGeom prst="rect">
            <a:avLst/>
          </a:prstGeom>
          <a:noFill/>
        </p:spPr>
        <p:txBody>
          <a:bodyPr wrap="square" rtlCol="0">
            <a:spAutoFit/>
          </a:bodyPr>
          <a:lstStyle/>
          <a:p>
            <a:pPr algn="ctr"/>
            <a:r>
              <a:rPr lang="en-US" dirty="0">
                <a:solidFill>
                  <a:schemeClr val="accent1"/>
                </a:solidFill>
              </a:rPr>
              <a:t>Percentage difference</a:t>
            </a:r>
          </a:p>
        </p:txBody>
      </p:sp>
      <p:cxnSp>
        <p:nvCxnSpPr>
          <p:cNvPr id="19" name="Straight Connector 18">
            <a:extLst>
              <a:ext uri="{FF2B5EF4-FFF2-40B4-BE49-F238E27FC236}">
                <a16:creationId xmlns:a16="http://schemas.microsoft.com/office/drawing/2014/main" id="{A136A783-2491-812A-E9A8-E640B7C4B5A7}"/>
              </a:ext>
            </a:extLst>
          </p:cNvPr>
          <p:cNvCxnSpPr/>
          <p:nvPr/>
        </p:nvCxnSpPr>
        <p:spPr>
          <a:xfrm>
            <a:off x="2425149" y="2981739"/>
            <a:ext cx="99126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10A6FD7-5377-FE82-9BC5-F9A90886D76D}"/>
              </a:ext>
            </a:extLst>
          </p:cNvPr>
          <p:cNvCxnSpPr>
            <a:cxnSpLocks/>
          </p:cNvCxnSpPr>
          <p:nvPr/>
        </p:nvCxnSpPr>
        <p:spPr>
          <a:xfrm>
            <a:off x="2425149" y="2981739"/>
            <a:ext cx="0" cy="44792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76B2909-F2F3-9C02-A16C-14AE6323CAB9}"/>
              </a:ext>
            </a:extLst>
          </p:cNvPr>
          <p:cNvCxnSpPr>
            <a:cxnSpLocks/>
          </p:cNvCxnSpPr>
          <p:nvPr/>
        </p:nvCxnSpPr>
        <p:spPr>
          <a:xfrm>
            <a:off x="7381462" y="2980730"/>
            <a:ext cx="0" cy="44792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10035A5-F4FE-2D93-0F41-5C61D9093FB0}"/>
              </a:ext>
            </a:extLst>
          </p:cNvPr>
          <p:cNvSpPr txBox="1"/>
          <p:nvPr/>
        </p:nvSpPr>
        <p:spPr>
          <a:xfrm>
            <a:off x="4375937" y="3452492"/>
            <a:ext cx="1160895" cy="523220"/>
          </a:xfrm>
          <a:prstGeom prst="rect">
            <a:avLst/>
          </a:prstGeom>
          <a:noFill/>
        </p:spPr>
        <p:txBody>
          <a:bodyPr wrap="none" rtlCol="0">
            <a:spAutoFit/>
          </a:bodyPr>
          <a:lstStyle/>
          <a:p>
            <a:r>
              <a:rPr lang="en-US" sz="2800" dirty="0">
                <a:solidFill>
                  <a:schemeClr val="bg2">
                    <a:lumMod val="50000"/>
                  </a:schemeClr>
                </a:solidFill>
              </a:rPr>
              <a:t>26.1%</a:t>
            </a:r>
          </a:p>
        </p:txBody>
      </p:sp>
      <p:sp>
        <p:nvSpPr>
          <p:cNvPr id="27" name="TextBox 26">
            <a:extLst>
              <a:ext uri="{FF2B5EF4-FFF2-40B4-BE49-F238E27FC236}">
                <a16:creationId xmlns:a16="http://schemas.microsoft.com/office/drawing/2014/main" id="{E39C1E64-E72D-6EF9-6DBA-9D19412F1E71}"/>
              </a:ext>
            </a:extLst>
          </p:cNvPr>
          <p:cNvSpPr txBox="1"/>
          <p:nvPr/>
        </p:nvSpPr>
        <p:spPr>
          <a:xfrm>
            <a:off x="2765395" y="3480869"/>
            <a:ext cx="1160895" cy="523220"/>
          </a:xfrm>
          <a:prstGeom prst="rect">
            <a:avLst/>
          </a:prstGeom>
          <a:noFill/>
        </p:spPr>
        <p:txBody>
          <a:bodyPr wrap="none" rtlCol="0">
            <a:spAutoFit/>
          </a:bodyPr>
          <a:lstStyle/>
          <a:p>
            <a:r>
              <a:rPr lang="en-US" sz="2800" dirty="0">
                <a:solidFill>
                  <a:schemeClr val="bg2">
                    <a:lumMod val="50000"/>
                  </a:schemeClr>
                </a:solidFill>
              </a:rPr>
              <a:t>24.5%</a:t>
            </a:r>
          </a:p>
        </p:txBody>
      </p:sp>
      <p:sp>
        <p:nvSpPr>
          <p:cNvPr id="28" name="TextBox 27">
            <a:extLst>
              <a:ext uri="{FF2B5EF4-FFF2-40B4-BE49-F238E27FC236}">
                <a16:creationId xmlns:a16="http://schemas.microsoft.com/office/drawing/2014/main" id="{030180BD-3489-80D3-B072-A962CAB25665}"/>
              </a:ext>
            </a:extLst>
          </p:cNvPr>
          <p:cNvSpPr txBox="1"/>
          <p:nvPr/>
        </p:nvSpPr>
        <p:spPr>
          <a:xfrm>
            <a:off x="5894086" y="3452492"/>
            <a:ext cx="865943" cy="523220"/>
          </a:xfrm>
          <a:prstGeom prst="rect">
            <a:avLst/>
          </a:prstGeom>
          <a:noFill/>
        </p:spPr>
        <p:txBody>
          <a:bodyPr wrap="none" rtlCol="0">
            <a:spAutoFit/>
          </a:bodyPr>
          <a:lstStyle/>
          <a:p>
            <a:r>
              <a:rPr lang="en-US" sz="2800" dirty="0">
                <a:solidFill>
                  <a:schemeClr val="accent5"/>
                </a:solidFill>
              </a:rPr>
              <a:t>+7%</a:t>
            </a:r>
          </a:p>
        </p:txBody>
      </p:sp>
      <p:sp>
        <p:nvSpPr>
          <p:cNvPr id="29" name="TextBox 28">
            <a:extLst>
              <a:ext uri="{FF2B5EF4-FFF2-40B4-BE49-F238E27FC236}">
                <a16:creationId xmlns:a16="http://schemas.microsoft.com/office/drawing/2014/main" id="{18D80378-4E89-C036-220C-077AA4627754}"/>
              </a:ext>
            </a:extLst>
          </p:cNvPr>
          <p:cNvSpPr txBox="1"/>
          <p:nvPr/>
        </p:nvSpPr>
        <p:spPr>
          <a:xfrm>
            <a:off x="9226232" y="3414221"/>
            <a:ext cx="865943" cy="523220"/>
          </a:xfrm>
          <a:prstGeom prst="rect">
            <a:avLst/>
          </a:prstGeom>
          <a:noFill/>
        </p:spPr>
        <p:txBody>
          <a:bodyPr wrap="none" rtlCol="0">
            <a:spAutoFit/>
          </a:bodyPr>
          <a:lstStyle/>
          <a:p>
            <a:r>
              <a:rPr lang="en-US" sz="2800" dirty="0">
                <a:solidFill>
                  <a:schemeClr val="bg2">
                    <a:lumMod val="50000"/>
                  </a:schemeClr>
                </a:solidFill>
              </a:rPr>
              <a:t>49%</a:t>
            </a:r>
          </a:p>
        </p:txBody>
      </p:sp>
      <p:sp>
        <p:nvSpPr>
          <p:cNvPr id="30" name="TextBox 29">
            <a:extLst>
              <a:ext uri="{FF2B5EF4-FFF2-40B4-BE49-F238E27FC236}">
                <a16:creationId xmlns:a16="http://schemas.microsoft.com/office/drawing/2014/main" id="{D79BA184-D9D1-627D-30C6-84329FF7109D}"/>
              </a:ext>
            </a:extLst>
          </p:cNvPr>
          <p:cNvSpPr txBox="1"/>
          <p:nvPr/>
        </p:nvSpPr>
        <p:spPr>
          <a:xfrm>
            <a:off x="7615690" y="3442598"/>
            <a:ext cx="1160895" cy="523220"/>
          </a:xfrm>
          <a:prstGeom prst="rect">
            <a:avLst/>
          </a:prstGeom>
          <a:noFill/>
        </p:spPr>
        <p:txBody>
          <a:bodyPr wrap="none" rtlCol="0">
            <a:spAutoFit/>
          </a:bodyPr>
          <a:lstStyle/>
          <a:p>
            <a:r>
              <a:rPr lang="en-US" sz="2800" dirty="0">
                <a:solidFill>
                  <a:schemeClr val="bg2">
                    <a:lumMod val="50000"/>
                  </a:schemeClr>
                </a:solidFill>
              </a:rPr>
              <a:t>35.3%</a:t>
            </a:r>
          </a:p>
        </p:txBody>
      </p:sp>
      <p:sp>
        <p:nvSpPr>
          <p:cNvPr id="31" name="TextBox 30">
            <a:extLst>
              <a:ext uri="{FF2B5EF4-FFF2-40B4-BE49-F238E27FC236}">
                <a16:creationId xmlns:a16="http://schemas.microsoft.com/office/drawing/2014/main" id="{E3AEA19E-9CBE-EE26-15AC-EBC8073C8014}"/>
              </a:ext>
            </a:extLst>
          </p:cNvPr>
          <p:cNvSpPr txBox="1"/>
          <p:nvPr/>
        </p:nvSpPr>
        <p:spPr>
          <a:xfrm>
            <a:off x="10744381" y="3414221"/>
            <a:ext cx="1058303" cy="523220"/>
          </a:xfrm>
          <a:prstGeom prst="rect">
            <a:avLst/>
          </a:prstGeom>
          <a:noFill/>
        </p:spPr>
        <p:txBody>
          <a:bodyPr wrap="none" rtlCol="0">
            <a:spAutoFit/>
          </a:bodyPr>
          <a:lstStyle/>
          <a:p>
            <a:r>
              <a:rPr lang="en-US" sz="2800" dirty="0">
                <a:solidFill>
                  <a:schemeClr val="accent1"/>
                </a:solidFill>
              </a:rPr>
              <a:t>+39%</a:t>
            </a:r>
          </a:p>
        </p:txBody>
      </p:sp>
      <p:sp>
        <p:nvSpPr>
          <p:cNvPr id="32" name="TextBox 31">
            <a:extLst>
              <a:ext uri="{FF2B5EF4-FFF2-40B4-BE49-F238E27FC236}">
                <a16:creationId xmlns:a16="http://schemas.microsoft.com/office/drawing/2014/main" id="{306020E6-D3AC-21BD-2953-712AA6D4BEB7}"/>
              </a:ext>
            </a:extLst>
          </p:cNvPr>
          <p:cNvSpPr txBox="1"/>
          <p:nvPr/>
        </p:nvSpPr>
        <p:spPr>
          <a:xfrm>
            <a:off x="4390737" y="5074259"/>
            <a:ext cx="1249060" cy="523220"/>
          </a:xfrm>
          <a:prstGeom prst="rect">
            <a:avLst/>
          </a:prstGeom>
          <a:noFill/>
        </p:spPr>
        <p:txBody>
          <a:bodyPr wrap="none" rtlCol="0">
            <a:spAutoFit/>
          </a:bodyPr>
          <a:lstStyle/>
          <a:p>
            <a:r>
              <a:rPr lang="en-US" sz="2800" dirty="0">
                <a:solidFill>
                  <a:schemeClr val="bg2">
                    <a:lumMod val="50000"/>
                  </a:schemeClr>
                </a:solidFill>
              </a:rPr>
              <a:t>$1,843</a:t>
            </a:r>
          </a:p>
        </p:txBody>
      </p:sp>
      <p:sp>
        <p:nvSpPr>
          <p:cNvPr id="33" name="TextBox 32">
            <a:extLst>
              <a:ext uri="{FF2B5EF4-FFF2-40B4-BE49-F238E27FC236}">
                <a16:creationId xmlns:a16="http://schemas.microsoft.com/office/drawing/2014/main" id="{FD8D910D-8946-DEF6-2DDC-F3F61AC794AB}"/>
              </a:ext>
            </a:extLst>
          </p:cNvPr>
          <p:cNvSpPr txBox="1"/>
          <p:nvPr/>
        </p:nvSpPr>
        <p:spPr>
          <a:xfrm>
            <a:off x="2845662" y="5099169"/>
            <a:ext cx="1249060" cy="523220"/>
          </a:xfrm>
          <a:prstGeom prst="rect">
            <a:avLst/>
          </a:prstGeom>
          <a:noFill/>
        </p:spPr>
        <p:txBody>
          <a:bodyPr wrap="none" rtlCol="0">
            <a:spAutoFit/>
          </a:bodyPr>
          <a:lstStyle/>
          <a:p>
            <a:r>
              <a:rPr lang="en-US" sz="2800" dirty="0">
                <a:solidFill>
                  <a:schemeClr val="bg2">
                    <a:lumMod val="50000"/>
                  </a:schemeClr>
                </a:solidFill>
              </a:rPr>
              <a:t>$1,849</a:t>
            </a:r>
          </a:p>
        </p:txBody>
      </p:sp>
      <p:sp>
        <p:nvSpPr>
          <p:cNvPr id="34" name="TextBox 33">
            <a:extLst>
              <a:ext uri="{FF2B5EF4-FFF2-40B4-BE49-F238E27FC236}">
                <a16:creationId xmlns:a16="http://schemas.microsoft.com/office/drawing/2014/main" id="{30F3D204-9BA3-4529-B3E4-0F99D0328399}"/>
              </a:ext>
            </a:extLst>
          </p:cNvPr>
          <p:cNvSpPr txBox="1"/>
          <p:nvPr/>
        </p:nvSpPr>
        <p:spPr>
          <a:xfrm>
            <a:off x="5974353" y="5070792"/>
            <a:ext cx="865943" cy="523220"/>
          </a:xfrm>
          <a:prstGeom prst="rect">
            <a:avLst/>
          </a:prstGeom>
          <a:noFill/>
        </p:spPr>
        <p:txBody>
          <a:bodyPr wrap="none" rtlCol="0">
            <a:spAutoFit/>
          </a:bodyPr>
          <a:lstStyle/>
          <a:p>
            <a:r>
              <a:rPr lang="en-US" sz="2800" dirty="0">
                <a:solidFill>
                  <a:schemeClr val="accent5"/>
                </a:solidFill>
              </a:rPr>
              <a:t>+0%</a:t>
            </a:r>
          </a:p>
        </p:txBody>
      </p:sp>
      <p:sp>
        <p:nvSpPr>
          <p:cNvPr id="35" name="TextBox 34">
            <a:extLst>
              <a:ext uri="{FF2B5EF4-FFF2-40B4-BE49-F238E27FC236}">
                <a16:creationId xmlns:a16="http://schemas.microsoft.com/office/drawing/2014/main" id="{455C3519-30AF-3778-CA0E-4E989C544379}"/>
              </a:ext>
            </a:extLst>
          </p:cNvPr>
          <p:cNvSpPr txBox="1"/>
          <p:nvPr/>
        </p:nvSpPr>
        <p:spPr>
          <a:xfrm>
            <a:off x="9082982" y="5060898"/>
            <a:ext cx="1249060" cy="523220"/>
          </a:xfrm>
          <a:prstGeom prst="rect">
            <a:avLst/>
          </a:prstGeom>
          <a:noFill/>
        </p:spPr>
        <p:txBody>
          <a:bodyPr wrap="none" rtlCol="0">
            <a:spAutoFit/>
          </a:bodyPr>
          <a:lstStyle/>
          <a:p>
            <a:r>
              <a:rPr lang="en-US" sz="2800" dirty="0">
                <a:solidFill>
                  <a:schemeClr val="bg2">
                    <a:lumMod val="50000"/>
                  </a:schemeClr>
                </a:solidFill>
              </a:rPr>
              <a:t>$3,668</a:t>
            </a:r>
          </a:p>
        </p:txBody>
      </p:sp>
      <p:sp>
        <p:nvSpPr>
          <p:cNvPr id="36" name="TextBox 35">
            <a:extLst>
              <a:ext uri="{FF2B5EF4-FFF2-40B4-BE49-F238E27FC236}">
                <a16:creationId xmlns:a16="http://schemas.microsoft.com/office/drawing/2014/main" id="{AF4E475A-9658-2C82-0F83-D7FD2E0E1154}"/>
              </a:ext>
            </a:extLst>
          </p:cNvPr>
          <p:cNvSpPr txBox="1"/>
          <p:nvPr/>
        </p:nvSpPr>
        <p:spPr>
          <a:xfrm>
            <a:off x="7587619" y="5050726"/>
            <a:ext cx="1249060" cy="523220"/>
          </a:xfrm>
          <a:prstGeom prst="rect">
            <a:avLst/>
          </a:prstGeom>
          <a:noFill/>
        </p:spPr>
        <p:txBody>
          <a:bodyPr wrap="none" rtlCol="0">
            <a:spAutoFit/>
          </a:bodyPr>
          <a:lstStyle/>
          <a:p>
            <a:r>
              <a:rPr lang="en-US" sz="2800" dirty="0">
                <a:solidFill>
                  <a:schemeClr val="bg2">
                    <a:lumMod val="50000"/>
                  </a:schemeClr>
                </a:solidFill>
              </a:rPr>
              <a:t>$2,253</a:t>
            </a:r>
          </a:p>
        </p:txBody>
      </p:sp>
      <p:sp>
        <p:nvSpPr>
          <p:cNvPr id="37" name="TextBox 36">
            <a:extLst>
              <a:ext uri="{FF2B5EF4-FFF2-40B4-BE49-F238E27FC236}">
                <a16:creationId xmlns:a16="http://schemas.microsoft.com/office/drawing/2014/main" id="{01FABE1E-23BF-BBED-02C8-DBFE110C7C97}"/>
              </a:ext>
            </a:extLst>
          </p:cNvPr>
          <p:cNvSpPr txBox="1"/>
          <p:nvPr/>
        </p:nvSpPr>
        <p:spPr>
          <a:xfrm>
            <a:off x="10824648" y="5032521"/>
            <a:ext cx="1058303" cy="523220"/>
          </a:xfrm>
          <a:prstGeom prst="rect">
            <a:avLst/>
          </a:prstGeom>
          <a:noFill/>
        </p:spPr>
        <p:txBody>
          <a:bodyPr wrap="none" rtlCol="0">
            <a:spAutoFit/>
          </a:bodyPr>
          <a:lstStyle/>
          <a:p>
            <a:r>
              <a:rPr lang="en-US" sz="2800" dirty="0">
                <a:solidFill>
                  <a:schemeClr val="accent1"/>
                </a:solidFill>
              </a:rPr>
              <a:t>+63%</a:t>
            </a:r>
            <a:endParaRPr lang="en-US" sz="2800" baseline="30000" dirty="0">
              <a:solidFill>
                <a:schemeClr val="accent1"/>
              </a:solidFill>
            </a:endParaRPr>
          </a:p>
        </p:txBody>
      </p:sp>
      <p:sp>
        <p:nvSpPr>
          <p:cNvPr id="39" name="TextBox 38">
            <a:extLst>
              <a:ext uri="{FF2B5EF4-FFF2-40B4-BE49-F238E27FC236}">
                <a16:creationId xmlns:a16="http://schemas.microsoft.com/office/drawing/2014/main" id="{DBCF56CE-31DF-35CF-4003-2A33236F90D3}"/>
              </a:ext>
            </a:extLst>
          </p:cNvPr>
          <p:cNvSpPr txBox="1"/>
          <p:nvPr/>
        </p:nvSpPr>
        <p:spPr>
          <a:xfrm>
            <a:off x="3379169" y="6304002"/>
            <a:ext cx="2053319" cy="369332"/>
          </a:xfrm>
          <a:prstGeom prst="rect">
            <a:avLst/>
          </a:prstGeom>
          <a:noFill/>
        </p:spPr>
        <p:txBody>
          <a:bodyPr wrap="none" rtlCol="0">
            <a:spAutoFit/>
          </a:bodyPr>
          <a:lstStyle/>
          <a:p>
            <a:r>
              <a:rPr lang="en-US" dirty="0">
                <a:solidFill>
                  <a:schemeClr val="bg2">
                    <a:lumMod val="50000"/>
                  </a:schemeClr>
                </a:solidFill>
              </a:rPr>
              <a:t>(1458 people total)</a:t>
            </a:r>
          </a:p>
        </p:txBody>
      </p:sp>
      <p:sp>
        <p:nvSpPr>
          <p:cNvPr id="40" name="TextBox 39">
            <a:extLst>
              <a:ext uri="{FF2B5EF4-FFF2-40B4-BE49-F238E27FC236}">
                <a16:creationId xmlns:a16="http://schemas.microsoft.com/office/drawing/2014/main" id="{78A772B5-C854-A87F-54FC-B4BDBE0E0FE4}"/>
              </a:ext>
            </a:extLst>
          </p:cNvPr>
          <p:cNvSpPr txBox="1"/>
          <p:nvPr/>
        </p:nvSpPr>
        <p:spPr>
          <a:xfrm>
            <a:off x="7922629" y="6289522"/>
            <a:ext cx="2053319" cy="369332"/>
          </a:xfrm>
          <a:prstGeom prst="rect">
            <a:avLst/>
          </a:prstGeom>
          <a:noFill/>
        </p:spPr>
        <p:txBody>
          <a:bodyPr wrap="none" rtlCol="0">
            <a:spAutoFit/>
          </a:bodyPr>
          <a:lstStyle/>
          <a:p>
            <a:r>
              <a:rPr lang="en-US" dirty="0">
                <a:solidFill>
                  <a:schemeClr val="bg2">
                    <a:lumMod val="50000"/>
                  </a:schemeClr>
                </a:solidFill>
              </a:rPr>
              <a:t>(2288 people total)</a:t>
            </a:r>
          </a:p>
        </p:txBody>
      </p:sp>
      <p:sp>
        <p:nvSpPr>
          <p:cNvPr id="41" name="TextBox 40">
            <a:extLst>
              <a:ext uri="{FF2B5EF4-FFF2-40B4-BE49-F238E27FC236}">
                <a16:creationId xmlns:a16="http://schemas.microsoft.com/office/drawing/2014/main" id="{6320C2BB-4FB0-F1F5-15FA-803319CD01B0}"/>
              </a:ext>
            </a:extLst>
          </p:cNvPr>
          <p:cNvSpPr txBox="1"/>
          <p:nvPr/>
        </p:nvSpPr>
        <p:spPr>
          <a:xfrm>
            <a:off x="958591" y="58958"/>
            <a:ext cx="3417346" cy="369332"/>
          </a:xfrm>
          <a:prstGeom prst="rect">
            <a:avLst/>
          </a:prstGeom>
          <a:noFill/>
        </p:spPr>
        <p:txBody>
          <a:bodyPr wrap="none" rtlCol="0">
            <a:spAutoFit/>
          </a:bodyPr>
          <a:lstStyle/>
          <a:p>
            <a:r>
              <a:rPr lang="en-US" dirty="0">
                <a:solidFill>
                  <a:schemeClr val="accent2"/>
                </a:solidFill>
              </a:rPr>
              <a:t>=Statistically significant (p=0.01)</a:t>
            </a:r>
          </a:p>
        </p:txBody>
      </p:sp>
      <p:sp>
        <p:nvSpPr>
          <p:cNvPr id="42" name="5-Point Star 41">
            <a:extLst>
              <a:ext uri="{FF2B5EF4-FFF2-40B4-BE49-F238E27FC236}">
                <a16:creationId xmlns:a16="http://schemas.microsoft.com/office/drawing/2014/main" id="{218C950C-1D29-863A-1A8F-E673AA35B1D6}"/>
              </a:ext>
            </a:extLst>
          </p:cNvPr>
          <p:cNvSpPr/>
          <p:nvPr/>
        </p:nvSpPr>
        <p:spPr>
          <a:xfrm>
            <a:off x="792480" y="88515"/>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a:extLst>
              <a:ext uri="{FF2B5EF4-FFF2-40B4-BE49-F238E27FC236}">
                <a16:creationId xmlns:a16="http://schemas.microsoft.com/office/drawing/2014/main" id="{6D530E4C-0DC4-F3DA-311C-1143C5AC5C9F}"/>
              </a:ext>
            </a:extLst>
          </p:cNvPr>
          <p:cNvSpPr/>
          <p:nvPr/>
        </p:nvSpPr>
        <p:spPr>
          <a:xfrm>
            <a:off x="11677869" y="3351013"/>
            <a:ext cx="259075" cy="293023"/>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a:extLst>
              <a:ext uri="{FF2B5EF4-FFF2-40B4-BE49-F238E27FC236}">
                <a16:creationId xmlns:a16="http://schemas.microsoft.com/office/drawing/2014/main" id="{3176FA02-4CD3-36F7-6C58-F6E988383A4A}"/>
              </a:ext>
            </a:extLst>
          </p:cNvPr>
          <p:cNvSpPr/>
          <p:nvPr/>
        </p:nvSpPr>
        <p:spPr>
          <a:xfrm>
            <a:off x="11774486" y="4952657"/>
            <a:ext cx="259075" cy="293023"/>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DE0A00-51D4-0A65-6AEF-CED2290D63A6}"/>
              </a:ext>
            </a:extLst>
          </p:cNvPr>
          <p:cNvSpPr txBox="1"/>
          <p:nvPr/>
        </p:nvSpPr>
        <p:spPr>
          <a:xfrm>
            <a:off x="9112205" y="-24966"/>
            <a:ext cx="3114571" cy="1169551"/>
          </a:xfrm>
          <a:prstGeom prst="rect">
            <a:avLst/>
          </a:prstGeom>
          <a:noFill/>
        </p:spPr>
        <p:txBody>
          <a:bodyPr wrap="none" rtlCol="0">
            <a:spAutoFit/>
          </a:bodyPr>
          <a:lstStyle/>
          <a:p>
            <a:r>
              <a:rPr lang="en-US" sz="1400" b="1" dirty="0"/>
              <a:t>Also measured: </a:t>
            </a:r>
          </a:p>
          <a:p>
            <a:pPr marL="285750" indent="-285750">
              <a:buFont typeface="Arial" panose="020B0604020202020204" pitchFamily="34" charset="0"/>
              <a:buChar char="•"/>
            </a:pPr>
            <a:r>
              <a:rPr lang="en-US" sz="1400" dirty="0"/>
              <a:t># quarters employed</a:t>
            </a:r>
          </a:p>
          <a:p>
            <a:pPr marL="285750" indent="-285750">
              <a:buFont typeface="Arial" panose="020B0604020202020204" pitchFamily="34" charset="0"/>
              <a:buChar char="•"/>
            </a:pPr>
            <a:r>
              <a:rPr lang="en-US" sz="1400" dirty="0"/>
              <a:t>Earnings above min. wage</a:t>
            </a:r>
          </a:p>
          <a:p>
            <a:pPr marL="285750" indent="-285750">
              <a:buFont typeface="Arial" panose="020B0604020202020204" pitchFamily="34" charset="0"/>
              <a:buChar char="•"/>
            </a:pPr>
            <a:r>
              <a:rPr lang="en-US" sz="1400" dirty="0"/>
              <a:t># quarters on AFDC/TANF benefits</a:t>
            </a:r>
          </a:p>
          <a:p>
            <a:endParaRPr lang="en-US" sz="1400" dirty="0"/>
          </a:p>
        </p:txBody>
      </p:sp>
    </p:spTree>
    <p:extLst>
      <p:ext uri="{BB962C8B-B14F-4D97-AF65-F5344CB8AC3E}">
        <p14:creationId xmlns:p14="http://schemas.microsoft.com/office/powerpoint/2010/main" val="31627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2803-AFAE-BF60-7EA8-3E96F20D9B76}"/>
              </a:ext>
            </a:extLst>
          </p:cNvPr>
          <p:cNvSpPr>
            <a:spLocks noGrp="1"/>
          </p:cNvSpPr>
          <p:nvPr>
            <p:ph type="title"/>
          </p:nvPr>
        </p:nvSpPr>
        <p:spPr/>
        <p:txBody>
          <a:bodyPr/>
          <a:lstStyle/>
          <a:p>
            <a:r>
              <a:rPr lang="en-US" dirty="0"/>
              <a:t>This was impactful</a:t>
            </a:r>
          </a:p>
        </p:txBody>
      </p:sp>
      <p:sp>
        <p:nvSpPr>
          <p:cNvPr id="3" name="Content Placeholder 2">
            <a:extLst>
              <a:ext uri="{FF2B5EF4-FFF2-40B4-BE49-F238E27FC236}">
                <a16:creationId xmlns:a16="http://schemas.microsoft.com/office/drawing/2014/main" id="{7D938170-A1E8-4461-1410-5347D41DCC25}"/>
              </a:ext>
            </a:extLst>
          </p:cNvPr>
          <p:cNvSpPr>
            <a:spLocks noGrp="1"/>
          </p:cNvSpPr>
          <p:nvPr>
            <p:ph idx="1"/>
          </p:nvPr>
        </p:nvSpPr>
        <p:spPr/>
        <p:txBody>
          <a:bodyPr/>
          <a:lstStyle/>
          <a:p>
            <a:r>
              <a:rPr lang="en-US" dirty="0"/>
              <a:t>Based on these data, the Wilson administration in California pushed to have all CA counties adopt the Riverside work-first approach.</a:t>
            </a:r>
          </a:p>
          <a:p>
            <a:endParaRPr lang="en-US" dirty="0"/>
          </a:p>
        </p:txBody>
      </p:sp>
    </p:spTree>
    <p:extLst>
      <p:ext uri="{BB962C8B-B14F-4D97-AF65-F5344CB8AC3E}">
        <p14:creationId xmlns:p14="http://schemas.microsoft.com/office/powerpoint/2010/main" val="161259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6896-5ECE-EE4D-F56F-4905B2A97636}"/>
              </a:ext>
            </a:extLst>
          </p:cNvPr>
          <p:cNvSpPr>
            <a:spLocks noGrp="1"/>
          </p:cNvSpPr>
          <p:nvPr>
            <p:ph type="title"/>
          </p:nvPr>
        </p:nvSpPr>
        <p:spPr/>
        <p:txBody>
          <a:bodyPr/>
          <a:lstStyle/>
          <a:p>
            <a:r>
              <a:rPr lang="en-US" sz="4800" dirty="0"/>
              <a:t>Experiment 2: </a:t>
            </a:r>
            <a:br>
              <a:rPr lang="en-US" dirty="0"/>
            </a:br>
            <a:r>
              <a:rPr lang="en-US" dirty="0"/>
              <a:t>Perry Preschool Program</a:t>
            </a:r>
          </a:p>
        </p:txBody>
      </p:sp>
      <p:sp>
        <p:nvSpPr>
          <p:cNvPr id="3" name="Text Placeholder 2">
            <a:extLst>
              <a:ext uri="{FF2B5EF4-FFF2-40B4-BE49-F238E27FC236}">
                <a16:creationId xmlns:a16="http://schemas.microsoft.com/office/drawing/2014/main" id="{B98460DF-C27F-A503-EACE-8C746CABE0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5829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301F-36EB-528D-F15D-E637DC5FA465}"/>
              </a:ext>
            </a:extLst>
          </p:cNvPr>
          <p:cNvSpPr>
            <a:spLocks noGrp="1"/>
          </p:cNvSpPr>
          <p:nvPr>
            <p:ph type="title"/>
          </p:nvPr>
        </p:nvSpPr>
        <p:spPr/>
        <p:txBody>
          <a:bodyPr/>
          <a:lstStyle/>
          <a:p>
            <a:r>
              <a:rPr lang="en-US" dirty="0"/>
              <a:t>Perry Preschool Experiment</a:t>
            </a:r>
          </a:p>
        </p:txBody>
      </p:sp>
      <p:sp>
        <p:nvSpPr>
          <p:cNvPr id="3" name="Content Placeholder 2">
            <a:extLst>
              <a:ext uri="{FF2B5EF4-FFF2-40B4-BE49-F238E27FC236}">
                <a16:creationId xmlns:a16="http://schemas.microsoft.com/office/drawing/2014/main" id="{35B73FF2-B9ED-7E82-E2FF-F9DD7DBA891A}"/>
              </a:ext>
            </a:extLst>
          </p:cNvPr>
          <p:cNvSpPr>
            <a:spLocks noGrp="1"/>
          </p:cNvSpPr>
          <p:nvPr>
            <p:ph idx="1"/>
          </p:nvPr>
        </p:nvSpPr>
        <p:spPr>
          <a:xfrm>
            <a:off x="838200" y="1825624"/>
            <a:ext cx="10515600" cy="4204115"/>
          </a:xfrm>
        </p:spPr>
        <p:txBody>
          <a:bodyPr>
            <a:normAutofit/>
          </a:bodyPr>
          <a:lstStyle/>
          <a:p>
            <a:r>
              <a:rPr lang="en-US" dirty="0"/>
              <a:t>Experiment in early education conducted from 1962-1967</a:t>
            </a:r>
          </a:p>
          <a:p>
            <a:r>
              <a:rPr lang="en-US" dirty="0"/>
              <a:t>Population: </a:t>
            </a:r>
          </a:p>
          <a:p>
            <a:pPr lvl="1"/>
            <a:r>
              <a:rPr lang="en-US" dirty="0">
                <a:solidFill>
                  <a:schemeClr val="accent1"/>
                </a:solidFill>
              </a:rPr>
              <a:t>153 children at Perry Elementary School in Ypsilanti, MI</a:t>
            </a:r>
          </a:p>
          <a:p>
            <a:pPr lvl="2"/>
            <a:r>
              <a:rPr lang="en-US" dirty="0">
                <a:solidFill>
                  <a:schemeClr val="accent1"/>
                </a:solidFill>
              </a:rPr>
              <a:t>To be eligible, children had to be economically disadvantaged, Black, and “low-IQ” as measured by the Stanford-Binet IQ test.</a:t>
            </a:r>
          </a:p>
          <a:p>
            <a:pPr lvl="1"/>
            <a:r>
              <a:rPr lang="en-US" dirty="0">
                <a:solidFill>
                  <a:schemeClr val="accent1"/>
                </a:solidFill>
              </a:rPr>
              <a:t>Annual surveys until age 15, follow-ups every 10 years or so until today</a:t>
            </a:r>
          </a:p>
          <a:p>
            <a:r>
              <a:rPr lang="en-US" dirty="0"/>
              <a:t>Treatment: 2.5-hour educational preschool each weekday, based on active learning techniques, plus weekly home visits by teachers.</a:t>
            </a:r>
          </a:p>
        </p:txBody>
      </p:sp>
    </p:spTree>
    <p:extLst>
      <p:ext uri="{BB962C8B-B14F-4D97-AF65-F5344CB8AC3E}">
        <p14:creationId xmlns:p14="http://schemas.microsoft.com/office/powerpoint/2010/main" val="2937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F114-3632-A1B6-1E1C-348A5740233B}"/>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FCF725DC-9093-9D7D-110A-E971A04B873E}"/>
              </a:ext>
            </a:extLst>
          </p:cNvPr>
          <p:cNvSpPr>
            <a:spLocks noGrp="1"/>
          </p:cNvSpPr>
          <p:nvPr>
            <p:ph idx="1"/>
          </p:nvPr>
        </p:nvSpPr>
        <p:spPr/>
        <p:txBody>
          <a:bodyPr/>
          <a:lstStyle/>
          <a:p>
            <a:r>
              <a:rPr lang="en-US" dirty="0"/>
              <a:t>Look really good!</a:t>
            </a:r>
          </a:p>
          <a:p>
            <a:r>
              <a:rPr lang="en-US" dirty="0"/>
              <a:t>Short term improvements in IQ</a:t>
            </a:r>
          </a:p>
          <a:p>
            <a:r>
              <a:rPr lang="en-US" dirty="0"/>
              <a:t>Long term improvements in all sorts of things:</a:t>
            </a:r>
          </a:p>
          <a:p>
            <a:pPr lvl="1"/>
            <a:r>
              <a:rPr lang="en-US" dirty="0">
                <a:solidFill>
                  <a:schemeClr val="accent1"/>
                </a:solidFill>
              </a:rPr>
              <a:t>High-school graduation rate</a:t>
            </a:r>
          </a:p>
          <a:p>
            <a:pPr lvl="1"/>
            <a:r>
              <a:rPr lang="en-US" dirty="0">
                <a:solidFill>
                  <a:schemeClr val="accent1"/>
                </a:solidFill>
              </a:rPr>
              <a:t>Incarceration</a:t>
            </a:r>
          </a:p>
          <a:p>
            <a:pPr lvl="1"/>
            <a:r>
              <a:rPr lang="en-US" dirty="0">
                <a:solidFill>
                  <a:schemeClr val="accent1"/>
                </a:solidFill>
              </a:rPr>
              <a:t>Teen pregnancies</a:t>
            </a:r>
          </a:p>
          <a:p>
            <a:pPr lvl="1"/>
            <a:r>
              <a:rPr lang="en-US" dirty="0">
                <a:solidFill>
                  <a:schemeClr val="accent1"/>
                </a:solidFill>
              </a:rPr>
              <a:t>…</a:t>
            </a:r>
          </a:p>
          <a:p>
            <a:r>
              <a:rPr lang="en-US" dirty="0"/>
              <a:t>All of these is big and statistically significant effects.</a:t>
            </a:r>
          </a:p>
        </p:txBody>
      </p:sp>
    </p:spTree>
    <p:extLst>
      <p:ext uri="{BB962C8B-B14F-4D97-AF65-F5344CB8AC3E}">
        <p14:creationId xmlns:p14="http://schemas.microsoft.com/office/powerpoint/2010/main" val="15135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3953-6E9C-F124-FBE1-9B1D3235CF72}"/>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519A1DD2-157A-E108-EA9A-BF1B8915072A}"/>
              </a:ext>
            </a:extLst>
          </p:cNvPr>
          <p:cNvSpPr>
            <a:spLocks noGrp="1"/>
          </p:cNvSpPr>
          <p:nvPr>
            <p:ph idx="1"/>
          </p:nvPr>
        </p:nvSpPr>
        <p:spPr>
          <a:xfrm>
            <a:off x="838200" y="1825624"/>
            <a:ext cx="5120640" cy="5201603"/>
          </a:xfrm>
        </p:spPr>
        <p:txBody>
          <a:bodyPr>
            <a:normAutofit/>
          </a:bodyPr>
          <a:lstStyle/>
          <a:p>
            <a:r>
              <a:rPr lang="en-US" dirty="0"/>
              <a:t>Look really good!</a:t>
            </a:r>
          </a:p>
          <a:p>
            <a:r>
              <a:rPr lang="en-US" dirty="0"/>
              <a:t>Short-term increase in IQ</a:t>
            </a:r>
          </a:p>
          <a:p>
            <a:r>
              <a:rPr lang="en-US" dirty="0"/>
              <a:t>Longer-term increase in all sorts of good things.</a:t>
            </a:r>
            <a:endParaRPr lang="en-US" dirty="0">
              <a:solidFill>
                <a:schemeClr val="accent4">
                  <a:lumMod val="75000"/>
                </a:schemeClr>
              </a:solidFill>
            </a:endParaRPr>
          </a:p>
        </p:txBody>
      </p:sp>
      <p:pic>
        <p:nvPicPr>
          <p:cNvPr id="6" name="Picture 5">
            <a:extLst>
              <a:ext uri="{FF2B5EF4-FFF2-40B4-BE49-F238E27FC236}">
                <a16:creationId xmlns:a16="http://schemas.microsoft.com/office/drawing/2014/main" id="{FD384F93-96AC-EC79-2313-66745F11F3C3}"/>
              </a:ext>
            </a:extLst>
          </p:cNvPr>
          <p:cNvPicPr>
            <a:picLocks noChangeAspect="1"/>
          </p:cNvPicPr>
          <p:nvPr/>
        </p:nvPicPr>
        <p:blipFill>
          <a:blip r:embed="rId3"/>
          <a:stretch>
            <a:fillRect/>
          </a:stretch>
        </p:blipFill>
        <p:spPr>
          <a:xfrm>
            <a:off x="5829300" y="1143794"/>
            <a:ext cx="6362700" cy="5715000"/>
          </a:xfrm>
          <a:prstGeom prst="rect">
            <a:avLst/>
          </a:prstGeom>
        </p:spPr>
      </p:pic>
      <p:sp>
        <p:nvSpPr>
          <p:cNvPr id="8" name="TextBox 7">
            <a:extLst>
              <a:ext uri="{FF2B5EF4-FFF2-40B4-BE49-F238E27FC236}">
                <a16:creationId xmlns:a16="http://schemas.microsoft.com/office/drawing/2014/main" id="{4BD40F50-0CD9-6668-522D-AF769C60E49E}"/>
              </a:ext>
            </a:extLst>
          </p:cNvPr>
          <p:cNvSpPr txBox="1"/>
          <p:nvPr/>
        </p:nvSpPr>
        <p:spPr>
          <a:xfrm>
            <a:off x="11216640" y="69958"/>
            <a:ext cx="980440" cy="369332"/>
          </a:xfrm>
          <a:prstGeom prst="rect">
            <a:avLst/>
          </a:prstGeom>
          <a:noFill/>
        </p:spPr>
        <p:txBody>
          <a:bodyPr wrap="square" rtlCol="0">
            <a:spAutoFit/>
          </a:bodyPr>
          <a:lstStyle/>
          <a:p>
            <a:r>
              <a:rPr lang="en-US" dirty="0">
                <a:solidFill>
                  <a:schemeClr val="accent4">
                    <a:lumMod val="75000"/>
                  </a:schemeClr>
                </a:solidFill>
              </a:rPr>
              <a:t>(1985)</a:t>
            </a:r>
          </a:p>
        </p:txBody>
      </p:sp>
      <p:pic>
        <p:nvPicPr>
          <p:cNvPr id="9" name="Picture 8">
            <a:extLst>
              <a:ext uri="{FF2B5EF4-FFF2-40B4-BE49-F238E27FC236}">
                <a16:creationId xmlns:a16="http://schemas.microsoft.com/office/drawing/2014/main" id="{91254385-6622-9A68-CCCE-1F5020728B39}"/>
              </a:ext>
            </a:extLst>
          </p:cNvPr>
          <p:cNvPicPr>
            <a:picLocks noChangeAspect="1"/>
          </p:cNvPicPr>
          <p:nvPr/>
        </p:nvPicPr>
        <p:blipFill>
          <a:blip r:embed="rId4">
            <a:duotone>
              <a:schemeClr val="accent4">
                <a:shade val="45000"/>
                <a:satMod val="135000"/>
              </a:schemeClr>
              <a:prstClr val="white"/>
            </a:duotone>
          </a:blip>
          <a:stretch>
            <a:fillRect/>
          </a:stretch>
        </p:blipFill>
        <p:spPr>
          <a:xfrm>
            <a:off x="6096000" y="144123"/>
            <a:ext cx="3571240" cy="831237"/>
          </a:xfrm>
          <a:prstGeom prst="rect">
            <a:avLst/>
          </a:prstGeom>
        </p:spPr>
      </p:pic>
      <p:pic>
        <p:nvPicPr>
          <p:cNvPr id="10" name="Picture 9">
            <a:extLst>
              <a:ext uri="{FF2B5EF4-FFF2-40B4-BE49-F238E27FC236}">
                <a16:creationId xmlns:a16="http://schemas.microsoft.com/office/drawing/2014/main" id="{98732E94-FF25-6771-D10B-F2321A48BF22}"/>
              </a:ext>
            </a:extLst>
          </p:cNvPr>
          <p:cNvPicPr>
            <a:picLocks noChangeAspect="1"/>
          </p:cNvPicPr>
          <p:nvPr/>
        </p:nvPicPr>
        <p:blipFill>
          <a:blip r:embed="rId5">
            <a:duotone>
              <a:schemeClr val="accent4">
                <a:shade val="45000"/>
                <a:satMod val="135000"/>
              </a:schemeClr>
              <a:prstClr val="white"/>
            </a:duotone>
          </a:blip>
          <a:stretch>
            <a:fillRect/>
          </a:stretch>
        </p:blipFill>
        <p:spPr>
          <a:xfrm>
            <a:off x="9006840" y="518261"/>
            <a:ext cx="3002280" cy="394509"/>
          </a:xfrm>
          <a:prstGeom prst="rect">
            <a:avLst/>
          </a:prstGeom>
        </p:spPr>
      </p:pic>
      <p:cxnSp>
        <p:nvCxnSpPr>
          <p:cNvPr id="12" name="Straight Arrow Connector 11">
            <a:extLst>
              <a:ext uri="{FF2B5EF4-FFF2-40B4-BE49-F238E27FC236}">
                <a16:creationId xmlns:a16="http://schemas.microsoft.com/office/drawing/2014/main" id="{2692A585-13CE-D7C2-6C40-BDAB351F76DE}"/>
              </a:ext>
            </a:extLst>
          </p:cNvPr>
          <p:cNvCxnSpPr/>
          <p:nvPr/>
        </p:nvCxnSpPr>
        <p:spPr>
          <a:xfrm>
            <a:off x="4465320" y="3429000"/>
            <a:ext cx="16306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6375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4677-C9E3-3107-147E-84AD55FF74C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DEADA64-9E42-4759-00AD-78AC6D992D5D}"/>
              </a:ext>
            </a:extLst>
          </p:cNvPr>
          <p:cNvSpPr>
            <a:spLocks noGrp="1"/>
          </p:cNvSpPr>
          <p:nvPr>
            <p:ph idx="1"/>
          </p:nvPr>
        </p:nvSpPr>
        <p:spPr/>
        <p:txBody>
          <a:bodyPr/>
          <a:lstStyle/>
          <a:p>
            <a:pPr marL="514350" indent="-514350">
              <a:buFont typeface="+mj-lt"/>
              <a:buAutoNum type="arabicPeriod"/>
            </a:pPr>
            <a:r>
              <a:rPr lang="en-US" dirty="0"/>
              <a:t>Finishing up Analyzing RCTs</a:t>
            </a:r>
          </a:p>
          <a:p>
            <a:pPr marL="514350" indent="-514350">
              <a:buFont typeface="+mj-lt"/>
              <a:buAutoNum type="arabicPeriod"/>
            </a:pPr>
            <a:r>
              <a:rPr lang="en-US" dirty="0"/>
              <a:t>Four experiments</a:t>
            </a:r>
          </a:p>
          <a:p>
            <a:pPr marL="514350" indent="-514350">
              <a:buFont typeface="+mj-lt"/>
              <a:buAutoNum type="arabicPeriod"/>
            </a:pPr>
            <a:r>
              <a:rPr lang="en-US" dirty="0"/>
              <a:t>Problems with these experiments, and experiments in general.</a:t>
            </a:r>
          </a:p>
        </p:txBody>
      </p:sp>
      <p:grpSp>
        <p:nvGrpSpPr>
          <p:cNvPr id="4" name="Group 3">
            <a:extLst>
              <a:ext uri="{FF2B5EF4-FFF2-40B4-BE49-F238E27FC236}">
                <a16:creationId xmlns:a16="http://schemas.microsoft.com/office/drawing/2014/main" id="{1D6EE7D6-7CF9-830A-59C2-AD83DDD365EB}"/>
              </a:ext>
            </a:extLst>
          </p:cNvPr>
          <p:cNvGrpSpPr/>
          <p:nvPr/>
        </p:nvGrpSpPr>
        <p:grpSpPr>
          <a:xfrm>
            <a:off x="2732371" y="4549452"/>
            <a:ext cx="8831578" cy="1512522"/>
            <a:chOff x="1649284" y="4633208"/>
            <a:chExt cx="8831578" cy="1512522"/>
          </a:xfrm>
        </p:grpSpPr>
        <p:pic>
          <p:nvPicPr>
            <p:cNvPr id="5" name="Picture 4">
              <a:extLst>
                <a:ext uri="{FF2B5EF4-FFF2-40B4-BE49-F238E27FC236}">
                  <a16:creationId xmlns:a16="http://schemas.microsoft.com/office/drawing/2014/main" id="{777ED13D-BF6E-CEE5-91BD-9E64230F6D68}"/>
                </a:ext>
              </a:extLst>
            </p:cNvPr>
            <p:cNvPicPr>
              <a:picLocks noChangeAspect="1"/>
            </p:cNvPicPr>
            <p:nvPr/>
          </p:nvPicPr>
          <p:blipFill>
            <a:blip r:embed="rId3"/>
            <a:stretch>
              <a:fillRect/>
            </a:stretch>
          </p:blipFill>
          <p:spPr>
            <a:xfrm>
              <a:off x="9827804" y="4633208"/>
              <a:ext cx="653058" cy="1512522"/>
            </a:xfrm>
            <a:prstGeom prst="rect">
              <a:avLst/>
            </a:prstGeom>
          </p:spPr>
        </p:pic>
        <p:sp>
          <p:nvSpPr>
            <p:cNvPr id="6" name="TextBox 5">
              <a:extLst>
                <a:ext uri="{FF2B5EF4-FFF2-40B4-BE49-F238E27FC236}">
                  <a16:creationId xmlns:a16="http://schemas.microsoft.com/office/drawing/2014/main" id="{4328E5DD-A6AA-2669-95C7-80A0B3B4148E}"/>
                </a:ext>
              </a:extLst>
            </p:cNvPr>
            <p:cNvSpPr txBox="1"/>
            <p:nvPr/>
          </p:nvSpPr>
          <p:spPr>
            <a:xfrm>
              <a:off x="1649284" y="4633208"/>
              <a:ext cx="8068878" cy="1107996"/>
            </a:xfrm>
            <a:prstGeom prst="rect">
              <a:avLst/>
            </a:prstGeom>
            <a:noFill/>
          </p:spPr>
          <p:txBody>
            <a:bodyPr wrap="square" rtlCol="0">
              <a:spAutoFit/>
            </a:bodyPr>
            <a:lstStyle/>
            <a:p>
              <a:pPr algn="r"/>
              <a:r>
                <a:rPr lang="en-US" sz="2400" dirty="0">
                  <a:solidFill>
                    <a:srgbClr val="0070C0"/>
                  </a:solidFill>
                </a:rPr>
                <a:t>The problems that we’re going to talk about today can show up even if you do all the statistics correctly!  </a:t>
              </a:r>
            </a:p>
            <a:p>
              <a:pPr algn="r"/>
              <a:r>
                <a:rPr lang="en-US" dirty="0">
                  <a:solidFill>
                    <a:srgbClr val="0070C0"/>
                  </a:solidFill>
                </a:rPr>
                <a:t>(That is, even if you have big sample sizes, compute accurate p-values, </a:t>
              </a:r>
              <a:r>
                <a:rPr lang="en-US" dirty="0" err="1">
                  <a:solidFill>
                    <a:srgbClr val="0070C0"/>
                  </a:solidFill>
                </a:rPr>
                <a:t>etc</a:t>
              </a:r>
              <a:r>
                <a:rPr lang="en-US" dirty="0">
                  <a:solidFill>
                    <a:srgbClr val="0070C0"/>
                  </a:solidFill>
                </a:rPr>
                <a:t>).</a:t>
              </a:r>
            </a:p>
          </p:txBody>
        </p:sp>
      </p:grpSp>
    </p:spTree>
    <p:extLst>
      <p:ext uri="{BB962C8B-B14F-4D97-AF65-F5344CB8AC3E}">
        <p14:creationId xmlns:p14="http://schemas.microsoft.com/office/powerpoint/2010/main" val="21648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9D7D-1268-9A05-2E92-471F411C1A6D}"/>
              </a:ext>
            </a:extLst>
          </p:cNvPr>
          <p:cNvSpPr>
            <a:spLocks noGrp="1"/>
          </p:cNvSpPr>
          <p:nvPr>
            <p:ph type="title"/>
          </p:nvPr>
        </p:nvSpPr>
        <p:spPr/>
        <p:txBody>
          <a:bodyPr/>
          <a:lstStyle/>
          <a:p>
            <a:r>
              <a:rPr lang="en-US" dirty="0"/>
              <a:t>This was impactful</a:t>
            </a:r>
          </a:p>
        </p:txBody>
      </p:sp>
      <p:sp>
        <p:nvSpPr>
          <p:cNvPr id="3" name="Content Placeholder 2">
            <a:extLst>
              <a:ext uri="{FF2B5EF4-FFF2-40B4-BE49-F238E27FC236}">
                <a16:creationId xmlns:a16="http://schemas.microsoft.com/office/drawing/2014/main" id="{4D0D3F78-2A41-F5F4-D0A8-4B9A5B601343}"/>
              </a:ext>
            </a:extLst>
          </p:cNvPr>
          <p:cNvSpPr>
            <a:spLocks noGrp="1"/>
          </p:cNvSpPr>
          <p:nvPr>
            <p:ph idx="1"/>
          </p:nvPr>
        </p:nvSpPr>
        <p:spPr/>
        <p:txBody>
          <a:bodyPr>
            <a:normAutofit/>
          </a:bodyPr>
          <a:lstStyle/>
          <a:p>
            <a:r>
              <a:rPr lang="en-US" dirty="0"/>
              <a:t>Influenced by this study, about 30% of HeadStart programs use this method.</a:t>
            </a:r>
          </a:p>
          <a:p>
            <a:pPr lvl="1"/>
            <a:endParaRPr lang="en-US" dirty="0"/>
          </a:p>
          <a:p>
            <a:r>
              <a:rPr lang="en-US" dirty="0"/>
              <a:t>President Obama referenced it (and follow-up analyses) in the 2013 State of the Union Address when discussing early childhood education.</a:t>
            </a:r>
          </a:p>
          <a:p>
            <a:pPr lvl="1"/>
            <a:endParaRPr lang="en-US" i="1" dirty="0">
              <a:solidFill>
                <a:schemeClr val="accent4">
                  <a:lumMod val="75000"/>
                </a:schemeClr>
              </a:solidFill>
            </a:endParaRPr>
          </a:p>
          <a:p>
            <a:endParaRPr lang="en-US" i="1" dirty="0"/>
          </a:p>
          <a:p>
            <a:endParaRPr lang="en-US" dirty="0"/>
          </a:p>
        </p:txBody>
      </p:sp>
      <p:grpSp>
        <p:nvGrpSpPr>
          <p:cNvPr id="6" name="Group 5">
            <a:extLst>
              <a:ext uri="{FF2B5EF4-FFF2-40B4-BE49-F238E27FC236}">
                <a16:creationId xmlns:a16="http://schemas.microsoft.com/office/drawing/2014/main" id="{7B60FBE5-3C55-AA0D-C79F-9459702E9E3E}"/>
              </a:ext>
            </a:extLst>
          </p:cNvPr>
          <p:cNvGrpSpPr/>
          <p:nvPr/>
        </p:nvGrpSpPr>
        <p:grpSpPr>
          <a:xfrm>
            <a:off x="1063032" y="4507151"/>
            <a:ext cx="10713636" cy="2369508"/>
            <a:chOff x="1063032" y="4507151"/>
            <a:chExt cx="10713636" cy="2369508"/>
          </a:xfrm>
        </p:grpSpPr>
        <p:pic>
          <p:nvPicPr>
            <p:cNvPr id="1026" name="Picture 2" descr="President Barack Obama State of the Union 2013 speech (full text, video) -  POLITICO">
              <a:extLst>
                <a:ext uri="{FF2B5EF4-FFF2-40B4-BE49-F238E27FC236}">
                  <a16:creationId xmlns:a16="http://schemas.microsoft.com/office/drawing/2014/main" id="{B0D8878B-E70E-5619-CB5D-F6B51F66C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32" y="4569676"/>
              <a:ext cx="3460474" cy="23069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20473D-E950-93EF-8048-14F3C429B548}"/>
                </a:ext>
              </a:extLst>
            </p:cNvPr>
            <p:cNvSpPr txBox="1"/>
            <p:nvPr/>
          </p:nvSpPr>
          <p:spPr>
            <a:xfrm>
              <a:off x="4748338" y="4507151"/>
              <a:ext cx="7028330" cy="1464231"/>
            </a:xfrm>
            <a:prstGeom prst="wedgeRoundRectCallout">
              <a:avLst>
                <a:gd name="adj1" fmla="val -73323"/>
                <a:gd name="adj2" fmla="val 3303"/>
                <a:gd name="adj3" fmla="val 16667"/>
              </a:avLst>
            </a:prstGeom>
            <a:solidFill>
              <a:schemeClr val="accent2">
                <a:lumMod val="20000"/>
                <a:lumOff val="80000"/>
              </a:schemeClr>
            </a:solidFill>
            <a:ln>
              <a:solidFill>
                <a:schemeClr val="accent2"/>
              </a:solidFill>
            </a:ln>
          </p:spPr>
          <p:txBody>
            <a:bodyPr wrap="square">
              <a:spAutoFit/>
            </a:bodyPr>
            <a:lstStyle/>
            <a:p>
              <a:pPr marL="457200" lvl="1" indent="0" algn="ctr">
                <a:buNone/>
              </a:pPr>
              <a:r>
                <a:rPr lang="en-US" sz="2000" b="0" i="1" dirty="0">
                  <a:solidFill>
                    <a:srgbClr val="333333"/>
                  </a:solidFill>
                  <a:effectLst/>
                </a:rPr>
                <a:t>“Every dollar we invest in high-quality early childhood education can save more than </a:t>
              </a:r>
              <a:r>
                <a:rPr lang="en-US" sz="2000" b="1" i="1" dirty="0">
                  <a:solidFill>
                    <a:srgbClr val="333333"/>
                  </a:solidFill>
                  <a:effectLst/>
                </a:rPr>
                <a:t>seven dollars</a:t>
              </a:r>
              <a:r>
                <a:rPr lang="en-US" sz="2000" b="0" i="1" dirty="0">
                  <a:solidFill>
                    <a:srgbClr val="333333"/>
                  </a:solidFill>
                  <a:effectLst/>
                </a:rPr>
                <a:t> later on -- by boosting graduation rates, reducing teen pregnancy, even reducing violent crime</a:t>
              </a:r>
              <a:r>
                <a:rPr lang="en-US" sz="2000" b="0" i="0" dirty="0">
                  <a:solidFill>
                    <a:srgbClr val="333333"/>
                  </a:solidFill>
                  <a:effectLst/>
                  <a:latin typeface="HCo Whitney"/>
                </a:rPr>
                <a:t>.”</a:t>
              </a:r>
              <a:endParaRPr lang="en-US" sz="2000" i="1" dirty="0"/>
            </a:p>
          </p:txBody>
        </p:sp>
      </p:grpSp>
    </p:spTree>
    <p:extLst>
      <p:ext uri="{BB962C8B-B14F-4D97-AF65-F5344CB8AC3E}">
        <p14:creationId xmlns:p14="http://schemas.microsoft.com/office/powerpoint/2010/main" val="1671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6896-5ECE-EE4D-F56F-4905B2A97636}"/>
              </a:ext>
            </a:extLst>
          </p:cNvPr>
          <p:cNvSpPr>
            <a:spLocks noGrp="1"/>
          </p:cNvSpPr>
          <p:nvPr>
            <p:ph type="title"/>
          </p:nvPr>
        </p:nvSpPr>
        <p:spPr>
          <a:xfrm>
            <a:off x="831849" y="1709738"/>
            <a:ext cx="10784045" cy="2852737"/>
          </a:xfrm>
        </p:spPr>
        <p:txBody>
          <a:bodyPr/>
          <a:lstStyle/>
          <a:p>
            <a:r>
              <a:rPr lang="en-US" sz="4800" dirty="0"/>
              <a:t>Experiment 3: </a:t>
            </a:r>
            <a:br>
              <a:rPr lang="en-US" dirty="0"/>
            </a:br>
            <a:r>
              <a:rPr lang="en-US" dirty="0"/>
              <a:t>Racial Discrimination on Airbnb</a:t>
            </a:r>
          </a:p>
        </p:txBody>
      </p:sp>
      <p:sp>
        <p:nvSpPr>
          <p:cNvPr id="3" name="Text Placeholder 2">
            <a:extLst>
              <a:ext uri="{FF2B5EF4-FFF2-40B4-BE49-F238E27FC236}">
                <a16:creationId xmlns:a16="http://schemas.microsoft.com/office/drawing/2014/main" id="{B98460DF-C27F-A503-EACE-8C746CABE0A9}"/>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5E1ADFBA-8E6B-0C58-AB08-7175A833D570}"/>
              </a:ext>
            </a:extLst>
          </p:cNvPr>
          <p:cNvPicPr>
            <a:picLocks noChangeAspect="1"/>
          </p:cNvPicPr>
          <p:nvPr/>
        </p:nvPicPr>
        <p:blipFill>
          <a:blip r:embed="rId3"/>
          <a:stretch>
            <a:fillRect/>
          </a:stretch>
        </p:blipFill>
        <p:spPr>
          <a:xfrm>
            <a:off x="5700695" y="113114"/>
            <a:ext cx="6337300" cy="1562100"/>
          </a:xfrm>
          <a:prstGeom prst="rect">
            <a:avLst/>
          </a:prstGeom>
          <a:ln>
            <a:solidFill>
              <a:schemeClr val="tx1"/>
            </a:solidFill>
          </a:ln>
        </p:spPr>
      </p:pic>
      <p:pic>
        <p:nvPicPr>
          <p:cNvPr id="5" name="Picture 4">
            <a:extLst>
              <a:ext uri="{FF2B5EF4-FFF2-40B4-BE49-F238E27FC236}">
                <a16:creationId xmlns:a16="http://schemas.microsoft.com/office/drawing/2014/main" id="{38B5105F-D357-802F-ABF0-9803D1AFFE88}"/>
              </a:ext>
            </a:extLst>
          </p:cNvPr>
          <p:cNvPicPr>
            <a:picLocks noChangeAspect="1"/>
          </p:cNvPicPr>
          <p:nvPr/>
        </p:nvPicPr>
        <p:blipFill>
          <a:blip r:embed="rId4"/>
          <a:stretch>
            <a:fillRect/>
          </a:stretch>
        </p:blipFill>
        <p:spPr>
          <a:xfrm>
            <a:off x="8202595" y="1705358"/>
            <a:ext cx="3835400" cy="431800"/>
          </a:xfrm>
          <a:prstGeom prst="rect">
            <a:avLst/>
          </a:prstGeom>
        </p:spPr>
      </p:pic>
    </p:spTree>
    <p:extLst>
      <p:ext uri="{BB962C8B-B14F-4D97-AF65-F5344CB8AC3E}">
        <p14:creationId xmlns:p14="http://schemas.microsoft.com/office/powerpoint/2010/main" val="2291194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E2A7-C4F0-0E08-DBFB-335A08C65E25}"/>
              </a:ext>
            </a:extLst>
          </p:cNvPr>
          <p:cNvSpPr>
            <a:spLocks noGrp="1"/>
          </p:cNvSpPr>
          <p:nvPr>
            <p:ph type="title"/>
          </p:nvPr>
        </p:nvSpPr>
        <p:spPr/>
        <p:txBody>
          <a:bodyPr/>
          <a:lstStyle/>
          <a:p>
            <a:r>
              <a:rPr lang="en-US" dirty="0"/>
              <a:t>Do Airbnb hosts discriminate by race?</a:t>
            </a:r>
          </a:p>
        </p:txBody>
      </p:sp>
      <p:sp>
        <p:nvSpPr>
          <p:cNvPr id="3" name="Content Placeholder 2">
            <a:extLst>
              <a:ext uri="{FF2B5EF4-FFF2-40B4-BE49-F238E27FC236}">
                <a16:creationId xmlns:a16="http://schemas.microsoft.com/office/drawing/2014/main" id="{C1699759-3238-3DD5-AAFE-D6BE5F17B5E6}"/>
              </a:ext>
            </a:extLst>
          </p:cNvPr>
          <p:cNvSpPr>
            <a:spLocks noGrp="1"/>
          </p:cNvSpPr>
          <p:nvPr>
            <p:ph idx="1"/>
          </p:nvPr>
        </p:nvSpPr>
        <p:spPr/>
        <p:txBody>
          <a:bodyPr/>
          <a:lstStyle/>
          <a:p>
            <a:r>
              <a:rPr lang="en-US" dirty="0"/>
              <a:t>Back in 2015, “Instant Book” was not so common on Airbnb</a:t>
            </a:r>
          </a:p>
          <a:p>
            <a:pPr lvl="1"/>
            <a:r>
              <a:rPr lang="en-US" dirty="0"/>
              <a:t>You had to contact the host and ask to stay at their place</a:t>
            </a:r>
          </a:p>
        </p:txBody>
      </p:sp>
    </p:spTree>
    <p:extLst>
      <p:ext uri="{BB962C8B-B14F-4D97-AF65-F5344CB8AC3E}">
        <p14:creationId xmlns:p14="http://schemas.microsoft.com/office/powerpoint/2010/main" val="32707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ECF04F-19AF-495D-AFA2-7F69DF20D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D5366-7FF6-C05F-20A5-0DDFAC6B986D}"/>
              </a:ext>
            </a:extLst>
          </p:cNvPr>
          <p:cNvSpPr>
            <a:spLocks noGrp="1"/>
          </p:cNvSpPr>
          <p:nvPr>
            <p:ph type="title"/>
          </p:nvPr>
        </p:nvSpPr>
        <p:spPr/>
        <p:txBody>
          <a:bodyPr/>
          <a:lstStyle/>
          <a:p>
            <a:r>
              <a:rPr lang="en-US" dirty="0"/>
              <a:t>Do Airbnb hosts discriminate by race?</a:t>
            </a:r>
          </a:p>
        </p:txBody>
      </p:sp>
      <p:sp>
        <p:nvSpPr>
          <p:cNvPr id="3" name="Content Placeholder 2">
            <a:extLst>
              <a:ext uri="{FF2B5EF4-FFF2-40B4-BE49-F238E27FC236}">
                <a16:creationId xmlns:a16="http://schemas.microsoft.com/office/drawing/2014/main" id="{7D513448-D94A-B649-F008-2C571C7F5384}"/>
              </a:ext>
            </a:extLst>
          </p:cNvPr>
          <p:cNvSpPr>
            <a:spLocks noGrp="1"/>
          </p:cNvSpPr>
          <p:nvPr>
            <p:ph idx="1"/>
          </p:nvPr>
        </p:nvSpPr>
        <p:spPr/>
        <p:txBody>
          <a:bodyPr/>
          <a:lstStyle/>
          <a:p>
            <a:r>
              <a:rPr lang="en-US" dirty="0"/>
              <a:t>Back in 2015, “Instant Book” was not so common on Airbnb</a:t>
            </a:r>
          </a:p>
          <a:p>
            <a:pPr lvl="1"/>
            <a:r>
              <a:rPr lang="en-US" dirty="0"/>
              <a:t>You had to contact the host and ask to stay at their place</a:t>
            </a:r>
          </a:p>
        </p:txBody>
      </p:sp>
      <p:grpSp>
        <p:nvGrpSpPr>
          <p:cNvPr id="8" name="Group 7">
            <a:extLst>
              <a:ext uri="{FF2B5EF4-FFF2-40B4-BE49-F238E27FC236}">
                <a16:creationId xmlns:a16="http://schemas.microsoft.com/office/drawing/2014/main" id="{91930EC9-2749-ED92-735D-9D437971A529}"/>
              </a:ext>
            </a:extLst>
          </p:cNvPr>
          <p:cNvGrpSpPr/>
          <p:nvPr/>
        </p:nvGrpSpPr>
        <p:grpSpPr>
          <a:xfrm>
            <a:off x="1003120" y="2948129"/>
            <a:ext cx="8954795" cy="3454176"/>
            <a:chOff x="1003120" y="2948129"/>
            <a:chExt cx="8954795" cy="3454176"/>
          </a:xfrm>
        </p:grpSpPr>
        <p:pic>
          <p:nvPicPr>
            <p:cNvPr id="4" name="Picture 3">
              <a:extLst>
                <a:ext uri="{FF2B5EF4-FFF2-40B4-BE49-F238E27FC236}">
                  <a16:creationId xmlns:a16="http://schemas.microsoft.com/office/drawing/2014/main" id="{7A94CE66-8D98-F12B-BE14-F98D766296B8}"/>
                </a:ext>
              </a:extLst>
            </p:cNvPr>
            <p:cNvPicPr>
              <a:picLocks noChangeAspect="1"/>
            </p:cNvPicPr>
            <p:nvPr/>
          </p:nvPicPr>
          <p:blipFill>
            <a:blip r:embed="rId3"/>
            <a:stretch>
              <a:fillRect/>
            </a:stretch>
          </p:blipFill>
          <p:spPr>
            <a:xfrm>
              <a:off x="1320632" y="3429000"/>
              <a:ext cx="6946900" cy="2692400"/>
            </a:xfrm>
            <a:prstGeom prst="rect">
              <a:avLst/>
            </a:prstGeom>
          </p:spPr>
        </p:pic>
        <p:sp>
          <p:nvSpPr>
            <p:cNvPr id="5" name="TextBox 4">
              <a:extLst>
                <a:ext uri="{FF2B5EF4-FFF2-40B4-BE49-F238E27FC236}">
                  <a16:creationId xmlns:a16="http://schemas.microsoft.com/office/drawing/2014/main" id="{D79C3738-0BF6-32C2-4FBD-B61EB78A1D44}"/>
                </a:ext>
              </a:extLst>
            </p:cNvPr>
            <p:cNvSpPr txBox="1"/>
            <p:nvPr/>
          </p:nvSpPr>
          <p:spPr>
            <a:xfrm>
              <a:off x="1003120" y="2948129"/>
              <a:ext cx="6233438" cy="369332"/>
            </a:xfrm>
            <a:prstGeom prst="rect">
              <a:avLst/>
            </a:prstGeom>
            <a:noFill/>
          </p:spPr>
          <p:txBody>
            <a:bodyPr wrap="none" rtlCol="0">
              <a:spAutoFit/>
            </a:bodyPr>
            <a:lstStyle/>
            <a:p>
              <a:r>
                <a:rPr lang="en-US" dirty="0">
                  <a:solidFill>
                    <a:schemeClr val="accent1"/>
                  </a:solidFill>
                </a:rPr>
                <a:t>e.g., It looks like Mary sent this to someone in Seattle in 2015:</a:t>
              </a:r>
            </a:p>
          </p:txBody>
        </p:sp>
        <p:pic>
          <p:nvPicPr>
            <p:cNvPr id="6" name="Picture 5">
              <a:extLst>
                <a:ext uri="{FF2B5EF4-FFF2-40B4-BE49-F238E27FC236}">
                  <a16:creationId xmlns:a16="http://schemas.microsoft.com/office/drawing/2014/main" id="{8CBA85DD-47F9-A9E9-C15E-B65807E4C5D8}"/>
                </a:ext>
              </a:extLst>
            </p:cNvPr>
            <p:cNvPicPr>
              <a:picLocks noChangeAspect="1"/>
            </p:cNvPicPr>
            <p:nvPr/>
          </p:nvPicPr>
          <p:blipFill>
            <a:blip r:embed="rId4"/>
            <a:stretch>
              <a:fillRect/>
            </a:stretch>
          </p:blipFill>
          <p:spPr>
            <a:xfrm>
              <a:off x="8231343" y="4837174"/>
              <a:ext cx="1037242" cy="1312008"/>
            </a:xfrm>
            <a:prstGeom prst="rect">
              <a:avLst/>
            </a:prstGeom>
          </p:spPr>
        </p:pic>
        <p:sp>
          <p:nvSpPr>
            <p:cNvPr id="7" name="Rounded Rectangle 6">
              <a:extLst>
                <a:ext uri="{FF2B5EF4-FFF2-40B4-BE49-F238E27FC236}">
                  <a16:creationId xmlns:a16="http://schemas.microsoft.com/office/drawing/2014/main" id="{918A5930-1F6D-95AD-7F8D-3B273EDB4BD1}"/>
                </a:ext>
              </a:extLst>
            </p:cNvPr>
            <p:cNvSpPr/>
            <p:nvPr/>
          </p:nvSpPr>
          <p:spPr>
            <a:xfrm>
              <a:off x="1487155" y="3317461"/>
              <a:ext cx="8470760" cy="308484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0142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8A6F-11A0-A213-E13A-F7D8D9DAF9A2}"/>
              </a:ext>
            </a:extLst>
          </p:cNvPr>
          <p:cNvSpPr>
            <a:spLocks noGrp="1"/>
          </p:cNvSpPr>
          <p:nvPr>
            <p:ph type="title"/>
          </p:nvPr>
        </p:nvSpPr>
        <p:spPr>
          <a:xfrm>
            <a:off x="838200" y="137567"/>
            <a:ext cx="10515600" cy="1325563"/>
          </a:xfrm>
        </p:spPr>
        <p:txBody>
          <a:bodyPr/>
          <a:lstStyle/>
          <a:p>
            <a:r>
              <a:rPr lang="en-US" dirty="0"/>
              <a:t>Experiment</a:t>
            </a:r>
          </a:p>
        </p:txBody>
      </p:sp>
      <p:sp>
        <p:nvSpPr>
          <p:cNvPr id="3" name="Content Placeholder 2">
            <a:extLst>
              <a:ext uri="{FF2B5EF4-FFF2-40B4-BE49-F238E27FC236}">
                <a16:creationId xmlns:a16="http://schemas.microsoft.com/office/drawing/2014/main" id="{F74A4FFB-CC19-5304-4F26-8CED122F2942}"/>
              </a:ext>
            </a:extLst>
          </p:cNvPr>
          <p:cNvSpPr>
            <a:spLocks noGrp="1"/>
          </p:cNvSpPr>
          <p:nvPr>
            <p:ph idx="1"/>
          </p:nvPr>
        </p:nvSpPr>
        <p:spPr>
          <a:xfrm>
            <a:off x="838200" y="1463130"/>
            <a:ext cx="10515600" cy="4351338"/>
          </a:xfrm>
        </p:spPr>
        <p:txBody>
          <a:bodyPr/>
          <a:lstStyle/>
          <a:p>
            <a:r>
              <a:rPr lang="en-US" dirty="0"/>
              <a:t>Randomly contact ~6400 listings in 5 US cities</a:t>
            </a:r>
          </a:p>
          <a:p>
            <a:r>
              <a:rPr lang="en-US" dirty="0"/>
              <a:t>Everything about the message is the same, except the names.</a:t>
            </a:r>
          </a:p>
        </p:txBody>
      </p:sp>
      <p:pic>
        <p:nvPicPr>
          <p:cNvPr id="4" name="Picture 3">
            <a:extLst>
              <a:ext uri="{FF2B5EF4-FFF2-40B4-BE49-F238E27FC236}">
                <a16:creationId xmlns:a16="http://schemas.microsoft.com/office/drawing/2014/main" id="{4D69D9AE-8BB6-3C53-7552-F4826EE83B45}"/>
              </a:ext>
            </a:extLst>
          </p:cNvPr>
          <p:cNvPicPr>
            <a:picLocks noChangeAspect="1"/>
          </p:cNvPicPr>
          <p:nvPr/>
        </p:nvPicPr>
        <p:blipFill>
          <a:blip r:embed="rId3"/>
          <a:stretch>
            <a:fillRect/>
          </a:stretch>
        </p:blipFill>
        <p:spPr>
          <a:xfrm>
            <a:off x="6300316" y="3627687"/>
            <a:ext cx="5834117" cy="2260973"/>
          </a:xfrm>
          <a:prstGeom prst="rect">
            <a:avLst/>
          </a:prstGeom>
        </p:spPr>
      </p:pic>
      <p:sp>
        <p:nvSpPr>
          <p:cNvPr id="5" name="TextBox 4">
            <a:extLst>
              <a:ext uri="{FF2B5EF4-FFF2-40B4-BE49-F238E27FC236}">
                <a16:creationId xmlns:a16="http://schemas.microsoft.com/office/drawing/2014/main" id="{DE08479A-3C95-4568-BC09-75AAC0DA1976}"/>
              </a:ext>
            </a:extLst>
          </p:cNvPr>
          <p:cNvSpPr txBox="1"/>
          <p:nvPr/>
        </p:nvSpPr>
        <p:spPr>
          <a:xfrm>
            <a:off x="639754" y="2542235"/>
            <a:ext cx="1401346" cy="523220"/>
          </a:xfrm>
          <a:prstGeom prst="rect">
            <a:avLst/>
          </a:prstGeom>
          <a:noFill/>
        </p:spPr>
        <p:txBody>
          <a:bodyPr wrap="none" rtlCol="0">
            <a:spAutoFit/>
          </a:bodyPr>
          <a:lstStyle/>
          <a:p>
            <a:r>
              <a:rPr lang="en-US" sz="2800" dirty="0">
                <a:solidFill>
                  <a:schemeClr val="accent1"/>
                </a:solidFill>
              </a:rPr>
              <a:t>Names:</a:t>
            </a:r>
          </a:p>
        </p:txBody>
      </p:sp>
      <p:grpSp>
        <p:nvGrpSpPr>
          <p:cNvPr id="14" name="Group 13">
            <a:extLst>
              <a:ext uri="{FF2B5EF4-FFF2-40B4-BE49-F238E27FC236}">
                <a16:creationId xmlns:a16="http://schemas.microsoft.com/office/drawing/2014/main" id="{86AB0EBA-D976-249D-6A36-89396AF8F578}"/>
              </a:ext>
            </a:extLst>
          </p:cNvPr>
          <p:cNvGrpSpPr/>
          <p:nvPr/>
        </p:nvGrpSpPr>
        <p:grpSpPr>
          <a:xfrm>
            <a:off x="639754" y="3067663"/>
            <a:ext cx="2171700" cy="3621938"/>
            <a:chOff x="639754" y="3067663"/>
            <a:chExt cx="2171700" cy="3621938"/>
          </a:xfrm>
        </p:grpSpPr>
        <p:pic>
          <p:nvPicPr>
            <p:cNvPr id="7" name="Picture 6">
              <a:extLst>
                <a:ext uri="{FF2B5EF4-FFF2-40B4-BE49-F238E27FC236}">
                  <a16:creationId xmlns:a16="http://schemas.microsoft.com/office/drawing/2014/main" id="{380D4124-7FC6-716B-4FCA-A6CB39B5D9BE}"/>
                </a:ext>
              </a:extLst>
            </p:cNvPr>
            <p:cNvPicPr>
              <a:picLocks noChangeAspect="1"/>
            </p:cNvPicPr>
            <p:nvPr/>
          </p:nvPicPr>
          <p:blipFill>
            <a:blip r:embed="rId4"/>
            <a:stretch>
              <a:fillRect/>
            </a:stretch>
          </p:blipFill>
          <p:spPr>
            <a:xfrm>
              <a:off x="639754" y="3627687"/>
              <a:ext cx="2171700" cy="1524000"/>
            </a:xfrm>
            <a:prstGeom prst="rect">
              <a:avLst/>
            </a:prstGeom>
          </p:spPr>
        </p:pic>
        <p:pic>
          <p:nvPicPr>
            <p:cNvPr id="8" name="Picture 7">
              <a:extLst>
                <a:ext uri="{FF2B5EF4-FFF2-40B4-BE49-F238E27FC236}">
                  <a16:creationId xmlns:a16="http://schemas.microsoft.com/office/drawing/2014/main" id="{E6F39553-158B-0DCF-5D06-2F06DA887DDC}"/>
                </a:ext>
              </a:extLst>
            </p:cNvPr>
            <p:cNvPicPr>
              <a:picLocks noChangeAspect="1"/>
            </p:cNvPicPr>
            <p:nvPr/>
          </p:nvPicPr>
          <p:blipFill>
            <a:blip r:embed="rId5"/>
            <a:stretch>
              <a:fillRect/>
            </a:stretch>
          </p:blipFill>
          <p:spPr>
            <a:xfrm>
              <a:off x="673677" y="5203701"/>
              <a:ext cx="1752600" cy="1485900"/>
            </a:xfrm>
            <a:prstGeom prst="rect">
              <a:avLst/>
            </a:prstGeom>
          </p:spPr>
        </p:pic>
        <p:sp>
          <p:nvSpPr>
            <p:cNvPr id="11" name="TextBox 10">
              <a:extLst>
                <a:ext uri="{FF2B5EF4-FFF2-40B4-BE49-F238E27FC236}">
                  <a16:creationId xmlns:a16="http://schemas.microsoft.com/office/drawing/2014/main" id="{0FCE31AB-1A8E-20B4-56F7-AF49785A6FDE}"/>
                </a:ext>
              </a:extLst>
            </p:cNvPr>
            <p:cNvSpPr txBox="1"/>
            <p:nvPr/>
          </p:nvSpPr>
          <p:spPr>
            <a:xfrm>
              <a:off x="786722" y="3067663"/>
              <a:ext cx="1799210" cy="400110"/>
            </a:xfrm>
            <a:prstGeom prst="rect">
              <a:avLst/>
            </a:prstGeom>
            <a:noFill/>
          </p:spPr>
          <p:txBody>
            <a:bodyPr wrap="none" rtlCol="0">
              <a:spAutoFit/>
            </a:bodyPr>
            <a:lstStyle/>
            <a:p>
              <a:r>
                <a:rPr lang="en-US" sz="2000" dirty="0">
                  <a:solidFill>
                    <a:schemeClr val="accent1"/>
                  </a:solidFill>
                </a:rPr>
                <a:t>Coded “white”</a:t>
              </a:r>
            </a:p>
          </p:txBody>
        </p:sp>
      </p:grpSp>
      <p:grpSp>
        <p:nvGrpSpPr>
          <p:cNvPr id="15" name="Group 14">
            <a:extLst>
              <a:ext uri="{FF2B5EF4-FFF2-40B4-BE49-F238E27FC236}">
                <a16:creationId xmlns:a16="http://schemas.microsoft.com/office/drawing/2014/main" id="{2404A840-5DEF-9A0E-9E85-0B4A565B7996}"/>
              </a:ext>
            </a:extLst>
          </p:cNvPr>
          <p:cNvGrpSpPr/>
          <p:nvPr/>
        </p:nvGrpSpPr>
        <p:grpSpPr>
          <a:xfrm>
            <a:off x="3206910" y="3069461"/>
            <a:ext cx="2057400" cy="3620140"/>
            <a:chOff x="3206910" y="3069461"/>
            <a:chExt cx="2057400" cy="3620140"/>
          </a:xfrm>
        </p:grpSpPr>
        <p:pic>
          <p:nvPicPr>
            <p:cNvPr id="9" name="Picture 8">
              <a:extLst>
                <a:ext uri="{FF2B5EF4-FFF2-40B4-BE49-F238E27FC236}">
                  <a16:creationId xmlns:a16="http://schemas.microsoft.com/office/drawing/2014/main" id="{7C09C641-64F7-2C57-F103-ACFE2390EDA7}"/>
                </a:ext>
              </a:extLst>
            </p:cNvPr>
            <p:cNvPicPr>
              <a:picLocks noChangeAspect="1"/>
            </p:cNvPicPr>
            <p:nvPr/>
          </p:nvPicPr>
          <p:blipFill>
            <a:blip r:embed="rId6"/>
            <a:stretch>
              <a:fillRect/>
            </a:stretch>
          </p:blipFill>
          <p:spPr>
            <a:xfrm>
              <a:off x="3206910" y="3602287"/>
              <a:ext cx="2057400" cy="1549400"/>
            </a:xfrm>
            <a:prstGeom prst="rect">
              <a:avLst/>
            </a:prstGeom>
          </p:spPr>
        </p:pic>
        <p:pic>
          <p:nvPicPr>
            <p:cNvPr id="10" name="Picture 9">
              <a:extLst>
                <a:ext uri="{FF2B5EF4-FFF2-40B4-BE49-F238E27FC236}">
                  <a16:creationId xmlns:a16="http://schemas.microsoft.com/office/drawing/2014/main" id="{EEE8D0E4-9079-BDF7-9238-D14D63FCBE6F}"/>
                </a:ext>
              </a:extLst>
            </p:cNvPr>
            <p:cNvPicPr>
              <a:picLocks noChangeAspect="1"/>
            </p:cNvPicPr>
            <p:nvPr/>
          </p:nvPicPr>
          <p:blipFill>
            <a:blip r:embed="rId7"/>
            <a:stretch>
              <a:fillRect/>
            </a:stretch>
          </p:blipFill>
          <p:spPr>
            <a:xfrm>
              <a:off x="3206910" y="5191001"/>
              <a:ext cx="1943100" cy="1498600"/>
            </a:xfrm>
            <a:prstGeom prst="rect">
              <a:avLst/>
            </a:prstGeom>
          </p:spPr>
        </p:pic>
        <p:sp>
          <p:nvSpPr>
            <p:cNvPr id="12" name="TextBox 11">
              <a:extLst>
                <a:ext uri="{FF2B5EF4-FFF2-40B4-BE49-F238E27FC236}">
                  <a16:creationId xmlns:a16="http://schemas.microsoft.com/office/drawing/2014/main" id="{9FE90B58-A009-B703-F95C-3F1095E4EBC9}"/>
                </a:ext>
              </a:extLst>
            </p:cNvPr>
            <p:cNvSpPr txBox="1"/>
            <p:nvPr/>
          </p:nvSpPr>
          <p:spPr>
            <a:xfrm>
              <a:off x="3336005" y="3069461"/>
              <a:ext cx="1817549" cy="400110"/>
            </a:xfrm>
            <a:prstGeom prst="rect">
              <a:avLst/>
            </a:prstGeom>
            <a:noFill/>
          </p:spPr>
          <p:txBody>
            <a:bodyPr wrap="none" rtlCol="0">
              <a:spAutoFit/>
            </a:bodyPr>
            <a:lstStyle/>
            <a:p>
              <a:r>
                <a:rPr lang="en-US" sz="2000" dirty="0">
                  <a:solidFill>
                    <a:schemeClr val="accent1"/>
                  </a:solidFill>
                </a:rPr>
                <a:t>Coded “Black”</a:t>
              </a:r>
            </a:p>
          </p:txBody>
        </p:sp>
      </p:grpSp>
      <p:sp>
        <p:nvSpPr>
          <p:cNvPr id="13" name="TextBox 12">
            <a:extLst>
              <a:ext uri="{FF2B5EF4-FFF2-40B4-BE49-F238E27FC236}">
                <a16:creationId xmlns:a16="http://schemas.microsoft.com/office/drawing/2014/main" id="{F1B75516-58D0-2370-5144-62A7F14B2091}"/>
              </a:ext>
            </a:extLst>
          </p:cNvPr>
          <p:cNvSpPr txBox="1"/>
          <p:nvPr/>
        </p:nvSpPr>
        <p:spPr>
          <a:xfrm>
            <a:off x="9126190" y="18643"/>
            <a:ext cx="3008243" cy="1200329"/>
          </a:xfrm>
          <a:prstGeom prst="rect">
            <a:avLst/>
          </a:prstGeom>
          <a:noFill/>
        </p:spPr>
        <p:txBody>
          <a:bodyPr wrap="square" rtlCol="0">
            <a:spAutoFit/>
          </a:bodyPr>
          <a:lstStyle/>
          <a:p>
            <a:pPr algn="r"/>
            <a:r>
              <a:rPr lang="en-US" dirty="0"/>
              <a:t>The 5 cities: </a:t>
            </a:r>
          </a:p>
          <a:p>
            <a:pPr algn="r"/>
            <a:r>
              <a:rPr lang="en-US" dirty="0"/>
              <a:t>Baltimore, Dallas, LA, </a:t>
            </a:r>
          </a:p>
          <a:p>
            <a:pPr algn="r"/>
            <a:r>
              <a:rPr lang="en-US" dirty="0"/>
              <a:t>St. Louis, Washington DC</a:t>
            </a:r>
          </a:p>
          <a:p>
            <a:endParaRPr lang="en-US" dirty="0"/>
          </a:p>
        </p:txBody>
      </p:sp>
    </p:spTree>
    <p:extLst>
      <p:ext uri="{BB962C8B-B14F-4D97-AF65-F5344CB8AC3E}">
        <p14:creationId xmlns:p14="http://schemas.microsoft.com/office/powerpoint/2010/main" val="34081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0B72-7EDA-6995-C833-5D3F3905B62B}"/>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86B8479C-B43E-8B9D-843A-3B50B93F7077}"/>
              </a:ext>
            </a:extLst>
          </p:cNvPr>
          <p:cNvSpPr>
            <a:spLocks noGrp="1"/>
          </p:cNvSpPr>
          <p:nvPr>
            <p:ph idx="1"/>
          </p:nvPr>
        </p:nvSpPr>
        <p:spPr/>
        <p:txBody>
          <a:bodyPr/>
          <a:lstStyle/>
          <a:p>
            <a:r>
              <a:rPr lang="en-US" dirty="0"/>
              <a:t>Black-sounding names got a 42% positive response rate.</a:t>
            </a:r>
          </a:p>
          <a:p>
            <a:r>
              <a:rPr lang="en-US" dirty="0"/>
              <a:t>White-sounding names got a 50% positive response rate.</a:t>
            </a:r>
          </a:p>
          <a:p>
            <a:pPr lvl="1"/>
            <a:r>
              <a:rPr lang="en-US" dirty="0">
                <a:solidFill>
                  <a:schemeClr val="accent1"/>
                </a:solidFill>
              </a:rPr>
              <a:t>p-value: 0.02</a:t>
            </a:r>
          </a:p>
          <a:p>
            <a:pPr lvl="1"/>
            <a:endParaRPr lang="en-US" dirty="0">
              <a:solidFill>
                <a:schemeClr val="accent1"/>
              </a:solidFill>
            </a:endParaRPr>
          </a:p>
          <a:p>
            <a:endParaRPr lang="en-US" dirty="0"/>
          </a:p>
        </p:txBody>
      </p:sp>
      <p:pic>
        <p:nvPicPr>
          <p:cNvPr id="6" name="Picture 5">
            <a:extLst>
              <a:ext uri="{FF2B5EF4-FFF2-40B4-BE49-F238E27FC236}">
                <a16:creationId xmlns:a16="http://schemas.microsoft.com/office/drawing/2014/main" id="{50001E56-7012-FEAA-6FE4-6AA6B3D53141}"/>
              </a:ext>
            </a:extLst>
          </p:cNvPr>
          <p:cNvPicPr>
            <a:picLocks noChangeAspect="1"/>
          </p:cNvPicPr>
          <p:nvPr/>
        </p:nvPicPr>
        <p:blipFill>
          <a:blip r:embed="rId3"/>
          <a:stretch>
            <a:fillRect/>
          </a:stretch>
        </p:blipFill>
        <p:spPr>
          <a:xfrm>
            <a:off x="6496475" y="3059320"/>
            <a:ext cx="5695525" cy="3692769"/>
          </a:xfrm>
          <a:prstGeom prst="rect">
            <a:avLst/>
          </a:prstGeom>
        </p:spPr>
      </p:pic>
      <p:sp>
        <p:nvSpPr>
          <p:cNvPr id="7" name="TextBox 6">
            <a:extLst>
              <a:ext uri="{FF2B5EF4-FFF2-40B4-BE49-F238E27FC236}">
                <a16:creationId xmlns:a16="http://schemas.microsoft.com/office/drawing/2014/main" id="{1F5B4865-5DA0-4DFA-8300-4CDBF4692714}"/>
              </a:ext>
            </a:extLst>
          </p:cNvPr>
          <p:cNvSpPr txBox="1"/>
          <p:nvPr/>
        </p:nvSpPr>
        <p:spPr>
          <a:xfrm>
            <a:off x="924448" y="3720499"/>
            <a:ext cx="4381081" cy="1015663"/>
          </a:xfrm>
          <a:prstGeom prst="rect">
            <a:avLst/>
          </a:prstGeom>
          <a:noFill/>
        </p:spPr>
        <p:txBody>
          <a:bodyPr wrap="square" rtlCol="0">
            <a:spAutoFit/>
          </a:bodyPr>
          <a:lstStyle/>
          <a:p>
            <a:r>
              <a:rPr lang="en-US" sz="2000" dirty="0"/>
              <a:t>The paper also did a breakdown by host demographics, by city, by gender, </a:t>
            </a:r>
            <a:r>
              <a:rPr lang="en-US" sz="2000" dirty="0" err="1"/>
              <a:t>etc</a:t>
            </a:r>
            <a:r>
              <a:rPr lang="en-US" sz="2000" dirty="0"/>
              <a:t>, and found similar trends.</a:t>
            </a:r>
          </a:p>
        </p:txBody>
      </p:sp>
    </p:spTree>
    <p:extLst>
      <p:ext uri="{BB962C8B-B14F-4D97-AF65-F5344CB8AC3E}">
        <p14:creationId xmlns:p14="http://schemas.microsoft.com/office/powerpoint/2010/main" val="2534282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D3A9-BD11-0EF3-B5DA-AB6EB4201429}"/>
              </a:ext>
            </a:extLst>
          </p:cNvPr>
          <p:cNvSpPr>
            <a:spLocks noGrp="1"/>
          </p:cNvSpPr>
          <p:nvPr>
            <p:ph type="title"/>
          </p:nvPr>
        </p:nvSpPr>
        <p:spPr/>
        <p:txBody>
          <a:bodyPr/>
          <a:lstStyle/>
          <a:p>
            <a:r>
              <a:rPr lang="en-US" dirty="0"/>
              <a:t>This was impactful?</a:t>
            </a:r>
          </a:p>
        </p:txBody>
      </p:sp>
      <p:sp>
        <p:nvSpPr>
          <p:cNvPr id="3" name="Content Placeholder 2">
            <a:extLst>
              <a:ext uri="{FF2B5EF4-FFF2-40B4-BE49-F238E27FC236}">
                <a16:creationId xmlns:a16="http://schemas.microsoft.com/office/drawing/2014/main" id="{A4FE85B8-624E-D485-9301-3F5A4CC2F62B}"/>
              </a:ext>
            </a:extLst>
          </p:cNvPr>
          <p:cNvSpPr>
            <a:spLocks noGrp="1"/>
          </p:cNvSpPr>
          <p:nvPr>
            <p:ph idx="1"/>
          </p:nvPr>
        </p:nvSpPr>
        <p:spPr/>
        <p:txBody>
          <a:bodyPr/>
          <a:lstStyle/>
          <a:p>
            <a:r>
              <a:rPr lang="en-US" dirty="0"/>
              <a:t>Correlation does not imply causation, but around the time this paper came out:</a:t>
            </a:r>
          </a:p>
          <a:p>
            <a:pPr lvl="1"/>
            <a:r>
              <a:rPr lang="en-US" dirty="0">
                <a:solidFill>
                  <a:schemeClr val="accent1"/>
                </a:solidFill>
              </a:rPr>
              <a:t>Airbnb did their own audit</a:t>
            </a:r>
          </a:p>
          <a:p>
            <a:pPr lvl="1"/>
            <a:r>
              <a:rPr lang="en-US" dirty="0">
                <a:solidFill>
                  <a:schemeClr val="accent1"/>
                </a:solidFill>
              </a:rPr>
              <a:t>They have since made some changes to reduce discrimination</a:t>
            </a:r>
          </a:p>
        </p:txBody>
      </p:sp>
    </p:spTree>
    <p:extLst>
      <p:ext uri="{BB962C8B-B14F-4D97-AF65-F5344CB8AC3E}">
        <p14:creationId xmlns:p14="http://schemas.microsoft.com/office/powerpoint/2010/main" val="3346667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A1E8-B2FD-FEA5-AEC9-58CCD99EB164}"/>
              </a:ext>
            </a:extLst>
          </p:cNvPr>
          <p:cNvSpPr>
            <a:spLocks noGrp="1"/>
          </p:cNvSpPr>
          <p:nvPr>
            <p:ph type="title"/>
          </p:nvPr>
        </p:nvSpPr>
        <p:spPr/>
        <p:txBody>
          <a:bodyPr/>
          <a:lstStyle/>
          <a:p>
            <a:r>
              <a:rPr lang="en-US" sz="4800" dirty="0"/>
              <a:t>Experiment 4:</a:t>
            </a:r>
            <a:br>
              <a:rPr lang="en-US" dirty="0"/>
            </a:br>
            <a:r>
              <a:rPr lang="en-US" dirty="0"/>
              <a:t>Facebook Emotional Contagion Experiment</a:t>
            </a:r>
          </a:p>
        </p:txBody>
      </p:sp>
      <p:sp>
        <p:nvSpPr>
          <p:cNvPr id="3" name="Text Placeholder 2">
            <a:extLst>
              <a:ext uri="{FF2B5EF4-FFF2-40B4-BE49-F238E27FC236}">
                <a16:creationId xmlns:a16="http://schemas.microsoft.com/office/drawing/2014/main" id="{D5BE79F2-1A21-779F-D412-9F4E0469B0C0}"/>
              </a:ext>
            </a:extLst>
          </p:cNvPr>
          <p:cNvSpPr>
            <a:spLocks noGrp="1"/>
          </p:cNvSpPr>
          <p:nvPr>
            <p:ph type="body" idx="1"/>
          </p:nvPr>
        </p:nvSpPr>
        <p:spPr/>
        <p:txBody>
          <a:bodyPr/>
          <a:lstStyle/>
          <a:p>
            <a:endParaRPr lang="en-US"/>
          </a:p>
        </p:txBody>
      </p:sp>
      <p:grpSp>
        <p:nvGrpSpPr>
          <p:cNvPr id="5" name="Group 4">
            <a:extLst>
              <a:ext uri="{FF2B5EF4-FFF2-40B4-BE49-F238E27FC236}">
                <a16:creationId xmlns:a16="http://schemas.microsoft.com/office/drawing/2014/main" id="{DFF8AEB3-C18F-A45E-607E-78AD0CD3BF46}"/>
              </a:ext>
            </a:extLst>
          </p:cNvPr>
          <p:cNvGrpSpPr/>
          <p:nvPr/>
        </p:nvGrpSpPr>
        <p:grpSpPr>
          <a:xfrm>
            <a:off x="11277757" y="1020924"/>
            <a:ext cx="864003" cy="561951"/>
            <a:chOff x="10262805" y="1784599"/>
            <a:chExt cx="1496014" cy="973013"/>
          </a:xfrm>
        </p:grpSpPr>
        <p:pic>
          <p:nvPicPr>
            <p:cNvPr id="2050" name="Picture 2">
              <a:extLst>
                <a:ext uri="{FF2B5EF4-FFF2-40B4-BE49-F238E27FC236}">
                  <a16:creationId xmlns:a16="http://schemas.microsoft.com/office/drawing/2014/main" id="{DAFAD594-2B5B-C40C-53CC-569C0FF47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2805" y="1784599"/>
              <a:ext cx="1332848" cy="49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ABA71F-4B73-5212-97E6-655670DFE935}"/>
                </a:ext>
              </a:extLst>
            </p:cNvPr>
            <p:cNvSpPr txBox="1"/>
            <p:nvPr/>
          </p:nvSpPr>
          <p:spPr>
            <a:xfrm>
              <a:off x="10917262" y="2304637"/>
              <a:ext cx="841557" cy="452975"/>
            </a:xfrm>
            <a:prstGeom prst="rect">
              <a:avLst/>
            </a:prstGeom>
            <a:noFill/>
          </p:spPr>
          <p:txBody>
            <a:bodyPr wrap="none" rtlCol="0">
              <a:spAutoFit/>
            </a:bodyPr>
            <a:lstStyle/>
            <a:p>
              <a:r>
                <a:rPr lang="en-US" sz="1100" dirty="0"/>
                <a:t>2014</a:t>
              </a:r>
            </a:p>
          </p:txBody>
        </p:sp>
      </p:grpSp>
      <p:pic>
        <p:nvPicPr>
          <p:cNvPr id="6" name="Picture 5">
            <a:extLst>
              <a:ext uri="{FF2B5EF4-FFF2-40B4-BE49-F238E27FC236}">
                <a16:creationId xmlns:a16="http://schemas.microsoft.com/office/drawing/2014/main" id="{0406ACFB-6FE9-7018-0319-305AE849DBEC}"/>
              </a:ext>
            </a:extLst>
          </p:cNvPr>
          <p:cNvPicPr>
            <a:picLocks noChangeAspect="1"/>
          </p:cNvPicPr>
          <p:nvPr/>
        </p:nvPicPr>
        <p:blipFill>
          <a:blip r:embed="rId4"/>
          <a:stretch>
            <a:fillRect/>
          </a:stretch>
        </p:blipFill>
        <p:spPr>
          <a:xfrm>
            <a:off x="6197654" y="49134"/>
            <a:ext cx="5994346" cy="885363"/>
          </a:xfrm>
          <a:prstGeom prst="rect">
            <a:avLst/>
          </a:prstGeom>
          <a:ln>
            <a:solidFill>
              <a:schemeClr val="tx1"/>
            </a:solidFill>
          </a:ln>
        </p:spPr>
      </p:pic>
    </p:spTree>
    <p:extLst>
      <p:ext uri="{BB962C8B-B14F-4D97-AF65-F5344CB8AC3E}">
        <p14:creationId xmlns:p14="http://schemas.microsoft.com/office/powerpoint/2010/main" val="2564488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E273-94A6-CB39-078A-6116FB752643}"/>
              </a:ext>
            </a:extLst>
          </p:cNvPr>
          <p:cNvSpPr>
            <a:spLocks noGrp="1"/>
          </p:cNvSpPr>
          <p:nvPr>
            <p:ph type="title"/>
          </p:nvPr>
        </p:nvSpPr>
        <p:spPr/>
        <p:txBody>
          <a:bodyPr/>
          <a:lstStyle/>
          <a:p>
            <a:r>
              <a:rPr lang="en-US" dirty="0"/>
              <a:t>Emotional Contagion</a:t>
            </a:r>
          </a:p>
        </p:txBody>
      </p:sp>
      <p:sp>
        <p:nvSpPr>
          <p:cNvPr id="3" name="Content Placeholder 2">
            <a:extLst>
              <a:ext uri="{FF2B5EF4-FFF2-40B4-BE49-F238E27FC236}">
                <a16:creationId xmlns:a16="http://schemas.microsoft.com/office/drawing/2014/main" id="{D4278E22-75E7-B5D2-27D3-E9F13DE84EB2}"/>
              </a:ext>
            </a:extLst>
          </p:cNvPr>
          <p:cNvSpPr>
            <a:spLocks noGrp="1"/>
          </p:cNvSpPr>
          <p:nvPr>
            <p:ph idx="1"/>
          </p:nvPr>
        </p:nvSpPr>
        <p:spPr/>
        <p:txBody>
          <a:bodyPr/>
          <a:lstStyle/>
          <a:p>
            <a:r>
              <a:rPr lang="en-US" dirty="0"/>
              <a:t>Research in psychology has found:</a:t>
            </a:r>
          </a:p>
          <a:p>
            <a:pPr lvl="1"/>
            <a:r>
              <a:rPr lang="en-US" dirty="0">
                <a:solidFill>
                  <a:schemeClr val="accent1"/>
                </a:solidFill>
              </a:rPr>
              <a:t>When people around you are sad, you feel sadder</a:t>
            </a:r>
          </a:p>
          <a:p>
            <a:pPr lvl="1"/>
            <a:r>
              <a:rPr lang="en-US" dirty="0">
                <a:solidFill>
                  <a:schemeClr val="accent1"/>
                </a:solidFill>
              </a:rPr>
              <a:t>When people around you are happy, you feel happier</a:t>
            </a:r>
          </a:p>
          <a:p>
            <a:endParaRPr lang="en-US" dirty="0"/>
          </a:p>
          <a:p>
            <a:r>
              <a:rPr lang="en-US" b="1" dirty="0"/>
              <a:t>Question: </a:t>
            </a:r>
            <a:r>
              <a:rPr lang="en-US" dirty="0"/>
              <a:t>Is this true on social media?</a:t>
            </a:r>
          </a:p>
          <a:p>
            <a:pPr lvl="1"/>
            <a:r>
              <a:rPr lang="en-US" dirty="0">
                <a:solidFill>
                  <a:schemeClr val="accent1"/>
                </a:solidFill>
              </a:rPr>
              <a:t>Maybe face-to-face contact is important for the effect</a:t>
            </a:r>
          </a:p>
          <a:p>
            <a:pPr lvl="1"/>
            <a:r>
              <a:rPr lang="en-US" dirty="0">
                <a:solidFill>
                  <a:schemeClr val="accent1"/>
                </a:solidFill>
              </a:rPr>
              <a:t>Maybe non-verbal cues are important for the effect</a:t>
            </a:r>
          </a:p>
          <a:p>
            <a:pPr lvl="1"/>
            <a:r>
              <a:rPr lang="en-US" dirty="0" err="1">
                <a:solidFill>
                  <a:schemeClr val="accent1"/>
                </a:solidFill>
              </a:rPr>
              <a:t>etc</a:t>
            </a:r>
            <a:endParaRPr lang="en-US" dirty="0">
              <a:solidFill>
                <a:schemeClr val="accent1"/>
              </a:solidFill>
            </a:endParaRPr>
          </a:p>
        </p:txBody>
      </p:sp>
    </p:spTree>
    <p:extLst>
      <p:ext uri="{BB962C8B-B14F-4D97-AF65-F5344CB8AC3E}">
        <p14:creationId xmlns:p14="http://schemas.microsoft.com/office/powerpoint/2010/main" val="25798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7703-7303-335A-CDDB-A5353842A0A6}"/>
              </a:ext>
            </a:extLst>
          </p:cNvPr>
          <p:cNvSpPr>
            <a:spLocks noGrp="1"/>
          </p:cNvSpPr>
          <p:nvPr>
            <p:ph type="title"/>
          </p:nvPr>
        </p:nvSpPr>
        <p:spPr/>
        <p:txBody>
          <a:bodyPr/>
          <a:lstStyle/>
          <a:p>
            <a:r>
              <a:rPr lang="en-US" dirty="0"/>
              <a:t>The experiment</a:t>
            </a:r>
          </a:p>
        </p:txBody>
      </p:sp>
      <p:sp>
        <p:nvSpPr>
          <p:cNvPr id="3" name="Content Placeholder 2">
            <a:extLst>
              <a:ext uri="{FF2B5EF4-FFF2-40B4-BE49-F238E27FC236}">
                <a16:creationId xmlns:a16="http://schemas.microsoft.com/office/drawing/2014/main" id="{C44DC80B-2194-51A2-001F-32554D1BD772}"/>
              </a:ext>
            </a:extLst>
          </p:cNvPr>
          <p:cNvSpPr>
            <a:spLocks noGrp="1"/>
          </p:cNvSpPr>
          <p:nvPr>
            <p:ph idx="1"/>
          </p:nvPr>
        </p:nvSpPr>
        <p:spPr/>
        <p:txBody>
          <a:bodyPr/>
          <a:lstStyle/>
          <a:p>
            <a:r>
              <a:rPr lang="en-US" dirty="0"/>
              <a:t>Researchers at Facebook randomly manipulated what N=689,003 random users saw in their news feeds in 2012.</a:t>
            </a:r>
          </a:p>
          <a:p>
            <a:pPr lvl="1"/>
            <a:r>
              <a:rPr lang="en-US" b="1" dirty="0">
                <a:solidFill>
                  <a:schemeClr val="accent1"/>
                </a:solidFill>
              </a:rPr>
              <a:t>Control group: </a:t>
            </a:r>
            <a:r>
              <a:rPr lang="en-US" dirty="0">
                <a:solidFill>
                  <a:schemeClr val="accent1"/>
                </a:solidFill>
              </a:rPr>
              <a:t>No change</a:t>
            </a:r>
          </a:p>
          <a:p>
            <a:pPr lvl="1"/>
            <a:r>
              <a:rPr lang="en-US" b="1" dirty="0">
                <a:solidFill>
                  <a:schemeClr val="accent1"/>
                </a:solidFill>
              </a:rPr>
              <a:t>Treatment group 1: </a:t>
            </a:r>
            <a:r>
              <a:rPr lang="en-US" dirty="0">
                <a:solidFill>
                  <a:schemeClr val="accent1"/>
                </a:solidFill>
              </a:rPr>
              <a:t>Negative-emotion posts reduced in News Feed</a:t>
            </a:r>
          </a:p>
          <a:p>
            <a:pPr lvl="1"/>
            <a:r>
              <a:rPr lang="en-US" b="1" dirty="0">
                <a:solidFill>
                  <a:schemeClr val="accent1"/>
                </a:solidFill>
              </a:rPr>
              <a:t>Treatment group 2: </a:t>
            </a:r>
            <a:r>
              <a:rPr lang="en-US" dirty="0">
                <a:solidFill>
                  <a:schemeClr val="accent1"/>
                </a:solidFill>
              </a:rPr>
              <a:t>Positive-emotion posts reduced in News Feed</a:t>
            </a:r>
          </a:p>
          <a:p>
            <a:pPr lvl="1"/>
            <a:r>
              <a:rPr lang="en-US" b="1" dirty="0">
                <a:solidFill>
                  <a:schemeClr val="accent1"/>
                </a:solidFill>
              </a:rPr>
              <a:t>Dependent Variable: </a:t>
            </a:r>
            <a:r>
              <a:rPr lang="en-US" dirty="0">
                <a:solidFill>
                  <a:schemeClr val="accent1"/>
                </a:solidFill>
              </a:rPr>
              <a:t>Emotional valence of posts that follow</a:t>
            </a:r>
          </a:p>
          <a:p>
            <a:pPr lvl="2"/>
            <a:r>
              <a:rPr lang="en-US" dirty="0">
                <a:solidFill>
                  <a:schemeClr val="accent1"/>
                </a:solidFill>
              </a:rPr>
              <a:t>As measured by number of “positive” or “negative” words</a:t>
            </a:r>
          </a:p>
        </p:txBody>
      </p:sp>
      <p:sp>
        <p:nvSpPr>
          <p:cNvPr id="5" name="TextBox 4">
            <a:extLst>
              <a:ext uri="{FF2B5EF4-FFF2-40B4-BE49-F238E27FC236}">
                <a16:creationId xmlns:a16="http://schemas.microsoft.com/office/drawing/2014/main" id="{CC5C2C8D-37D3-FB20-1AF2-9A7B8BE976A6}"/>
              </a:ext>
            </a:extLst>
          </p:cNvPr>
          <p:cNvSpPr txBox="1"/>
          <p:nvPr/>
        </p:nvSpPr>
        <p:spPr>
          <a:xfrm>
            <a:off x="-406959" y="6176963"/>
            <a:ext cx="7581482" cy="646331"/>
          </a:xfrm>
          <a:prstGeom prst="rect">
            <a:avLst/>
          </a:prstGeom>
          <a:noFill/>
        </p:spPr>
        <p:txBody>
          <a:bodyPr wrap="square">
            <a:spAutoFit/>
          </a:bodyPr>
          <a:lstStyle/>
          <a:p>
            <a:pPr lvl="2"/>
            <a:r>
              <a:rPr lang="en-US" dirty="0">
                <a:solidFill>
                  <a:schemeClr val="accent1"/>
                </a:solidFill>
              </a:rPr>
              <a:t>All groups could still see all the posts by, e.g., going to a friend’s “wall” or “timeline”, this only affected their news feed.</a:t>
            </a:r>
          </a:p>
        </p:txBody>
      </p:sp>
    </p:spTree>
    <p:extLst>
      <p:ext uri="{BB962C8B-B14F-4D97-AF65-F5344CB8AC3E}">
        <p14:creationId xmlns:p14="http://schemas.microsoft.com/office/powerpoint/2010/main" val="278772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450A-F25B-5354-2653-28E7DA3C2337}"/>
              </a:ext>
            </a:extLst>
          </p:cNvPr>
          <p:cNvSpPr>
            <a:spLocks noGrp="1"/>
          </p:cNvSpPr>
          <p:nvPr>
            <p:ph type="title"/>
          </p:nvPr>
        </p:nvSpPr>
        <p:spPr/>
        <p:txBody>
          <a:bodyPr/>
          <a:lstStyle/>
          <a:p>
            <a:r>
              <a:rPr lang="en-US" dirty="0"/>
              <a:t>The Statistical Analysis of RCTs</a:t>
            </a:r>
          </a:p>
        </p:txBody>
      </p:sp>
      <p:sp>
        <p:nvSpPr>
          <p:cNvPr id="3" name="Text Placeholder 2">
            <a:extLst>
              <a:ext uri="{FF2B5EF4-FFF2-40B4-BE49-F238E27FC236}">
                <a16:creationId xmlns:a16="http://schemas.microsoft.com/office/drawing/2014/main" id="{74B454E7-7E44-27B5-8500-AD767F908D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5206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1862-4945-7ADB-E3DE-9A7C4F8B2EAE}"/>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BAFF81EB-745D-91B8-0EAA-1BB004D3DDC4}"/>
              </a:ext>
            </a:extLst>
          </p:cNvPr>
          <p:cNvSpPr>
            <a:spLocks noGrp="1"/>
          </p:cNvSpPr>
          <p:nvPr>
            <p:ph idx="1"/>
          </p:nvPr>
        </p:nvSpPr>
        <p:spPr>
          <a:xfrm>
            <a:off x="838200" y="1825625"/>
            <a:ext cx="5030037" cy="4351338"/>
          </a:xfrm>
        </p:spPr>
        <p:txBody>
          <a:bodyPr/>
          <a:lstStyle/>
          <a:p>
            <a:r>
              <a:rPr lang="en-US" dirty="0"/>
              <a:t>The emotional valence of your news feed effects the emotional valence of words you use.</a:t>
            </a:r>
          </a:p>
        </p:txBody>
      </p:sp>
      <p:pic>
        <p:nvPicPr>
          <p:cNvPr id="4" name="Picture 3">
            <a:extLst>
              <a:ext uri="{FF2B5EF4-FFF2-40B4-BE49-F238E27FC236}">
                <a16:creationId xmlns:a16="http://schemas.microsoft.com/office/drawing/2014/main" id="{C7ABF1E1-0636-7229-28A4-6DFE1B666A97}"/>
              </a:ext>
            </a:extLst>
          </p:cNvPr>
          <p:cNvPicPr>
            <a:picLocks noChangeAspect="1"/>
          </p:cNvPicPr>
          <p:nvPr/>
        </p:nvPicPr>
        <p:blipFill>
          <a:blip r:embed="rId3"/>
          <a:stretch>
            <a:fillRect/>
          </a:stretch>
        </p:blipFill>
        <p:spPr>
          <a:xfrm>
            <a:off x="6502400" y="787400"/>
            <a:ext cx="5689600" cy="6070600"/>
          </a:xfrm>
          <a:prstGeom prst="rect">
            <a:avLst/>
          </a:prstGeom>
        </p:spPr>
      </p:pic>
    </p:spTree>
    <p:extLst>
      <p:ext uri="{BB962C8B-B14F-4D97-AF65-F5344CB8AC3E}">
        <p14:creationId xmlns:p14="http://schemas.microsoft.com/office/powerpoint/2010/main" val="2499275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F01DCFF-9C27-3BB2-274E-F2C04B576E98}"/>
              </a:ext>
            </a:extLst>
          </p:cNvPr>
          <p:cNvGrpSpPr/>
          <p:nvPr/>
        </p:nvGrpSpPr>
        <p:grpSpPr>
          <a:xfrm>
            <a:off x="838200" y="2747311"/>
            <a:ext cx="7719342" cy="3745564"/>
            <a:chOff x="838200" y="2747311"/>
            <a:chExt cx="7719342" cy="3745564"/>
          </a:xfrm>
        </p:grpSpPr>
        <p:pic>
          <p:nvPicPr>
            <p:cNvPr id="13" name="Picture 12">
              <a:extLst>
                <a:ext uri="{FF2B5EF4-FFF2-40B4-BE49-F238E27FC236}">
                  <a16:creationId xmlns:a16="http://schemas.microsoft.com/office/drawing/2014/main" id="{6E48865C-633E-3F29-2612-F01BCF901C86}"/>
                </a:ext>
              </a:extLst>
            </p:cNvPr>
            <p:cNvPicPr>
              <a:picLocks noChangeAspect="1"/>
            </p:cNvPicPr>
            <p:nvPr/>
          </p:nvPicPr>
          <p:blipFill>
            <a:blip r:embed="rId3"/>
            <a:stretch>
              <a:fillRect/>
            </a:stretch>
          </p:blipFill>
          <p:spPr>
            <a:xfrm>
              <a:off x="838200" y="2747311"/>
              <a:ext cx="7719342" cy="3564589"/>
            </a:xfrm>
            <a:prstGeom prst="rect">
              <a:avLst/>
            </a:prstGeom>
          </p:spPr>
        </p:pic>
        <p:sp>
          <p:nvSpPr>
            <p:cNvPr id="14" name="Oval 13">
              <a:extLst>
                <a:ext uri="{FF2B5EF4-FFF2-40B4-BE49-F238E27FC236}">
                  <a16:creationId xmlns:a16="http://schemas.microsoft.com/office/drawing/2014/main" id="{0666CC6E-1179-2BF1-9135-B2F431254800}"/>
                </a:ext>
              </a:extLst>
            </p:cNvPr>
            <p:cNvSpPr/>
            <p:nvPr/>
          </p:nvSpPr>
          <p:spPr>
            <a:xfrm>
              <a:off x="2190306" y="5706066"/>
              <a:ext cx="1318438" cy="786809"/>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7131B54-8466-E68C-DB2B-0520892D45CC}"/>
              </a:ext>
            </a:extLst>
          </p:cNvPr>
          <p:cNvSpPr>
            <a:spLocks noGrp="1"/>
          </p:cNvSpPr>
          <p:nvPr>
            <p:ph type="title"/>
          </p:nvPr>
        </p:nvSpPr>
        <p:spPr/>
        <p:txBody>
          <a:bodyPr/>
          <a:lstStyle/>
          <a:p>
            <a:r>
              <a:rPr lang="en-US" dirty="0"/>
              <a:t>This was impactful?</a:t>
            </a:r>
          </a:p>
        </p:txBody>
      </p:sp>
      <p:sp>
        <p:nvSpPr>
          <p:cNvPr id="3" name="Content Placeholder 2">
            <a:extLst>
              <a:ext uri="{FF2B5EF4-FFF2-40B4-BE49-F238E27FC236}">
                <a16:creationId xmlns:a16="http://schemas.microsoft.com/office/drawing/2014/main" id="{7C226FBD-28BC-5C3E-0109-BD0020A2D8AA}"/>
              </a:ext>
            </a:extLst>
          </p:cNvPr>
          <p:cNvSpPr>
            <a:spLocks noGrp="1"/>
          </p:cNvSpPr>
          <p:nvPr>
            <p:ph idx="1"/>
          </p:nvPr>
        </p:nvSpPr>
        <p:spPr/>
        <p:txBody>
          <a:bodyPr/>
          <a:lstStyle/>
          <a:p>
            <a:r>
              <a:rPr lang="en-US" dirty="0"/>
              <a:t>At least it made a big splash…</a:t>
            </a:r>
          </a:p>
        </p:txBody>
      </p:sp>
      <p:grpSp>
        <p:nvGrpSpPr>
          <p:cNvPr id="11" name="Group 10">
            <a:extLst>
              <a:ext uri="{FF2B5EF4-FFF2-40B4-BE49-F238E27FC236}">
                <a16:creationId xmlns:a16="http://schemas.microsoft.com/office/drawing/2014/main" id="{65D0F347-BA7F-476C-FB66-9DAFA0DE2081}"/>
              </a:ext>
            </a:extLst>
          </p:cNvPr>
          <p:cNvGrpSpPr/>
          <p:nvPr/>
        </p:nvGrpSpPr>
        <p:grpSpPr>
          <a:xfrm>
            <a:off x="7737230" y="411163"/>
            <a:ext cx="4614029" cy="4597643"/>
            <a:chOff x="7737230" y="411163"/>
            <a:chExt cx="4614029" cy="4597643"/>
          </a:xfrm>
        </p:grpSpPr>
        <p:grpSp>
          <p:nvGrpSpPr>
            <p:cNvPr id="8" name="Group 7">
              <a:extLst>
                <a:ext uri="{FF2B5EF4-FFF2-40B4-BE49-F238E27FC236}">
                  <a16:creationId xmlns:a16="http://schemas.microsoft.com/office/drawing/2014/main" id="{C546924B-494E-C036-5E43-468BA22D0933}"/>
                </a:ext>
              </a:extLst>
            </p:cNvPr>
            <p:cNvGrpSpPr/>
            <p:nvPr/>
          </p:nvGrpSpPr>
          <p:grpSpPr>
            <a:xfrm>
              <a:off x="7737230" y="411163"/>
              <a:ext cx="4614029" cy="1071940"/>
              <a:chOff x="7737230" y="411163"/>
              <a:chExt cx="4614029" cy="1071940"/>
            </a:xfrm>
          </p:grpSpPr>
          <p:pic>
            <p:nvPicPr>
              <p:cNvPr id="6" name="Picture 5">
                <a:extLst>
                  <a:ext uri="{FF2B5EF4-FFF2-40B4-BE49-F238E27FC236}">
                    <a16:creationId xmlns:a16="http://schemas.microsoft.com/office/drawing/2014/main" id="{263BBE83-F29A-FEB0-21B1-BB73C736EA8F}"/>
                  </a:ext>
                </a:extLst>
              </p:cNvPr>
              <p:cNvPicPr>
                <a:picLocks noChangeAspect="1"/>
              </p:cNvPicPr>
              <p:nvPr/>
            </p:nvPicPr>
            <p:blipFill>
              <a:blip r:embed="rId4"/>
              <a:stretch>
                <a:fillRect/>
              </a:stretch>
            </p:blipFill>
            <p:spPr>
              <a:xfrm>
                <a:off x="7737230" y="546100"/>
                <a:ext cx="4614029" cy="937003"/>
              </a:xfrm>
              <a:prstGeom prst="rect">
                <a:avLst/>
              </a:prstGeom>
              <a:ln>
                <a:solidFill>
                  <a:schemeClr val="accent1"/>
                </a:solidFill>
              </a:ln>
            </p:spPr>
          </p:pic>
          <p:pic>
            <p:nvPicPr>
              <p:cNvPr id="7" name="Picture 6">
                <a:extLst>
                  <a:ext uri="{FF2B5EF4-FFF2-40B4-BE49-F238E27FC236}">
                    <a16:creationId xmlns:a16="http://schemas.microsoft.com/office/drawing/2014/main" id="{4A7A0F71-EF59-8307-71CF-38421FABDDE3}"/>
                  </a:ext>
                </a:extLst>
              </p:cNvPr>
              <p:cNvPicPr>
                <a:picLocks noChangeAspect="1"/>
              </p:cNvPicPr>
              <p:nvPr/>
            </p:nvPicPr>
            <p:blipFill>
              <a:blip r:embed="rId5"/>
              <a:stretch>
                <a:fillRect/>
              </a:stretch>
            </p:blipFill>
            <p:spPr>
              <a:xfrm>
                <a:off x="7737230" y="411163"/>
                <a:ext cx="1028701" cy="374651"/>
              </a:xfrm>
              <a:prstGeom prst="rect">
                <a:avLst/>
              </a:prstGeom>
              <a:ln>
                <a:solidFill>
                  <a:schemeClr val="accent1"/>
                </a:solidFill>
              </a:ln>
            </p:spPr>
          </p:pic>
        </p:grpSp>
        <p:pic>
          <p:nvPicPr>
            <p:cNvPr id="9" name="Picture 8">
              <a:extLst>
                <a:ext uri="{FF2B5EF4-FFF2-40B4-BE49-F238E27FC236}">
                  <a16:creationId xmlns:a16="http://schemas.microsoft.com/office/drawing/2014/main" id="{6012CD24-EAE4-5ED6-989D-5783224B30B1}"/>
                </a:ext>
              </a:extLst>
            </p:cNvPr>
            <p:cNvPicPr>
              <a:picLocks noChangeAspect="1"/>
            </p:cNvPicPr>
            <p:nvPr/>
          </p:nvPicPr>
          <p:blipFill>
            <a:blip r:embed="rId6"/>
            <a:stretch>
              <a:fillRect/>
            </a:stretch>
          </p:blipFill>
          <p:spPr>
            <a:xfrm>
              <a:off x="7878405" y="1939369"/>
              <a:ext cx="4331677" cy="1324110"/>
            </a:xfrm>
            <a:prstGeom prst="rect">
              <a:avLst/>
            </a:prstGeom>
            <a:ln>
              <a:solidFill>
                <a:schemeClr val="accent1"/>
              </a:solidFill>
            </a:ln>
          </p:spPr>
        </p:pic>
        <p:pic>
          <p:nvPicPr>
            <p:cNvPr id="10" name="Picture 9">
              <a:extLst>
                <a:ext uri="{FF2B5EF4-FFF2-40B4-BE49-F238E27FC236}">
                  <a16:creationId xmlns:a16="http://schemas.microsoft.com/office/drawing/2014/main" id="{B3ED29A8-655A-AAFF-6E4A-892ED4CBCD65}"/>
                </a:ext>
              </a:extLst>
            </p:cNvPr>
            <p:cNvPicPr>
              <a:picLocks noChangeAspect="1"/>
            </p:cNvPicPr>
            <p:nvPr/>
          </p:nvPicPr>
          <p:blipFill>
            <a:blip r:embed="rId7"/>
            <a:stretch>
              <a:fillRect/>
            </a:stretch>
          </p:blipFill>
          <p:spPr>
            <a:xfrm>
              <a:off x="8251580" y="3429000"/>
              <a:ext cx="3789066" cy="1579806"/>
            </a:xfrm>
            <a:prstGeom prst="rect">
              <a:avLst/>
            </a:prstGeom>
            <a:ln>
              <a:solidFill>
                <a:schemeClr val="accent1"/>
              </a:solidFill>
            </a:ln>
          </p:spPr>
        </p:pic>
      </p:grpSp>
    </p:spTree>
    <p:extLst>
      <p:ext uri="{BB962C8B-B14F-4D97-AF65-F5344CB8AC3E}">
        <p14:creationId xmlns:p14="http://schemas.microsoft.com/office/powerpoint/2010/main" val="9696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E82F-D753-8E8E-F5AF-44EC9B713C7B}"/>
              </a:ext>
            </a:extLst>
          </p:cNvPr>
          <p:cNvSpPr>
            <a:spLocks noGrp="1"/>
          </p:cNvSpPr>
          <p:nvPr>
            <p:ph type="title"/>
          </p:nvPr>
        </p:nvSpPr>
        <p:spPr/>
        <p:txBody>
          <a:bodyPr/>
          <a:lstStyle/>
          <a:p>
            <a:r>
              <a:rPr lang="en-US" dirty="0"/>
              <a:t>Let’s take a quick break </a:t>
            </a:r>
            <a:r>
              <a:rPr lang="en-US" dirty="0">
                <a:sym typeface="Wingdings" pitchFamily="2" charset="2"/>
              </a:rPr>
              <a:t> </a:t>
            </a:r>
            <a:endParaRPr lang="en-US" dirty="0"/>
          </a:p>
        </p:txBody>
      </p:sp>
      <p:sp>
        <p:nvSpPr>
          <p:cNvPr id="3" name="Text Placeholder 2">
            <a:extLst>
              <a:ext uri="{FF2B5EF4-FFF2-40B4-BE49-F238E27FC236}">
                <a16:creationId xmlns:a16="http://schemas.microsoft.com/office/drawing/2014/main" id="{FCCEFF2D-D6EF-635C-4BE8-434A97192DA2}"/>
              </a:ext>
            </a:extLst>
          </p:cNvPr>
          <p:cNvSpPr>
            <a:spLocks noGrp="1"/>
          </p:cNvSpPr>
          <p:nvPr>
            <p:ph type="body" idx="1"/>
          </p:nvPr>
        </p:nvSpPr>
        <p:spPr/>
        <p:txBody>
          <a:bodyPr/>
          <a:lstStyle/>
          <a:p>
            <a:r>
              <a:rPr lang="en-US" dirty="0"/>
              <a:t>Get up, stretch, talk to your neighbor, start thinking about issues with these experiments…</a:t>
            </a:r>
          </a:p>
        </p:txBody>
      </p:sp>
    </p:spTree>
    <p:extLst>
      <p:ext uri="{BB962C8B-B14F-4D97-AF65-F5344CB8AC3E}">
        <p14:creationId xmlns:p14="http://schemas.microsoft.com/office/powerpoint/2010/main" val="693499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F14C-E7B3-2CA4-470E-62990BD930EA}"/>
              </a:ext>
            </a:extLst>
          </p:cNvPr>
          <p:cNvSpPr>
            <a:spLocks noGrp="1"/>
          </p:cNvSpPr>
          <p:nvPr>
            <p:ph type="title"/>
          </p:nvPr>
        </p:nvSpPr>
        <p:spPr/>
        <p:txBody>
          <a:bodyPr/>
          <a:lstStyle/>
          <a:p>
            <a:r>
              <a:rPr lang="en-US" dirty="0"/>
              <a:t>Issues with Experiments</a:t>
            </a:r>
          </a:p>
        </p:txBody>
      </p:sp>
      <p:sp>
        <p:nvSpPr>
          <p:cNvPr id="3" name="Text Placeholder 2">
            <a:extLst>
              <a:ext uri="{FF2B5EF4-FFF2-40B4-BE49-F238E27FC236}">
                <a16:creationId xmlns:a16="http://schemas.microsoft.com/office/drawing/2014/main" id="{35336849-BE3C-AD9F-2A03-53155CF76D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7908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766-3107-7BFB-1A3C-BA67B5FEBFF8}"/>
              </a:ext>
            </a:extLst>
          </p:cNvPr>
          <p:cNvSpPr>
            <a:spLocks noGrp="1"/>
          </p:cNvSpPr>
          <p:nvPr>
            <p:ph type="title"/>
          </p:nvPr>
        </p:nvSpPr>
        <p:spPr/>
        <p:txBody>
          <a:bodyPr>
            <a:normAutofit/>
          </a:bodyPr>
          <a:lstStyle/>
          <a:p>
            <a:r>
              <a:rPr lang="en-US" dirty="0"/>
              <a:t>Four issues</a:t>
            </a:r>
          </a:p>
        </p:txBody>
      </p:sp>
      <p:sp>
        <p:nvSpPr>
          <p:cNvPr id="3" name="Content Placeholder 2">
            <a:extLst>
              <a:ext uri="{FF2B5EF4-FFF2-40B4-BE49-F238E27FC236}">
                <a16:creationId xmlns:a16="http://schemas.microsoft.com/office/drawing/2014/main" id="{E13B6771-5864-62F4-A40D-41129902A102}"/>
              </a:ext>
            </a:extLst>
          </p:cNvPr>
          <p:cNvSpPr>
            <a:spLocks noGrp="1"/>
          </p:cNvSpPr>
          <p:nvPr>
            <p:ph idx="1"/>
          </p:nvPr>
        </p:nvSpPr>
        <p:spPr/>
        <p:txBody>
          <a:bodyPr/>
          <a:lstStyle/>
          <a:p>
            <a:pPr marL="514350" indent="-514350">
              <a:buFont typeface="+mj-lt"/>
              <a:buAutoNum type="arabicPeriod"/>
            </a:pPr>
            <a:r>
              <a:rPr lang="en-US" dirty="0"/>
              <a:t>External Validity</a:t>
            </a:r>
          </a:p>
          <a:p>
            <a:pPr marL="514350" indent="-514350">
              <a:buFont typeface="+mj-lt"/>
              <a:buAutoNum type="arabicPeriod"/>
            </a:pPr>
            <a:r>
              <a:rPr lang="en-US" dirty="0"/>
              <a:t>Construct Validity</a:t>
            </a:r>
          </a:p>
          <a:p>
            <a:pPr marL="514350" indent="-514350">
              <a:buFont typeface="+mj-lt"/>
              <a:buAutoNum type="arabicPeriod"/>
            </a:pPr>
            <a:r>
              <a:rPr lang="en-US" dirty="0"/>
              <a:t>Spillover Effects</a:t>
            </a:r>
          </a:p>
          <a:p>
            <a:pPr marL="514350" indent="-514350">
              <a:buFont typeface="+mj-lt"/>
              <a:buAutoNum type="arabicPeriod"/>
            </a:pPr>
            <a:r>
              <a:rPr lang="en-US" dirty="0"/>
              <a:t>Ethical Concerns</a:t>
            </a:r>
          </a:p>
        </p:txBody>
      </p:sp>
    </p:spTree>
    <p:extLst>
      <p:ext uri="{BB962C8B-B14F-4D97-AF65-F5344CB8AC3E}">
        <p14:creationId xmlns:p14="http://schemas.microsoft.com/office/powerpoint/2010/main" val="1714162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C5FA-EFC2-DF46-CAD1-CCB201E3A949}"/>
              </a:ext>
            </a:extLst>
          </p:cNvPr>
          <p:cNvSpPr>
            <a:spLocks noGrp="1"/>
          </p:cNvSpPr>
          <p:nvPr>
            <p:ph type="title"/>
          </p:nvPr>
        </p:nvSpPr>
        <p:spPr/>
        <p:txBody>
          <a:bodyPr/>
          <a:lstStyle/>
          <a:p>
            <a:r>
              <a:rPr lang="en-US" dirty="0"/>
              <a:t>External Validity</a:t>
            </a:r>
          </a:p>
        </p:txBody>
      </p:sp>
      <p:sp>
        <p:nvSpPr>
          <p:cNvPr id="3" name="Text Placeholder 2">
            <a:extLst>
              <a:ext uri="{FF2B5EF4-FFF2-40B4-BE49-F238E27FC236}">
                <a16:creationId xmlns:a16="http://schemas.microsoft.com/office/drawing/2014/main" id="{F98706E1-DF7D-6464-ED9B-00D7248546D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3182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1129-B6E1-55E4-F8F8-5A957BBA71F3}"/>
              </a:ext>
            </a:extLst>
          </p:cNvPr>
          <p:cNvSpPr>
            <a:spLocks noGrp="1"/>
          </p:cNvSpPr>
          <p:nvPr>
            <p:ph type="title"/>
          </p:nvPr>
        </p:nvSpPr>
        <p:spPr/>
        <p:txBody>
          <a:bodyPr/>
          <a:lstStyle/>
          <a:p>
            <a:r>
              <a:rPr lang="en-US" dirty="0"/>
              <a:t>Internal vs. External Validity</a:t>
            </a:r>
          </a:p>
        </p:txBody>
      </p:sp>
      <p:sp>
        <p:nvSpPr>
          <p:cNvPr id="3" name="Content Placeholder 2">
            <a:extLst>
              <a:ext uri="{FF2B5EF4-FFF2-40B4-BE49-F238E27FC236}">
                <a16:creationId xmlns:a16="http://schemas.microsoft.com/office/drawing/2014/main" id="{C557DB4F-77A3-9376-8C6D-65E932682EE0}"/>
              </a:ext>
            </a:extLst>
          </p:cNvPr>
          <p:cNvSpPr>
            <a:spLocks noGrp="1"/>
          </p:cNvSpPr>
          <p:nvPr>
            <p:ph idx="1"/>
          </p:nvPr>
        </p:nvSpPr>
        <p:spPr/>
        <p:txBody>
          <a:bodyPr>
            <a:normAutofit/>
          </a:bodyPr>
          <a:lstStyle/>
          <a:p>
            <a:r>
              <a:rPr lang="en-US" dirty="0"/>
              <a:t>An experiment has good </a:t>
            </a:r>
            <a:r>
              <a:rPr lang="en-US" b="1" dirty="0"/>
              <a:t>internal validity </a:t>
            </a:r>
            <a:r>
              <a:rPr lang="en-US" dirty="0"/>
              <a:t>if it tells you something about the population in the study.</a:t>
            </a:r>
          </a:p>
          <a:p>
            <a:r>
              <a:rPr lang="en-US" dirty="0"/>
              <a:t>An experiment has good </a:t>
            </a:r>
            <a:r>
              <a:rPr lang="en-US" b="1" dirty="0"/>
              <a:t>external validity </a:t>
            </a:r>
            <a:r>
              <a:rPr lang="en-US" dirty="0"/>
              <a:t>if the results generalize to other populations.</a:t>
            </a:r>
          </a:p>
          <a:p>
            <a:endParaRPr lang="en-US" dirty="0"/>
          </a:p>
          <a:p>
            <a:r>
              <a:rPr lang="en-US" dirty="0"/>
              <a:t>Example: </a:t>
            </a:r>
          </a:p>
          <a:p>
            <a:pPr lvl="1"/>
            <a:r>
              <a:rPr lang="en-US" dirty="0">
                <a:solidFill>
                  <a:schemeClr val="accent1"/>
                </a:solidFill>
              </a:rPr>
              <a:t>Internal Validity: The laptop experiment tells us something about West Point students taking intro econ in 2016.</a:t>
            </a:r>
          </a:p>
          <a:p>
            <a:pPr lvl="1"/>
            <a:r>
              <a:rPr lang="en-US" dirty="0">
                <a:solidFill>
                  <a:schemeClr val="accent1"/>
                </a:solidFill>
              </a:rPr>
              <a:t>External Validity: Does this apply to Stanford students taking our class in 2025?</a:t>
            </a:r>
          </a:p>
        </p:txBody>
      </p:sp>
      <p:grpSp>
        <p:nvGrpSpPr>
          <p:cNvPr id="4" name="Group 3">
            <a:extLst>
              <a:ext uri="{FF2B5EF4-FFF2-40B4-BE49-F238E27FC236}">
                <a16:creationId xmlns:a16="http://schemas.microsoft.com/office/drawing/2014/main" id="{92153214-3B3A-D078-4E8E-1EE8C7E310E2}"/>
              </a:ext>
            </a:extLst>
          </p:cNvPr>
          <p:cNvGrpSpPr/>
          <p:nvPr/>
        </p:nvGrpSpPr>
        <p:grpSpPr>
          <a:xfrm>
            <a:off x="9706708" y="434717"/>
            <a:ext cx="2331267" cy="2750797"/>
            <a:chOff x="8311341" y="3394933"/>
            <a:chExt cx="2331267" cy="2750797"/>
          </a:xfrm>
        </p:grpSpPr>
        <p:pic>
          <p:nvPicPr>
            <p:cNvPr id="5" name="Picture 4">
              <a:extLst>
                <a:ext uri="{FF2B5EF4-FFF2-40B4-BE49-F238E27FC236}">
                  <a16:creationId xmlns:a16="http://schemas.microsoft.com/office/drawing/2014/main" id="{630E5701-298D-571A-3FD1-3D47E59C2D8D}"/>
                </a:ext>
              </a:extLst>
            </p:cNvPr>
            <p:cNvPicPr>
              <a:picLocks noChangeAspect="1"/>
            </p:cNvPicPr>
            <p:nvPr/>
          </p:nvPicPr>
          <p:blipFill>
            <a:blip r:embed="rId3"/>
            <a:stretch>
              <a:fillRect/>
            </a:stretch>
          </p:blipFill>
          <p:spPr>
            <a:xfrm>
              <a:off x="9827804" y="4633208"/>
              <a:ext cx="653058" cy="1512522"/>
            </a:xfrm>
            <a:prstGeom prst="rect">
              <a:avLst/>
            </a:prstGeom>
          </p:spPr>
        </p:pic>
        <p:sp>
          <p:nvSpPr>
            <p:cNvPr id="6" name="TextBox 5">
              <a:extLst>
                <a:ext uri="{FF2B5EF4-FFF2-40B4-BE49-F238E27FC236}">
                  <a16:creationId xmlns:a16="http://schemas.microsoft.com/office/drawing/2014/main" id="{9F3D21FC-59AC-2709-CAE7-E1381E11EE6E}"/>
                </a:ext>
              </a:extLst>
            </p:cNvPr>
            <p:cNvSpPr txBox="1"/>
            <p:nvPr/>
          </p:nvSpPr>
          <p:spPr>
            <a:xfrm>
              <a:off x="8311341" y="3394933"/>
              <a:ext cx="2331267" cy="1323439"/>
            </a:xfrm>
            <a:prstGeom prst="rect">
              <a:avLst/>
            </a:prstGeom>
            <a:noFill/>
          </p:spPr>
          <p:txBody>
            <a:bodyPr wrap="square" rtlCol="0">
              <a:spAutoFit/>
            </a:bodyPr>
            <a:lstStyle/>
            <a:p>
              <a:pPr algn="r"/>
              <a:r>
                <a:rPr lang="en-US" sz="2000" dirty="0">
                  <a:solidFill>
                    <a:srgbClr val="0070C0"/>
                  </a:solidFill>
                </a:rPr>
                <a:t>RCTs have good internal validity thanks to the randomization!</a:t>
              </a:r>
            </a:p>
          </p:txBody>
        </p:sp>
      </p:grpSp>
    </p:spTree>
    <p:extLst>
      <p:ext uri="{BB962C8B-B14F-4D97-AF65-F5344CB8AC3E}">
        <p14:creationId xmlns:p14="http://schemas.microsoft.com/office/powerpoint/2010/main" val="37514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3711-E884-1A1A-C25B-BC6390BBC6B6}"/>
              </a:ext>
            </a:extLst>
          </p:cNvPr>
          <p:cNvSpPr>
            <a:spLocks noGrp="1"/>
          </p:cNvSpPr>
          <p:nvPr>
            <p:ph type="title"/>
          </p:nvPr>
        </p:nvSpPr>
        <p:spPr/>
        <p:txBody>
          <a:bodyPr/>
          <a:lstStyle/>
          <a:p>
            <a:r>
              <a:rPr lang="en-US" dirty="0"/>
              <a:t>External Validity </a:t>
            </a:r>
          </a:p>
        </p:txBody>
      </p:sp>
      <p:sp>
        <p:nvSpPr>
          <p:cNvPr id="3" name="Content Placeholder 2">
            <a:extLst>
              <a:ext uri="{FF2B5EF4-FFF2-40B4-BE49-F238E27FC236}">
                <a16:creationId xmlns:a16="http://schemas.microsoft.com/office/drawing/2014/main" id="{5443512E-DA93-C2F5-0E98-2AACFF2AB49C}"/>
              </a:ext>
            </a:extLst>
          </p:cNvPr>
          <p:cNvSpPr>
            <a:spLocks noGrp="1"/>
          </p:cNvSpPr>
          <p:nvPr>
            <p:ph idx="1"/>
          </p:nvPr>
        </p:nvSpPr>
        <p:spPr/>
        <p:txBody>
          <a:bodyPr/>
          <a:lstStyle/>
          <a:p>
            <a:r>
              <a:rPr lang="en-US" dirty="0"/>
              <a:t>Rate each of our four experiments on external validity:</a:t>
            </a:r>
          </a:p>
          <a:p>
            <a:pPr lvl="1"/>
            <a:r>
              <a:rPr lang="en-US" dirty="0">
                <a:solidFill>
                  <a:schemeClr val="accent1"/>
                </a:solidFill>
              </a:rPr>
              <a:t>1) Not externally valid</a:t>
            </a:r>
          </a:p>
          <a:p>
            <a:pPr lvl="1"/>
            <a:r>
              <a:rPr lang="en-US" dirty="0">
                <a:solidFill>
                  <a:schemeClr val="accent1"/>
                </a:solidFill>
              </a:rPr>
              <a:t>2) Maybe externally valid</a:t>
            </a:r>
          </a:p>
          <a:p>
            <a:pPr lvl="1"/>
            <a:r>
              <a:rPr lang="en-US" dirty="0">
                <a:solidFill>
                  <a:schemeClr val="accent1"/>
                </a:solidFill>
              </a:rPr>
              <a:t>3) Externally valid for an important population</a:t>
            </a:r>
          </a:p>
          <a:p>
            <a:r>
              <a:rPr lang="en-US" dirty="0"/>
              <a:t>What is one potential concern with external validity for each experiment?</a:t>
            </a:r>
          </a:p>
        </p:txBody>
      </p:sp>
      <p:sp>
        <p:nvSpPr>
          <p:cNvPr id="4" name="TextBox 3">
            <a:extLst>
              <a:ext uri="{FF2B5EF4-FFF2-40B4-BE49-F238E27FC236}">
                <a16:creationId xmlns:a16="http://schemas.microsoft.com/office/drawing/2014/main" id="{140075E0-3573-5D8A-7738-A1FFF3EAB1F9}"/>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grpSp>
        <p:nvGrpSpPr>
          <p:cNvPr id="7" name="Group 6">
            <a:extLst>
              <a:ext uri="{FF2B5EF4-FFF2-40B4-BE49-F238E27FC236}">
                <a16:creationId xmlns:a16="http://schemas.microsoft.com/office/drawing/2014/main" id="{2ADC2028-524B-121F-85AA-7AEE52C63956}"/>
              </a:ext>
            </a:extLst>
          </p:cNvPr>
          <p:cNvGrpSpPr/>
          <p:nvPr/>
        </p:nvGrpSpPr>
        <p:grpSpPr>
          <a:xfrm>
            <a:off x="8267203" y="230188"/>
            <a:ext cx="2922177" cy="1325563"/>
            <a:chOff x="8267203" y="230188"/>
            <a:chExt cx="2922177" cy="1325563"/>
          </a:xfrm>
        </p:grpSpPr>
        <p:pic>
          <p:nvPicPr>
            <p:cNvPr id="5" name="Picture 4">
              <a:extLst>
                <a:ext uri="{FF2B5EF4-FFF2-40B4-BE49-F238E27FC236}">
                  <a16:creationId xmlns:a16="http://schemas.microsoft.com/office/drawing/2014/main" id="{DCD36CAD-0AB8-306E-CDE3-AC3D6E82192A}"/>
                </a:ext>
              </a:extLst>
            </p:cNvPr>
            <p:cNvPicPr>
              <a:picLocks noChangeAspect="1"/>
            </p:cNvPicPr>
            <p:nvPr/>
          </p:nvPicPr>
          <p:blipFill>
            <a:blip r:embed="rId3"/>
            <a:stretch>
              <a:fillRect/>
            </a:stretch>
          </p:blipFill>
          <p:spPr>
            <a:xfrm>
              <a:off x="8267203" y="230188"/>
              <a:ext cx="1477879" cy="1325563"/>
            </a:xfrm>
            <a:prstGeom prst="rect">
              <a:avLst/>
            </a:prstGeom>
          </p:spPr>
        </p:pic>
        <p:sp>
          <p:nvSpPr>
            <p:cNvPr id="6" name="TextBox 5">
              <a:extLst>
                <a:ext uri="{FF2B5EF4-FFF2-40B4-BE49-F238E27FC236}">
                  <a16:creationId xmlns:a16="http://schemas.microsoft.com/office/drawing/2014/main" id="{CA29A2F1-4B30-CF2C-3DD0-7680631E310A}"/>
                </a:ext>
              </a:extLst>
            </p:cNvPr>
            <p:cNvSpPr txBox="1"/>
            <p:nvPr/>
          </p:nvSpPr>
          <p:spPr>
            <a:xfrm>
              <a:off x="9586056" y="369749"/>
              <a:ext cx="1603324" cy="523220"/>
            </a:xfrm>
            <a:prstGeom prst="rect">
              <a:avLst/>
            </a:prstGeom>
            <a:noFill/>
          </p:spPr>
          <p:txBody>
            <a:bodyPr wrap="none" rtlCol="0">
              <a:spAutoFit/>
            </a:bodyPr>
            <a:lstStyle/>
            <a:p>
              <a:r>
                <a:rPr lang="en-US" sz="2800" b="1" dirty="0">
                  <a:solidFill>
                    <a:schemeClr val="accent1"/>
                  </a:solidFill>
                </a:rPr>
                <a:t>Discuss!</a:t>
              </a:r>
            </a:p>
          </p:txBody>
        </p:sp>
      </p:grpSp>
    </p:spTree>
    <p:extLst>
      <p:ext uri="{BB962C8B-B14F-4D97-AF65-F5344CB8AC3E}">
        <p14:creationId xmlns:p14="http://schemas.microsoft.com/office/powerpoint/2010/main" val="31880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F7FB-4C91-B96C-A2A3-229F17A247C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579E39-AA16-8AAD-BA71-BC30CBCBFAB0}"/>
              </a:ext>
            </a:extLst>
          </p:cNvPr>
          <p:cNvSpPr>
            <a:spLocks noGrp="1"/>
          </p:cNvSpPr>
          <p:nvPr>
            <p:ph type="subTitle" idx="1"/>
          </p:nvPr>
        </p:nvSpPr>
        <p:spPr/>
        <p:txBody>
          <a:bodyPr/>
          <a:lstStyle/>
          <a:p>
            <a:endParaRPr lang="en-US"/>
          </a:p>
        </p:txBody>
      </p:sp>
      <p:pic>
        <p:nvPicPr>
          <p:cNvPr id="5" name="slide.url=https://www.polleverywhere.com/surveys/rw6o7YWWzEIJx7tH4lVlj?display_state=chart&amp;activity_state=opened&amp;state=opened&amp;flow=Engagement&amp;onscreen=persist">
            <a:extLst>
              <a:ext uri="{FF2B5EF4-FFF2-40B4-BE49-F238E27FC236}">
                <a16:creationId xmlns:a16="http://schemas.microsoft.com/office/drawing/2014/main" id="{B56A2FEE-7F72-C862-5711-D8B7BF2BBBD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717246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E299-99C8-674F-9E33-157E6DBDEF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113252-8469-3820-1A37-DEC02E2A7FEB}"/>
              </a:ext>
            </a:extLst>
          </p:cNvPr>
          <p:cNvSpPr>
            <a:spLocks noGrp="1"/>
          </p:cNvSpPr>
          <p:nvPr>
            <p:ph type="subTitle" idx="1"/>
          </p:nvPr>
        </p:nvSpPr>
        <p:spPr/>
        <p:txBody>
          <a:bodyPr/>
          <a:lstStyle/>
          <a:p>
            <a:endParaRPr lang="en-US"/>
          </a:p>
        </p:txBody>
      </p:sp>
      <p:pic>
        <p:nvPicPr>
          <p:cNvPr id="5" name="slide.url=https://www.polleverywhere.com/multiple_choice_polls/8mtUCXlK8Wm4FuAXwLYKp?display_state=chart&amp;activity_state=opened&amp;state=opened&amp;flow=Engagement&amp;onscreen=persist&amp;hide=instructions">
            <a:extLst>
              <a:ext uri="{FF2B5EF4-FFF2-40B4-BE49-F238E27FC236}">
                <a16:creationId xmlns:a16="http://schemas.microsoft.com/office/drawing/2014/main" id="{F9F2ADDD-ECEC-4BF4-3ECB-90A5655B5FE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52673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D79A-6C87-865E-BA39-8DF0B19C7553}"/>
              </a:ext>
            </a:extLst>
          </p:cNvPr>
          <p:cNvSpPr>
            <a:spLocks noGrp="1"/>
          </p:cNvSpPr>
          <p:nvPr>
            <p:ph type="title"/>
          </p:nvPr>
        </p:nvSpPr>
        <p:spPr>
          <a:xfrm>
            <a:off x="838199" y="365125"/>
            <a:ext cx="11078817" cy="1325563"/>
          </a:xfrm>
        </p:spPr>
        <p:txBody>
          <a:bodyPr>
            <a:normAutofit/>
          </a:bodyPr>
          <a:lstStyle/>
          <a:p>
            <a:r>
              <a:rPr lang="en-US" sz="4000" dirty="0"/>
              <a:t>In the RCT context, our “Observational Comparison” from last week is an </a:t>
            </a:r>
            <a:r>
              <a:rPr lang="en-US" sz="4000" b="1" dirty="0"/>
              <a:t>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D5BAE5-E935-C272-C85B-67BC28F9B161}"/>
                  </a:ext>
                </a:extLst>
              </p:cNvPr>
              <p:cNvSpPr>
                <a:spLocks noGrp="1"/>
              </p:cNvSpPr>
              <p:nvPr>
                <p:ph idx="1"/>
              </p:nvPr>
            </p:nvSpPr>
            <p:spPr/>
            <p:txBody>
              <a:bodyPr>
                <a:normAutofit/>
              </a:bodyPr>
              <a:lstStyle/>
              <a:p>
                <a:r>
                  <a:rPr lang="en-US" dirty="0"/>
                  <a:t>What we </a:t>
                </a:r>
                <a:r>
                  <a:rPr lang="en-US" b="1" dirty="0"/>
                  <a:t>want</a:t>
                </a:r>
                <a:r>
                  <a:rPr lang="en-US" dirty="0"/>
                  <a:t>: Average Treatment Effect:</a:t>
                </a:r>
              </a:p>
              <a:p>
                <a:endParaRPr lang="en-US" dirty="0"/>
              </a:p>
              <a:p>
                <a:pPr marL="0" indent="0">
                  <a:buNone/>
                </a:pPr>
                <a14:m>
                  <m:oMathPara xmlns:m="http://schemas.openxmlformats.org/officeDocument/2006/math">
                    <m:oMathParaPr>
                      <m:jc m:val="center"/>
                    </m:oMathParaPr>
                    <m:oMath xmlns:m="http://schemas.openxmlformats.org/officeDocument/2006/math">
                      <m:r>
                        <a:rPr lang="en-US" b="0" i="1" smtClean="0">
                          <a:solidFill>
                            <a:schemeClr val="accent1"/>
                          </a:solidFill>
                          <a:latin typeface="Cambria Math" panose="02040503050406030204" pitchFamily="18" charset="0"/>
                        </a:rPr>
                        <m:t>𝜏</m:t>
                      </m:r>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𝑁</m:t>
                          </m:r>
                        </m:den>
                      </m:f>
                      <m:nary>
                        <m:naryPr>
                          <m:chr m:val="∑"/>
                          <m:ctrlPr>
                            <a:rPr lang="en-US" b="0" i="1" smtClean="0">
                              <a:solidFill>
                                <a:schemeClr val="accent1"/>
                              </a:solidFill>
                              <a:latin typeface="Cambria Math" panose="02040503050406030204" pitchFamily="18" charset="0"/>
                            </a:rPr>
                          </m:ctrlPr>
                        </m:naryPr>
                        <m:sub>
                          <m:r>
                            <m:rPr>
                              <m:brk m:alnAt="23"/>
                            </m:rPr>
                            <a:rPr lang="en-US" b="0" i="1" smtClean="0">
                              <a:solidFill>
                                <a:schemeClr val="accent1"/>
                              </a:solidFill>
                              <a:latin typeface="Cambria Math" panose="02040503050406030204" pitchFamily="18" charset="0"/>
                            </a:rPr>
                            <m:t>𝑖</m:t>
                          </m:r>
                          <m:r>
                            <a:rPr lang="en-US" b="0" i="1" smtClean="0">
                              <a:solidFill>
                                <a:schemeClr val="accent1"/>
                              </a:solidFill>
                              <a:latin typeface="Cambria Math" panose="02040503050406030204" pitchFamily="18" charset="0"/>
                            </a:rPr>
                            <m:t>=1</m:t>
                          </m:r>
                        </m:sub>
                        <m:sup>
                          <m:r>
                            <a:rPr lang="en-US" b="0" i="1" smtClean="0">
                              <a:solidFill>
                                <a:schemeClr val="accent1"/>
                              </a:solidFill>
                              <a:latin typeface="Cambria Math" panose="02040503050406030204" pitchFamily="18" charset="0"/>
                            </a:rPr>
                            <m:t>𝑁</m:t>
                          </m:r>
                        </m:sup>
                        <m:e>
                          <m:d>
                            <m:dPr>
                              <m:ctrlPr>
                                <a:rPr lang="en-US" b="0" i="1" smtClean="0">
                                  <a:solidFill>
                                    <a:schemeClr val="accent1"/>
                                  </a:solidFill>
                                  <a:latin typeface="Cambria Math" panose="02040503050406030204" pitchFamily="18" charset="0"/>
                                </a:rPr>
                              </m:ctrlPr>
                            </m:dPr>
                            <m:e>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𝑌</m:t>
                                  </m:r>
                                </m:e>
                                <m:sub>
                                  <m:r>
                                    <a:rPr lang="en-US" b="0" i="1" smtClean="0">
                                      <a:solidFill>
                                        <a:schemeClr val="accent1"/>
                                      </a:solidFill>
                                      <a:latin typeface="Cambria Math" panose="02040503050406030204" pitchFamily="18" charset="0"/>
                                    </a:rPr>
                                    <m:t>𝑖</m:t>
                                  </m:r>
                                </m:sub>
                              </m:sSub>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e>
                              </m:d>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𝑌</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(0)</m:t>
                              </m:r>
                            </m:e>
                          </m:d>
                        </m:e>
                      </m:nary>
                    </m:oMath>
                  </m:oMathPara>
                </a14:m>
                <a:endParaRPr lang="en-US" dirty="0"/>
              </a:p>
              <a:p>
                <a:pPr marL="0" indent="0">
                  <a:buNone/>
                </a:pPr>
                <a:endParaRPr lang="en-US" dirty="0"/>
              </a:p>
              <a:p>
                <a:r>
                  <a:rPr lang="en-US" dirty="0"/>
                  <a:t>What we </a:t>
                </a:r>
                <a:r>
                  <a:rPr lang="en-US" b="1" dirty="0"/>
                  <a:t>have</a:t>
                </a:r>
                <a:r>
                  <a:rPr lang="en-US" dirty="0"/>
                  <a:t>:</a:t>
                </a:r>
              </a:p>
              <a:p>
                <a:pPr marL="0" indent="0" algn="ctr">
                  <a:buNone/>
                </a:pPr>
                <a14:m>
                  <m:oMathPara xmlns:m="http://schemas.openxmlformats.org/officeDocument/2006/math">
                    <m:oMathParaPr>
                      <m:jc m:val="centerGroup"/>
                    </m:oMathParaPr>
                    <m:oMath xmlns:m="http://schemas.openxmlformats.org/officeDocument/2006/math">
                      <m:acc>
                        <m:accPr>
                          <m:chr m:val="̂"/>
                          <m:ctrlPr>
                            <a:rPr lang="en-US" b="0" i="1" smtClean="0">
                              <a:solidFill>
                                <a:schemeClr val="accent1"/>
                              </a:solidFill>
                              <a:latin typeface="Cambria Math" panose="02040503050406030204" pitchFamily="18" charset="0"/>
                            </a:rPr>
                          </m:ctrlPr>
                        </m:accPr>
                        <m:e>
                          <m:r>
                            <a:rPr lang="en-US" b="0" i="1" smtClean="0">
                              <a:solidFill>
                                <a:schemeClr val="accent1"/>
                              </a:solidFill>
                              <a:latin typeface="Cambria Math" panose="02040503050406030204" pitchFamily="18" charset="0"/>
                            </a:rPr>
                            <m:t>𝜏</m:t>
                          </m:r>
                        </m:e>
                      </m:acc>
                      <m:r>
                        <a:rPr lang="en-US" b="0" i="1" dirty="0" smtClean="0">
                          <a:solidFill>
                            <a:schemeClr val="accent1"/>
                          </a:solidFill>
                          <a:latin typeface="Cambria Math" panose="02040503050406030204" pitchFamily="18" charset="0"/>
                        </a:rPr>
                        <m:t>=</m:t>
                      </m:r>
                      <m:f>
                        <m:fPr>
                          <m:ctrlPr>
                            <a:rPr lang="en-US" b="0" i="1" dirty="0" smtClean="0">
                              <a:solidFill>
                                <a:schemeClr val="accent1"/>
                              </a:solidFill>
                              <a:latin typeface="Cambria Math" panose="02040503050406030204" pitchFamily="18" charset="0"/>
                            </a:rPr>
                          </m:ctrlPr>
                        </m:fPr>
                        <m:num>
                          <m:r>
                            <a:rPr lang="en-US" b="0" i="1" dirty="0" smtClean="0">
                              <a:solidFill>
                                <a:schemeClr val="accent1"/>
                              </a:solidFill>
                              <a:latin typeface="Cambria Math" panose="02040503050406030204" pitchFamily="18" charset="0"/>
                            </a:rPr>
                            <m:t>1</m:t>
                          </m:r>
                        </m:num>
                        <m:den>
                          <m:sSub>
                            <m:sSubPr>
                              <m:ctrlPr>
                                <a:rPr lang="en-US" b="0" i="1" dirty="0" smtClean="0">
                                  <a:solidFill>
                                    <a:schemeClr val="accent1"/>
                                  </a:solidFill>
                                  <a:latin typeface="Cambria Math" panose="02040503050406030204" pitchFamily="18" charset="0"/>
                                </a:rPr>
                              </m:ctrlPr>
                            </m:sSubPr>
                            <m:e>
                              <m:r>
                                <a:rPr lang="en-US" b="0" i="1" dirty="0" smtClean="0">
                                  <a:solidFill>
                                    <a:schemeClr val="accent1"/>
                                  </a:solidFill>
                                  <a:latin typeface="Cambria Math" panose="02040503050406030204" pitchFamily="18" charset="0"/>
                                </a:rPr>
                                <m:t>𝑁</m:t>
                              </m:r>
                            </m:e>
                            <m:sub>
                              <m:r>
                                <a:rPr lang="en-US" b="0" i="1" dirty="0" smtClean="0">
                                  <a:solidFill>
                                    <a:schemeClr val="accent1"/>
                                  </a:solidFill>
                                  <a:latin typeface="Cambria Math" panose="02040503050406030204" pitchFamily="18" charset="0"/>
                                </a:rPr>
                                <m:t>1</m:t>
                              </m:r>
                            </m:sub>
                          </m:sSub>
                        </m:den>
                      </m:f>
                      <m:nary>
                        <m:naryPr>
                          <m:chr m:val="∑"/>
                          <m:supHide m:val="on"/>
                          <m:ctrlPr>
                            <a:rPr lang="en-US" b="0" i="1" dirty="0" smtClean="0">
                              <a:solidFill>
                                <a:schemeClr val="accent1"/>
                              </a:solidFill>
                              <a:latin typeface="Cambria Math" panose="02040503050406030204" pitchFamily="18" charset="0"/>
                            </a:rPr>
                          </m:ctrlPr>
                        </m:naryPr>
                        <m:sub>
                          <m:r>
                            <m:rPr>
                              <m:brk m:alnAt="7"/>
                            </m:rPr>
                            <a:rPr lang="en-US" b="0" i="1" dirty="0" smtClean="0">
                              <a:solidFill>
                                <a:schemeClr val="accent1"/>
                              </a:solidFill>
                              <a:latin typeface="Cambria Math" panose="02040503050406030204" pitchFamily="18" charset="0"/>
                            </a:rPr>
                            <m:t>𝑖</m:t>
                          </m:r>
                          <m:r>
                            <a:rPr lang="en-US" b="0" i="1" dirty="0" smtClean="0">
                              <a:solidFill>
                                <a:schemeClr val="accent1"/>
                              </a:solidFill>
                              <a:latin typeface="Cambria Math" panose="02040503050406030204" pitchFamily="18" charset="0"/>
                            </a:rPr>
                            <m:t>:</m:t>
                          </m:r>
                          <m:sSub>
                            <m:sSubPr>
                              <m:ctrlPr>
                                <a:rPr lang="en-US" b="0" i="1" dirty="0" smtClean="0">
                                  <a:solidFill>
                                    <a:schemeClr val="accent1"/>
                                  </a:solidFill>
                                  <a:latin typeface="Cambria Math" panose="02040503050406030204" pitchFamily="18" charset="0"/>
                                </a:rPr>
                              </m:ctrlPr>
                            </m:sSubPr>
                            <m:e>
                              <m:r>
                                <m:rPr>
                                  <m:brk m:alnAt="7"/>
                                </m:rPr>
                                <a:rPr lang="en-US" b="0" i="1" dirty="0" smtClean="0">
                                  <a:solidFill>
                                    <a:schemeClr val="accent1"/>
                                  </a:solidFill>
                                  <a:latin typeface="Cambria Math" panose="02040503050406030204" pitchFamily="18" charset="0"/>
                                </a:rPr>
                                <m:t>𝑊</m:t>
                              </m:r>
                            </m:e>
                            <m:sub>
                              <m:r>
                                <m:rPr>
                                  <m:brk m:alnAt="7"/>
                                </m:rPr>
                                <a:rPr lang="en-US" b="0" i="1" dirty="0" smtClean="0">
                                  <a:solidFill>
                                    <a:schemeClr val="accent1"/>
                                  </a:solidFill>
                                  <a:latin typeface="Cambria Math" panose="02040503050406030204" pitchFamily="18" charset="0"/>
                                </a:rPr>
                                <m:t>𝑖</m:t>
                              </m:r>
                            </m:sub>
                          </m:sSub>
                          <m:r>
                            <m:rPr>
                              <m:brk m:alnAt="7"/>
                            </m:rPr>
                            <a:rPr lang="en-US" b="0" i="1" dirty="0" smtClean="0">
                              <a:solidFill>
                                <a:schemeClr val="accent1"/>
                              </a:solidFill>
                              <a:latin typeface="Cambria Math" panose="02040503050406030204" pitchFamily="18" charset="0"/>
                            </a:rPr>
                            <m:t>=</m:t>
                          </m:r>
                          <m:r>
                            <a:rPr lang="en-US" b="0" i="1" dirty="0" smtClean="0">
                              <a:solidFill>
                                <a:schemeClr val="accent1"/>
                              </a:solidFill>
                              <a:latin typeface="Cambria Math" panose="02040503050406030204" pitchFamily="18" charset="0"/>
                            </a:rPr>
                            <m:t>1</m:t>
                          </m:r>
                        </m:sub>
                        <m:sup/>
                        <m:e>
                          <m:sSub>
                            <m:sSubPr>
                              <m:ctrlPr>
                                <a:rPr lang="en-US" b="0" i="1" dirty="0" smtClean="0">
                                  <a:solidFill>
                                    <a:schemeClr val="accent1"/>
                                  </a:solidFill>
                                  <a:latin typeface="Cambria Math" panose="02040503050406030204" pitchFamily="18" charset="0"/>
                                </a:rPr>
                              </m:ctrlPr>
                            </m:sSubPr>
                            <m:e>
                              <m:r>
                                <a:rPr lang="en-US" b="0" i="1" dirty="0" smtClean="0">
                                  <a:solidFill>
                                    <a:schemeClr val="accent1"/>
                                  </a:solidFill>
                                  <a:latin typeface="Cambria Math" panose="02040503050406030204" pitchFamily="18" charset="0"/>
                                </a:rPr>
                                <m:t>𝑌</m:t>
                              </m:r>
                            </m:e>
                            <m:sub>
                              <m:r>
                                <a:rPr lang="en-US" b="0" i="1" dirty="0" smtClean="0">
                                  <a:solidFill>
                                    <a:schemeClr val="accent1"/>
                                  </a:solidFill>
                                  <a:latin typeface="Cambria Math" panose="02040503050406030204" pitchFamily="18" charset="0"/>
                                </a:rPr>
                                <m:t>𝑖</m:t>
                              </m:r>
                            </m:sub>
                          </m:sSub>
                        </m:e>
                      </m:nary>
                      <m:r>
                        <a:rPr lang="en-US" b="0" i="1" dirty="0" smtClean="0">
                          <a:solidFill>
                            <a:schemeClr val="accent1"/>
                          </a:solidFill>
                          <a:latin typeface="Cambria Math" panose="02040503050406030204" pitchFamily="18" charset="0"/>
                        </a:rPr>
                        <m:t>−</m:t>
                      </m:r>
                      <m:f>
                        <m:fPr>
                          <m:ctrlPr>
                            <a:rPr lang="en-US" b="0" i="1" dirty="0" smtClean="0">
                              <a:solidFill>
                                <a:schemeClr val="accent1"/>
                              </a:solidFill>
                              <a:latin typeface="Cambria Math" panose="02040503050406030204" pitchFamily="18" charset="0"/>
                            </a:rPr>
                          </m:ctrlPr>
                        </m:fPr>
                        <m:num>
                          <m:r>
                            <a:rPr lang="en-US" b="0" i="1" dirty="0" smtClean="0">
                              <a:solidFill>
                                <a:schemeClr val="accent1"/>
                              </a:solidFill>
                              <a:latin typeface="Cambria Math" panose="02040503050406030204" pitchFamily="18" charset="0"/>
                            </a:rPr>
                            <m:t>1</m:t>
                          </m:r>
                        </m:num>
                        <m:den>
                          <m:sSub>
                            <m:sSubPr>
                              <m:ctrlPr>
                                <a:rPr lang="en-US" b="0" i="1" dirty="0" smtClean="0">
                                  <a:solidFill>
                                    <a:schemeClr val="accent1"/>
                                  </a:solidFill>
                                  <a:latin typeface="Cambria Math" panose="02040503050406030204" pitchFamily="18" charset="0"/>
                                </a:rPr>
                              </m:ctrlPr>
                            </m:sSubPr>
                            <m:e>
                              <m:r>
                                <a:rPr lang="en-US" b="0" i="1" dirty="0" smtClean="0">
                                  <a:solidFill>
                                    <a:schemeClr val="accent1"/>
                                  </a:solidFill>
                                  <a:latin typeface="Cambria Math" panose="02040503050406030204" pitchFamily="18" charset="0"/>
                                </a:rPr>
                                <m:t>𝑁</m:t>
                              </m:r>
                            </m:e>
                            <m:sub>
                              <m:r>
                                <a:rPr lang="en-US" b="0" i="1" dirty="0" smtClean="0">
                                  <a:solidFill>
                                    <a:schemeClr val="accent1"/>
                                  </a:solidFill>
                                  <a:latin typeface="Cambria Math" panose="02040503050406030204" pitchFamily="18" charset="0"/>
                                </a:rPr>
                                <m:t>0</m:t>
                              </m:r>
                            </m:sub>
                          </m:sSub>
                        </m:den>
                      </m:f>
                      <m:nary>
                        <m:naryPr>
                          <m:chr m:val="∑"/>
                          <m:supHide m:val="on"/>
                          <m:ctrlPr>
                            <a:rPr lang="en-US" b="0" i="1" dirty="0" smtClean="0">
                              <a:solidFill>
                                <a:schemeClr val="accent1"/>
                              </a:solidFill>
                              <a:latin typeface="Cambria Math" panose="02040503050406030204" pitchFamily="18" charset="0"/>
                            </a:rPr>
                          </m:ctrlPr>
                        </m:naryPr>
                        <m:sub>
                          <m:r>
                            <m:rPr>
                              <m:brk m:alnAt="7"/>
                            </m:rPr>
                            <a:rPr lang="en-US" b="0" i="1" dirty="0" smtClean="0">
                              <a:solidFill>
                                <a:schemeClr val="accent1"/>
                              </a:solidFill>
                              <a:latin typeface="Cambria Math" panose="02040503050406030204" pitchFamily="18" charset="0"/>
                            </a:rPr>
                            <m:t>𝑖</m:t>
                          </m:r>
                          <m:r>
                            <a:rPr lang="en-US" b="0" i="1" dirty="0" smtClean="0">
                              <a:solidFill>
                                <a:schemeClr val="accent1"/>
                              </a:solidFill>
                              <a:latin typeface="Cambria Math" panose="02040503050406030204" pitchFamily="18" charset="0"/>
                            </a:rPr>
                            <m:t>:</m:t>
                          </m:r>
                          <m:sSub>
                            <m:sSubPr>
                              <m:ctrlPr>
                                <a:rPr lang="en-US" b="0" i="1" dirty="0" smtClean="0">
                                  <a:solidFill>
                                    <a:schemeClr val="accent1"/>
                                  </a:solidFill>
                                  <a:latin typeface="Cambria Math" panose="02040503050406030204" pitchFamily="18" charset="0"/>
                                </a:rPr>
                              </m:ctrlPr>
                            </m:sSubPr>
                            <m:e>
                              <m:r>
                                <m:rPr>
                                  <m:brk m:alnAt="7"/>
                                </m:rPr>
                                <a:rPr lang="en-US" b="0" i="1" dirty="0" smtClean="0">
                                  <a:solidFill>
                                    <a:schemeClr val="accent1"/>
                                  </a:solidFill>
                                  <a:latin typeface="Cambria Math" panose="02040503050406030204" pitchFamily="18" charset="0"/>
                                </a:rPr>
                                <m:t>𝑊</m:t>
                              </m:r>
                            </m:e>
                            <m:sub>
                              <m:r>
                                <m:rPr>
                                  <m:brk m:alnAt="7"/>
                                </m:rPr>
                                <a:rPr lang="en-US" b="0" i="1" dirty="0" smtClean="0">
                                  <a:solidFill>
                                    <a:schemeClr val="accent1"/>
                                  </a:solidFill>
                                  <a:latin typeface="Cambria Math" panose="02040503050406030204" pitchFamily="18" charset="0"/>
                                </a:rPr>
                                <m:t>𝑖</m:t>
                              </m:r>
                            </m:sub>
                          </m:sSub>
                          <m:r>
                            <m:rPr>
                              <m:brk m:alnAt="7"/>
                            </m:rPr>
                            <a:rPr lang="en-US" b="0" i="1" dirty="0" smtClean="0">
                              <a:solidFill>
                                <a:schemeClr val="accent1"/>
                              </a:solidFill>
                              <a:latin typeface="Cambria Math" panose="02040503050406030204" pitchFamily="18" charset="0"/>
                            </a:rPr>
                            <m:t>=</m:t>
                          </m:r>
                          <m:r>
                            <a:rPr lang="en-US" b="0" i="1" dirty="0" smtClean="0">
                              <a:solidFill>
                                <a:schemeClr val="accent1"/>
                              </a:solidFill>
                              <a:latin typeface="Cambria Math" panose="02040503050406030204" pitchFamily="18" charset="0"/>
                            </a:rPr>
                            <m:t>0</m:t>
                          </m:r>
                        </m:sub>
                        <m:sup/>
                        <m:e>
                          <m:sSub>
                            <m:sSubPr>
                              <m:ctrlPr>
                                <a:rPr lang="en-US" b="0" i="1" dirty="0" smtClean="0">
                                  <a:solidFill>
                                    <a:schemeClr val="accent1"/>
                                  </a:solidFill>
                                  <a:latin typeface="Cambria Math" panose="02040503050406030204" pitchFamily="18" charset="0"/>
                                </a:rPr>
                              </m:ctrlPr>
                            </m:sSubPr>
                            <m:e>
                              <m:r>
                                <a:rPr lang="en-US" b="0" i="1" dirty="0" smtClean="0">
                                  <a:solidFill>
                                    <a:schemeClr val="accent1"/>
                                  </a:solidFill>
                                  <a:latin typeface="Cambria Math" panose="02040503050406030204" pitchFamily="18" charset="0"/>
                                </a:rPr>
                                <m:t>𝑌</m:t>
                              </m:r>
                            </m:e>
                            <m:sub>
                              <m:r>
                                <a:rPr lang="en-US" b="0" i="1" dirty="0" smtClean="0">
                                  <a:solidFill>
                                    <a:schemeClr val="accent1"/>
                                  </a:solidFill>
                                  <a:latin typeface="Cambria Math" panose="02040503050406030204" pitchFamily="18" charset="0"/>
                                </a:rPr>
                                <m:t>𝑖</m:t>
                              </m:r>
                            </m:sub>
                          </m:sSub>
                        </m:e>
                      </m:nary>
                    </m:oMath>
                  </m:oMathPara>
                </a14:m>
                <a:endParaRPr lang="en-US" dirty="0"/>
              </a:p>
            </p:txBody>
          </p:sp>
        </mc:Choice>
        <mc:Fallback xmlns="">
          <p:sp>
            <p:nvSpPr>
              <p:cNvPr id="3" name="Content Placeholder 2">
                <a:extLst>
                  <a:ext uri="{FF2B5EF4-FFF2-40B4-BE49-F238E27FC236}">
                    <a16:creationId xmlns:a16="http://schemas.microsoft.com/office/drawing/2014/main" id="{36D5BAE5-E935-C272-C85B-67BC28F9B161}"/>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51EA40-F038-D3E9-1A85-30D54570FC94}"/>
                  </a:ext>
                </a:extLst>
              </p:cNvPr>
              <p:cNvSpPr txBox="1"/>
              <p:nvPr/>
            </p:nvSpPr>
            <p:spPr>
              <a:xfrm>
                <a:off x="8835887" y="4721087"/>
                <a:ext cx="3081130"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𝑁</m:t>
                        </m:r>
                      </m:e>
                      <m:sub>
                        <m:r>
                          <a:rPr lang="en-US" b="0" i="1" smtClean="0">
                            <a:solidFill>
                              <a:schemeClr val="accent5"/>
                            </a:solidFill>
                            <a:latin typeface="Cambria Math" panose="02040503050406030204" pitchFamily="18" charset="0"/>
                          </a:rPr>
                          <m:t>0</m:t>
                        </m:r>
                      </m:sub>
                    </m:sSub>
                    <m:r>
                      <a:rPr lang="en-US" b="0" i="1" smtClean="0">
                        <a:solidFill>
                          <a:schemeClr val="accent5"/>
                        </a:solidFill>
                        <a:latin typeface="Cambria Math" panose="02040503050406030204" pitchFamily="18" charset="0"/>
                      </a:rPr>
                      <m:t>=</m:t>
                    </m:r>
                  </m:oMath>
                </a14:m>
                <a:r>
                  <a:rPr lang="en-US" dirty="0">
                    <a:solidFill>
                      <a:schemeClr val="accent5"/>
                    </a:solidFill>
                  </a:rPr>
                  <a:t> number of people in control group</a:t>
                </a: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𝑁</m:t>
                        </m:r>
                      </m:e>
                      <m:sub>
                        <m:r>
                          <a:rPr lang="en-US" b="0" i="1" smtClean="0">
                            <a:solidFill>
                              <a:schemeClr val="accent5"/>
                            </a:solidFill>
                            <a:latin typeface="Cambria Math" panose="02040503050406030204" pitchFamily="18" charset="0"/>
                          </a:rPr>
                          <m:t>1</m:t>
                        </m:r>
                      </m:sub>
                    </m:sSub>
                    <m:r>
                      <a:rPr lang="en-US" b="0" i="1" smtClean="0">
                        <a:solidFill>
                          <a:schemeClr val="accent5"/>
                        </a:solidFill>
                        <a:latin typeface="Cambria Math" panose="02040503050406030204" pitchFamily="18" charset="0"/>
                      </a:rPr>
                      <m:t>=</m:t>
                    </m:r>
                  </m:oMath>
                </a14:m>
                <a:r>
                  <a:rPr lang="en-US" dirty="0">
                    <a:solidFill>
                      <a:schemeClr val="accent5"/>
                    </a:solidFill>
                  </a:rPr>
                  <a:t> number of people in treatment group</a:t>
                </a:r>
              </a:p>
            </p:txBody>
          </p:sp>
        </mc:Choice>
        <mc:Fallback xmlns="">
          <p:sp>
            <p:nvSpPr>
              <p:cNvPr id="4" name="TextBox 3">
                <a:extLst>
                  <a:ext uri="{FF2B5EF4-FFF2-40B4-BE49-F238E27FC236}">
                    <a16:creationId xmlns:a16="http://schemas.microsoft.com/office/drawing/2014/main" id="{B551EA40-F038-D3E9-1A85-30D54570FC94}"/>
                  </a:ext>
                </a:extLst>
              </p:cNvPr>
              <p:cNvSpPr txBox="1">
                <a:spLocks noRot="1" noChangeAspect="1" noMove="1" noResize="1" noEditPoints="1" noAdjustHandles="1" noChangeArrowheads="1" noChangeShapeType="1" noTextEdit="1"/>
              </p:cNvSpPr>
              <p:nvPr/>
            </p:nvSpPr>
            <p:spPr>
              <a:xfrm>
                <a:off x="8835887" y="4721087"/>
                <a:ext cx="3081130" cy="1200329"/>
              </a:xfrm>
              <a:prstGeom prst="rect">
                <a:avLst/>
              </a:prstGeom>
              <a:blipFill>
                <a:blip r:embed="rId4"/>
                <a:stretch>
                  <a:fillRect l="-1230" t="-2083" b="-6250"/>
                </a:stretch>
              </a:blipFill>
            </p:spPr>
            <p:txBody>
              <a:bodyPr/>
              <a:lstStyle/>
              <a:p>
                <a:r>
                  <a:rPr lang="en-US">
                    <a:noFill/>
                  </a:rPr>
                  <a:t> </a:t>
                </a:r>
              </a:p>
            </p:txBody>
          </p:sp>
        </mc:Fallback>
      </mc:AlternateContent>
    </p:spTree>
    <p:extLst>
      <p:ext uri="{BB962C8B-B14F-4D97-AF65-F5344CB8AC3E}">
        <p14:creationId xmlns:p14="http://schemas.microsoft.com/office/powerpoint/2010/main" val="23587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912D-2593-D3AB-4155-F4235512DB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77A7E9E-0CC9-7DFA-2136-A98A4F4D3A8C}"/>
              </a:ext>
            </a:extLst>
          </p:cNvPr>
          <p:cNvSpPr>
            <a:spLocks noGrp="1"/>
          </p:cNvSpPr>
          <p:nvPr>
            <p:ph type="subTitle" idx="1"/>
          </p:nvPr>
        </p:nvSpPr>
        <p:spPr/>
        <p:txBody>
          <a:bodyPr/>
          <a:lstStyle/>
          <a:p>
            <a:endParaRPr lang="en-US"/>
          </a:p>
        </p:txBody>
      </p:sp>
      <p:pic>
        <p:nvPicPr>
          <p:cNvPr id="5" name="slide.url=https://www.polleverywhere.com/multiple_choice_polls/ch03Uilh2uFj4MhYJ3nHj?display_state=chart&amp;activity_state=opened&amp;state=opened&amp;flow=Engagement&amp;onscreen=persist&amp;hide=instructions">
            <a:extLst>
              <a:ext uri="{FF2B5EF4-FFF2-40B4-BE49-F238E27FC236}">
                <a16:creationId xmlns:a16="http://schemas.microsoft.com/office/drawing/2014/main" id="{3F23F845-886B-50DD-3FF5-157200D1B9D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734427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C750-06FC-9C60-396E-C3258D63DBC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E5B2724-0756-06B4-926B-94E3CC7AFC7B}"/>
              </a:ext>
            </a:extLst>
          </p:cNvPr>
          <p:cNvSpPr>
            <a:spLocks noGrp="1"/>
          </p:cNvSpPr>
          <p:nvPr>
            <p:ph type="subTitle" idx="1"/>
          </p:nvPr>
        </p:nvSpPr>
        <p:spPr/>
        <p:txBody>
          <a:bodyPr/>
          <a:lstStyle/>
          <a:p>
            <a:endParaRPr lang="en-US"/>
          </a:p>
        </p:txBody>
      </p:sp>
      <p:pic>
        <p:nvPicPr>
          <p:cNvPr id="5" name="slide.url=https://www.polleverywhere.com/multiple_choice_polls/flqevcMK7vT85adzWURoS?display_state=chart&amp;activity_state=opened&amp;state=opened&amp;flow=Engagement&amp;onscreen=persist&amp;hide=instructions">
            <a:extLst>
              <a:ext uri="{FF2B5EF4-FFF2-40B4-BE49-F238E27FC236}">
                <a16:creationId xmlns:a16="http://schemas.microsoft.com/office/drawing/2014/main" id="{8405A3AC-7F9A-C17B-FBA5-374023F8287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506361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998B-882E-F8FD-2DAE-2B6CFC06DE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75F0DC9-6A2D-B509-38C9-102D33F11949}"/>
              </a:ext>
            </a:extLst>
          </p:cNvPr>
          <p:cNvSpPr>
            <a:spLocks noGrp="1"/>
          </p:cNvSpPr>
          <p:nvPr>
            <p:ph type="subTitle" idx="1"/>
          </p:nvPr>
        </p:nvSpPr>
        <p:spPr/>
        <p:txBody>
          <a:bodyPr/>
          <a:lstStyle/>
          <a:p>
            <a:endParaRPr lang="en-US"/>
          </a:p>
        </p:txBody>
      </p:sp>
      <p:pic>
        <p:nvPicPr>
          <p:cNvPr id="5" name="slide.url=https://www.polleverywhere.com/multiple_choice_polls/KjrzT5a0Qr0rboso8T2up?display_state=chart&amp;activity_state=opened&amp;state=opened&amp;flow=Engagement&amp;onscreen=persist&amp;hide=instructions">
            <a:extLst>
              <a:ext uri="{FF2B5EF4-FFF2-40B4-BE49-F238E27FC236}">
                <a16:creationId xmlns:a16="http://schemas.microsoft.com/office/drawing/2014/main" id="{700400D4-C530-0501-A18B-CE4E8DD8F58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014879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3944-CF56-629D-7C03-DC26D34D8C98}"/>
              </a:ext>
            </a:extLst>
          </p:cNvPr>
          <p:cNvSpPr>
            <a:spLocks noGrp="1"/>
          </p:cNvSpPr>
          <p:nvPr>
            <p:ph type="title"/>
          </p:nvPr>
        </p:nvSpPr>
        <p:spPr/>
        <p:txBody>
          <a:bodyPr/>
          <a:lstStyle/>
          <a:p>
            <a:r>
              <a:rPr lang="en-US" dirty="0"/>
              <a:t>One concrete concern </a:t>
            </a:r>
            <a:br>
              <a:rPr lang="en-US" dirty="0"/>
            </a:br>
            <a:r>
              <a:rPr lang="en-US" dirty="0"/>
              <a:t>with external validity in each?</a:t>
            </a:r>
          </a:p>
        </p:txBody>
      </p:sp>
      <p:sp>
        <p:nvSpPr>
          <p:cNvPr id="4" name="TextBox 3">
            <a:extLst>
              <a:ext uri="{FF2B5EF4-FFF2-40B4-BE49-F238E27FC236}">
                <a16:creationId xmlns:a16="http://schemas.microsoft.com/office/drawing/2014/main" id="{F55B81C3-018C-6FD6-B7BE-164172F4CEBB}"/>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spTree>
    <p:extLst>
      <p:ext uri="{BB962C8B-B14F-4D97-AF65-F5344CB8AC3E}">
        <p14:creationId xmlns:p14="http://schemas.microsoft.com/office/powerpoint/2010/main" val="4120258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13AF-16C4-5C28-ADDF-BFDC9E67C2F3}"/>
              </a:ext>
            </a:extLst>
          </p:cNvPr>
          <p:cNvSpPr>
            <a:spLocks noGrp="1"/>
          </p:cNvSpPr>
          <p:nvPr>
            <p:ph type="title"/>
          </p:nvPr>
        </p:nvSpPr>
        <p:spPr/>
        <p:txBody>
          <a:bodyPr/>
          <a:lstStyle/>
          <a:p>
            <a:r>
              <a:rPr lang="en-US" dirty="0"/>
              <a:t>Populations in the GAIN study</a:t>
            </a:r>
          </a:p>
        </p:txBody>
      </p:sp>
      <p:sp>
        <p:nvSpPr>
          <p:cNvPr id="3" name="Content Placeholder 2">
            <a:extLst>
              <a:ext uri="{FF2B5EF4-FFF2-40B4-BE49-F238E27FC236}">
                <a16:creationId xmlns:a16="http://schemas.microsoft.com/office/drawing/2014/main" id="{F0DE4FB3-2444-EE83-98EB-7F839AB2029D}"/>
              </a:ext>
            </a:extLst>
          </p:cNvPr>
          <p:cNvSpPr>
            <a:spLocks noGrp="1"/>
          </p:cNvSpPr>
          <p:nvPr>
            <p:ph idx="1"/>
          </p:nvPr>
        </p:nvSpPr>
        <p:spPr/>
        <p:txBody>
          <a:bodyPr/>
          <a:lstStyle/>
          <a:p>
            <a:r>
              <a:rPr lang="en-US" dirty="0"/>
              <a:t>Different counties chose different populations.</a:t>
            </a:r>
          </a:p>
          <a:p>
            <a:endParaRPr lang="en-US" dirty="0"/>
          </a:p>
          <a:p>
            <a:r>
              <a:rPr lang="en-US" dirty="0"/>
              <a:t>Riverside chose to enroll</a:t>
            </a:r>
            <a:r>
              <a:rPr lang="en-US" b="1" dirty="0"/>
              <a:t> all </a:t>
            </a:r>
            <a:r>
              <a:rPr lang="en-US" dirty="0"/>
              <a:t>welfare recipients for GAIN.</a:t>
            </a:r>
          </a:p>
          <a:p>
            <a:pPr lvl="1"/>
            <a:r>
              <a:rPr lang="en-US" dirty="0">
                <a:solidFill>
                  <a:schemeClr val="accent1"/>
                </a:solidFill>
              </a:rPr>
              <a:t>Average last-quarter income: $453</a:t>
            </a:r>
          </a:p>
          <a:p>
            <a:pPr lvl="1"/>
            <a:r>
              <a:rPr lang="en-US" dirty="0">
                <a:solidFill>
                  <a:schemeClr val="accent1"/>
                </a:solidFill>
              </a:rPr>
              <a:t>52% white, 27% Hispanic, 16% Black</a:t>
            </a:r>
          </a:p>
          <a:p>
            <a:r>
              <a:rPr lang="en-US" dirty="0"/>
              <a:t>LA registered mostly long-term welfare recipients.</a:t>
            </a:r>
          </a:p>
          <a:p>
            <a:pPr lvl="1"/>
            <a:r>
              <a:rPr lang="en-US" dirty="0">
                <a:solidFill>
                  <a:schemeClr val="accent1"/>
                </a:solidFill>
              </a:rPr>
              <a:t>Average last-quarter income: $221</a:t>
            </a:r>
          </a:p>
          <a:p>
            <a:pPr lvl="1"/>
            <a:r>
              <a:rPr lang="en-US" dirty="0">
                <a:solidFill>
                  <a:schemeClr val="accent1"/>
                </a:solidFill>
              </a:rPr>
              <a:t>12% white, 32% Hispanic, 45% Black</a:t>
            </a:r>
          </a:p>
        </p:txBody>
      </p:sp>
    </p:spTree>
    <p:extLst>
      <p:ext uri="{BB962C8B-B14F-4D97-AF65-F5344CB8AC3E}">
        <p14:creationId xmlns:p14="http://schemas.microsoft.com/office/powerpoint/2010/main" val="3652920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7BD9-F82F-4486-86BC-4EE0FB1A6541}"/>
              </a:ext>
            </a:extLst>
          </p:cNvPr>
          <p:cNvSpPr>
            <a:spLocks noGrp="1"/>
          </p:cNvSpPr>
          <p:nvPr>
            <p:ph type="title"/>
          </p:nvPr>
        </p:nvSpPr>
        <p:spPr/>
        <p:txBody>
          <a:bodyPr/>
          <a:lstStyle/>
          <a:p>
            <a:r>
              <a:rPr lang="en-US" dirty="0"/>
              <a:t>Construct Validity</a:t>
            </a:r>
          </a:p>
        </p:txBody>
      </p:sp>
      <p:sp>
        <p:nvSpPr>
          <p:cNvPr id="3" name="Text Placeholder 2">
            <a:extLst>
              <a:ext uri="{FF2B5EF4-FFF2-40B4-BE49-F238E27FC236}">
                <a16:creationId xmlns:a16="http://schemas.microsoft.com/office/drawing/2014/main" id="{0BA9A9AC-CA60-176C-5E88-6D6F7FF9438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979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5C72-6047-324C-1C43-6654DAE34E7F}"/>
              </a:ext>
            </a:extLst>
          </p:cNvPr>
          <p:cNvSpPr>
            <a:spLocks noGrp="1"/>
          </p:cNvSpPr>
          <p:nvPr>
            <p:ph type="title"/>
          </p:nvPr>
        </p:nvSpPr>
        <p:spPr/>
        <p:txBody>
          <a:bodyPr/>
          <a:lstStyle/>
          <a:p>
            <a:r>
              <a:rPr lang="en-US" dirty="0"/>
              <a:t>Construct Validity</a:t>
            </a:r>
          </a:p>
        </p:txBody>
      </p:sp>
      <p:sp>
        <p:nvSpPr>
          <p:cNvPr id="3" name="Content Placeholder 2">
            <a:extLst>
              <a:ext uri="{FF2B5EF4-FFF2-40B4-BE49-F238E27FC236}">
                <a16:creationId xmlns:a16="http://schemas.microsoft.com/office/drawing/2014/main" id="{769BFD54-0AD7-533E-C6C6-F442CE765A16}"/>
              </a:ext>
            </a:extLst>
          </p:cNvPr>
          <p:cNvSpPr>
            <a:spLocks noGrp="1"/>
          </p:cNvSpPr>
          <p:nvPr>
            <p:ph idx="1"/>
          </p:nvPr>
        </p:nvSpPr>
        <p:spPr/>
        <p:txBody>
          <a:bodyPr/>
          <a:lstStyle/>
          <a:p>
            <a:r>
              <a:rPr lang="en-US" dirty="0"/>
              <a:t>An experiment has </a:t>
            </a:r>
            <a:r>
              <a:rPr lang="en-US" b="1" dirty="0"/>
              <a:t>construct validity </a:t>
            </a:r>
            <a:r>
              <a:rPr lang="en-US" dirty="0"/>
              <a:t>if it measures the thing we actually care about.</a:t>
            </a:r>
          </a:p>
          <a:p>
            <a:endParaRPr lang="en-US" dirty="0"/>
          </a:p>
          <a:p>
            <a:r>
              <a:rPr lang="en-US" dirty="0"/>
              <a:t>Example:</a:t>
            </a:r>
          </a:p>
          <a:p>
            <a:pPr lvl="1"/>
            <a:r>
              <a:rPr lang="en-US" dirty="0">
                <a:solidFill>
                  <a:schemeClr val="accent1"/>
                </a:solidFill>
              </a:rPr>
              <a:t>In the laptop experiment, they looked at scores on a final exam.</a:t>
            </a:r>
          </a:p>
          <a:p>
            <a:pPr lvl="1"/>
            <a:r>
              <a:rPr lang="en-US" dirty="0">
                <a:solidFill>
                  <a:schemeClr val="accent1"/>
                </a:solidFill>
              </a:rPr>
              <a:t>Is that what really matters?  What about… </a:t>
            </a:r>
          </a:p>
          <a:p>
            <a:pPr lvl="2"/>
            <a:r>
              <a:rPr lang="en-US" dirty="0">
                <a:solidFill>
                  <a:schemeClr val="accent1"/>
                </a:solidFill>
              </a:rPr>
              <a:t>long-term retention and/or deep understanding of the material? </a:t>
            </a:r>
          </a:p>
          <a:p>
            <a:pPr lvl="2"/>
            <a:r>
              <a:rPr lang="en-US" dirty="0">
                <a:solidFill>
                  <a:schemeClr val="accent1"/>
                </a:solidFill>
              </a:rPr>
              <a:t>Student happiness/success in life?</a:t>
            </a:r>
          </a:p>
        </p:txBody>
      </p:sp>
    </p:spTree>
    <p:extLst>
      <p:ext uri="{BB962C8B-B14F-4D97-AF65-F5344CB8AC3E}">
        <p14:creationId xmlns:p14="http://schemas.microsoft.com/office/powerpoint/2010/main" val="35226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3711-E884-1A1A-C25B-BC6390BBC6B6}"/>
              </a:ext>
            </a:extLst>
          </p:cNvPr>
          <p:cNvSpPr>
            <a:spLocks noGrp="1"/>
          </p:cNvSpPr>
          <p:nvPr>
            <p:ph type="title"/>
          </p:nvPr>
        </p:nvSpPr>
        <p:spPr/>
        <p:txBody>
          <a:bodyPr/>
          <a:lstStyle/>
          <a:p>
            <a:r>
              <a:rPr lang="en-US" dirty="0"/>
              <a:t>Construct Validity </a:t>
            </a:r>
          </a:p>
        </p:txBody>
      </p:sp>
      <p:sp>
        <p:nvSpPr>
          <p:cNvPr id="3" name="Content Placeholder 2">
            <a:extLst>
              <a:ext uri="{FF2B5EF4-FFF2-40B4-BE49-F238E27FC236}">
                <a16:creationId xmlns:a16="http://schemas.microsoft.com/office/drawing/2014/main" id="{5443512E-DA93-C2F5-0E98-2AACFF2AB49C}"/>
              </a:ext>
            </a:extLst>
          </p:cNvPr>
          <p:cNvSpPr>
            <a:spLocks noGrp="1"/>
          </p:cNvSpPr>
          <p:nvPr>
            <p:ph idx="1"/>
          </p:nvPr>
        </p:nvSpPr>
        <p:spPr/>
        <p:txBody>
          <a:bodyPr/>
          <a:lstStyle/>
          <a:p>
            <a:r>
              <a:rPr lang="en-US" dirty="0"/>
              <a:t>Rate each of our four experiments on construct validity:</a:t>
            </a:r>
          </a:p>
          <a:p>
            <a:pPr lvl="1"/>
            <a:r>
              <a:rPr lang="en-US" dirty="0">
                <a:solidFill>
                  <a:schemeClr val="accent1"/>
                </a:solidFill>
              </a:rPr>
              <a:t>1) Doesn’t measure what we actually care about</a:t>
            </a:r>
          </a:p>
          <a:p>
            <a:pPr lvl="1"/>
            <a:r>
              <a:rPr lang="en-US" dirty="0">
                <a:solidFill>
                  <a:schemeClr val="accent1"/>
                </a:solidFill>
              </a:rPr>
              <a:t>2) Maybe measures what we care about?</a:t>
            </a:r>
          </a:p>
          <a:p>
            <a:pPr lvl="1"/>
            <a:r>
              <a:rPr lang="en-US" dirty="0">
                <a:solidFill>
                  <a:schemeClr val="accent1"/>
                </a:solidFill>
              </a:rPr>
              <a:t>3) Measures what we care about.</a:t>
            </a:r>
          </a:p>
          <a:p>
            <a:r>
              <a:rPr lang="en-US" dirty="0"/>
              <a:t>What is one potential concern with construct validity for each experiment?</a:t>
            </a:r>
          </a:p>
        </p:txBody>
      </p:sp>
      <p:sp>
        <p:nvSpPr>
          <p:cNvPr id="4" name="TextBox 3">
            <a:extLst>
              <a:ext uri="{FF2B5EF4-FFF2-40B4-BE49-F238E27FC236}">
                <a16:creationId xmlns:a16="http://schemas.microsoft.com/office/drawing/2014/main" id="{140075E0-3573-5D8A-7738-A1FFF3EAB1F9}"/>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grpSp>
        <p:nvGrpSpPr>
          <p:cNvPr id="7" name="Group 6">
            <a:extLst>
              <a:ext uri="{FF2B5EF4-FFF2-40B4-BE49-F238E27FC236}">
                <a16:creationId xmlns:a16="http://schemas.microsoft.com/office/drawing/2014/main" id="{2ADC2028-524B-121F-85AA-7AEE52C63956}"/>
              </a:ext>
            </a:extLst>
          </p:cNvPr>
          <p:cNvGrpSpPr/>
          <p:nvPr/>
        </p:nvGrpSpPr>
        <p:grpSpPr>
          <a:xfrm>
            <a:off x="8267203" y="230188"/>
            <a:ext cx="2922177" cy="1325563"/>
            <a:chOff x="8267203" y="230188"/>
            <a:chExt cx="2922177" cy="1325563"/>
          </a:xfrm>
        </p:grpSpPr>
        <p:pic>
          <p:nvPicPr>
            <p:cNvPr id="5" name="Picture 4">
              <a:extLst>
                <a:ext uri="{FF2B5EF4-FFF2-40B4-BE49-F238E27FC236}">
                  <a16:creationId xmlns:a16="http://schemas.microsoft.com/office/drawing/2014/main" id="{DCD36CAD-0AB8-306E-CDE3-AC3D6E82192A}"/>
                </a:ext>
              </a:extLst>
            </p:cNvPr>
            <p:cNvPicPr>
              <a:picLocks noChangeAspect="1"/>
            </p:cNvPicPr>
            <p:nvPr/>
          </p:nvPicPr>
          <p:blipFill>
            <a:blip r:embed="rId3"/>
            <a:stretch>
              <a:fillRect/>
            </a:stretch>
          </p:blipFill>
          <p:spPr>
            <a:xfrm>
              <a:off x="8267203" y="230188"/>
              <a:ext cx="1477879" cy="1325563"/>
            </a:xfrm>
            <a:prstGeom prst="rect">
              <a:avLst/>
            </a:prstGeom>
          </p:spPr>
        </p:pic>
        <p:sp>
          <p:nvSpPr>
            <p:cNvPr id="6" name="TextBox 5">
              <a:extLst>
                <a:ext uri="{FF2B5EF4-FFF2-40B4-BE49-F238E27FC236}">
                  <a16:creationId xmlns:a16="http://schemas.microsoft.com/office/drawing/2014/main" id="{CA29A2F1-4B30-CF2C-3DD0-7680631E310A}"/>
                </a:ext>
              </a:extLst>
            </p:cNvPr>
            <p:cNvSpPr txBox="1"/>
            <p:nvPr/>
          </p:nvSpPr>
          <p:spPr>
            <a:xfrm>
              <a:off x="9586056" y="369749"/>
              <a:ext cx="1603324" cy="523220"/>
            </a:xfrm>
            <a:prstGeom prst="rect">
              <a:avLst/>
            </a:prstGeom>
            <a:noFill/>
          </p:spPr>
          <p:txBody>
            <a:bodyPr wrap="none" rtlCol="0">
              <a:spAutoFit/>
            </a:bodyPr>
            <a:lstStyle/>
            <a:p>
              <a:r>
                <a:rPr lang="en-US" sz="2800" b="1" dirty="0">
                  <a:solidFill>
                    <a:schemeClr val="accent1"/>
                  </a:solidFill>
                </a:rPr>
                <a:t>Discuss!</a:t>
              </a:r>
            </a:p>
          </p:txBody>
        </p:sp>
      </p:grpSp>
    </p:spTree>
    <p:extLst>
      <p:ext uri="{BB962C8B-B14F-4D97-AF65-F5344CB8AC3E}">
        <p14:creationId xmlns:p14="http://schemas.microsoft.com/office/powerpoint/2010/main" val="35848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72D3-9822-C0C2-F1C0-3E8E7B5BB70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7E44407-8818-516C-3F19-C6470FCB6589}"/>
              </a:ext>
            </a:extLst>
          </p:cNvPr>
          <p:cNvSpPr>
            <a:spLocks noGrp="1"/>
          </p:cNvSpPr>
          <p:nvPr>
            <p:ph type="subTitle" idx="1"/>
          </p:nvPr>
        </p:nvSpPr>
        <p:spPr/>
        <p:txBody>
          <a:bodyPr/>
          <a:lstStyle/>
          <a:p>
            <a:endParaRPr lang="en-US"/>
          </a:p>
        </p:txBody>
      </p:sp>
      <p:pic>
        <p:nvPicPr>
          <p:cNvPr id="5" name="slide.url=https://www.polleverywhere.com/surveys/rolcpIkupg9wpi5ECPrQb?display_state=chart&amp;activity_state=opened&amp;state=opened&amp;flow=Engagement&amp;onscreen=persist">
            <a:extLst>
              <a:ext uri="{FF2B5EF4-FFF2-40B4-BE49-F238E27FC236}">
                <a16:creationId xmlns:a16="http://schemas.microsoft.com/office/drawing/2014/main" id="{315A1124-D9BD-082A-D0BE-D6B4474AB44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956789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7D57-DE35-0CA7-89F6-2F6547A44F3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8C973D-CDAE-EF9C-78B3-F35800302DC1}"/>
              </a:ext>
            </a:extLst>
          </p:cNvPr>
          <p:cNvSpPr>
            <a:spLocks noGrp="1"/>
          </p:cNvSpPr>
          <p:nvPr>
            <p:ph type="subTitle" idx="1"/>
          </p:nvPr>
        </p:nvSpPr>
        <p:spPr/>
        <p:txBody>
          <a:bodyPr/>
          <a:lstStyle/>
          <a:p>
            <a:endParaRPr lang="en-US"/>
          </a:p>
        </p:txBody>
      </p:sp>
      <p:pic>
        <p:nvPicPr>
          <p:cNvPr id="5" name="slide.url=https://www.polleverywhere.com/multiple_choice_polls/34sFZkrQoqQGq7PtQ4zrs?display_state=chart&amp;activity_state=opened&amp;state=opened&amp;flow=Engagement&amp;onscreen=persist&amp;hide=instructions">
            <a:extLst>
              <a:ext uri="{FF2B5EF4-FFF2-40B4-BE49-F238E27FC236}">
                <a16:creationId xmlns:a16="http://schemas.microsoft.com/office/drawing/2014/main" id="{7E89EDA6-2A0C-5226-DE9C-48CD31926BF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73536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BDD6-330D-3567-9638-2E9A4747ECD6}"/>
              </a:ext>
            </a:extLst>
          </p:cNvPr>
          <p:cNvSpPr>
            <a:spLocks noGrp="1"/>
          </p:cNvSpPr>
          <p:nvPr>
            <p:ph type="title"/>
          </p:nvPr>
        </p:nvSpPr>
        <p:spPr>
          <a:xfrm>
            <a:off x="838200" y="146733"/>
            <a:ext cx="10515600" cy="1325563"/>
          </a:xfrm>
        </p:spPr>
        <p:txBody>
          <a:bodyPr>
            <a:normAutofit/>
          </a:bodyPr>
          <a:lstStyle/>
          <a:p>
            <a:r>
              <a:rPr lang="en-US" dirty="0"/>
              <a:t>Aspirin example </a:t>
            </a:r>
            <a:br>
              <a:rPr lang="en-US" dirty="0"/>
            </a:br>
            <a:r>
              <a:rPr lang="en-US" sz="2700" dirty="0"/>
              <a:t>from last week</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906FCE-E006-A2A5-E738-49D5D0271730}"/>
                  </a:ext>
                </a:extLst>
              </p:cNvPr>
              <p:cNvSpPr>
                <a:spLocks noGrp="1"/>
              </p:cNvSpPr>
              <p:nvPr>
                <p:ph idx="1"/>
              </p:nvPr>
            </p:nvSpPr>
            <p:spPr>
              <a:xfrm>
                <a:off x="838200" y="1550418"/>
                <a:ext cx="10515600" cy="4351338"/>
              </a:xfrm>
            </p:spPr>
            <p:txBody>
              <a:bodyPr/>
              <a:lstStyle/>
              <a:p>
                <a:r>
                  <a:rPr lang="en-US" b="1" dirty="0"/>
                  <a:t>Randomly</a:t>
                </a:r>
                <a:r>
                  <a:rPr lang="en-US" dirty="0"/>
                  <a:t> choose 3 of the 6 units for the control group, the rest are in the treatment group.</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𝑁</m:t>
                        </m:r>
                      </m:e>
                      <m:sub>
                        <m:r>
                          <a:rPr lang="en-US" b="0" i="1" smtClean="0">
                            <a:solidFill>
                              <a:schemeClr val="accent1"/>
                            </a:solidFill>
                            <a:latin typeface="Cambria Math" panose="02040503050406030204" pitchFamily="18" charset="0"/>
                          </a:rPr>
                          <m:t>0</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𝑁</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=3</m:t>
                    </m:r>
                  </m:oMath>
                </a14:m>
                <a:endParaRPr lang="en-US" dirty="0">
                  <a:solidFill>
                    <a:schemeClr val="accent1"/>
                  </a:solidFill>
                </a:endParaRPr>
              </a:p>
              <a:p>
                <a:pPr lvl="1"/>
                <a:r>
                  <a:rPr lang="en-US" dirty="0">
                    <a:solidFill>
                      <a:schemeClr val="accent1"/>
                    </a:solidFill>
                  </a:rPr>
                  <a:t>For each </a:t>
                </a:r>
                <a14:m>
                  <m:oMath xmlns:m="http://schemas.openxmlformats.org/officeDocument/2006/math">
                    <m:r>
                      <a:rPr lang="en-US" b="0" i="1" smtClean="0">
                        <a:solidFill>
                          <a:schemeClr val="accent1"/>
                        </a:solidFill>
                        <a:latin typeface="Cambria Math" panose="02040503050406030204" pitchFamily="18" charset="0"/>
                      </a:rPr>
                      <m:t>𝑖</m:t>
                    </m:r>
                  </m:oMath>
                </a14:m>
                <a:r>
                  <a:rPr lang="en-US" dirty="0">
                    <a:solidFill>
                      <a:schemeClr val="accent1"/>
                    </a:solidFill>
                  </a:rPr>
                  <a: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=1</m:t>
                    </m:r>
                  </m:oMath>
                </a14:m>
                <a:r>
                  <a:rPr lang="en-US" dirty="0">
                    <a:solidFill>
                      <a:schemeClr val="accent1"/>
                    </a:solidFill>
                  </a:rPr>
                  <a:t> with probability ½ and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=0</m:t>
                    </m:r>
                  </m:oMath>
                </a14:m>
                <a:r>
                  <a:rPr lang="en-US" dirty="0">
                    <a:solidFill>
                      <a:schemeClr val="accent1"/>
                    </a:solidFill>
                  </a:rPr>
                  <a:t> with probability ½ </a:t>
                </a:r>
              </a:p>
            </p:txBody>
          </p:sp>
        </mc:Choice>
        <mc:Fallback xmlns="">
          <p:sp>
            <p:nvSpPr>
              <p:cNvPr id="3" name="Content Placeholder 2">
                <a:extLst>
                  <a:ext uri="{FF2B5EF4-FFF2-40B4-BE49-F238E27FC236}">
                    <a16:creationId xmlns:a16="http://schemas.microsoft.com/office/drawing/2014/main" id="{A6906FCE-E006-A2A5-E738-49D5D0271730}"/>
                  </a:ext>
                </a:extLst>
              </p:cNvPr>
              <p:cNvSpPr>
                <a:spLocks noGrp="1" noRot="1" noChangeAspect="1" noMove="1" noResize="1" noEditPoints="1" noAdjustHandles="1" noChangeArrowheads="1" noChangeShapeType="1" noTextEdit="1"/>
              </p:cNvSpPr>
              <p:nvPr>
                <p:ph idx="1"/>
              </p:nvPr>
            </p:nvSpPr>
            <p:spPr>
              <a:xfrm>
                <a:off x="838200" y="1550418"/>
                <a:ext cx="10515600" cy="4351338"/>
              </a:xfrm>
              <a:blipFill>
                <a:blip r:embed="rId3"/>
                <a:stretch>
                  <a:fillRect l="-1043" t="-2381" r="-1855"/>
                </a:stretch>
              </a:blipFill>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E29183B7-8CE6-356D-0B0B-9D0A0A67F367}"/>
              </a:ext>
            </a:extLst>
          </p:cNvPr>
          <p:cNvGrpSpPr/>
          <p:nvPr/>
        </p:nvGrpSpPr>
        <p:grpSpPr>
          <a:xfrm>
            <a:off x="3947586" y="3632886"/>
            <a:ext cx="8143380" cy="3190567"/>
            <a:chOff x="5013146" y="4084919"/>
            <a:chExt cx="7077820" cy="2773082"/>
          </a:xfrm>
        </p:grpSpPr>
        <p:grpSp>
          <p:nvGrpSpPr>
            <p:cNvPr id="55" name="Group 54">
              <a:extLst>
                <a:ext uri="{FF2B5EF4-FFF2-40B4-BE49-F238E27FC236}">
                  <a16:creationId xmlns:a16="http://schemas.microsoft.com/office/drawing/2014/main" id="{7CCC21EE-FC62-166A-BAFC-C7CFFABD6807}"/>
                </a:ext>
              </a:extLst>
            </p:cNvPr>
            <p:cNvGrpSpPr/>
            <p:nvPr/>
          </p:nvGrpSpPr>
          <p:grpSpPr>
            <a:xfrm>
              <a:off x="5013146" y="4084919"/>
              <a:ext cx="7077820" cy="2773082"/>
              <a:chOff x="5906366" y="4477790"/>
              <a:chExt cx="6399132" cy="2526149"/>
            </a:xfrm>
          </p:grpSpPr>
          <p:sp>
            <p:nvSpPr>
              <p:cNvPr id="58" name="Rectangle 57">
                <a:extLst>
                  <a:ext uri="{FF2B5EF4-FFF2-40B4-BE49-F238E27FC236}">
                    <a16:creationId xmlns:a16="http://schemas.microsoft.com/office/drawing/2014/main" id="{1B6DD7DC-F313-5D8E-F3E8-EB2FF08B7A7A}"/>
                  </a:ext>
                </a:extLst>
              </p:cNvPr>
              <p:cNvSpPr/>
              <p:nvPr/>
            </p:nvSpPr>
            <p:spPr>
              <a:xfrm>
                <a:off x="5906366" y="4505989"/>
                <a:ext cx="6399131" cy="24600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a:extLst>
                  <a:ext uri="{FF2B5EF4-FFF2-40B4-BE49-F238E27FC236}">
                    <a16:creationId xmlns:a16="http://schemas.microsoft.com/office/drawing/2014/main" id="{C4DA7C3C-3379-0F67-1666-E8A340A1BE59}"/>
                  </a:ext>
                </a:extLst>
              </p:cNvPr>
              <p:cNvGrpSpPr/>
              <p:nvPr/>
            </p:nvGrpSpPr>
            <p:grpSpPr>
              <a:xfrm>
                <a:off x="5906366" y="4477790"/>
                <a:ext cx="6399132" cy="2526149"/>
                <a:chOff x="122688" y="2152268"/>
                <a:chExt cx="12072323" cy="4765722"/>
              </a:xfrm>
            </p:grpSpPr>
            <p:pic>
              <p:nvPicPr>
                <p:cNvPr id="60" name="Picture 59">
                  <a:extLst>
                    <a:ext uri="{FF2B5EF4-FFF2-40B4-BE49-F238E27FC236}">
                      <a16:creationId xmlns:a16="http://schemas.microsoft.com/office/drawing/2014/main" id="{6FBEE280-CB4B-7B6F-3E54-6DF699B8FBAD}"/>
                    </a:ext>
                  </a:extLst>
                </p:cNvPr>
                <p:cNvPicPr>
                  <a:picLocks noChangeAspect="1"/>
                </p:cNvPicPr>
                <p:nvPr/>
              </p:nvPicPr>
              <p:blipFill>
                <a:blip r:embed="rId4"/>
                <a:stretch>
                  <a:fillRect/>
                </a:stretch>
              </p:blipFill>
              <p:spPr>
                <a:xfrm>
                  <a:off x="2145207" y="2605430"/>
                  <a:ext cx="729848" cy="1107433"/>
                </a:xfrm>
                <a:prstGeom prst="rect">
                  <a:avLst/>
                </a:prstGeom>
              </p:spPr>
            </p:pic>
            <p:pic>
              <p:nvPicPr>
                <p:cNvPr id="61" name="Picture 60">
                  <a:extLst>
                    <a:ext uri="{FF2B5EF4-FFF2-40B4-BE49-F238E27FC236}">
                      <a16:creationId xmlns:a16="http://schemas.microsoft.com/office/drawing/2014/main" id="{D60151DC-DC24-F4A4-01F7-7E8974835891}"/>
                    </a:ext>
                  </a:extLst>
                </p:cNvPr>
                <p:cNvPicPr>
                  <a:picLocks noChangeAspect="1"/>
                </p:cNvPicPr>
                <p:nvPr/>
              </p:nvPicPr>
              <p:blipFill>
                <a:blip r:embed="rId5"/>
                <a:stretch>
                  <a:fillRect/>
                </a:stretch>
              </p:blipFill>
              <p:spPr>
                <a:xfrm>
                  <a:off x="3667491" y="2856752"/>
                  <a:ext cx="830685" cy="742035"/>
                </a:xfrm>
                <a:prstGeom prst="rect">
                  <a:avLst/>
                </a:prstGeom>
              </p:spPr>
            </p:pic>
            <p:pic>
              <p:nvPicPr>
                <p:cNvPr id="62" name="Picture 61">
                  <a:extLst>
                    <a:ext uri="{FF2B5EF4-FFF2-40B4-BE49-F238E27FC236}">
                      <a16:creationId xmlns:a16="http://schemas.microsoft.com/office/drawing/2014/main" id="{885869E1-A0F7-9841-59B9-896FDDC2AE2A}"/>
                    </a:ext>
                  </a:extLst>
                </p:cNvPr>
                <p:cNvPicPr>
                  <a:picLocks noChangeAspect="1"/>
                </p:cNvPicPr>
                <p:nvPr/>
              </p:nvPicPr>
              <p:blipFill>
                <a:blip r:embed="rId6"/>
                <a:stretch>
                  <a:fillRect/>
                </a:stretch>
              </p:blipFill>
              <p:spPr>
                <a:xfrm>
                  <a:off x="7552886" y="2688341"/>
                  <a:ext cx="648054" cy="910446"/>
                </a:xfrm>
                <a:prstGeom prst="rect">
                  <a:avLst/>
                </a:prstGeom>
              </p:spPr>
            </p:pic>
            <p:pic>
              <p:nvPicPr>
                <p:cNvPr id="63" name="Picture 62">
                  <a:extLst>
                    <a:ext uri="{FF2B5EF4-FFF2-40B4-BE49-F238E27FC236}">
                      <a16:creationId xmlns:a16="http://schemas.microsoft.com/office/drawing/2014/main" id="{507A37B1-D280-B4EA-510F-798BB69BC615}"/>
                    </a:ext>
                  </a:extLst>
                </p:cNvPr>
                <p:cNvPicPr>
                  <a:picLocks noChangeAspect="1"/>
                </p:cNvPicPr>
                <p:nvPr/>
              </p:nvPicPr>
              <p:blipFill>
                <a:blip r:embed="rId7"/>
                <a:stretch>
                  <a:fillRect/>
                </a:stretch>
              </p:blipFill>
              <p:spPr>
                <a:xfrm>
                  <a:off x="9224580" y="2791814"/>
                  <a:ext cx="566568" cy="721917"/>
                </a:xfrm>
                <a:prstGeom prst="rect">
                  <a:avLst/>
                </a:prstGeom>
              </p:spPr>
            </p:pic>
            <p:pic>
              <p:nvPicPr>
                <p:cNvPr id="64" name="Picture 63">
                  <a:extLst>
                    <a:ext uri="{FF2B5EF4-FFF2-40B4-BE49-F238E27FC236}">
                      <a16:creationId xmlns:a16="http://schemas.microsoft.com/office/drawing/2014/main" id="{A537B9CF-BE8E-5411-676D-5282DEF68777}"/>
                    </a:ext>
                  </a:extLst>
                </p:cNvPr>
                <p:cNvPicPr>
                  <a:picLocks noChangeAspect="1"/>
                </p:cNvPicPr>
                <p:nvPr/>
              </p:nvPicPr>
              <p:blipFill>
                <a:blip r:embed="rId8"/>
                <a:stretch>
                  <a:fillRect/>
                </a:stretch>
              </p:blipFill>
              <p:spPr>
                <a:xfrm>
                  <a:off x="11095039" y="2646625"/>
                  <a:ext cx="697482" cy="882528"/>
                </a:xfrm>
                <a:prstGeom prst="rect">
                  <a:avLst/>
                </a:prstGeom>
              </p:spPr>
            </p:pic>
            <p:pic>
              <p:nvPicPr>
                <p:cNvPr id="65" name="Picture 7" descr="Adoptable Rabbits | morabbit">
                  <a:extLst>
                    <a:ext uri="{FF2B5EF4-FFF2-40B4-BE49-F238E27FC236}">
                      <a16:creationId xmlns:a16="http://schemas.microsoft.com/office/drawing/2014/main" id="{6FB1F77D-7D8E-E3CD-F233-08246D764B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56618" y="2658902"/>
                  <a:ext cx="648054" cy="1072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ASPIRIN® Extra Strength 500mg | ASPIRIN® Canada">
                  <a:extLst>
                    <a:ext uri="{FF2B5EF4-FFF2-40B4-BE49-F238E27FC236}">
                      <a16:creationId xmlns:a16="http://schemas.microsoft.com/office/drawing/2014/main" id="{C76D9CC0-8C42-0BE4-1712-5827D5ECC4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385" y="3832624"/>
                  <a:ext cx="827664" cy="82766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006F1DFB-08FA-89D9-5692-36741DF81D03}"/>
                    </a:ext>
                  </a:extLst>
                </p:cNvPr>
                <p:cNvPicPr>
                  <a:picLocks noChangeAspect="1"/>
                </p:cNvPicPr>
                <p:nvPr/>
              </p:nvPicPr>
              <p:blipFill>
                <a:blip r:embed="rId11"/>
                <a:stretch>
                  <a:fillRect/>
                </a:stretch>
              </p:blipFill>
              <p:spPr>
                <a:xfrm>
                  <a:off x="592477" y="5415856"/>
                  <a:ext cx="724786" cy="476115"/>
                </a:xfrm>
                <a:prstGeom prst="rect">
                  <a:avLst/>
                </a:prstGeom>
              </p:spPr>
            </p:pic>
            <p:cxnSp>
              <p:nvCxnSpPr>
                <p:cNvPr id="68" name="Straight Connector 67">
                  <a:extLst>
                    <a:ext uri="{FF2B5EF4-FFF2-40B4-BE49-F238E27FC236}">
                      <a16:creationId xmlns:a16="http://schemas.microsoft.com/office/drawing/2014/main" id="{44C3AE0F-80F5-0036-43E2-9CB0650261A7}"/>
                    </a:ext>
                  </a:extLst>
                </p:cNvPr>
                <p:cNvCxnSpPr>
                  <a:cxnSpLocks/>
                </p:cNvCxnSpPr>
                <p:nvPr/>
              </p:nvCxnSpPr>
              <p:spPr>
                <a:xfrm flipH="1">
                  <a:off x="122688" y="3712862"/>
                  <a:ext cx="12072321" cy="73733"/>
                </a:xfrm>
                <a:prstGeom prst="line">
                  <a:avLst/>
                </a:prstGeom>
              </p:spPr>
              <p:style>
                <a:lnRef idx="2">
                  <a:schemeClr val="accent1"/>
                </a:lnRef>
                <a:fillRef idx="0">
                  <a:schemeClr val="accent1"/>
                </a:fillRef>
                <a:effectRef idx="1">
                  <a:schemeClr val="accent1"/>
                </a:effectRef>
                <a:fontRef idx="minor">
                  <a:schemeClr val="tx1"/>
                </a:fontRef>
              </p:style>
            </p:cxnSp>
            <p:pic>
              <p:nvPicPr>
                <p:cNvPr id="69" name="Picture 10" descr="Download Smile, Emoji, Happy. Royalty-Free Vector Graphic - Pixabay">
                  <a:extLst>
                    <a:ext uri="{FF2B5EF4-FFF2-40B4-BE49-F238E27FC236}">
                      <a16:creationId xmlns:a16="http://schemas.microsoft.com/office/drawing/2014/main" id="{7C498083-A576-1535-808A-2720CB038B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25" y="38382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Download Smile, Emoji, Happy. Royalty-Free Vector Graphic - Pixabay">
                  <a:extLst>
                    <a:ext uri="{FF2B5EF4-FFF2-40B4-BE49-F238E27FC236}">
                      <a16:creationId xmlns:a16="http://schemas.microsoft.com/office/drawing/2014/main" id="{883100A4-F2B6-1A85-554E-6E2F22F12A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54501" y="3883972"/>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Download Smile, Emoji, Happy. Royalty-Free Vector Graphic - Pixabay">
                  <a:extLst>
                    <a:ext uri="{FF2B5EF4-FFF2-40B4-BE49-F238E27FC236}">
                      <a16:creationId xmlns:a16="http://schemas.microsoft.com/office/drawing/2014/main" id="{093F79D2-0E37-F70D-9B45-49EAFDA1EB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91806" y="5383880"/>
                  <a:ext cx="569070" cy="56906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Download Smile, Emoji, Happy. Royalty-Free Vector Graphic - Pixabay">
                  <a:extLst>
                    <a:ext uri="{FF2B5EF4-FFF2-40B4-BE49-F238E27FC236}">
                      <a16:creationId xmlns:a16="http://schemas.microsoft.com/office/drawing/2014/main" id="{04D833EE-E0E7-E4D5-7401-F85B3D5B20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2401" y="3932237"/>
                  <a:ext cx="569070" cy="56906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Download Smile, Emoji, Happy. Royalty-Free Vector Graphic - Pixabay">
                  <a:extLst>
                    <a:ext uri="{FF2B5EF4-FFF2-40B4-BE49-F238E27FC236}">
                      <a16:creationId xmlns:a16="http://schemas.microsoft.com/office/drawing/2014/main" id="{F6FE818F-6555-37F0-C2B0-2376EE7B5A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3552" y="3938458"/>
                  <a:ext cx="569070" cy="569069"/>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A67F6F4E-0687-B4DD-7A37-03EE79A35A7B}"/>
                    </a:ext>
                  </a:extLst>
                </p:cNvPr>
                <p:cNvCxnSpPr>
                  <a:cxnSpLocks/>
                </p:cNvCxnSpPr>
                <p:nvPr/>
              </p:nvCxnSpPr>
              <p:spPr>
                <a:xfrm flipV="1">
                  <a:off x="1675989" y="2205467"/>
                  <a:ext cx="0" cy="4640949"/>
                </a:xfrm>
                <a:prstGeom prst="line">
                  <a:avLst/>
                </a:prstGeom>
              </p:spPr>
              <p:style>
                <a:lnRef idx="2">
                  <a:schemeClr val="accent1"/>
                </a:lnRef>
                <a:fillRef idx="0">
                  <a:schemeClr val="accent1"/>
                </a:fillRef>
                <a:effectRef idx="1">
                  <a:schemeClr val="accent1"/>
                </a:effectRef>
                <a:fontRef idx="minor">
                  <a:schemeClr val="tx1"/>
                </a:fontRef>
              </p:style>
            </p:cxnSp>
            <p:pic>
              <p:nvPicPr>
                <p:cNvPr id="75" name="Picture 74">
                  <a:extLst>
                    <a:ext uri="{FF2B5EF4-FFF2-40B4-BE49-F238E27FC236}">
                      <a16:creationId xmlns:a16="http://schemas.microsoft.com/office/drawing/2014/main" id="{12E8CB3A-27ED-F82A-5ACC-60E3AAD4C270}"/>
                    </a:ext>
                  </a:extLst>
                </p:cNvPr>
                <p:cNvPicPr>
                  <a:picLocks noChangeAspect="1"/>
                </p:cNvPicPr>
                <p:nvPr/>
              </p:nvPicPr>
              <p:blipFill>
                <a:blip r:embed="rId13"/>
                <a:stretch>
                  <a:fillRect/>
                </a:stretch>
              </p:blipFill>
              <p:spPr>
                <a:xfrm>
                  <a:off x="2098757" y="4995365"/>
                  <a:ext cx="980721" cy="1457828"/>
                </a:xfrm>
                <a:prstGeom prst="rect">
                  <a:avLst/>
                </a:prstGeom>
              </p:spPr>
            </p:pic>
            <p:pic>
              <p:nvPicPr>
                <p:cNvPr id="76" name="Picture 75">
                  <a:extLst>
                    <a:ext uri="{FF2B5EF4-FFF2-40B4-BE49-F238E27FC236}">
                      <a16:creationId xmlns:a16="http://schemas.microsoft.com/office/drawing/2014/main" id="{121BAF33-6219-38EE-91AD-AC188651CD6E}"/>
                    </a:ext>
                  </a:extLst>
                </p:cNvPr>
                <p:cNvPicPr>
                  <a:picLocks noChangeAspect="1"/>
                </p:cNvPicPr>
                <p:nvPr/>
              </p:nvPicPr>
              <p:blipFill>
                <a:blip r:embed="rId13"/>
                <a:stretch>
                  <a:fillRect/>
                </a:stretch>
              </p:blipFill>
              <p:spPr>
                <a:xfrm>
                  <a:off x="3816974" y="4889021"/>
                  <a:ext cx="980721" cy="1457828"/>
                </a:xfrm>
                <a:prstGeom prst="rect">
                  <a:avLst/>
                </a:prstGeom>
              </p:spPr>
            </p:pic>
            <p:pic>
              <p:nvPicPr>
                <p:cNvPr id="77" name="Picture 76">
                  <a:extLst>
                    <a:ext uri="{FF2B5EF4-FFF2-40B4-BE49-F238E27FC236}">
                      <a16:creationId xmlns:a16="http://schemas.microsoft.com/office/drawing/2014/main" id="{5234891F-19EC-02D2-58EC-5A66647BBAEF}"/>
                    </a:ext>
                  </a:extLst>
                </p:cNvPr>
                <p:cNvPicPr>
                  <a:picLocks noChangeAspect="1"/>
                </p:cNvPicPr>
                <p:nvPr/>
              </p:nvPicPr>
              <p:blipFill>
                <a:blip r:embed="rId13"/>
                <a:stretch>
                  <a:fillRect/>
                </a:stretch>
              </p:blipFill>
              <p:spPr>
                <a:xfrm>
                  <a:off x="5605639" y="4897421"/>
                  <a:ext cx="980721" cy="1457828"/>
                </a:xfrm>
                <a:prstGeom prst="rect">
                  <a:avLst/>
                </a:prstGeom>
              </p:spPr>
            </p:pic>
            <p:pic>
              <p:nvPicPr>
                <p:cNvPr id="78" name="Picture 77">
                  <a:extLst>
                    <a:ext uri="{FF2B5EF4-FFF2-40B4-BE49-F238E27FC236}">
                      <a16:creationId xmlns:a16="http://schemas.microsoft.com/office/drawing/2014/main" id="{9A1CF252-A9CA-9169-041B-FC12D8D54464}"/>
                    </a:ext>
                  </a:extLst>
                </p:cNvPr>
                <p:cNvPicPr>
                  <a:picLocks noChangeAspect="1"/>
                </p:cNvPicPr>
                <p:nvPr/>
              </p:nvPicPr>
              <p:blipFill>
                <a:blip r:embed="rId13"/>
                <a:stretch>
                  <a:fillRect/>
                </a:stretch>
              </p:blipFill>
              <p:spPr>
                <a:xfrm>
                  <a:off x="7380256" y="4958844"/>
                  <a:ext cx="980721" cy="1457828"/>
                </a:xfrm>
                <a:prstGeom prst="rect">
                  <a:avLst/>
                </a:prstGeom>
              </p:spPr>
            </p:pic>
            <p:pic>
              <p:nvPicPr>
                <p:cNvPr id="79" name="Picture 78">
                  <a:extLst>
                    <a:ext uri="{FF2B5EF4-FFF2-40B4-BE49-F238E27FC236}">
                      <a16:creationId xmlns:a16="http://schemas.microsoft.com/office/drawing/2014/main" id="{E3433776-B619-C37C-555E-1B28FC9F0969}"/>
                    </a:ext>
                  </a:extLst>
                </p:cNvPr>
                <p:cNvPicPr>
                  <a:picLocks noChangeAspect="1"/>
                </p:cNvPicPr>
                <p:nvPr/>
              </p:nvPicPr>
              <p:blipFill>
                <a:blip r:embed="rId13"/>
                <a:stretch>
                  <a:fillRect/>
                </a:stretch>
              </p:blipFill>
              <p:spPr>
                <a:xfrm>
                  <a:off x="9156032" y="4975038"/>
                  <a:ext cx="980721" cy="1457828"/>
                </a:xfrm>
                <a:prstGeom prst="rect">
                  <a:avLst/>
                </a:prstGeom>
              </p:spPr>
            </p:pic>
            <p:pic>
              <p:nvPicPr>
                <p:cNvPr id="80" name="Picture 79">
                  <a:extLst>
                    <a:ext uri="{FF2B5EF4-FFF2-40B4-BE49-F238E27FC236}">
                      <a16:creationId xmlns:a16="http://schemas.microsoft.com/office/drawing/2014/main" id="{F2A5AE51-0926-7AD1-B37A-C7BB602C4A80}"/>
                    </a:ext>
                  </a:extLst>
                </p:cNvPr>
                <p:cNvPicPr>
                  <a:picLocks noChangeAspect="1"/>
                </p:cNvPicPr>
                <p:nvPr/>
              </p:nvPicPr>
              <p:blipFill>
                <a:blip r:embed="rId13"/>
                <a:stretch>
                  <a:fillRect/>
                </a:stretch>
              </p:blipFill>
              <p:spPr>
                <a:xfrm>
                  <a:off x="10849929" y="3464381"/>
                  <a:ext cx="980721" cy="1457828"/>
                </a:xfrm>
                <a:prstGeom prst="rect">
                  <a:avLst/>
                </a:prstGeom>
              </p:spPr>
            </p:pic>
            <p:pic>
              <p:nvPicPr>
                <p:cNvPr id="81" name="Picture 80">
                  <a:extLst>
                    <a:ext uri="{FF2B5EF4-FFF2-40B4-BE49-F238E27FC236}">
                      <a16:creationId xmlns:a16="http://schemas.microsoft.com/office/drawing/2014/main" id="{5AAC4AD1-DECB-1916-D5ED-354C72ECA9AF}"/>
                    </a:ext>
                  </a:extLst>
                </p:cNvPr>
                <p:cNvPicPr>
                  <a:picLocks noChangeAspect="1"/>
                </p:cNvPicPr>
                <p:nvPr/>
              </p:nvPicPr>
              <p:blipFill>
                <a:blip r:embed="rId13"/>
                <a:stretch>
                  <a:fillRect/>
                </a:stretch>
              </p:blipFill>
              <p:spPr>
                <a:xfrm>
                  <a:off x="7402838" y="3439593"/>
                  <a:ext cx="980721" cy="1457828"/>
                </a:xfrm>
                <a:prstGeom prst="rect">
                  <a:avLst/>
                </a:prstGeom>
              </p:spPr>
            </p:pic>
            <p:cxnSp>
              <p:nvCxnSpPr>
                <p:cNvPr id="82" name="Straight Connector 81">
                  <a:extLst>
                    <a:ext uri="{FF2B5EF4-FFF2-40B4-BE49-F238E27FC236}">
                      <a16:creationId xmlns:a16="http://schemas.microsoft.com/office/drawing/2014/main" id="{10A0FD33-F557-9BD9-F266-817F86CDD324}"/>
                    </a:ext>
                  </a:extLst>
                </p:cNvPr>
                <p:cNvCxnSpPr>
                  <a:cxnSpLocks/>
                </p:cNvCxnSpPr>
                <p:nvPr/>
              </p:nvCxnSpPr>
              <p:spPr>
                <a:xfrm flipH="1">
                  <a:off x="122688" y="5139752"/>
                  <a:ext cx="12072323" cy="104426"/>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F21FE58-F0DB-54EE-FBAF-556A5A0C7758}"/>
                        </a:ext>
                      </a:extLst>
                    </p:cNvPr>
                    <p:cNvSpPr txBox="1"/>
                    <p:nvPr/>
                  </p:nvSpPr>
                  <p:spPr>
                    <a:xfrm>
                      <a:off x="2269140" y="4512871"/>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3" name="TextBox 82">
                      <a:extLst>
                        <a:ext uri="{FF2B5EF4-FFF2-40B4-BE49-F238E27FC236}">
                          <a16:creationId xmlns:a16="http://schemas.microsoft.com/office/drawing/2014/main" id="{AF21FE58-F0DB-54EE-FBAF-556A5A0C7758}"/>
                        </a:ext>
                      </a:extLst>
                    </p:cNvPr>
                    <p:cNvSpPr txBox="1">
                      <a:spLocks noRot="1" noChangeAspect="1" noMove="1" noResize="1" noEditPoints="1" noAdjustHandles="1" noChangeArrowheads="1" noChangeShapeType="1" noTextEdit="1"/>
                    </p:cNvSpPr>
                    <p:nvPr/>
                  </p:nvSpPr>
                  <p:spPr>
                    <a:xfrm>
                      <a:off x="2269140" y="4512871"/>
                      <a:ext cx="618340" cy="68958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F6468FA9-860B-A69B-6D59-388C785036ED}"/>
                        </a:ext>
                      </a:extLst>
                    </p:cNvPr>
                    <p:cNvSpPr txBox="1"/>
                    <p:nvPr/>
                  </p:nvSpPr>
                  <p:spPr>
                    <a:xfrm>
                      <a:off x="3866483" y="4521639"/>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4" name="TextBox 83">
                      <a:extLst>
                        <a:ext uri="{FF2B5EF4-FFF2-40B4-BE49-F238E27FC236}">
                          <a16:creationId xmlns:a16="http://schemas.microsoft.com/office/drawing/2014/main" id="{F6468FA9-860B-A69B-6D59-388C785036ED}"/>
                        </a:ext>
                      </a:extLst>
                    </p:cNvPr>
                    <p:cNvSpPr txBox="1">
                      <a:spLocks noRot="1" noChangeAspect="1" noMove="1" noResize="1" noEditPoints="1" noAdjustHandles="1" noChangeArrowheads="1" noChangeShapeType="1" noTextEdit="1"/>
                    </p:cNvSpPr>
                    <p:nvPr/>
                  </p:nvSpPr>
                  <p:spPr>
                    <a:xfrm>
                      <a:off x="3866483" y="4521639"/>
                      <a:ext cx="618340" cy="68958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AC1E9BD3-16E0-AEDF-A461-3B4F72183784}"/>
                        </a:ext>
                      </a:extLst>
                    </p:cNvPr>
                    <p:cNvSpPr txBox="1"/>
                    <p:nvPr/>
                  </p:nvSpPr>
                  <p:spPr>
                    <a:xfrm>
                      <a:off x="5331148" y="4491659"/>
                      <a:ext cx="1514685"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5" name="TextBox 84">
                      <a:extLst>
                        <a:ext uri="{FF2B5EF4-FFF2-40B4-BE49-F238E27FC236}">
                          <a16:creationId xmlns:a16="http://schemas.microsoft.com/office/drawing/2014/main" id="{AC1E9BD3-16E0-AEDF-A461-3B4F72183784}"/>
                        </a:ext>
                      </a:extLst>
                    </p:cNvPr>
                    <p:cNvSpPr txBox="1">
                      <a:spLocks noRot="1" noChangeAspect="1" noMove="1" noResize="1" noEditPoints="1" noAdjustHandles="1" noChangeArrowheads="1" noChangeShapeType="1" noTextEdit="1"/>
                    </p:cNvSpPr>
                    <p:nvPr/>
                  </p:nvSpPr>
                  <p:spPr>
                    <a:xfrm>
                      <a:off x="5331148" y="4491659"/>
                      <a:ext cx="1514685" cy="68958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CC518ED-A30E-DE99-9D8F-FA5ABAE9582D}"/>
                        </a:ext>
                      </a:extLst>
                    </p:cNvPr>
                    <p:cNvSpPr txBox="1"/>
                    <p:nvPr/>
                  </p:nvSpPr>
                  <p:spPr>
                    <a:xfrm>
                      <a:off x="7628123" y="4495835"/>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86" name="TextBox 85">
                      <a:extLst>
                        <a:ext uri="{FF2B5EF4-FFF2-40B4-BE49-F238E27FC236}">
                          <a16:creationId xmlns:a16="http://schemas.microsoft.com/office/drawing/2014/main" id="{1CC518ED-A30E-DE99-9D8F-FA5ABAE9582D}"/>
                        </a:ext>
                      </a:extLst>
                    </p:cNvPr>
                    <p:cNvSpPr txBox="1">
                      <a:spLocks noRot="1" noChangeAspect="1" noMove="1" noResize="1" noEditPoints="1" noAdjustHandles="1" noChangeArrowheads="1" noChangeShapeType="1" noTextEdit="1"/>
                    </p:cNvSpPr>
                    <p:nvPr/>
                  </p:nvSpPr>
                  <p:spPr>
                    <a:xfrm>
                      <a:off x="7628123" y="4495835"/>
                      <a:ext cx="618340" cy="68958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4B19E32-12F8-7BC0-E0C1-67F28B8BCBCB}"/>
                        </a:ext>
                      </a:extLst>
                    </p:cNvPr>
                    <p:cNvSpPr txBox="1"/>
                    <p:nvPr/>
                  </p:nvSpPr>
                  <p:spPr>
                    <a:xfrm>
                      <a:off x="9349545" y="4497666"/>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7" name="TextBox 86">
                      <a:extLst>
                        <a:ext uri="{FF2B5EF4-FFF2-40B4-BE49-F238E27FC236}">
                          <a16:creationId xmlns:a16="http://schemas.microsoft.com/office/drawing/2014/main" id="{64B19E32-12F8-7BC0-E0C1-67F28B8BCBCB}"/>
                        </a:ext>
                      </a:extLst>
                    </p:cNvPr>
                    <p:cNvSpPr txBox="1">
                      <a:spLocks noRot="1" noChangeAspect="1" noMove="1" noResize="1" noEditPoints="1" noAdjustHandles="1" noChangeArrowheads="1" noChangeShapeType="1" noTextEdit="1"/>
                    </p:cNvSpPr>
                    <p:nvPr/>
                  </p:nvSpPr>
                  <p:spPr>
                    <a:xfrm>
                      <a:off x="9349545" y="4497666"/>
                      <a:ext cx="618340" cy="68958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460D7AA-2E65-2C39-295D-7A64B5F53DD6}"/>
                        </a:ext>
                      </a:extLst>
                    </p:cNvPr>
                    <p:cNvSpPr txBox="1"/>
                    <p:nvPr/>
                  </p:nvSpPr>
                  <p:spPr>
                    <a:xfrm>
                      <a:off x="10849922" y="4524792"/>
                      <a:ext cx="1068463"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88" name="TextBox 87">
                      <a:extLst>
                        <a:ext uri="{FF2B5EF4-FFF2-40B4-BE49-F238E27FC236}">
                          <a16:creationId xmlns:a16="http://schemas.microsoft.com/office/drawing/2014/main" id="{B460D7AA-2E65-2C39-295D-7A64B5F53DD6}"/>
                        </a:ext>
                      </a:extLst>
                    </p:cNvPr>
                    <p:cNvSpPr txBox="1">
                      <a:spLocks noRot="1" noChangeAspect="1" noMove="1" noResize="1" noEditPoints="1" noAdjustHandles="1" noChangeArrowheads="1" noChangeShapeType="1" noTextEdit="1"/>
                    </p:cNvSpPr>
                    <p:nvPr/>
                  </p:nvSpPr>
                  <p:spPr>
                    <a:xfrm>
                      <a:off x="10849922" y="4524792"/>
                      <a:ext cx="1068463" cy="68958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4D6BDBA0-C095-54A3-8EAB-BCF2C990A038}"/>
                        </a:ext>
                      </a:extLst>
                    </p:cNvPr>
                    <p:cNvSpPr txBox="1"/>
                    <p:nvPr/>
                  </p:nvSpPr>
                  <p:spPr>
                    <a:xfrm>
                      <a:off x="1981859" y="6082622"/>
                      <a:ext cx="1020877"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89" name="TextBox 88">
                      <a:extLst>
                        <a:ext uri="{FF2B5EF4-FFF2-40B4-BE49-F238E27FC236}">
                          <a16:creationId xmlns:a16="http://schemas.microsoft.com/office/drawing/2014/main" id="{4D6BDBA0-C095-54A3-8EAB-BCF2C990A038}"/>
                        </a:ext>
                      </a:extLst>
                    </p:cNvPr>
                    <p:cNvSpPr txBox="1">
                      <a:spLocks noRot="1" noChangeAspect="1" noMove="1" noResize="1" noEditPoints="1" noAdjustHandles="1" noChangeArrowheads="1" noChangeShapeType="1" noTextEdit="1"/>
                    </p:cNvSpPr>
                    <p:nvPr/>
                  </p:nvSpPr>
                  <p:spPr>
                    <a:xfrm>
                      <a:off x="1981859" y="6082622"/>
                      <a:ext cx="1020877" cy="68958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A5909E4E-7DF8-E59B-F586-6271C5700AB9}"/>
                        </a:ext>
                      </a:extLst>
                    </p:cNvPr>
                    <p:cNvSpPr txBox="1"/>
                    <p:nvPr/>
                  </p:nvSpPr>
                  <p:spPr>
                    <a:xfrm>
                      <a:off x="3681383" y="6082622"/>
                      <a:ext cx="1379168"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0" name="TextBox 89">
                      <a:extLst>
                        <a:ext uri="{FF2B5EF4-FFF2-40B4-BE49-F238E27FC236}">
                          <a16:creationId xmlns:a16="http://schemas.microsoft.com/office/drawing/2014/main" id="{A5909E4E-7DF8-E59B-F586-6271C5700AB9}"/>
                        </a:ext>
                      </a:extLst>
                    </p:cNvPr>
                    <p:cNvSpPr txBox="1">
                      <a:spLocks noRot="1" noChangeAspect="1" noMove="1" noResize="1" noEditPoints="1" noAdjustHandles="1" noChangeArrowheads="1" noChangeShapeType="1" noTextEdit="1"/>
                    </p:cNvSpPr>
                    <p:nvPr/>
                  </p:nvSpPr>
                  <p:spPr>
                    <a:xfrm>
                      <a:off x="3681383" y="6082622"/>
                      <a:ext cx="1379168" cy="689585"/>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E07AA31B-96EA-ADBB-7DEF-19B57232F53E}"/>
                        </a:ext>
                      </a:extLst>
                    </p:cNvPr>
                    <p:cNvSpPr txBox="1"/>
                    <p:nvPr/>
                  </p:nvSpPr>
                  <p:spPr>
                    <a:xfrm>
                      <a:off x="5610123" y="6103529"/>
                      <a:ext cx="1009843"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1" name="TextBox 90">
                      <a:extLst>
                        <a:ext uri="{FF2B5EF4-FFF2-40B4-BE49-F238E27FC236}">
                          <a16:creationId xmlns:a16="http://schemas.microsoft.com/office/drawing/2014/main" id="{E07AA31B-96EA-ADBB-7DEF-19B57232F53E}"/>
                        </a:ext>
                      </a:extLst>
                    </p:cNvPr>
                    <p:cNvSpPr txBox="1">
                      <a:spLocks noRot="1" noChangeAspect="1" noMove="1" noResize="1" noEditPoints="1" noAdjustHandles="1" noChangeArrowheads="1" noChangeShapeType="1" noTextEdit="1"/>
                    </p:cNvSpPr>
                    <p:nvPr/>
                  </p:nvSpPr>
                  <p:spPr>
                    <a:xfrm>
                      <a:off x="5610123" y="6103529"/>
                      <a:ext cx="1009843" cy="68958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91EF7509-0D81-26E6-1EC5-710281F22846}"/>
                        </a:ext>
                      </a:extLst>
                    </p:cNvPr>
                    <p:cNvSpPr txBox="1"/>
                    <p:nvPr/>
                  </p:nvSpPr>
                  <p:spPr>
                    <a:xfrm>
                      <a:off x="7435553" y="6103529"/>
                      <a:ext cx="892707"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2" name="TextBox 91">
                      <a:extLst>
                        <a:ext uri="{FF2B5EF4-FFF2-40B4-BE49-F238E27FC236}">
                          <a16:creationId xmlns:a16="http://schemas.microsoft.com/office/drawing/2014/main" id="{91EF7509-0D81-26E6-1EC5-710281F22846}"/>
                        </a:ext>
                      </a:extLst>
                    </p:cNvPr>
                    <p:cNvSpPr txBox="1">
                      <a:spLocks noRot="1" noChangeAspect="1" noMove="1" noResize="1" noEditPoints="1" noAdjustHandles="1" noChangeArrowheads="1" noChangeShapeType="1" noTextEdit="1"/>
                    </p:cNvSpPr>
                    <p:nvPr/>
                  </p:nvSpPr>
                  <p:spPr>
                    <a:xfrm>
                      <a:off x="7435553" y="6103529"/>
                      <a:ext cx="892707" cy="68958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5F04062-7C91-9E69-F8A1-F3E520C2AD1F}"/>
                        </a:ext>
                      </a:extLst>
                    </p:cNvPr>
                    <p:cNvSpPr txBox="1"/>
                    <p:nvPr/>
                  </p:nvSpPr>
                  <p:spPr>
                    <a:xfrm>
                      <a:off x="8958862" y="6141735"/>
                      <a:ext cx="1431366"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3" name="TextBox 92">
                      <a:extLst>
                        <a:ext uri="{FF2B5EF4-FFF2-40B4-BE49-F238E27FC236}">
                          <a16:creationId xmlns:a16="http://schemas.microsoft.com/office/drawing/2014/main" id="{45F04062-7C91-9E69-F8A1-F3E520C2AD1F}"/>
                        </a:ext>
                      </a:extLst>
                    </p:cNvPr>
                    <p:cNvSpPr txBox="1">
                      <a:spLocks noRot="1" noChangeAspect="1" noMove="1" noResize="1" noEditPoints="1" noAdjustHandles="1" noChangeArrowheads="1" noChangeShapeType="1" noTextEdit="1"/>
                    </p:cNvSpPr>
                    <p:nvPr/>
                  </p:nvSpPr>
                  <p:spPr>
                    <a:xfrm>
                      <a:off x="8958862" y="6141735"/>
                      <a:ext cx="1431366" cy="68958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33E2DDD3-1704-F7DF-E329-EEFD3D1F1971}"/>
                        </a:ext>
                      </a:extLst>
                    </p:cNvPr>
                    <p:cNvSpPr txBox="1"/>
                    <p:nvPr/>
                  </p:nvSpPr>
                  <p:spPr>
                    <a:xfrm>
                      <a:off x="10836137" y="6082622"/>
                      <a:ext cx="1130565"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4" name="TextBox 93">
                      <a:extLst>
                        <a:ext uri="{FF2B5EF4-FFF2-40B4-BE49-F238E27FC236}">
                          <a16:creationId xmlns:a16="http://schemas.microsoft.com/office/drawing/2014/main" id="{33E2DDD3-1704-F7DF-E329-EEFD3D1F1971}"/>
                        </a:ext>
                      </a:extLst>
                    </p:cNvPr>
                    <p:cNvSpPr txBox="1">
                      <a:spLocks noRot="1" noChangeAspect="1" noMove="1" noResize="1" noEditPoints="1" noAdjustHandles="1" noChangeArrowheads="1" noChangeShapeType="1" noTextEdit="1"/>
                    </p:cNvSpPr>
                    <p:nvPr/>
                  </p:nvSpPr>
                  <p:spPr>
                    <a:xfrm>
                      <a:off x="10836137" y="6082622"/>
                      <a:ext cx="1130565" cy="689585"/>
                    </a:xfrm>
                    <a:prstGeom prst="rect">
                      <a:avLst/>
                    </a:prstGeom>
                    <a:blipFill>
                      <a:blip r:embed="rId26"/>
                      <a:stretch>
                        <a:fillRect/>
                      </a:stretch>
                    </a:blipFill>
                  </p:spPr>
                  <p:txBody>
                    <a:bodyPr/>
                    <a:lstStyle/>
                    <a:p>
                      <a:r>
                        <a:rPr lang="en-US">
                          <a:noFill/>
                        </a:rPr>
                        <a:t> </a:t>
                      </a:r>
                    </a:p>
                  </p:txBody>
                </p:sp>
              </mc:Fallback>
            </mc:AlternateContent>
            <p:cxnSp>
              <p:nvCxnSpPr>
                <p:cNvPr id="95" name="Straight Connector 94">
                  <a:extLst>
                    <a:ext uri="{FF2B5EF4-FFF2-40B4-BE49-F238E27FC236}">
                      <a16:creationId xmlns:a16="http://schemas.microsoft.com/office/drawing/2014/main" id="{99E25DC5-E390-5D6C-5BBB-850BB56B8A48}"/>
                    </a:ext>
                  </a:extLst>
                </p:cNvPr>
                <p:cNvCxnSpPr>
                  <a:cxnSpLocks/>
                </p:cNvCxnSpPr>
                <p:nvPr/>
              </p:nvCxnSpPr>
              <p:spPr>
                <a:xfrm flipV="1">
                  <a:off x="3336099" y="2205467"/>
                  <a:ext cx="0" cy="4712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F993F745-68C5-CFC8-67CC-AE8B09EBD7AF}"/>
                    </a:ext>
                  </a:extLst>
                </p:cNvPr>
                <p:cNvCxnSpPr>
                  <a:cxnSpLocks/>
                </p:cNvCxnSpPr>
                <p:nvPr/>
              </p:nvCxnSpPr>
              <p:spPr>
                <a:xfrm flipV="1">
                  <a:off x="5117275" y="2205467"/>
                  <a:ext cx="0" cy="4648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E2A8B12-6CE2-B343-A4A7-87F29B56617C}"/>
                    </a:ext>
                  </a:extLst>
                </p:cNvPr>
                <p:cNvCxnSpPr>
                  <a:cxnSpLocks/>
                </p:cNvCxnSpPr>
                <p:nvPr/>
              </p:nvCxnSpPr>
              <p:spPr>
                <a:xfrm flipV="1">
                  <a:off x="6984175" y="2205467"/>
                  <a:ext cx="0" cy="4640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D487ECB-EEA6-FFA7-FE55-097321686C12}"/>
                    </a:ext>
                  </a:extLst>
                </p:cNvPr>
                <p:cNvCxnSpPr>
                  <a:cxnSpLocks/>
                </p:cNvCxnSpPr>
                <p:nvPr/>
              </p:nvCxnSpPr>
              <p:spPr>
                <a:xfrm flipV="1">
                  <a:off x="8779639" y="2205467"/>
                  <a:ext cx="0" cy="4656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952FBA1-2B78-FAF2-4105-9EC8E6A92476}"/>
                    </a:ext>
                  </a:extLst>
                </p:cNvPr>
                <p:cNvCxnSpPr>
                  <a:cxnSpLocks/>
                </p:cNvCxnSpPr>
                <p:nvPr/>
              </p:nvCxnSpPr>
              <p:spPr>
                <a:xfrm flipV="1">
                  <a:off x="10489376" y="2205467"/>
                  <a:ext cx="0" cy="465253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C3CBF8D-3DB8-7DEF-2050-BD3ED87AC588}"/>
                        </a:ext>
                      </a:extLst>
                    </p:cNvPr>
                    <p:cNvSpPr txBox="1"/>
                    <p:nvPr/>
                  </p:nvSpPr>
                  <p:spPr>
                    <a:xfrm>
                      <a:off x="2218573" y="2171230"/>
                      <a:ext cx="883977"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100" name="TextBox 99">
                      <a:extLst>
                        <a:ext uri="{FF2B5EF4-FFF2-40B4-BE49-F238E27FC236}">
                          <a16:creationId xmlns:a16="http://schemas.microsoft.com/office/drawing/2014/main" id="{6C3CBF8D-3DB8-7DEF-2050-BD3ED87AC588}"/>
                        </a:ext>
                      </a:extLst>
                    </p:cNvPr>
                    <p:cNvSpPr txBox="1">
                      <a:spLocks noRot="1" noChangeAspect="1" noMove="1" noResize="1" noEditPoints="1" noAdjustHandles="1" noChangeArrowheads="1" noChangeShapeType="1" noTextEdit="1"/>
                    </p:cNvSpPr>
                    <p:nvPr/>
                  </p:nvSpPr>
                  <p:spPr>
                    <a:xfrm>
                      <a:off x="2218573" y="2171230"/>
                      <a:ext cx="883977" cy="689585"/>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FA1FB036-BB68-9B72-E632-77E5E6C105D3}"/>
                        </a:ext>
                      </a:extLst>
                    </p:cNvPr>
                    <p:cNvSpPr txBox="1"/>
                    <p:nvPr/>
                  </p:nvSpPr>
                  <p:spPr>
                    <a:xfrm>
                      <a:off x="3844100" y="2214243"/>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2</m:t>
                            </m:r>
                          </m:oMath>
                        </m:oMathPara>
                      </a14:m>
                      <a:endParaRPr lang="en-US" sz="2400" dirty="0">
                        <a:solidFill>
                          <a:schemeClr val="accent5"/>
                        </a:solidFill>
                      </a:endParaRPr>
                    </a:p>
                  </p:txBody>
                </p:sp>
              </mc:Choice>
              <mc:Fallback xmlns="">
                <p:sp>
                  <p:nvSpPr>
                    <p:cNvPr id="101" name="TextBox 100">
                      <a:extLst>
                        <a:ext uri="{FF2B5EF4-FFF2-40B4-BE49-F238E27FC236}">
                          <a16:creationId xmlns:a16="http://schemas.microsoft.com/office/drawing/2014/main" id="{FA1FB036-BB68-9B72-E632-77E5E6C105D3}"/>
                        </a:ext>
                      </a:extLst>
                    </p:cNvPr>
                    <p:cNvSpPr txBox="1">
                      <a:spLocks noRot="1" noChangeAspect="1" noMove="1" noResize="1" noEditPoints="1" noAdjustHandles="1" noChangeArrowheads="1" noChangeShapeType="1" noTextEdit="1"/>
                    </p:cNvSpPr>
                    <p:nvPr/>
                  </p:nvSpPr>
                  <p:spPr>
                    <a:xfrm>
                      <a:off x="3844100" y="2214243"/>
                      <a:ext cx="836612" cy="68958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EA95458C-4F60-4817-8BD7-DA7D0C262722}"/>
                        </a:ext>
                      </a:extLst>
                    </p:cNvPr>
                    <p:cNvSpPr txBox="1"/>
                    <p:nvPr/>
                  </p:nvSpPr>
                  <p:spPr>
                    <a:xfrm>
                      <a:off x="467726" y="2765282"/>
                      <a:ext cx="1020878" cy="597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oMath>
                        </m:oMathPara>
                      </a14:m>
                      <a:endParaRPr lang="en-US" sz="2000" dirty="0"/>
                    </a:p>
                  </p:txBody>
                </p:sp>
              </mc:Choice>
              <mc:Fallback xmlns="">
                <p:sp>
                  <p:nvSpPr>
                    <p:cNvPr id="102" name="TextBox 101">
                      <a:extLst>
                        <a:ext uri="{FF2B5EF4-FFF2-40B4-BE49-F238E27FC236}">
                          <a16:creationId xmlns:a16="http://schemas.microsoft.com/office/drawing/2014/main" id="{EA95458C-4F60-4817-8BD7-DA7D0C262722}"/>
                        </a:ext>
                      </a:extLst>
                    </p:cNvPr>
                    <p:cNvSpPr txBox="1">
                      <a:spLocks noRot="1" noChangeAspect="1" noMove="1" noResize="1" noEditPoints="1" noAdjustHandles="1" noChangeArrowheads="1" noChangeShapeType="1" noTextEdit="1"/>
                    </p:cNvSpPr>
                    <p:nvPr/>
                  </p:nvSpPr>
                  <p:spPr>
                    <a:xfrm>
                      <a:off x="467726" y="2765282"/>
                      <a:ext cx="1020878" cy="597641"/>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79E9924-7B3C-F15C-BCC5-D7452EB4F5B3}"/>
                        </a:ext>
                      </a:extLst>
                    </p:cNvPr>
                    <p:cNvSpPr txBox="1"/>
                    <p:nvPr/>
                  </p:nvSpPr>
                  <p:spPr>
                    <a:xfrm>
                      <a:off x="5707261" y="2205464"/>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3</m:t>
                            </m:r>
                          </m:oMath>
                        </m:oMathPara>
                      </a14:m>
                      <a:endParaRPr lang="en-US" sz="2400" dirty="0">
                        <a:solidFill>
                          <a:schemeClr val="accent5"/>
                        </a:solidFill>
                      </a:endParaRPr>
                    </a:p>
                  </p:txBody>
                </p:sp>
              </mc:Choice>
              <mc:Fallback xmlns="">
                <p:sp>
                  <p:nvSpPr>
                    <p:cNvPr id="103" name="TextBox 102">
                      <a:extLst>
                        <a:ext uri="{FF2B5EF4-FFF2-40B4-BE49-F238E27FC236}">
                          <a16:creationId xmlns:a16="http://schemas.microsoft.com/office/drawing/2014/main" id="{C79E9924-7B3C-F15C-BCC5-D7452EB4F5B3}"/>
                        </a:ext>
                      </a:extLst>
                    </p:cNvPr>
                    <p:cNvSpPr txBox="1">
                      <a:spLocks noRot="1" noChangeAspect="1" noMove="1" noResize="1" noEditPoints="1" noAdjustHandles="1" noChangeArrowheads="1" noChangeShapeType="1" noTextEdit="1"/>
                    </p:cNvSpPr>
                    <p:nvPr/>
                  </p:nvSpPr>
                  <p:spPr>
                    <a:xfrm>
                      <a:off x="5707261" y="2205464"/>
                      <a:ext cx="836612" cy="689585"/>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CC95C66-DE2C-D3C6-4244-812F77219EFB}"/>
                        </a:ext>
                      </a:extLst>
                    </p:cNvPr>
                    <p:cNvSpPr txBox="1"/>
                    <p:nvPr/>
                  </p:nvSpPr>
                  <p:spPr>
                    <a:xfrm>
                      <a:off x="7387428" y="2187881"/>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4</m:t>
                            </m:r>
                          </m:oMath>
                        </m:oMathPara>
                      </a14:m>
                      <a:endParaRPr lang="en-US" sz="2400" dirty="0">
                        <a:solidFill>
                          <a:schemeClr val="accent5"/>
                        </a:solidFill>
                      </a:endParaRPr>
                    </a:p>
                  </p:txBody>
                </p:sp>
              </mc:Choice>
              <mc:Fallback xmlns="">
                <p:sp>
                  <p:nvSpPr>
                    <p:cNvPr id="104" name="TextBox 103">
                      <a:extLst>
                        <a:ext uri="{FF2B5EF4-FFF2-40B4-BE49-F238E27FC236}">
                          <a16:creationId xmlns:a16="http://schemas.microsoft.com/office/drawing/2014/main" id="{6CC95C66-DE2C-D3C6-4244-812F77219EFB}"/>
                        </a:ext>
                      </a:extLst>
                    </p:cNvPr>
                    <p:cNvSpPr txBox="1">
                      <a:spLocks noRot="1" noChangeAspect="1" noMove="1" noResize="1" noEditPoints="1" noAdjustHandles="1" noChangeArrowheads="1" noChangeShapeType="1" noTextEdit="1"/>
                    </p:cNvSpPr>
                    <p:nvPr/>
                  </p:nvSpPr>
                  <p:spPr>
                    <a:xfrm>
                      <a:off x="7387428" y="2187881"/>
                      <a:ext cx="836612" cy="689585"/>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54E6034-EB72-0A69-31F4-FF2ADFA3B5A5}"/>
                        </a:ext>
                      </a:extLst>
                    </p:cNvPr>
                    <p:cNvSpPr txBox="1"/>
                    <p:nvPr/>
                  </p:nvSpPr>
                  <p:spPr>
                    <a:xfrm>
                      <a:off x="9182890" y="2171230"/>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5</m:t>
                            </m:r>
                          </m:oMath>
                        </m:oMathPara>
                      </a14:m>
                      <a:endParaRPr lang="en-US" sz="2400" dirty="0">
                        <a:solidFill>
                          <a:schemeClr val="accent5"/>
                        </a:solidFill>
                      </a:endParaRPr>
                    </a:p>
                  </p:txBody>
                </p:sp>
              </mc:Choice>
              <mc:Fallback xmlns="">
                <p:sp>
                  <p:nvSpPr>
                    <p:cNvPr id="105" name="TextBox 104">
                      <a:extLst>
                        <a:ext uri="{FF2B5EF4-FFF2-40B4-BE49-F238E27FC236}">
                          <a16:creationId xmlns:a16="http://schemas.microsoft.com/office/drawing/2014/main" id="{A54E6034-EB72-0A69-31F4-FF2ADFA3B5A5}"/>
                        </a:ext>
                      </a:extLst>
                    </p:cNvPr>
                    <p:cNvSpPr txBox="1">
                      <a:spLocks noRot="1" noChangeAspect="1" noMove="1" noResize="1" noEditPoints="1" noAdjustHandles="1" noChangeArrowheads="1" noChangeShapeType="1" noTextEdit="1"/>
                    </p:cNvSpPr>
                    <p:nvPr/>
                  </p:nvSpPr>
                  <p:spPr>
                    <a:xfrm>
                      <a:off x="9182890" y="2171230"/>
                      <a:ext cx="836612" cy="68958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86F5AB8A-5469-41C8-54E8-EA2990A33950}"/>
                        </a:ext>
                      </a:extLst>
                    </p:cNvPr>
                    <p:cNvSpPr txBox="1"/>
                    <p:nvPr/>
                  </p:nvSpPr>
                  <p:spPr>
                    <a:xfrm>
                      <a:off x="10882543" y="2152268"/>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6</m:t>
                            </m:r>
                          </m:oMath>
                        </m:oMathPara>
                      </a14:m>
                      <a:endParaRPr lang="en-US" sz="2400" dirty="0">
                        <a:solidFill>
                          <a:schemeClr val="accent5"/>
                        </a:solidFill>
                      </a:endParaRPr>
                    </a:p>
                  </p:txBody>
                </p:sp>
              </mc:Choice>
              <mc:Fallback xmlns="">
                <p:sp>
                  <p:nvSpPr>
                    <p:cNvPr id="106" name="TextBox 105">
                      <a:extLst>
                        <a:ext uri="{FF2B5EF4-FFF2-40B4-BE49-F238E27FC236}">
                          <a16:creationId xmlns:a16="http://schemas.microsoft.com/office/drawing/2014/main" id="{86F5AB8A-5469-41C8-54E8-EA2990A33950}"/>
                        </a:ext>
                      </a:extLst>
                    </p:cNvPr>
                    <p:cNvSpPr txBox="1">
                      <a:spLocks noRot="1" noChangeAspect="1" noMove="1" noResize="1" noEditPoints="1" noAdjustHandles="1" noChangeArrowheads="1" noChangeShapeType="1" noTextEdit="1"/>
                    </p:cNvSpPr>
                    <p:nvPr/>
                  </p:nvSpPr>
                  <p:spPr>
                    <a:xfrm>
                      <a:off x="10882543" y="2152268"/>
                      <a:ext cx="836612" cy="689585"/>
                    </a:xfrm>
                    <a:prstGeom prst="rect">
                      <a:avLst/>
                    </a:prstGeom>
                    <a:blipFill>
                      <a:blip r:embed="rId33"/>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BD8837E-8045-B367-82BB-CCAF797A5951}"/>
                    </a:ext>
                  </a:extLst>
                </p:cNvPr>
                <p:cNvSpPr txBox="1"/>
                <p:nvPr/>
              </p:nvSpPr>
              <p:spPr>
                <a:xfrm>
                  <a:off x="5156466" y="5453170"/>
                  <a:ext cx="598526" cy="3477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(1)</m:t>
                        </m:r>
                      </m:oMath>
                    </m:oMathPara>
                  </a14:m>
                  <a:endParaRPr lang="en-US" sz="2000" dirty="0"/>
                </a:p>
              </p:txBody>
            </p:sp>
          </mc:Choice>
          <mc:Fallback xmlns="">
            <p:sp>
              <p:nvSpPr>
                <p:cNvPr id="56" name="TextBox 55">
                  <a:extLst>
                    <a:ext uri="{FF2B5EF4-FFF2-40B4-BE49-F238E27FC236}">
                      <a16:creationId xmlns:a16="http://schemas.microsoft.com/office/drawing/2014/main" id="{9BD8837E-8045-B367-82BB-CCAF797A5951}"/>
                    </a:ext>
                  </a:extLst>
                </p:cNvPr>
                <p:cNvSpPr txBox="1">
                  <a:spLocks noRot="1" noChangeAspect="1" noMove="1" noResize="1" noEditPoints="1" noAdjustHandles="1" noChangeArrowheads="1" noChangeShapeType="1" noTextEdit="1"/>
                </p:cNvSpPr>
                <p:nvPr/>
              </p:nvSpPr>
              <p:spPr>
                <a:xfrm>
                  <a:off x="5156466" y="5453170"/>
                  <a:ext cx="598526" cy="347756"/>
                </a:xfrm>
                <a:prstGeom prst="rect">
                  <a:avLst/>
                </a:prstGeom>
                <a:blipFill>
                  <a:blip r:embed="rId34"/>
                  <a:stretch>
                    <a:fillRect r="-9091"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152D6BE-0116-A70D-1BCD-C18A824D4716}"/>
                    </a:ext>
                  </a:extLst>
                </p:cNvPr>
                <p:cNvSpPr txBox="1"/>
                <p:nvPr/>
              </p:nvSpPr>
              <p:spPr>
                <a:xfrm>
                  <a:off x="5170527" y="6318043"/>
                  <a:ext cx="598526" cy="3477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m:t>
                        </m:r>
                      </m:oMath>
                    </m:oMathPara>
                  </a14:m>
                  <a:endParaRPr lang="en-US" sz="2000" dirty="0"/>
                </a:p>
              </p:txBody>
            </p:sp>
          </mc:Choice>
          <mc:Fallback xmlns="">
            <p:sp>
              <p:nvSpPr>
                <p:cNvPr id="57" name="TextBox 56">
                  <a:extLst>
                    <a:ext uri="{FF2B5EF4-FFF2-40B4-BE49-F238E27FC236}">
                      <a16:creationId xmlns:a16="http://schemas.microsoft.com/office/drawing/2014/main" id="{C152D6BE-0116-A70D-1BCD-C18A824D4716}"/>
                    </a:ext>
                  </a:extLst>
                </p:cNvPr>
                <p:cNvSpPr txBox="1">
                  <a:spLocks noRot="1" noChangeAspect="1" noMove="1" noResize="1" noEditPoints="1" noAdjustHandles="1" noChangeArrowheads="1" noChangeShapeType="1" noTextEdit="1"/>
                </p:cNvSpPr>
                <p:nvPr/>
              </p:nvSpPr>
              <p:spPr>
                <a:xfrm>
                  <a:off x="5170527" y="6318043"/>
                  <a:ext cx="598526" cy="347756"/>
                </a:xfrm>
                <a:prstGeom prst="rect">
                  <a:avLst/>
                </a:prstGeom>
                <a:blipFill>
                  <a:blip r:embed="rId35"/>
                  <a:stretch>
                    <a:fillRect r="-8929" b="-1562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7" name="Rounded Rectangle 106">
                <a:extLst>
                  <a:ext uri="{FF2B5EF4-FFF2-40B4-BE49-F238E27FC236}">
                    <a16:creationId xmlns:a16="http://schemas.microsoft.com/office/drawing/2014/main" id="{9A5BDE18-4FF3-6D6D-A0CF-F405E652D6F8}"/>
                  </a:ext>
                </a:extLst>
              </p:cNvPr>
              <p:cNvSpPr/>
              <p:nvPr/>
            </p:nvSpPr>
            <p:spPr>
              <a:xfrm>
                <a:off x="628795" y="3589105"/>
                <a:ext cx="3036621" cy="3107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Let’s compute </a:t>
                </a:r>
                <a14:m>
                  <m:oMath xmlns:m="http://schemas.openxmlformats.org/officeDocument/2006/math">
                    <m:r>
                      <a:rPr lang="en-US" sz="3200" b="1" i="1" smtClean="0">
                        <a:latin typeface="Cambria Math" panose="02040503050406030204" pitchFamily="18" charset="0"/>
                        <a:ea typeface="Cambria Math" panose="02040503050406030204" pitchFamily="18" charset="0"/>
                      </a:rPr>
                      <m:t>𝔼</m:t>
                    </m:r>
                    <m:d>
                      <m:dPr>
                        <m:begChr m:val="["/>
                        <m:endChr m:val="]"/>
                        <m:ctrlPr>
                          <a:rPr lang="en-US" sz="3200" b="1" i="1" smtClean="0">
                            <a:latin typeface="Cambria Math" panose="02040503050406030204" pitchFamily="18" charset="0"/>
                            <a:ea typeface="Cambria Math" panose="02040503050406030204" pitchFamily="18" charset="0"/>
                          </a:rPr>
                        </m:ctrlPr>
                      </m:dPr>
                      <m:e>
                        <m:acc>
                          <m:accPr>
                            <m:chr m:val="̂"/>
                            <m:ctrlPr>
                              <a:rPr lang="en-US" sz="3200" b="1" i="1" smtClean="0">
                                <a:latin typeface="Cambria Math" panose="02040503050406030204" pitchFamily="18" charset="0"/>
                                <a:ea typeface="Cambria Math" panose="02040503050406030204" pitchFamily="18" charset="0"/>
                              </a:rPr>
                            </m:ctrlPr>
                          </m:accPr>
                          <m:e>
                            <m:r>
                              <a:rPr lang="en-US" sz="3200" b="1" i="1" smtClean="0">
                                <a:latin typeface="Cambria Math" panose="02040503050406030204" pitchFamily="18" charset="0"/>
                                <a:ea typeface="Cambria Math" panose="02040503050406030204" pitchFamily="18" charset="0"/>
                              </a:rPr>
                              <m:t>𝝉</m:t>
                            </m:r>
                          </m:e>
                        </m:acc>
                      </m:e>
                    </m:d>
                    <m:r>
                      <a:rPr lang="en-US" sz="3200" b="1" i="1" smtClean="0">
                        <a:latin typeface="Cambria Math" panose="02040503050406030204" pitchFamily="18" charset="0"/>
                        <a:ea typeface="Cambria Math" panose="02040503050406030204" pitchFamily="18" charset="0"/>
                      </a:rPr>
                      <m:t>!</m:t>
                    </m:r>
                  </m:oMath>
                </a14:m>
                <a:endParaRPr lang="en-US" sz="3200" dirty="0"/>
              </a:p>
              <a:p>
                <a:pPr algn="ctr"/>
                <a:endParaRPr lang="en-US" sz="2800" dirty="0"/>
              </a:p>
              <a:p>
                <a:pPr algn="ctr"/>
                <a:r>
                  <a:rPr lang="en-US" sz="2400" dirty="0"/>
                  <a:t>(On the board)</a:t>
                </a:r>
              </a:p>
              <a:p>
                <a:pPr algn="ctr"/>
                <a:endParaRPr lang="en-US" dirty="0"/>
              </a:p>
            </p:txBody>
          </p:sp>
        </mc:Choice>
        <mc:Fallback xmlns="">
          <p:sp>
            <p:nvSpPr>
              <p:cNvPr id="107" name="Rounded Rectangle 106">
                <a:extLst>
                  <a:ext uri="{FF2B5EF4-FFF2-40B4-BE49-F238E27FC236}">
                    <a16:creationId xmlns:a16="http://schemas.microsoft.com/office/drawing/2014/main" id="{9A5BDE18-4FF3-6D6D-A0CF-F405E652D6F8}"/>
                  </a:ext>
                </a:extLst>
              </p:cNvPr>
              <p:cNvSpPr>
                <a:spLocks noRot="1" noChangeAspect="1" noMove="1" noResize="1" noEditPoints="1" noAdjustHandles="1" noChangeArrowheads="1" noChangeShapeType="1" noTextEdit="1"/>
              </p:cNvSpPr>
              <p:nvPr/>
            </p:nvSpPr>
            <p:spPr>
              <a:xfrm>
                <a:off x="628795" y="3589105"/>
                <a:ext cx="3036621" cy="3107034"/>
              </a:xfrm>
              <a:prstGeom prst="round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A25A60-BB68-4443-AD4A-AAC224AC20C1}"/>
                  </a:ext>
                </a:extLst>
              </p:cNvPr>
              <p:cNvSpPr txBox="1"/>
              <p:nvPr/>
            </p:nvSpPr>
            <p:spPr>
              <a:xfrm>
                <a:off x="7971815" y="144269"/>
                <a:ext cx="4061184" cy="10366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accent5"/>
                              </a:solidFill>
                              <a:latin typeface="Cambria Math" panose="02040503050406030204" pitchFamily="18" charset="0"/>
                            </a:rPr>
                          </m:ctrlPr>
                        </m:accPr>
                        <m:e>
                          <m:r>
                            <a:rPr lang="en-US" sz="2400" b="0" i="1" smtClean="0">
                              <a:solidFill>
                                <a:schemeClr val="accent5"/>
                              </a:solidFill>
                              <a:latin typeface="Cambria Math" panose="02040503050406030204" pitchFamily="18" charset="0"/>
                            </a:rPr>
                            <m:t>𝜏</m:t>
                          </m:r>
                        </m:e>
                      </m:acc>
                      <m:r>
                        <a:rPr lang="en-US" sz="2400" b="0" i="1" dirty="0" smtClean="0">
                          <a:solidFill>
                            <a:schemeClr val="accent5"/>
                          </a:solidFill>
                          <a:latin typeface="Cambria Math" panose="02040503050406030204" pitchFamily="18" charset="0"/>
                        </a:rPr>
                        <m:t>=</m:t>
                      </m:r>
                      <m:f>
                        <m:fPr>
                          <m:ctrlPr>
                            <a:rPr lang="en-US" sz="2400" b="0" i="1" dirty="0" smtClean="0">
                              <a:solidFill>
                                <a:schemeClr val="accent5"/>
                              </a:solidFill>
                              <a:latin typeface="Cambria Math" panose="02040503050406030204" pitchFamily="18" charset="0"/>
                            </a:rPr>
                          </m:ctrlPr>
                        </m:fPr>
                        <m:num>
                          <m:r>
                            <a:rPr lang="en-US" sz="2400" b="0" i="1" dirty="0" smtClean="0">
                              <a:solidFill>
                                <a:schemeClr val="accent5"/>
                              </a:solidFill>
                              <a:latin typeface="Cambria Math" panose="02040503050406030204" pitchFamily="18" charset="0"/>
                            </a:rPr>
                            <m:t>1</m:t>
                          </m:r>
                        </m:num>
                        <m:den>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𝑁</m:t>
                              </m:r>
                            </m:e>
                            <m:sub>
                              <m:r>
                                <a:rPr lang="en-US" sz="2400" b="0" i="1" dirty="0" smtClean="0">
                                  <a:solidFill>
                                    <a:schemeClr val="accent5"/>
                                  </a:solidFill>
                                  <a:latin typeface="Cambria Math" panose="02040503050406030204" pitchFamily="18" charset="0"/>
                                </a:rPr>
                                <m:t>1</m:t>
                              </m:r>
                            </m:sub>
                          </m:sSub>
                        </m:den>
                      </m:f>
                      <m:nary>
                        <m:naryPr>
                          <m:chr m:val="∑"/>
                          <m:supHide m:val="on"/>
                          <m:ctrlPr>
                            <a:rPr lang="en-US" sz="2400" b="0" i="1" dirty="0" smtClean="0">
                              <a:solidFill>
                                <a:schemeClr val="accent5"/>
                              </a:solidFill>
                              <a:latin typeface="Cambria Math" panose="02040503050406030204" pitchFamily="18" charset="0"/>
                            </a:rPr>
                          </m:ctrlPr>
                        </m:naryPr>
                        <m:sub>
                          <m:r>
                            <m:rPr>
                              <m:brk m:alnAt="7"/>
                            </m:rPr>
                            <a:rPr lang="en-US" sz="2400" b="0" i="1" dirty="0" smtClean="0">
                              <a:solidFill>
                                <a:schemeClr val="accent5"/>
                              </a:solidFill>
                              <a:latin typeface="Cambria Math" panose="02040503050406030204" pitchFamily="18" charset="0"/>
                            </a:rPr>
                            <m:t>𝑖</m:t>
                          </m:r>
                          <m:r>
                            <a:rPr lang="en-US" sz="2400" b="0" i="1" dirty="0" smtClean="0">
                              <a:solidFill>
                                <a:schemeClr val="accent5"/>
                              </a:solidFill>
                              <a:latin typeface="Cambria Math" panose="02040503050406030204" pitchFamily="18" charset="0"/>
                            </a:rPr>
                            <m:t>:</m:t>
                          </m:r>
                          <m:sSub>
                            <m:sSubPr>
                              <m:ctrlPr>
                                <a:rPr lang="en-US" sz="2400" b="0" i="1" dirty="0" smtClean="0">
                                  <a:solidFill>
                                    <a:schemeClr val="accent5"/>
                                  </a:solidFill>
                                  <a:latin typeface="Cambria Math" panose="02040503050406030204" pitchFamily="18" charset="0"/>
                                </a:rPr>
                              </m:ctrlPr>
                            </m:sSubPr>
                            <m:e>
                              <m:r>
                                <m:rPr>
                                  <m:brk m:alnAt="7"/>
                                </m:rPr>
                                <a:rPr lang="en-US" sz="2400" b="0" i="1" dirty="0" smtClean="0">
                                  <a:solidFill>
                                    <a:schemeClr val="accent5"/>
                                  </a:solidFill>
                                  <a:latin typeface="Cambria Math" panose="02040503050406030204" pitchFamily="18" charset="0"/>
                                </a:rPr>
                                <m:t>𝑊</m:t>
                              </m:r>
                            </m:e>
                            <m:sub>
                              <m:r>
                                <m:rPr>
                                  <m:brk m:alnAt="7"/>
                                </m:rPr>
                                <a:rPr lang="en-US" sz="2400" b="0" i="1" dirty="0" smtClean="0">
                                  <a:solidFill>
                                    <a:schemeClr val="accent5"/>
                                  </a:solidFill>
                                  <a:latin typeface="Cambria Math" panose="02040503050406030204" pitchFamily="18" charset="0"/>
                                </a:rPr>
                                <m:t>𝑖</m:t>
                              </m:r>
                            </m:sub>
                          </m:sSub>
                          <m:r>
                            <m:rPr>
                              <m:brk m:alnAt="7"/>
                            </m:rPr>
                            <a:rPr lang="en-US" sz="2400" b="0" i="1" dirty="0" smtClean="0">
                              <a:solidFill>
                                <a:schemeClr val="accent5"/>
                              </a:solidFill>
                              <a:latin typeface="Cambria Math" panose="02040503050406030204" pitchFamily="18" charset="0"/>
                            </a:rPr>
                            <m:t>=</m:t>
                          </m:r>
                          <m:r>
                            <a:rPr lang="en-US" sz="2400" b="0" i="1" dirty="0" smtClean="0">
                              <a:solidFill>
                                <a:schemeClr val="accent5"/>
                              </a:solidFill>
                              <a:latin typeface="Cambria Math" panose="02040503050406030204" pitchFamily="18" charset="0"/>
                            </a:rPr>
                            <m:t>1</m:t>
                          </m:r>
                        </m:sub>
                        <m:sup/>
                        <m:e>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𝑖</m:t>
                              </m:r>
                            </m:sub>
                          </m:sSub>
                        </m:e>
                      </m:nary>
                      <m:r>
                        <a:rPr lang="en-US" sz="2400" b="0" i="1" dirty="0" smtClean="0">
                          <a:solidFill>
                            <a:schemeClr val="accent5"/>
                          </a:solidFill>
                          <a:latin typeface="Cambria Math" panose="02040503050406030204" pitchFamily="18" charset="0"/>
                        </a:rPr>
                        <m:t>−</m:t>
                      </m:r>
                      <m:f>
                        <m:fPr>
                          <m:ctrlPr>
                            <a:rPr lang="en-US" sz="2400" b="0" i="1" dirty="0" smtClean="0">
                              <a:solidFill>
                                <a:schemeClr val="accent5"/>
                              </a:solidFill>
                              <a:latin typeface="Cambria Math" panose="02040503050406030204" pitchFamily="18" charset="0"/>
                            </a:rPr>
                          </m:ctrlPr>
                        </m:fPr>
                        <m:num>
                          <m:r>
                            <a:rPr lang="en-US" sz="2400" b="0" i="1" dirty="0" smtClean="0">
                              <a:solidFill>
                                <a:schemeClr val="accent5"/>
                              </a:solidFill>
                              <a:latin typeface="Cambria Math" panose="02040503050406030204" pitchFamily="18" charset="0"/>
                            </a:rPr>
                            <m:t>1</m:t>
                          </m:r>
                        </m:num>
                        <m:den>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𝑁</m:t>
                              </m:r>
                            </m:e>
                            <m:sub>
                              <m:r>
                                <a:rPr lang="en-US" sz="2400" b="0" i="1" dirty="0" smtClean="0">
                                  <a:solidFill>
                                    <a:schemeClr val="accent5"/>
                                  </a:solidFill>
                                  <a:latin typeface="Cambria Math" panose="02040503050406030204" pitchFamily="18" charset="0"/>
                                </a:rPr>
                                <m:t>0</m:t>
                              </m:r>
                            </m:sub>
                          </m:sSub>
                        </m:den>
                      </m:f>
                      <m:nary>
                        <m:naryPr>
                          <m:chr m:val="∑"/>
                          <m:supHide m:val="on"/>
                          <m:ctrlPr>
                            <a:rPr lang="en-US" sz="2400" b="0" i="1" dirty="0" smtClean="0">
                              <a:solidFill>
                                <a:schemeClr val="accent5"/>
                              </a:solidFill>
                              <a:latin typeface="Cambria Math" panose="02040503050406030204" pitchFamily="18" charset="0"/>
                            </a:rPr>
                          </m:ctrlPr>
                        </m:naryPr>
                        <m:sub>
                          <m:r>
                            <m:rPr>
                              <m:brk m:alnAt="7"/>
                            </m:rPr>
                            <a:rPr lang="en-US" sz="2400" b="0" i="1" dirty="0" smtClean="0">
                              <a:solidFill>
                                <a:schemeClr val="accent5"/>
                              </a:solidFill>
                              <a:latin typeface="Cambria Math" panose="02040503050406030204" pitchFamily="18" charset="0"/>
                            </a:rPr>
                            <m:t>𝑖</m:t>
                          </m:r>
                          <m:r>
                            <a:rPr lang="en-US" sz="2400" b="0" i="1" dirty="0" smtClean="0">
                              <a:solidFill>
                                <a:schemeClr val="accent5"/>
                              </a:solidFill>
                              <a:latin typeface="Cambria Math" panose="02040503050406030204" pitchFamily="18" charset="0"/>
                            </a:rPr>
                            <m:t>:</m:t>
                          </m:r>
                          <m:sSub>
                            <m:sSubPr>
                              <m:ctrlPr>
                                <a:rPr lang="en-US" sz="2400" b="0" i="1" dirty="0" smtClean="0">
                                  <a:solidFill>
                                    <a:schemeClr val="accent5"/>
                                  </a:solidFill>
                                  <a:latin typeface="Cambria Math" panose="02040503050406030204" pitchFamily="18" charset="0"/>
                                </a:rPr>
                              </m:ctrlPr>
                            </m:sSubPr>
                            <m:e>
                              <m:r>
                                <m:rPr>
                                  <m:brk m:alnAt="7"/>
                                </m:rPr>
                                <a:rPr lang="en-US" sz="2400" b="0" i="1" dirty="0" smtClean="0">
                                  <a:solidFill>
                                    <a:schemeClr val="accent5"/>
                                  </a:solidFill>
                                  <a:latin typeface="Cambria Math" panose="02040503050406030204" pitchFamily="18" charset="0"/>
                                </a:rPr>
                                <m:t>𝑊</m:t>
                              </m:r>
                            </m:e>
                            <m:sub>
                              <m:r>
                                <m:rPr>
                                  <m:brk m:alnAt="7"/>
                                </m:rPr>
                                <a:rPr lang="en-US" sz="2400" b="0" i="1" dirty="0" smtClean="0">
                                  <a:solidFill>
                                    <a:schemeClr val="accent5"/>
                                  </a:solidFill>
                                  <a:latin typeface="Cambria Math" panose="02040503050406030204" pitchFamily="18" charset="0"/>
                                </a:rPr>
                                <m:t>𝑖</m:t>
                              </m:r>
                            </m:sub>
                          </m:sSub>
                          <m:r>
                            <m:rPr>
                              <m:brk m:alnAt="7"/>
                            </m:rPr>
                            <a:rPr lang="en-US" sz="2400" b="0" i="1" dirty="0" smtClean="0">
                              <a:solidFill>
                                <a:schemeClr val="accent5"/>
                              </a:solidFill>
                              <a:latin typeface="Cambria Math" panose="02040503050406030204" pitchFamily="18" charset="0"/>
                            </a:rPr>
                            <m:t>=</m:t>
                          </m:r>
                          <m:r>
                            <a:rPr lang="en-US" sz="2400" b="0" i="1" dirty="0" smtClean="0">
                              <a:solidFill>
                                <a:schemeClr val="accent5"/>
                              </a:solidFill>
                              <a:latin typeface="Cambria Math" panose="02040503050406030204" pitchFamily="18" charset="0"/>
                            </a:rPr>
                            <m:t>0</m:t>
                          </m:r>
                        </m:sub>
                        <m:sup/>
                        <m:e>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𝑖</m:t>
                              </m:r>
                            </m:sub>
                          </m:sSub>
                        </m:e>
                      </m:nary>
                    </m:oMath>
                  </m:oMathPara>
                </a14:m>
                <a:endParaRPr lang="en-US" sz="2400" dirty="0">
                  <a:solidFill>
                    <a:schemeClr val="accent5"/>
                  </a:solidFill>
                </a:endParaRPr>
              </a:p>
            </p:txBody>
          </p:sp>
        </mc:Choice>
        <mc:Fallback xmlns="">
          <p:sp>
            <p:nvSpPr>
              <p:cNvPr id="5" name="TextBox 4">
                <a:extLst>
                  <a:ext uri="{FF2B5EF4-FFF2-40B4-BE49-F238E27FC236}">
                    <a16:creationId xmlns:a16="http://schemas.microsoft.com/office/drawing/2014/main" id="{F7A25A60-BB68-4443-AD4A-AAC224AC20C1}"/>
                  </a:ext>
                </a:extLst>
              </p:cNvPr>
              <p:cNvSpPr txBox="1">
                <a:spLocks noRot="1" noChangeAspect="1" noMove="1" noResize="1" noEditPoints="1" noAdjustHandles="1" noChangeArrowheads="1" noChangeShapeType="1" noTextEdit="1"/>
              </p:cNvSpPr>
              <p:nvPr/>
            </p:nvSpPr>
            <p:spPr>
              <a:xfrm>
                <a:off x="7971815" y="144269"/>
                <a:ext cx="4061184" cy="1036630"/>
              </a:xfrm>
              <a:prstGeom prst="rect">
                <a:avLst/>
              </a:prstGeom>
              <a:blipFill>
                <a:blip r:embed="rId37"/>
                <a:stretch>
                  <a:fillRect t="-124096" r="-3738" b="-166265"/>
                </a:stretch>
              </a:blipFill>
            </p:spPr>
            <p:txBody>
              <a:bodyPr/>
              <a:lstStyle/>
              <a:p>
                <a:r>
                  <a:rPr lang="en-US">
                    <a:noFill/>
                  </a:rPr>
                  <a:t> </a:t>
                </a:r>
              </a:p>
            </p:txBody>
          </p:sp>
        </mc:Fallback>
      </mc:AlternateContent>
    </p:spTree>
    <p:extLst>
      <p:ext uri="{BB962C8B-B14F-4D97-AF65-F5344CB8AC3E}">
        <p14:creationId xmlns:p14="http://schemas.microsoft.com/office/powerpoint/2010/main" val="20658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0A8F-2FF6-53E3-C74B-097CE8788C1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552AAE6-6025-D65F-CCD0-154B1D4E3FAE}"/>
              </a:ext>
            </a:extLst>
          </p:cNvPr>
          <p:cNvSpPr>
            <a:spLocks noGrp="1"/>
          </p:cNvSpPr>
          <p:nvPr>
            <p:ph type="subTitle" idx="1"/>
          </p:nvPr>
        </p:nvSpPr>
        <p:spPr/>
        <p:txBody>
          <a:bodyPr/>
          <a:lstStyle/>
          <a:p>
            <a:endParaRPr lang="en-US"/>
          </a:p>
        </p:txBody>
      </p:sp>
      <p:pic>
        <p:nvPicPr>
          <p:cNvPr id="5" name="slide.url=https://www.polleverywhere.com/multiple_choice_polls/mqYuhBMhkg9QCLys3PIAn?display_state=chart&amp;activity_state=opened&amp;state=opened&amp;flow=Engagement&amp;onscreen=persist&amp;hide=instructions">
            <a:extLst>
              <a:ext uri="{FF2B5EF4-FFF2-40B4-BE49-F238E27FC236}">
                <a16:creationId xmlns:a16="http://schemas.microsoft.com/office/drawing/2014/main" id="{B10A4242-D056-B7DE-A6CE-DB71142EF3D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489022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3D9B-6C87-AA5A-7D51-4537580426D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6D71ED-C184-63F5-35A2-BF7067608A34}"/>
              </a:ext>
            </a:extLst>
          </p:cNvPr>
          <p:cNvSpPr>
            <a:spLocks noGrp="1"/>
          </p:cNvSpPr>
          <p:nvPr>
            <p:ph type="subTitle" idx="1"/>
          </p:nvPr>
        </p:nvSpPr>
        <p:spPr/>
        <p:txBody>
          <a:bodyPr/>
          <a:lstStyle/>
          <a:p>
            <a:endParaRPr lang="en-US"/>
          </a:p>
        </p:txBody>
      </p:sp>
      <p:pic>
        <p:nvPicPr>
          <p:cNvPr id="5" name="slide.url=https://www.polleverywhere.com/multiple_choice_polls/uf6Y7TLNoKI6RJQTLakDk?display_state=chart&amp;activity_state=opened&amp;state=opened&amp;flow=Engagement&amp;onscreen=persist&amp;hide=instructions">
            <a:extLst>
              <a:ext uri="{FF2B5EF4-FFF2-40B4-BE49-F238E27FC236}">
                <a16:creationId xmlns:a16="http://schemas.microsoft.com/office/drawing/2014/main" id="{4914D02D-AC55-3635-5E90-608F596875C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090245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4284-324B-2FB7-D068-D475CAFD87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6B85931-3AED-7B9F-AD0F-9C44E6172B62}"/>
              </a:ext>
            </a:extLst>
          </p:cNvPr>
          <p:cNvSpPr>
            <a:spLocks noGrp="1"/>
          </p:cNvSpPr>
          <p:nvPr>
            <p:ph type="subTitle" idx="1"/>
          </p:nvPr>
        </p:nvSpPr>
        <p:spPr/>
        <p:txBody>
          <a:bodyPr/>
          <a:lstStyle/>
          <a:p>
            <a:endParaRPr lang="en-US"/>
          </a:p>
        </p:txBody>
      </p:sp>
      <p:pic>
        <p:nvPicPr>
          <p:cNvPr id="5" name="slide.url=https://www.polleverywhere.com/multiple_choice_polls/S0OzecDxUN7kdWhotLVnf?display_state=chart&amp;activity_state=opened&amp;state=opened&amp;flow=Engagement&amp;onscreen=persist&amp;hide=instructions">
            <a:extLst>
              <a:ext uri="{FF2B5EF4-FFF2-40B4-BE49-F238E27FC236}">
                <a16:creationId xmlns:a16="http://schemas.microsoft.com/office/drawing/2014/main" id="{EA99BC74-555C-81B4-0222-BE0C3AA85BA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479503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3944-CF56-629D-7C03-DC26D34D8C98}"/>
              </a:ext>
            </a:extLst>
          </p:cNvPr>
          <p:cNvSpPr>
            <a:spLocks noGrp="1"/>
          </p:cNvSpPr>
          <p:nvPr>
            <p:ph type="title"/>
          </p:nvPr>
        </p:nvSpPr>
        <p:spPr/>
        <p:txBody>
          <a:bodyPr/>
          <a:lstStyle/>
          <a:p>
            <a:r>
              <a:rPr lang="en-US" dirty="0"/>
              <a:t>One concrete concern </a:t>
            </a:r>
            <a:br>
              <a:rPr lang="en-US" dirty="0"/>
            </a:br>
            <a:r>
              <a:rPr lang="en-US" dirty="0"/>
              <a:t>with construct validity in each?</a:t>
            </a:r>
          </a:p>
        </p:txBody>
      </p:sp>
      <p:sp>
        <p:nvSpPr>
          <p:cNvPr id="4" name="TextBox 3">
            <a:extLst>
              <a:ext uri="{FF2B5EF4-FFF2-40B4-BE49-F238E27FC236}">
                <a16:creationId xmlns:a16="http://schemas.microsoft.com/office/drawing/2014/main" id="{F55B81C3-018C-6FD6-B7BE-164172F4CEBB}"/>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spTree>
    <p:extLst>
      <p:ext uri="{BB962C8B-B14F-4D97-AF65-F5344CB8AC3E}">
        <p14:creationId xmlns:p14="http://schemas.microsoft.com/office/powerpoint/2010/main" val="1681095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339D-6D22-670B-92AF-FD7FB51F7380}"/>
              </a:ext>
            </a:extLst>
          </p:cNvPr>
          <p:cNvSpPr>
            <a:spLocks noGrp="1"/>
          </p:cNvSpPr>
          <p:nvPr>
            <p:ph type="title"/>
          </p:nvPr>
        </p:nvSpPr>
        <p:spPr/>
        <p:txBody>
          <a:bodyPr/>
          <a:lstStyle/>
          <a:p>
            <a:r>
              <a:rPr lang="en-US" dirty="0"/>
              <a:t>Longer-Term Results*</a:t>
            </a:r>
            <a:br>
              <a:rPr lang="en-US" dirty="0"/>
            </a:br>
            <a:endParaRPr lang="en-US" dirty="0"/>
          </a:p>
        </p:txBody>
      </p:sp>
      <p:sp>
        <p:nvSpPr>
          <p:cNvPr id="4" name="TextBox 3">
            <a:extLst>
              <a:ext uri="{FF2B5EF4-FFF2-40B4-BE49-F238E27FC236}">
                <a16:creationId xmlns:a16="http://schemas.microsoft.com/office/drawing/2014/main" id="{7CEE2EFE-F01D-2B57-0A69-433F9683AA64}"/>
              </a:ext>
            </a:extLst>
          </p:cNvPr>
          <p:cNvSpPr txBox="1"/>
          <p:nvPr/>
        </p:nvSpPr>
        <p:spPr>
          <a:xfrm>
            <a:off x="407349" y="-13524"/>
            <a:ext cx="1577676" cy="369332"/>
          </a:xfrm>
          <a:prstGeom prst="rect">
            <a:avLst/>
          </a:prstGeom>
          <a:noFill/>
        </p:spPr>
        <p:txBody>
          <a:bodyPr wrap="none" rtlCol="0">
            <a:spAutoFit/>
          </a:bodyPr>
          <a:lstStyle/>
          <a:p>
            <a:r>
              <a:rPr lang="en-US" dirty="0"/>
              <a:t>*Simplified </a:t>
            </a:r>
            <a:r>
              <a:rPr lang="en-US" dirty="0">
                <a:sym typeface="Wingdings" pitchFamily="2" charset="2"/>
              </a:rPr>
              <a:t> </a:t>
            </a:r>
            <a:endParaRPr lang="en-US" dirty="0"/>
          </a:p>
        </p:txBody>
      </p:sp>
      <p:sp>
        <p:nvSpPr>
          <p:cNvPr id="8" name="TextBox 7">
            <a:extLst>
              <a:ext uri="{FF2B5EF4-FFF2-40B4-BE49-F238E27FC236}">
                <a16:creationId xmlns:a16="http://schemas.microsoft.com/office/drawing/2014/main" id="{C187E743-F010-6935-30B3-ECD8635DCFE4}"/>
              </a:ext>
            </a:extLst>
          </p:cNvPr>
          <p:cNvSpPr txBox="1"/>
          <p:nvPr/>
        </p:nvSpPr>
        <p:spPr>
          <a:xfrm>
            <a:off x="2768442" y="1690686"/>
            <a:ext cx="4643707" cy="523220"/>
          </a:xfrm>
          <a:prstGeom prst="rect">
            <a:avLst/>
          </a:prstGeom>
          <a:noFill/>
        </p:spPr>
        <p:txBody>
          <a:bodyPr wrap="none" rtlCol="0">
            <a:spAutoFit/>
          </a:bodyPr>
          <a:lstStyle/>
          <a:p>
            <a:r>
              <a:rPr lang="en-US" sz="2800" b="1" dirty="0">
                <a:solidFill>
                  <a:schemeClr val="accent5"/>
                </a:solidFill>
              </a:rPr>
              <a:t>Los Angeles </a:t>
            </a:r>
            <a:r>
              <a:rPr lang="en-US" sz="2000" b="1" dirty="0">
                <a:solidFill>
                  <a:schemeClr val="accent5"/>
                </a:solidFill>
              </a:rPr>
              <a:t>(Human Capital first)</a:t>
            </a:r>
            <a:endParaRPr lang="en-US" sz="2800" b="1" dirty="0">
              <a:solidFill>
                <a:schemeClr val="accent5"/>
              </a:solidFill>
            </a:endParaRPr>
          </a:p>
        </p:txBody>
      </p:sp>
      <p:sp>
        <p:nvSpPr>
          <p:cNvPr id="9" name="TextBox 8">
            <a:extLst>
              <a:ext uri="{FF2B5EF4-FFF2-40B4-BE49-F238E27FC236}">
                <a16:creationId xmlns:a16="http://schemas.microsoft.com/office/drawing/2014/main" id="{348117E5-BFB5-AE22-ACBA-DAF1D6F84804}"/>
              </a:ext>
            </a:extLst>
          </p:cNvPr>
          <p:cNvSpPr txBox="1"/>
          <p:nvPr/>
        </p:nvSpPr>
        <p:spPr>
          <a:xfrm>
            <a:off x="8306398" y="1683267"/>
            <a:ext cx="2978251" cy="523220"/>
          </a:xfrm>
          <a:prstGeom prst="rect">
            <a:avLst/>
          </a:prstGeom>
          <a:noFill/>
        </p:spPr>
        <p:txBody>
          <a:bodyPr wrap="none" rtlCol="0">
            <a:spAutoFit/>
          </a:bodyPr>
          <a:lstStyle/>
          <a:p>
            <a:r>
              <a:rPr lang="en-US" sz="2800" b="1" dirty="0">
                <a:solidFill>
                  <a:schemeClr val="accent1"/>
                </a:solidFill>
              </a:rPr>
              <a:t>Riverside </a:t>
            </a:r>
            <a:r>
              <a:rPr lang="en-US" sz="2000" b="1" dirty="0">
                <a:solidFill>
                  <a:schemeClr val="accent1"/>
                </a:solidFill>
              </a:rPr>
              <a:t>(Jobs first)</a:t>
            </a:r>
            <a:endParaRPr lang="en-US" sz="2800" b="1" dirty="0">
              <a:solidFill>
                <a:schemeClr val="accent1"/>
              </a:solidFill>
            </a:endParaRPr>
          </a:p>
        </p:txBody>
      </p:sp>
      <p:sp>
        <p:nvSpPr>
          <p:cNvPr id="10" name="TextBox 9">
            <a:extLst>
              <a:ext uri="{FF2B5EF4-FFF2-40B4-BE49-F238E27FC236}">
                <a16:creationId xmlns:a16="http://schemas.microsoft.com/office/drawing/2014/main" id="{3605FBBF-D473-64B1-BA67-35FFD8AF3E31}"/>
              </a:ext>
            </a:extLst>
          </p:cNvPr>
          <p:cNvSpPr txBox="1"/>
          <p:nvPr/>
        </p:nvSpPr>
        <p:spPr>
          <a:xfrm>
            <a:off x="-24353" y="3424427"/>
            <a:ext cx="1537479" cy="830997"/>
          </a:xfrm>
          <a:prstGeom prst="rect">
            <a:avLst/>
          </a:prstGeom>
          <a:solidFill>
            <a:schemeClr val="bg1"/>
          </a:solidFill>
        </p:spPr>
        <p:txBody>
          <a:bodyPr wrap="square" rtlCol="0">
            <a:spAutoFit/>
          </a:bodyPr>
          <a:lstStyle/>
          <a:p>
            <a:pPr algn="r"/>
            <a:r>
              <a:rPr lang="en-US" sz="1600" dirty="0"/>
              <a:t>What fraction were employed at all that year?</a:t>
            </a:r>
          </a:p>
        </p:txBody>
      </p:sp>
      <p:sp>
        <p:nvSpPr>
          <p:cNvPr id="11" name="TextBox 10">
            <a:extLst>
              <a:ext uri="{FF2B5EF4-FFF2-40B4-BE49-F238E27FC236}">
                <a16:creationId xmlns:a16="http://schemas.microsoft.com/office/drawing/2014/main" id="{14EE3CB3-69B5-8928-2756-C97B873B5C55}"/>
              </a:ext>
            </a:extLst>
          </p:cNvPr>
          <p:cNvSpPr txBox="1"/>
          <p:nvPr/>
        </p:nvSpPr>
        <p:spPr>
          <a:xfrm>
            <a:off x="-17262" y="5140242"/>
            <a:ext cx="1335619" cy="830997"/>
          </a:xfrm>
          <a:prstGeom prst="rect">
            <a:avLst/>
          </a:prstGeom>
          <a:solidFill>
            <a:schemeClr val="bg1"/>
          </a:solidFill>
        </p:spPr>
        <p:txBody>
          <a:bodyPr wrap="square" rtlCol="0">
            <a:spAutoFit/>
          </a:bodyPr>
          <a:lstStyle/>
          <a:p>
            <a:pPr algn="r"/>
            <a:r>
              <a:rPr lang="en-US" sz="1600" dirty="0"/>
              <a:t>Annual earnings (in 1999 dollars)</a:t>
            </a:r>
          </a:p>
        </p:txBody>
      </p:sp>
      <p:sp>
        <p:nvSpPr>
          <p:cNvPr id="12" name="TextBox 11">
            <a:extLst>
              <a:ext uri="{FF2B5EF4-FFF2-40B4-BE49-F238E27FC236}">
                <a16:creationId xmlns:a16="http://schemas.microsoft.com/office/drawing/2014/main" id="{C792D2C0-1E92-A4ED-ABBE-0140F887C68F}"/>
              </a:ext>
            </a:extLst>
          </p:cNvPr>
          <p:cNvSpPr txBox="1"/>
          <p:nvPr/>
        </p:nvSpPr>
        <p:spPr>
          <a:xfrm>
            <a:off x="4238119" y="2213907"/>
            <a:ext cx="1298713" cy="646331"/>
          </a:xfrm>
          <a:prstGeom prst="rect">
            <a:avLst/>
          </a:prstGeom>
          <a:noFill/>
        </p:spPr>
        <p:txBody>
          <a:bodyPr wrap="square" rtlCol="0">
            <a:spAutoFit/>
          </a:bodyPr>
          <a:lstStyle/>
          <a:p>
            <a:pPr algn="ctr"/>
            <a:r>
              <a:rPr lang="en-US" dirty="0">
                <a:solidFill>
                  <a:schemeClr val="accent5"/>
                </a:solidFill>
              </a:rPr>
              <a:t>Treatment Group</a:t>
            </a:r>
          </a:p>
        </p:txBody>
      </p:sp>
      <p:sp>
        <p:nvSpPr>
          <p:cNvPr id="13" name="TextBox 12">
            <a:extLst>
              <a:ext uri="{FF2B5EF4-FFF2-40B4-BE49-F238E27FC236}">
                <a16:creationId xmlns:a16="http://schemas.microsoft.com/office/drawing/2014/main" id="{32484282-8968-C9B2-6AD2-58DE0CB284F6}"/>
              </a:ext>
            </a:extLst>
          </p:cNvPr>
          <p:cNvSpPr txBox="1"/>
          <p:nvPr/>
        </p:nvSpPr>
        <p:spPr>
          <a:xfrm>
            <a:off x="2627577" y="2213907"/>
            <a:ext cx="1298713" cy="646331"/>
          </a:xfrm>
          <a:prstGeom prst="rect">
            <a:avLst/>
          </a:prstGeom>
          <a:noFill/>
        </p:spPr>
        <p:txBody>
          <a:bodyPr wrap="square" rtlCol="0">
            <a:spAutoFit/>
          </a:bodyPr>
          <a:lstStyle/>
          <a:p>
            <a:pPr algn="ctr"/>
            <a:r>
              <a:rPr lang="en-US" dirty="0">
                <a:solidFill>
                  <a:schemeClr val="accent5"/>
                </a:solidFill>
              </a:rPr>
              <a:t>Control</a:t>
            </a:r>
          </a:p>
          <a:p>
            <a:pPr algn="ctr"/>
            <a:r>
              <a:rPr lang="en-US" dirty="0">
                <a:solidFill>
                  <a:schemeClr val="accent5"/>
                </a:solidFill>
              </a:rPr>
              <a:t>Group</a:t>
            </a:r>
          </a:p>
        </p:txBody>
      </p:sp>
      <p:sp>
        <p:nvSpPr>
          <p:cNvPr id="14" name="TextBox 13">
            <a:extLst>
              <a:ext uri="{FF2B5EF4-FFF2-40B4-BE49-F238E27FC236}">
                <a16:creationId xmlns:a16="http://schemas.microsoft.com/office/drawing/2014/main" id="{3B3E1BFD-3061-1A9D-A4A3-819990CF5360}"/>
              </a:ext>
            </a:extLst>
          </p:cNvPr>
          <p:cNvSpPr txBox="1"/>
          <p:nvPr/>
        </p:nvSpPr>
        <p:spPr>
          <a:xfrm>
            <a:off x="5819302" y="2213908"/>
            <a:ext cx="1298713" cy="646331"/>
          </a:xfrm>
          <a:prstGeom prst="rect">
            <a:avLst/>
          </a:prstGeom>
          <a:noFill/>
        </p:spPr>
        <p:txBody>
          <a:bodyPr wrap="square" rtlCol="0">
            <a:spAutoFit/>
          </a:bodyPr>
          <a:lstStyle/>
          <a:p>
            <a:pPr algn="ctr"/>
            <a:r>
              <a:rPr lang="en-US" dirty="0">
                <a:solidFill>
                  <a:schemeClr val="accent5"/>
                </a:solidFill>
              </a:rPr>
              <a:t>Percentage difference</a:t>
            </a:r>
          </a:p>
        </p:txBody>
      </p:sp>
      <p:sp>
        <p:nvSpPr>
          <p:cNvPr id="15" name="TextBox 14">
            <a:extLst>
              <a:ext uri="{FF2B5EF4-FFF2-40B4-BE49-F238E27FC236}">
                <a16:creationId xmlns:a16="http://schemas.microsoft.com/office/drawing/2014/main" id="{79E5ADE7-44F6-A6FF-37E4-B3C19CD49924}"/>
              </a:ext>
            </a:extLst>
          </p:cNvPr>
          <p:cNvSpPr txBox="1"/>
          <p:nvPr/>
        </p:nvSpPr>
        <p:spPr>
          <a:xfrm>
            <a:off x="8933285" y="2220350"/>
            <a:ext cx="1298713" cy="646331"/>
          </a:xfrm>
          <a:prstGeom prst="rect">
            <a:avLst/>
          </a:prstGeom>
          <a:noFill/>
        </p:spPr>
        <p:txBody>
          <a:bodyPr wrap="square" rtlCol="0">
            <a:spAutoFit/>
          </a:bodyPr>
          <a:lstStyle/>
          <a:p>
            <a:pPr algn="ctr"/>
            <a:r>
              <a:rPr lang="en-US" dirty="0">
                <a:solidFill>
                  <a:schemeClr val="accent1"/>
                </a:solidFill>
              </a:rPr>
              <a:t>Treatment Group</a:t>
            </a:r>
          </a:p>
        </p:txBody>
      </p:sp>
      <p:sp>
        <p:nvSpPr>
          <p:cNvPr id="16" name="TextBox 15">
            <a:extLst>
              <a:ext uri="{FF2B5EF4-FFF2-40B4-BE49-F238E27FC236}">
                <a16:creationId xmlns:a16="http://schemas.microsoft.com/office/drawing/2014/main" id="{EDE369B0-E3AD-A4C1-7B17-DB25B4B17671}"/>
              </a:ext>
            </a:extLst>
          </p:cNvPr>
          <p:cNvSpPr txBox="1"/>
          <p:nvPr/>
        </p:nvSpPr>
        <p:spPr>
          <a:xfrm>
            <a:off x="7546780" y="2213906"/>
            <a:ext cx="1298713" cy="646331"/>
          </a:xfrm>
          <a:prstGeom prst="rect">
            <a:avLst/>
          </a:prstGeom>
          <a:noFill/>
        </p:spPr>
        <p:txBody>
          <a:bodyPr wrap="square" rtlCol="0">
            <a:spAutoFit/>
          </a:bodyPr>
          <a:lstStyle/>
          <a:p>
            <a:pPr algn="ctr"/>
            <a:r>
              <a:rPr lang="en-US" dirty="0">
                <a:solidFill>
                  <a:schemeClr val="accent1"/>
                </a:solidFill>
              </a:rPr>
              <a:t>Control</a:t>
            </a:r>
          </a:p>
          <a:p>
            <a:pPr algn="ctr"/>
            <a:r>
              <a:rPr lang="en-US" dirty="0">
                <a:solidFill>
                  <a:schemeClr val="accent1"/>
                </a:solidFill>
              </a:rPr>
              <a:t>Group</a:t>
            </a:r>
          </a:p>
        </p:txBody>
      </p:sp>
      <p:sp>
        <p:nvSpPr>
          <p:cNvPr id="17" name="TextBox 16">
            <a:extLst>
              <a:ext uri="{FF2B5EF4-FFF2-40B4-BE49-F238E27FC236}">
                <a16:creationId xmlns:a16="http://schemas.microsoft.com/office/drawing/2014/main" id="{5BDD04A6-0BDD-BBA6-EF55-1ABA4A1E8834}"/>
              </a:ext>
            </a:extLst>
          </p:cNvPr>
          <p:cNvSpPr txBox="1"/>
          <p:nvPr/>
        </p:nvSpPr>
        <p:spPr>
          <a:xfrm>
            <a:off x="10455965" y="2197685"/>
            <a:ext cx="1298713" cy="646331"/>
          </a:xfrm>
          <a:prstGeom prst="rect">
            <a:avLst/>
          </a:prstGeom>
          <a:noFill/>
        </p:spPr>
        <p:txBody>
          <a:bodyPr wrap="square" rtlCol="0">
            <a:spAutoFit/>
          </a:bodyPr>
          <a:lstStyle/>
          <a:p>
            <a:pPr algn="ctr"/>
            <a:r>
              <a:rPr lang="en-US" dirty="0">
                <a:solidFill>
                  <a:schemeClr val="accent1"/>
                </a:solidFill>
              </a:rPr>
              <a:t>Percentage difference</a:t>
            </a:r>
          </a:p>
        </p:txBody>
      </p:sp>
      <p:cxnSp>
        <p:nvCxnSpPr>
          <p:cNvPr id="19" name="Straight Connector 18">
            <a:extLst>
              <a:ext uri="{FF2B5EF4-FFF2-40B4-BE49-F238E27FC236}">
                <a16:creationId xmlns:a16="http://schemas.microsoft.com/office/drawing/2014/main" id="{A136A783-2491-812A-E9A8-E640B7C4B5A7}"/>
              </a:ext>
            </a:extLst>
          </p:cNvPr>
          <p:cNvCxnSpPr/>
          <p:nvPr/>
        </p:nvCxnSpPr>
        <p:spPr>
          <a:xfrm>
            <a:off x="2425149" y="2981739"/>
            <a:ext cx="99126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10A6FD7-5377-FE82-9BC5-F9A90886D76D}"/>
              </a:ext>
            </a:extLst>
          </p:cNvPr>
          <p:cNvCxnSpPr>
            <a:cxnSpLocks/>
          </p:cNvCxnSpPr>
          <p:nvPr/>
        </p:nvCxnSpPr>
        <p:spPr>
          <a:xfrm>
            <a:off x="2425149" y="2981739"/>
            <a:ext cx="0" cy="44792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76B2909-F2F3-9C02-A16C-14AE6323CAB9}"/>
              </a:ext>
            </a:extLst>
          </p:cNvPr>
          <p:cNvCxnSpPr>
            <a:cxnSpLocks/>
          </p:cNvCxnSpPr>
          <p:nvPr/>
        </p:nvCxnSpPr>
        <p:spPr>
          <a:xfrm>
            <a:off x="7381462" y="2980730"/>
            <a:ext cx="0" cy="44792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10035A5-F4FE-2D93-0F41-5C61D9093FB0}"/>
              </a:ext>
            </a:extLst>
          </p:cNvPr>
          <p:cNvSpPr txBox="1"/>
          <p:nvPr/>
        </p:nvSpPr>
        <p:spPr>
          <a:xfrm>
            <a:off x="4375937" y="3134440"/>
            <a:ext cx="1160895" cy="523220"/>
          </a:xfrm>
          <a:prstGeom prst="rect">
            <a:avLst/>
          </a:prstGeom>
          <a:noFill/>
        </p:spPr>
        <p:txBody>
          <a:bodyPr wrap="none" rtlCol="0">
            <a:spAutoFit/>
          </a:bodyPr>
          <a:lstStyle/>
          <a:p>
            <a:r>
              <a:rPr lang="en-US" sz="2800" dirty="0">
                <a:solidFill>
                  <a:schemeClr val="bg2">
                    <a:lumMod val="50000"/>
                  </a:schemeClr>
                </a:solidFill>
              </a:rPr>
              <a:t>26.1%</a:t>
            </a:r>
          </a:p>
        </p:txBody>
      </p:sp>
      <p:sp>
        <p:nvSpPr>
          <p:cNvPr id="27" name="TextBox 26">
            <a:extLst>
              <a:ext uri="{FF2B5EF4-FFF2-40B4-BE49-F238E27FC236}">
                <a16:creationId xmlns:a16="http://schemas.microsoft.com/office/drawing/2014/main" id="{E39C1E64-E72D-6EF9-6DBA-9D19412F1E71}"/>
              </a:ext>
            </a:extLst>
          </p:cNvPr>
          <p:cNvSpPr txBox="1"/>
          <p:nvPr/>
        </p:nvSpPr>
        <p:spPr>
          <a:xfrm>
            <a:off x="2765395" y="3162817"/>
            <a:ext cx="1160895" cy="523220"/>
          </a:xfrm>
          <a:prstGeom prst="rect">
            <a:avLst/>
          </a:prstGeom>
          <a:noFill/>
        </p:spPr>
        <p:txBody>
          <a:bodyPr wrap="none" rtlCol="0">
            <a:spAutoFit/>
          </a:bodyPr>
          <a:lstStyle/>
          <a:p>
            <a:r>
              <a:rPr lang="en-US" sz="2800" dirty="0">
                <a:solidFill>
                  <a:schemeClr val="bg2">
                    <a:lumMod val="50000"/>
                  </a:schemeClr>
                </a:solidFill>
              </a:rPr>
              <a:t>24.5%</a:t>
            </a:r>
          </a:p>
        </p:txBody>
      </p:sp>
      <p:sp>
        <p:nvSpPr>
          <p:cNvPr id="28" name="TextBox 27">
            <a:extLst>
              <a:ext uri="{FF2B5EF4-FFF2-40B4-BE49-F238E27FC236}">
                <a16:creationId xmlns:a16="http://schemas.microsoft.com/office/drawing/2014/main" id="{030180BD-3489-80D3-B072-A962CAB25665}"/>
              </a:ext>
            </a:extLst>
          </p:cNvPr>
          <p:cNvSpPr txBox="1"/>
          <p:nvPr/>
        </p:nvSpPr>
        <p:spPr>
          <a:xfrm>
            <a:off x="5894086" y="3134440"/>
            <a:ext cx="865943" cy="523220"/>
          </a:xfrm>
          <a:prstGeom prst="rect">
            <a:avLst/>
          </a:prstGeom>
          <a:noFill/>
        </p:spPr>
        <p:txBody>
          <a:bodyPr wrap="none" rtlCol="0">
            <a:spAutoFit/>
          </a:bodyPr>
          <a:lstStyle/>
          <a:p>
            <a:r>
              <a:rPr lang="en-US" sz="2800" dirty="0">
                <a:solidFill>
                  <a:schemeClr val="accent5"/>
                </a:solidFill>
              </a:rPr>
              <a:t>+7%</a:t>
            </a:r>
          </a:p>
        </p:txBody>
      </p:sp>
      <p:sp>
        <p:nvSpPr>
          <p:cNvPr id="29" name="TextBox 28">
            <a:extLst>
              <a:ext uri="{FF2B5EF4-FFF2-40B4-BE49-F238E27FC236}">
                <a16:creationId xmlns:a16="http://schemas.microsoft.com/office/drawing/2014/main" id="{18D80378-4E89-C036-220C-077AA4627754}"/>
              </a:ext>
            </a:extLst>
          </p:cNvPr>
          <p:cNvSpPr txBox="1"/>
          <p:nvPr/>
        </p:nvSpPr>
        <p:spPr>
          <a:xfrm>
            <a:off x="9226232" y="3096168"/>
            <a:ext cx="865943" cy="523220"/>
          </a:xfrm>
          <a:prstGeom prst="rect">
            <a:avLst/>
          </a:prstGeom>
          <a:noFill/>
        </p:spPr>
        <p:txBody>
          <a:bodyPr wrap="none" rtlCol="0">
            <a:spAutoFit/>
          </a:bodyPr>
          <a:lstStyle/>
          <a:p>
            <a:r>
              <a:rPr lang="en-US" sz="2800" dirty="0">
                <a:solidFill>
                  <a:schemeClr val="bg2">
                    <a:lumMod val="50000"/>
                  </a:schemeClr>
                </a:solidFill>
              </a:rPr>
              <a:t>49%</a:t>
            </a:r>
          </a:p>
        </p:txBody>
      </p:sp>
      <p:sp>
        <p:nvSpPr>
          <p:cNvPr id="30" name="TextBox 29">
            <a:extLst>
              <a:ext uri="{FF2B5EF4-FFF2-40B4-BE49-F238E27FC236}">
                <a16:creationId xmlns:a16="http://schemas.microsoft.com/office/drawing/2014/main" id="{D79BA184-D9D1-627D-30C6-84329FF7109D}"/>
              </a:ext>
            </a:extLst>
          </p:cNvPr>
          <p:cNvSpPr txBox="1"/>
          <p:nvPr/>
        </p:nvSpPr>
        <p:spPr>
          <a:xfrm>
            <a:off x="7615690" y="3124545"/>
            <a:ext cx="1160895" cy="523220"/>
          </a:xfrm>
          <a:prstGeom prst="rect">
            <a:avLst/>
          </a:prstGeom>
          <a:noFill/>
        </p:spPr>
        <p:txBody>
          <a:bodyPr wrap="none" rtlCol="0">
            <a:spAutoFit/>
          </a:bodyPr>
          <a:lstStyle/>
          <a:p>
            <a:r>
              <a:rPr lang="en-US" sz="2800" dirty="0">
                <a:solidFill>
                  <a:schemeClr val="bg2">
                    <a:lumMod val="50000"/>
                  </a:schemeClr>
                </a:solidFill>
              </a:rPr>
              <a:t>35.3%</a:t>
            </a:r>
          </a:p>
        </p:txBody>
      </p:sp>
      <p:sp>
        <p:nvSpPr>
          <p:cNvPr id="31" name="TextBox 30">
            <a:extLst>
              <a:ext uri="{FF2B5EF4-FFF2-40B4-BE49-F238E27FC236}">
                <a16:creationId xmlns:a16="http://schemas.microsoft.com/office/drawing/2014/main" id="{E3AEA19E-9CBE-EE26-15AC-EBC8073C8014}"/>
              </a:ext>
            </a:extLst>
          </p:cNvPr>
          <p:cNvSpPr txBox="1"/>
          <p:nvPr/>
        </p:nvSpPr>
        <p:spPr>
          <a:xfrm>
            <a:off x="10744381" y="3096168"/>
            <a:ext cx="1058303" cy="523220"/>
          </a:xfrm>
          <a:prstGeom prst="rect">
            <a:avLst/>
          </a:prstGeom>
          <a:noFill/>
        </p:spPr>
        <p:txBody>
          <a:bodyPr wrap="none" rtlCol="0">
            <a:spAutoFit/>
          </a:bodyPr>
          <a:lstStyle/>
          <a:p>
            <a:r>
              <a:rPr lang="en-US" sz="2800" dirty="0">
                <a:solidFill>
                  <a:schemeClr val="accent1"/>
                </a:solidFill>
              </a:rPr>
              <a:t>+39%</a:t>
            </a:r>
          </a:p>
        </p:txBody>
      </p:sp>
      <p:sp>
        <p:nvSpPr>
          <p:cNvPr id="32" name="TextBox 31">
            <a:extLst>
              <a:ext uri="{FF2B5EF4-FFF2-40B4-BE49-F238E27FC236}">
                <a16:creationId xmlns:a16="http://schemas.microsoft.com/office/drawing/2014/main" id="{306020E6-D3AC-21BD-2953-712AA6D4BEB7}"/>
              </a:ext>
            </a:extLst>
          </p:cNvPr>
          <p:cNvSpPr txBox="1"/>
          <p:nvPr/>
        </p:nvSpPr>
        <p:spPr>
          <a:xfrm>
            <a:off x="4390737" y="5074259"/>
            <a:ext cx="1249060" cy="523220"/>
          </a:xfrm>
          <a:prstGeom prst="rect">
            <a:avLst/>
          </a:prstGeom>
          <a:noFill/>
        </p:spPr>
        <p:txBody>
          <a:bodyPr wrap="none" rtlCol="0">
            <a:spAutoFit/>
          </a:bodyPr>
          <a:lstStyle/>
          <a:p>
            <a:r>
              <a:rPr lang="en-US" sz="2800" dirty="0">
                <a:solidFill>
                  <a:schemeClr val="bg2">
                    <a:lumMod val="50000"/>
                  </a:schemeClr>
                </a:solidFill>
              </a:rPr>
              <a:t>$1,843</a:t>
            </a:r>
          </a:p>
        </p:txBody>
      </p:sp>
      <p:sp>
        <p:nvSpPr>
          <p:cNvPr id="33" name="TextBox 32">
            <a:extLst>
              <a:ext uri="{FF2B5EF4-FFF2-40B4-BE49-F238E27FC236}">
                <a16:creationId xmlns:a16="http://schemas.microsoft.com/office/drawing/2014/main" id="{FD8D910D-8946-DEF6-2DDC-F3F61AC794AB}"/>
              </a:ext>
            </a:extLst>
          </p:cNvPr>
          <p:cNvSpPr txBox="1"/>
          <p:nvPr/>
        </p:nvSpPr>
        <p:spPr>
          <a:xfrm>
            <a:off x="2845662" y="5099169"/>
            <a:ext cx="1249060" cy="523220"/>
          </a:xfrm>
          <a:prstGeom prst="rect">
            <a:avLst/>
          </a:prstGeom>
          <a:noFill/>
        </p:spPr>
        <p:txBody>
          <a:bodyPr wrap="none" rtlCol="0">
            <a:spAutoFit/>
          </a:bodyPr>
          <a:lstStyle/>
          <a:p>
            <a:r>
              <a:rPr lang="en-US" sz="2800" dirty="0">
                <a:solidFill>
                  <a:schemeClr val="bg2">
                    <a:lumMod val="50000"/>
                  </a:schemeClr>
                </a:solidFill>
              </a:rPr>
              <a:t>$1,849</a:t>
            </a:r>
          </a:p>
        </p:txBody>
      </p:sp>
      <p:sp>
        <p:nvSpPr>
          <p:cNvPr id="34" name="TextBox 33">
            <a:extLst>
              <a:ext uri="{FF2B5EF4-FFF2-40B4-BE49-F238E27FC236}">
                <a16:creationId xmlns:a16="http://schemas.microsoft.com/office/drawing/2014/main" id="{30F3D204-9BA3-4529-B3E4-0F99D0328399}"/>
              </a:ext>
            </a:extLst>
          </p:cNvPr>
          <p:cNvSpPr txBox="1"/>
          <p:nvPr/>
        </p:nvSpPr>
        <p:spPr>
          <a:xfrm>
            <a:off x="5974353" y="5070792"/>
            <a:ext cx="865943" cy="523220"/>
          </a:xfrm>
          <a:prstGeom prst="rect">
            <a:avLst/>
          </a:prstGeom>
          <a:noFill/>
        </p:spPr>
        <p:txBody>
          <a:bodyPr wrap="none" rtlCol="0">
            <a:spAutoFit/>
          </a:bodyPr>
          <a:lstStyle/>
          <a:p>
            <a:r>
              <a:rPr lang="en-US" sz="2800" dirty="0">
                <a:solidFill>
                  <a:schemeClr val="accent5"/>
                </a:solidFill>
              </a:rPr>
              <a:t>+0%</a:t>
            </a:r>
          </a:p>
        </p:txBody>
      </p:sp>
      <p:sp>
        <p:nvSpPr>
          <p:cNvPr id="35" name="TextBox 34">
            <a:extLst>
              <a:ext uri="{FF2B5EF4-FFF2-40B4-BE49-F238E27FC236}">
                <a16:creationId xmlns:a16="http://schemas.microsoft.com/office/drawing/2014/main" id="{455C3519-30AF-3778-CA0E-4E989C544379}"/>
              </a:ext>
            </a:extLst>
          </p:cNvPr>
          <p:cNvSpPr txBox="1"/>
          <p:nvPr/>
        </p:nvSpPr>
        <p:spPr>
          <a:xfrm>
            <a:off x="9082982" y="5060898"/>
            <a:ext cx="1249060" cy="523220"/>
          </a:xfrm>
          <a:prstGeom prst="rect">
            <a:avLst/>
          </a:prstGeom>
          <a:noFill/>
        </p:spPr>
        <p:txBody>
          <a:bodyPr wrap="none" rtlCol="0">
            <a:spAutoFit/>
          </a:bodyPr>
          <a:lstStyle/>
          <a:p>
            <a:r>
              <a:rPr lang="en-US" sz="2800" dirty="0">
                <a:solidFill>
                  <a:schemeClr val="bg2">
                    <a:lumMod val="50000"/>
                  </a:schemeClr>
                </a:solidFill>
              </a:rPr>
              <a:t>$3,668</a:t>
            </a:r>
          </a:p>
        </p:txBody>
      </p:sp>
      <p:sp>
        <p:nvSpPr>
          <p:cNvPr id="36" name="TextBox 35">
            <a:extLst>
              <a:ext uri="{FF2B5EF4-FFF2-40B4-BE49-F238E27FC236}">
                <a16:creationId xmlns:a16="http://schemas.microsoft.com/office/drawing/2014/main" id="{AF4E475A-9658-2C82-0F83-D7FD2E0E1154}"/>
              </a:ext>
            </a:extLst>
          </p:cNvPr>
          <p:cNvSpPr txBox="1"/>
          <p:nvPr/>
        </p:nvSpPr>
        <p:spPr>
          <a:xfrm>
            <a:off x="7587619" y="5050726"/>
            <a:ext cx="1249060" cy="523220"/>
          </a:xfrm>
          <a:prstGeom prst="rect">
            <a:avLst/>
          </a:prstGeom>
          <a:noFill/>
        </p:spPr>
        <p:txBody>
          <a:bodyPr wrap="none" rtlCol="0">
            <a:spAutoFit/>
          </a:bodyPr>
          <a:lstStyle/>
          <a:p>
            <a:r>
              <a:rPr lang="en-US" sz="2800" dirty="0">
                <a:solidFill>
                  <a:schemeClr val="bg2">
                    <a:lumMod val="50000"/>
                  </a:schemeClr>
                </a:solidFill>
              </a:rPr>
              <a:t>$2,253</a:t>
            </a:r>
          </a:p>
        </p:txBody>
      </p:sp>
      <p:sp>
        <p:nvSpPr>
          <p:cNvPr id="37" name="TextBox 36">
            <a:extLst>
              <a:ext uri="{FF2B5EF4-FFF2-40B4-BE49-F238E27FC236}">
                <a16:creationId xmlns:a16="http://schemas.microsoft.com/office/drawing/2014/main" id="{01FABE1E-23BF-BBED-02C8-DBFE110C7C97}"/>
              </a:ext>
            </a:extLst>
          </p:cNvPr>
          <p:cNvSpPr txBox="1"/>
          <p:nvPr/>
        </p:nvSpPr>
        <p:spPr>
          <a:xfrm>
            <a:off x="10824648" y="5032521"/>
            <a:ext cx="1058303" cy="523220"/>
          </a:xfrm>
          <a:prstGeom prst="rect">
            <a:avLst/>
          </a:prstGeom>
          <a:noFill/>
        </p:spPr>
        <p:txBody>
          <a:bodyPr wrap="none" rtlCol="0">
            <a:spAutoFit/>
          </a:bodyPr>
          <a:lstStyle/>
          <a:p>
            <a:r>
              <a:rPr lang="en-US" sz="2800" dirty="0">
                <a:solidFill>
                  <a:schemeClr val="accent1"/>
                </a:solidFill>
              </a:rPr>
              <a:t>+63%</a:t>
            </a:r>
          </a:p>
        </p:txBody>
      </p:sp>
      <p:cxnSp>
        <p:nvCxnSpPr>
          <p:cNvPr id="3" name="Straight Connector 2">
            <a:extLst>
              <a:ext uri="{FF2B5EF4-FFF2-40B4-BE49-F238E27FC236}">
                <a16:creationId xmlns:a16="http://schemas.microsoft.com/office/drawing/2014/main" id="{3C506E31-4E92-94F7-D262-DD34B4BF44B0}"/>
              </a:ext>
            </a:extLst>
          </p:cNvPr>
          <p:cNvCxnSpPr/>
          <p:nvPr/>
        </p:nvCxnSpPr>
        <p:spPr>
          <a:xfrm>
            <a:off x="2425149" y="5013008"/>
            <a:ext cx="99126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90A31F7-388D-4566-D836-CF7CC14C9E48}"/>
              </a:ext>
            </a:extLst>
          </p:cNvPr>
          <p:cNvSpPr txBox="1"/>
          <p:nvPr/>
        </p:nvSpPr>
        <p:spPr>
          <a:xfrm>
            <a:off x="1538939" y="3201489"/>
            <a:ext cx="847668" cy="369332"/>
          </a:xfrm>
          <a:prstGeom prst="rect">
            <a:avLst/>
          </a:prstGeom>
          <a:noFill/>
        </p:spPr>
        <p:txBody>
          <a:bodyPr wrap="none" rtlCol="0">
            <a:spAutoFit/>
          </a:bodyPr>
          <a:lstStyle/>
          <a:p>
            <a:r>
              <a:rPr lang="en-US" dirty="0"/>
              <a:t>1-3 </a:t>
            </a:r>
            <a:r>
              <a:rPr lang="en-US" dirty="0" err="1"/>
              <a:t>yrs</a:t>
            </a:r>
            <a:endParaRPr lang="en-US" dirty="0"/>
          </a:p>
        </p:txBody>
      </p:sp>
      <p:sp>
        <p:nvSpPr>
          <p:cNvPr id="6" name="TextBox 5">
            <a:extLst>
              <a:ext uri="{FF2B5EF4-FFF2-40B4-BE49-F238E27FC236}">
                <a16:creationId xmlns:a16="http://schemas.microsoft.com/office/drawing/2014/main" id="{4B5114BA-525A-DCB8-5BB6-FD01B1D07BED}"/>
              </a:ext>
            </a:extLst>
          </p:cNvPr>
          <p:cNvSpPr txBox="1"/>
          <p:nvPr/>
        </p:nvSpPr>
        <p:spPr>
          <a:xfrm>
            <a:off x="1517990" y="3791806"/>
            <a:ext cx="847668" cy="369332"/>
          </a:xfrm>
          <a:prstGeom prst="rect">
            <a:avLst/>
          </a:prstGeom>
          <a:noFill/>
        </p:spPr>
        <p:txBody>
          <a:bodyPr wrap="none" rtlCol="0">
            <a:spAutoFit/>
          </a:bodyPr>
          <a:lstStyle/>
          <a:p>
            <a:r>
              <a:rPr lang="en-US" dirty="0"/>
              <a:t>3-5 </a:t>
            </a:r>
            <a:r>
              <a:rPr lang="en-US" dirty="0" err="1"/>
              <a:t>yrs</a:t>
            </a:r>
            <a:endParaRPr lang="en-US" dirty="0"/>
          </a:p>
        </p:txBody>
      </p:sp>
      <p:sp>
        <p:nvSpPr>
          <p:cNvPr id="7" name="TextBox 6">
            <a:extLst>
              <a:ext uri="{FF2B5EF4-FFF2-40B4-BE49-F238E27FC236}">
                <a16:creationId xmlns:a16="http://schemas.microsoft.com/office/drawing/2014/main" id="{D0E41D90-1CC9-451E-A41A-076D9298FF8E}"/>
              </a:ext>
            </a:extLst>
          </p:cNvPr>
          <p:cNvSpPr txBox="1"/>
          <p:nvPr/>
        </p:nvSpPr>
        <p:spPr>
          <a:xfrm>
            <a:off x="1538939" y="4395468"/>
            <a:ext cx="839012" cy="369332"/>
          </a:xfrm>
          <a:prstGeom prst="rect">
            <a:avLst/>
          </a:prstGeom>
          <a:noFill/>
        </p:spPr>
        <p:txBody>
          <a:bodyPr wrap="none" rtlCol="0">
            <a:spAutoFit/>
          </a:bodyPr>
          <a:lstStyle/>
          <a:p>
            <a:r>
              <a:rPr lang="en-US" dirty="0"/>
              <a:t>5-7 </a:t>
            </a:r>
            <a:r>
              <a:rPr lang="en-US" dirty="0" err="1"/>
              <a:t>yrs</a:t>
            </a:r>
            <a:endParaRPr lang="en-US" dirty="0"/>
          </a:p>
        </p:txBody>
      </p:sp>
      <p:sp>
        <p:nvSpPr>
          <p:cNvPr id="18" name="TextBox 17">
            <a:extLst>
              <a:ext uri="{FF2B5EF4-FFF2-40B4-BE49-F238E27FC236}">
                <a16:creationId xmlns:a16="http://schemas.microsoft.com/office/drawing/2014/main" id="{FA35CD96-1ADB-BEFA-5C26-608F30513FB1}"/>
              </a:ext>
            </a:extLst>
          </p:cNvPr>
          <p:cNvSpPr txBox="1"/>
          <p:nvPr/>
        </p:nvSpPr>
        <p:spPr>
          <a:xfrm>
            <a:off x="1513037" y="5074854"/>
            <a:ext cx="847668" cy="369332"/>
          </a:xfrm>
          <a:prstGeom prst="rect">
            <a:avLst/>
          </a:prstGeom>
          <a:noFill/>
        </p:spPr>
        <p:txBody>
          <a:bodyPr wrap="none" rtlCol="0">
            <a:spAutoFit/>
          </a:bodyPr>
          <a:lstStyle/>
          <a:p>
            <a:r>
              <a:rPr lang="en-US" dirty="0"/>
              <a:t>1-3 </a:t>
            </a:r>
            <a:r>
              <a:rPr lang="en-US" dirty="0" err="1"/>
              <a:t>yrs</a:t>
            </a:r>
            <a:endParaRPr lang="en-US" dirty="0"/>
          </a:p>
        </p:txBody>
      </p:sp>
      <p:sp>
        <p:nvSpPr>
          <p:cNvPr id="21" name="TextBox 20">
            <a:extLst>
              <a:ext uri="{FF2B5EF4-FFF2-40B4-BE49-F238E27FC236}">
                <a16:creationId xmlns:a16="http://schemas.microsoft.com/office/drawing/2014/main" id="{604944DE-7B23-C462-FA65-968E2EB5CDF6}"/>
              </a:ext>
            </a:extLst>
          </p:cNvPr>
          <p:cNvSpPr txBox="1"/>
          <p:nvPr/>
        </p:nvSpPr>
        <p:spPr>
          <a:xfrm>
            <a:off x="1492088" y="5665171"/>
            <a:ext cx="847668" cy="369332"/>
          </a:xfrm>
          <a:prstGeom prst="rect">
            <a:avLst/>
          </a:prstGeom>
          <a:noFill/>
        </p:spPr>
        <p:txBody>
          <a:bodyPr wrap="none" rtlCol="0">
            <a:spAutoFit/>
          </a:bodyPr>
          <a:lstStyle/>
          <a:p>
            <a:r>
              <a:rPr lang="en-US" dirty="0"/>
              <a:t>3-5 </a:t>
            </a:r>
            <a:r>
              <a:rPr lang="en-US" dirty="0" err="1"/>
              <a:t>yrs</a:t>
            </a:r>
            <a:endParaRPr lang="en-US" dirty="0"/>
          </a:p>
        </p:txBody>
      </p:sp>
      <p:sp>
        <p:nvSpPr>
          <p:cNvPr id="22" name="TextBox 21">
            <a:extLst>
              <a:ext uri="{FF2B5EF4-FFF2-40B4-BE49-F238E27FC236}">
                <a16:creationId xmlns:a16="http://schemas.microsoft.com/office/drawing/2014/main" id="{11965BFC-B0D9-5F4D-F6CF-1B60469D0705}"/>
              </a:ext>
            </a:extLst>
          </p:cNvPr>
          <p:cNvSpPr txBox="1"/>
          <p:nvPr/>
        </p:nvSpPr>
        <p:spPr>
          <a:xfrm>
            <a:off x="1513037" y="6268833"/>
            <a:ext cx="839012" cy="369332"/>
          </a:xfrm>
          <a:prstGeom prst="rect">
            <a:avLst/>
          </a:prstGeom>
          <a:noFill/>
        </p:spPr>
        <p:txBody>
          <a:bodyPr wrap="none" rtlCol="0">
            <a:spAutoFit/>
          </a:bodyPr>
          <a:lstStyle/>
          <a:p>
            <a:r>
              <a:rPr lang="en-US" dirty="0"/>
              <a:t>5-7 </a:t>
            </a:r>
            <a:r>
              <a:rPr lang="en-US" dirty="0" err="1"/>
              <a:t>yrs</a:t>
            </a:r>
            <a:endParaRPr lang="en-US" dirty="0"/>
          </a:p>
        </p:txBody>
      </p:sp>
      <p:grpSp>
        <p:nvGrpSpPr>
          <p:cNvPr id="73" name="Group 72">
            <a:extLst>
              <a:ext uri="{FF2B5EF4-FFF2-40B4-BE49-F238E27FC236}">
                <a16:creationId xmlns:a16="http://schemas.microsoft.com/office/drawing/2014/main" id="{7DFEE1A1-7063-B38F-FE4A-9B31F5907A4A}"/>
              </a:ext>
            </a:extLst>
          </p:cNvPr>
          <p:cNvGrpSpPr/>
          <p:nvPr/>
        </p:nvGrpSpPr>
        <p:grpSpPr>
          <a:xfrm>
            <a:off x="2845662" y="6231660"/>
            <a:ext cx="9180687" cy="593447"/>
            <a:chOff x="2845662" y="6231660"/>
            <a:chExt cx="9180687" cy="593447"/>
          </a:xfrm>
        </p:grpSpPr>
        <p:sp>
          <p:nvSpPr>
            <p:cNvPr id="55" name="TextBox 54">
              <a:extLst>
                <a:ext uri="{FF2B5EF4-FFF2-40B4-BE49-F238E27FC236}">
                  <a16:creationId xmlns:a16="http://schemas.microsoft.com/office/drawing/2014/main" id="{4CA76B7F-6824-19A9-D986-E3D96D23A62F}"/>
                </a:ext>
              </a:extLst>
            </p:cNvPr>
            <p:cNvSpPr txBox="1"/>
            <p:nvPr/>
          </p:nvSpPr>
          <p:spPr>
            <a:xfrm>
              <a:off x="4375077" y="6301887"/>
              <a:ext cx="1249060" cy="523220"/>
            </a:xfrm>
            <a:prstGeom prst="rect">
              <a:avLst/>
            </a:prstGeom>
            <a:solidFill>
              <a:schemeClr val="bg1"/>
            </a:solidFill>
          </p:spPr>
          <p:txBody>
            <a:bodyPr wrap="none" rtlCol="0">
              <a:spAutoFit/>
            </a:bodyPr>
            <a:lstStyle/>
            <a:p>
              <a:r>
                <a:rPr lang="en-US" sz="2800" dirty="0">
                  <a:solidFill>
                    <a:schemeClr val="bg2">
                      <a:lumMod val="50000"/>
                    </a:schemeClr>
                  </a:solidFill>
                </a:rPr>
                <a:t>$3,689</a:t>
              </a:r>
            </a:p>
          </p:txBody>
        </p:sp>
        <p:sp>
          <p:nvSpPr>
            <p:cNvPr id="56" name="TextBox 55">
              <a:extLst>
                <a:ext uri="{FF2B5EF4-FFF2-40B4-BE49-F238E27FC236}">
                  <a16:creationId xmlns:a16="http://schemas.microsoft.com/office/drawing/2014/main" id="{16CC5E5B-5D6E-F4CD-310F-34618845C090}"/>
                </a:ext>
              </a:extLst>
            </p:cNvPr>
            <p:cNvSpPr txBox="1"/>
            <p:nvPr/>
          </p:nvSpPr>
          <p:spPr>
            <a:xfrm>
              <a:off x="2845662" y="6298455"/>
              <a:ext cx="1249060" cy="523220"/>
            </a:xfrm>
            <a:prstGeom prst="rect">
              <a:avLst/>
            </a:prstGeom>
            <a:solidFill>
              <a:schemeClr val="bg1"/>
            </a:solidFill>
          </p:spPr>
          <p:txBody>
            <a:bodyPr wrap="none" rtlCol="0">
              <a:spAutoFit/>
            </a:bodyPr>
            <a:lstStyle/>
            <a:p>
              <a:r>
                <a:rPr lang="en-US" sz="2800" dirty="0">
                  <a:solidFill>
                    <a:schemeClr val="bg2">
                      <a:lumMod val="50000"/>
                    </a:schemeClr>
                  </a:solidFill>
                </a:rPr>
                <a:t>$3,386</a:t>
              </a:r>
            </a:p>
          </p:txBody>
        </p:sp>
        <p:sp>
          <p:nvSpPr>
            <p:cNvPr id="57" name="TextBox 56">
              <a:extLst>
                <a:ext uri="{FF2B5EF4-FFF2-40B4-BE49-F238E27FC236}">
                  <a16:creationId xmlns:a16="http://schemas.microsoft.com/office/drawing/2014/main" id="{F1A2229C-777C-DE34-F729-560F2BB02B01}"/>
                </a:ext>
              </a:extLst>
            </p:cNvPr>
            <p:cNvSpPr txBox="1"/>
            <p:nvPr/>
          </p:nvSpPr>
          <p:spPr>
            <a:xfrm>
              <a:off x="5999889" y="6298455"/>
              <a:ext cx="865943" cy="523220"/>
            </a:xfrm>
            <a:prstGeom prst="rect">
              <a:avLst/>
            </a:prstGeom>
            <a:solidFill>
              <a:schemeClr val="bg1"/>
            </a:solidFill>
          </p:spPr>
          <p:txBody>
            <a:bodyPr wrap="none" rtlCol="0">
              <a:spAutoFit/>
            </a:bodyPr>
            <a:lstStyle/>
            <a:p>
              <a:r>
                <a:rPr lang="en-US" sz="2800" dirty="0">
                  <a:solidFill>
                    <a:schemeClr val="accent5"/>
                  </a:solidFill>
                </a:rPr>
                <a:t>+9%</a:t>
              </a:r>
            </a:p>
          </p:txBody>
        </p:sp>
        <p:sp>
          <p:nvSpPr>
            <p:cNvPr id="58" name="TextBox 57">
              <a:extLst>
                <a:ext uri="{FF2B5EF4-FFF2-40B4-BE49-F238E27FC236}">
                  <a16:creationId xmlns:a16="http://schemas.microsoft.com/office/drawing/2014/main" id="{2C90A2F9-19C3-1B2A-BC2A-5B0C5D58E6A6}"/>
                </a:ext>
              </a:extLst>
            </p:cNvPr>
            <p:cNvSpPr txBox="1"/>
            <p:nvPr/>
          </p:nvSpPr>
          <p:spPr>
            <a:xfrm>
              <a:off x="9123128" y="6261228"/>
              <a:ext cx="1249060" cy="523220"/>
            </a:xfrm>
            <a:prstGeom prst="rect">
              <a:avLst/>
            </a:prstGeom>
            <a:solidFill>
              <a:schemeClr val="bg1"/>
            </a:solidFill>
          </p:spPr>
          <p:txBody>
            <a:bodyPr wrap="none" rtlCol="0">
              <a:spAutoFit/>
            </a:bodyPr>
            <a:lstStyle/>
            <a:p>
              <a:r>
                <a:rPr lang="en-US" sz="2800" dirty="0">
                  <a:solidFill>
                    <a:schemeClr val="bg2">
                      <a:lumMod val="50000"/>
                    </a:schemeClr>
                  </a:solidFill>
                </a:rPr>
                <a:t>$4,585</a:t>
              </a:r>
            </a:p>
          </p:txBody>
        </p:sp>
        <p:sp>
          <p:nvSpPr>
            <p:cNvPr id="59" name="TextBox 58">
              <a:extLst>
                <a:ext uri="{FF2B5EF4-FFF2-40B4-BE49-F238E27FC236}">
                  <a16:creationId xmlns:a16="http://schemas.microsoft.com/office/drawing/2014/main" id="{8A9BC6C9-D09D-48EA-7AD0-9847A1B2736A}"/>
                </a:ext>
              </a:extLst>
            </p:cNvPr>
            <p:cNvSpPr txBox="1"/>
            <p:nvPr/>
          </p:nvSpPr>
          <p:spPr>
            <a:xfrm>
              <a:off x="7546780" y="6269931"/>
              <a:ext cx="1249060" cy="523220"/>
            </a:xfrm>
            <a:prstGeom prst="rect">
              <a:avLst/>
            </a:prstGeom>
            <a:solidFill>
              <a:schemeClr val="bg1"/>
            </a:solidFill>
          </p:spPr>
          <p:txBody>
            <a:bodyPr wrap="none" rtlCol="0">
              <a:spAutoFit/>
            </a:bodyPr>
            <a:lstStyle/>
            <a:p>
              <a:r>
                <a:rPr lang="en-US" sz="2800" dirty="0">
                  <a:solidFill>
                    <a:schemeClr val="bg2">
                      <a:lumMod val="50000"/>
                    </a:schemeClr>
                  </a:solidFill>
                </a:rPr>
                <a:t>$4,171</a:t>
              </a:r>
            </a:p>
          </p:txBody>
        </p:sp>
        <p:sp>
          <p:nvSpPr>
            <p:cNvPr id="60" name="TextBox 59">
              <a:extLst>
                <a:ext uri="{FF2B5EF4-FFF2-40B4-BE49-F238E27FC236}">
                  <a16:creationId xmlns:a16="http://schemas.microsoft.com/office/drawing/2014/main" id="{CAEE4927-7AC0-40E6-2B89-71932006B12C}"/>
                </a:ext>
              </a:extLst>
            </p:cNvPr>
            <p:cNvSpPr txBox="1"/>
            <p:nvPr/>
          </p:nvSpPr>
          <p:spPr>
            <a:xfrm>
              <a:off x="10524807" y="6231660"/>
              <a:ext cx="1501542" cy="523220"/>
            </a:xfrm>
            <a:prstGeom prst="rect">
              <a:avLst/>
            </a:prstGeom>
            <a:solidFill>
              <a:schemeClr val="bg1"/>
            </a:solidFill>
          </p:spPr>
          <p:txBody>
            <a:bodyPr wrap="square" rtlCol="0">
              <a:spAutoFit/>
            </a:bodyPr>
            <a:lstStyle/>
            <a:p>
              <a:r>
                <a:rPr lang="en-US" sz="2800" dirty="0">
                  <a:solidFill>
                    <a:schemeClr val="accent1"/>
                  </a:solidFill>
                </a:rPr>
                <a:t>    +10%</a:t>
              </a:r>
            </a:p>
          </p:txBody>
        </p:sp>
      </p:grpSp>
      <p:sp>
        <p:nvSpPr>
          <p:cNvPr id="61" name="TextBox 60">
            <a:extLst>
              <a:ext uri="{FF2B5EF4-FFF2-40B4-BE49-F238E27FC236}">
                <a16:creationId xmlns:a16="http://schemas.microsoft.com/office/drawing/2014/main" id="{9A762360-E6F7-C050-9333-AB587FD79808}"/>
              </a:ext>
            </a:extLst>
          </p:cNvPr>
          <p:cNvSpPr txBox="1"/>
          <p:nvPr/>
        </p:nvSpPr>
        <p:spPr>
          <a:xfrm>
            <a:off x="1133698" y="973095"/>
            <a:ext cx="3417346" cy="369332"/>
          </a:xfrm>
          <a:prstGeom prst="rect">
            <a:avLst/>
          </a:prstGeom>
          <a:noFill/>
        </p:spPr>
        <p:txBody>
          <a:bodyPr wrap="none" rtlCol="0">
            <a:spAutoFit/>
          </a:bodyPr>
          <a:lstStyle/>
          <a:p>
            <a:r>
              <a:rPr lang="en-US" dirty="0">
                <a:solidFill>
                  <a:schemeClr val="accent2"/>
                </a:solidFill>
              </a:rPr>
              <a:t>=Statistically significant (p=0.01)</a:t>
            </a:r>
          </a:p>
        </p:txBody>
      </p:sp>
      <p:sp>
        <p:nvSpPr>
          <p:cNvPr id="62" name="5-Point Star 61">
            <a:extLst>
              <a:ext uri="{FF2B5EF4-FFF2-40B4-BE49-F238E27FC236}">
                <a16:creationId xmlns:a16="http://schemas.microsoft.com/office/drawing/2014/main" id="{00CBA2F0-4E0B-BF19-68D1-CE43B0726827}"/>
              </a:ext>
            </a:extLst>
          </p:cNvPr>
          <p:cNvSpPr/>
          <p:nvPr/>
        </p:nvSpPr>
        <p:spPr>
          <a:xfrm>
            <a:off x="967587" y="1002652"/>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a:extLst>
              <a:ext uri="{FF2B5EF4-FFF2-40B4-BE49-F238E27FC236}">
                <a16:creationId xmlns:a16="http://schemas.microsoft.com/office/drawing/2014/main" id="{D21FE4B3-7057-1F0F-7E8C-AEB62072C28A}"/>
              </a:ext>
            </a:extLst>
          </p:cNvPr>
          <p:cNvSpPr/>
          <p:nvPr/>
        </p:nvSpPr>
        <p:spPr>
          <a:xfrm>
            <a:off x="11699500" y="3105819"/>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a:extLst>
              <a:ext uri="{FF2B5EF4-FFF2-40B4-BE49-F238E27FC236}">
                <a16:creationId xmlns:a16="http://schemas.microsoft.com/office/drawing/2014/main" id="{E0CFF53B-DF62-DB73-EEBB-AC156C082ABE}"/>
              </a:ext>
            </a:extLst>
          </p:cNvPr>
          <p:cNvSpPr/>
          <p:nvPr/>
        </p:nvSpPr>
        <p:spPr>
          <a:xfrm>
            <a:off x="11787344" y="5070792"/>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B0685A6-A76D-CDF3-B1E0-7F205EEE9755}"/>
              </a:ext>
            </a:extLst>
          </p:cNvPr>
          <p:cNvGrpSpPr/>
          <p:nvPr/>
        </p:nvGrpSpPr>
        <p:grpSpPr>
          <a:xfrm>
            <a:off x="2842371" y="5661742"/>
            <a:ext cx="9200029" cy="589868"/>
            <a:chOff x="2842371" y="5661742"/>
            <a:chExt cx="9200029" cy="589868"/>
          </a:xfrm>
        </p:grpSpPr>
        <p:sp>
          <p:nvSpPr>
            <p:cNvPr id="49" name="TextBox 48">
              <a:extLst>
                <a:ext uri="{FF2B5EF4-FFF2-40B4-BE49-F238E27FC236}">
                  <a16:creationId xmlns:a16="http://schemas.microsoft.com/office/drawing/2014/main" id="{5E34A54E-8E53-6CF4-0FF8-CAE3C2983E72}"/>
                </a:ext>
              </a:extLst>
            </p:cNvPr>
            <p:cNvSpPr txBox="1"/>
            <p:nvPr/>
          </p:nvSpPr>
          <p:spPr>
            <a:xfrm>
              <a:off x="4387446" y="5703480"/>
              <a:ext cx="1249060" cy="523220"/>
            </a:xfrm>
            <a:prstGeom prst="rect">
              <a:avLst/>
            </a:prstGeom>
            <a:noFill/>
          </p:spPr>
          <p:txBody>
            <a:bodyPr wrap="none" rtlCol="0">
              <a:spAutoFit/>
            </a:bodyPr>
            <a:lstStyle/>
            <a:p>
              <a:r>
                <a:rPr lang="en-US" sz="2800" dirty="0">
                  <a:solidFill>
                    <a:schemeClr val="bg2">
                      <a:lumMod val="50000"/>
                    </a:schemeClr>
                  </a:solidFill>
                </a:rPr>
                <a:t>$2,615</a:t>
              </a:r>
            </a:p>
          </p:txBody>
        </p:sp>
        <p:sp>
          <p:nvSpPr>
            <p:cNvPr id="50" name="TextBox 49">
              <a:extLst>
                <a:ext uri="{FF2B5EF4-FFF2-40B4-BE49-F238E27FC236}">
                  <a16:creationId xmlns:a16="http://schemas.microsoft.com/office/drawing/2014/main" id="{4ABB4351-EF25-939A-6167-1AEAF21300B5}"/>
                </a:ext>
              </a:extLst>
            </p:cNvPr>
            <p:cNvSpPr txBox="1"/>
            <p:nvPr/>
          </p:nvSpPr>
          <p:spPr>
            <a:xfrm>
              <a:off x="2842371" y="5728390"/>
              <a:ext cx="1249060" cy="523220"/>
            </a:xfrm>
            <a:prstGeom prst="rect">
              <a:avLst/>
            </a:prstGeom>
            <a:noFill/>
          </p:spPr>
          <p:txBody>
            <a:bodyPr wrap="none" rtlCol="0">
              <a:spAutoFit/>
            </a:bodyPr>
            <a:lstStyle/>
            <a:p>
              <a:r>
                <a:rPr lang="en-US" sz="2800" dirty="0">
                  <a:solidFill>
                    <a:schemeClr val="bg2">
                      <a:lumMod val="50000"/>
                    </a:schemeClr>
                  </a:solidFill>
                </a:rPr>
                <a:t>$2,493</a:t>
              </a:r>
            </a:p>
          </p:txBody>
        </p:sp>
        <p:sp>
          <p:nvSpPr>
            <p:cNvPr id="51" name="TextBox 50">
              <a:extLst>
                <a:ext uri="{FF2B5EF4-FFF2-40B4-BE49-F238E27FC236}">
                  <a16:creationId xmlns:a16="http://schemas.microsoft.com/office/drawing/2014/main" id="{0326E824-534E-0A57-4AE9-461C50FE39D7}"/>
                </a:ext>
              </a:extLst>
            </p:cNvPr>
            <p:cNvSpPr txBox="1"/>
            <p:nvPr/>
          </p:nvSpPr>
          <p:spPr>
            <a:xfrm>
              <a:off x="5971062" y="5700013"/>
              <a:ext cx="865943" cy="523220"/>
            </a:xfrm>
            <a:prstGeom prst="rect">
              <a:avLst/>
            </a:prstGeom>
            <a:noFill/>
          </p:spPr>
          <p:txBody>
            <a:bodyPr wrap="none" rtlCol="0">
              <a:spAutoFit/>
            </a:bodyPr>
            <a:lstStyle/>
            <a:p>
              <a:r>
                <a:rPr lang="en-US" sz="2800" dirty="0">
                  <a:solidFill>
                    <a:schemeClr val="accent5"/>
                  </a:solidFill>
                </a:rPr>
                <a:t>+5%</a:t>
              </a:r>
            </a:p>
          </p:txBody>
        </p:sp>
        <p:sp>
          <p:nvSpPr>
            <p:cNvPr id="52" name="TextBox 51">
              <a:extLst>
                <a:ext uri="{FF2B5EF4-FFF2-40B4-BE49-F238E27FC236}">
                  <a16:creationId xmlns:a16="http://schemas.microsoft.com/office/drawing/2014/main" id="{33521BD0-390F-B104-B872-177289275E6A}"/>
                </a:ext>
              </a:extLst>
            </p:cNvPr>
            <p:cNvSpPr txBox="1"/>
            <p:nvPr/>
          </p:nvSpPr>
          <p:spPr>
            <a:xfrm>
              <a:off x="9079691" y="5690119"/>
              <a:ext cx="1249060" cy="523220"/>
            </a:xfrm>
            <a:prstGeom prst="rect">
              <a:avLst/>
            </a:prstGeom>
            <a:noFill/>
          </p:spPr>
          <p:txBody>
            <a:bodyPr wrap="none" rtlCol="0">
              <a:spAutoFit/>
            </a:bodyPr>
            <a:lstStyle/>
            <a:p>
              <a:r>
                <a:rPr lang="en-US" sz="2800" dirty="0">
                  <a:solidFill>
                    <a:schemeClr val="bg2">
                      <a:lumMod val="50000"/>
                    </a:schemeClr>
                  </a:solidFill>
                </a:rPr>
                <a:t>$4,363</a:t>
              </a:r>
            </a:p>
          </p:txBody>
        </p:sp>
        <p:sp>
          <p:nvSpPr>
            <p:cNvPr id="53" name="TextBox 52">
              <a:extLst>
                <a:ext uri="{FF2B5EF4-FFF2-40B4-BE49-F238E27FC236}">
                  <a16:creationId xmlns:a16="http://schemas.microsoft.com/office/drawing/2014/main" id="{F01403CD-D1A4-6FFA-614A-8BD453FF4192}"/>
                </a:ext>
              </a:extLst>
            </p:cNvPr>
            <p:cNvSpPr txBox="1"/>
            <p:nvPr/>
          </p:nvSpPr>
          <p:spPr>
            <a:xfrm>
              <a:off x="7584328" y="5679947"/>
              <a:ext cx="1249060" cy="523220"/>
            </a:xfrm>
            <a:prstGeom prst="rect">
              <a:avLst/>
            </a:prstGeom>
            <a:noFill/>
          </p:spPr>
          <p:txBody>
            <a:bodyPr wrap="none" rtlCol="0">
              <a:spAutoFit/>
            </a:bodyPr>
            <a:lstStyle/>
            <a:p>
              <a:r>
                <a:rPr lang="en-US" sz="2800" dirty="0">
                  <a:solidFill>
                    <a:schemeClr val="bg2">
                      <a:lumMod val="50000"/>
                    </a:schemeClr>
                  </a:solidFill>
                </a:rPr>
                <a:t>$3,201</a:t>
              </a:r>
            </a:p>
          </p:txBody>
        </p:sp>
        <p:sp>
          <p:nvSpPr>
            <p:cNvPr id="54" name="TextBox 53">
              <a:extLst>
                <a:ext uri="{FF2B5EF4-FFF2-40B4-BE49-F238E27FC236}">
                  <a16:creationId xmlns:a16="http://schemas.microsoft.com/office/drawing/2014/main" id="{2173715E-7AD6-5F71-95FB-7D548776B360}"/>
                </a:ext>
              </a:extLst>
            </p:cNvPr>
            <p:cNvSpPr txBox="1"/>
            <p:nvPr/>
          </p:nvSpPr>
          <p:spPr>
            <a:xfrm>
              <a:off x="10821357" y="5661742"/>
              <a:ext cx="1058303" cy="523220"/>
            </a:xfrm>
            <a:prstGeom prst="rect">
              <a:avLst/>
            </a:prstGeom>
            <a:noFill/>
          </p:spPr>
          <p:txBody>
            <a:bodyPr wrap="none" rtlCol="0">
              <a:spAutoFit/>
            </a:bodyPr>
            <a:lstStyle/>
            <a:p>
              <a:r>
                <a:rPr lang="en-US" sz="2800" dirty="0">
                  <a:solidFill>
                    <a:schemeClr val="accent1"/>
                  </a:solidFill>
                </a:rPr>
                <a:t>+36%</a:t>
              </a:r>
            </a:p>
          </p:txBody>
        </p:sp>
        <p:sp>
          <p:nvSpPr>
            <p:cNvPr id="65" name="5-Point Star 64">
              <a:extLst>
                <a:ext uri="{FF2B5EF4-FFF2-40B4-BE49-F238E27FC236}">
                  <a16:creationId xmlns:a16="http://schemas.microsoft.com/office/drawing/2014/main" id="{4CC84174-EF22-0861-D834-888A272D9C03}"/>
                </a:ext>
              </a:extLst>
            </p:cNvPr>
            <p:cNvSpPr/>
            <p:nvPr/>
          </p:nvSpPr>
          <p:spPr>
            <a:xfrm>
              <a:off x="11813800" y="5728390"/>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607E9A57-069B-BC56-81FB-58ADA32A213F}"/>
              </a:ext>
            </a:extLst>
          </p:cNvPr>
          <p:cNvGrpSpPr/>
          <p:nvPr/>
        </p:nvGrpSpPr>
        <p:grpSpPr>
          <a:xfrm>
            <a:off x="7626806" y="3764601"/>
            <a:ext cx="4313552" cy="551597"/>
            <a:chOff x="7626806" y="3764601"/>
            <a:chExt cx="4313552" cy="551597"/>
          </a:xfrm>
        </p:grpSpPr>
        <p:sp>
          <p:nvSpPr>
            <p:cNvPr id="43" name="TextBox 42">
              <a:extLst>
                <a:ext uri="{FF2B5EF4-FFF2-40B4-BE49-F238E27FC236}">
                  <a16:creationId xmlns:a16="http://schemas.microsoft.com/office/drawing/2014/main" id="{C9A87149-4DD7-E687-810E-C5406572F31F}"/>
                </a:ext>
              </a:extLst>
            </p:cNvPr>
            <p:cNvSpPr txBox="1"/>
            <p:nvPr/>
          </p:nvSpPr>
          <p:spPr>
            <a:xfrm>
              <a:off x="9237348" y="3764601"/>
              <a:ext cx="1160895" cy="523220"/>
            </a:xfrm>
            <a:prstGeom prst="rect">
              <a:avLst/>
            </a:prstGeom>
            <a:noFill/>
          </p:spPr>
          <p:txBody>
            <a:bodyPr wrap="none" rtlCol="0">
              <a:spAutoFit/>
            </a:bodyPr>
            <a:lstStyle/>
            <a:p>
              <a:r>
                <a:rPr lang="en-US" sz="2800" dirty="0">
                  <a:solidFill>
                    <a:schemeClr val="bg2">
                      <a:lumMod val="50000"/>
                    </a:schemeClr>
                  </a:solidFill>
                </a:rPr>
                <a:t>40.4%</a:t>
              </a:r>
            </a:p>
          </p:txBody>
        </p:sp>
        <p:sp>
          <p:nvSpPr>
            <p:cNvPr id="44" name="TextBox 43">
              <a:extLst>
                <a:ext uri="{FF2B5EF4-FFF2-40B4-BE49-F238E27FC236}">
                  <a16:creationId xmlns:a16="http://schemas.microsoft.com/office/drawing/2014/main" id="{C0DE9AF8-70C9-2BD1-8D9C-39A5A078E454}"/>
                </a:ext>
              </a:extLst>
            </p:cNvPr>
            <p:cNvSpPr txBox="1"/>
            <p:nvPr/>
          </p:nvSpPr>
          <p:spPr>
            <a:xfrm>
              <a:off x="7626806" y="3792978"/>
              <a:ext cx="1160895" cy="523220"/>
            </a:xfrm>
            <a:prstGeom prst="rect">
              <a:avLst/>
            </a:prstGeom>
            <a:noFill/>
          </p:spPr>
          <p:txBody>
            <a:bodyPr wrap="none" rtlCol="0">
              <a:spAutoFit/>
            </a:bodyPr>
            <a:lstStyle/>
            <a:p>
              <a:r>
                <a:rPr lang="en-US" sz="2800" dirty="0">
                  <a:solidFill>
                    <a:schemeClr val="bg2">
                      <a:lumMod val="50000"/>
                    </a:schemeClr>
                  </a:solidFill>
                </a:rPr>
                <a:t>33.5%</a:t>
              </a:r>
            </a:p>
          </p:txBody>
        </p:sp>
        <p:sp>
          <p:nvSpPr>
            <p:cNvPr id="45" name="TextBox 44">
              <a:extLst>
                <a:ext uri="{FF2B5EF4-FFF2-40B4-BE49-F238E27FC236}">
                  <a16:creationId xmlns:a16="http://schemas.microsoft.com/office/drawing/2014/main" id="{AD6561CA-B7B1-7DB8-DF7B-A4B8F0DDF7D9}"/>
                </a:ext>
              </a:extLst>
            </p:cNvPr>
            <p:cNvSpPr txBox="1"/>
            <p:nvPr/>
          </p:nvSpPr>
          <p:spPr>
            <a:xfrm>
              <a:off x="10755497" y="3764601"/>
              <a:ext cx="1058303" cy="523220"/>
            </a:xfrm>
            <a:prstGeom prst="rect">
              <a:avLst/>
            </a:prstGeom>
            <a:noFill/>
          </p:spPr>
          <p:txBody>
            <a:bodyPr wrap="none" rtlCol="0">
              <a:spAutoFit/>
            </a:bodyPr>
            <a:lstStyle/>
            <a:p>
              <a:r>
                <a:rPr lang="en-US" sz="2800" dirty="0">
                  <a:solidFill>
                    <a:schemeClr val="accent1"/>
                  </a:solidFill>
                </a:rPr>
                <a:t>+21%</a:t>
              </a:r>
            </a:p>
          </p:txBody>
        </p:sp>
        <p:sp>
          <p:nvSpPr>
            <p:cNvPr id="66" name="5-Point Star 65">
              <a:extLst>
                <a:ext uri="{FF2B5EF4-FFF2-40B4-BE49-F238E27FC236}">
                  <a16:creationId xmlns:a16="http://schemas.microsoft.com/office/drawing/2014/main" id="{6A2EF65F-6334-8E90-1A09-CCEBAD9ADAE9}"/>
                </a:ext>
              </a:extLst>
            </p:cNvPr>
            <p:cNvSpPr/>
            <p:nvPr/>
          </p:nvSpPr>
          <p:spPr>
            <a:xfrm>
              <a:off x="11711758" y="3821200"/>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C96EDE82-3D69-62EF-80BE-F2FDF2CD1C1E}"/>
              </a:ext>
            </a:extLst>
          </p:cNvPr>
          <p:cNvGrpSpPr/>
          <p:nvPr/>
        </p:nvGrpSpPr>
        <p:grpSpPr>
          <a:xfrm>
            <a:off x="2741469" y="3743820"/>
            <a:ext cx="4338596" cy="551597"/>
            <a:chOff x="2741469" y="3743820"/>
            <a:chExt cx="4338596" cy="551597"/>
          </a:xfrm>
        </p:grpSpPr>
        <p:sp>
          <p:nvSpPr>
            <p:cNvPr id="23" name="TextBox 22">
              <a:extLst>
                <a:ext uri="{FF2B5EF4-FFF2-40B4-BE49-F238E27FC236}">
                  <a16:creationId xmlns:a16="http://schemas.microsoft.com/office/drawing/2014/main" id="{9D6855E6-94F1-D7F2-EC88-5D60861CCECF}"/>
                </a:ext>
              </a:extLst>
            </p:cNvPr>
            <p:cNvSpPr txBox="1"/>
            <p:nvPr/>
          </p:nvSpPr>
          <p:spPr>
            <a:xfrm>
              <a:off x="4352011" y="3743820"/>
              <a:ext cx="1160895" cy="523220"/>
            </a:xfrm>
            <a:prstGeom prst="rect">
              <a:avLst/>
            </a:prstGeom>
            <a:noFill/>
          </p:spPr>
          <p:txBody>
            <a:bodyPr wrap="none" rtlCol="0">
              <a:spAutoFit/>
            </a:bodyPr>
            <a:lstStyle/>
            <a:p>
              <a:r>
                <a:rPr lang="en-US" sz="2800" dirty="0">
                  <a:solidFill>
                    <a:schemeClr val="bg2">
                      <a:lumMod val="50000"/>
                    </a:schemeClr>
                  </a:solidFill>
                </a:rPr>
                <a:t>29.2%</a:t>
              </a:r>
            </a:p>
          </p:txBody>
        </p:sp>
        <p:sp>
          <p:nvSpPr>
            <p:cNvPr id="24" name="TextBox 23">
              <a:extLst>
                <a:ext uri="{FF2B5EF4-FFF2-40B4-BE49-F238E27FC236}">
                  <a16:creationId xmlns:a16="http://schemas.microsoft.com/office/drawing/2014/main" id="{7B3C7425-A285-E32D-25B1-3CE89B18A545}"/>
                </a:ext>
              </a:extLst>
            </p:cNvPr>
            <p:cNvSpPr txBox="1"/>
            <p:nvPr/>
          </p:nvSpPr>
          <p:spPr>
            <a:xfrm>
              <a:off x="2741469" y="3772197"/>
              <a:ext cx="1160895" cy="523220"/>
            </a:xfrm>
            <a:prstGeom prst="rect">
              <a:avLst/>
            </a:prstGeom>
            <a:noFill/>
          </p:spPr>
          <p:txBody>
            <a:bodyPr wrap="none" rtlCol="0">
              <a:spAutoFit/>
            </a:bodyPr>
            <a:lstStyle/>
            <a:p>
              <a:r>
                <a:rPr lang="en-US" sz="2800" dirty="0">
                  <a:solidFill>
                    <a:schemeClr val="bg2">
                      <a:lumMod val="50000"/>
                    </a:schemeClr>
                  </a:solidFill>
                </a:rPr>
                <a:t>25.8%</a:t>
              </a:r>
            </a:p>
          </p:txBody>
        </p:sp>
        <p:sp>
          <p:nvSpPr>
            <p:cNvPr id="39" name="TextBox 38">
              <a:extLst>
                <a:ext uri="{FF2B5EF4-FFF2-40B4-BE49-F238E27FC236}">
                  <a16:creationId xmlns:a16="http://schemas.microsoft.com/office/drawing/2014/main" id="{929F5649-93EC-8BF6-54AC-532A3CE707D7}"/>
                </a:ext>
              </a:extLst>
            </p:cNvPr>
            <p:cNvSpPr txBox="1"/>
            <p:nvPr/>
          </p:nvSpPr>
          <p:spPr>
            <a:xfrm>
              <a:off x="5870160" y="3743820"/>
              <a:ext cx="1058303" cy="523220"/>
            </a:xfrm>
            <a:prstGeom prst="rect">
              <a:avLst/>
            </a:prstGeom>
            <a:noFill/>
          </p:spPr>
          <p:txBody>
            <a:bodyPr wrap="none" rtlCol="0">
              <a:spAutoFit/>
            </a:bodyPr>
            <a:lstStyle/>
            <a:p>
              <a:r>
                <a:rPr lang="en-US" sz="2800" dirty="0">
                  <a:solidFill>
                    <a:schemeClr val="accent5"/>
                  </a:solidFill>
                </a:rPr>
                <a:t>+13%</a:t>
              </a:r>
            </a:p>
          </p:txBody>
        </p:sp>
        <p:sp>
          <p:nvSpPr>
            <p:cNvPr id="67" name="5-Point Star 66">
              <a:extLst>
                <a:ext uri="{FF2B5EF4-FFF2-40B4-BE49-F238E27FC236}">
                  <a16:creationId xmlns:a16="http://schemas.microsoft.com/office/drawing/2014/main" id="{DC58EC39-08B1-EBC2-F8FC-2A981743177B}"/>
                </a:ext>
              </a:extLst>
            </p:cNvPr>
            <p:cNvSpPr/>
            <p:nvPr/>
          </p:nvSpPr>
          <p:spPr>
            <a:xfrm>
              <a:off x="6851465" y="3791806"/>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73F158EF-465C-0A9C-727F-31D7B42CBADD}"/>
              </a:ext>
            </a:extLst>
          </p:cNvPr>
          <p:cNvGrpSpPr/>
          <p:nvPr/>
        </p:nvGrpSpPr>
        <p:grpSpPr>
          <a:xfrm>
            <a:off x="2751631" y="4334298"/>
            <a:ext cx="8877005" cy="554387"/>
            <a:chOff x="2751631" y="4334298"/>
            <a:chExt cx="8877005" cy="554387"/>
          </a:xfrm>
        </p:grpSpPr>
        <p:sp>
          <p:nvSpPr>
            <p:cNvPr id="40" name="TextBox 39">
              <a:extLst>
                <a:ext uri="{FF2B5EF4-FFF2-40B4-BE49-F238E27FC236}">
                  <a16:creationId xmlns:a16="http://schemas.microsoft.com/office/drawing/2014/main" id="{230D380D-6D97-39E6-8C90-182E47BF8367}"/>
                </a:ext>
              </a:extLst>
            </p:cNvPr>
            <p:cNvSpPr txBox="1"/>
            <p:nvPr/>
          </p:nvSpPr>
          <p:spPr>
            <a:xfrm>
              <a:off x="4362173" y="4337088"/>
              <a:ext cx="1160895" cy="523220"/>
            </a:xfrm>
            <a:prstGeom prst="rect">
              <a:avLst/>
            </a:prstGeom>
            <a:noFill/>
          </p:spPr>
          <p:txBody>
            <a:bodyPr wrap="none" rtlCol="0">
              <a:spAutoFit/>
            </a:bodyPr>
            <a:lstStyle/>
            <a:p>
              <a:r>
                <a:rPr lang="en-US" sz="2800" dirty="0">
                  <a:solidFill>
                    <a:schemeClr val="bg2">
                      <a:lumMod val="50000"/>
                    </a:schemeClr>
                  </a:solidFill>
                </a:rPr>
                <a:t>36.9%</a:t>
              </a:r>
            </a:p>
          </p:txBody>
        </p:sp>
        <p:sp>
          <p:nvSpPr>
            <p:cNvPr id="41" name="TextBox 40">
              <a:extLst>
                <a:ext uri="{FF2B5EF4-FFF2-40B4-BE49-F238E27FC236}">
                  <a16:creationId xmlns:a16="http://schemas.microsoft.com/office/drawing/2014/main" id="{0E64E8C0-F78B-67BF-D8DF-D51B5C14454F}"/>
                </a:ext>
              </a:extLst>
            </p:cNvPr>
            <p:cNvSpPr txBox="1"/>
            <p:nvPr/>
          </p:nvSpPr>
          <p:spPr>
            <a:xfrm>
              <a:off x="2751631" y="4365465"/>
              <a:ext cx="1160895" cy="523220"/>
            </a:xfrm>
            <a:prstGeom prst="rect">
              <a:avLst/>
            </a:prstGeom>
            <a:noFill/>
          </p:spPr>
          <p:txBody>
            <a:bodyPr wrap="none" rtlCol="0">
              <a:spAutoFit/>
            </a:bodyPr>
            <a:lstStyle/>
            <a:p>
              <a:r>
                <a:rPr lang="en-US" sz="2800" dirty="0">
                  <a:solidFill>
                    <a:schemeClr val="bg2">
                      <a:lumMod val="50000"/>
                    </a:schemeClr>
                  </a:solidFill>
                </a:rPr>
                <a:t>33.1%</a:t>
              </a:r>
            </a:p>
          </p:txBody>
        </p:sp>
        <p:sp>
          <p:nvSpPr>
            <p:cNvPr id="42" name="TextBox 41">
              <a:extLst>
                <a:ext uri="{FF2B5EF4-FFF2-40B4-BE49-F238E27FC236}">
                  <a16:creationId xmlns:a16="http://schemas.microsoft.com/office/drawing/2014/main" id="{5D0620CA-E202-C551-6496-8930BDAA19F4}"/>
                </a:ext>
              </a:extLst>
            </p:cNvPr>
            <p:cNvSpPr txBox="1"/>
            <p:nvPr/>
          </p:nvSpPr>
          <p:spPr>
            <a:xfrm>
              <a:off x="5880322" y="4337088"/>
              <a:ext cx="1058303" cy="523220"/>
            </a:xfrm>
            <a:prstGeom prst="rect">
              <a:avLst/>
            </a:prstGeom>
            <a:noFill/>
          </p:spPr>
          <p:txBody>
            <a:bodyPr wrap="none" rtlCol="0">
              <a:spAutoFit/>
            </a:bodyPr>
            <a:lstStyle/>
            <a:p>
              <a:r>
                <a:rPr lang="en-US" sz="2800" dirty="0">
                  <a:solidFill>
                    <a:schemeClr val="accent5"/>
                  </a:solidFill>
                </a:rPr>
                <a:t>+11%</a:t>
              </a:r>
            </a:p>
          </p:txBody>
        </p:sp>
        <p:sp>
          <p:nvSpPr>
            <p:cNvPr id="46" name="TextBox 45">
              <a:extLst>
                <a:ext uri="{FF2B5EF4-FFF2-40B4-BE49-F238E27FC236}">
                  <a16:creationId xmlns:a16="http://schemas.microsoft.com/office/drawing/2014/main" id="{51951735-6743-3A22-B389-A2F39B9D62D5}"/>
                </a:ext>
              </a:extLst>
            </p:cNvPr>
            <p:cNvSpPr txBox="1"/>
            <p:nvPr/>
          </p:nvSpPr>
          <p:spPr>
            <a:xfrm>
              <a:off x="9244544" y="4334298"/>
              <a:ext cx="1160895" cy="523220"/>
            </a:xfrm>
            <a:prstGeom prst="rect">
              <a:avLst/>
            </a:prstGeom>
            <a:noFill/>
          </p:spPr>
          <p:txBody>
            <a:bodyPr wrap="none" rtlCol="0">
              <a:spAutoFit/>
            </a:bodyPr>
            <a:lstStyle/>
            <a:p>
              <a:r>
                <a:rPr lang="en-US" sz="2800" dirty="0">
                  <a:solidFill>
                    <a:schemeClr val="bg2">
                      <a:lumMod val="50000"/>
                    </a:schemeClr>
                  </a:solidFill>
                </a:rPr>
                <a:t>39.3%</a:t>
              </a:r>
            </a:p>
          </p:txBody>
        </p:sp>
        <p:sp>
          <p:nvSpPr>
            <p:cNvPr id="47" name="TextBox 46">
              <a:extLst>
                <a:ext uri="{FF2B5EF4-FFF2-40B4-BE49-F238E27FC236}">
                  <a16:creationId xmlns:a16="http://schemas.microsoft.com/office/drawing/2014/main" id="{C6E153FB-3BA1-12E4-3F03-D1B0175EE6E8}"/>
                </a:ext>
              </a:extLst>
            </p:cNvPr>
            <p:cNvSpPr txBox="1"/>
            <p:nvPr/>
          </p:nvSpPr>
          <p:spPr>
            <a:xfrm>
              <a:off x="7634002" y="4362675"/>
              <a:ext cx="1160895" cy="523220"/>
            </a:xfrm>
            <a:prstGeom prst="rect">
              <a:avLst/>
            </a:prstGeom>
            <a:noFill/>
          </p:spPr>
          <p:txBody>
            <a:bodyPr wrap="none" rtlCol="0">
              <a:spAutoFit/>
            </a:bodyPr>
            <a:lstStyle/>
            <a:p>
              <a:r>
                <a:rPr lang="en-US" sz="2800" dirty="0">
                  <a:solidFill>
                    <a:schemeClr val="bg2">
                      <a:lumMod val="50000"/>
                    </a:schemeClr>
                  </a:solidFill>
                </a:rPr>
                <a:t>37.8%</a:t>
              </a:r>
            </a:p>
          </p:txBody>
        </p:sp>
        <p:sp>
          <p:nvSpPr>
            <p:cNvPr id="48" name="TextBox 47">
              <a:extLst>
                <a:ext uri="{FF2B5EF4-FFF2-40B4-BE49-F238E27FC236}">
                  <a16:creationId xmlns:a16="http://schemas.microsoft.com/office/drawing/2014/main" id="{9892A843-46C0-B515-08D2-24023AEBE260}"/>
                </a:ext>
              </a:extLst>
            </p:cNvPr>
            <p:cNvSpPr txBox="1"/>
            <p:nvPr/>
          </p:nvSpPr>
          <p:spPr>
            <a:xfrm>
              <a:off x="10762693" y="4334298"/>
              <a:ext cx="865943" cy="523220"/>
            </a:xfrm>
            <a:prstGeom prst="rect">
              <a:avLst/>
            </a:prstGeom>
            <a:noFill/>
          </p:spPr>
          <p:txBody>
            <a:bodyPr wrap="none" rtlCol="0">
              <a:spAutoFit/>
            </a:bodyPr>
            <a:lstStyle/>
            <a:p>
              <a:r>
                <a:rPr lang="en-US" sz="2800" dirty="0">
                  <a:solidFill>
                    <a:schemeClr val="accent1"/>
                  </a:solidFill>
                </a:rPr>
                <a:t>+4%</a:t>
              </a:r>
            </a:p>
          </p:txBody>
        </p:sp>
        <p:sp>
          <p:nvSpPr>
            <p:cNvPr id="68" name="5-Point Star 67">
              <a:extLst>
                <a:ext uri="{FF2B5EF4-FFF2-40B4-BE49-F238E27FC236}">
                  <a16:creationId xmlns:a16="http://schemas.microsoft.com/office/drawing/2014/main" id="{DD82BA9F-BD26-7177-3538-A0E80799FE03}"/>
                </a:ext>
              </a:extLst>
            </p:cNvPr>
            <p:cNvSpPr/>
            <p:nvPr/>
          </p:nvSpPr>
          <p:spPr>
            <a:xfrm>
              <a:off x="6867185" y="4417104"/>
              <a:ext cx="228600" cy="267351"/>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05D721B2-0660-BB75-8771-8E84DEE15788}"/>
              </a:ext>
            </a:extLst>
          </p:cNvPr>
          <p:cNvPicPr>
            <a:picLocks noChangeAspect="1"/>
          </p:cNvPicPr>
          <p:nvPr/>
        </p:nvPicPr>
        <p:blipFill>
          <a:blip r:embed="rId3"/>
          <a:stretch>
            <a:fillRect/>
          </a:stretch>
        </p:blipFill>
        <p:spPr>
          <a:xfrm>
            <a:off x="6903294" y="49701"/>
            <a:ext cx="5234589" cy="1250703"/>
          </a:xfrm>
          <a:prstGeom prst="rect">
            <a:avLst/>
          </a:prstGeom>
          <a:ln>
            <a:solidFill>
              <a:schemeClr val="accent1"/>
            </a:solidFill>
          </a:ln>
        </p:spPr>
      </p:pic>
    </p:spTree>
    <p:extLst>
      <p:ext uri="{BB962C8B-B14F-4D97-AF65-F5344CB8AC3E}">
        <p14:creationId xmlns:p14="http://schemas.microsoft.com/office/powerpoint/2010/main" val="2734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302C-7AE9-7327-5B58-24D0929ECB2B}"/>
              </a:ext>
            </a:extLst>
          </p:cNvPr>
          <p:cNvSpPr>
            <a:spLocks noGrp="1"/>
          </p:cNvSpPr>
          <p:nvPr>
            <p:ph type="title"/>
          </p:nvPr>
        </p:nvSpPr>
        <p:spPr>
          <a:xfrm>
            <a:off x="723810" y="191906"/>
            <a:ext cx="5769756" cy="1675709"/>
          </a:xfrm>
        </p:spPr>
        <p:txBody>
          <a:bodyPr>
            <a:normAutofit/>
          </a:bodyPr>
          <a:lstStyle/>
          <a:p>
            <a:r>
              <a:rPr lang="en-US" sz="3200" dirty="0"/>
              <a:t>Even more outcomes for the Perry Preschool Experiment</a:t>
            </a:r>
          </a:p>
        </p:txBody>
      </p:sp>
      <p:pic>
        <p:nvPicPr>
          <p:cNvPr id="4" name="Picture 3">
            <a:extLst>
              <a:ext uri="{FF2B5EF4-FFF2-40B4-BE49-F238E27FC236}">
                <a16:creationId xmlns:a16="http://schemas.microsoft.com/office/drawing/2014/main" id="{0FEE6F9B-688B-64A7-57E5-6EC0428153A6}"/>
              </a:ext>
            </a:extLst>
          </p:cNvPr>
          <p:cNvPicPr>
            <a:picLocks noChangeAspect="1"/>
          </p:cNvPicPr>
          <p:nvPr/>
        </p:nvPicPr>
        <p:blipFill>
          <a:blip r:embed="rId3"/>
          <a:stretch>
            <a:fillRect/>
          </a:stretch>
        </p:blipFill>
        <p:spPr>
          <a:xfrm>
            <a:off x="6281529" y="-405383"/>
            <a:ext cx="6123831" cy="7381041"/>
          </a:xfrm>
          <a:prstGeom prst="rect">
            <a:avLst/>
          </a:prstGeom>
        </p:spPr>
      </p:pic>
      <p:sp>
        <p:nvSpPr>
          <p:cNvPr id="3" name="TextBox 2">
            <a:extLst>
              <a:ext uri="{FF2B5EF4-FFF2-40B4-BE49-F238E27FC236}">
                <a16:creationId xmlns:a16="http://schemas.microsoft.com/office/drawing/2014/main" id="{53827958-44E9-DC14-3BFB-0EA7EEADD437}"/>
              </a:ext>
            </a:extLst>
          </p:cNvPr>
          <p:cNvSpPr txBox="1"/>
          <p:nvPr/>
        </p:nvSpPr>
        <p:spPr>
          <a:xfrm>
            <a:off x="609600" y="2315641"/>
            <a:ext cx="567192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Follow-up work has also tried to quantify how much money such a program would save.</a:t>
            </a:r>
          </a:p>
          <a:p>
            <a:pPr algn="ctr"/>
            <a:r>
              <a:rPr lang="en-US" sz="2400" i="1" dirty="0"/>
              <a:t>“</a:t>
            </a:r>
            <a:r>
              <a:rPr lang="en-US" sz="2400" i="1" dirty="0">
                <a:solidFill>
                  <a:srgbClr val="212121"/>
                </a:solidFill>
                <a:highlight>
                  <a:srgbClr val="FFFFFF"/>
                </a:highlight>
                <a:latin typeface="Cambria" panose="02040503050406030204" pitchFamily="18" charset="0"/>
              </a:rPr>
              <a:t>E</a:t>
            </a:r>
            <a:r>
              <a:rPr lang="en-US" sz="2400" b="0" i="1" dirty="0">
                <a:solidFill>
                  <a:srgbClr val="212121"/>
                </a:solidFill>
                <a:effectLst/>
                <a:highlight>
                  <a:srgbClr val="FFFFFF"/>
                </a:highlight>
                <a:latin typeface="Cambria" panose="02040503050406030204" pitchFamily="18" charset="0"/>
              </a:rPr>
              <a:t>ach dollar invested returns in present value terms 7 to 12 dollars back to society”</a:t>
            </a:r>
            <a:endParaRPr lang="en-US" sz="2400" i="1" dirty="0"/>
          </a:p>
        </p:txBody>
      </p:sp>
      <p:sp>
        <p:nvSpPr>
          <p:cNvPr id="6" name="Bent Arrow 5">
            <a:extLst>
              <a:ext uri="{FF2B5EF4-FFF2-40B4-BE49-F238E27FC236}">
                <a16:creationId xmlns:a16="http://schemas.microsoft.com/office/drawing/2014/main" id="{BCBE814E-8083-332C-4DD5-02AB491619F7}"/>
              </a:ext>
            </a:extLst>
          </p:cNvPr>
          <p:cNvSpPr/>
          <p:nvPr/>
        </p:nvSpPr>
        <p:spPr>
          <a:xfrm flipV="1">
            <a:off x="4642358" y="1429917"/>
            <a:ext cx="1943973" cy="437698"/>
          </a:xfrm>
          <a:prstGeom prst="bentArrow">
            <a:avLst/>
          </a:prstGeom>
          <a:solidFill>
            <a:srgbClr val="88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0000"/>
              </a:solidFill>
            </a:endParaRPr>
          </a:p>
        </p:txBody>
      </p:sp>
      <p:pic>
        <p:nvPicPr>
          <p:cNvPr id="7" name="Picture 6">
            <a:extLst>
              <a:ext uri="{FF2B5EF4-FFF2-40B4-BE49-F238E27FC236}">
                <a16:creationId xmlns:a16="http://schemas.microsoft.com/office/drawing/2014/main" id="{5053E6EE-B6FB-24B5-EA70-5768D3F12F5D}"/>
              </a:ext>
            </a:extLst>
          </p:cNvPr>
          <p:cNvPicPr>
            <a:picLocks noChangeAspect="1"/>
          </p:cNvPicPr>
          <p:nvPr/>
        </p:nvPicPr>
        <p:blipFill>
          <a:blip r:embed="rId4"/>
          <a:stretch>
            <a:fillRect/>
          </a:stretch>
        </p:blipFill>
        <p:spPr>
          <a:xfrm>
            <a:off x="806726" y="4460089"/>
            <a:ext cx="5277676" cy="967994"/>
          </a:xfrm>
          <a:prstGeom prst="rect">
            <a:avLst/>
          </a:prstGeom>
          <a:ln>
            <a:solidFill>
              <a:schemeClr val="accent1"/>
            </a:solidFill>
          </a:ln>
        </p:spPr>
      </p:pic>
    </p:spTree>
    <p:extLst>
      <p:ext uri="{BB962C8B-B14F-4D97-AF65-F5344CB8AC3E}">
        <p14:creationId xmlns:p14="http://schemas.microsoft.com/office/powerpoint/2010/main" val="4026643084"/>
      </p:ext>
    </p:extLst>
  </p:cSld>
  <p:clrMapOvr>
    <a:masterClrMapping/>
  </p:clrMapOvr>
  <p:transition spd="slow">
    <p:push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4D71-FC70-1CD5-C4C4-6EF216D2114B}"/>
              </a:ext>
            </a:extLst>
          </p:cNvPr>
          <p:cNvSpPr>
            <a:spLocks noGrp="1"/>
          </p:cNvSpPr>
          <p:nvPr>
            <p:ph type="title"/>
          </p:nvPr>
        </p:nvSpPr>
        <p:spPr/>
        <p:txBody>
          <a:bodyPr/>
          <a:lstStyle/>
          <a:p>
            <a:r>
              <a:rPr lang="en-US" dirty="0"/>
              <a:t>Spillovers</a:t>
            </a:r>
          </a:p>
        </p:txBody>
      </p:sp>
      <p:sp>
        <p:nvSpPr>
          <p:cNvPr id="3" name="Text Placeholder 2">
            <a:extLst>
              <a:ext uri="{FF2B5EF4-FFF2-40B4-BE49-F238E27FC236}">
                <a16:creationId xmlns:a16="http://schemas.microsoft.com/office/drawing/2014/main" id="{9ACC905B-6C37-BFD6-6FB9-202EE87BAA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3539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1335-53DA-DB5F-8B22-480F887F3474}"/>
              </a:ext>
            </a:extLst>
          </p:cNvPr>
          <p:cNvSpPr>
            <a:spLocks noGrp="1"/>
          </p:cNvSpPr>
          <p:nvPr>
            <p:ph type="title"/>
          </p:nvPr>
        </p:nvSpPr>
        <p:spPr/>
        <p:txBody>
          <a:bodyPr/>
          <a:lstStyle/>
          <a:p>
            <a:r>
              <a:rPr lang="en-US" dirty="0"/>
              <a:t>Spillovers</a:t>
            </a:r>
          </a:p>
        </p:txBody>
      </p:sp>
      <p:sp>
        <p:nvSpPr>
          <p:cNvPr id="3" name="Content Placeholder 2">
            <a:extLst>
              <a:ext uri="{FF2B5EF4-FFF2-40B4-BE49-F238E27FC236}">
                <a16:creationId xmlns:a16="http://schemas.microsoft.com/office/drawing/2014/main" id="{21511018-4CC3-CC3A-6676-B9109CF3FA17}"/>
              </a:ext>
            </a:extLst>
          </p:cNvPr>
          <p:cNvSpPr>
            <a:spLocks noGrp="1"/>
          </p:cNvSpPr>
          <p:nvPr>
            <p:ph idx="1"/>
          </p:nvPr>
        </p:nvSpPr>
        <p:spPr>
          <a:xfrm>
            <a:off x="838200" y="1825625"/>
            <a:ext cx="10515600" cy="4813714"/>
          </a:xfrm>
        </p:spPr>
        <p:txBody>
          <a:bodyPr>
            <a:normAutofit/>
          </a:bodyPr>
          <a:lstStyle/>
          <a:p>
            <a:r>
              <a:rPr lang="en-US" dirty="0"/>
              <a:t>When treating one individual “spills over” into affecting a non-treated individual, this can mess up how you interpret results.</a:t>
            </a:r>
          </a:p>
          <a:p>
            <a:r>
              <a:rPr lang="en-US" dirty="0"/>
              <a:t>Also called </a:t>
            </a:r>
            <a:r>
              <a:rPr lang="en-US" b="1" dirty="0"/>
              <a:t>interference effects</a:t>
            </a:r>
            <a:r>
              <a:rPr lang="en-US" dirty="0"/>
              <a:t>.</a:t>
            </a:r>
          </a:p>
          <a:p>
            <a:endParaRPr lang="en-US" dirty="0"/>
          </a:p>
        </p:txBody>
      </p:sp>
    </p:spTree>
    <p:extLst>
      <p:ext uri="{BB962C8B-B14F-4D97-AF65-F5344CB8AC3E}">
        <p14:creationId xmlns:p14="http://schemas.microsoft.com/office/powerpoint/2010/main" val="13396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F5EB-D9BB-0624-6BC0-7AE1F6F5B1FF}"/>
              </a:ext>
            </a:extLst>
          </p:cNvPr>
          <p:cNvSpPr>
            <a:spLocks noGrp="1"/>
          </p:cNvSpPr>
          <p:nvPr>
            <p:ph type="title"/>
          </p:nvPr>
        </p:nvSpPr>
        <p:spPr>
          <a:xfrm>
            <a:off x="838200" y="360900"/>
            <a:ext cx="10515600" cy="1325563"/>
          </a:xfrm>
        </p:spPr>
        <p:txBody>
          <a:bodyPr>
            <a:normAutofit fontScale="90000"/>
          </a:bodyPr>
          <a:lstStyle/>
          <a:p>
            <a:r>
              <a:rPr lang="en-US" dirty="0"/>
              <a:t>Stylized example</a:t>
            </a:r>
            <a:br>
              <a:rPr lang="en-US" dirty="0"/>
            </a:br>
            <a:r>
              <a:rPr lang="en-US" sz="3100" dirty="0"/>
              <a:t>Job placement program: helps workers find a job</a:t>
            </a:r>
            <a:br>
              <a:rPr lang="en-US" dirty="0"/>
            </a:br>
            <a:endParaRPr lang="en-US" dirty="0"/>
          </a:p>
        </p:txBody>
      </p:sp>
      <p:sp>
        <p:nvSpPr>
          <p:cNvPr id="3" name="Content Placeholder 2">
            <a:extLst>
              <a:ext uri="{FF2B5EF4-FFF2-40B4-BE49-F238E27FC236}">
                <a16:creationId xmlns:a16="http://schemas.microsoft.com/office/drawing/2014/main" id="{C5DA5F11-2AE1-1CED-C691-8C2C6F4E2744}"/>
              </a:ext>
            </a:extLst>
          </p:cNvPr>
          <p:cNvSpPr>
            <a:spLocks noGrp="1"/>
          </p:cNvSpPr>
          <p:nvPr>
            <p:ph idx="1"/>
          </p:nvPr>
        </p:nvSpPr>
        <p:spPr>
          <a:xfrm>
            <a:off x="866995" y="3542814"/>
            <a:ext cx="10515600" cy="3315186"/>
          </a:xfrm>
        </p:spPr>
        <p:txBody>
          <a:bodyPr>
            <a:normAutofit lnSpcReduction="10000"/>
          </a:bodyPr>
          <a:lstStyle/>
          <a:p>
            <a:r>
              <a:rPr lang="en-US" dirty="0"/>
              <a:t>Put no one in the job placement program</a:t>
            </a:r>
          </a:p>
          <a:p>
            <a:pPr lvl="1"/>
            <a:r>
              <a:rPr lang="en-US" dirty="0">
                <a:solidFill>
                  <a:schemeClr val="accent1"/>
                </a:solidFill>
              </a:rPr>
              <a:t>3/5 of people get a job.</a:t>
            </a: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marL="457200" lvl="1" indent="0">
              <a:buNone/>
            </a:pPr>
            <a:r>
              <a:rPr lang="en-US" dirty="0">
                <a:solidFill>
                  <a:schemeClr val="accent1"/>
                </a:solidFill>
              </a:rPr>
              <a:t> </a:t>
            </a:r>
          </a:p>
          <a:p>
            <a:pPr marL="0" indent="0">
              <a:buNone/>
            </a:pPr>
            <a:endParaRPr lang="en-US" dirty="0">
              <a:solidFill>
                <a:schemeClr val="accent1"/>
              </a:solidFill>
            </a:endParaRPr>
          </a:p>
        </p:txBody>
      </p:sp>
      <p:grpSp>
        <p:nvGrpSpPr>
          <p:cNvPr id="22" name="Group 21">
            <a:extLst>
              <a:ext uri="{FF2B5EF4-FFF2-40B4-BE49-F238E27FC236}">
                <a16:creationId xmlns:a16="http://schemas.microsoft.com/office/drawing/2014/main" id="{48DDCF81-3750-8B51-B225-3A5744E994F8}"/>
              </a:ext>
            </a:extLst>
          </p:cNvPr>
          <p:cNvGrpSpPr/>
          <p:nvPr/>
        </p:nvGrpSpPr>
        <p:grpSpPr>
          <a:xfrm>
            <a:off x="8968320" y="301052"/>
            <a:ext cx="2808718" cy="3084832"/>
            <a:chOff x="8968320" y="301052"/>
            <a:chExt cx="2808718" cy="3084832"/>
          </a:xfrm>
        </p:grpSpPr>
        <p:pic>
          <p:nvPicPr>
            <p:cNvPr id="4098" name="Picture 2" descr="Red Factory Building PNG Transparent Images Free Download | Vector Files |  Pngtree">
              <a:extLst>
                <a:ext uri="{FF2B5EF4-FFF2-40B4-BE49-F238E27FC236}">
                  <a16:creationId xmlns:a16="http://schemas.microsoft.com/office/drawing/2014/main" id="{DF422A52-4049-4586-3BE8-E14B37182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264" y="954110"/>
              <a:ext cx="2431774" cy="243177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27CFE37F-BF4B-6608-30CD-C5C5069FED84}"/>
                </a:ext>
              </a:extLst>
            </p:cNvPr>
            <p:cNvSpPr/>
            <p:nvPr/>
          </p:nvSpPr>
          <p:spPr>
            <a:xfrm>
              <a:off x="8968320" y="301052"/>
              <a:ext cx="2726635" cy="647907"/>
            </a:xfrm>
            <a:prstGeom prst="wedgeRoundRectCallout">
              <a:avLst>
                <a:gd name="adj1" fmla="val -14632"/>
                <a:gd name="adj2" fmla="val 191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We need 3 workers.</a:t>
              </a:r>
            </a:p>
          </p:txBody>
        </p:sp>
      </p:grpSp>
      <p:grpSp>
        <p:nvGrpSpPr>
          <p:cNvPr id="5" name="Group 4">
            <a:extLst>
              <a:ext uri="{FF2B5EF4-FFF2-40B4-BE49-F238E27FC236}">
                <a16:creationId xmlns:a16="http://schemas.microsoft.com/office/drawing/2014/main" id="{BC4EAAAD-B310-2428-A8A0-B2225CDEAD5C}"/>
              </a:ext>
            </a:extLst>
          </p:cNvPr>
          <p:cNvGrpSpPr/>
          <p:nvPr/>
        </p:nvGrpSpPr>
        <p:grpSpPr>
          <a:xfrm>
            <a:off x="1166103" y="1777677"/>
            <a:ext cx="5683821" cy="1406715"/>
            <a:chOff x="2613392" y="2584795"/>
            <a:chExt cx="5683821" cy="1406715"/>
          </a:xfrm>
        </p:grpSpPr>
        <p:pic>
          <p:nvPicPr>
            <p:cNvPr id="6" name="Picture 5">
              <a:extLst>
                <a:ext uri="{FF2B5EF4-FFF2-40B4-BE49-F238E27FC236}">
                  <a16:creationId xmlns:a16="http://schemas.microsoft.com/office/drawing/2014/main" id="{21601FD7-20A7-D179-EAE1-383D62CF88B4}"/>
                </a:ext>
              </a:extLst>
            </p:cNvPr>
            <p:cNvPicPr>
              <a:picLocks noChangeAspect="1"/>
            </p:cNvPicPr>
            <p:nvPr/>
          </p:nvPicPr>
          <p:blipFill>
            <a:blip r:embed="rId4"/>
            <a:stretch>
              <a:fillRect/>
            </a:stretch>
          </p:blipFill>
          <p:spPr>
            <a:xfrm>
              <a:off x="2613392" y="2584795"/>
              <a:ext cx="934106" cy="1406715"/>
            </a:xfrm>
            <a:prstGeom prst="rect">
              <a:avLst/>
            </a:prstGeom>
          </p:spPr>
        </p:pic>
        <p:pic>
          <p:nvPicPr>
            <p:cNvPr id="7" name="Picture 6">
              <a:extLst>
                <a:ext uri="{FF2B5EF4-FFF2-40B4-BE49-F238E27FC236}">
                  <a16:creationId xmlns:a16="http://schemas.microsoft.com/office/drawing/2014/main" id="{0EF41112-4F43-52FD-7D0C-D36A87ABF2F3}"/>
                </a:ext>
              </a:extLst>
            </p:cNvPr>
            <p:cNvPicPr>
              <a:picLocks noChangeAspect="1"/>
            </p:cNvPicPr>
            <p:nvPr/>
          </p:nvPicPr>
          <p:blipFill>
            <a:blip r:embed="rId5"/>
            <a:stretch>
              <a:fillRect/>
            </a:stretch>
          </p:blipFill>
          <p:spPr>
            <a:xfrm>
              <a:off x="3780180" y="2957715"/>
              <a:ext cx="1063163" cy="942570"/>
            </a:xfrm>
            <a:prstGeom prst="rect">
              <a:avLst/>
            </a:prstGeom>
          </p:spPr>
        </p:pic>
        <p:pic>
          <p:nvPicPr>
            <p:cNvPr id="8" name="Picture 7">
              <a:extLst>
                <a:ext uri="{FF2B5EF4-FFF2-40B4-BE49-F238E27FC236}">
                  <a16:creationId xmlns:a16="http://schemas.microsoft.com/office/drawing/2014/main" id="{B309FD48-A2FB-1F17-40F3-11B345899064}"/>
                </a:ext>
              </a:extLst>
            </p:cNvPr>
            <p:cNvPicPr>
              <a:picLocks noChangeAspect="1"/>
            </p:cNvPicPr>
            <p:nvPr/>
          </p:nvPicPr>
          <p:blipFill>
            <a:blip r:embed="rId6"/>
            <a:stretch>
              <a:fillRect/>
            </a:stretch>
          </p:blipFill>
          <p:spPr>
            <a:xfrm>
              <a:off x="6442455" y="2709906"/>
              <a:ext cx="829419" cy="1156492"/>
            </a:xfrm>
            <a:prstGeom prst="rect">
              <a:avLst/>
            </a:prstGeom>
          </p:spPr>
        </p:pic>
        <p:pic>
          <p:nvPicPr>
            <p:cNvPr id="9" name="Picture 8">
              <a:extLst>
                <a:ext uri="{FF2B5EF4-FFF2-40B4-BE49-F238E27FC236}">
                  <a16:creationId xmlns:a16="http://schemas.microsoft.com/office/drawing/2014/main" id="{FE5FD038-7AFD-E321-DDC7-FA8B786979A2}"/>
                </a:ext>
              </a:extLst>
            </p:cNvPr>
            <p:cNvPicPr>
              <a:picLocks noChangeAspect="1"/>
            </p:cNvPicPr>
            <p:nvPr/>
          </p:nvPicPr>
          <p:blipFill>
            <a:blip r:embed="rId7"/>
            <a:stretch>
              <a:fillRect/>
            </a:stretch>
          </p:blipFill>
          <p:spPr>
            <a:xfrm>
              <a:off x="7572084" y="2852003"/>
              <a:ext cx="725129" cy="917015"/>
            </a:xfrm>
            <a:prstGeom prst="rect">
              <a:avLst/>
            </a:prstGeom>
          </p:spPr>
        </p:pic>
        <p:pic>
          <p:nvPicPr>
            <p:cNvPr id="10" name="Picture 7" descr="Adoptable Rabbits | morabbit">
              <a:extLst>
                <a:ext uri="{FF2B5EF4-FFF2-40B4-BE49-F238E27FC236}">
                  <a16:creationId xmlns:a16="http://schemas.microsoft.com/office/drawing/2014/main" id="{001E68EC-7011-5A15-45B8-364D7E314D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266581" y="2629512"/>
              <a:ext cx="829419" cy="136199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94C8E31D-816C-B941-6CE5-2754EA2E7C56}"/>
              </a:ext>
            </a:extLst>
          </p:cNvPr>
          <p:cNvSpPr txBox="1"/>
          <p:nvPr/>
        </p:nvSpPr>
        <p:spPr>
          <a:xfrm>
            <a:off x="918508" y="1446686"/>
            <a:ext cx="2855269" cy="461665"/>
          </a:xfrm>
          <a:prstGeom prst="rect">
            <a:avLst/>
          </a:prstGeom>
          <a:noFill/>
        </p:spPr>
        <p:txBody>
          <a:bodyPr wrap="none" rtlCol="0">
            <a:spAutoFit/>
          </a:bodyPr>
          <a:lstStyle/>
          <a:p>
            <a:r>
              <a:rPr lang="en-US" sz="2400" dirty="0">
                <a:solidFill>
                  <a:schemeClr val="accent1"/>
                </a:solidFill>
              </a:rPr>
              <a:t>5 people need a job:</a:t>
            </a:r>
          </a:p>
        </p:txBody>
      </p:sp>
      <p:grpSp>
        <p:nvGrpSpPr>
          <p:cNvPr id="23" name="Group 22">
            <a:extLst>
              <a:ext uri="{FF2B5EF4-FFF2-40B4-BE49-F238E27FC236}">
                <a16:creationId xmlns:a16="http://schemas.microsoft.com/office/drawing/2014/main" id="{9D033F6A-BF7C-A734-89E4-11C2C6207B1D}"/>
              </a:ext>
            </a:extLst>
          </p:cNvPr>
          <p:cNvGrpSpPr/>
          <p:nvPr/>
        </p:nvGrpSpPr>
        <p:grpSpPr>
          <a:xfrm>
            <a:off x="9085419" y="2280901"/>
            <a:ext cx="2507383" cy="1361998"/>
            <a:chOff x="9085419" y="2280901"/>
            <a:chExt cx="2507383" cy="1361998"/>
          </a:xfrm>
        </p:grpSpPr>
        <p:pic>
          <p:nvPicPr>
            <p:cNvPr id="19" name="Picture 18">
              <a:extLst>
                <a:ext uri="{FF2B5EF4-FFF2-40B4-BE49-F238E27FC236}">
                  <a16:creationId xmlns:a16="http://schemas.microsoft.com/office/drawing/2014/main" id="{02960935-DF36-1A3E-5B9C-0DEECA7076E2}"/>
                </a:ext>
              </a:extLst>
            </p:cNvPr>
            <p:cNvPicPr>
              <a:picLocks noChangeAspect="1"/>
            </p:cNvPicPr>
            <p:nvPr/>
          </p:nvPicPr>
          <p:blipFill>
            <a:blip r:embed="rId5"/>
            <a:stretch>
              <a:fillRect/>
            </a:stretch>
          </p:blipFill>
          <p:spPr>
            <a:xfrm>
              <a:off x="9085419" y="2471004"/>
              <a:ext cx="1063163" cy="942570"/>
            </a:xfrm>
            <a:prstGeom prst="rect">
              <a:avLst/>
            </a:prstGeom>
            <a:effectLst>
              <a:glow rad="72517">
                <a:schemeClr val="bg1"/>
              </a:glow>
            </a:effectLst>
          </p:spPr>
        </p:pic>
        <p:pic>
          <p:nvPicPr>
            <p:cNvPr id="20" name="Picture 19">
              <a:extLst>
                <a:ext uri="{FF2B5EF4-FFF2-40B4-BE49-F238E27FC236}">
                  <a16:creationId xmlns:a16="http://schemas.microsoft.com/office/drawing/2014/main" id="{53503C3E-564A-D828-5C2D-C956A7942521}"/>
                </a:ext>
              </a:extLst>
            </p:cNvPr>
            <p:cNvPicPr>
              <a:picLocks noChangeAspect="1"/>
            </p:cNvPicPr>
            <p:nvPr/>
          </p:nvPicPr>
          <p:blipFill>
            <a:blip r:embed="rId7"/>
            <a:stretch>
              <a:fillRect/>
            </a:stretch>
          </p:blipFill>
          <p:spPr>
            <a:xfrm>
              <a:off x="10867673" y="2403911"/>
              <a:ext cx="725129" cy="917015"/>
            </a:xfrm>
            <a:prstGeom prst="rect">
              <a:avLst/>
            </a:prstGeom>
            <a:effectLst>
              <a:glow rad="72517">
                <a:schemeClr val="bg1"/>
              </a:glow>
            </a:effectLst>
          </p:spPr>
        </p:pic>
        <p:pic>
          <p:nvPicPr>
            <p:cNvPr id="21" name="Picture 7" descr="Adoptable Rabbits | morabbit">
              <a:extLst>
                <a:ext uri="{FF2B5EF4-FFF2-40B4-BE49-F238E27FC236}">
                  <a16:creationId xmlns:a16="http://schemas.microsoft.com/office/drawing/2014/main" id="{E19FB534-DD4B-577B-A142-73A16F548A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110758" y="2280901"/>
              <a:ext cx="829419" cy="1361998"/>
            </a:xfrm>
            <a:prstGeom prst="rect">
              <a:avLst/>
            </a:prstGeom>
            <a:noFill/>
            <a:effectLst>
              <a:glow rad="72517">
                <a:schemeClr val="bg1"/>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941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F5EB-D9BB-0624-6BC0-7AE1F6F5B1FF}"/>
              </a:ext>
            </a:extLst>
          </p:cNvPr>
          <p:cNvSpPr>
            <a:spLocks noGrp="1"/>
          </p:cNvSpPr>
          <p:nvPr>
            <p:ph type="title"/>
          </p:nvPr>
        </p:nvSpPr>
        <p:spPr>
          <a:xfrm>
            <a:off x="838200" y="360900"/>
            <a:ext cx="10515600" cy="1325563"/>
          </a:xfrm>
        </p:spPr>
        <p:txBody>
          <a:bodyPr>
            <a:normAutofit fontScale="90000"/>
          </a:bodyPr>
          <a:lstStyle/>
          <a:p>
            <a:r>
              <a:rPr lang="en-US" dirty="0"/>
              <a:t>Stylized example</a:t>
            </a:r>
            <a:br>
              <a:rPr lang="en-US" dirty="0"/>
            </a:br>
            <a:r>
              <a:rPr lang="en-US" sz="3100" dirty="0"/>
              <a:t>Job placement program: helps workers find a job</a:t>
            </a:r>
            <a:br>
              <a:rPr lang="en-US" dirty="0"/>
            </a:br>
            <a:endParaRPr lang="en-US" dirty="0"/>
          </a:p>
        </p:txBody>
      </p:sp>
      <p:sp>
        <p:nvSpPr>
          <p:cNvPr id="3" name="Content Placeholder 2">
            <a:extLst>
              <a:ext uri="{FF2B5EF4-FFF2-40B4-BE49-F238E27FC236}">
                <a16:creationId xmlns:a16="http://schemas.microsoft.com/office/drawing/2014/main" id="{C5DA5F11-2AE1-1CED-C691-8C2C6F4E2744}"/>
              </a:ext>
            </a:extLst>
          </p:cNvPr>
          <p:cNvSpPr>
            <a:spLocks noGrp="1"/>
          </p:cNvSpPr>
          <p:nvPr>
            <p:ph idx="1"/>
          </p:nvPr>
        </p:nvSpPr>
        <p:spPr>
          <a:xfrm>
            <a:off x="866995" y="3542814"/>
            <a:ext cx="10515600" cy="3441082"/>
          </a:xfrm>
        </p:spPr>
        <p:txBody>
          <a:bodyPr>
            <a:normAutofit lnSpcReduction="10000"/>
          </a:bodyPr>
          <a:lstStyle/>
          <a:p>
            <a:r>
              <a:rPr lang="en-US" dirty="0"/>
              <a:t>Put no one in the job placement program</a:t>
            </a:r>
          </a:p>
          <a:p>
            <a:pPr lvl="1"/>
            <a:r>
              <a:rPr lang="en-US" dirty="0">
                <a:solidFill>
                  <a:schemeClr val="accent1"/>
                </a:solidFill>
              </a:rPr>
              <a:t>3/5 of people get a job.</a:t>
            </a:r>
          </a:p>
          <a:p>
            <a:r>
              <a:rPr lang="en-US" dirty="0"/>
              <a:t>Randomly assign 2 people to the program</a:t>
            </a:r>
          </a:p>
          <a:p>
            <a:pPr lvl="1"/>
            <a:r>
              <a:rPr lang="en-US" dirty="0">
                <a:solidFill>
                  <a:schemeClr val="accent1"/>
                </a:solidFill>
              </a:rPr>
              <a:t>Everyone in the treatment group finds a job!  </a:t>
            </a:r>
          </a:p>
          <a:p>
            <a:pPr lvl="1"/>
            <a:r>
              <a:rPr lang="en-US" dirty="0">
                <a:solidFill>
                  <a:schemeClr val="accent1"/>
                </a:solidFill>
              </a:rPr>
              <a:t>Only 1/3 of the control group finds a job.</a:t>
            </a:r>
          </a:p>
          <a:p>
            <a:pPr lvl="1"/>
            <a:r>
              <a:rPr lang="en-US" dirty="0">
                <a:solidFill>
                  <a:schemeClr val="accent1"/>
                </a:solidFill>
              </a:rPr>
              <a:t>The program looks like it helps a lot! </a:t>
            </a:r>
            <a:r>
              <a:rPr lang="en-US" dirty="0">
                <a:solidFill>
                  <a:schemeClr val="accent1"/>
                </a:solidFill>
                <a:sym typeface="Wingdings" pitchFamily="2" charset="2"/>
              </a:rPr>
              <a:t> </a:t>
            </a:r>
          </a:p>
          <a:p>
            <a:pPr lvl="1"/>
            <a:endParaRPr lang="en-US" dirty="0">
              <a:solidFill>
                <a:schemeClr val="accent1"/>
              </a:solidFill>
              <a:sym typeface="Wingdings" pitchFamily="2" charset="2"/>
            </a:endParaRPr>
          </a:p>
          <a:p>
            <a:pPr lvl="1"/>
            <a:endParaRPr lang="en-US" dirty="0">
              <a:solidFill>
                <a:schemeClr val="accent1"/>
              </a:solidFill>
              <a:sym typeface="Wingdings" pitchFamily="2" charset="2"/>
            </a:endParaRPr>
          </a:p>
          <a:p>
            <a:pPr marL="457200" lvl="1" indent="0">
              <a:buNone/>
            </a:pPr>
            <a:r>
              <a:rPr lang="en-US" dirty="0">
                <a:solidFill>
                  <a:schemeClr val="accent1"/>
                </a:solidFill>
                <a:sym typeface="Wingdings" pitchFamily="2" charset="2"/>
              </a:rPr>
              <a:t> </a:t>
            </a:r>
          </a:p>
          <a:p>
            <a:pPr lvl="1"/>
            <a:endParaRPr lang="en-US" dirty="0">
              <a:solidFill>
                <a:schemeClr val="accent1"/>
              </a:solidFill>
            </a:endParaRPr>
          </a:p>
        </p:txBody>
      </p:sp>
      <p:pic>
        <p:nvPicPr>
          <p:cNvPr id="4098" name="Picture 2" descr="Red Factory Building PNG Transparent Images Free Download | Vector Files |  Pngtree">
            <a:extLst>
              <a:ext uri="{FF2B5EF4-FFF2-40B4-BE49-F238E27FC236}">
                <a16:creationId xmlns:a16="http://schemas.microsoft.com/office/drawing/2014/main" id="{DF422A52-4049-4586-3BE8-E14B37182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264" y="954110"/>
            <a:ext cx="2431774" cy="243177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27CFE37F-BF4B-6608-30CD-C5C5069FED84}"/>
              </a:ext>
            </a:extLst>
          </p:cNvPr>
          <p:cNvSpPr/>
          <p:nvPr/>
        </p:nvSpPr>
        <p:spPr>
          <a:xfrm>
            <a:off x="8968320" y="301052"/>
            <a:ext cx="2726635" cy="647907"/>
          </a:xfrm>
          <a:prstGeom prst="wedgeRoundRectCallout">
            <a:avLst>
              <a:gd name="adj1" fmla="val -14632"/>
              <a:gd name="adj2" fmla="val 191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We need 3 workers.</a:t>
            </a:r>
          </a:p>
        </p:txBody>
      </p:sp>
      <p:grpSp>
        <p:nvGrpSpPr>
          <p:cNvPr id="5" name="Group 4">
            <a:extLst>
              <a:ext uri="{FF2B5EF4-FFF2-40B4-BE49-F238E27FC236}">
                <a16:creationId xmlns:a16="http://schemas.microsoft.com/office/drawing/2014/main" id="{BC4EAAAD-B310-2428-A8A0-B2225CDEAD5C}"/>
              </a:ext>
            </a:extLst>
          </p:cNvPr>
          <p:cNvGrpSpPr/>
          <p:nvPr/>
        </p:nvGrpSpPr>
        <p:grpSpPr>
          <a:xfrm>
            <a:off x="1166103" y="1777677"/>
            <a:ext cx="5683821" cy="1406715"/>
            <a:chOff x="2613392" y="2584795"/>
            <a:chExt cx="5683821" cy="1406715"/>
          </a:xfrm>
        </p:grpSpPr>
        <p:pic>
          <p:nvPicPr>
            <p:cNvPr id="6" name="Picture 5">
              <a:extLst>
                <a:ext uri="{FF2B5EF4-FFF2-40B4-BE49-F238E27FC236}">
                  <a16:creationId xmlns:a16="http://schemas.microsoft.com/office/drawing/2014/main" id="{21601FD7-20A7-D179-EAE1-383D62CF88B4}"/>
                </a:ext>
              </a:extLst>
            </p:cNvPr>
            <p:cNvPicPr>
              <a:picLocks noChangeAspect="1"/>
            </p:cNvPicPr>
            <p:nvPr/>
          </p:nvPicPr>
          <p:blipFill>
            <a:blip r:embed="rId4"/>
            <a:stretch>
              <a:fillRect/>
            </a:stretch>
          </p:blipFill>
          <p:spPr>
            <a:xfrm>
              <a:off x="2613392" y="2584795"/>
              <a:ext cx="934106" cy="1406715"/>
            </a:xfrm>
            <a:prstGeom prst="rect">
              <a:avLst/>
            </a:prstGeom>
          </p:spPr>
        </p:pic>
        <p:pic>
          <p:nvPicPr>
            <p:cNvPr id="7" name="Picture 6">
              <a:extLst>
                <a:ext uri="{FF2B5EF4-FFF2-40B4-BE49-F238E27FC236}">
                  <a16:creationId xmlns:a16="http://schemas.microsoft.com/office/drawing/2014/main" id="{0EF41112-4F43-52FD-7D0C-D36A87ABF2F3}"/>
                </a:ext>
              </a:extLst>
            </p:cNvPr>
            <p:cNvPicPr>
              <a:picLocks noChangeAspect="1"/>
            </p:cNvPicPr>
            <p:nvPr/>
          </p:nvPicPr>
          <p:blipFill>
            <a:blip r:embed="rId5"/>
            <a:stretch>
              <a:fillRect/>
            </a:stretch>
          </p:blipFill>
          <p:spPr>
            <a:xfrm>
              <a:off x="3780180" y="2957715"/>
              <a:ext cx="1063163" cy="942570"/>
            </a:xfrm>
            <a:prstGeom prst="rect">
              <a:avLst/>
            </a:prstGeom>
          </p:spPr>
        </p:pic>
        <p:pic>
          <p:nvPicPr>
            <p:cNvPr id="8" name="Picture 7">
              <a:extLst>
                <a:ext uri="{FF2B5EF4-FFF2-40B4-BE49-F238E27FC236}">
                  <a16:creationId xmlns:a16="http://schemas.microsoft.com/office/drawing/2014/main" id="{B309FD48-A2FB-1F17-40F3-11B345899064}"/>
                </a:ext>
              </a:extLst>
            </p:cNvPr>
            <p:cNvPicPr>
              <a:picLocks noChangeAspect="1"/>
            </p:cNvPicPr>
            <p:nvPr/>
          </p:nvPicPr>
          <p:blipFill>
            <a:blip r:embed="rId6"/>
            <a:stretch>
              <a:fillRect/>
            </a:stretch>
          </p:blipFill>
          <p:spPr>
            <a:xfrm>
              <a:off x="6442455" y="2709906"/>
              <a:ext cx="829419" cy="1156492"/>
            </a:xfrm>
            <a:prstGeom prst="rect">
              <a:avLst/>
            </a:prstGeom>
          </p:spPr>
        </p:pic>
        <p:pic>
          <p:nvPicPr>
            <p:cNvPr id="9" name="Picture 8">
              <a:extLst>
                <a:ext uri="{FF2B5EF4-FFF2-40B4-BE49-F238E27FC236}">
                  <a16:creationId xmlns:a16="http://schemas.microsoft.com/office/drawing/2014/main" id="{FE5FD038-7AFD-E321-DDC7-FA8B786979A2}"/>
                </a:ext>
              </a:extLst>
            </p:cNvPr>
            <p:cNvPicPr>
              <a:picLocks noChangeAspect="1"/>
            </p:cNvPicPr>
            <p:nvPr/>
          </p:nvPicPr>
          <p:blipFill>
            <a:blip r:embed="rId7"/>
            <a:stretch>
              <a:fillRect/>
            </a:stretch>
          </p:blipFill>
          <p:spPr>
            <a:xfrm>
              <a:off x="7572084" y="2852003"/>
              <a:ext cx="725129" cy="917015"/>
            </a:xfrm>
            <a:prstGeom prst="rect">
              <a:avLst/>
            </a:prstGeom>
          </p:spPr>
        </p:pic>
        <p:pic>
          <p:nvPicPr>
            <p:cNvPr id="10" name="Picture 7" descr="Adoptable Rabbits | morabbit">
              <a:extLst>
                <a:ext uri="{FF2B5EF4-FFF2-40B4-BE49-F238E27FC236}">
                  <a16:creationId xmlns:a16="http://schemas.microsoft.com/office/drawing/2014/main" id="{001E68EC-7011-5A15-45B8-364D7E314D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266581" y="2629512"/>
              <a:ext cx="829419" cy="136199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94C8E31D-816C-B941-6CE5-2754EA2E7C56}"/>
              </a:ext>
            </a:extLst>
          </p:cNvPr>
          <p:cNvSpPr txBox="1"/>
          <p:nvPr/>
        </p:nvSpPr>
        <p:spPr>
          <a:xfrm>
            <a:off x="918508" y="1446686"/>
            <a:ext cx="2855269" cy="461665"/>
          </a:xfrm>
          <a:prstGeom prst="rect">
            <a:avLst/>
          </a:prstGeom>
          <a:noFill/>
        </p:spPr>
        <p:txBody>
          <a:bodyPr wrap="none" rtlCol="0">
            <a:spAutoFit/>
          </a:bodyPr>
          <a:lstStyle/>
          <a:p>
            <a:r>
              <a:rPr lang="en-US" sz="2400" dirty="0">
                <a:solidFill>
                  <a:schemeClr val="accent1"/>
                </a:solidFill>
              </a:rPr>
              <a:t>5 people need a job:</a:t>
            </a:r>
          </a:p>
        </p:txBody>
      </p:sp>
      <p:grpSp>
        <p:nvGrpSpPr>
          <p:cNvPr id="23" name="Group 22">
            <a:extLst>
              <a:ext uri="{FF2B5EF4-FFF2-40B4-BE49-F238E27FC236}">
                <a16:creationId xmlns:a16="http://schemas.microsoft.com/office/drawing/2014/main" id="{40277468-AF5E-8A9C-96FA-ADC093202AAE}"/>
              </a:ext>
            </a:extLst>
          </p:cNvPr>
          <p:cNvGrpSpPr/>
          <p:nvPr/>
        </p:nvGrpSpPr>
        <p:grpSpPr>
          <a:xfrm>
            <a:off x="918508" y="1812686"/>
            <a:ext cx="3903430" cy="1290189"/>
            <a:chOff x="918508" y="1812686"/>
            <a:chExt cx="3903430" cy="1290189"/>
          </a:xfrm>
        </p:grpSpPr>
        <p:sp>
          <p:nvSpPr>
            <p:cNvPr id="11" name="Oval 10">
              <a:extLst>
                <a:ext uri="{FF2B5EF4-FFF2-40B4-BE49-F238E27FC236}">
                  <a16:creationId xmlns:a16="http://schemas.microsoft.com/office/drawing/2014/main" id="{DAEBDDE7-FD68-675A-8742-F43192E68B6E}"/>
                </a:ext>
              </a:extLst>
            </p:cNvPr>
            <p:cNvSpPr/>
            <p:nvPr/>
          </p:nvSpPr>
          <p:spPr>
            <a:xfrm>
              <a:off x="918508" y="1822394"/>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81E01A0-8907-AC5C-0B2D-404888488FED}"/>
                </a:ext>
              </a:extLst>
            </p:cNvPr>
            <p:cNvSpPr/>
            <p:nvPr/>
          </p:nvSpPr>
          <p:spPr>
            <a:xfrm>
              <a:off x="3567763" y="1812686"/>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F414C39A-9119-9DD4-193C-D071FE0F97C1}"/>
              </a:ext>
            </a:extLst>
          </p:cNvPr>
          <p:cNvPicPr>
            <a:picLocks noChangeAspect="1"/>
          </p:cNvPicPr>
          <p:nvPr/>
        </p:nvPicPr>
        <p:blipFill>
          <a:blip r:embed="rId4"/>
          <a:stretch>
            <a:fillRect/>
          </a:stretch>
        </p:blipFill>
        <p:spPr>
          <a:xfrm>
            <a:off x="9113733" y="2326403"/>
            <a:ext cx="934106" cy="1406715"/>
          </a:xfrm>
          <a:prstGeom prst="rect">
            <a:avLst/>
          </a:prstGeom>
          <a:effectLst>
            <a:glow rad="83718">
              <a:schemeClr val="bg1"/>
            </a:glow>
          </a:effectLst>
        </p:spPr>
      </p:pic>
      <p:pic>
        <p:nvPicPr>
          <p:cNvPr id="21" name="Picture 20">
            <a:extLst>
              <a:ext uri="{FF2B5EF4-FFF2-40B4-BE49-F238E27FC236}">
                <a16:creationId xmlns:a16="http://schemas.microsoft.com/office/drawing/2014/main" id="{BF42626C-49B4-5E6F-12F9-EB603A8B3B72}"/>
              </a:ext>
            </a:extLst>
          </p:cNvPr>
          <p:cNvPicPr>
            <a:picLocks noChangeAspect="1"/>
          </p:cNvPicPr>
          <p:nvPr/>
        </p:nvPicPr>
        <p:blipFill>
          <a:blip r:embed="rId7"/>
          <a:stretch>
            <a:fillRect/>
          </a:stretch>
        </p:blipFill>
        <p:spPr>
          <a:xfrm>
            <a:off x="10641109" y="2725884"/>
            <a:ext cx="725129" cy="917015"/>
          </a:xfrm>
          <a:prstGeom prst="rect">
            <a:avLst/>
          </a:prstGeom>
          <a:effectLst>
            <a:glow rad="83718">
              <a:schemeClr val="bg1"/>
            </a:glow>
          </a:effectLst>
        </p:spPr>
      </p:pic>
      <p:pic>
        <p:nvPicPr>
          <p:cNvPr id="22" name="Picture 7" descr="Adoptable Rabbits | morabbit">
            <a:extLst>
              <a:ext uri="{FF2B5EF4-FFF2-40B4-BE49-F238E27FC236}">
                <a16:creationId xmlns:a16="http://schemas.microsoft.com/office/drawing/2014/main" id="{E2B86A59-A4CA-1A8E-F693-D10E37B6ED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810588" y="2384647"/>
            <a:ext cx="829419" cy="1361998"/>
          </a:xfrm>
          <a:prstGeom prst="rect">
            <a:avLst/>
          </a:prstGeom>
          <a:noFill/>
          <a:effectLst>
            <a:glow rad="83718">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BE5A0-F5AB-DD22-69BD-FEB176E90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07AE8-9EBE-7822-7CE1-C41060174CEA}"/>
              </a:ext>
            </a:extLst>
          </p:cNvPr>
          <p:cNvSpPr>
            <a:spLocks noGrp="1"/>
          </p:cNvSpPr>
          <p:nvPr>
            <p:ph type="title"/>
          </p:nvPr>
        </p:nvSpPr>
        <p:spPr>
          <a:xfrm>
            <a:off x="838200" y="146733"/>
            <a:ext cx="10515600" cy="1325563"/>
          </a:xfrm>
        </p:spPr>
        <p:txBody>
          <a:bodyPr>
            <a:normAutofit/>
          </a:bodyPr>
          <a:lstStyle/>
          <a:p>
            <a:r>
              <a:rPr lang="en-US" dirty="0"/>
              <a:t>Aspirin example </a:t>
            </a:r>
            <a:br>
              <a:rPr lang="en-US" dirty="0"/>
            </a:br>
            <a:r>
              <a:rPr lang="en-US" sz="2700" dirty="0"/>
              <a:t>from last time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DDA16C-4C96-CCF4-D907-F0CBE007B581}"/>
                  </a:ext>
                </a:extLst>
              </p:cNvPr>
              <p:cNvSpPr>
                <a:spLocks noGrp="1"/>
              </p:cNvSpPr>
              <p:nvPr>
                <p:ph idx="1"/>
              </p:nvPr>
            </p:nvSpPr>
            <p:spPr>
              <a:xfrm>
                <a:off x="838200" y="1550418"/>
                <a:ext cx="10515600" cy="4351338"/>
              </a:xfrm>
            </p:spPr>
            <p:txBody>
              <a:bodyPr/>
              <a:lstStyle/>
              <a:p>
                <a:r>
                  <a:rPr lang="en-US" b="1" dirty="0"/>
                  <a:t>Randomly</a:t>
                </a:r>
                <a:r>
                  <a:rPr lang="en-US" dirty="0"/>
                  <a:t> choose 3 of the 6 units for the control group, the rest are in the treatment group.</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𝑁</m:t>
                        </m:r>
                      </m:e>
                      <m:sub>
                        <m:r>
                          <a:rPr lang="en-US" b="0" i="1" smtClean="0">
                            <a:solidFill>
                              <a:schemeClr val="accent1"/>
                            </a:solidFill>
                            <a:latin typeface="Cambria Math" panose="02040503050406030204" pitchFamily="18" charset="0"/>
                          </a:rPr>
                          <m:t>0</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𝑁</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=3</m:t>
                    </m:r>
                  </m:oMath>
                </a14:m>
                <a:endParaRPr lang="en-US" dirty="0">
                  <a:solidFill>
                    <a:schemeClr val="accent1"/>
                  </a:solidFill>
                </a:endParaRPr>
              </a:p>
              <a:p>
                <a:pPr lvl="1"/>
                <a:r>
                  <a:rPr lang="en-US" dirty="0">
                    <a:solidFill>
                      <a:schemeClr val="accent1"/>
                    </a:solidFill>
                  </a:rPr>
                  <a:t>For each </a:t>
                </a:r>
                <a14:m>
                  <m:oMath xmlns:m="http://schemas.openxmlformats.org/officeDocument/2006/math">
                    <m:r>
                      <a:rPr lang="en-US" b="0" i="1" smtClean="0">
                        <a:solidFill>
                          <a:schemeClr val="accent1"/>
                        </a:solidFill>
                        <a:latin typeface="Cambria Math" panose="02040503050406030204" pitchFamily="18" charset="0"/>
                      </a:rPr>
                      <m:t>𝑖</m:t>
                    </m:r>
                  </m:oMath>
                </a14:m>
                <a:r>
                  <a:rPr lang="en-US" dirty="0">
                    <a:solidFill>
                      <a:schemeClr val="accent1"/>
                    </a:solidFill>
                  </a:rPr>
                  <a: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=1</m:t>
                    </m:r>
                  </m:oMath>
                </a14:m>
                <a:r>
                  <a:rPr lang="en-US" dirty="0">
                    <a:solidFill>
                      <a:schemeClr val="accent1"/>
                    </a:solidFill>
                  </a:rPr>
                  <a:t> with probability ½ and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=0</m:t>
                    </m:r>
                  </m:oMath>
                </a14:m>
                <a:r>
                  <a:rPr lang="en-US" dirty="0">
                    <a:solidFill>
                      <a:schemeClr val="accent1"/>
                    </a:solidFill>
                  </a:rPr>
                  <a:t> with probability ½ </a:t>
                </a:r>
              </a:p>
            </p:txBody>
          </p:sp>
        </mc:Choice>
        <mc:Fallback xmlns="">
          <p:sp>
            <p:nvSpPr>
              <p:cNvPr id="3" name="Content Placeholder 2">
                <a:extLst>
                  <a:ext uri="{FF2B5EF4-FFF2-40B4-BE49-F238E27FC236}">
                    <a16:creationId xmlns:a16="http://schemas.microsoft.com/office/drawing/2014/main" id="{A6906FCE-E006-A2A5-E738-49D5D0271730}"/>
                  </a:ext>
                </a:extLst>
              </p:cNvPr>
              <p:cNvSpPr>
                <a:spLocks noGrp="1" noRot="1" noChangeAspect="1" noMove="1" noResize="1" noEditPoints="1" noAdjustHandles="1" noChangeArrowheads="1" noChangeShapeType="1" noTextEdit="1"/>
              </p:cNvSpPr>
              <p:nvPr>
                <p:ph idx="1"/>
              </p:nvPr>
            </p:nvSpPr>
            <p:spPr>
              <a:xfrm>
                <a:off x="838200" y="1550418"/>
                <a:ext cx="10515600" cy="4351338"/>
              </a:xfrm>
              <a:blipFill>
                <a:blip r:embed="rId3"/>
                <a:stretch>
                  <a:fillRect l="-1043" t="-2381" r="-1855"/>
                </a:stretch>
              </a:blipFill>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7E70F513-389A-9279-DC24-B80295BB02F3}"/>
              </a:ext>
            </a:extLst>
          </p:cNvPr>
          <p:cNvGrpSpPr/>
          <p:nvPr/>
        </p:nvGrpSpPr>
        <p:grpSpPr>
          <a:xfrm>
            <a:off x="3947586" y="3632886"/>
            <a:ext cx="8143380" cy="3190567"/>
            <a:chOff x="5013146" y="4084919"/>
            <a:chExt cx="7077820" cy="2773082"/>
          </a:xfrm>
        </p:grpSpPr>
        <p:grpSp>
          <p:nvGrpSpPr>
            <p:cNvPr id="55" name="Group 54">
              <a:extLst>
                <a:ext uri="{FF2B5EF4-FFF2-40B4-BE49-F238E27FC236}">
                  <a16:creationId xmlns:a16="http://schemas.microsoft.com/office/drawing/2014/main" id="{6088287A-75EB-CBED-1D23-27FC455FDAE5}"/>
                </a:ext>
              </a:extLst>
            </p:cNvPr>
            <p:cNvGrpSpPr/>
            <p:nvPr/>
          </p:nvGrpSpPr>
          <p:grpSpPr>
            <a:xfrm>
              <a:off x="5013146" y="4084919"/>
              <a:ext cx="7077820" cy="2773082"/>
              <a:chOff x="5906366" y="4477790"/>
              <a:chExt cx="6399132" cy="2526149"/>
            </a:xfrm>
          </p:grpSpPr>
          <p:sp>
            <p:nvSpPr>
              <p:cNvPr id="58" name="Rectangle 57">
                <a:extLst>
                  <a:ext uri="{FF2B5EF4-FFF2-40B4-BE49-F238E27FC236}">
                    <a16:creationId xmlns:a16="http://schemas.microsoft.com/office/drawing/2014/main" id="{27EF4D11-3F93-F24E-DB91-61EBE907D732}"/>
                  </a:ext>
                </a:extLst>
              </p:cNvPr>
              <p:cNvSpPr/>
              <p:nvPr/>
            </p:nvSpPr>
            <p:spPr>
              <a:xfrm>
                <a:off x="5906366" y="4505989"/>
                <a:ext cx="6399131" cy="24600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a:extLst>
                  <a:ext uri="{FF2B5EF4-FFF2-40B4-BE49-F238E27FC236}">
                    <a16:creationId xmlns:a16="http://schemas.microsoft.com/office/drawing/2014/main" id="{52822B3A-A2B3-BF7B-FEB5-493B5E78FF2D}"/>
                  </a:ext>
                </a:extLst>
              </p:cNvPr>
              <p:cNvGrpSpPr/>
              <p:nvPr/>
            </p:nvGrpSpPr>
            <p:grpSpPr>
              <a:xfrm>
                <a:off x="5906366" y="4477790"/>
                <a:ext cx="6399132" cy="2526149"/>
                <a:chOff x="122688" y="2152268"/>
                <a:chExt cx="12072323" cy="4765722"/>
              </a:xfrm>
            </p:grpSpPr>
            <p:pic>
              <p:nvPicPr>
                <p:cNvPr id="60" name="Picture 59">
                  <a:extLst>
                    <a:ext uri="{FF2B5EF4-FFF2-40B4-BE49-F238E27FC236}">
                      <a16:creationId xmlns:a16="http://schemas.microsoft.com/office/drawing/2014/main" id="{25625A8C-CEBB-4069-09DD-4C23778C0F4A}"/>
                    </a:ext>
                  </a:extLst>
                </p:cNvPr>
                <p:cNvPicPr>
                  <a:picLocks noChangeAspect="1"/>
                </p:cNvPicPr>
                <p:nvPr/>
              </p:nvPicPr>
              <p:blipFill>
                <a:blip r:embed="rId4"/>
                <a:stretch>
                  <a:fillRect/>
                </a:stretch>
              </p:blipFill>
              <p:spPr>
                <a:xfrm>
                  <a:off x="2145207" y="2605430"/>
                  <a:ext cx="729848" cy="1107433"/>
                </a:xfrm>
                <a:prstGeom prst="rect">
                  <a:avLst/>
                </a:prstGeom>
              </p:spPr>
            </p:pic>
            <p:pic>
              <p:nvPicPr>
                <p:cNvPr id="61" name="Picture 60">
                  <a:extLst>
                    <a:ext uri="{FF2B5EF4-FFF2-40B4-BE49-F238E27FC236}">
                      <a16:creationId xmlns:a16="http://schemas.microsoft.com/office/drawing/2014/main" id="{094CF1C8-470A-B1E3-9EFC-DC01E8303E22}"/>
                    </a:ext>
                  </a:extLst>
                </p:cNvPr>
                <p:cNvPicPr>
                  <a:picLocks noChangeAspect="1"/>
                </p:cNvPicPr>
                <p:nvPr/>
              </p:nvPicPr>
              <p:blipFill>
                <a:blip r:embed="rId5"/>
                <a:stretch>
                  <a:fillRect/>
                </a:stretch>
              </p:blipFill>
              <p:spPr>
                <a:xfrm>
                  <a:off x="3667491" y="2856752"/>
                  <a:ext cx="830685" cy="742035"/>
                </a:xfrm>
                <a:prstGeom prst="rect">
                  <a:avLst/>
                </a:prstGeom>
              </p:spPr>
            </p:pic>
            <p:pic>
              <p:nvPicPr>
                <p:cNvPr id="62" name="Picture 61">
                  <a:extLst>
                    <a:ext uri="{FF2B5EF4-FFF2-40B4-BE49-F238E27FC236}">
                      <a16:creationId xmlns:a16="http://schemas.microsoft.com/office/drawing/2014/main" id="{F82408A2-1F94-DFF3-0124-3DD108C7E805}"/>
                    </a:ext>
                  </a:extLst>
                </p:cNvPr>
                <p:cNvPicPr>
                  <a:picLocks noChangeAspect="1"/>
                </p:cNvPicPr>
                <p:nvPr/>
              </p:nvPicPr>
              <p:blipFill>
                <a:blip r:embed="rId6"/>
                <a:stretch>
                  <a:fillRect/>
                </a:stretch>
              </p:blipFill>
              <p:spPr>
                <a:xfrm>
                  <a:off x="7552886" y="2688341"/>
                  <a:ext cx="648054" cy="910446"/>
                </a:xfrm>
                <a:prstGeom prst="rect">
                  <a:avLst/>
                </a:prstGeom>
              </p:spPr>
            </p:pic>
            <p:pic>
              <p:nvPicPr>
                <p:cNvPr id="63" name="Picture 62">
                  <a:extLst>
                    <a:ext uri="{FF2B5EF4-FFF2-40B4-BE49-F238E27FC236}">
                      <a16:creationId xmlns:a16="http://schemas.microsoft.com/office/drawing/2014/main" id="{AD3ACED8-AA7D-023F-73E7-DF00ED392134}"/>
                    </a:ext>
                  </a:extLst>
                </p:cNvPr>
                <p:cNvPicPr>
                  <a:picLocks noChangeAspect="1"/>
                </p:cNvPicPr>
                <p:nvPr/>
              </p:nvPicPr>
              <p:blipFill>
                <a:blip r:embed="rId7"/>
                <a:stretch>
                  <a:fillRect/>
                </a:stretch>
              </p:blipFill>
              <p:spPr>
                <a:xfrm>
                  <a:off x="9224580" y="2791814"/>
                  <a:ext cx="566568" cy="721917"/>
                </a:xfrm>
                <a:prstGeom prst="rect">
                  <a:avLst/>
                </a:prstGeom>
              </p:spPr>
            </p:pic>
            <p:pic>
              <p:nvPicPr>
                <p:cNvPr id="64" name="Picture 63">
                  <a:extLst>
                    <a:ext uri="{FF2B5EF4-FFF2-40B4-BE49-F238E27FC236}">
                      <a16:creationId xmlns:a16="http://schemas.microsoft.com/office/drawing/2014/main" id="{72EA3AA4-6C94-B85C-B1EA-35F409FF8D88}"/>
                    </a:ext>
                  </a:extLst>
                </p:cNvPr>
                <p:cNvPicPr>
                  <a:picLocks noChangeAspect="1"/>
                </p:cNvPicPr>
                <p:nvPr/>
              </p:nvPicPr>
              <p:blipFill>
                <a:blip r:embed="rId8"/>
                <a:stretch>
                  <a:fillRect/>
                </a:stretch>
              </p:blipFill>
              <p:spPr>
                <a:xfrm>
                  <a:off x="11095039" y="2646625"/>
                  <a:ext cx="697482" cy="882528"/>
                </a:xfrm>
                <a:prstGeom prst="rect">
                  <a:avLst/>
                </a:prstGeom>
              </p:spPr>
            </p:pic>
            <p:pic>
              <p:nvPicPr>
                <p:cNvPr id="65" name="Picture 7" descr="Adoptable Rabbits | morabbit">
                  <a:extLst>
                    <a:ext uri="{FF2B5EF4-FFF2-40B4-BE49-F238E27FC236}">
                      <a16:creationId xmlns:a16="http://schemas.microsoft.com/office/drawing/2014/main" id="{E50EA444-4293-9C66-13F1-13741509B0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56618" y="2658902"/>
                  <a:ext cx="648054" cy="107223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ASPIRIN® Extra Strength 500mg | ASPIRIN® Canada">
                  <a:extLst>
                    <a:ext uri="{FF2B5EF4-FFF2-40B4-BE49-F238E27FC236}">
                      <a16:creationId xmlns:a16="http://schemas.microsoft.com/office/drawing/2014/main" id="{9254FFB7-AB6A-2F54-F9DD-ED8283585D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385" y="3832624"/>
                  <a:ext cx="827664" cy="82766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9BEA2345-FB94-985A-24A2-B43775BB4B99}"/>
                    </a:ext>
                  </a:extLst>
                </p:cNvPr>
                <p:cNvPicPr>
                  <a:picLocks noChangeAspect="1"/>
                </p:cNvPicPr>
                <p:nvPr/>
              </p:nvPicPr>
              <p:blipFill>
                <a:blip r:embed="rId11"/>
                <a:stretch>
                  <a:fillRect/>
                </a:stretch>
              </p:blipFill>
              <p:spPr>
                <a:xfrm>
                  <a:off x="592477" y="5415856"/>
                  <a:ext cx="724786" cy="476115"/>
                </a:xfrm>
                <a:prstGeom prst="rect">
                  <a:avLst/>
                </a:prstGeom>
              </p:spPr>
            </p:pic>
            <p:cxnSp>
              <p:nvCxnSpPr>
                <p:cNvPr id="68" name="Straight Connector 67">
                  <a:extLst>
                    <a:ext uri="{FF2B5EF4-FFF2-40B4-BE49-F238E27FC236}">
                      <a16:creationId xmlns:a16="http://schemas.microsoft.com/office/drawing/2014/main" id="{16F72839-8F70-C735-994D-0256A98482DC}"/>
                    </a:ext>
                  </a:extLst>
                </p:cNvPr>
                <p:cNvCxnSpPr>
                  <a:cxnSpLocks/>
                </p:cNvCxnSpPr>
                <p:nvPr/>
              </p:nvCxnSpPr>
              <p:spPr>
                <a:xfrm flipH="1">
                  <a:off x="122688" y="3712862"/>
                  <a:ext cx="12072321" cy="73733"/>
                </a:xfrm>
                <a:prstGeom prst="line">
                  <a:avLst/>
                </a:prstGeom>
              </p:spPr>
              <p:style>
                <a:lnRef idx="2">
                  <a:schemeClr val="accent1"/>
                </a:lnRef>
                <a:fillRef idx="0">
                  <a:schemeClr val="accent1"/>
                </a:fillRef>
                <a:effectRef idx="1">
                  <a:schemeClr val="accent1"/>
                </a:effectRef>
                <a:fontRef idx="minor">
                  <a:schemeClr val="tx1"/>
                </a:fontRef>
              </p:style>
            </p:cxnSp>
            <p:pic>
              <p:nvPicPr>
                <p:cNvPr id="69" name="Picture 10" descr="Download Smile, Emoji, Happy. Royalty-Free Vector Graphic - Pixabay">
                  <a:extLst>
                    <a:ext uri="{FF2B5EF4-FFF2-40B4-BE49-F238E27FC236}">
                      <a16:creationId xmlns:a16="http://schemas.microsoft.com/office/drawing/2014/main" id="{B031A8AE-8FB9-5AA2-AFFC-563B7BA23C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25" y="38382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Download Smile, Emoji, Happy. Royalty-Free Vector Graphic - Pixabay">
                  <a:extLst>
                    <a:ext uri="{FF2B5EF4-FFF2-40B4-BE49-F238E27FC236}">
                      <a16:creationId xmlns:a16="http://schemas.microsoft.com/office/drawing/2014/main" id="{3913674E-2B58-3CE1-FB44-3EA8A1A8B2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54501" y="3883972"/>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Download Smile, Emoji, Happy. Royalty-Free Vector Graphic - Pixabay">
                  <a:extLst>
                    <a:ext uri="{FF2B5EF4-FFF2-40B4-BE49-F238E27FC236}">
                      <a16:creationId xmlns:a16="http://schemas.microsoft.com/office/drawing/2014/main" id="{F9BC3317-44BB-53D6-D89D-6B7BF3291F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91806" y="5383880"/>
                  <a:ext cx="569070" cy="56906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Download Smile, Emoji, Happy. Royalty-Free Vector Graphic - Pixabay">
                  <a:extLst>
                    <a:ext uri="{FF2B5EF4-FFF2-40B4-BE49-F238E27FC236}">
                      <a16:creationId xmlns:a16="http://schemas.microsoft.com/office/drawing/2014/main" id="{A2210168-7866-3B0A-5FF1-5D2E91E08A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2401" y="3932237"/>
                  <a:ext cx="569070" cy="56906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Download Smile, Emoji, Happy. Royalty-Free Vector Graphic - Pixabay">
                  <a:extLst>
                    <a:ext uri="{FF2B5EF4-FFF2-40B4-BE49-F238E27FC236}">
                      <a16:creationId xmlns:a16="http://schemas.microsoft.com/office/drawing/2014/main" id="{425C6494-0217-8993-ED23-2CE44FECDE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13552" y="3938458"/>
                  <a:ext cx="569070" cy="569069"/>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84691A32-76A5-1E62-7ADA-FE68E8240F55}"/>
                    </a:ext>
                  </a:extLst>
                </p:cNvPr>
                <p:cNvCxnSpPr>
                  <a:cxnSpLocks/>
                </p:cNvCxnSpPr>
                <p:nvPr/>
              </p:nvCxnSpPr>
              <p:spPr>
                <a:xfrm flipV="1">
                  <a:off x="1675989" y="2205467"/>
                  <a:ext cx="0" cy="4640949"/>
                </a:xfrm>
                <a:prstGeom prst="line">
                  <a:avLst/>
                </a:prstGeom>
              </p:spPr>
              <p:style>
                <a:lnRef idx="2">
                  <a:schemeClr val="accent1"/>
                </a:lnRef>
                <a:fillRef idx="0">
                  <a:schemeClr val="accent1"/>
                </a:fillRef>
                <a:effectRef idx="1">
                  <a:schemeClr val="accent1"/>
                </a:effectRef>
                <a:fontRef idx="minor">
                  <a:schemeClr val="tx1"/>
                </a:fontRef>
              </p:style>
            </p:cxnSp>
            <p:pic>
              <p:nvPicPr>
                <p:cNvPr id="75" name="Picture 74">
                  <a:extLst>
                    <a:ext uri="{FF2B5EF4-FFF2-40B4-BE49-F238E27FC236}">
                      <a16:creationId xmlns:a16="http://schemas.microsoft.com/office/drawing/2014/main" id="{20F5C84B-BA93-CD8B-5B4A-E641070DB90D}"/>
                    </a:ext>
                  </a:extLst>
                </p:cNvPr>
                <p:cNvPicPr>
                  <a:picLocks noChangeAspect="1"/>
                </p:cNvPicPr>
                <p:nvPr/>
              </p:nvPicPr>
              <p:blipFill>
                <a:blip r:embed="rId13"/>
                <a:stretch>
                  <a:fillRect/>
                </a:stretch>
              </p:blipFill>
              <p:spPr>
                <a:xfrm>
                  <a:off x="2098757" y="4995365"/>
                  <a:ext cx="980721" cy="1457828"/>
                </a:xfrm>
                <a:prstGeom prst="rect">
                  <a:avLst/>
                </a:prstGeom>
              </p:spPr>
            </p:pic>
            <p:pic>
              <p:nvPicPr>
                <p:cNvPr id="76" name="Picture 75">
                  <a:extLst>
                    <a:ext uri="{FF2B5EF4-FFF2-40B4-BE49-F238E27FC236}">
                      <a16:creationId xmlns:a16="http://schemas.microsoft.com/office/drawing/2014/main" id="{0F6AA168-295C-90A5-7470-DE70DA1C9E7C}"/>
                    </a:ext>
                  </a:extLst>
                </p:cNvPr>
                <p:cNvPicPr>
                  <a:picLocks noChangeAspect="1"/>
                </p:cNvPicPr>
                <p:nvPr/>
              </p:nvPicPr>
              <p:blipFill>
                <a:blip r:embed="rId13"/>
                <a:stretch>
                  <a:fillRect/>
                </a:stretch>
              </p:blipFill>
              <p:spPr>
                <a:xfrm>
                  <a:off x="3816974" y="4889021"/>
                  <a:ext cx="980721" cy="1457828"/>
                </a:xfrm>
                <a:prstGeom prst="rect">
                  <a:avLst/>
                </a:prstGeom>
              </p:spPr>
            </p:pic>
            <p:pic>
              <p:nvPicPr>
                <p:cNvPr id="77" name="Picture 76">
                  <a:extLst>
                    <a:ext uri="{FF2B5EF4-FFF2-40B4-BE49-F238E27FC236}">
                      <a16:creationId xmlns:a16="http://schemas.microsoft.com/office/drawing/2014/main" id="{2D7F6BC0-89C1-8632-58DB-AD2A98033714}"/>
                    </a:ext>
                  </a:extLst>
                </p:cNvPr>
                <p:cNvPicPr>
                  <a:picLocks noChangeAspect="1"/>
                </p:cNvPicPr>
                <p:nvPr/>
              </p:nvPicPr>
              <p:blipFill>
                <a:blip r:embed="rId13"/>
                <a:stretch>
                  <a:fillRect/>
                </a:stretch>
              </p:blipFill>
              <p:spPr>
                <a:xfrm>
                  <a:off x="5605639" y="4897421"/>
                  <a:ext cx="980721" cy="1457828"/>
                </a:xfrm>
                <a:prstGeom prst="rect">
                  <a:avLst/>
                </a:prstGeom>
              </p:spPr>
            </p:pic>
            <p:pic>
              <p:nvPicPr>
                <p:cNvPr id="78" name="Picture 77">
                  <a:extLst>
                    <a:ext uri="{FF2B5EF4-FFF2-40B4-BE49-F238E27FC236}">
                      <a16:creationId xmlns:a16="http://schemas.microsoft.com/office/drawing/2014/main" id="{DBBEBD52-B124-E36F-60E3-901F7816001D}"/>
                    </a:ext>
                  </a:extLst>
                </p:cNvPr>
                <p:cNvPicPr>
                  <a:picLocks noChangeAspect="1"/>
                </p:cNvPicPr>
                <p:nvPr/>
              </p:nvPicPr>
              <p:blipFill>
                <a:blip r:embed="rId13"/>
                <a:stretch>
                  <a:fillRect/>
                </a:stretch>
              </p:blipFill>
              <p:spPr>
                <a:xfrm>
                  <a:off x="7380256" y="4958844"/>
                  <a:ext cx="980721" cy="1457828"/>
                </a:xfrm>
                <a:prstGeom prst="rect">
                  <a:avLst/>
                </a:prstGeom>
              </p:spPr>
            </p:pic>
            <p:pic>
              <p:nvPicPr>
                <p:cNvPr id="79" name="Picture 78">
                  <a:extLst>
                    <a:ext uri="{FF2B5EF4-FFF2-40B4-BE49-F238E27FC236}">
                      <a16:creationId xmlns:a16="http://schemas.microsoft.com/office/drawing/2014/main" id="{FF6E215F-0472-5574-A8AE-27DD7506A7B3}"/>
                    </a:ext>
                  </a:extLst>
                </p:cNvPr>
                <p:cNvPicPr>
                  <a:picLocks noChangeAspect="1"/>
                </p:cNvPicPr>
                <p:nvPr/>
              </p:nvPicPr>
              <p:blipFill>
                <a:blip r:embed="rId13"/>
                <a:stretch>
                  <a:fillRect/>
                </a:stretch>
              </p:blipFill>
              <p:spPr>
                <a:xfrm>
                  <a:off x="9156032" y="4975038"/>
                  <a:ext cx="980721" cy="1457828"/>
                </a:xfrm>
                <a:prstGeom prst="rect">
                  <a:avLst/>
                </a:prstGeom>
              </p:spPr>
            </p:pic>
            <p:pic>
              <p:nvPicPr>
                <p:cNvPr id="80" name="Picture 79">
                  <a:extLst>
                    <a:ext uri="{FF2B5EF4-FFF2-40B4-BE49-F238E27FC236}">
                      <a16:creationId xmlns:a16="http://schemas.microsoft.com/office/drawing/2014/main" id="{C80AC82C-CECD-BF61-9FA0-7242C78D19C7}"/>
                    </a:ext>
                  </a:extLst>
                </p:cNvPr>
                <p:cNvPicPr>
                  <a:picLocks noChangeAspect="1"/>
                </p:cNvPicPr>
                <p:nvPr/>
              </p:nvPicPr>
              <p:blipFill>
                <a:blip r:embed="rId13"/>
                <a:stretch>
                  <a:fillRect/>
                </a:stretch>
              </p:blipFill>
              <p:spPr>
                <a:xfrm>
                  <a:off x="10849929" y="3464381"/>
                  <a:ext cx="980721" cy="1457828"/>
                </a:xfrm>
                <a:prstGeom prst="rect">
                  <a:avLst/>
                </a:prstGeom>
              </p:spPr>
            </p:pic>
            <p:pic>
              <p:nvPicPr>
                <p:cNvPr id="81" name="Picture 80">
                  <a:extLst>
                    <a:ext uri="{FF2B5EF4-FFF2-40B4-BE49-F238E27FC236}">
                      <a16:creationId xmlns:a16="http://schemas.microsoft.com/office/drawing/2014/main" id="{A4CABF9B-A4FD-5144-AF0F-0D7F320F1BC8}"/>
                    </a:ext>
                  </a:extLst>
                </p:cNvPr>
                <p:cNvPicPr>
                  <a:picLocks noChangeAspect="1"/>
                </p:cNvPicPr>
                <p:nvPr/>
              </p:nvPicPr>
              <p:blipFill>
                <a:blip r:embed="rId13"/>
                <a:stretch>
                  <a:fillRect/>
                </a:stretch>
              </p:blipFill>
              <p:spPr>
                <a:xfrm>
                  <a:off x="7402838" y="3439593"/>
                  <a:ext cx="980721" cy="1457828"/>
                </a:xfrm>
                <a:prstGeom prst="rect">
                  <a:avLst/>
                </a:prstGeom>
              </p:spPr>
            </p:pic>
            <p:cxnSp>
              <p:nvCxnSpPr>
                <p:cNvPr id="82" name="Straight Connector 81">
                  <a:extLst>
                    <a:ext uri="{FF2B5EF4-FFF2-40B4-BE49-F238E27FC236}">
                      <a16:creationId xmlns:a16="http://schemas.microsoft.com/office/drawing/2014/main" id="{D998AF48-2608-DAB3-F20A-9F80DD6FD4AD}"/>
                    </a:ext>
                  </a:extLst>
                </p:cNvPr>
                <p:cNvCxnSpPr>
                  <a:cxnSpLocks/>
                </p:cNvCxnSpPr>
                <p:nvPr/>
              </p:nvCxnSpPr>
              <p:spPr>
                <a:xfrm flipH="1">
                  <a:off x="122688" y="5139752"/>
                  <a:ext cx="12072323" cy="104426"/>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0932C0-DF01-3A11-DE7F-858F6FA2A43F}"/>
                        </a:ext>
                      </a:extLst>
                    </p:cNvPr>
                    <p:cNvSpPr txBox="1"/>
                    <p:nvPr/>
                  </p:nvSpPr>
                  <p:spPr>
                    <a:xfrm>
                      <a:off x="2269140" y="4512871"/>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3" name="TextBox 82">
                      <a:extLst>
                        <a:ext uri="{FF2B5EF4-FFF2-40B4-BE49-F238E27FC236}">
                          <a16:creationId xmlns:a16="http://schemas.microsoft.com/office/drawing/2014/main" id="{AF21FE58-F0DB-54EE-FBAF-556A5A0C7758}"/>
                        </a:ext>
                      </a:extLst>
                    </p:cNvPr>
                    <p:cNvSpPr txBox="1">
                      <a:spLocks noRot="1" noChangeAspect="1" noMove="1" noResize="1" noEditPoints="1" noAdjustHandles="1" noChangeArrowheads="1" noChangeShapeType="1" noTextEdit="1"/>
                    </p:cNvSpPr>
                    <p:nvPr/>
                  </p:nvSpPr>
                  <p:spPr>
                    <a:xfrm>
                      <a:off x="2269140" y="4512871"/>
                      <a:ext cx="618340" cy="68958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81F0DF3A-71A2-0B70-4F14-0A3C2B484C15}"/>
                        </a:ext>
                      </a:extLst>
                    </p:cNvPr>
                    <p:cNvSpPr txBox="1"/>
                    <p:nvPr/>
                  </p:nvSpPr>
                  <p:spPr>
                    <a:xfrm>
                      <a:off x="3866483" y="4521639"/>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4" name="TextBox 83">
                      <a:extLst>
                        <a:ext uri="{FF2B5EF4-FFF2-40B4-BE49-F238E27FC236}">
                          <a16:creationId xmlns:a16="http://schemas.microsoft.com/office/drawing/2014/main" id="{F6468FA9-860B-A69B-6D59-388C785036ED}"/>
                        </a:ext>
                      </a:extLst>
                    </p:cNvPr>
                    <p:cNvSpPr txBox="1">
                      <a:spLocks noRot="1" noChangeAspect="1" noMove="1" noResize="1" noEditPoints="1" noAdjustHandles="1" noChangeArrowheads="1" noChangeShapeType="1" noTextEdit="1"/>
                    </p:cNvSpPr>
                    <p:nvPr/>
                  </p:nvSpPr>
                  <p:spPr>
                    <a:xfrm>
                      <a:off x="3866483" y="4521639"/>
                      <a:ext cx="618340" cy="68958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3D4758EC-5C71-659E-06D0-6612BC67F5E1}"/>
                        </a:ext>
                      </a:extLst>
                    </p:cNvPr>
                    <p:cNvSpPr txBox="1"/>
                    <p:nvPr/>
                  </p:nvSpPr>
                  <p:spPr>
                    <a:xfrm>
                      <a:off x="5331148" y="4491659"/>
                      <a:ext cx="1514685"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5" name="TextBox 84">
                      <a:extLst>
                        <a:ext uri="{FF2B5EF4-FFF2-40B4-BE49-F238E27FC236}">
                          <a16:creationId xmlns:a16="http://schemas.microsoft.com/office/drawing/2014/main" id="{AC1E9BD3-16E0-AEDF-A461-3B4F72183784}"/>
                        </a:ext>
                      </a:extLst>
                    </p:cNvPr>
                    <p:cNvSpPr txBox="1">
                      <a:spLocks noRot="1" noChangeAspect="1" noMove="1" noResize="1" noEditPoints="1" noAdjustHandles="1" noChangeArrowheads="1" noChangeShapeType="1" noTextEdit="1"/>
                    </p:cNvSpPr>
                    <p:nvPr/>
                  </p:nvSpPr>
                  <p:spPr>
                    <a:xfrm>
                      <a:off x="5331148" y="4491659"/>
                      <a:ext cx="1514685" cy="68958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3C670578-B309-BDD6-A4F1-B2FF191E007A}"/>
                        </a:ext>
                      </a:extLst>
                    </p:cNvPr>
                    <p:cNvSpPr txBox="1"/>
                    <p:nvPr/>
                  </p:nvSpPr>
                  <p:spPr>
                    <a:xfrm>
                      <a:off x="7628123" y="4495835"/>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86" name="TextBox 85">
                      <a:extLst>
                        <a:ext uri="{FF2B5EF4-FFF2-40B4-BE49-F238E27FC236}">
                          <a16:creationId xmlns:a16="http://schemas.microsoft.com/office/drawing/2014/main" id="{1CC518ED-A30E-DE99-9D8F-FA5ABAE9582D}"/>
                        </a:ext>
                      </a:extLst>
                    </p:cNvPr>
                    <p:cNvSpPr txBox="1">
                      <a:spLocks noRot="1" noChangeAspect="1" noMove="1" noResize="1" noEditPoints="1" noAdjustHandles="1" noChangeArrowheads="1" noChangeShapeType="1" noTextEdit="1"/>
                    </p:cNvSpPr>
                    <p:nvPr/>
                  </p:nvSpPr>
                  <p:spPr>
                    <a:xfrm>
                      <a:off x="7628123" y="4495835"/>
                      <a:ext cx="618340" cy="68958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6B3791C-2D09-05B0-D0B0-96AEA442DCA5}"/>
                        </a:ext>
                      </a:extLst>
                    </p:cNvPr>
                    <p:cNvSpPr txBox="1"/>
                    <p:nvPr/>
                  </p:nvSpPr>
                  <p:spPr>
                    <a:xfrm>
                      <a:off x="9349545" y="4497666"/>
                      <a:ext cx="618340" cy="689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87" name="TextBox 86">
                      <a:extLst>
                        <a:ext uri="{FF2B5EF4-FFF2-40B4-BE49-F238E27FC236}">
                          <a16:creationId xmlns:a16="http://schemas.microsoft.com/office/drawing/2014/main" id="{64B19E32-12F8-7BC0-E0C1-67F28B8BCBCB}"/>
                        </a:ext>
                      </a:extLst>
                    </p:cNvPr>
                    <p:cNvSpPr txBox="1">
                      <a:spLocks noRot="1" noChangeAspect="1" noMove="1" noResize="1" noEditPoints="1" noAdjustHandles="1" noChangeArrowheads="1" noChangeShapeType="1" noTextEdit="1"/>
                    </p:cNvSpPr>
                    <p:nvPr/>
                  </p:nvSpPr>
                  <p:spPr>
                    <a:xfrm>
                      <a:off x="9349545" y="4497666"/>
                      <a:ext cx="618340" cy="68958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D4BD502-5043-AA60-0FF7-2A78157EDD1F}"/>
                        </a:ext>
                      </a:extLst>
                    </p:cNvPr>
                    <p:cNvSpPr txBox="1"/>
                    <p:nvPr/>
                  </p:nvSpPr>
                  <p:spPr>
                    <a:xfrm>
                      <a:off x="10849922" y="4524792"/>
                      <a:ext cx="1068463"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88" name="TextBox 87">
                      <a:extLst>
                        <a:ext uri="{FF2B5EF4-FFF2-40B4-BE49-F238E27FC236}">
                          <a16:creationId xmlns:a16="http://schemas.microsoft.com/office/drawing/2014/main" id="{B460D7AA-2E65-2C39-295D-7A64B5F53DD6}"/>
                        </a:ext>
                      </a:extLst>
                    </p:cNvPr>
                    <p:cNvSpPr txBox="1">
                      <a:spLocks noRot="1" noChangeAspect="1" noMove="1" noResize="1" noEditPoints="1" noAdjustHandles="1" noChangeArrowheads="1" noChangeShapeType="1" noTextEdit="1"/>
                    </p:cNvSpPr>
                    <p:nvPr/>
                  </p:nvSpPr>
                  <p:spPr>
                    <a:xfrm>
                      <a:off x="10849922" y="4524792"/>
                      <a:ext cx="1068463" cy="68958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68DB76CC-49BE-6795-A023-4DE1DA0DF354}"/>
                        </a:ext>
                      </a:extLst>
                    </p:cNvPr>
                    <p:cNvSpPr txBox="1"/>
                    <p:nvPr/>
                  </p:nvSpPr>
                  <p:spPr>
                    <a:xfrm>
                      <a:off x="1981859" y="6082622"/>
                      <a:ext cx="1020877"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89" name="TextBox 88">
                      <a:extLst>
                        <a:ext uri="{FF2B5EF4-FFF2-40B4-BE49-F238E27FC236}">
                          <a16:creationId xmlns:a16="http://schemas.microsoft.com/office/drawing/2014/main" id="{4D6BDBA0-C095-54A3-8EAB-BCF2C990A038}"/>
                        </a:ext>
                      </a:extLst>
                    </p:cNvPr>
                    <p:cNvSpPr txBox="1">
                      <a:spLocks noRot="1" noChangeAspect="1" noMove="1" noResize="1" noEditPoints="1" noAdjustHandles="1" noChangeArrowheads="1" noChangeShapeType="1" noTextEdit="1"/>
                    </p:cNvSpPr>
                    <p:nvPr/>
                  </p:nvSpPr>
                  <p:spPr>
                    <a:xfrm>
                      <a:off x="1981859" y="6082622"/>
                      <a:ext cx="1020877" cy="68958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C4A7D70-7D2D-63D6-4FC6-AC0986A0E9F4}"/>
                        </a:ext>
                      </a:extLst>
                    </p:cNvPr>
                    <p:cNvSpPr txBox="1"/>
                    <p:nvPr/>
                  </p:nvSpPr>
                  <p:spPr>
                    <a:xfrm>
                      <a:off x="3681383" y="6082622"/>
                      <a:ext cx="1379168"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0" name="TextBox 89">
                      <a:extLst>
                        <a:ext uri="{FF2B5EF4-FFF2-40B4-BE49-F238E27FC236}">
                          <a16:creationId xmlns:a16="http://schemas.microsoft.com/office/drawing/2014/main" id="{A5909E4E-7DF8-E59B-F586-6271C5700AB9}"/>
                        </a:ext>
                      </a:extLst>
                    </p:cNvPr>
                    <p:cNvSpPr txBox="1">
                      <a:spLocks noRot="1" noChangeAspect="1" noMove="1" noResize="1" noEditPoints="1" noAdjustHandles="1" noChangeArrowheads="1" noChangeShapeType="1" noTextEdit="1"/>
                    </p:cNvSpPr>
                    <p:nvPr/>
                  </p:nvSpPr>
                  <p:spPr>
                    <a:xfrm>
                      <a:off x="3681383" y="6082622"/>
                      <a:ext cx="1379168" cy="689585"/>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5C99F0DA-9C5A-7C91-BAA8-8BE1C7ED6EB9}"/>
                        </a:ext>
                      </a:extLst>
                    </p:cNvPr>
                    <p:cNvSpPr txBox="1"/>
                    <p:nvPr/>
                  </p:nvSpPr>
                  <p:spPr>
                    <a:xfrm>
                      <a:off x="5610123" y="6103529"/>
                      <a:ext cx="1009843"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1" name="TextBox 90">
                      <a:extLst>
                        <a:ext uri="{FF2B5EF4-FFF2-40B4-BE49-F238E27FC236}">
                          <a16:creationId xmlns:a16="http://schemas.microsoft.com/office/drawing/2014/main" id="{E07AA31B-96EA-ADBB-7DEF-19B57232F53E}"/>
                        </a:ext>
                      </a:extLst>
                    </p:cNvPr>
                    <p:cNvSpPr txBox="1">
                      <a:spLocks noRot="1" noChangeAspect="1" noMove="1" noResize="1" noEditPoints="1" noAdjustHandles="1" noChangeArrowheads="1" noChangeShapeType="1" noTextEdit="1"/>
                    </p:cNvSpPr>
                    <p:nvPr/>
                  </p:nvSpPr>
                  <p:spPr>
                    <a:xfrm>
                      <a:off x="5610123" y="6103529"/>
                      <a:ext cx="1009843" cy="68958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7C590616-2938-1CD6-C617-989441860707}"/>
                        </a:ext>
                      </a:extLst>
                    </p:cNvPr>
                    <p:cNvSpPr txBox="1"/>
                    <p:nvPr/>
                  </p:nvSpPr>
                  <p:spPr>
                    <a:xfrm>
                      <a:off x="7435553" y="6103529"/>
                      <a:ext cx="892707"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2" name="TextBox 91">
                      <a:extLst>
                        <a:ext uri="{FF2B5EF4-FFF2-40B4-BE49-F238E27FC236}">
                          <a16:creationId xmlns:a16="http://schemas.microsoft.com/office/drawing/2014/main" id="{91EF7509-0D81-26E6-1EC5-710281F22846}"/>
                        </a:ext>
                      </a:extLst>
                    </p:cNvPr>
                    <p:cNvSpPr txBox="1">
                      <a:spLocks noRot="1" noChangeAspect="1" noMove="1" noResize="1" noEditPoints="1" noAdjustHandles="1" noChangeArrowheads="1" noChangeShapeType="1" noTextEdit="1"/>
                    </p:cNvSpPr>
                    <p:nvPr/>
                  </p:nvSpPr>
                  <p:spPr>
                    <a:xfrm>
                      <a:off x="7435553" y="6103529"/>
                      <a:ext cx="892707" cy="68958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85668E9-DE65-A2AC-7E86-6E99BF023D7F}"/>
                        </a:ext>
                      </a:extLst>
                    </p:cNvPr>
                    <p:cNvSpPr txBox="1"/>
                    <p:nvPr/>
                  </p:nvSpPr>
                  <p:spPr>
                    <a:xfrm>
                      <a:off x="8958862" y="6141735"/>
                      <a:ext cx="1431366"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3" name="TextBox 92">
                      <a:extLst>
                        <a:ext uri="{FF2B5EF4-FFF2-40B4-BE49-F238E27FC236}">
                          <a16:creationId xmlns:a16="http://schemas.microsoft.com/office/drawing/2014/main" id="{45F04062-7C91-9E69-F8A1-F3E520C2AD1F}"/>
                        </a:ext>
                      </a:extLst>
                    </p:cNvPr>
                    <p:cNvSpPr txBox="1">
                      <a:spLocks noRot="1" noChangeAspect="1" noMove="1" noResize="1" noEditPoints="1" noAdjustHandles="1" noChangeArrowheads="1" noChangeShapeType="1" noTextEdit="1"/>
                    </p:cNvSpPr>
                    <p:nvPr/>
                  </p:nvSpPr>
                  <p:spPr>
                    <a:xfrm>
                      <a:off x="8958862" y="6141735"/>
                      <a:ext cx="1431366" cy="68958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644F5EA9-E020-984B-2402-A150C2D6193F}"/>
                        </a:ext>
                      </a:extLst>
                    </p:cNvPr>
                    <p:cNvSpPr txBox="1"/>
                    <p:nvPr/>
                  </p:nvSpPr>
                  <p:spPr>
                    <a:xfrm>
                      <a:off x="10836137" y="6082622"/>
                      <a:ext cx="1130565"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4" name="TextBox 93">
                      <a:extLst>
                        <a:ext uri="{FF2B5EF4-FFF2-40B4-BE49-F238E27FC236}">
                          <a16:creationId xmlns:a16="http://schemas.microsoft.com/office/drawing/2014/main" id="{33E2DDD3-1704-F7DF-E329-EEFD3D1F1971}"/>
                        </a:ext>
                      </a:extLst>
                    </p:cNvPr>
                    <p:cNvSpPr txBox="1">
                      <a:spLocks noRot="1" noChangeAspect="1" noMove="1" noResize="1" noEditPoints="1" noAdjustHandles="1" noChangeArrowheads="1" noChangeShapeType="1" noTextEdit="1"/>
                    </p:cNvSpPr>
                    <p:nvPr/>
                  </p:nvSpPr>
                  <p:spPr>
                    <a:xfrm>
                      <a:off x="10836137" y="6082622"/>
                      <a:ext cx="1130565" cy="689585"/>
                    </a:xfrm>
                    <a:prstGeom prst="rect">
                      <a:avLst/>
                    </a:prstGeom>
                    <a:blipFill>
                      <a:blip r:embed="rId26"/>
                      <a:stretch>
                        <a:fillRect/>
                      </a:stretch>
                    </a:blipFill>
                  </p:spPr>
                  <p:txBody>
                    <a:bodyPr/>
                    <a:lstStyle/>
                    <a:p>
                      <a:r>
                        <a:rPr lang="en-US">
                          <a:noFill/>
                        </a:rPr>
                        <a:t> </a:t>
                      </a:r>
                    </a:p>
                  </p:txBody>
                </p:sp>
              </mc:Fallback>
            </mc:AlternateContent>
            <p:cxnSp>
              <p:nvCxnSpPr>
                <p:cNvPr id="95" name="Straight Connector 94">
                  <a:extLst>
                    <a:ext uri="{FF2B5EF4-FFF2-40B4-BE49-F238E27FC236}">
                      <a16:creationId xmlns:a16="http://schemas.microsoft.com/office/drawing/2014/main" id="{4F94B6F7-0E72-E5EB-4036-9A92C88B01F8}"/>
                    </a:ext>
                  </a:extLst>
                </p:cNvPr>
                <p:cNvCxnSpPr>
                  <a:cxnSpLocks/>
                </p:cNvCxnSpPr>
                <p:nvPr/>
              </p:nvCxnSpPr>
              <p:spPr>
                <a:xfrm flipV="1">
                  <a:off x="3336099" y="2205467"/>
                  <a:ext cx="0" cy="4712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BD05C92-DAE5-201A-5E1D-CD46B00899E1}"/>
                    </a:ext>
                  </a:extLst>
                </p:cNvPr>
                <p:cNvCxnSpPr>
                  <a:cxnSpLocks/>
                </p:cNvCxnSpPr>
                <p:nvPr/>
              </p:nvCxnSpPr>
              <p:spPr>
                <a:xfrm flipV="1">
                  <a:off x="5117275" y="2205467"/>
                  <a:ext cx="0" cy="4648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07A4186-DC23-BE6A-253D-C17552C67BB6}"/>
                    </a:ext>
                  </a:extLst>
                </p:cNvPr>
                <p:cNvCxnSpPr>
                  <a:cxnSpLocks/>
                </p:cNvCxnSpPr>
                <p:nvPr/>
              </p:nvCxnSpPr>
              <p:spPr>
                <a:xfrm flipV="1">
                  <a:off x="6984175" y="2205467"/>
                  <a:ext cx="0" cy="4640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484C3C2-B0F0-76C7-CA83-73A769E6E0B0}"/>
                    </a:ext>
                  </a:extLst>
                </p:cNvPr>
                <p:cNvCxnSpPr>
                  <a:cxnSpLocks/>
                </p:cNvCxnSpPr>
                <p:nvPr/>
              </p:nvCxnSpPr>
              <p:spPr>
                <a:xfrm flipV="1">
                  <a:off x="8779639" y="2205467"/>
                  <a:ext cx="0" cy="4656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3D723CC-90C3-896A-8D11-54046A46C56F}"/>
                    </a:ext>
                  </a:extLst>
                </p:cNvPr>
                <p:cNvCxnSpPr>
                  <a:cxnSpLocks/>
                </p:cNvCxnSpPr>
                <p:nvPr/>
              </p:nvCxnSpPr>
              <p:spPr>
                <a:xfrm flipV="1">
                  <a:off x="10489376" y="2205467"/>
                  <a:ext cx="0" cy="465253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45D0C05C-C3CF-3264-563B-4F25B57CAD96}"/>
                        </a:ext>
                      </a:extLst>
                    </p:cNvPr>
                    <p:cNvSpPr txBox="1"/>
                    <p:nvPr/>
                  </p:nvSpPr>
                  <p:spPr>
                    <a:xfrm>
                      <a:off x="2218573" y="2171230"/>
                      <a:ext cx="883977"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100" name="TextBox 99">
                      <a:extLst>
                        <a:ext uri="{FF2B5EF4-FFF2-40B4-BE49-F238E27FC236}">
                          <a16:creationId xmlns:a16="http://schemas.microsoft.com/office/drawing/2014/main" id="{6C3CBF8D-3DB8-7DEF-2050-BD3ED87AC588}"/>
                        </a:ext>
                      </a:extLst>
                    </p:cNvPr>
                    <p:cNvSpPr txBox="1">
                      <a:spLocks noRot="1" noChangeAspect="1" noMove="1" noResize="1" noEditPoints="1" noAdjustHandles="1" noChangeArrowheads="1" noChangeShapeType="1" noTextEdit="1"/>
                    </p:cNvSpPr>
                    <p:nvPr/>
                  </p:nvSpPr>
                  <p:spPr>
                    <a:xfrm>
                      <a:off x="2218573" y="2171230"/>
                      <a:ext cx="883977" cy="689585"/>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3E8C32B-8692-9FFF-F91B-C7D16637DE99}"/>
                        </a:ext>
                      </a:extLst>
                    </p:cNvPr>
                    <p:cNvSpPr txBox="1"/>
                    <p:nvPr/>
                  </p:nvSpPr>
                  <p:spPr>
                    <a:xfrm>
                      <a:off x="3844100" y="2214243"/>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2</m:t>
                            </m:r>
                          </m:oMath>
                        </m:oMathPara>
                      </a14:m>
                      <a:endParaRPr lang="en-US" sz="2400" dirty="0">
                        <a:solidFill>
                          <a:schemeClr val="accent5"/>
                        </a:solidFill>
                      </a:endParaRPr>
                    </a:p>
                  </p:txBody>
                </p:sp>
              </mc:Choice>
              <mc:Fallback xmlns="">
                <p:sp>
                  <p:nvSpPr>
                    <p:cNvPr id="101" name="TextBox 100">
                      <a:extLst>
                        <a:ext uri="{FF2B5EF4-FFF2-40B4-BE49-F238E27FC236}">
                          <a16:creationId xmlns:a16="http://schemas.microsoft.com/office/drawing/2014/main" id="{FA1FB036-BB68-9B72-E632-77E5E6C105D3}"/>
                        </a:ext>
                      </a:extLst>
                    </p:cNvPr>
                    <p:cNvSpPr txBox="1">
                      <a:spLocks noRot="1" noChangeAspect="1" noMove="1" noResize="1" noEditPoints="1" noAdjustHandles="1" noChangeArrowheads="1" noChangeShapeType="1" noTextEdit="1"/>
                    </p:cNvSpPr>
                    <p:nvPr/>
                  </p:nvSpPr>
                  <p:spPr>
                    <a:xfrm>
                      <a:off x="3844100" y="2214243"/>
                      <a:ext cx="836612" cy="68958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C8517707-AE45-2454-F6E2-7469DBA85B1D}"/>
                        </a:ext>
                      </a:extLst>
                    </p:cNvPr>
                    <p:cNvSpPr txBox="1"/>
                    <p:nvPr/>
                  </p:nvSpPr>
                  <p:spPr>
                    <a:xfrm>
                      <a:off x="467726" y="2765282"/>
                      <a:ext cx="1020878" cy="5976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oMath>
                        </m:oMathPara>
                      </a14:m>
                      <a:endParaRPr lang="en-US" sz="2000" dirty="0"/>
                    </a:p>
                  </p:txBody>
                </p:sp>
              </mc:Choice>
              <mc:Fallback xmlns="">
                <p:sp>
                  <p:nvSpPr>
                    <p:cNvPr id="102" name="TextBox 101">
                      <a:extLst>
                        <a:ext uri="{FF2B5EF4-FFF2-40B4-BE49-F238E27FC236}">
                          <a16:creationId xmlns:a16="http://schemas.microsoft.com/office/drawing/2014/main" id="{EA95458C-4F60-4817-8BD7-DA7D0C262722}"/>
                        </a:ext>
                      </a:extLst>
                    </p:cNvPr>
                    <p:cNvSpPr txBox="1">
                      <a:spLocks noRot="1" noChangeAspect="1" noMove="1" noResize="1" noEditPoints="1" noAdjustHandles="1" noChangeArrowheads="1" noChangeShapeType="1" noTextEdit="1"/>
                    </p:cNvSpPr>
                    <p:nvPr/>
                  </p:nvSpPr>
                  <p:spPr>
                    <a:xfrm>
                      <a:off x="467726" y="2765282"/>
                      <a:ext cx="1020878" cy="597641"/>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CB9CD18-2F8F-44F5-D5DB-64EC78F88BC0}"/>
                        </a:ext>
                      </a:extLst>
                    </p:cNvPr>
                    <p:cNvSpPr txBox="1"/>
                    <p:nvPr/>
                  </p:nvSpPr>
                  <p:spPr>
                    <a:xfrm>
                      <a:off x="5707261" y="2205464"/>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3</m:t>
                            </m:r>
                          </m:oMath>
                        </m:oMathPara>
                      </a14:m>
                      <a:endParaRPr lang="en-US" sz="2400" dirty="0">
                        <a:solidFill>
                          <a:schemeClr val="accent5"/>
                        </a:solidFill>
                      </a:endParaRPr>
                    </a:p>
                  </p:txBody>
                </p:sp>
              </mc:Choice>
              <mc:Fallback xmlns="">
                <p:sp>
                  <p:nvSpPr>
                    <p:cNvPr id="103" name="TextBox 102">
                      <a:extLst>
                        <a:ext uri="{FF2B5EF4-FFF2-40B4-BE49-F238E27FC236}">
                          <a16:creationId xmlns:a16="http://schemas.microsoft.com/office/drawing/2014/main" id="{C79E9924-7B3C-F15C-BCC5-D7452EB4F5B3}"/>
                        </a:ext>
                      </a:extLst>
                    </p:cNvPr>
                    <p:cNvSpPr txBox="1">
                      <a:spLocks noRot="1" noChangeAspect="1" noMove="1" noResize="1" noEditPoints="1" noAdjustHandles="1" noChangeArrowheads="1" noChangeShapeType="1" noTextEdit="1"/>
                    </p:cNvSpPr>
                    <p:nvPr/>
                  </p:nvSpPr>
                  <p:spPr>
                    <a:xfrm>
                      <a:off x="5707261" y="2205464"/>
                      <a:ext cx="836612" cy="689585"/>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1BEB930-9438-1C5F-12F2-4EF19E3C9EE0}"/>
                        </a:ext>
                      </a:extLst>
                    </p:cNvPr>
                    <p:cNvSpPr txBox="1"/>
                    <p:nvPr/>
                  </p:nvSpPr>
                  <p:spPr>
                    <a:xfrm>
                      <a:off x="7387428" y="2187881"/>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4</m:t>
                            </m:r>
                          </m:oMath>
                        </m:oMathPara>
                      </a14:m>
                      <a:endParaRPr lang="en-US" sz="2400" dirty="0">
                        <a:solidFill>
                          <a:schemeClr val="accent5"/>
                        </a:solidFill>
                      </a:endParaRPr>
                    </a:p>
                  </p:txBody>
                </p:sp>
              </mc:Choice>
              <mc:Fallback xmlns="">
                <p:sp>
                  <p:nvSpPr>
                    <p:cNvPr id="104" name="TextBox 103">
                      <a:extLst>
                        <a:ext uri="{FF2B5EF4-FFF2-40B4-BE49-F238E27FC236}">
                          <a16:creationId xmlns:a16="http://schemas.microsoft.com/office/drawing/2014/main" id="{6CC95C66-DE2C-D3C6-4244-812F77219EFB}"/>
                        </a:ext>
                      </a:extLst>
                    </p:cNvPr>
                    <p:cNvSpPr txBox="1">
                      <a:spLocks noRot="1" noChangeAspect="1" noMove="1" noResize="1" noEditPoints="1" noAdjustHandles="1" noChangeArrowheads="1" noChangeShapeType="1" noTextEdit="1"/>
                    </p:cNvSpPr>
                    <p:nvPr/>
                  </p:nvSpPr>
                  <p:spPr>
                    <a:xfrm>
                      <a:off x="7387428" y="2187881"/>
                      <a:ext cx="836612" cy="689585"/>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12EEA968-6643-31F1-EC63-C49667934197}"/>
                        </a:ext>
                      </a:extLst>
                    </p:cNvPr>
                    <p:cNvSpPr txBox="1"/>
                    <p:nvPr/>
                  </p:nvSpPr>
                  <p:spPr>
                    <a:xfrm>
                      <a:off x="9182890" y="2171230"/>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5</m:t>
                            </m:r>
                          </m:oMath>
                        </m:oMathPara>
                      </a14:m>
                      <a:endParaRPr lang="en-US" sz="2400" dirty="0">
                        <a:solidFill>
                          <a:schemeClr val="accent5"/>
                        </a:solidFill>
                      </a:endParaRPr>
                    </a:p>
                  </p:txBody>
                </p:sp>
              </mc:Choice>
              <mc:Fallback xmlns="">
                <p:sp>
                  <p:nvSpPr>
                    <p:cNvPr id="105" name="TextBox 104">
                      <a:extLst>
                        <a:ext uri="{FF2B5EF4-FFF2-40B4-BE49-F238E27FC236}">
                          <a16:creationId xmlns:a16="http://schemas.microsoft.com/office/drawing/2014/main" id="{A54E6034-EB72-0A69-31F4-FF2ADFA3B5A5}"/>
                        </a:ext>
                      </a:extLst>
                    </p:cNvPr>
                    <p:cNvSpPr txBox="1">
                      <a:spLocks noRot="1" noChangeAspect="1" noMove="1" noResize="1" noEditPoints="1" noAdjustHandles="1" noChangeArrowheads="1" noChangeShapeType="1" noTextEdit="1"/>
                    </p:cNvSpPr>
                    <p:nvPr/>
                  </p:nvSpPr>
                  <p:spPr>
                    <a:xfrm>
                      <a:off x="9182890" y="2171230"/>
                      <a:ext cx="836612" cy="68958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C0EFF31A-BFA7-31F1-0FC1-420D2D4A0061}"/>
                        </a:ext>
                      </a:extLst>
                    </p:cNvPr>
                    <p:cNvSpPr txBox="1"/>
                    <p:nvPr/>
                  </p:nvSpPr>
                  <p:spPr>
                    <a:xfrm>
                      <a:off x="10882543" y="2152268"/>
                      <a:ext cx="836612" cy="689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6</m:t>
                            </m:r>
                          </m:oMath>
                        </m:oMathPara>
                      </a14:m>
                      <a:endParaRPr lang="en-US" sz="2400" dirty="0">
                        <a:solidFill>
                          <a:schemeClr val="accent5"/>
                        </a:solidFill>
                      </a:endParaRPr>
                    </a:p>
                  </p:txBody>
                </p:sp>
              </mc:Choice>
              <mc:Fallback xmlns="">
                <p:sp>
                  <p:nvSpPr>
                    <p:cNvPr id="106" name="TextBox 105">
                      <a:extLst>
                        <a:ext uri="{FF2B5EF4-FFF2-40B4-BE49-F238E27FC236}">
                          <a16:creationId xmlns:a16="http://schemas.microsoft.com/office/drawing/2014/main" id="{86F5AB8A-5469-41C8-54E8-EA2990A33950}"/>
                        </a:ext>
                      </a:extLst>
                    </p:cNvPr>
                    <p:cNvSpPr txBox="1">
                      <a:spLocks noRot="1" noChangeAspect="1" noMove="1" noResize="1" noEditPoints="1" noAdjustHandles="1" noChangeArrowheads="1" noChangeShapeType="1" noTextEdit="1"/>
                    </p:cNvSpPr>
                    <p:nvPr/>
                  </p:nvSpPr>
                  <p:spPr>
                    <a:xfrm>
                      <a:off x="10882543" y="2152268"/>
                      <a:ext cx="836612" cy="689585"/>
                    </a:xfrm>
                    <a:prstGeom prst="rect">
                      <a:avLst/>
                    </a:prstGeom>
                    <a:blipFill>
                      <a:blip r:embed="rId33"/>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5639914-2025-D717-8C92-6B2D6B8E4D28}"/>
                    </a:ext>
                  </a:extLst>
                </p:cNvPr>
                <p:cNvSpPr txBox="1"/>
                <p:nvPr/>
              </p:nvSpPr>
              <p:spPr>
                <a:xfrm>
                  <a:off x="5156466" y="5453170"/>
                  <a:ext cx="598526" cy="3477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(1)</m:t>
                        </m:r>
                      </m:oMath>
                    </m:oMathPara>
                  </a14:m>
                  <a:endParaRPr lang="en-US" sz="2000" dirty="0"/>
                </a:p>
              </p:txBody>
            </p:sp>
          </mc:Choice>
          <mc:Fallback xmlns="">
            <p:sp>
              <p:nvSpPr>
                <p:cNvPr id="56" name="TextBox 55">
                  <a:extLst>
                    <a:ext uri="{FF2B5EF4-FFF2-40B4-BE49-F238E27FC236}">
                      <a16:creationId xmlns:a16="http://schemas.microsoft.com/office/drawing/2014/main" id="{9BD8837E-8045-B367-82BB-CCAF797A5951}"/>
                    </a:ext>
                  </a:extLst>
                </p:cNvPr>
                <p:cNvSpPr txBox="1">
                  <a:spLocks noRot="1" noChangeAspect="1" noMove="1" noResize="1" noEditPoints="1" noAdjustHandles="1" noChangeArrowheads="1" noChangeShapeType="1" noTextEdit="1"/>
                </p:cNvSpPr>
                <p:nvPr/>
              </p:nvSpPr>
              <p:spPr>
                <a:xfrm>
                  <a:off x="5156466" y="5453170"/>
                  <a:ext cx="598526" cy="347756"/>
                </a:xfrm>
                <a:prstGeom prst="rect">
                  <a:avLst/>
                </a:prstGeom>
                <a:blipFill>
                  <a:blip r:embed="rId34"/>
                  <a:stretch>
                    <a:fillRect r="-9091"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934A5DD-7C63-6E0A-24E7-BA366EBDA2FD}"/>
                    </a:ext>
                  </a:extLst>
                </p:cNvPr>
                <p:cNvSpPr txBox="1"/>
                <p:nvPr/>
              </p:nvSpPr>
              <p:spPr>
                <a:xfrm>
                  <a:off x="5170527" y="6318043"/>
                  <a:ext cx="598526" cy="3477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m:t>
                        </m:r>
                      </m:oMath>
                    </m:oMathPara>
                  </a14:m>
                  <a:endParaRPr lang="en-US" sz="2000" dirty="0"/>
                </a:p>
              </p:txBody>
            </p:sp>
          </mc:Choice>
          <mc:Fallback xmlns="">
            <p:sp>
              <p:nvSpPr>
                <p:cNvPr id="57" name="TextBox 56">
                  <a:extLst>
                    <a:ext uri="{FF2B5EF4-FFF2-40B4-BE49-F238E27FC236}">
                      <a16:creationId xmlns:a16="http://schemas.microsoft.com/office/drawing/2014/main" id="{C152D6BE-0116-A70D-1BCD-C18A824D4716}"/>
                    </a:ext>
                  </a:extLst>
                </p:cNvPr>
                <p:cNvSpPr txBox="1">
                  <a:spLocks noRot="1" noChangeAspect="1" noMove="1" noResize="1" noEditPoints="1" noAdjustHandles="1" noChangeArrowheads="1" noChangeShapeType="1" noTextEdit="1"/>
                </p:cNvSpPr>
                <p:nvPr/>
              </p:nvSpPr>
              <p:spPr>
                <a:xfrm>
                  <a:off x="5170527" y="6318043"/>
                  <a:ext cx="598526" cy="347756"/>
                </a:xfrm>
                <a:prstGeom prst="rect">
                  <a:avLst/>
                </a:prstGeom>
                <a:blipFill>
                  <a:blip r:embed="rId35"/>
                  <a:stretch>
                    <a:fillRect r="-8929" b="-1562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7" name="Rounded Rectangle 106">
                <a:extLst>
                  <a:ext uri="{FF2B5EF4-FFF2-40B4-BE49-F238E27FC236}">
                    <a16:creationId xmlns:a16="http://schemas.microsoft.com/office/drawing/2014/main" id="{13A3FFCA-00C4-C983-AA2F-AD98B8D6BC0E}"/>
                  </a:ext>
                </a:extLst>
              </p:cNvPr>
              <p:cNvSpPr/>
              <p:nvPr/>
            </p:nvSpPr>
            <p:spPr>
              <a:xfrm>
                <a:off x="628795" y="3589105"/>
                <a:ext cx="3036621" cy="31070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Let’s compute </a:t>
                </a:r>
                <a14:m>
                  <m:oMath xmlns:m="http://schemas.openxmlformats.org/officeDocument/2006/math">
                    <m:r>
                      <a:rPr lang="en-US" sz="3200" b="1" i="1" smtClean="0">
                        <a:latin typeface="Cambria Math" panose="02040503050406030204" pitchFamily="18" charset="0"/>
                        <a:ea typeface="Cambria Math" panose="02040503050406030204" pitchFamily="18" charset="0"/>
                      </a:rPr>
                      <m:t>𝔼</m:t>
                    </m:r>
                    <m:d>
                      <m:dPr>
                        <m:begChr m:val="["/>
                        <m:endChr m:val="]"/>
                        <m:ctrlPr>
                          <a:rPr lang="en-US" sz="3200" b="1" i="1" smtClean="0">
                            <a:latin typeface="Cambria Math" panose="02040503050406030204" pitchFamily="18" charset="0"/>
                            <a:ea typeface="Cambria Math" panose="02040503050406030204" pitchFamily="18" charset="0"/>
                          </a:rPr>
                        </m:ctrlPr>
                      </m:dPr>
                      <m:e>
                        <m:acc>
                          <m:accPr>
                            <m:chr m:val="̂"/>
                            <m:ctrlPr>
                              <a:rPr lang="en-US" sz="3200" b="1" i="1" smtClean="0">
                                <a:latin typeface="Cambria Math" panose="02040503050406030204" pitchFamily="18" charset="0"/>
                                <a:ea typeface="Cambria Math" panose="02040503050406030204" pitchFamily="18" charset="0"/>
                              </a:rPr>
                            </m:ctrlPr>
                          </m:accPr>
                          <m:e>
                            <m:r>
                              <a:rPr lang="en-US" sz="3200" b="1" i="1" smtClean="0">
                                <a:latin typeface="Cambria Math" panose="02040503050406030204" pitchFamily="18" charset="0"/>
                                <a:ea typeface="Cambria Math" panose="02040503050406030204" pitchFamily="18" charset="0"/>
                              </a:rPr>
                              <m:t>𝝉</m:t>
                            </m:r>
                          </m:e>
                        </m:acc>
                      </m:e>
                    </m:d>
                    <m:r>
                      <a:rPr lang="en-US" sz="3200" b="1" i="1" smtClean="0">
                        <a:latin typeface="Cambria Math" panose="02040503050406030204" pitchFamily="18" charset="0"/>
                        <a:ea typeface="Cambria Math" panose="02040503050406030204" pitchFamily="18" charset="0"/>
                      </a:rPr>
                      <m:t>!</m:t>
                    </m:r>
                  </m:oMath>
                </a14:m>
                <a:endParaRPr lang="en-US" sz="3200" dirty="0"/>
              </a:p>
              <a:p>
                <a:pPr algn="ctr"/>
                <a:endParaRPr lang="en-US" sz="2800" dirty="0"/>
              </a:p>
              <a:p>
                <a:pPr algn="ctr"/>
                <a:r>
                  <a:rPr lang="en-US" sz="2400" dirty="0"/>
                  <a:t>(On the board)</a:t>
                </a:r>
              </a:p>
              <a:p>
                <a:pPr algn="ctr"/>
                <a:endParaRPr lang="en-US" dirty="0"/>
              </a:p>
            </p:txBody>
          </p:sp>
        </mc:Choice>
        <mc:Fallback xmlns="">
          <p:sp>
            <p:nvSpPr>
              <p:cNvPr id="107" name="Rounded Rectangle 106">
                <a:extLst>
                  <a:ext uri="{FF2B5EF4-FFF2-40B4-BE49-F238E27FC236}">
                    <a16:creationId xmlns:a16="http://schemas.microsoft.com/office/drawing/2014/main" id="{13A3FFCA-00C4-C983-AA2F-AD98B8D6BC0E}"/>
                  </a:ext>
                </a:extLst>
              </p:cNvPr>
              <p:cNvSpPr>
                <a:spLocks noRot="1" noChangeAspect="1" noMove="1" noResize="1" noEditPoints="1" noAdjustHandles="1" noChangeArrowheads="1" noChangeShapeType="1" noTextEdit="1"/>
              </p:cNvSpPr>
              <p:nvPr/>
            </p:nvSpPr>
            <p:spPr>
              <a:xfrm>
                <a:off x="628795" y="3589105"/>
                <a:ext cx="3036621" cy="3107034"/>
              </a:xfrm>
              <a:prstGeom prst="round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61F3E1-3428-579B-C29F-DDA45C8E09C0}"/>
                  </a:ext>
                </a:extLst>
              </p:cNvPr>
              <p:cNvSpPr txBox="1"/>
              <p:nvPr/>
            </p:nvSpPr>
            <p:spPr>
              <a:xfrm>
                <a:off x="7971815" y="144269"/>
                <a:ext cx="4061184" cy="10366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accent5"/>
                              </a:solidFill>
                              <a:latin typeface="Cambria Math" panose="02040503050406030204" pitchFamily="18" charset="0"/>
                            </a:rPr>
                          </m:ctrlPr>
                        </m:accPr>
                        <m:e>
                          <m:r>
                            <a:rPr lang="en-US" sz="2400" b="0" i="1" smtClean="0">
                              <a:solidFill>
                                <a:schemeClr val="accent5"/>
                              </a:solidFill>
                              <a:latin typeface="Cambria Math" panose="02040503050406030204" pitchFamily="18" charset="0"/>
                            </a:rPr>
                            <m:t>𝜏</m:t>
                          </m:r>
                        </m:e>
                      </m:acc>
                      <m:r>
                        <a:rPr lang="en-US" sz="2400" b="0" i="1" dirty="0" smtClean="0">
                          <a:solidFill>
                            <a:schemeClr val="accent5"/>
                          </a:solidFill>
                          <a:latin typeface="Cambria Math" panose="02040503050406030204" pitchFamily="18" charset="0"/>
                        </a:rPr>
                        <m:t>=</m:t>
                      </m:r>
                      <m:f>
                        <m:fPr>
                          <m:ctrlPr>
                            <a:rPr lang="en-US" sz="2400" b="0" i="1" dirty="0" smtClean="0">
                              <a:solidFill>
                                <a:schemeClr val="accent5"/>
                              </a:solidFill>
                              <a:latin typeface="Cambria Math" panose="02040503050406030204" pitchFamily="18" charset="0"/>
                            </a:rPr>
                          </m:ctrlPr>
                        </m:fPr>
                        <m:num>
                          <m:r>
                            <a:rPr lang="en-US" sz="2400" b="0" i="1" dirty="0" smtClean="0">
                              <a:solidFill>
                                <a:schemeClr val="accent5"/>
                              </a:solidFill>
                              <a:latin typeface="Cambria Math" panose="02040503050406030204" pitchFamily="18" charset="0"/>
                            </a:rPr>
                            <m:t>1</m:t>
                          </m:r>
                        </m:num>
                        <m:den>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𝑁</m:t>
                              </m:r>
                            </m:e>
                            <m:sub>
                              <m:r>
                                <a:rPr lang="en-US" sz="2400" b="0" i="1" dirty="0" smtClean="0">
                                  <a:solidFill>
                                    <a:schemeClr val="accent5"/>
                                  </a:solidFill>
                                  <a:latin typeface="Cambria Math" panose="02040503050406030204" pitchFamily="18" charset="0"/>
                                </a:rPr>
                                <m:t>1</m:t>
                              </m:r>
                            </m:sub>
                          </m:sSub>
                        </m:den>
                      </m:f>
                      <m:nary>
                        <m:naryPr>
                          <m:chr m:val="∑"/>
                          <m:supHide m:val="on"/>
                          <m:ctrlPr>
                            <a:rPr lang="en-US" sz="2400" b="0" i="1" dirty="0" smtClean="0">
                              <a:solidFill>
                                <a:schemeClr val="accent5"/>
                              </a:solidFill>
                              <a:latin typeface="Cambria Math" panose="02040503050406030204" pitchFamily="18" charset="0"/>
                            </a:rPr>
                          </m:ctrlPr>
                        </m:naryPr>
                        <m:sub>
                          <m:r>
                            <m:rPr>
                              <m:brk m:alnAt="7"/>
                            </m:rPr>
                            <a:rPr lang="en-US" sz="2400" b="0" i="1" dirty="0" smtClean="0">
                              <a:solidFill>
                                <a:schemeClr val="accent5"/>
                              </a:solidFill>
                              <a:latin typeface="Cambria Math" panose="02040503050406030204" pitchFamily="18" charset="0"/>
                            </a:rPr>
                            <m:t>𝑖</m:t>
                          </m:r>
                          <m:r>
                            <a:rPr lang="en-US" sz="2400" b="0" i="1" dirty="0" smtClean="0">
                              <a:solidFill>
                                <a:schemeClr val="accent5"/>
                              </a:solidFill>
                              <a:latin typeface="Cambria Math" panose="02040503050406030204" pitchFamily="18" charset="0"/>
                            </a:rPr>
                            <m:t>:</m:t>
                          </m:r>
                          <m:sSub>
                            <m:sSubPr>
                              <m:ctrlPr>
                                <a:rPr lang="en-US" sz="2400" b="0" i="1" dirty="0" smtClean="0">
                                  <a:solidFill>
                                    <a:schemeClr val="accent5"/>
                                  </a:solidFill>
                                  <a:latin typeface="Cambria Math" panose="02040503050406030204" pitchFamily="18" charset="0"/>
                                </a:rPr>
                              </m:ctrlPr>
                            </m:sSubPr>
                            <m:e>
                              <m:r>
                                <m:rPr>
                                  <m:brk m:alnAt="7"/>
                                </m:rPr>
                                <a:rPr lang="en-US" sz="2400" b="0" i="1" dirty="0" smtClean="0">
                                  <a:solidFill>
                                    <a:schemeClr val="accent5"/>
                                  </a:solidFill>
                                  <a:latin typeface="Cambria Math" panose="02040503050406030204" pitchFamily="18" charset="0"/>
                                </a:rPr>
                                <m:t>𝑊</m:t>
                              </m:r>
                            </m:e>
                            <m:sub>
                              <m:r>
                                <m:rPr>
                                  <m:brk m:alnAt="7"/>
                                </m:rPr>
                                <a:rPr lang="en-US" sz="2400" b="0" i="1" dirty="0" smtClean="0">
                                  <a:solidFill>
                                    <a:schemeClr val="accent5"/>
                                  </a:solidFill>
                                  <a:latin typeface="Cambria Math" panose="02040503050406030204" pitchFamily="18" charset="0"/>
                                </a:rPr>
                                <m:t>𝑖</m:t>
                              </m:r>
                            </m:sub>
                          </m:sSub>
                          <m:r>
                            <m:rPr>
                              <m:brk m:alnAt="7"/>
                            </m:rPr>
                            <a:rPr lang="en-US" sz="2400" b="0" i="1" dirty="0" smtClean="0">
                              <a:solidFill>
                                <a:schemeClr val="accent5"/>
                              </a:solidFill>
                              <a:latin typeface="Cambria Math" panose="02040503050406030204" pitchFamily="18" charset="0"/>
                            </a:rPr>
                            <m:t>=</m:t>
                          </m:r>
                          <m:r>
                            <a:rPr lang="en-US" sz="2400" b="0" i="1" dirty="0" smtClean="0">
                              <a:solidFill>
                                <a:schemeClr val="accent5"/>
                              </a:solidFill>
                              <a:latin typeface="Cambria Math" panose="02040503050406030204" pitchFamily="18" charset="0"/>
                            </a:rPr>
                            <m:t>1</m:t>
                          </m:r>
                        </m:sub>
                        <m:sup/>
                        <m:e>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𝑖</m:t>
                              </m:r>
                            </m:sub>
                          </m:sSub>
                        </m:e>
                      </m:nary>
                      <m:r>
                        <a:rPr lang="en-US" sz="2400" b="0" i="1" dirty="0" smtClean="0">
                          <a:solidFill>
                            <a:schemeClr val="accent5"/>
                          </a:solidFill>
                          <a:latin typeface="Cambria Math" panose="02040503050406030204" pitchFamily="18" charset="0"/>
                        </a:rPr>
                        <m:t>−</m:t>
                      </m:r>
                      <m:f>
                        <m:fPr>
                          <m:ctrlPr>
                            <a:rPr lang="en-US" sz="2400" b="0" i="1" dirty="0" smtClean="0">
                              <a:solidFill>
                                <a:schemeClr val="accent5"/>
                              </a:solidFill>
                              <a:latin typeface="Cambria Math" panose="02040503050406030204" pitchFamily="18" charset="0"/>
                            </a:rPr>
                          </m:ctrlPr>
                        </m:fPr>
                        <m:num>
                          <m:r>
                            <a:rPr lang="en-US" sz="2400" b="0" i="1" dirty="0" smtClean="0">
                              <a:solidFill>
                                <a:schemeClr val="accent5"/>
                              </a:solidFill>
                              <a:latin typeface="Cambria Math" panose="02040503050406030204" pitchFamily="18" charset="0"/>
                            </a:rPr>
                            <m:t>1</m:t>
                          </m:r>
                        </m:num>
                        <m:den>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𝑁</m:t>
                              </m:r>
                            </m:e>
                            <m:sub>
                              <m:r>
                                <a:rPr lang="en-US" sz="2400" b="0" i="1" dirty="0" smtClean="0">
                                  <a:solidFill>
                                    <a:schemeClr val="accent5"/>
                                  </a:solidFill>
                                  <a:latin typeface="Cambria Math" panose="02040503050406030204" pitchFamily="18" charset="0"/>
                                </a:rPr>
                                <m:t>0</m:t>
                              </m:r>
                            </m:sub>
                          </m:sSub>
                        </m:den>
                      </m:f>
                      <m:nary>
                        <m:naryPr>
                          <m:chr m:val="∑"/>
                          <m:supHide m:val="on"/>
                          <m:ctrlPr>
                            <a:rPr lang="en-US" sz="2400" b="0" i="1" dirty="0" smtClean="0">
                              <a:solidFill>
                                <a:schemeClr val="accent5"/>
                              </a:solidFill>
                              <a:latin typeface="Cambria Math" panose="02040503050406030204" pitchFamily="18" charset="0"/>
                            </a:rPr>
                          </m:ctrlPr>
                        </m:naryPr>
                        <m:sub>
                          <m:r>
                            <m:rPr>
                              <m:brk m:alnAt="7"/>
                            </m:rPr>
                            <a:rPr lang="en-US" sz="2400" b="0" i="1" dirty="0" smtClean="0">
                              <a:solidFill>
                                <a:schemeClr val="accent5"/>
                              </a:solidFill>
                              <a:latin typeface="Cambria Math" panose="02040503050406030204" pitchFamily="18" charset="0"/>
                            </a:rPr>
                            <m:t>𝑖</m:t>
                          </m:r>
                          <m:r>
                            <a:rPr lang="en-US" sz="2400" b="0" i="1" dirty="0" smtClean="0">
                              <a:solidFill>
                                <a:schemeClr val="accent5"/>
                              </a:solidFill>
                              <a:latin typeface="Cambria Math" panose="02040503050406030204" pitchFamily="18" charset="0"/>
                            </a:rPr>
                            <m:t>:</m:t>
                          </m:r>
                          <m:sSub>
                            <m:sSubPr>
                              <m:ctrlPr>
                                <a:rPr lang="en-US" sz="2400" b="0" i="1" dirty="0" smtClean="0">
                                  <a:solidFill>
                                    <a:schemeClr val="accent5"/>
                                  </a:solidFill>
                                  <a:latin typeface="Cambria Math" panose="02040503050406030204" pitchFamily="18" charset="0"/>
                                </a:rPr>
                              </m:ctrlPr>
                            </m:sSubPr>
                            <m:e>
                              <m:r>
                                <m:rPr>
                                  <m:brk m:alnAt="7"/>
                                </m:rPr>
                                <a:rPr lang="en-US" sz="2400" b="0" i="1" dirty="0" smtClean="0">
                                  <a:solidFill>
                                    <a:schemeClr val="accent5"/>
                                  </a:solidFill>
                                  <a:latin typeface="Cambria Math" panose="02040503050406030204" pitchFamily="18" charset="0"/>
                                </a:rPr>
                                <m:t>𝑊</m:t>
                              </m:r>
                            </m:e>
                            <m:sub>
                              <m:r>
                                <m:rPr>
                                  <m:brk m:alnAt="7"/>
                                </m:rPr>
                                <a:rPr lang="en-US" sz="2400" b="0" i="1" dirty="0" smtClean="0">
                                  <a:solidFill>
                                    <a:schemeClr val="accent5"/>
                                  </a:solidFill>
                                  <a:latin typeface="Cambria Math" panose="02040503050406030204" pitchFamily="18" charset="0"/>
                                </a:rPr>
                                <m:t>𝑖</m:t>
                              </m:r>
                            </m:sub>
                          </m:sSub>
                          <m:r>
                            <m:rPr>
                              <m:brk m:alnAt="7"/>
                            </m:rPr>
                            <a:rPr lang="en-US" sz="2400" b="0" i="1" dirty="0" smtClean="0">
                              <a:solidFill>
                                <a:schemeClr val="accent5"/>
                              </a:solidFill>
                              <a:latin typeface="Cambria Math" panose="02040503050406030204" pitchFamily="18" charset="0"/>
                            </a:rPr>
                            <m:t>=</m:t>
                          </m:r>
                          <m:r>
                            <a:rPr lang="en-US" sz="2400" b="0" i="1" dirty="0" smtClean="0">
                              <a:solidFill>
                                <a:schemeClr val="accent5"/>
                              </a:solidFill>
                              <a:latin typeface="Cambria Math" panose="02040503050406030204" pitchFamily="18" charset="0"/>
                            </a:rPr>
                            <m:t>0</m:t>
                          </m:r>
                        </m:sub>
                        <m:sup/>
                        <m:e>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𝑖</m:t>
                              </m:r>
                            </m:sub>
                          </m:sSub>
                        </m:e>
                      </m:nary>
                    </m:oMath>
                  </m:oMathPara>
                </a14:m>
                <a:endParaRPr lang="en-US" sz="2400" dirty="0">
                  <a:solidFill>
                    <a:schemeClr val="accent5"/>
                  </a:solidFill>
                </a:endParaRPr>
              </a:p>
            </p:txBody>
          </p:sp>
        </mc:Choice>
        <mc:Fallback xmlns="">
          <p:sp>
            <p:nvSpPr>
              <p:cNvPr id="5" name="TextBox 4">
                <a:extLst>
                  <a:ext uri="{FF2B5EF4-FFF2-40B4-BE49-F238E27FC236}">
                    <a16:creationId xmlns:a16="http://schemas.microsoft.com/office/drawing/2014/main" id="{F7A25A60-BB68-4443-AD4A-AAC224AC20C1}"/>
                  </a:ext>
                </a:extLst>
              </p:cNvPr>
              <p:cNvSpPr txBox="1">
                <a:spLocks noRot="1" noChangeAspect="1" noMove="1" noResize="1" noEditPoints="1" noAdjustHandles="1" noChangeArrowheads="1" noChangeShapeType="1" noTextEdit="1"/>
              </p:cNvSpPr>
              <p:nvPr/>
            </p:nvSpPr>
            <p:spPr>
              <a:xfrm>
                <a:off x="7971815" y="144269"/>
                <a:ext cx="4061184" cy="1036630"/>
              </a:xfrm>
              <a:prstGeom prst="rect">
                <a:avLst/>
              </a:prstGeom>
              <a:blipFill>
                <a:blip r:embed="rId37"/>
                <a:stretch>
                  <a:fillRect t="-124096" r="-3738" b="-166265"/>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CE0E577C-C4F7-F5AB-777D-FC243F8ADECB}"/>
              </a:ext>
            </a:extLst>
          </p:cNvPr>
          <p:cNvSpPr/>
          <p:nvPr/>
        </p:nvSpPr>
        <p:spPr>
          <a:xfrm>
            <a:off x="820427" y="5529763"/>
            <a:ext cx="2661493" cy="911321"/>
          </a:xfrm>
          <a:prstGeom prst="roundRect">
            <a:avLst/>
          </a:prstGeom>
          <a:solidFill>
            <a:schemeClr val="accent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It’s ½!  Same as ATE!</a:t>
            </a:r>
          </a:p>
        </p:txBody>
      </p:sp>
    </p:spTree>
    <p:extLst>
      <p:ext uri="{BB962C8B-B14F-4D97-AF65-F5344CB8AC3E}">
        <p14:creationId xmlns:p14="http://schemas.microsoft.com/office/powerpoint/2010/main" val="2120352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F5EB-D9BB-0624-6BC0-7AE1F6F5B1FF}"/>
              </a:ext>
            </a:extLst>
          </p:cNvPr>
          <p:cNvSpPr>
            <a:spLocks noGrp="1"/>
          </p:cNvSpPr>
          <p:nvPr>
            <p:ph type="title"/>
          </p:nvPr>
        </p:nvSpPr>
        <p:spPr>
          <a:xfrm>
            <a:off x="838200" y="360900"/>
            <a:ext cx="10515600" cy="1325563"/>
          </a:xfrm>
        </p:spPr>
        <p:txBody>
          <a:bodyPr>
            <a:normAutofit fontScale="90000"/>
          </a:bodyPr>
          <a:lstStyle/>
          <a:p>
            <a:r>
              <a:rPr lang="en-US" dirty="0"/>
              <a:t>Stylized example</a:t>
            </a:r>
            <a:br>
              <a:rPr lang="en-US" dirty="0"/>
            </a:br>
            <a:r>
              <a:rPr lang="en-US" sz="3100" dirty="0"/>
              <a:t>Job placement program: helps workers find a job</a:t>
            </a:r>
            <a:br>
              <a:rPr lang="en-US" dirty="0"/>
            </a:br>
            <a:endParaRPr lang="en-US" dirty="0"/>
          </a:p>
        </p:txBody>
      </p:sp>
      <p:sp>
        <p:nvSpPr>
          <p:cNvPr id="3" name="Content Placeholder 2">
            <a:extLst>
              <a:ext uri="{FF2B5EF4-FFF2-40B4-BE49-F238E27FC236}">
                <a16:creationId xmlns:a16="http://schemas.microsoft.com/office/drawing/2014/main" id="{C5DA5F11-2AE1-1CED-C691-8C2C6F4E2744}"/>
              </a:ext>
            </a:extLst>
          </p:cNvPr>
          <p:cNvSpPr>
            <a:spLocks noGrp="1"/>
          </p:cNvSpPr>
          <p:nvPr>
            <p:ph idx="1"/>
          </p:nvPr>
        </p:nvSpPr>
        <p:spPr>
          <a:xfrm>
            <a:off x="866995" y="3542814"/>
            <a:ext cx="10515600" cy="3441082"/>
          </a:xfrm>
        </p:spPr>
        <p:txBody>
          <a:bodyPr>
            <a:normAutofit lnSpcReduction="10000"/>
          </a:bodyPr>
          <a:lstStyle/>
          <a:p>
            <a:r>
              <a:rPr lang="en-US" dirty="0"/>
              <a:t>Put no one in the job placement program</a:t>
            </a:r>
          </a:p>
          <a:p>
            <a:pPr lvl="1"/>
            <a:r>
              <a:rPr lang="en-US" dirty="0">
                <a:solidFill>
                  <a:schemeClr val="accent1"/>
                </a:solidFill>
              </a:rPr>
              <a:t>3/5 of people get a job.</a:t>
            </a:r>
          </a:p>
          <a:p>
            <a:r>
              <a:rPr lang="en-US" dirty="0"/>
              <a:t>Randomly assign 2 people to the program</a:t>
            </a:r>
          </a:p>
          <a:p>
            <a:pPr lvl="1"/>
            <a:r>
              <a:rPr lang="en-US" dirty="0">
                <a:solidFill>
                  <a:schemeClr val="accent1"/>
                </a:solidFill>
              </a:rPr>
              <a:t>Everyone in the treatment group finds a job!  </a:t>
            </a:r>
          </a:p>
          <a:p>
            <a:pPr lvl="1"/>
            <a:r>
              <a:rPr lang="en-US" dirty="0">
                <a:solidFill>
                  <a:schemeClr val="accent1"/>
                </a:solidFill>
              </a:rPr>
              <a:t>Only 1/3 of the control group finds a job.</a:t>
            </a:r>
          </a:p>
          <a:p>
            <a:pPr lvl="1"/>
            <a:r>
              <a:rPr lang="en-US" dirty="0">
                <a:solidFill>
                  <a:schemeClr val="accent1"/>
                </a:solidFill>
              </a:rPr>
              <a:t>The program looks like it helps a lot! </a:t>
            </a:r>
            <a:r>
              <a:rPr lang="en-US" dirty="0">
                <a:solidFill>
                  <a:schemeClr val="accent1"/>
                </a:solidFill>
                <a:sym typeface="Wingdings" pitchFamily="2" charset="2"/>
              </a:rPr>
              <a:t> </a:t>
            </a:r>
            <a:endParaRPr lang="en-US" dirty="0">
              <a:solidFill>
                <a:schemeClr val="accent1"/>
              </a:solidFill>
            </a:endParaRPr>
          </a:p>
          <a:p>
            <a:r>
              <a:rPr lang="en-US" dirty="0"/>
              <a:t>Put everyone in the program</a:t>
            </a:r>
          </a:p>
          <a:p>
            <a:pPr lvl="1"/>
            <a:r>
              <a:rPr lang="en-US" dirty="0">
                <a:solidFill>
                  <a:schemeClr val="accent1"/>
                </a:solidFill>
              </a:rPr>
              <a:t>3/5 of people get a job….the program doesn’t help </a:t>
            </a:r>
            <a:r>
              <a:rPr lang="en-US" dirty="0">
                <a:solidFill>
                  <a:schemeClr val="accent1"/>
                </a:solidFill>
                <a:sym typeface="Wingdings" pitchFamily="2" charset="2"/>
              </a:rPr>
              <a:t> </a:t>
            </a:r>
            <a:endParaRPr lang="en-US" dirty="0">
              <a:solidFill>
                <a:schemeClr val="accent1"/>
              </a:solidFill>
            </a:endParaRPr>
          </a:p>
        </p:txBody>
      </p:sp>
      <p:pic>
        <p:nvPicPr>
          <p:cNvPr id="4098" name="Picture 2" descr="Red Factory Building PNG Transparent Images Free Download | Vector Files |  Pngtree">
            <a:extLst>
              <a:ext uri="{FF2B5EF4-FFF2-40B4-BE49-F238E27FC236}">
                <a16:creationId xmlns:a16="http://schemas.microsoft.com/office/drawing/2014/main" id="{DF422A52-4049-4586-3BE8-E14B37182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264" y="954110"/>
            <a:ext cx="2431774" cy="243177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27CFE37F-BF4B-6608-30CD-C5C5069FED84}"/>
              </a:ext>
            </a:extLst>
          </p:cNvPr>
          <p:cNvSpPr/>
          <p:nvPr/>
        </p:nvSpPr>
        <p:spPr>
          <a:xfrm>
            <a:off x="8968320" y="301052"/>
            <a:ext cx="2726635" cy="647907"/>
          </a:xfrm>
          <a:prstGeom prst="wedgeRoundRectCallout">
            <a:avLst>
              <a:gd name="adj1" fmla="val -14632"/>
              <a:gd name="adj2" fmla="val 191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We need 3 workers.</a:t>
            </a:r>
          </a:p>
        </p:txBody>
      </p:sp>
      <p:grpSp>
        <p:nvGrpSpPr>
          <p:cNvPr id="5" name="Group 4">
            <a:extLst>
              <a:ext uri="{FF2B5EF4-FFF2-40B4-BE49-F238E27FC236}">
                <a16:creationId xmlns:a16="http://schemas.microsoft.com/office/drawing/2014/main" id="{BC4EAAAD-B310-2428-A8A0-B2225CDEAD5C}"/>
              </a:ext>
            </a:extLst>
          </p:cNvPr>
          <p:cNvGrpSpPr/>
          <p:nvPr/>
        </p:nvGrpSpPr>
        <p:grpSpPr>
          <a:xfrm>
            <a:off x="1166103" y="1777677"/>
            <a:ext cx="5683821" cy="1406715"/>
            <a:chOff x="2613392" y="2584795"/>
            <a:chExt cx="5683821" cy="1406715"/>
          </a:xfrm>
        </p:grpSpPr>
        <p:pic>
          <p:nvPicPr>
            <p:cNvPr id="6" name="Picture 5">
              <a:extLst>
                <a:ext uri="{FF2B5EF4-FFF2-40B4-BE49-F238E27FC236}">
                  <a16:creationId xmlns:a16="http://schemas.microsoft.com/office/drawing/2014/main" id="{21601FD7-20A7-D179-EAE1-383D62CF88B4}"/>
                </a:ext>
              </a:extLst>
            </p:cNvPr>
            <p:cNvPicPr>
              <a:picLocks noChangeAspect="1"/>
            </p:cNvPicPr>
            <p:nvPr/>
          </p:nvPicPr>
          <p:blipFill>
            <a:blip r:embed="rId4"/>
            <a:stretch>
              <a:fillRect/>
            </a:stretch>
          </p:blipFill>
          <p:spPr>
            <a:xfrm>
              <a:off x="2613392" y="2584795"/>
              <a:ext cx="934106" cy="1406715"/>
            </a:xfrm>
            <a:prstGeom prst="rect">
              <a:avLst/>
            </a:prstGeom>
          </p:spPr>
        </p:pic>
        <p:pic>
          <p:nvPicPr>
            <p:cNvPr id="7" name="Picture 6">
              <a:extLst>
                <a:ext uri="{FF2B5EF4-FFF2-40B4-BE49-F238E27FC236}">
                  <a16:creationId xmlns:a16="http://schemas.microsoft.com/office/drawing/2014/main" id="{0EF41112-4F43-52FD-7D0C-D36A87ABF2F3}"/>
                </a:ext>
              </a:extLst>
            </p:cNvPr>
            <p:cNvPicPr>
              <a:picLocks noChangeAspect="1"/>
            </p:cNvPicPr>
            <p:nvPr/>
          </p:nvPicPr>
          <p:blipFill>
            <a:blip r:embed="rId5"/>
            <a:stretch>
              <a:fillRect/>
            </a:stretch>
          </p:blipFill>
          <p:spPr>
            <a:xfrm>
              <a:off x="3780180" y="2957715"/>
              <a:ext cx="1063163" cy="942570"/>
            </a:xfrm>
            <a:prstGeom prst="rect">
              <a:avLst/>
            </a:prstGeom>
          </p:spPr>
        </p:pic>
        <p:pic>
          <p:nvPicPr>
            <p:cNvPr id="8" name="Picture 7">
              <a:extLst>
                <a:ext uri="{FF2B5EF4-FFF2-40B4-BE49-F238E27FC236}">
                  <a16:creationId xmlns:a16="http://schemas.microsoft.com/office/drawing/2014/main" id="{B309FD48-A2FB-1F17-40F3-11B345899064}"/>
                </a:ext>
              </a:extLst>
            </p:cNvPr>
            <p:cNvPicPr>
              <a:picLocks noChangeAspect="1"/>
            </p:cNvPicPr>
            <p:nvPr/>
          </p:nvPicPr>
          <p:blipFill>
            <a:blip r:embed="rId6"/>
            <a:stretch>
              <a:fillRect/>
            </a:stretch>
          </p:blipFill>
          <p:spPr>
            <a:xfrm>
              <a:off x="6442455" y="2709906"/>
              <a:ext cx="829419" cy="1156492"/>
            </a:xfrm>
            <a:prstGeom prst="rect">
              <a:avLst/>
            </a:prstGeom>
          </p:spPr>
        </p:pic>
        <p:pic>
          <p:nvPicPr>
            <p:cNvPr id="9" name="Picture 8">
              <a:extLst>
                <a:ext uri="{FF2B5EF4-FFF2-40B4-BE49-F238E27FC236}">
                  <a16:creationId xmlns:a16="http://schemas.microsoft.com/office/drawing/2014/main" id="{FE5FD038-7AFD-E321-DDC7-FA8B786979A2}"/>
                </a:ext>
              </a:extLst>
            </p:cNvPr>
            <p:cNvPicPr>
              <a:picLocks noChangeAspect="1"/>
            </p:cNvPicPr>
            <p:nvPr/>
          </p:nvPicPr>
          <p:blipFill>
            <a:blip r:embed="rId7"/>
            <a:stretch>
              <a:fillRect/>
            </a:stretch>
          </p:blipFill>
          <p:spPr>
            <a:xfrm>
              <a:off x="7572084" y="2852003"/>
              <a:ext cx="725129" cy="917015"/>
            </a:xfrm>
            <a:prstGeom prst="rect">
              <a:avLst/>
            </a:prstGeom>
          </p:spPr>
        </p:pic>
        <p:pic>
          <p:nvPicPr>
            <p:cNvPr id="10" name="Picture 7" descr="Adoptable Rabbits | morabbit">
              <a:extLst>
                <a:ext uri="{FF2B5EF4-FFF2-40B4-BE49-F238E27FC236}">
                  <a16:creationId xmlns:a16="http://schemas.microsoft.com/office/drawing/2014/main" id="{001E68EC-7011-5A15-45B8-364D7E314D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266581" y="2629512"/>
              <a:ext cx="829419" cy="136199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94C8E31D-816C-B941-6CE5-2754EA2E7C56}"/>
              </a:ext>
            </a:extLst>
          </p:cNvPr>
          <p:cNvSpPr txBox="1"/>
          <p:nvPr/>
        </p:nvSpPr>
        <p:spPr>
          <a:xfrm>
            <a:off x="918508" y="1446686"/>
            <a:ext cx="2855269" cy="461665"/>
          </a:xfrm>
          <a:prstGeom prst="rect">
            <a:avLst/>
          </a:prstGeom>
          <a:noFill/>
        </p:spPr>
        <p:txBody>
          <a:bodyPr wrap="none" rtlCol="0">
            <a:spAutoFit/>
          </a:bodyPr>
          <a:lstStyle/>
          <a:p>
            <a:r>
              <a:rPr lang="en-US" sz="2400" dirty="0">
                <a:solidFill>
                  <a:schemeClr val="accent1"/>
                </a:solidFill>
              </a:rPr>
              <a:t>5 people need a job:</a:t>
            </a:r>
          </a:p>
        </p:txBody>
      </p:sp>
      <p:grpSp>
        <p:nvGrpSpPr>
          <p:cNvPr id="13" name="Group 12">
            <a:extLst>
              <a:ext uri="{FF2B5EF4-FFF2-40B4-BE49-F238E27FC236}">
                <a16:creationId xmlns:a16="http://schemas.microsoft.com/office/drawing/2014/main" id="{563957F1-A852-4AD6-08C1-5AC93F8FCEB9}"/>
              </a:ext>
            </a:extLst>
          </p:cNvPr>
          <p:cNvGrpSpPr/>
          <p:nvPr/>
        </p:nvGrpSpPr>
        <p:grpSpPr>
          <a:xfrm>
            <a:off x="8366155" y="4170425"/>
            <a:ext cx="3664099" cy="1966256"/>
            <a:chOff x="6816763" y="4179474"/>
            <a:chExt cx="3664099" cy="1966256"/>
          </a:xfrm>
        </p:grpSpPr>
        <p:pic>
          <p:nvPicPr>
            <p:cNvPr id="14" name="Picture 13">
              <a:extLst>
                <a:ext uri="{FF2B5EF4-FFF2-40B4-BE49-F238E27FC236}">
                  <a16:creationId xmlns:a16="http://schemas.microsoft.com/office/drawing/2014/main" id="{7677FA88-5BB8-9A37-D0DF-2473B9064DB4}"/>
                </a:ext>
              </a:extLst>
            </p:cNvPr>
            <p:cNvPicPr>
              <a:picLocks noChangeAspect="1"/>
            </p:cNvPicPr>
            <p:nvPr/>
          </p:nvPicPr>
          <p:blipFill>
            <a:blip r:embed="rId9"/>
            <a:stretch>
              <a:fillRect/>
            </a:stretch>
          </p:blipFill>
          <p:spPr>
            <a:xfrm>
              <a:off x="9827804" y="4633208"/>
              <a:ext cx="653058" cy="1512522"/>
            </a:xfrm>
            <a:prstGeom prst="rect">
              <a:avLst/>
            </a:prstGeom>
          </p:spPr>
        </p:pic>
        <p:sp>
          <p:nvSpPr>
            <p:cNvPr id="15" name="TextBox 14">
              <a:extLst>
                <a:ext uri="{FF2B5EF4-FFF2-40B4-BE49-F238E27FC236}">
                  <a16:creationId xmlns:a16="http://schemas.microsoft.com/office/drawing/2014/main" id="{6DD3FE16-39DA-11AE-A07D-1AD689129EF8}"/>
                </a:ext>
              </a:extLst>
            </p:cNvPr>
            <p:cNvSpPr txBox="1"/>
            <p:nvPr/>
          </p:nvSpPr>
          <p:spPr>
            <a:xfrm>
              <a:off x="6816763" y="4179474"/>
              <a:ext cx="2958850" cy="1938992"/>
            </a:xfrm>
            <a:prstGeom prst="rect">
              <a:avLst/>
            </a:prstGeom>
            <a:noFill/>
          </p:spPr>
          <p:txBody>
            <a:bodyPr wrap="square" rtlCol="0">
              <a:spAutoFit/>
            </a:bodyPr>
            <a:lstStyle/>
            <a:p>
              <a:pPr algn="r"/>
              <a:r>
                <a:rPr lang="en-US" sz="2000" dirty="0">
                  <a:solidFill>
                    <a:srgbClr val="0070C0"/>
                  </a:solidFill>
                </a:rPr>
                <a:t>This is an example of </a:t>
              </a:r>
              <a:r>
                <a:rPr lang="en-US" sz="2000" b="1" dirty="0">
                  <a:solidFill>
                    <a:srgbClr val="0070C0"/>
                  </a:solidFill>
                </a:rPr>
                <a:t>spillovers</a:t>
              </a:r>
              <a:r>
                <a:rPr lang="en-US" sz="2000" dirty="0">
                  <a:solidFill>
                    <a:srgbClr val="0070C0"/>
                  </a:solidFill>
                </a:rPr>
                <a:t>: Someone else being in the treatment group negatively affects people in the control group.</a:t>
              </a:r>
            </a:p>
          </p:txBody>
        </p:sp>
      </p:grpSp>
      <p:grpSp>
        <p:nvGrpSpPr>
          <p:cNvPr id="23" name="Group 22">
            <a:extLst>
              <a:ext uri="{FF2B5EF4-FFF2-40B4-BE49-F238E27FC236}">
                <a16:creationId xmlns:a16="http://schemas.microsoft.com/office/drawing/2014/main" id="{73D5CB0E-D84C-68D0-8301-53A1D4A221E9}"/>
              </a:ext>
            </a:extLst>
          </p:cNvPr>
          <p:cNvGrpSpPr/>
          <p:nvPr/>
        </p:nvGrpSpPr>
        <p:grpSpPr>
          <a:xfrm>
            <a:off x="918508" y="1822394"/>
            <a:ext cx="6349050" cy="1391804"/>
            <a:chOff x="918508" y="1822394"/>
            <a:chExt cx="6349050" cy="1391804"/>
          </a:xfrm>
        </p:grpSpPr>
        <p:sp>
          <p:nvSpPr>
            <p:cNvPr id="11" name="Oval 10">
              <a:extLst>
                <a:ext uri="{FF2B5EF4-FFF2-40B4-BE49-F238E27FC236}">
                  <a16:creationId xmlns:a16="http://schemas.microsoft.com/office/drawing/2014/main" id="{4067CDB6-A411-7739-7169-0CE7CA0B9B86}"/>
                </a:ext>
              </a:extLst>
            </p:cNvPr>
            <p:cNvSpPr/>
            <p:nvPr/>
          </p:nvSpPr>
          <p:spPr>
            <a:xfrm>
              <a:off x="918508" y="1822394"/>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93E290-1DC5-31C6-AF27-04A1417D54CB}"/>
                </a:ext>
              </a:extLst>
            </p:cNvPr>
            <p:cNvSpPr/>
            <p:nvPr/>
          </p:nvSpPr>
          <p:spPr>
            <a:xfrm>
              <a:off x="2309905" y="1933717"/>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D9B67C-E4C9-FA67-EB79-5C5D300F5B9F}"/>
                </a:ext>
              </a:extLst>
            </p:cNvPr>
            <p:cNvSpPr/>
            <p:nvPr/>
          </p:nvSpPr>
          <p:spPr>
            <a:xfrm>
              <a:off x="3569084" y="1840793"/>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F40DC93-A44E-B675-B0EF-9029C8AA4F4F}"/>
                </a:ext>
              </a:extLst>
            </p:cNvPr>
            <p:cNvSpPr/>
            <p:nvPr/>
          </p:nvSpPr>
          <p:spPr>
            <a:xfrm>
              <a:off x="4792455" y="1859192"/>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D1C4A59-7373-D0D4-E9BF-67CE54414E5D}"/>
                </a:ext>
              </a:extLst>
            </p:cNvPr>
            <p:cNvSpPr/>
            <p:nvPr/>
          </p:nvSpPr>
          <p:spPr>
            <a:xfrm>
              <a:off x="6013383" y="1864602"/>
              <a:ext cx="1254175" cy="1280481"/>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A888B84-B38B-084B-9665-D4242AD397DE}"/>
              </a:ext>
            </a:extLst>
          </p:cNvPr>
          <p:cNvGrpSpPr/>
          <p:nvPr/>
        </p:nvGrpSpPr>
        <p:grpSpPr>
          <a:xfrm>
            <a:off x="9085419" y="2280901"/>
            <a:ext cx="2507383" cy="1361998"/>
            <a:chOff x="9085419" y="2280901"/>
            <a:chExt cx="2507383" cy="1361998"/>
          </a:xfrm>
        </p:grpSpPr>
        <p:pic>
          <p:nvPicPr>
            <p:cNvPr id="20" name="Picture 19">
              <a:extLst>
                <a:ext uri="{FF2B5EF4-FFF2-40B4-BE49-F238E27FC236}">
                  <a16:creationId xmlns:a16="http://schemas.microsoft.com/office/drawing/2014/main" id="{141F37D0-51EE-573B-E473-36E8842991BB}"/>
                </a:ext>
              </a:extLst>
            </p:cNvPr>
            <p:cNvPicPr>
              <a:picLocks noChangeAspect="1"/>
            </p:cNvPicPr>
            <p:nvPr/>
          </p:nvPicPr>
          <p:blipFill>
            <a:blip r:embed="rId5"/>
            <a:stretch>
              <a:fillRect/>
            </a:stretch>
          </p:blipFill>
          <p:spPr>
            <a:xfrm>
              <a:off x="9085419" y="2471004"/>
              <a:ext cx="1063163" cy="942570"/>
            </a:xfrm>
            <a:prstGeom prst="rect">
              <a:avLst/>
            </a:prstGeom>
            <a:effectLst>
              <a:glow rad="72517">
                <a:schemeClr val="bg1"/>
              </a:glow>
            </a:effectLst>
          </p:spPr>
        </p:pic>
        <p:pic>
          <p:nvPicPr>
            <p:cNvPr id="21" name="Picture 20">
              <a:extLst>
                <a:ext uri="{FF2B5EF4-FFF2-40B4-BE49-F238E27FC236}">
                  <a16:creationId xmlns:a16="http://schemas.microsoft.com/office/drawing/2014/main" id="{FB47C91A-740E-1674-350E-EA27C669B37E}"/>
                </a:ext>
              </a:extLst>
            </p:cNvPr>
            <p:cNvPicPr>
              <a:picLocks noChangeAspect="1"/>
            </p:cNvPicPr>
            <p:nvPr/>
          </p:nvPicPr>
          <p:blipFill>
            <a:blip r:embed="rId7"/>
            <a:stretch>
              <a:fillRect/>
            </a:stretch>
          </p:blipFill>
          <p:spPr>
            <a:xfrm>
              <a:off x="10867673" y="2403911"/>
              <a:ext cx="725129" cy="917015"/>
            </a:xfrm>
            <a:prstGeom prst="rect">
              <a:avLst/>
            </a:prstGeom>
            <a:effectLst>
              <a:glow rad="72517">
                <a:schemeClr val="bg1"/>
              </a:glow>
            </a:effectLst>
          </p:spPr>
        </p:pic>
        <p:pic>
          <p:nvPicPr>
            <p:cNvPr id="22" name="Picture 7" descr="Adoptable Rabbits | morabbit">
              <a:extLst>
                <a:ext uri="{FF2B5EF4-FFF2-40B4-BE49-F238E27FC236}">
                  <a16:creationId xmlns:a16="http://schemas.microsoft.com/office/drawing/2014/main" id="{E650F13B-EB4B-945A-FC0D-02B987EFD9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110758" y="2280901"/>
              <a:ext cx="829419" cy="1361998"/>
            </a:xfrm>
            <a:prstGeom prst="rect">
              <a:avLst/>
            </a:prstGeom>
            <a:noFill/>
            <a:effectLst>
              <a:glow rad="72517">
                <a:schemeClr val="bg1"/>
              </a:glo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3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869C-7486-58BC-EEF4-341249B460DD}"/>
              </a:ext>
            </a:extLst>
          </p:cNvPr>
          <p:cNvSpPr>
            <a:spLocks noGrp="1"/>
          </p:cNvSpPr>
          <p:nvPr>
            <p:ph type="title"/>
          </p:nvPr>
        </p:nvSpPr>
        <p:spPr/>
        <p:txBody>
          <a:bodyPr/>
          <a:lstStyle/>
          <a:p>
            <a:r>
              <a:rPr lang="en-US" dirty="0"/>
              <a:t>There’s evidence that this happens </a:t>
            </a:r>
          </a:p>
        </p:txBody>
      </p:sp>
      <p:sp>
        <p:nvSpPr>
          <p:cNvPr id="5" name="TextBox 4">
            <a:extLst>
              <a:ext uri="{FF2B5EF4-FFF2-40B4-BE49-F238E27FC236}">
                <a16:creationId xmlns:a16="http://schemas.microsoft.com/office/drawing/2014/main" id="{D7039DB4-E2AF-5878-0DBB-6330FE11BE6A}"/>
              </a:ext>
            </a:extLst>
          </p:cNvPr>
          <p:cNvSpPr txBox="1"/>
          <p:nvPr/>
        </p:nvSpPr>
        <p:spPr>
          <a:xfrm>
            <a:off x="7460974" y="6200487"/>
            <a:ext cx="2283577" cy="584775"/>
          </a:xfrm>
          <a:prstGeom prst="rect">
            <a:avLst/>
          </a:prstGeom>
          <a:noFill/>
        </p:spPr>
        <p:txBody>
          <a:bodyPr wrap="square" rtlCol="0">
            <a:spAutoFit/>
          </a:bodyPr>
          <a:lstStyle/>
          <a:p>
            <a:r>
              <a:rPr lang="en-US" sz="1600" dirty="0">
                <a:solidFill>
                  <a:schemeClr val="accent1"/>
                </a:solidFill>
              </a:rPr>
              <a:t>Quarterly Journal of Economics, 2013</a:t>
            </a:r>
          </a:p>
        </p:txBody>
      </p:sp>
      <p:pic>
        <p:nvPicPr>
          <p:cNvPr id="8" name="Picture 7">
            <a:extLst>
              <a:ext uri="{FF2B5EF4-FFF2-40B4-BE49-F238E27FC236}">
                <a16:creationId xmlns:a16="http://schemas.microsoft.com/office/drawing/2014/main" id="{56B64414-5E55-7B3E-53FA-26D03627CB03}"/>
              </a:ext>
            </a:extLst>
          </p:cNvPr>
          <p:cNvPicPr>
            <a:picLocks noChangeAspect="1"/>
          </p:cNvPicPr>
          <p:nvPr/>
        </p:nvPicPr>
        <p:blipFill>
          <a:blip r:embed="rId3"/>
          <a:stretch>
            <a:fillRect/>
          </a:stretch>
        </p:blipFill>
        <p:spPr>
          <a:xfrm>
            <a:off x="1341783" y="1586216"/>
            <a:ext cx="6119191" cy="5359958"/>
          </a:xfrm>
          <a:prstGeom prst="rect">
            <a:avLst/>
          </a:prstGeom>
          <a:ln>
            <a:solidFill>
              <a:schemeClr val="accent1"/>
            </a:solidFill>
          </a:ln>
        </p:spPr>
      </p:pic>
    </p:spTree>
    <p:extLst>
      <p:ext uri="{BB962C8B-B14F-4D97-AF65-F5344CB8AC3E}">
        <p14:creationId xmlns:p14="http://schemas.microsoft.com/office/powerpoint/2010/main" val="8488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3711-E884-1A1A-C25B-BC6390BBC6B6}"/>
              </a:ext>
            </a:extLst>
          </p:cNvPr>
          <p:cNvSpPr>
            <a:spLocks noGrp="1"/>
          </p:cNvSpPr>
          <p:nvPr>
            <p:ph type="title"/>
          </p:nvPr>
        </p:nvSpPr>
        <p:spPr/>
        <p:txBody>
          <a:bodyPr/>
          <a:lstStyle/>
          <a:p>
            <a:r>
              <a:rPr lang="en-US" dirty="0"/>
              <a:t>Spillovers</a:t>
            </a:r>
          </a:p>
        </p:txBody>
      </p:sp>
      <p:sp>
        <p:nvSpPr>
          <p:cNvPr id="3" name="Content Placeholder 2">
            <a:extLst>
              <a:ext uri="{FF2B5EF4-FFF2-40B4-BE49-F238E27FC236}">
                <a16:creationId xmlns:a16="http://schemas.microsoft.com/office/drawing/2014/main" id="{5443512E-DA93-C2F5-0E98-2AACFF2AB49C}"/>
              </a:ext>
            </a:extLst>
          </p:cNvPr>
          <p:cNvSpPr>
            <a:spLocks noGrp="1"/>
          </p:cNvSpPr>
          <p:nvPr>
            <p:ph idx="1"/>
          </p:nvPr>
        </p:nvSpPr>
        <p:spPr/>
        <p:txBody>
          <a:bodyPr/>
          <a:lstStyle/>
          <a:p>
            <a:r>
              <a:rPr lang="en-US" dirty="0"/>
              <a:t>Rate each of our four experiments on spillovers:</a:t>
            </a:r>
          </a:p>
          <a:p>
            <a:pPr lvl="1"/>
            <a:r>
              <a:rPr lang="en-US" dirty="0">
                <a:solidFill>
                  <a:schemeClr val="accent1"/>
                </a:solidFill>
              </a:rPr>
              <a:t>1) Very concerned about spillovers</a:t>
            </a:r>
          </a:p>
          <a:p>
            <a:pPr lvl="1"/>
            <a:r>
              <a:rPr lang="en-US" dirty="0">
                <a:solidFill>
                  <a:schemeClr val="accent1"/>
                </a:solidFill>
              </a:rPr>
              <a:t>2) Somewhat concerned about spillovers</a:t>
            </a:r>
          </a:p>
          <a:p>
            <a:pPr lvl="1"/>
            <a:r>
              <a:rPr lang="en-US" dirty="0">
                <a:solidFill>
                  <a:schemeClr val="accent1"/>
                </a:solidFill>
              </a:rPr>
              <a:t>3) Not concerned about spillovers</a:t>
            </a:r>
          </a:p>
          <a:p>
            <a:r>
              <a:rPr lang="en-US" dirty="0"/>
              <a:t>What is one potential concern with spillovers for each experiment?</a:t>
            </a:r>
          </a:p>
        </p:txBody>
      </p:sp>
      <p:sp>
        <p:nvSpPr>
          <p:cNvPr id="4" name="TextBox 3">
            <a:extLst>
              <a:ext uri="{FF2B5EF4-FFF2-40B4-BE49-F238E27FC236}">
                <a16:creationId xmlns:a16="http://schemas.microsoft.com/office/drawing/2014/main" id="{140075E0-3573-5D8A-7738-A1FFF3EAB1F9}"/>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grpSp>
        <p:nvGrpSpPr>
          <p:cNvPr id="7" name="Group 6">
            <a:extLst>
              <a:ext uri="{FF2B5EF4-FFF2-40B4-BE49-F238E27FC236}">
                <a16:creationId xmlns:a16="http://schemas.microsoft.com/office/drawing/2014/main" id="{2ADC2028-524B-121F-85AA-7AEE52C63956}"/>
              </a:ext>
            </a:extLst>
          </p:cNvPr>
          <p:cNvGrpSpPr/>
          <p:nvPr/>
        </p:nvGrpSpPr>
        <p:grpSpPr>
          <a:xfrm>
            <a:off x="8267203" y="230188"/>
            <a:ext cx="2922177" cy="1325563"/>
            <a:chOff x="8267203" y="230188"/>
            <a:chExt cx="2922177" cy="1325563"/>
          </a:xfrm>
        </p:grpSpPr>
        <p:pic>
          <p:nvPicPr>
            <p:cNvPr id="5" name="Picture 4">
              <a:extLst>
                <a:ext uri="{FF2B5EF4-FFF2-40B4-BE49-F238E27FC236}">
                  <a16:creationId xmlns:a16="http://schemas.microsoft.com/office/drawing/2014/main" id="{DCD36CAD-0AB8-306E-CDE3-AC3D6E82192A}"/>
                </a:ext>
              </a:extLst>
            </p:cNvPr>
            <p:cNvPicPr>
              <a:picLocks noChangeAspect="1"/>
            </p:cNvPicPr>
            <p:nvPr/>
          </p:nvPicPr>
          <p:blipFill>
            <a:blip r:embed="rId3"/>
            <a:stretch>
              <a:fillRect/>
            </a:stretch>
          </p:blipFill>
          <p:spPr>
            <a:xfrm>
              <a:off x="8267203" y="230188"/>
              <a:ext cx="1477879" cy="1325563"/>
            </a:xfrm>
            <a:prstGeom prst="rect">
              <a:avLst/>
            </a:prstGeom>
          </p:spPr>
        </p:pic>
        <p:sp>
          <p:nvSpPr>
            <p:cNvPr id="6" name="TextBox 5">
              <a:extLst>
                <a:ext uri="{FF2B5EF4-FFF2-40B4-BE49-F238E27FC236}">
                  <a16:creationId xmlns:a16="http://schemas.microsoft.com/office/drawing/2014/main" id="{CA29A2F1-4B30-CF2C-3DD0-7680631E310A}"/>
                </a:ext>
              </a:extLst>
            </p:cNvPr>
            <p:cNvSpPr txBox="1"/>
            <p:nvPr/>
          </p:nvSpPr>
          <p:spPr>
            <a:xfrm>
              <a:off x="9586056" y="369749"/>
              <a:ext cx="1603324" cy="523220"/>
            </a:xfrm>
            <a:prstGeom prst="rect">
              <a:avLst/>
            </a:prstGeom>
            <a:noFill/>
          </p:spPr>
          <p:txBody>
            <a:bodyPr wrap="none" rtlCol="0">
              <a:spAutoFit/>
            </a:bodyPr>
            <a:lstStyle/>
            <a:p>
              <a:r>
                <a:rPr lang="en-US" sz="2800" b="1" dirty="0">
                  <a:solidFill>
                    <a:schemeClr val="accent1"/>
                  </a:solidFill>
                </a:rPr>
                <a:t>Discuss!</a:t>
              </a:r>
            </a:p>
          </p:txBody>
        </p:sp>
      </p:grpSp>
    </p:spTree>
    <p:extLst>
      <p:ext uri="{BB962C8B-B14F-4D97-AF65-F5344CB8AC3E}">
        <p14:creationId xmlns:p14="http://schemas.microsoft.com/office/powerpoint/2010/main" val="367437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4DB2-9464-B679-07B7-9997FE9F10F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B387565-78C1-0ED4-D6A4-E3AA0E22C9E5}"/>
              </a:ext>
            </a:extLst>
          </p:cNvPr>
          <p:cNvSpPr>
            <a:spLocks noGrp="1"/>
          </p:cNvSpPr>
          <p:nvPr>
            <p:ph type="subTitle" idx="1"/>
          </p:nvPr>
        </p:nvSpPr>
        <p:spPr/>
        <p:txBody>
          <a:bodyPr/>
          <a:lstStyle/>
          <a:p>
            <a:endParaRPr lang="en-US"/>
          </a:p>
        </p:txBody>
      </p:sp>
      <p:pic>
        <p:nvPicPr>
          <p:cNvPr id="5" name="slide.url=https://www.polleverywhere.com/surveys/30cCRLDScNkv3AIB7ujLx?display_state=chart&amp;activity_state=opened&amp;state=opened&amp;flow=Engagement&amp;onscreen=persist">
            <a:extLst>
              <a:ext uri="{FF2B5EF4-FFF2-40B4-BE49-F238E27FC236}">
                <a16:creationId xmlns:a16="http://schemas.microsoft.com/office/drawing/2014/main" id="{FDF0EB2E-2C2D-C980-8341-30A77DAB44C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284264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D5CE-1427-9901-7F2F-EBAA6241D86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B96EB19-8290-AA30-C617-B1CBCD03342A}"/>
              </a:ext>
            </a:extLst>
          </p:cNvPr>
          <p:cNvSpPr>
            <a:spLocks noGrp="1"/>
          </p:cNvSpPr>
          <p:nvPr>
            <p:ph type="subTitle" idx="1"/>
          </p:nvPr>
        </p:nvSpPr>
        <p:spPr/>
        <p:txBody>
          <a:bodyPr/>
          <a:lstStyle/>
          <a:p>
            <a:endParaRPr lang="en-US"/>
          </a:p>
        </p:txBody>
      </p:sp>
      <p:pic>
        <p:nvPicPr>
          <p:cNvPr id="5" name="slide.url=https://www.polleverywhere.com/multiple_choice_polls/MfT8nabLrDK0veiml6mBh?display_state=chart&amp;activity_state=opened&amp;state=opened&amp;flow=Engagement&amp;onscreen=persist&amp;hide=instructions">
            <a:extLst>
              <a:ext uri="{FF2B5EF4-FFF2-40B4-BE49-F238E27FC236}">
                <a16:creationId xmlns:a16="http://schemas.microsoft.com/office/drawing/2014/main" id="{86D62BCE-20C4-118B-03AC-C9B06A1555E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465745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899C-13E9-806C-7A57-54DF50A1BB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6590AA7-0F13-70B7-19BD-18640D4D73C5}"/>
              </a:ext>
            </a:extLst>
          </p:cNvPr>
          <p:cNvSpPr>
            <a:spLocks noGrp="1"/>
          </p:cNvSpPr>
          <p:nvPr>
            <p:ph type="subTitle" idx="1"/>
          </p:nvPr>
        </p:nvSpPr>
        <p:spPr/>
        <p:txBody>
          <a:bodyPr/>
          <a:lstStyle/>
          <a:p>
            <a:endParaRPr lang="en-US"/>
          </a:p>
        </p:txBody>
      </p:sp>
      <p:pic>
        <p:nvPicPr>
          <p:cNvPr id="5" name="slide.url=https://www.polleverywhere.com/multiple_choice_polls/81UShyCnxkhjuNOVFa0oA?display_state=chart&amp;activity_state=opened&amp;state=opened&amp;flow=Engagement&amp;onscreen=persist&amp;hide=instructions">
            <a:extLst>
              <a:ext uri="{FF2B5EF4-FFF2-40B4-BE49-F238E27FC236}">
                <a16:creationId xmlns:a16="http://schemas.microsoft.com/office/drawing/2014/main" id="{96D7CE79-5352-736F-0279-EFE6244C707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2828104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DC07-84F2-1401-4C62-8C1C7965E95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5F17831-5479-7D67-8784-FF03BBCC3A78}"/>
              </a:ext>
            </a:extLst>
          </p:cNvPr>
          <p:cNvSpPr>
            <a:spLocks noGrp="1"/>
          </p:cNvSpPr>
          <p:nvPr>
            <p:ph type="subTitle" idx="1"/>
          </p:nvPr>
        </p:nvSpPr>
        <p:spPr/>
        <p:txBody>
          <a:bodyPr/>
          <a:lstStyle/>
          <a:p>
            <a:endParaRPr lang="en-US"/>
          </a:p>
        </p:txBody>
      </p:sp>
      <p:pic>
        <p:nvPicPr>
          <p:cNvPr id="5" name="slide.url=https://www.polleverywhere.com/multiple_choice_polls/hp3eDLIhRFBlax6sw2Ozd?display_state=chart&amp;activity_state=opened&amp;state=opened&amp;flow=Engagement&amp;onscreen=persist&amp;hide=instructions">
            <a:extLst>
              <a:ext uri="{FF2B5EF4-FFF2-40B4-BE49-F238E27FC236}">
                <a16:creationId xmlns:a16="http://schemas.microsoft.com/office/drawing/2014/main" id="{9F3158B4-BE45-004C-5436-AC069AD56D6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249303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079B-C184-769B-8EEF-B2B7EBDCB8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59D82F9-4031-F3E1-1989-A07C9C5BFE0F}"/>
              </a:ext>
            </a:extLst>
          </p:cNvPr>
          <p:cNvSpPr>
            <a:spLocks noGrp="1"/>
          </p:cNvSpPr>
          <p:nvPr>
            <p:ph type="subTitle" idx="1"/>
          </p:nvPr>
        </p:nvSpPr>
        <p:spPr/>
        <p:txBody>
          <a:bodyPr/>
          <a:lstStyle/>
          <a:p>
            <a:endParaRPr lang="en-US"/>
          </a:p>
        </p:txBody>
      </p:sp>
      <p:pic>
        <p:nvPicPr>
          <p:cNvPr id="5" name="slide.url=https://www.polleverywhere.com/multiple_choice_polls/5ilsEEMIxncQcOkflDe40?display_state=chart&amp;activity_state=opened&amp;state=opened&amp;flow=Engagement&amp;onscreen=persist&amp;hide=instructions">
            <a:extLst>
              <a:ext uri="{FF2B5EF4-FFF2-40B4-BE49-F238E27FC236}">
                <a16:creationId xmlns:a16="http://schemas.microsoft.com/office/drawing/2014/main" id="{8EAC2B8B-677B-BC4D-4E05-03C15E2D2D0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5486979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3944-CF56-629D-7C03-DC26D34D8C98}"/>
              </a:ext>
            </a:extLst>
          </p:cNvPr>
          <p:cNvSpPr>
            <a:spLocks noGrp="1"/>
          </p:cNvSpPr>
          <p:nvPr>
            <p:ph type="title"/>
          </p:nvPr>
        </p:nvSpPr>
        <p:spPr>
          <a:xfrm>
            <a:off x="838200" y="365125"/>
            <a:ext cx="7669696" cy="1325563"/>
          </a:xfrm>
        </p:spPr>
        <p:txBody>
          <a:bodyPr/>
          <a:lstStyle/>
          <a:p>
            <a:r>
              <a:rPr lang="en-US" dirty="0"/>
              <a:t>One concrete concern with spillovers in each?</a:t>
            </a:r>
          </a:p>
        </p:txBody>
      </p:sp>
      <p:sp>
        <p:nvSpPr>
          <p:cNvPr id="4" name="TextBox 3">
            <a:extLst>
              <a:ext uri="{FF2B5EF4-FFF2-40B4-BE49-F238E27FC236}">
                <a16:creationId xmlns:a16="http://schemas.microsoft.com/office/drawing/2014/main" id="{F55B81C3-018C-6FD6-B7BE-164172F4CEBB}"/>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spTree>
    <p:extLst>
      <p:ext uri="{BB962C8B-B14F-4D97-AF65-F5344CB8AC3E}">
        <p14:creationId xmlns:p14="http://schemas.microsoft.com/office/powerpoint/2010/main" val="249349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7985-3CB7-573E-7159-FD930BF1F13A}"/>
              </a:ext>
            </a:extLst>
          </p:cNvPr>
          <p:cNvSpPr>
            <a:spLocks noGrp="1"/>
          </p:cNvSpPr>
          <p:nvPr>
            <p:ph type="title"/>
          </p:nvPr>
        </p:nvSpPr>
        <p:spPr/>
        <p:txBody>
          <a:bodyPr/>
          <a:lstStyle/>
          <a:p>
            <a:r>
              <a:rPr lang="en-US" dirty="0"/>
              <a:t>Ethical Concerns</a:t>
            </a:r>
          </a:p>
        </p:txBody>
      </p:sp>
      <p:sp>
        <p:nvSpPr>
          <p:cNvPr id="3" name="Text Placeholder 2">
            <a:extLst>
              <a:ext uri="{FF2B5EF4-FFF2-40B4-BE49-F238E27FC236}">
                <a16:creationId xmlns:a16="http://schemas.microsoft.com/office/drawing/2014/main" id="{FCE239D0-FE72-0680-1DDA-D686CDD428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087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44089DD-59AE-03A4-0E15-F02074C10C37}"/>
                  </a:ext>
                </a:extLst>
              </p:cNvPr>
              <p:cNvSpPr>
                <a:spLocks noGrp="1"/>
              </p:cNvSpPr>
              <p:nvPr>
                <p:ph type="title"/>
              </p:nvPr>
            </p:nvSpPr>
            <p:spPr/>
            <p:txBody>
              <a:bodyPr>
                <a:normAutofit/>
              </a:bodyPr>
              <a:lstStyle/>
              <a:p>
                <a:r>
                  <a:rPr lang="en-US" sz="2800" dirty="0"/>
                  <a:t>More generally</a:t>
                </a:r>
                <a:br>
                  <a:rPr lang="en-US" dirty="0"/>
                </a:br>
                <a:r>
                  <a:rPr lang="en-US" dirty="0"/>
                  <a:t>In an RCT, </a:t>
                </a: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𝜏</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oMath>
                </a14:m>
                <a:endParaRPr lang="en-US" dirty="0"/>
              </a:p>
            </p:txBody>
          </p:sp>
        </mc:Choice>
        <mc:Fallback xmlns="">
          <p:sp>
            <p:nvSpPr>
              <p:cNvPr id="2" name="Title 1">
                <a:extLst>
                  <a:ext uri="{FF2B5EF4-FFF2-40B4-BE49-F238E27FC236}">
                    <a16:creationId xmlns:a16="http://schemas.microsoft.com/office/drawing/2014/main" id="{F44089DD-59AE-03A4-0E15-F02074C10C37}"/>
                  </a:ext>
                </a:extLst>
              </p:cNvPr>
              <p:cNvSpPr>
                <a:spLocks noGrp="1" noRot="1" noChangeAspect="1" noMove="1" noResize="1" noEditPoints="1" noAdjustHandles="1" noChangeArrowheads="1" noChangeShapeType="1" noTextEdit="1"/>
              </p:cNvSpPr>
              <p:nvPr>
                <p:ph type="title"/>
              </p:nvPr>
            </p:nvSpPr>
            <p:spPr>
              <a:blipFill>
                <a:blip r:embed="rId3"/>
                <a:stretch>
                  <a:fillRect l="-2413" b="-13333"/>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F066240A-4983-7059-1EAB-A560BE02FE06}"/>
              </a:ext>
            </a:extLst>
          </p:cNvPr>
          <p:cNvSpPr>
            <a:spLocks noGrp="1"/>
          </p:cNvSpPr>
          <p:nvPr>
            <p:ph idx="1"/>
          </p:nvPr>
        </p:nvSpPr>
        <p:spPr/>
        <p:txBody>
          <a:bodyPr/>
          <a:lstStyle/>
          <a:p>
            <a:r>
              <a:rPr lang="en-US" dirty="0"/>
              <a:t>Formally, that’s one reason RCTs are “special”!</a:t>
            </a:r>
          </a:p>
        </p:txBody>
      </p:sp>
      <p:grpSp>
        <p:nvGrpSpPr>
          <p:cNvPr id="4" name="Group 3">
            <a:extLst>
              <a:ext uri="{FF2B5EF4-FFF2-40B4-BE49-F238E27FC236}">
                <a16:creationId xmlns:a16="http://schemas.microsoft.com/office/drawing/2014/main" id="{776D0D22-DA39-49AD-CB9B-8FF591313DF2}"/>
              </a:ext>
            </a:extLst>
          </p:cNvPr>
          <p:cNvGrpSpPr/>
          <p:nvPr/>
        </p:nvGrpSpPr>
        <p:grpSpPr>
          <a:xfrm>
            <a:off x="6306632" y="44553"/>
            <a:ext cx="5700226" cy="1512522"/>
            <a:chOff x="4780636" y="4633208"/>
            <a:chExt cx="5700226" cy="1512522"/>
          </a:xfrm>
        </p:grpSpPr>
        <p:pic>
          <p:nvPicPr>
            <p:cNvPr id="5" name="Picture 4">
              <a:extLst>
                <a:ext uri="{FF2B5EF4-FFF2-40B4-BE49-F238E27FC236}">
                  <a16:creationId xmlns:a16="http://schemas.microsoft.com/office/drawing/2014/main" id="{24D2508E-3EF7-B9ED-35C4-2423436B5D64}"/>
                </a:ext>
              </a:extLst>
            </p:cNvPr>
            <p:cNvPicPr>
              <a:picLocks noChangeAspect="1"/>
            </p:cNvPicPr>
            <p:nvPr/>
          </p:nvPicPr>
          <p:blipFill>
            <a:blip r:embed="rId4"/>
            <a:stretch>
              <a:fillRect/>
            </a:stretch>
          </p:blipFill>
          <p:spPr>
            <a:xfrm>
              <a:off x="9827804" y="4633208"/>
              <a:ext cx="653058" cy="1512522"/>
            </a:xfrm>
            <a:prstGeom prst="rect">
              <a:avLst/>
            </a:prstGeom>
          </p:spPr>
        </p:pic>
        <p:sp>
          <p:nvSpPr>
            <p:cNvPr id="6" name="TextBox 5">
              <a:extLst>
                <a:ext uri="{FF2B5EF4-FFF2-40B4-BE49-F238E27FC236}">
                  <a16:creationId xmlns:a16="http://schemas.microsoft.com/office/drawing/2014/main" id="{ED72C948-8B13-1A39-4409-61C649F6AC13}"/>
                </a:ext>
              </a:extLst>
            </p:cNvPr>
            <p:cNvSpPr txBox="1"/>
            <p:nvPr/>
          </p:nvSpPr>
          <p:spPr>
            <a:xfrm>
              <a:off x="4780636" y="4634589"/>
              <a:ext cx="5088250" cy="1077218"/>
            </a:xfrm>
            <a:prstGeom prst="rect">
              <a:avLst/>
            </a:prstGeom>
            <a:noFill/>
          </p:spPr>
          <p:txBody>
            <a:bodyPr wrap="square" rtlCol="0">
              <a:spAutoFit/>
            </a:bodyPr>
            <a:lstStyle/>
            <a:p>
              <a:pPr algn="r"/>
              <a:r>
                <a:rPr lang="en-US" sz="2400" dirty="0">
                  <a:solidFill>
                    <a:srgbClr val="0070C0"/>
                  </a:solidFill>
                </a:rPr>
                <a:t>Try to prove this yourself if you are into that sort of thing!</a:t>
              </a:r>
            </a:p>
            <a:p>
              <a:pPr algn="r"/>
              <a:r>
                <a:rPr lang="en-US" sz="1600" dirty="0">
                  <a:solidFill>
                    <a:srgbClr val="0070C0"/>
                  </a:solidFill>
                </a:rPr>
                <a:t>Or check out skipped slides from last time</a:t>
              </a:r>
            </a:p>
          </p:txBody>
        </p:sp>
      </p:grpSp>
      <p:grpSp>
        <p:nvGrpSpPr>
          <p:cNvPr id="7" name="Group 6">
            <a:extLst>
              <a:ext uri="{FF2B5EF4-FFF2-40B4-BE49-F238E27FC236}">
                <a16:creationId xmlns:a16="http://schemas.microsoft.com/office/drawing/2014/main" id="{A0D312D9-F6D6-9B70-009C-4718BE48F46D}"/>
              </a:ext>
            </a:extLst>
          </p:cNvPr>
          <p:cNvGrpSpPr/>
          <p:nvPr/>
        </p:nvGrpSpPr>
        <p:grpSpPr>
          <a:xfrm>
            <a:off x="1052945" y="2653293"/>
            <a:ext cx="5433746" cy="3836990"/>
            <a:chOff x="1052945" y="2653293"/>
            <a:chExt cx="5433746" cy="383699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065146-B3F6-0E5D-1C3A-134B6A405C66}"/>
                    </a:ext>
                  </a:extLst>
                </p:cNvPr>
                <p:cNvSpPr txBox="1"/>
                <p:nvPr/>
              </p:nvSpPr>
              <p:spPr>
                <a:xfrm>
                  <a:off x="1554572" y="5278733"/>
                  <a:ext cx="4932119" cy="1211550"/>
                </a:xfrm>
                <a:prstGeom prst="rect">
                  <a:avLst/>
                </a:prstGeom>
                <a:noFill/>
              </p:spPr>
              <p:txBody>
                <a:bodyPr wrap="none" lIns="0" tIns="0" rIns="0" bIns="0" rtlCol="0">
                  <a:spAutoFit/>
                </a:bodyPr>
                <a:lstStyle/>
                <a:p>
                  <a:pPr algn="r"/>
                  <a14:m>
                    <m:oMathPara xmlns:m="http://schemas.openxmlformats.org/officeDocument/2006/math">
                      <m:oMathParaPr>
                        <m:jc m:val="left"/>
                      </m:oMathParaPr>
                      <m:oMath xmlns:m="http://schemas.openxmlformats.org/officeDocument/2006/math">
                        <m:r>
                          <m:rPr>
                            <m:sty m:val="p"/>
                          </m:rPr>
                          <a:rPr lang="en-US" sz="2800" b="0" i="0" smtClean="0">
                            <a:solidFill>
                              <a:schemeClr val="accent1"/>
                            </a:solidFill>
                            <a:latin typeface="Cambria Math" panose="02040503050406030204" pitchFamily="18" charset="0"/>
                          </a:rPr>
                          <m:t>ATE</m:t>
                        </m:r>
                        <m:r>
                          <a:rPr lang="en-US" sz="2800" b="0" i="1" smtClean="0">
                            <a:solidFill>
                              <a:schemeClr val="accent1"/>
                            </a:solidFill>
                            <a:latin typeface="Cambria Math" panose="02040503050406030204" pitchFamily="18" charset="0"/>
                          </a:rPr>
                          <m:t>=</m:t>
                        </m:r>
                        <m:r>
                          <a:rPr lang="en-US" sz="2800" b="0" i="1" smtClean="0">
                            <a:solidFill>
                              <a:schemeClr val="accent1"/>
                            </a:solidFill>
                            <a:latin typeface="Cambria Math" panose="02040503050406030204" pitchFamily="18" charset="0"/>
                          </a:rPr>
                          <m:t>𝜏</m:t>
                        </m:r>
                        <m:r>
                          <a:rPr lang="en-US" sz="2800" b="0" i="1" smtClean="0">
                            <a:solidFill>
                              <a:schemeClr val="accent1"/>
                            </a:solidFill>
                            <a:latin typeface="Cambria Math" panose="02040503050406030204" pitchFamily="18" charset="0"/>
                          </a:rPr>
                          <m:t>=</m:t>
                        </m:r>
                        <m:f>
                          <m:fPr>
                            <m:ctrlPr>
                              <a:rPr lang="en-US" sz="2800" i="1" smtClean="0">
                                <a:solidFill>
                                  <a:schemeClr val="accent1"/>
                                </a:solidFill>
                                <a:latin typeface="Cambria Math" panose="02040503050406030204" pitchFamily="18" charset="0"/>
                              </a:rPr>
                            </m:ctrlPr>
                          </m:fPr>
                          <m:num>
                            <m:r>
                              <a:rPr lang="en-US" sz="2800" i="1">
                                <a:solidFill>
                                  <a:schemeClr val="accent1"/>
                                </a:solidFill>
                                <a:latin typeface="Cambria Math" panose="02040503050406030204" pitchFamily="18" charset="0"/>
                              </a:rPr>
                              <m:t>1</m:t>
                            </m:r>
                          </m:num>
                          <m:den>
                            <m:r>
                              <a:rPr lang="en-US" sz="2800" i="1">
                                <a:solidFill>
                                  <a:schemeClr val="accent1"/>
                                </a:solidFill>
                                <a:latin typeface="Cambria Math" panose="02040503050406030204" pitchFamily="18" charset="0"/>
                              </a:rPr>
                              <m:t>𝑁</m:t>
                            </m:r>
                          </m:den>
                        </m:f>
                        <m:nary>
                          <m:naryPr>
                            <m:chr m:val="∑"/>
                            <m:ctrlPr>
                              <a:rPr lang="en-US" sz="2800" i="1">
                                <a:solidFill>
                                  <a:schemeClr val="accent1"/>
                                </a:solidFill>
                                <a:latin typeface="Cambria Math" panose="02040503050406030204" pitchFamily="18" charset="0"/>
                              </a:rPr>
                            </m:ctrlPr>
                          </m:naryPr>
                          <m:sub>
                            <m:r>
                              <m:rPr>
                                <m:brk m:alnAt="23"/>
                              </m:rPr>
                              <a:rPr lang="en-US" sz="2800" i="1">
                                <a:solidFill>
                                  <a:schemeClr val="accent1"/>
                                </a:solidFill>
                                <a:latin typeface="Cambria Math" panose="02040503050406030204" pitchFamily="18" charset="0"/>
                              </a:rPr>
                              <m:t>𝑖</m:t>
                            </m:r>
                            <m:r>
                              <a:rPr lang="en-US" sz="2800" i="1">
                                <a:solidFill>
                                  <a:schemeClr val="accent1"/>
                                </a:solidFill>
                                <a:latin typeface="Cambria Math" panose="02040503050406030204" pitchFamily="18" charset="0"/>
                              </a:rPr>
                              <m:t>=1</m:t>
                            </m:r>
                          </m:sub>
                          <m:sup>
                            <m:r>
                              <a:rPr lang="en-US" sz="2800" i="1">
                                <a:solidFill>
                                  <a:schemeClr val="accent1"/>
                                </a:solidFill>
                                <a:latin typeface="Cambria Math" panose="02040503050406030204" pitchFamily="18" charset="0"/>
                              </a:rPr>
                              <m:t>𝑁</m:t>
                            </m:r>
                          </m:sup>
                          <m:e>
                            <m:d>
                              <m:dPr>
                                <m:ctrlPr>
                                  <a:rPr lang="en-US" sz="2800" i="1">
                                    <a:solidFill>
                                      <a:schemeClr val="accent1"/>
                                    </a:solidFill>
                                    <a:latin typeface="Cambria Math" panose="02040503050406030204" pitchFamily="18" charset="0"/>
                                  </a:rPr>
                                </m:ctrlPr>
                              </m:dPr>
                              <m:e>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1</m:t>
                                    </m:r>
                                  </m:e>
                                </m:d>
                                <m:r>
                                  <a:rPr lang="en-US" sz="2800" i="1">
                                    <a:solidFill>
                                      <a:schemeClr val="accent1"/>
                                    </a:solidFill>
                                    <a:latin typeface="Cambria Math" panose="02040503050406030204" pitchFamily="18" charset="0"/>
                                  </a:rPr>
                                  <m:t>−</m:t>
                                </m:r>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r>
                                  <a:rPr lang="en-US" sz="2800" i="1">
                                    <a:solidFill>
                                      <a:schemeClr val="accent1"/>
                                    </a:solidFill>
                                    <a:latin typeface="Cambria Math" panose="02040503050406030204" pitchFamily="18" charset="0"/>
                                  </a:rPr>
                                  <m:t>(0)</m:t>
                                </m:r>
                              </m:e>
                            </m:d>
                          </m:e>
                        </m:nary>
                      </m:oMath>
                    </m:oMathPara>
                  </a14:m>
                  <a:endParaRPr lang="en-US" sz="2800" dirty="0">
                    <a:solidFill>
                      <a:schemeClr val="accent1"/>
                    </a:solidFill>
                  </a:endParaRPr>
                </a:p>
              </p:txBody>
            </p:sp>
          </mc:Choice>
          <mc:Fallback xmlns="">
            <p:sp>
              <p:nvSpPr>
                <p:cNvPr id="8" name="TextBox 7">
                  <a:extLst>
                    <a:ext uri="{FF2B5EF4-FFF2-40B4-BE49-F238E27FC236}">
                      <a16:creationId xmlns:a16="http://schemas.microsoft.com/office/drawing/2014/main" id="{56065146-B3F6-0E5D-1C3A-134B6A405C66}"/>
                    </a:ext>
                  </a:extLst>
                </p:cNvPr>
                <p:cNvSpPr txBox="1">
                  <a:spLocks noRot="1" noChangeAspect="1" noMove="1" noResize="1" noEditPoints="1" noAdjustHandles="1" noChangeArrowheads="1" noChangeShapeType="1" noTextEdit="1"/>
                </p:cNvSpPr>
                <p:nvPr/>
              </p:nvSpPr>
              <p:spPr>
                <a:xfrm>
                  <a:off x="1554572" y="5278733"/>
                  <a:ext cx="4932119" cy="1211550"/>
                </a:xfrm>
                <a:prstGeom prst="rect">
                  <a:avLst/>
                </a:prstGeom>
                <a:blipFill>
                  <a:blip r:embed="rId5"/>
                  <a:stretch>
                    <a:fillRect l="-2571" t="-111340" b="-1721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01735A-D651-F590-8534-838703A18F90}"/>
                    </a:ext>
                  </a:extLst>
                </p:cNvPr>
                <p:cNvSpPr txBox="1"/>
                <p:nvPr/>
              </p:nvSpPr>
              <p:spPr>
                <a:xfrm>
                  <a:off x="1417427" y="3022625"/>
                  <a:ext cx="4889205" cy="1194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b="0" i="1" dirty="0" smtClean="0">
                                <a:solidFill>
                                  <a:schemeClr val="accent1"/>
                                </a:solidFill>
                                <a:latin typeface="Cambria Math" panose="02040503050406030204" pitchFamily="18" charset="0"/>
                              </a:rPr>
                            </m:ctrlPr>
                          </m:accPr>
                          <m:e>
                            <m:r>
                              <a:rPr lang="en-US" sz="2800" b="0" i="1" dirty="0" smtClean="0">
                                <a:solidFill>
                                  <a:schemeClr val="accent1"/>
                                </a:solidFill>
                                <a:latin typeface="Cambria Math" panose="02040503050406030204" pitchFamily="18" charset="0"/>
                              </a:rPr>
                              <m:t>𝜏</m:t>
                            </m:r>
                          </m:e>
                        </m:acc>
                        <m:r>
                          <a:rPr lang="en-US" sz="2800" b="0" i="1" dirty="0" smtClean="0">
                            <a:solidFill>
                              <a:schemeClr val="accent1"/>
                            </a:solidFill>
                            <a:latin typeface="Cambria Math" panose="02040503050406030204" pitchFamily="18" charset="0"/>
                          </a:rPr>
                          <m:t>=</m:t>
                        </m:r>
                        <m:f>
                          <m:fPr>
                            <m:ctrlPr>
                              <a:rPr lang="en-US" sz="2800" i="1" dirty="0" smtClean="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1</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1</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r>
                          <a:rPr lang="en-US" sz="2800" i="1" dirty="0">
                            <a:solidFill>
                              <a:schemeClr val="accent1"/>
                            </a:solidFill>
                            <a:latin typeface="Cambria Math" panose="02040503050406030204" pitchFamily="18" charset="0"/>
                          </a:rPr>
                          <m:t>−</m:t>
                        </m:r>
                        <m:f>
                          <m:fPr>
                            <m:ctrlPr>
                              <a:rPr lang="en-US" sz="2800" i="1" dirty="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0</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0</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oMath>
                    </m:oMathPara>
                  </a14:m>
                  <a:endParaRPr lang="en-US" sz="2800" dirty="0">
                    <a:solidFill>
                      <a:schemeClr val="accent1"/>
                    </a:solidFill>
                  </a:endParaRPr>
                </a:p>
              </p:txBody>
            </p:sp>
          </mc:Choice>
          <mc:Fallback xmlns="">
            <p:sp>
              <p:nvSpPr>
                <p:cNvPr id="9" name="TextBox 8">
                  <a:extLst>
                    <a:ext uri="{FF2B5EF4-FFF2-40B4-BE49-F238E27FC236}">
                      <a16:creationId xmlns:a16="http://schemas.microsoft.com/office/drawing/2014/main" id="{9501735A-D651-F590-8534-838703A18F90}"/>
                    </a:ext>
                  </a:extLst>
                </p:cNvPr>
                <p:cNvSpPr txBox="1">
                  <a:spLocks noRot="1" noChangeAspect="1" noMove="1" noResize="1" noEditPoints="1" noAdjustHandles="1" noChangeArrowheads="1" noChangeShapeType="1" noTextEdit="1"/>
                </p:cNvSpPr>
                <p:nvPr/>
              </p:nvSpPr>
              <p:spPr>
                <a:xfrm>
                  <a:off x="1417427" y="3022625"/>
                  <a:ext cx="4889205" cy="1194045"/>
                </a:xfrm>
                <a:prstGeom prst="rect">
                  <a:avLst/>
                </a:prstGeom>
                <a:blipFill>
                  <a:blip r:embed="rId6"/>
                  <a:stretch>
                    <a:fillRect t="-124211" r="-1813" b="-168421"/>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E5F946D-AF3B-1779-6C41-144EC877AB2A}"/>
                </a:ext>
              </a:extLst>
            </p:cNvPr>
            <p:cNvSpPr txBox="1"/>
            <p:nvPr/>
          </p:nvSpPr>
          <p:spPr>
            <a:xfrm>
              <a:off x="1052946" y="2653293"/>
              <a:ext cx="1703993" cy="369332"/>
            </a:xfrm>
            <a:prstGeom prst="rect">
              <a:avLst/>
            </a:prstGeom>
            <a:noFill/>
          </p:spPr>
          <p:txBody>
            <a:bodyPr wrap="none" rtlCol="0">
              <a:spAutoFit/>
            </a:bodyPr>
            <a:lstStyle/>
            <a:p>
              <a:r>
                <a:rPr lang="en-US" b="1" dirty="0"/>
                <a:t>What we have:</a:t>
              </a:r>
            </a:p>
          </p:txBody>
        </p:sp>
        <p:sp>
          <p:nvSpPr>
            <p:cNvPr id="12" name="TextBox 11">
              <a:extLst>
                <a:ext uri="{FF2B5EF4-FFF2-40B4-BE49-F238E27FC236}">
                  <a16:creationId xmlns:a16="http://schemas.microsoft.com/office/drawing/2014/main" id="{6B023474-C293-D970-20D5-DDAAEBEF87AF}"/>
                </a:ext>
              </a:extLst>
            </p:cNvPr>
            <p:cNvSpPr txBox="1"/>
            <p:nvPr/>
          </p:nvSpPr>
          <p:spPr>
            <a:xfrm>
              <a:off x="1052945" y="5044338"/>
              <a:ext cx="1720536" cy="369332"/>
            </a:xfrm>
            <a:prstGeom prst="rect">
              <a:avLst/>
            </a:prstGeom>
            <a:noFill/>
          </p:spPr>
          <p:txBody>
            <a:bodyPr wrap="none" rtlCol="0">
              <a:spAutoFit/>
            </a:bodyPr>
            <a:lstStyle/>
            <a:p>
              <a:r>
                <a:rPr lang="en-US" b="1" dirty="0"/>
                <a:t>What we want:</a:t>
              </a:r>
            </a:p>
          </p:txBody>
        </p:sp>
      </p:gr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7E88254D-309D-D103-CD7C-341F5A6A60E1}"/>
                  </a:ext>
                </a:extLst>
              </p:cNvPr>
              <p:cNvSpPr/>
              <p:nvPr/>
            </p:nvSpPr>
            <p:spPr>
              <a:xfrm>
                <a:off x="7169246" y="3022625"/>
                <a:ext cx="4225636" cy="257571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While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𝜏</m:t>
                        </m:r>
                      </m:e>
                    </m:acc>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𝜏</m:t>
                    </m:r>
                  </m:oMath>
                </a14:m>
                <a:r>
                  <a:rPr lang="en-US" sz="2800" dirty="0"/>
                  <a:t> in general, </a:t>
                </a:r>
              </a:p>
              <a:p>
                <a:pPr algn="ctr"/>
                <a:r>
                  <a:rPr lang="en-US" sz="2800" b="1" dirty="0"/>
                  <a:t>in an RCT, </a:t>
                </a:r>
              </a:p>
              <a:p>
                <a:pPr algn="ct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𝜏</m:t>
                        </m:r>
                      </m:e>
                    </m:acc>
                  </m:oMath>
                </a14:m>
                <a:r>
                  <a:rPr lang="en-US" sz="2800" dirty="0"/>
                  <a:t> is an unbiased estimator for </a:t>
                </a:r>
                <a14:m>
                  <m:oMath xmlns:m="http://schemas.openxmlformats.org/officeDocument/2006/math">
                    <m:r>
                      <a:rPr lang="en-US" sz="2800" i="1">
                        <a:latin typeface="Cambria Math" panose="02040503050406030204" pitchFamily="18" charset="0"/>
                        <a:ea typeface="Cambria Math" panose="02040503050406030204" pitchFamily="18" charset="0"/>
                      </a:rPr>
                      <m:t>𝜏</m:t>
                    </m:r>
                  </m:oMath>
                </a14:m>
                <a:r>
                  <a:rPr lang="en-US" sz="2800" dirty="0"/>
                  <a:t>! </a:t>
                </a:r>
              </a:p>
            </p:txBody>
          </p:sp>
        </mc:Choice>
        <mc:Fallback xmlns="">
          <p:sp>
            <p:nvSpPr>
              <p:cNvPr id="13" name="Rounded Rectangle 12">
                <a:extLst>
                  <a:ext uri="{FF2B5EF4-FFF2-40B4-BE49-F238E27FC236}">
                    <a16:creationId xmlns:a16="http://schemas.microsoft.com/office/drawing/2014/main" id="{7E88254D-309D-D103-CD7C-341F5A6A60E1}"/>
                  </a:ext>
                </a:extLst>
              </p:cNvPr>
              <p:cNvSpPr>
                <a:spLocks noRot="1" noChangeAspect="1" noMove="1" noResize="1" noEditPoints="1" noAdjustHandles="1" noChangeArrowheads="1" noChangeShapeType="1" noTextEdit="1"/>
              </p:cNvSpPr>
              <p:nvPr/>
            </p:nvSpPr>
            <p:spPr>
              <a:xfrm>
                <a:off x="7169246" y="3022625"/>
                <a:ext cx="4225636" cy="2575711"/>
              </a:xfrm>
              <a:prstGeom prst="round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99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169A-C6B0-5C15-2D3C-C23E3778E8BB}"/>
              </a:ext>
            </a:extLst>
          </p:cNvPr>
          <p:cNvSpPr>
            <a:spLocks noGrp="1"/>
          </p:cNvSpPr>
          <p:nvPr>
            <p:ph type="title"/>
          </p:nvPr>
        </p:nvSpPr>
        <p:spPr/>
        <p:txBody>
          <a:bodyPr/>
          <a:lstStyle/>
          <a:p>
            <a:r>
              <a:rPr lang="en-US" dirty="0"/>
              <a:t>Ethical Concerns</a:t>
            </a:r>
          </a:p>
        </p:txBody>
      </p:sp>
      <p:sp>
        <p:nvSpPr>
          <p:cNvPr id="3" name="Content Placeholder 2">
            <a:extLst>
              <a:ext uri="{FF2B5EF4-FFF2-40B4-BE49-F238E27FC236}">
                <a16:creationId xmlns:a16="http://schemas.microsoft.com/office/drawing/2014/main" id="{2AD73B27-5CB0-3611-5D14-043A3DE0ABAE}"/>
              </a:ext>
            </a:extLst>
          </p:cNvPr>
          <p:cNvSpPr>
            <a:spLocks noGrp="1"/>
          </p:cNvSpPr>
          <p:nvPr>
            <p:ph idx="1"/>
          </p:nvPr>
        </p:nvSpPr>
        <p:spPr/>
        <p:txBody>
          <a:bodyPr/>
          <a:lstStyle/>
          <a:p>
            <a:r>
              <a:rPr lang="en-US" dirty="0"/>
              <a:t>Sometimes a randomized experiment might not be ethical…</a:t>
            </a:r>
          </a:p>
          <a:p>
            <a:endParaRPr lang="en-US" dirty="0"/>
          </a:p>
          <a:p>
            <a:endParaRPr lang="en-US" dirty="0"/>
          </a:p>
          <a:p>
            <a:endParaRPr lang="en-US" dirty="0"/>
          </a:p>
          <a:p>
            <a:endParaRPr lang="en-US" dirty="0"/>
          </a:p>
          <a:p>
            <a:pPr marL="0" indent="0">
              <a:buNone/>
            </a:pPr>
            <a:endParaRPr lang="en-US" dirty="0"/>
          </a:p>
        </p:txBody>
      </p:sp>
      <p:grpSp>
        <p:nvGrpSpPr>
          <p:cNvPr id="22" name="Group 21">
            <a:extLst>
              <a:ext uri="{FF2B5EF4-FFF2-40B4-BE49-F238E27FC236}">
                <a16:creationId xmlns:a16="http://schemas.microsoft.com/office/drawing/2014/main" id="{819CAB88-036C-A3E6-51C6-B60E0C166D06}"/>
              </a:ext>
            </a:extLst>
          </p:cNvPr>
          <p:cNvGrpSpPr/>
          <p:nvPr/>
        </p:nvGrpSpPr>
        <p:grpSpPr>
          <a:xfrm>
            <a:off x="954158" y="3429000"/>
            <a:ext cx="5697180" cy="3046310"/>
            <a:chOff x="954158" y="3429000"/>
            <a:chExt cx="5697180" cy="3046310"/>
          </a:xfrm>
        </p:grpSpPr>
        <p:grpSp>
          <p:nvGrpSpPr>
            <p:cNvPr id="7" name="Group 6">
              <a:extLst>
                <a:ext uri="{FF2B5EF4-FFF2-40B4-BE49-F238E27FC236}">
                  <a16:creationId xmlns:a16="http://schemas.microsoft.com/office/drawing/2014/main" id="{67B037C1-0D43-74C5-F73D-ABECC1C76918}"/>
                </a:ext>
              </a:extLst>
            </p:cNvPr>
            <p:cNvGrpSpPr/>
            <p:nvPr/>
          </p:nvGrpSpPr>
          <p:grpSpPr>
            <a:xfrm>
              <a:off x="954158" y="4133733"/>
              <a:ext cx="994718" cy="2341577"/>
              <a:chOff x="1637029" y="2533899"/>
              <a:chExt cx="854378" cy="1790201"/>
            </a:xfrm>
          </p:grpSpPr>
          <p:pic>
            <p:nvPicPr>
              <p:cNvPr id="4" name="Picture 3">
                <a:extLst>
                  <a:ext uri="{FF2B5EF4-FFF2-40B4-BE49-F238E27FC236}">
                    <a16:creationId xmlns:a16="http://schemas.microsoft.com/office/drawing/2014/main" id="{D57C6A32-F396-0F6A-C150-9655CFDE702C}"/>
                  </a:ext>
                </a:extLst>
              </p:cNvPr>
              <p:cNvPicPr>
                <a:picLocks noChangeAspect="1"/>
              </p:cNvPicPr>
              <p:nvPr/>
            </p:nvPicPr>
            <p:blipFill>
              <a:blip r:embed="rId3"/>
              <a:stretch>
                <a:fillRect/>
              </a:stretch>
            </p:blipFill>
            <p:spPr>
              <a:xfrm flipH="1">
                <a:off x="1637029" y="2533899"/>
                <a:ext cx="854378" cy="1790201"/>
              </a:xfrm>
              <a:prstGeom prst="rect">
                <a:avLst/>
              </a:prstGeom>
            </p:spPr>
          </p:pic>
          <p:pic>
            <p:nvPicPr>
              <p:cNvPr id="8196" name="Picture 4" descr="Download Graduation Mortarboard Clipart Png Lat | Wallpapers.com">
                <a:extLst>
                  <a:ext uri="{FF2B5EF4-FFF2-40B4-BE49-F238E27FC236}">
                    <a16:creationId xmlns:a16="http://schemas.microsoft.com/office/drawing/2014/main" id="{91902B5B-5B8A-3371-3A79-EDCD30525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029" y="2773017"/>
                <a:ext cx="655983" cy="65598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ular Callout 4">
              <a:extLst>
                <a:ext uri="{FF2B5EF4-FFF2-40B4-BE49-F238E27FC236}">
                  <a16:creationId xmlns:a16="http://schemas.microsoft.com/office/drawing/2014/main" id="{5872E0AC-6F5A-1AB6-5F7E-27D0A767F4CC}"/>
                </a:ext>
              </a:extLst>
            </p:cNvPr>
            <p:cNvSpPr/>
            <p:nvPr/>
          </p:nvSpPr>
          <p:spPr>
            <a:xfrm>
              <a:off x="2685622" y="3429000"/>
              <a:ext cx="3965716" cy="1875523"/>
            </a:xfrm>
            <a:prstGeom prst="wedgeRoundRectCallout">
              <a:avLst>
                <a:gd name="adj1" fmla="val -67773"/>
                <a:gd name="adj2" fmla="val 38019"/>
                <a:gd name="adj3" fmla="val 16667"/>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I’m going to do an RCT to see if parachutes work! </a:t>
              </a:r>
            </a:p>
          </p:txBody>
        </p:sp>
      </p:grpSp>
      <p:grpSp>
        <p:nvGrpSpPr>
          <p:cNvPr id="23" name="Group 22">
            <a:extLst>
              <a:ext uri="{FF2B5EF4-FFF2-40B4-BE49-F238E27FC236}">
                <a16:creationId xmlns:a16="http://schemas.microsoft.com/office/drawing/2014/main" id="{465C8499-5179-5135-E2DE-AC18A04D1862}"/>
              </a:ext>
            </a:extLst>
          </p:cNvPr>
          <p:cNvGrpSpPr/>
          <p:nvPr/>
        </p:nvGrpSpPr>
        <p:grpSpPr>
          <a:xfrm>
            <a:off x="7388084" y="795441"/>
            <a:ext cx="4833393" cy="3338292"/>
            <a:chOff x="7388084" y="795441"/>
            <a:chExt cx="4833393" cy="3338292"/>
          </a:xfrm>
        </p:grpSpPr>
        <p:pic>
          <p:nvPicPr>
            <p:cNvPr id="17" name="Picture 16">
              <a:extLst>
                <a:ext uri="{FF2B5EF4-FFF2-40B4-BE49-F238E27FC236}">
                  <a16:creationId xmlns:a16="http://schemas.microsoft.com/office/drawing/2014/main" id="{25B457DC-AA87-6113-62BD-21167B96DC8D}"/>
                </a:ext>
              </a:extLst>
            </p:cNvPr>
            <p:cNvPicPr>
              <a:picLocks noChangeAspect="1"/>
            </p:cNvPicPr>
            <p:nvPr/>
          </p:nvPicPr>
          <p:blipFill rotWithShape="1">
            <a:blip r:embed="rId5"/>
            <a:srcRect b="13370"/>
            <a:stretch/>
          </p:blipFill>
          <p:spPr>
            <a:xfrm>
              <a:off x="9886123" y="795441"/>
              <a:ext cx="2335354" cy="3283551"/>
            </a:xfrm>
            <a:prstGeom prst="rect">
              <a:avLst/>
            </a:prstGeom>
          </p:spPr>
        </p:pic>
        <p:sp>
          <p:nvSpPr>
            <p:cNvPr id="21" name="Rounded Rectangular Callout 20">
              <a:extLst>
                <a:ext uri="{FF2B5EF4-FFF2-40B4-BE49-F238E27FC236}">
                  <a16:creationId xmlns:a16="http://schemas.microsoft.com/office/drawing/2014/main" id="{5FA09120-4233-B195-90EF-3EEDF156A2F5}"/>
                </a:ext>
              </a:extLst>
            </p:cNvPr>
            <p:cNvSpPr/>
            <p:nvPr/>
          </p:nvSpPr>
          <p:spPr>
            <a:xfrm>
              <a:off x="7388084" y="2629130"/>
              <a:ext cx="2673631" cy="1504603"/>
            </a:xfrm>
            <a:prstGeom prst="wedgeRoundRectCallout">
              <a:avLst>
                <a:gd name="adj1" fmla="val 62887"/>
                <a:gd name="adj2" fmla="val -48814"/>
                <a:gd name="adj3" fmla="val 16667"/>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 mean, I’m glad I’m in the treatment group, but is this really necessary?</a:t>
              </a:r>
            </a:p>
          </p:txBody>
        </p:sp>
      </p:grpSp>
    </p:spTree>
    <p:extLst>
      <p:ext uri="{BB962C8B-B14F-4D97-AF65-F5344CB8AC3E}">
        <p14:creationId xmlns:p14="http://schemas.microsoft.com/office/powerpoint/2010/main" val="27097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decel="5000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AFDE-3A55-7DAA-C15C-DDF68A4A29C4}"/>
              </a:ext>
            </a:extLst>
          </p:cNvPr>
          <p:cNvSpPr>
            <a:spLocks noGrp="1"/>
          </p:cNvSpPr>
          <p:nvPr>
            <p:ph type="title"/>
          </p:nvPr>
        </p:nvSpPr>
        <p:spPr/>
        <p:txBody>
          <a:bodyPr/>
          <a:lstStyle/>
          <a:p>
            <a:r>
              <a:rPr lang="en-US" dirty="0"/>
              <a:t>More serious examples</a:t>
            </a:r>
          </a:p>
        </p:txBody>
      </p:sp>
      <p:sp>
        <p:nvSpPr>
          <p:cNvPr id="3" name="Content Placeholder 2">
            <a:extLst>
              <a:ext uri="{FF2B5EF4-FFF2-40B4-BE49-F238E27FC236}">
                <a16:creationId xmlns:a16="http://schemas.microsoft.com/office/drawing/2014/main" id="{C522D0F2-FE39-85EB-317C-9871856965FA}"/>
              </a:ext>
            </a:extLst>
          </p:cNvPr>
          <p:cNvSpPr>
            <a:spLocks noGrp="1"/>
          </p:cNvSpPr>
          <p:nvPr>
            <p:ph idx="1"/>
          </p:nvPr>
        </p:nvSpPr>
        <p:spPr>
          <a:xfrm>
            <a:off x="838200" y="1825625"/>
            <a:ext cx="10515600" cy="4667250"/>
          </a:xfrm>
        </p:spPr>
        <p:txBody>
          <a:bodyPr>
            <a:normAutofit/>
          </a:bodyPr>
          <a:lstStyle/>
          <a:p>
            <a:r>
              <a:rPr lang="en-US" dirty="0"/>
              <a:t>Laptop experiment:</a:t>
            </a:r>
          </a:p>
          <a:p>
            <a:pPr lvl="1"/>
            <a:r>
              <a:rPr lang="en-US" dirty="0">
                <a:solidFill>
                  <a:schemeClr val="accent1"/>
                </a:solidFill>
              </a:rPr>
              <a:t>If we really believe that laptops hurt student learning, is it ethical to let half of students use laptops in class?</a:t>
            </a:r>
          </a:p>
          <a:p>
            <a:pPr lvl="1"/>
            <a:r>
              <a:rPr lang="en-US" dirty="0">
                <a:solidFill>
                  <a:schemeClr val="accent1"/>
                </a:solidFill>
              </a:rPr>
              <a:t>Is it ethical to purposely give half of students a different experience than another half?</a:t>
            </a:r>
          </a:p>
          <a:p>
            <a:pPr lvl="1"/>
            <a:r>
              <a:rPr lang="en-US" dirty="0">
                <a:solidFill>
                  <a:schemeClr val="accent1"/>
                </a:solidFill>
              </a:rPr>
              <a:t>Is it ethical to not give students a choice?  </a:t>
            </a:r>
          </a:p>
          <a:p>
            <a:endParaRPr lang="en-US" dirty="0"/>
          </a:p>
          <a:p>
            <a:r>
              <a:rPr lang="en-US" dirty="0"/>
              <a:t>Medical RCTs are very tightly regulated</a:t>
            </a:r>
          </a:p>
          <a:p>
            <a:r>
              <a:rPr lang="en-US" dirty="0"/>
              <a:t>But, say, RCTs that tech companies do are not</a:t>
            </a:r>
          </a:p>
        </p:txBody>
      </p:sp>
    </p:spTree>
    <p:extLst>
      <p:ext uri="{BB962C8B-B14F-4D97-AF65-F5344CB8AC3E}">
        <p14:creationId xmlns:p14="http://schemas.microsoft.com/office/powerpoint/2010/main" val="253376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3711-E884-1A1A-C25B-BC6390BBC6B6}"/>
              </a:ext>
            </a:extLst>
          </p:cNvPr>
          <p:cNvSpPr>
            <a:spLocks noGrp="1"/>
          </p:cNvSpPr>
          <p:nvPr>
            <p:ph type="title"/>
          </p:nvPr>
        </p:nvSpPr>
        <p:spPr/>
        <p:txBody>
          <a:bodyPr/>
          <a:lstStyle/>
          <a:p>
            <a:r>
              <a:rPr lang="en-US" dirty="0"/>
              <a:t>Ethical Concerns</a:t>
            </a:r>
          </a:p>
        </p:txBody>
      </p:sp>
      <p:sp>
        <p:nvSpPr>
          <p:cNvPr id="3" name="Content Placeholder 2">
            <a:extLst>
              <a:ext uri="{FF2B5EF4-FFF2-40B4-BE49-F238E27FC236}">
                <a16:creationId xmlns:a16="http://schemas.microsoft.com/office/drawing/2014/main" id="{5443512E-DA93-C2F5-0E98-2AACFF2AB49C}"/>
              </a:ext>
            </a:extLst>
          </p:cNvPr>
          <p:cNvSpPr>
            <a:spLocks noGrp="1"/>
          </p:cNvSpPr>
          <p:nvPr>
            <p:ph idx="1"/>
          </p:nvPr>
        </p:nvSpPr>
        <p:spPr/>
        <p:txBody>
          <a:bodyPr/>
          <a:lstStyle/>
          <a:p>
            <a:r>
              <a:rPr lang="en-US" dirty="0"/>
              <a:t>Rate each of our four experiments on ethics:</a:t>
            </a:r>
          </a:p>
          <a:p>
            <a:pPr lvl="1"/>
            <a:r>
              <a:rPr lang="en-US" dirty="0">
                <a:solidFill>
                  <a:schemeClr val="accent1"/>
                </a:solidFill>
              </a:rPr>
              <a:t>1) Major ethical concerns</a:t>
            </a:r>
          </a:p>
          <a:p>
            <a:pPr lvl="1"/>
            <a:r>
              <a:rPr lang="en-US" dirty="0">
                <a:solidFill>
                  <a:schemeClr val="accent1"/>
                </a:solidFill>
              </a:rPr>
              <a:t>2) Some ethical concerns</a:t>
            </a:r>
          </a:p>
          <a:p>
            <a:pPr lvl="1"/>
            <a:r>
              <a:rPr lang="en-US" dirty="0">
                <a:solidFill>
                  <a:schemeClr val="accent1"/>
                </a:solidFill>
              </a:rPr>
              <a:t>3) No ethical concerns</a:t>
            </a:r>
          </a:p>
          <a:p>
            <a:r>
              <a:rPr lang="en-US" dirty="0"/>
              <a:t>What is one potential ethical concern for each experiment?</a:t>
            </a:r>
          </a:p>
        </p:txBody>
      </p:sp>
      <p:sp>
        <p:nvSpPr>
          <p:cNvPr id="4" name="TextBox 3">
            <a:extLst>
              <a:ext uri="{FF2B5EF4-FFF2-40B4-BE49-F238E27FC236}">
                <a16:creationId xmlns:a16="http://schemas.microsoft.com/office/drawing/2014/main" id="{140075E0-3573-5D8A-7738-A1FFF3EAB1F9}"/>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grpSp>
        <p:nvGrpSpPr>
          <p:cNvPr id="7" name="Group 6">
            <a:extLst>
              <a:ext uri="{FF2B5EF4-FFF2-40B4-BE49-F238E27FC236}">
                <a16:creationId xmlns:a16="http://schemas.microsoft.com/office/drawing/2014/main" id="{2ADC2028-524B-121F-85AA-7AEE52C63956}"/>
              </a:ext>
            </a:extLst>
          </p:cNvPr>
          <p:cNvGrpSpPr/>
          <p:nvPr/>
        </p:nvGrpSpPr>
        <p:grpSpPr>
          <a:xfrm>
            <a:off x="8267203" y="230188"/>
            <a:ext cx="2922177" cy="1325563"/>
            <a:chOff x="8267203" y="230188"/>
            <a:chExt cx="2922177" cy="1325563"/>
          </a:xfrm>
        </p:grpSpPr>
        <p:pic>
          <p:nvPicPr>
            <p:cNvPr id="5" name="Picture 4">
              <a:extLst>
                <a:ext uri="{FF2B5EF4-FFF2-40B4-BE49-F238E27FC236}">
                  <a16:creationId xmlns:a16="http://schemas.microsoft.com/office/drawing/2014/main" id="{DCD36CAD-0AB8-306E-CDE3-AC3D6E82192A}"/>
                </a:ext>
              </a:extLst>
            </p:cNvPr>
            <p:cNvPicPr>
              <a:picLocks noChangeAspect="1"/>
            </p:cNvPicPr>
            <p:nvPr/>
          </p:nvPicPr>
          <p:blipFill>
            <a:blip r:embed="rId3"/>
            <a:stretch>
              <a:fillRect/>
            </a:stretch>
          </p:blipFill>
          <p:spPr>
            <a:xfrm>
              <a:off x="8267203" y="230188"/>
              <a:ext cx="1477879" cy="1325563"/>
            </a:xfrm>
            <a:prstGeom prst="rect">
              <a:avLst/>
            </a:prstGeom>
          </p:spPr>
        </p:pic>
        <p:sp>
          <p:nvSpPr>
            <p:cNvPr id="6" name="TextBox 5">
              <a:extLst>
                <a:ext uri="{FF2B5EF4-FFF2-40B4-BE49-F238E27FC236}">
                  <a16:creationId xmlns:a16="http://schemas.microsoft.com/office/drawing/2014/main" id="{CA29A2F1-4B30-CF2C-3DD0-7680631E310A}"/>
                </a:ext>
              </a:extLst>
            </p:cNvPr>
            <p:cNvSpPr txBox="1"/>
            <p:nvPr/>
          </p:nvSpPr>
          <p:spPr>
            <a:xfrm>
              <a:off x="9586056" y="369749"/>
              <a:ext cx="1603324" cy="523220"/>
            </a:xfrm>
            <a:prstGeom prst="rect">
              <a:avLst/>
            </a:prstGeom>
            <a:noFill/>
          </p:spPr>
          <p:txBody>
            <a:bodyPr wrap="none" rtlCol="0">
              <a:spAutoFit/>
            </a:bodyPr>
            <a:lstStyle/>
            <a:p>
              <a:r>
                <a:rPr lang="en-US" sz="2800" b="1" dirty="0">
                  <a:solidFill>
                    <a:schemeClr val="accent1"/>
                  </a:solidFill>
                </a:rPr>
                <a:t>Discuss!</a:t>
              </a:r>
            </a:p>
          </p:txBody>
        </p:sp>
      </p:grpSp>
    </p:spTree>
    <p:extLst>
      <p:ext uri="{BB962C8B-B14F-4D97-AF65-F5344CB8AC3E}">
        <p14:creationId xmlns:p14="http://schemas.microsoft.com/office/powerpoint/2010/main" val="4898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A310-3777-AFDD-0970-99C9F68105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CA69CE4-1F42-9234-9BE9-A95D8B5D58DE}"/>
              </a:ext>
            </a:extLst>
          </p:cNvPr>
          <p:cNvSpPr>
            <a:spLocks noGrp="1"/>
          </p:cNvSpPr>
          <p:nvPr>
            <p:ph type="subTitle" idx="1"/>
          </p:nvPr>
        </p:nvSpPr>
        <p:spPr/>
        <p:txBody>
          <a:bodyPr/>
          <a:lstStyle/>
          <a:p>
            <a:endParaRPr lang="en-US"/>
          </a:p>
        </p:txBody>
      </p:sp>
      <p:pic>
        <p:nvPicPr>
          <p:cNvPr id="5" name="slide.url=https://www.polleverywhere.com/surveys/j15Y713PtRtp1ykWiwGiI?display_state=chart&amp;activity_state=opened&amp;state=opened&amp;flow=Engagement&amp;onscreen=persist">
            <a:extLst>
              <a:ext uri="{FF2B5EF4-FFF2-40B4-BE49-F238E27FC236}">
                <a16:creationId xmlns:a16="http://schemas.microsoft.com/office/drawing/2014/main" id="{E407625F-3B5E-2A02-D004-042728C02EC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7331811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AAD7-C55B-FB82-51D7-CC0382BA5F7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AACA9CA-0FBA-DBF2-3F0E-C4276A5C4356}"/>
              </a:ext>
            </a:extLst>
          </p:cNvPr>
          <p:cNvSpPr>
            <a:spLocks noGrp="1"/>
          </p:cNvSpPr>
          <p:nvPr>
            <p:ph type="subTitle" idx="1"/>
          </p:nvPr>
        </p:nvSpPr>
        <p:spPr/>
        <p:txBody>
          <a:bodyPr/>
          <a:lstStyle/>
          <a:p>
            <a:endParaRPr lang="en-US"/>
          </a:p>
        </p:txBody>
      </p:sp>
      <p:pic>
        <p:nvPicPr>
          <p:cNvPr id="5" name="slide.url=https://www.polleverywhere.com/multiple_choice_polls/pMjJ9Pytyrn5vOrN3SfmY?display_state=chart&amp;activity_state=opened&amp;state=opened&amp;flow=Engagement&amp;onscreen=persist&amp;hide=instructions">
            <a:extLst>
              <a:ext uri="{FF2B5EF4-FFF2-40B4-BE49-F238E27FC236}">
                <a16:creationId xmlns:a16="http://schemas.microsoft.com/office/drawing/2014/main" id="{197F1E93-60C1-405C-B68D-1BCF9380FDC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717581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55A8-F59C-F1CD-81A9-1C8B43B280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2D0AB1D-6B02-90D5-E28F-BDEE31A49E07}"/>
              </a:ext>
            </a:extLst>
          </p:cNvPr>
          <p:cNvSpPr>
            <a:spLocks noGrp="1"/>
          </p:cNvSpPr>
          <p:nvPr>
            <p:ph type="subTitle" idx="1"/>
          </p:nvPr>
        </p:nvSpPr>
        <p:spPr/>
        <p:txBody>
          <a:bodyPr/>
          <a:lstStyle/>
          <a:p>
            <a:endParaRPr lang="en-US"/>
          </a:p>
        </p:txBody>
      </p:sp>
      <p:pic>
        <p:nvPicPr>
          <p:cNvPr id="5" name="slide.url=https://www.polleverywhere.com/multiple_choice_polls/kB19ViGNfqN6LIdlwxzsP?display_state=chart&amp;activity_state=opened&amp;state=opened&amp;flow=Engagement&amp;onscreen=persist&amp;hide=instructions">
            <a:extLst>
              <a:ext uri="{FF2B5EF4-FFF2-40B4-BE49-F238E27FC236}">
                <a16:creationId xmlns:a16="http://schemas.microsoft.com/office/drawing/2014/main" id="{C2872849-7E20-9F68-14E6-BF674764C79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1575145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6F22-06F9-9051-700C-D81BEBB113E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1C75D8-237B-F1C3-978A-0A288B1D395A}"/>
              </a:ext>
            </a:extLst>
          </p:cNvPr>
          <p:cNvSpPr>
            <a:spLocks noGrp="1"/>
          </p:cNvSpPr>
          <p:nvPr>
            <p:ph type="subTitle" idx="1"/>
          </p:nvPr>
        </p:nvSpPr>
        <p:spPr/>
        <p:txBody>
          <a:bodyPr/>
          <a:lstStyle/>
          <a:p>
            <a:endParaRPr lang="en-US"/>
          </a:p>
        </p:txBody>
      </p:sp>
      <p:pic>
        <p:nvPicPr>
          <p:cNvPr id="5" name="slide.url=https://www.polleverywhere.com/multiple_choice_polls/8T4lBLas6zzhP8OQmnCB3?display_state=chart&amp;activity_state=opened&amp;state=opened&amp;flow=Engagement&amp;onscreen=persist&amp;hide=instructions">
            <a:extLst>
              <a:ext uri="{FF2B5EF4-FFF2-40B4-BE49-F238E27FC236}">
                <a16:creationId xmlns:a16="http://schemas.microsoft.com/office/drawing/2014/main" id="{EE1ED01E-DCCC-8DDE-87C0-FF2999E7552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519096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E9F5-42AD-D668-7B45-739802E0FEA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C6831E0-528B-03E0-17B2-B9A8E8A94C4A}"/>
              </a:ext>
            </a:extLst>
          </p:cNvPr>
          <p:cNvSpPr>
            <a:spLocks noGrp="1"/>
          </p:cNvSpPr>
          <p:nvPr>
            <p:ph type="subTitle" idx="1"/>
          </p:nvPr>
        </p:nvSpPr>
        <p:spPr/>
        <p:txBody>
          <a:bodyPr/>
          <a:lstStyle/>
          <a:p>
            <a:endParaRPr lang="en-US"/>
          </a:p>
        </p:txBody>
      </p:sp>
      <p:pic>
        <p:nvPicPr>
          <p:cNvPr id="5" name="slide.url=https://www.polleverywhere.com/multiple_choice_polls/XfHEDRzXpW4KRUd62AqFS?display_state=chart&amp;activity_state=opened&amp;state=opened&amp;flow=Engagement&amp;onscreen=persist&amp;hide=instructions">
            <a:extLst>
              <a:ext uri="{FF2B5EF4-FFF2-40B4-BE49-F238E27FC236}">
                <a16:creationId xmlns:a16="http://schemas.microsoft.com/office/drawing/2014/main" id="{9C929B8E-F777-F38F-DD46-E01B192DEDB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6899392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3944-CF56-629D-7C03-DC26D34D8C98}"/>
              </a:ext>
            </a:extLst>
          </p:cNvPr>
          <p:cNvSpPr>
            <a:spLocks noGrp="1"/>
          </p:cNvSpPr>
          <p:nvPr>
            <p:ph type="title"/>
          </p:nvPr>
        </p:nvSpPr>
        <p:spPr/>
        <p:txBody>
          <a:bodyPr/>
          <a:lstStyle/>
          <a:p>
            <a:r>
              <a:rPr lang="en-US" dirty="0"/>
              <a:t>One concrete ethical concern in each?</a:t>
            </a:r>
          </a:p>
        </p:txBody>
      </p:sp>
      <p:sp>
        <p:nvSpPr>
          <p:cNvPr id="4" name="TextBox 3">
            <a:extLst>
              <a:ext uri="{FF2B5EF4-FFF2-40B4-BE49-F238E27FC236}">
                <a16:creationId xmlns:a16="http://schemas.microsoft.com/office/drawing/2014/main" id="{F55B81C3-018C-6FD6-B7BE-164172F4CEBB}"/>
              </a:ext>
            </a:extLst>
          </p:cNvPr>
          <p:cNvSpPr txBox="1"/>
          <p:nvPr/>
        </p:nvSpPr>
        <p:spPr>
          <a:xfrm>
            <a:off x="1189892" y="4742240"/>
            <a:ext cx="10050508" cy="1569660"/>
          </a:xfrm>
          <a:prstGeom prst="rect">
            <a:avLst/>
          </a:prstGeom>
          <a:solidFill>
            <a:schemeClr val="bg1"/>
          </a:solidFill>
          <a:ln>
            <a:solidFill>
              <a:schemeClr val="accent1"/>
            </a:solidFill>
          </a:ln>
          <a:effectLst>
            <a:outerShdw blurRad="50800" dist="38100" dir="8100000" algn="tr" rotWithShape="0">
              <a:prstClr val="black">
                <a:alpha val="40000"/>
              </a:prstClr>
            </a:outerShdw>
          </a:effectLst>
        </p:spPr>
        <p:txBody>
          <a:bodyPr wrap="none" rtlCol="0">
            <a:spAutoFit/>
          </a:bodyPr>
          <a:lstStyle/>
          <a:p>
            <a:pPr marL="342900" indent="-342900">
              <a:buFont typeface="+mj-lt"/>
              <a:buAutoNum type="arabicPeriod"/>
            </a:pPr>
            <a:r>
              <a:rPr lang="en-US" sz="2400" dirty="0">
                <a:solidFill>
                  <a:schemeClr val="accent1"/>
                </a:solidFill>
              </a:rPr>
              <a:t>GAIN </a:t>
            </a:r>
            <a:r>
              <a:rPr lang="en-US" sz="2000" dirty="0">
                <a:solidFill>
                  <a:schemeClr val="accent1"/>
                </a:solidFill>
              </a:rPr>
              <a:t>(job training program in CA)</a:t>
            </a:r>
          </a:p>
          <a:p>
            <a:pPr marL="342900" indent="-342900">
              <a:buFont typeface="+mj-lt"/>
              <a:buAutoNum type="arabicPeriod"/>
            </a:pPr>
            <a:r>
              <a:rPr lang="en-US" sz="2400" dirty="0">
                <a:solidFill>
                  <a:schemeClr val="accent1"/>
                </a:solidFill>
              </a:rPr>
              <a:t>Perry Preschool Program </a:t>
            </a:r>
            <a:r>
              <a:rPr lang="en-US" sz="2000" dirty="0">
                <a:solidFill>
                  <a:schemeClr val="accent1"/>
                </a:solidFill>
              </a:rPr>
              <a:t>(early childhood education program)</a:t>
            </a:r>
          </a:p>
          <a:p>
            <a:pPr marL="342900" indent="-342900">
              <a:buFont typeface="+mj-lt"/>
              <a:buAutoNum type="arabicPeriod"/>
            </a:pPr>
            <a:r>
              <a:rPr lang="en-US" sz="2400" dirty="0">
                <a:solidFill>
                  <a:schemeClr val="accent1"/>
                </a:solidFill>
              </a:rPr>
              <a:t>Racial Discrimination in the Sharing Economy </a:t>
            </a:r>
            <a:r>
              <a:rPr lang="en-US" sz="2000" dirty="0">
                <a:solidFill>
                  <a:schemeClr val="accent1"/>
                </a:solidFill>
              </a:rPr>
              <a:t>(do Airbnb hosts discriminate?)</a:t>
            </a:r>
          </a:p>
          <a:p>
            <a:pPr marL="342900" indent="-342900">
              <a:buFont typeface="+mj-lt"/>
              <a:buAutoNum type="arabicPeriod"/>
            </a:pPr>
            <a:r>
              <a:rPr lang="en-US" sz="2400" dirty="0">
                <a:solidFill>
                  <a:schemeClr val="accent1"/>
                </a:solidFill>
              </a:rPr>
              <a:t>Facebook Emotional Contagion </a:t>
            </a:r>
            <a:r>
              <a:rPr lang="en-US" sz="2000" dirty="0">
                <a:solidFill>
                  <a:schemeClr val="accent1"/>
                </a:solidFill>
              </a:rPr>
              <a:t>(does emotional contagion happen online?)</a:t>
            </a:r>
            <a:endParaRPr lang="en-US" sz="2400" dirty="0">
              <a:solidFill>
                <a:schemeClr val="accent1"/>
              </a:solidFill>
            </a:endParaRPr>
          </a:p>
        </p:txBody>
      </p:sp>
    </p:spTree>
    <p:extLst>
      <p:ext uri="{BB962C8B-B14F-4D97-AF65-F5344CB8AC3E}">
        <p14:creationId xmlns:p14="http://schemas.microsoft.com/office/powerpoint/2010/main" val="33665415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earch Ethics">
            <a:extLst>
              <a:ext uri="{FF2B5EF4-FFF2-40B4-BE49-F238E27FC236}">
                <a16:creationId xmlns:a16="http://schemas.microsoft.com/office/drawing/2014/main" id="{6CDBD4AF-E2B4-D3A1-95DF-9CCBEAC4A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8601"/>
            <a:ext cx="4677189" cy="6280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D26A07-2DC6-4ABC-84CC-1ECDE9EEB832}"/>
              </a:ext>
            </a:extLst>
          </p:cNvPr>
          <p:cNvSpPr txBox="1"/>
          <p:nvPr/>
        </p:nvSpPr>
        <p:spPr>
          <a:xfrm>
            <a:off x="5515389" y="6176963"/>
            <a:ext cx="2557669" cy="369332"/>
          </a:xfrm>
          <a:prstGeom prst="rect">
            <a:avLst/>
          </a:prstGeom>
          <a:noFill/>
        </p:spPr>
        <p:txBody>
          <a:bodyPr wrap="square">
            <a:spAutoFit/>
          </a:bodyPr>
          <a:lstStyle/>
          <a:p>
            <a:r>
              <a:rPr lang="en-US" dirty="0">
                <a:solidFill>
                  <a:schemeClr val="accent1"/>
                </a:solidFill>
              </a:rPr>
              <a:t>https://</a:t>
            </a:r>
            <a:r>
              <a:rPr lang="en-US" dirty="0" err="1">
                <a:solidFill>
                  <a:schemeClr val="accent1"/>
                </a:solidFill>
              </a:rPr>
              <a:t>xkcd.com</a:t>
            </a:r>
            <a:r>
              <a:rPr lang="en-US" dirty="0">
                <a:solidFill>
                  <a:schemeClr val="accent1"/>
                </a:solidFill>
              </a:rPr>
              <a:t>/1390/</a:t>
            </a:r>
          </a:p>
        </p:txBody>
      </p:sp>
    </p:spTree>
    <p:extLst>
      <p:ext uri="{BB962C8B-B14F-4D97-AF65-F5344CB8AC3E}">
        <p14:creationId xmlns:p14="http://schemas.microsoft.com/office/powerpoint/2010/main" val="4083720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38e24faf-f124-43a9-9a61-27dd1207a5aa"/>
</p:tagLst>
</file>

<file path=ppt/tags/tag10.xml><?xml version="1.0" encoding="utf-8"?>
<p:tagLst xmlns:a="http://schemas.openxmlformats.org/drawingml/2006/main" xmlns:r="http://schemas.openxmlformats.org/officeDocument/2006/relationships" xmlns:p="http://schemas.openxmlformats.org/presentationml/2006/main">
  <p:tag name="__PE_POLL_EMBED_ID" val="6b558f82-9931-4bd6-a5ff-b8cae6b90cc0"/>
</p:tagLst>
</file>

<file path=ppt/tags/tag11.xml><?xml version="1.0" encoding="utf-8"?>
<p:tagLst xmlns:a="http://schemas.openxmlformats.org/drawingml/2006/main" xmlns:r="http://schemas.openxmlformats.org/officeDocument/2006/relationships" xmlns:p="http://schemas.openxmlformats.org/presentationml/2006/main">
  <p:tag name="__PE_POLL_EMBED_ID" val="56aff4fe-3433-4340-804e-1bacf458d99a"/>
</p:tagLst>
</file>

<file path=ppt/tags/tag12.xml><?xml version="1.0" encoding="utf-8"?>
<p:tagLst xmlns:a="http://schemas.openxmlformats.org/drawingml/2006/main" xmlns:r="http://schemas.openxmlformats.org/officeDocument/2006/relationships" xmlns:p="http://schemas.openxmlformats.org/presentationml/2006/main">
  <p:tag name="__PE_POLL_EMBED_ID" val="10896b5b-4f97-46f7-8d70-cfd9e9fffbe2"/>
</p:tagLst>
</file>

<file path=ppt/tags/tag13.xml><?xml version="1.0" encoding="utf-8"?>
<p:tagLst xmlns:a="http://schemas.openxmlformats.org/drawingml/2006/main" xmlns:r="http://schemas.openxmlformats.org/officeDocument/2006/relationships" xmlns:p="http://schemas.openxmlformats.org/presentationml/2006/main">
  <p:tag name="__PE_POLL_EMBED_ID" val="4dba4407-032f-47ed-9a64-cb23ab9a2656"/>
</p:tagLst>
</file>

<file path=ppt/tags/tag14.xml><?xml version="1.0" encoding="utf-8"?>
<p:tagLst xmlns:a="http://schemas.openxmlformats.org/drawingml/2006/main" xmlns:r="http://schemas.openxmlformats.org/officeDocument/2006/relationships" xmlns:p="http://schemas.openxmlformats.org/presentationml/2006/main">
  <p:tag name="__PE_POLL_EMBED_ID" val="cba7925a-6916-45ec-86c7-47260141a8be"/>
</p:tagLst>
</file>

<file path=ppt/tags/tag15.xml><?xml version="1.0" encoding="utf-8"?>
<p:tagLst xmlns:a="http://schemas.openxmlformats.org/drawingml/2006/main" xmlns:r="http://schemas.openxmlformats.org/officeDocument/2006/relationships" xmlns:p="http://schemas.openxmlformats.org/presentationml/2006/main">
  <p:tag name="__PE_POLL_EMBED_ID" val="e9e02c54-6bb5-495d-8b2b-de274fad6652"/>
</p:tagLst>
</file>

<file path=ppt/tags/tag16.xml><?xml version="1.0" encoding="utf-8"?>
<p:tagLst xmlns:a="http://schemas.openxmlformats.org/drawingml/2006/main" xmlns:r="http://schemas.openxmlformats.org/officeDocument/2006/relationships" xmlns:p="http://schemas.openxmlformats.org/presentationml/2006/main">
  <p:tag name="__PE_POLL_EMBED_ID" val="3f50bb03-a0cc-4109-b50d-59d856249f83"/>
</p:tagLst>
</file>

<file path=ppt/tags/tag17.xml><?xml version="1.0" encoding="utf-8"?>
<p:tagLst xmlns:a="http://schemas.openxmlformats.org/drawingml/2006/main" xmlns:r="http://schemas.openxmlformats.org/officeDocument/2006/relationships" xmlns:p="http://schemas.openxmlformats.org/presentationml/2006/main">
  <p:tag name="__PE_POLL_EMBED_ID" val="d29725fb-fd68-4364-be08-4265f961dfc2"/>
</p:tagLst>
</file>

<file path=ppt/tags/tag18.xml><?xml version="1.0" encoding="utf-8"?>
<p:tagLst xmlns:a="http://schemas.openxmlformats.org/drawingml/2006/main" xmlns:r="http://schemas.openxmlformats.org/officeDocument/2006/relationships" xmlns:p="http://schemas.openxmlformats.org/presentationml/2006/main">
  <p:tag name="__PE_POLL_EMBED_ID" val="391a328f-5d47-4250-ab96-d5e073bfca0e"/>
</p:tagLst>
</file>

<file path=ppt/tags/tag19.xml><?xml version="1.0" encoding="utf-8"?>
<p:tagLst xmlns:a="http://schemas.openxmlformats.org/drawingml/2006/main" xmlns:r="http://schemas.openxmlformats.org/officeDocument/2006/relationships" xmlns:p="http://schemas.openxmlformats.org/presentationml/2006/main">
  <p:tag name="__PE_POLL_EMBED_ID" val="ad66e4e2-d07c-403c-b11e-025b36bd4ffa"/>
</p:tagLst>
</file>

<file path=ppt/tags/tag2.xml><?xml version="1.0" encoding="utf-8"?>
<p:tagLst xmlns:a="http://schemas.openxmlformats.org/drawingml/2006/main" xmlns:r="http://schemas.openxmlformats.org/officeDocument/2006/relationships" xmlns:p="http://schemas.openxmlformats.org/presentationml/2006/main">
  <p:tag name="__PE_POLL_EMBED_ID" val="fb6f8cfc-47f9-4240-a910-c1ca8597f067"/>
</p:tagLst>
</file>

<file path=ppt/tags/tag20.xml><?xml version="1.0" encoding="utf-8"?>
<p:tagLst xmlns:a="http://schemas.openxmlformats.org/drawingml/2006/main" xmlns:r="http://schemas.openxmlformats.org/officeDocument/2006/relationships" xmlns:p="http://schemas.openxmlformats.org/presentationml/2006/main">
  <p:tag name="__PE_POLL_EMBED_ID" val="aca81d3c-d703-4c11-a424-fa572804b186"/>
</p:tagLst>
</file>

<file path=ppt/tags/tag3.xml><?xml version="1.0" encoding="utf-8"?>
<p:tagLst xmlns:a="http://schemas.openxmlformats.org/drawingml/2006/main" xmlns:r="http://schemas.openxmlformats.org/officeDocument/2006/relationships" xmlns:p="http://schemas.openxmlformats.org/presentationml/2006/main">
  <p:tag name="__PE_POLL_EMBED_ID" val="dc02e15f-43bf-4327-81d8-9e8a4104f8d2"/>
</p:tagLst>
</file>

<file path=ppt/tags/tag4.xml><?xml version="1.0" encoding="utf-8"?>
<p:tagLst xmlns:a="http://schemas.openxmlformats.org/drawingml/2006/main" xmlns:r="http://schemas.openxmlformats.org/officeDocument/2006/relationships" xmlns:p="http://schemas.openxmlformats.org/presentationml/2006/main">
  <p:tag name="__PE_POLL_EMBED_ID" val="d31fae0c-d215-4416-a04f-fd66a303e0f8"/>
</p:tagLst>
</file>

<file path=ppt/tags/tag5.xml><?xml version="1.0" encoding="utf-8"?>
<p:tagLst xmlns:a="http://schemas.openxmlformats.org/drawingml/2006/main" xmlns:r="http://schemas.openxmlformats.org/officeDocument/2006/relationships" xmlns:p="http://schemas.openxmlformats.org/presentationml/2006/main">
  <p:tag name="__PE_POLL_EMBED_ID" val="27b4a243-d2bb-4c87-b59a-b09a75edfa36"/>
</p:tagLst>
</file>

<file path=ppt/tags/tag6.xml><?xml version="1.0" encoding="utf-8"?>
<p:tagLst xmlns:a="http://schemas.openxmlformats.org/drawingml/2006/main" xmlns:r="http://schemas.openxmlformats.org/officeDocument/2006/relationships" xmlns:p="http://schemas.openxmlformats.org/presentationml/2006/main">
  <p:tag name="__PE_POLL_EMBED_ID" val="c6f13cbe-e78e-4b15-b9a3-2a30900abf55"/>
</p:tagLst>
</file>

<file path=ppt/tags/tag7.xml><?xml version="1.0" encoding="utf-8"?>
<p:tagLst xmlns:a="http://schemas.openxmlformats.org/drawingml/2006/main" xmlns:r="http://schemas.openxmlformats.org/officeDocument/2006/relationships" xmlns:p="http://schemas.openxmlformats.org/presentationml/2006/main">
  <p:tag name="__PE_POLL_EMBED_ID" val="54459000-4257-4022-b3f7-64ae3b41a3fc"/>
</p:tagLst>
</file>

<file path=ppt/tags/tag8.xml><?xml version="1.0" encoding="utf-8"?>
<p:tagLst xmlns:a="http://schemas.openxmlformats.org/drawingml/2006/main" xmlns:r="http://schemas.openxmlformats.org/officeDocument/2006/relationships" xmlns:p="http://schemas.openxmlformats.org/presentationml/2006/main">
  <p:tag name="__PE_POLL_EMBED_ID" val="b3db6aa8-53a1-482c-a95c-0e1a00e6e687"/>
</p:tagLst>
</file>

<file path=ppt/tags/tag9.xml><?xml version="1.0" encoding="utf-8"?>
<p:tagLst xmlns:a="http://schemas.openxmlformats.org/drawingml/2006/main" xmlns:r="http://schemas.openxmlformats.org/officeDocument/2006/relationships" xmlns:p="http://schemas.openxmlformats.org/presentationml/2006/main">
  <p:tag name="__PE_POLL_EMBED_ID" val="da6f687f-0ab4-4559-8465-78b1d6fd047f"/>
</p:tagLst>
</file>

<file path=ppt/theme/theme1.xml><?xml version="1.0" encoding="utf-8"?>
<a:theme xmlns:a="http://schemas.openxmlformats.org/drawingml/2006/main" name="stanford_theme_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_theme_1" id="{A142E0A3-F9A9-4D8A-A335-47DDAA9BD0A9}" vid="{02C1A18B-3E97-49A8-9281-C5CEFF489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stanford_theme_1</Template>
  <TotalTime>6466</TotalTime>
  <Words>7137</Words>
  <Application>Microsoft Macintosh PowerPoint</Application>
  <PresentationFormat>Widescreen</PresentationFormat>
  <Paragraphs>815</Paragraphs>
  <Slides>106</Slides>
  <Notes>105</Notes>
  <HiddenSlides>12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Aptos</vt:lpstr>
      <vt:lpstr>Arial</vt:lpstr>
      <vt:lpstr>Cambria</vt:lpstr>
      <vt:lpstr>Cambria Math</vt:lpstr>
      <vt:lpstr>Google Sans</vt:lpstr>
      <vt:lpstr>HCo Whitney</vt:lpstr>
      <vt:lpstr>Retina</vt:lpstr>
      <vt:lpstr>Wingdings</vt:lpstr>
      <vt:lpstr>stanford_theme_1</vt:lpstr>
      <vt:lpstr>Problems with Experiments</vt:lpstr>
      <vt:lpstr>Announcements</vt:lpstr>
      <vt:lpstr>Agenda</vt:lpstr>
      <vt:lpstr>Agenda</vt:lpstr>
      <vt:lpstr>The Statistical Analysis of RCTs</vt:lpstr>
      <vt:lpstr>In the RCT context, our “Observational Comparison” from last week is an estimator</vt:lpstr>
      <vt:lpstr>Aspirin example  from last week</vt:lpstr>
      <vt:lpstr>Aspirin example  from last time</vt:lpstr>
      <vt:lpstr>More generally In an RCT, E[τ ̂ ]=τ</vt:lpstr>
      <vt:lpstr>But… we want more than “unbiased” We want an accurate estimate of ATE!</vt:lpstr>
      <vt:lpstr>Resampling (aka bootstrapping)</vt:lpstr>
      <vt:lpstr>Resampling</vt:lpstr>
      <vt:lpstr>Resampling</vt:lpstr>
      <vt:lpstr>Resampling</vt:lpstr>
      <vt:lpstr>Resampling</vt:lpstr>
      <vt:lpstr>Resampling</vt:lpstr>
      <vt:lpstr>Analytical methods</vt:lpstr>
      <vt:lpstr>Analytic Variance Estimator</vt:lpstr>
      <vt:lpstr>With our estimate of Var(τ ̂)…</vt:lpstr>
      <vt:lpstr>This allows us to do hypothesis testing!</vt:lpstr>
      <vt:lpstr>Putting in all together and interpreting results</vt:lpstr>
      <vt:lpstr>Putting it all together Analyzing an RCT</vt:lpstr>
      <vt:lpstr>Problems with Experiments</vt:lpstr>
      <vt:lpstr>Reading responses</vt:lpstr>
      <vt:lpstr>Four more experiments</vt:lpstr>
      <vt:lpstr>The plan</vt:lpstr>
      <vt:lpstr>Four Experiments</vt:lpstr>
      <vt:lpstr>Experiment 1  GAIN </vt:lpstr>
      <vt:lpstr>Job training programs</vt:lpstr>
      <vt:lpstr>Questions we might want to answer</vt:lpstr>
      <vt:lpstr>Questions we might want to answer</vt:lpstr>
      <vt:lpstr>Greater Avenues to Independence (GAIN)</vt:lpstr>
      <vt:lpstr>Results</vt:lpstr>
      <vt:lpstr>Results* 1-3 years after enrolling in the program</vt:lpstr>
      <vt:lpstr>This was impactful</vt:lpstr>
      <vt:lpstr>Experiment 2:  Perry Preschool Program</vt:lpstr>
      <vt:lpstr>Perry Preschool Experiment</vt:lpstr>
      <vt:lpstr>Findings</vt:lpstr>
      <vt:lpstr>Findings</vt:lpstr>
      <vt:lpstr>This was impactful</vt:lpstr>
      <vt:lpstr>Experiment 3:  Racial Discrimination on Airbnb</vt:lpstr>
      <vt:lpstr>Do Airbnb hosts discriminate by race?</vt:lpstr>
      <vt:lpstr>Do Airbnb hosts discriminate by race?</vt:lpstr>
      <vt:lpstr>Experiment</vt:lpstr>
      <vt:lpstr>Findings</vt:lpstr>
      <vt:lpstr>This was impactful?</vt:lpstr>
      <vt:lpstr>Experiment 4: Facebook Emotional Contagion Experiment</vt:lpstr>
      <vt:lpstr>Emotional Contagion</vt:lpstr>
      <vt:lpstr>The experiment</vt:lpstr>
      <vt:lpstr>Findings</vt:lpstr>
      <vt:lpstr>This was impactful?</vt:lpstr>
      <vt:lpstr>Let’s take a quick break  </vt:lpstr>
      <vt:lpstr>Issues with Experiments</vt:lpstr>
      <vt:lpstr>Four issues</vt:lpstr>
      <vt:lpstr>External Validity</vt:lpstr>
      <vt:lpstr>Internal vs. External Validity</vt:lpstr>
      <vt:lpstr>External Validity </vt:lpstr>
      <vt:lpstr>PowerPoint Presentation</vt:lpstr>
      <vt:lpstr>PowerPoint Presentation</vt:lpstr>
      <vt:lpstr>PowerPoint Presentation</vt:lpstr>
      <vt:lpstr>PowerPoint Presentation</vt:lpstr>
      <vt:lpstr>PowerPoint Presentation</vt:lpstr>
      <vt:lpstr>One concrete concern  with external validity in each?</vt:lpstr>
      <vt:lpstr>Populations in the GAIN study</vt:lpstr>
      <vt:lpstr>Construct Validity</vt:lpstr>
      <vt:lpstr>Construct Validity</vt:lpstr>
      <vt:lpstr>Construct Validity </vt:lpstr>
      <vt:lpstr>PowerPoint Presentation</vt:lpstr>
      <vt:lpstr>PowerPoint Presentation</vt:lpstr>
      <vt:lpstr>PowerPoint Presentation</vt:lpstr>
      <vt:lpstr>PowerPoint Presentation</vt:lpstr>
      <vt:lpstr>PowerPoint Presentation</vt:lpstr>
      <vt:lpstr>One concrete concern  with construct validity in each?</vt:lpstr>
      <vt:lpstr>Longer-Term Results* </vt:lpstr>
      <vt:lpstr>Even more outcomes for the Perry Preschool Experiment</vt:lpstr>
      <vt:lpstr>Spillovers</vt:lpstr>
      <vt:lpstr>Spillovers</vt:lpstr>
      <vt:lpstr>Stylized example Job placement program: helps workers find a job </vt:lpstr>
      <vt:lpstr>Stylized example Job placement program: helps workers find a job </vt:lpstr>
      <vt:lpstr>Stylized example Job placement program: helps workers find a job </vt:lpstr>
      <vt:lpstr>There’s evidence that this happens </vt:lpstr>
      <vt:lpstr>Spillovers</vt:lpstr>
      <vt:lpstr>PowerPoint Presentation</vt:lpstr>
      <vt:lpstr>PowerPoint Presentation</vt:lpstr>
      <vt:lpstr>PowerPoint Presentation</vt:lpstr>
      <vt:lpstr>PowerPoint Presentation</vt:lpstr>
      <vt:lpstr>PowerPoint Presentation</vt:lpstr>
      <vt:lpstr>One concrete concern with spillovers in each?</vt:lpstr>
      <vt:lpstr>Ethical Concerns</vt:lpstr>
      <vt:lpstr>Ethical Concerns</vt:lpstr>
      <vt:lpstr>More serious examples</vt:lpstr>
      <vt:lpstr>Ethical Concerns</vt:lpstr>
      <vt:lpstr>PowerPoint Presentation</vt:lpstr>
      <vt:lpstr>PowerPoint Presentation</vt:lpstr>
      <vt:lpstr>PowerPoint Presentation</vt:lpstr>
      <vt:lpstr>PowerPoint Presentation</vt:lpstr>
      <vt:lpstr>PowerPoint Presentation</vt:lpstr>
      <vt:lpstr>One concrete ethical concern in each?</vt:lpstr>
      <vt:lpstr>PowerPoint Presentation</vt:lpstr>
      <vt:lpstr>PowerPoint Presentation</vt:lpstr>
      <vt:lpstr>Recap and Looking Ahead</vt:lpstr>
      <vt:lpstr>Recap </vt:lpstr>
      <vt:lpstr>Side note</vt:lpstr>
      <vt:lpstr>Next time</vt:lpstr>
      <vt:lpstr>Before next time</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Katherine Wootters</dc:creator>
  <cp:lastModifiedBy>Mary Katherine Wootters</cp:lastModifiedBy>
  <cp:revision>24</cp:revision>
  <cp:lastPrinted>2024-10-04T23:35:20Z</cp:lastPrinted>
  <dcterms:created xsi:type="dcterms:W3CDTF">2024-09-27T23:13:26Z</dcterms:created>
  <dcterms:modified xsi:type="dcterms:W3CDTF">2025-10-04T14:20:41Z</dcterms:modified>
</cp:coreProperties>
</file>