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69"/>
  </p:notesMasterIdLst>
  <p:sldIdLst>
    <p:sldId id="256" r:id="rId2"/>
    <p:sldId id="257" r:id="rId3"/>
    <p:sldId id="258" r:id="rId4"/>
    <p:sldId id="259" r:id="rId5"/>
    <p:sldId id="320" r:id="rId6"/>
    <p:sldId id="260" r:id="rId7"/>
    <p:sldId id="261" r:id="rId8"/>
    <p:sldId id="480" r:id="rId9"/>
    <p:sldId id="479" r:id="rId10"/>
    <p:sldId id="481" r:id="rId11"/>
    <p:sldId id="482" r:id="rId12"/>
    <p:sldId id="526" r:id="rId13"/>
    <p:sldId id="483" r:id="rId14"/>
    <p:sldId id="484" r:id="rId15"/>
    <p:sldId id="485" r:id="rId16"/>
    <p:sldId id="527" r:id="rId17"/>
    <p:sldId id="486" r:id="rId18"/>
    <p:sldId id="289" r:id="rId19"/>
    <p:sldId id="487" r:id="rId20"/>
    <p:sldId id="488" r:id="rId21"/>
    <p:sldId id="489" r:id="rId22"/>
    <p:sldId id="490" r:id="rId23"/>
    <p:sldId id="491" r:id="rId24"/>
    <p:sldId id="287" r:id="rId25"/>
    <p:sldId id="342" r:id="rId26"/>
    <p:sldId id="343" r:id="rId27"/>
    <p:sldId id="292" r:id="rId28"/>
    <p:sldId id="507" r:id="rId29"/>
    <p:sldId id="493" r:id="rId30"/>
    <p:sldId id="494" r:id="rId31"/>
    <p:sldId id="495" r:id="rId32"/>
    <p:sldId id="496" r:id="rId33"/>
    <p:sldId id="508" r:id="rId34"/>
    <p:sldId id="294" r:id="rId35"/>
    <p:sldId id="492" r:id="rId36"/>
    <p:sldId id="497" r:id="rId37"/>
    <p:sldId id="498" r:id="rId38"/>
    <p:sldId id="499" r:id="rId39"/>
    <p:sldId id="509" r:id="rId40"/>
    <p:sldId id="502" r:id="rId41"/>
    <p:sldId id="503" r:id="rId42"/>
    <p:sldId id="504" r:id="rId43"/>
    <p:sldId id="505" r:id="rId44"/>
    <p:sldId id="506" r:id="rId45"/>
    <p:sldId id="511" r:id="rId46"/>
    <p:sldId id="512" r:id="rId47"/>
    <p:sldId id="510" r:id="rId48"/>
    <p:sldId id="295" r:id="rId49"/>
    <p:sldId id="513" r:id="rId50"/>
    <p:sldId id="514" r:id="rId51"/>
    <p:sldId id="515" r:id="rId52"/>
    <p:sldId id="516" r:id="rId53"/>
    <p:sldId id="517" r:id="rId54"/>
    <p:sldId id="518" r:id="rId55"/>
    <p:sldId id="519" r:id="rId56"/>
    <p:sldId id="520" r:id="rId57"/>
    <p:sldId id="521" r:id="rId58"/>
    <p:sldId id="522" r:id="rId59"/>
    <p:sldId id="523" r:id="rId60"/>
    <p:sldId id="524" r:id="rId61"/>
    <p:sldId id="525" r:id="rId62"/>
    <p:sldId id="317" r:id="rId63"/>
    <p:sldId id="316" r:id="rId64"/>
    <p:sldId id="318" r:id="rId65"/>
    <p:sldId id="319" r:id="rId66"/>
    <p:sldId id="321" r:id="rId67"/>
    <p:sldId id="477" r:id="rId68"/>
  </p:sldIdLst>
  <p:sldSz cx="12192000" cy="6858000"/>
  <p:notesSz cx="9236075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0000"/>
    <a:srgbClr val="5B3511"/>
    <a:srgbClr val="8E5218"/>
    <a:srgbClr val="8E53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15"/>
    <p:restoredTop sz="94589"/>
  </p:normalViewPr>
  <p:slideViewPr>
    <p:cSldViewPr snapToGrid="0">
      <p:cViewPr varScale="1">
        <p:scale>
          <a:sx n="103" d="100"/>
          <a:sy n="103" d="100"/>
        </p:scale>
        <p:origin x="208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39" y="1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E6A8B15A-AF08-E545-978D-E14AAF2E447F}" type="datetimeFigureOut">
              <a:rPr lang="en-US" smtClean="0"/>
              <a:t>9/2/25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6188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73754"/>
            <a:ext cx="7388860" cy="2760346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02299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39" y="6658664"/>
            <a:ext cx="4002299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333BABE3-4BE6-C749-A7AA-DD0E876C4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26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BABE3-4BE6-C749-A7AA-DD0E876C46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069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not modify the notes in this section to avoid tampering with the Poll Everywhere activity.
More info at polleverywhere.com/support
In what settings could "adaptive" or "online" experiments arise?</a:t>
            </a:r>
          </a:p>
          <a:p>
            <a:r>
              <a:rPr lang="en-US"/>
              <a:t>https://www.polleverywhere.com/free_text_polls/6BMOjJhjMHvAXOpDrKCAZ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BABE3-4BE6-C749-A7AA-DD0E876C466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662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BABE3-4BE6-C749-A7AA-DD0E876C466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8958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A7B3D-1C8F-CC78-349D-26AE6BA8DE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3B5082-4CD7-A344-8D31-35F44C2A93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94FE09-665C-19ED-DC22-DE0BA83C3D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D4878-63B3-57B3-6CCD-860F193394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BABE3-4BE6-C749-A7AA-DD0E876C466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806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E7A1DB-CFE7-C2DC-2742-347A54DEFC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57EAB9-1658-D91F-03F7-EB44BBB92B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335B2B-1A16-B523-144A-EA4A37A26D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FC2A9-CFF6-7EB8-60C1-8E8EA2DD4A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BABE3-4BE6-C749-A7AA-DD0E876C466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251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13FFA9-A682-6840-7F6D-0E81D6ABBB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8C6023-8425-3E08-5BBF-5F4CC050B8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7B1185-4A63-DF2A-5023-14A14FEDFC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BA1AB5-0515-9CD4-D3B0-F11B32E59C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BABE3-4BE6-C749-A7AA-DD0E876C466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0653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E27148-2F19-EBFB-3AA4-EE70ACFFA1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7393DF-C4C8-4E40-2AFC-499EE2D1DF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6CB307-AB16-1013-66D9-6FAAF6D884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6DCC14-19E5-9FC5-FDF0-FDDBAD0BAF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BABE3-4BE6-C749-A7AA-DD0E876C466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489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BABE3-4BE6-C749-A7AA-DD0E876C466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581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BABE3-4BE6-C749-A7AA-DD0E876C466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8116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BABE3-4BE6-C749-A7AA-DD0E876C466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0424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BABE3-4BE6-C749-A7AA-DD0E876C466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45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BABE3-4BE6-C749-A7AA-DD0E876C46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0845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BABE3-4BE6-C749-A7AA-DD0E876C466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929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BABE3-4BE6-C749-A7AA-DD0E876C466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249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BABE3-4BE6-C749-A7AA-DD0E876C4668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878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Both UCB and TS generalize to real-valued payoffs: with UCB you need some sort of concentration on the rewards to make confidence intervals; and with TS you define your prior for the reward distribution.</a:t>
            </a:r>
          </a:p>
          <a:p>
            <a:r>
              <a:rPr lang="en-US" dirty="0"/>
              <a:t>Both generalize to contextual bandits to some extent: UCB can extend to linear contextual bandits (where rewards are linear functions of the context + noise).  TS extends naturally, your priors are parameterized by the context.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BABE3-4BE6-C749-A7AA-DD0E876C4668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009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BABE3-4BE6-C749-A7AA-DD0E876C4668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2166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BABE3-4BE6-C749-A7AA-DD0E876C4668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1808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BABE3-4BE6-C749-A7AA-DD0E876C4668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705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E6818-5228-6746-93C7-81444766F2C7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60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BABE3-4BE6-C749-A7AA-DD0E876C466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575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BABE3-4BE6-C749-A7AA-DD0E876C466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324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BABE3-4BE6-C749-A7AA-DD0E876C466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4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BABE3-4BE6-C749-A7AA-DD0E876C466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00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BABE3-4BE6-C749-A7AA-DD0E876C466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55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BABE3-4BE6-C749-A7AA-DD0E876C466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424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not modify the notes in this section to avoid tampering with the Poll Everywhere activity.
More info at polleverywhere.com/support
What are some high-level ideas we could use to adapt our experiments? Or should we not adapt?</a:t>
            </a:r>
          </a:p>
          <a:p>
            <a:r>
              <a:rPr lang="en-US"/>
              <a:t>https://www.polleverywhere.com/discourses/da5De1uIDV4lc6I29UNL8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BABE3-4BE6-C749-A7AA-DD0E876C466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811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DF170-811C-2B31-C0B0-862E91A4B4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7CCEDE-52CB-FB5A-D84F-1DE2B0FF22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0654C-3E45-A586-A8CF-27C2F44FD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29C-7AC4-498E-86D4-DC9A7DA9F898}" type="datetimeFigureOut">
              <a:rPr lang="en-US" smtClean="0"/>
              <a:t>9/2/25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3FB41-6698-A8A3-9568-A48F19505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500EE-EA0C-D40A-DD27-0D0C4B373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43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B4510-4B21-DC22-7420-9F84FC621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119451-B586-AA05-D054-A9F1923CE2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E7FC57-6205-2A78-80A0-BB6AA1CF0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29C-7AC4-498E-86D4-DC9A7DA9F898}" type="datetimeFigureOut">
              <a:rPr lang="en-US" smtClean="0"/>
              <a:t>9/2/25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B43F5-3769-91D9-F447-F3E44C42D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62A88-1673-2416-F5B7-E12A4BECB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52AE72-8B3F-0851-5089-AC8CFF790B2F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8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E1EEFA-D7BD-F80C-2B4C-0AEDA101A1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3C1D9E-E814-5FED-9B2B-78D71AEBE4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57526-7469-C9F1-34C8-B1F790EC8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29C-7AC4-498E-86D4-DC9A7DA9F898}" type="datetimeFigureOut">
              <a:rPr lang="en-US" smtClean="0"/>
              <a:t>9/2/25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ADFC0-7CC2-BF2F-F56F-571E62AE4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4DFF3-379F-BDBB-5CAB-16B1BC40B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5E4D9E-0F99-E18D-52A5-55D652C32935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11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DF521-5D56-2266-8D85-8DD46238A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C1307-B2F1-2310-0212-94140F1A5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DBA0A-585B-37F2-C235-0D07DF81F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29C-7AC4-498E-86D4-DC9A7DA9F898}" type="datetimeFigureOut">
              <a:rPr lang="en-US" smtClean="0"/>
              <a:t>9/2/25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6C95D1-75E4-DBB9-137E-73D4F5ABD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8427C-7848-DA7C-8C53-9BD757009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FA992D-C6A1-04E6-6480-D6FF5834A1D9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80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9FEB4-A114-1406-AAC7-E6A937476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F5736C-4324-7C32-AD7B-93A2A9C7E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1F154-5E54-8A6E-32D1-50892B476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29C-7AC4-498E-86D4-DC9A7DA9F898}" type="datetimeFigureOut">
              <a:rPr lang="en-US" smtClean="0"/>
              <a:t>9/2/25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9038B-6435-F39A-AE45-EC2277648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BDF1E-A55C-2F2F-60EB-26E50943C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C699B5-BC08-318D-27C2-159A3F84676E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83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E8BC7-37A9-2A41-A226-1AA2056C7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95DB0-B3D9-5AA8-0EBE-8DE243B43F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BC9C40-4553-98FF-B057-51D0631655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D316FA-702D-0970-98FC-C9857BDB9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29C-7AC4-498E-86D4-DC9A7DA9F898}" type="datetimeFigureOut">
              <a:rPr lang="en-US" smtClean="0"/>
              <a:t>9/2/25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5F98C5-312D-43ED-B810-B24CF5C92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17E21C-8BB3-4F1E-CF27-B3C2310D0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DB9F7D-4293-E584-BB33-F33655869B04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84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BB629-ED87-5F0F-C9BC-928A597F1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3799BA-B41E-6860-AA97-BD0EF6DD4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FE23B1-8B3C-B07C-FDE2-19F41F30B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9C4BBA-5A0D-0E42-7483-493DBCED4B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716F14-27E0-D214-DE57-BB9CAF7B4F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BACE10-B3E3-AA96-7962-FFDFF7158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29C-7AC4-498E-86D4-DC9A7DA9F898}" type="datetimeFigureOut">
              <a:rPr lang="en-US" smtClean="0"/>
              <a:t>9/2/25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16E200-901C-8F02-918B-5D1D4D582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EBD97F-62C3-7108-5E3B-4FCE958B8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3A5397-9352-EF76-A222-9B7EF3224C80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937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D29A3-9228-EFA1-7EA8-320A5E4CD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2B2899-CC6E-9662-436F-D08B922BA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29C-7AC4-498E-86D4-DC9A7DA9F898}" type="datetimeFigureOut">
              <a:rPr lang="en-US" smtClean="0"/>
              <a:t>9/2/25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09471A-67C3-CA58-574B-353065996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098AAE-7DA0-24C8-EAFB-429398606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67E615-E4D7-8DF7-AC05-9434E1BD634F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147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657AF7-9EDB-A1C4-8FE7-E0FEEE544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29C-7AC4-498E-86D4-DC9A7DA9F898}" type="datetimeFigureOut">
              <a:rPr lang="en-US" smtClean="0"/>
              <a:t>9/2/25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FB410C-9EC2-0283-7D97-C87FEBE2B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0411A1-87A4-150F-6303-025F73278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EC10DA-58DD-6058-72F5-37C7FA819707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763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69521-1256-3807-0A09-73CF197D1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A0C9A-E639-327E-EAE2-4C18EEFBB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72BD3E-A8F9-C833-0D6E-E56DF294F7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27D350-5EB9-6E86-2F02-CACFB7A7E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29C-7AC4-498E-86D4-DC9A7DA9F898}" type="datetimeFigureOut">
              <a:rPr lang="en-US" smtClean="0"/>
              <a:t>9/2/25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194B27-4321-6C96-5E6C-B4294A3A3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878C75-416A-15DA-A2DC-37E0ECED7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D89290-EA5E-999A-9087-ED945E983F0D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806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7BC17-AE68-BB5D-7E81-4CAFF8B6C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9BB58-A5B3-752C-C3CD-66BCD70B95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F54B17-4878-2B1B-1EF4-2E2326955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C00598-743F-6934-3985-938F1E866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29C-7AC4-498E-86D4-DC9A7DA9F898}" type="datetimeFigureOut">
              <a:rPr lang="en-US" smtClean="0"/>
              <a:t>9/2/25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D902F9-7383-6CE3-298B-4DB50315F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34894E-3991-6152-5957-002E7265C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B84A78-F893-43A3-1D6F-4587823EF278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47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logo&#10;&#10;Description automatically generated">
            <a:extLst>
              <a:ext uri="{FF2B5EF4-FFF2-40B4-BE49-F238E27FC236}">
                <a16:creationId xmlns:a16="http://schemas.microsoft.com/office/drawing/2014/main" id="{45FD974E-6B30-074E-DCDA-B43A8313BD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705" y="6239790"/>
            <a:ext cx="1473924" cy="50617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70B608-161B-B8F7-D7A5-CED71D4B4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8A0E45-27EC-856E-DA78-F5A5903CB6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56F89-8D60-6463-E4B5-485DB2E569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1B529C-7AC4-498E-86D4-DC9A7DA9F898}" type="datetimeFigureOut">
              <a:rPr lang="en-US" smtClean="0"/>
              <a:t>9/2/25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EDDFEF-E259-13F0-9373-3E1D0F6A24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B544F3-851E-BC68-C039-63A94D3C5E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2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8C151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ivedirectly.or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6.png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29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0.png"/><Relationship Id="rId5" Type="http://schemas.openxmlformats.org/officeDocument/2006/relationships/image" Target="../media/image75.png"/><Relationship Id="rId4" Type="http://schemas.openxmlformats.org/officeDocument/2006/relationships/image" Target="../media/image7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0.png"/><Relationship Id="rId7" Type="http://schemas.openxmlformats.org/officeDocument/2006/relationships/image" Target="../media/image32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7" Type="http://schemas.openxmlformats.org/officeDocument/2006/relationships/image" Target="../media/image32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7" Type="http://schemas.openxmlformats.org/officeDocument/2006/relationships/image" Target="../media/image32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7" Type="http://schemas.openxmlformats.org/officeDocument/2006/relationships/image" Target="../media/image32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7" Type="http://schemas.openxmlformats.org/officeDocument/2006/relationships/image" Target="../media/image32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7" Type="http://schemas.openxmlformats.org/officeDocument/2006/relationships/image" Target="../media/image32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7" Type="http://schemas.openxmlformats.org/officeDocument/2006/relationships/image" Target="../media/image32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7" Type="http://schemas.openxmlformats.org/officeDocument/2006/relationships/image" Target="../media/image32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28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3" Type="http://schemas.openxmlformats.org/officeDocument/2006/relationships/image" Target="../media/image43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51.png"/><Relationship Id="rId7" Type="http://schemas.openxmlformats.org/officeDocument/2006/relationships/image" Target="../media/image4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54.png"/><Relationship Id="rId7" Type="http://schemas.openxmlformats.org/officeDocument/2006/relationships/image" Target="../media/image4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55.png"/><Relationship Id="rId9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28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79E1D-73B4-A91E-A846-4A6BC7A028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Online Experiments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059417-4DD2-48CD-3ED0-F13CB9AC3A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Causality, Decision Making, and Data Science</a:t>
            </a:r>
          </a:p>
          <a:p>
            <a:r>
              <a:rPr lang="en-US" dirty="0"/>
              <a:t>Lecture 5</a:t>
            </a:r>
          </a:p>
        </p:txBody>
      </p:sp>
    </p:spTree>
    <p:extLst>
      <p:ext uri="{BB962C8B-B14F-4D97-AF65-F5344CB8AC3E}">
        <p14:creationId xmlns:p14="http://schemas.microsoft.com/office/powerpoint/2010/main" val="1724482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843E2C-EC8B-6E80-36E0-EF3E8EBF0A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36050-3E2B-84D0-0946-F4964B019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your pre-lecture response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5FA7C7-EFE5-8EBA-DD2C-67CBC7A772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RCT to study a drug</a:t>
                </a:r>
              </a:p>
              <a:p>
                <a:r>
                  <a:rPr lang="en-US" dirty="0"/>
                  <a:t>See the outcome for person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before</a:t>
                </a:r>
                <a:r>
                  <a:rPr lang="en-US" dirty="0"/>
                  <a:t> assigning person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dirty="0"/>
                  <a:t>to control/treatment.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5FA7C7-EFE5-8EBA-DD2C-67CBC7A772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64B19AA7-B1C4-A85A-8324-8C7F0A46313C}"/>
              </a:ext>
            </a:extLst>
          </p:cNvPr>
          <p:cNvGrpSpPr/>
          <p:nvPr/>
        </p:nvGrpSpPr>
        <p:grpSpPr>
          <a:xfrm>
            <a:off x="1800087" y="4094157"/>
            <a:ext cx="8278478" cy="1406715"/>
            <a:chOff x="1373367" y="2850573"/>
            <a:chExt cx="8278478" cy="140671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F4EFC3B-01E1-31C7-FA8C-D58475A88896}"/>
                </a:ext>
              </a:extLst>
            </p:cNvPr>
            <p:cNvGrpSpPr/>
            <p:nvPr/>
          </p:nvGrpSpPr>
          <p:grpSpPr>
            <a:xfrm>
              <a:off x="1373367" y="2850573"/>
              <a:ext cx="5683821" cy="1406715"/>
              <a:chOff x="2613392" y="2584795"/>
              <a:chExt cx="5683821" cy="1406715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A4AC0D5B-2375-098D-B542-E2335013C7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13392" y="2584795"/>
                <a:ext cx="934106" cy="1406715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34E9DB91-25D4-6003-E4F2-4C506458FF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80180" y="2957715"/>
                <a:ext cx="1063163" cy="942570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2BEF6190-ACCA-0ACC-F7E5-6A1FE68B4F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42455" y="2709906"/>
                <a:ext cx="829419" cy="1156492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D761A272-E8E9-9AAD-5F63-EAFF5BCCBB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72084" y="2852003"/>
                <a:ext cx="725129" cy="917015"/>
              </a:xfrm>
              <a:prstGeom prst="rect">
                <a:avLst/>
              </a:prstGeom>
            </p:spPr>
          </p:pic>
          <p:pic>
            <p:nvPicPr>
              <p:cNvPr id="9" name="Picture 7" descr="Adoptable Rabbits | morabbit">
                <a:extLst>
                  <a:ext uri="{FF2B5EF4-FFF2-40B4-BE49-F238E27FC236}">
                    <a16:creationId xmlns:a16="http://schemas.microsoft.com/office/drawing/2014/main" id="{CA45A5B3-2CE9-0F93-793D-95380C9AA9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5266581" y="2629512"/>
                <a:ext cx="829419" cy="13619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58BA78B-859C-377C-6652-45407F0BC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532560" y="2975684"/>
              <a:ext cx="870088" cy="109265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4E71624-573B-A9F2-CAE9-29B865EAC12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753934" y="3040120"/>
              <a:ext cx="897911" cy="1217168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467AF2-6794-312D-ED88-DD4433ABF631}"/>
              </a:ext>
            </a:extLst>
          </p:cNvPr>
          <p:cNvGrpSpPr/>
          <p:nvPr/>
        </p:nvGrpSpPr>
        <p:grpSpPr>
          <a:xfrm>
            <a:off x="1300385" y="3657357"/>
            <a:ext cx="1658387" cy="578293"/>
            <a:chOff x="1300385" y="3657357"/>
            <a:chExt cx="1658387" cy="578293"/>
          </a:xfrm>
        </p:grpSpPr>
        <p:pic>
          <p:nvPicPr>
            <p:cNvPr id="1026" name="Picture 2" descr="Public Domain Clip Art Image | two red dice | ID: 13931878814188 |  PublicDomainFiles.com">
              <a:extLst>
                <a:ext uri="{FF2B5EF4-FFF2-40B4-BE49-F238E27FC236}">
                  <a16:creationId xmlns:a16="http://schemas.microsoft.com/office/drawing/2014/main" id="{BE966B43-D80A-3137-1DE6-DCF1FBF1EF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16612">
              <a:off x="1300385" y="3817727"/>
              <a:ext cx="668676" cy="417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987C79C-7183-1012-FAB7-02137D89D0E5}"/>
                </a:ext>
              </a:extLst>
            </p:cNvPr>
            <p:cNvSpPr txBox="1"/>
            <p:nvPr/>
          </p:nvSpPr>
          <p:spPr>
            <a:xfrm>
              <a:off x="1634370" y="3657357"/>
              <a:ext cx="1324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1"/>
                  </a:solidFill>
                </a:rPr>
                <a:t>Treatment!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3B770E9-829D-7ADA-66A1-28E8F0A95AA0}"/>
              </a:ext>
            </a:extLst>
          </p:cNvPr>
          <p:cNvSpPr txBox="1"/>
          <p:nvPr/>
        </p:nvSpPr>
        <p:spPr>
          <a:xfrm>
            <a:off x="1800087" y="5591679"/>
            <a:ext cx="5364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/>
              <a:t>🙂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56D300D-AD53-3630-C051-A55E72269BDC}"/>
              </a:ext>
            </a:extLst>
          </p:cNvPr>
          <p:cNvGrpSpPr/>
          <p:nvPr/>
        </p:nvGrpSpPr>
        <p:grpSpPr>
          <a:xfrm>
            <a:off x="2659743" y="3930121"/>
            <a:ext cx="1381708" cy="578293"/>
            <a:chOff x="1300385" y="3657357"/>
            <a:chExt cx="1381708" cy="578293"/>
          </a:xfrm>
        </p:grpSpPr>
        <p:pic>
          <p:nvPicPr>
            <p:cNvPr id="18" name="Picture 2" descr="Public Domain Clip Art Image | two red dice | ID: 13931878814188 |  PublicDomainFiles.com">
              <a:extLst>
                <a:ext uri="{FF2B5EF4-FFF2-40B4-BE49-F238E27FC236}">
                  <a16:creationId xmlns:a16="http://schemas.microsoft.com/office/drawing/2014/main" id="{32E5ABDE-DC57-B2A5-0682-9D4051D348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16612">
              <a:off x="1300385" y="3817727"/>
              <a:ext cx="668676" cy="417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E69B8C6-F02E-BAEE-1473-E3830B8BFB7B}"/>
                </a:ext>
              </a:extLst>
            </p:cNvPr>
            <p:cNvSpPr txBox="1"/>
            <p:nvPr/>
          </p:nvSpPr>
          <p:spPr>
            <a:xfrm>
              <a:off x="1634370" y="3657357"/>
              <a:ext cx="10477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Control!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8F59D7A-9C8D-C80E-9BDF-D292C1D19093}"/>
              </a:ext>
            </a:extLst>
          </p:cNvPr>
          <p:cNvSpPr txBox="1"/>
          <p:nvPr/>
        </p:nvSpPr>
        <p:spPr>
          <a:xfrm>
            <a:off x="3122772" y="5571562"/>
            <a:ext cx="102840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/>
              <a:t>🤕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294E7DC-C483-94F8-6B6F-5BF202BFF9B2}"/>
              </a:ext>
            </a:extLst>
          </p:cNvPr>
          <p:cNvGrpSpPr/>
          <p:nvPr/>
        </p:nvGrpSpPr>
        <p:grpSpPr>
          <a:xfrm>
            <a:off x="3970763" y="3323045"/>
            <a:ext cx="1658387" cy="578293"/>
            <a:chOff x="1300385" y="3657357"/>
            <a:chExt cx="1658387" cy="578293"/>
          </a:xfrm>
        </p:grpSpPr>
        <p:pic>
          <p:nvPicPr>
            <p:cNvPr id="23" name="Picture 2" descr="Public Domain Clip Art Image | two red dice | ID: 13931878814188 |  PublicDomainFiles.com">
              <a:extLst>
                <a:ext uri="{FF2B5EF4-FFF2-40B4-BE49-F238E27FC236}">
                  <a16:creationId xmlns:a16="http://schemas.microsoft.com/office/drawing/2014/main" id="{C1EFD2AF-E896-688F-E835-65674545E8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16612">
              <a:off x="1300385" y="3817727"/>
              <a:ext cx="668676" cy="417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AFCBCCB-B32E-0461-0D09-1543C2AB7BD5}"/>
                </a:ext>
              </a:extLst>
            </p:cNvPr>
            <p:cNvSpPr txBox="1"/>
            <p:nvPr/>
          </p:nvSpPr>
          <p:spPr>
            <a:xfrm>
              <a:off x="1634370" y="3657357"/>
              <a:ext cx="1324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1"/>
                  </a:solidFill>
                </a:rPr>
                <a:t>Treatment!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40F8BAB6-A44C-085C-4A27-A2D74FED9478}"/>
              </a:ext>
            </a:extLst>
          </p:cNvPr>
          <p:cNvSpPr txBox="1"/>
          <p:nvPr/>
        </p:nvSpPr>
        <p:spPr>
          <a:xfrm>
            <a:off x="4511379" y="5509235"/>
            <a:ext cx="5364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/>
              <a:t>🙂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DCA29F8-C0B5-901E-6B9D-0E968D15BBE0}"/>
              </a:ext>
            </a:extLst>
          </p:cNvPr>
          <p:cNvGrpSpPr/>
          <p:nvPr/>
        </p:nvGrpSpPr>
        <p:grpSpPr>
          <a:xfrm>
            <a:off x="5585734" y="3657357"/>
            <a:ext cx="1381708" cy="578293"/>
            <a:chOff x="1300385" y="3657357"/>
            <a:chExt cx="1381708" cy="578293"/>
          </a:xfrm>
        </p:grpSpPr>
        <p:pic>
          <p:nvPicPr>
            <p:cNvPr id="27" name="Picture 2" descr="Public Domain Clip Art Image | two red dice | ID: 13931878814188 |  PublicDomainFiles.com">
              <a:extLst>
                <a:ext uri="{FF2B5EF4-FFF2-40B4-BE49-F238E27FC236}">
                  <a16:creationId xmlns:a16="http://schemas.microsoft.com/office/drawing/2014/main" id="{9A647CEC-65C0-EB83-B4EB-C9E762C0AB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16612">
              <a:off x="1300385" y="3817727"/>
              <a:ext cx="668676" cy="417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B44D7AD-2964-B635-B714-63404B63DAAB}"/>
                </a:ext>
              </a:extLst>
            </p:cNvPr>
            <p:cNvSpPr txBox="1"/>
            <p:nvPr/>
          </p:nvSpPr>
          <p:spPr>
            <a:xfrm>
              <a:off x="1634370" y="3657357"/>
              <a:ext cx="10477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Control!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CF1D549C-E3A4-B05D-52B1-1970EE5ECB90}"/>
              </a:ext>
            </a:extLst>
          </p:cNvPr>
          <p:cNvSpPr txBox="1"/>
          <p:nvPr/>
        </p:nvSpPr>
        <p:spPr>
          <a:xfrm>
            <a:off x="5668251" y="5500872"/>
            <a:ext cx="102840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/>
              <a:t>🤕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8EB6F5AB-C244-3E25-58A4-50E3C7F9AC7E}"/>
              </a:ext>
            </a:extLst>
          </p:cNvPr>
          <p:cNvSpPr/>
          <p:nvPr/>
        </p:nvSpPr>
        <p:spPr>
          <a:xfrm>
            <a:off x="6842487" y="5498131"/>
            <a:ext cx="5297550" cy="124994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At some point, should we stop the study?  Or adapt in some other way?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9CFB50-4379-53FC-DD80-FB302A93747A}"/>
              </a:ext>
            </a:extLst>
          </p:cNvPr>
          <p:cNvSpPr txBox="1"/>
          <p:nvPr/>
        </p:nvSpPr>
        <p:spPr>
          <a:xfrm>
            <a:off x="10195613" y="4283704"/>
            <a:ext cx="15277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086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42B98-257E-E37C-AAA3-DA5A87C17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More generally</a:t>
            </a:r>
            <a:br>
              <a:rPr lang="en-US" dirty="0"/>
            </a:br>
            <a:r>
              <a:rPr lang="en-US" dirty="0"/>
              <a:t>What does adaptivity buy 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7D803-345C-7E17-E635-3FDC48D41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our goal is to help as many people as possible.</a:t>
            </a:r>
          </a:p>
          <a:p>
            <a:r>
              <a:rPr lang="en-US" dirty="0"/>
              <a:t>Can we do better with an adaptive/online experiment?</a:t>
            </a:r>
          </a:p>
          <a:p>
            <a:endParaRPr lang="en-US" dirty="0"/>
          </a:p>
          <a:p>
            <a:r>
              <a:rPr lang="en-US" dirty="0"/>
              <a:t>You thought about this in your pre-lecture response – share your answer with your neighbors!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69A946C-F615-42A7-75B2-BE8E96E9C1CD}"/>
              </a:ext>
            </a:extLst>
          </p:cNvPr>
          <p:cNvGrpSpPr/>
          <p:nvPr/>
        </p:nvGrpSpPr>
        <p:grpSpPr>
          <a:xfrm>
            <a:off x="2643674" y="4393841"/>
            <a:ext cx="4627278" cy="2099034"/>
            <a:chOff x="8267203" y="230188"/>
            <a:chExt cx="2922177" cy="132556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7A1764B-BFCE-FA2C-48A5-950665A4EB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67203" y="230188"/>
              <a:ext cx="1477879" cy="1325563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9E5389B-DAD5-6258-7A58-5F95A6CACCC3}"/>
                </a:ext>
              </a:extLst>
            </p:cNvPr>
            <p:cNvSpPr txBox="1"/>
            <p:nvPr/>
          </p:nvSpPr>
          <p:spPr>
            <a:xfrm>
              <a:off x="9586056" y="369749"/>
              <a:ext cx="16033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accent1"/>
                  </a:solidFill>
                </a:rPr>
                <a:t>Discuss!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0545F2E-F651-F555-5E72-1163368F433A}"/>
              </a:ext>
            </a:extLst>
          </p:cNvPr>
          <p:cNvSpPr txBox="1"/>
          <p:nvPr/>
        </p:nvSpPr>
        <p:spPr>
          <a:xfrm>
            <a:off x="6523008" y="4607303"/>
            <a:ext cx="4830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Don’t try to figure out a particular algorithm -- we’ll do that later.  Just try to think about the big ideas that might be involved.</a:t>
            </a:r>
          </a:p>
        </p:txBody>
      </p:sp>
    </p:spTree>
    <p:extLst>
      <p:ext uri="{BB962C8B-B14F-4D97-AF65-F5344CB8AC3E}">
        <p14:creationId xmlns:p14="http://schemas.microsoft.com/office/powerpoint/2010/main" val="3520567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BBA05-1364-1873-CA6B-89216FFC3C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412FDB-EC76-031B-9D9C-EDDFF71109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lide.url=https://www.polleverywhere.com/discourses/da5De1uIDV4lc6I29UNL8">
            <a:extLst>
              <a:ext uri="{FF2B5EF4-FFF2-40B4-BE49-F238E27FC236}">
                <a16:creationId xmlns:a16="http://schemas.microsoft.com/office/drawing/2014/main" id="{B58A6796-C0F2-30AD-4E5F-4A53C31A7982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12065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19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7D040-53CF-C4E9-A54C-1D630118D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reasonable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A51E9-A240-0EDF-0156-163C9E0A6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 the RCT as normal, but stop once your experiment has a small enough p-value or something like that.</a:t>
            </a:r>
          </a:p>
          <a:p>
            <a:endParaRPr lang="en-US" dirty="0"/>
          </a:p>
          <a:p>
            <a:r>
              <a:rPr lang="en-US" dirty="0"/>
              <a:t>Over time, change the probability that someone is assigned to treatment vs control.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As ”treatment” seems better and better, assign people to “treatment” with higher probability.</a:t>
            </a:r>
          </a:p>
          <a:p>
            <a:endParaRPr lang="en-US" dirty="0"/>
          </a:p>
          <a:p>
            <a:r>
              <a:rPr lang="en-US" dirty="0"/>
              <a:t>We’ll come back to good ways to do this later today!  But first…</a:t>
            </a:r>
          </a:p>
        </p:txBody>
      </p:sp>
    </p:spTree>
    <p:extLst>
      <p:ext uri="{BB962C8B-B14F-4D97-AF65-F5344CB8AC3E}">
        <p14:creationId xmlns:p14="http://schemas.microsoft.com/office/powerpoint/2010/main" val="78807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28D7F-84A5-F0C8-F2C5-6BCDDB046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Experiments</a:t>
            </a:r>
            <a:br>
              <a:rPr lang="en-US" dirty="0"/>
            </a:br>
            <a:r>
              <a:rPr lang="en-US" sz="4800" dirty="0"/>
              <a:t>and</a:t>
            </a:r>
            <a:br>
              <a:rPr lang="en-US" dirty="0"/>
            </a:br>
            <a:r>
              <a:rPr lang="en-US" dirty="0"/>
              <a:t>where they show 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6D62F6-D4F4-70D3-9D25-113CB5B93B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73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D5F39-F3EE-624C-2426-0F56DDB15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else could online experiments show up?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F5992-4CCF-3FE7-547A-7A40F7953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criterion: past outcomes can influence future decisions.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B5A0E21-169F-F01E-E89D-148029E6AFC0}"/>
              </a:ext>
            </a:extLst>
          </p:cNvPr>
          <p:cNvGrpSpPr/>
          <p:nvPr/>
        </p:nvGrpSpPr>
        <p:grpSpPr>
          <a:xfrm>
            <a:off x="4179176" y="3429000"/>
            <a:ext cx="6754250" cy="3063875"/>
            <a:chOff x="8267203" y="230188"/>
            <a:chExt cx="2922177" cy="132556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7D2FDFE-3335-CEAB-DBD1-9996B13B0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67203" y="230188"/>
              <a:ext cx="1477879" cy="1325563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E3EFF34-6459-CAB9-99A9-2AB8F0260312}"/>
                </a:ext>
              </a:extLst>
            </p:cNvPr>
            <p:cNvSpPr txBox="1"/>
            <p:nvPr/>
          </p:nvSpPr>
          <p:spPr>
            <a:xfrm>
              <a:off x="9586056" y="369749"/>
              <a:ext cx="16033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accent1"/>
                  </a:solidFill>
                </a:rPr>
                <a:t>Discuss!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4082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8B795-6588-8574-2E9E-3AA05D8EC6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CF33F8-3E24-9046-05F7-AD3447899F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lide.url=https://www.polleverywhere.com/free_text_polls/6BMOjJhjMHvAXOpDrKCAZ">
            <a:extLst>
              <a:ext uri="{FF2B5EF4-FFF2-40B4-BE49-F238E27FC236}">
                <a16:creationId xmlns:a16="http://schemas.microsoft.com/office/drawing/2014/main" id="{F2684323-6DD5-2A82-B1DC-8E184F60DD23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12065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037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71AC4-3C90-6A67-C3ED-983D89105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of many many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8ED29-77FF-CAF3-DA35-7FA590E5C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03237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30000"/>
              </a:lnSpc>
            </a:pPr>
            <a:r>
              <a:rPr lang="en-US" sz="3500" dirty="0"/>
              <a:t>Adaptive Clinical trials (our earlier example)</a:t>
            </a:r>
          </a:p>
          <a:p>
            <a:pPr>
              <a:lnSpc>
                <a:spcPct val="130000"/>
              </a:lnSpc>
            </a:pPr>
            <a:r>
              <a:rPr lang="en-US" sz="3500" dirty="0"/>
              <a:t>Fundraising: which solicitation leads to the most donations?</a:t>
            </a:r>
          </a:p>
          <a:p>
            <a:pPr>
              <a:lnSpc>
                <a:spcPct val="130000"/>
              </a:lnSpc>
            </a:pPr>
            <a:r>
              <a:rPr lang="en-US" sz="3100" dirty="0"/>
              <a:t>Advertising: which ad yields the most clicks?</a:t>
            </a:r>
          </a:p>
          <a:p>
            <a:pPr>
              <a:lnSpc>
                <a:spcPct val="130000"/>
              </a:lnSpc>
            </a:pPr>
            <a:r>
              <a:rPr lang="en-US" sz="3100" dirty="0"/>
              <a:t>Robotics: which action leads to the desired result?</a:t>
            </a:r>
          </a:p>
          <a:p>
            <a:pPr>
              <a:lnSpc>
                <a:spcPct val="130000"/>
              </a:lnSpc>
            </a:pPr>
            <a:r>
              <a:rPr lang="en-US" sz="3100" dirty="0"/>
              <a:t>Website design: which design choice do users like best?</a:t>
            </a:r>
          </a:p>
          <a:p>
            <a:pPr>
              <a:lnSpc>
                <a:spcPct val="130000"/>
              </a:lnSpc>
            </a:pPr>
            <a:r>
              <a:rPr lang="en-US" dirty="0"/>
              <a:t>Education (or any) policy: which interventions are most effective?</a:t>
            </a:r>
          </a:p>
          <a:p>
            <a:pPr>
              <a:lnSpc>
                <a:spcPct val="130000"/>
              </a:lnSpc>
            </a:pPr>
            <a:r>
              <a:rPr lang="en-US" dirty="0"/>
              <a:t>Digital health apps: which nudges are most effective?</a:t>
            </a:r>
          </a:p>
          <a:p>
            <a:pPr>
              <a:lnSpc>
                <a:spcPct val="130000"/>
              </a:lnSpc>
            </a:pPr>
            <a:r>
              <a:rPr lang="en-US" sz="2600" dirty="0"/>
              <a:t>Video games: which difficulty level / rewards maximize player engagement?</a:t>
            </a:r>
          </a:p>
          <a:p>
            <a:pPr>
              <a:lnSpc>
                <a:spcPct val="130000"/>
              </a:lnSpc>
            </a:pPr>
            <a:r>
              <a:rPr lang="en-US" sz="2600" dirty="0"/>
              <a:t>Online learning: which calculus exercises are most helpful for students?</a:t>
            </a:r>
          </a:p>
          <a:p>
            <a:pPr>
              <a:lnSpc>
                <a:spcPct val="130000"/>
              </a:lnSpc>
            </a:pPr>
            <a:r>
              <a:rPr lang="en-US" sz="2100" dirty="0" err="1"/>
              <a:t>Etc</a:t>
            </a:r>
            <a:r>
              <a:rPr lang="en-US" sz="21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981813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13CF2-A038-5E3D-C701-610E6D2BF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 companies do this a lot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B2249C-7499-3094-90A1-DE7946BE8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65" y="1626243"/>
            <a:ext cx="6489377" cy="2224404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93B0E3-6DF3-0706-28AA-7E28C24547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1908" y="1690688"/>
            <a:ext cx="5663709" cy="5114501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9" name="Freeform 8">
            <a:extLst>
              <a:ext uri="{FF2B5EF4-FFF2-40B4-BE49-F238E27FC236}">
                <a16:creationId xmlns:a16="http://schemas.microsoft.com/office/drawing/2014/main" id="{8677122F-8227-7308-945A-FA78B781809A}"/>
              </a:ext>
            </a:extLst>
          </p:cNvPr>
          <p:cNvSpPr/>
          <p:nvPr/>
        </p:nvSpPr>
        <p:spPr>
          <a:xfrm>
            <a:off x="6374067" y="4831605"/>
            <a:ext cx="5932042" cy="566785"/>
          </a:xfrm>
          <a:custGeom>
            <a:avLst/>
            <a:gdLst>
              <a:gd name="connsiteX0" fmla="*/ 1711154 w 5932042"/>
              <a:gd name="connsiteY0" fmla="*/ 29153 h 566785"/>
              <a:gd name="connsiteX1" fmla="*/ 5641470 w 5932042"/>
              <a:gd name="connsiteY1" fmla="*/ 29153 h 566785"/>
              <a:gd name="connsiteX2" fmla="*/ 5529175 w 5932042"/>
              <a:gd name="connsiteY2" fmla="*/ 285827 h 566785"/>
              <a:gd name="connsiteX3" fmla="*/ 4646859 w 5932042"/>
              <a:gd name="connsiteY3" fmla="*/ 269784 h 566785"/>
              <a:gd name="connsiteX4" fmla="*/ 4662901 w 5932042"/>
              <a:gd name="connsiteY4" fmla="*/ 478332 h 566785"/>
              <a:gd name="connsiteX5" fmla="*/ 3716417 w 5932042"/>
              <a:gd name="connsiteY5" fmla="*/ 494374 h 566785"/>
              <a:gd name="connsiteX6" fmla="*/ 267365 w 5932042"/>
              <a:gd name="connsiteY6" fmla="*/ 558542 h 566785"/>
              <a:gd name="connsiteX7" fmla="*/ 347575 w 5932042"/>
              <a:gd name="connsiteY7" fmla="*/ 285827 h 566785"/>
              <a:gd name="connsiteX8" fmla="*/ 1294059 w 5932042"/>
              <a:gd name="connsiteY8" fmla="*/ 269784 h 566785"/>
              <a:gd name="connsiteX9" fmla="*/ 1614901 w 5932042"/>
              <a:gd name="connsiteY9" fmla="*/ 237700 h 566785"/>
              <a:gd name="connsiteX10" fmla="*/ 1711154 w 5932042"/>
              <a:gd name="connsiteY10" fmla="*/ 29153 h 566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32042" h="566785">
                <a:moveTo>
                  <a:pt x="1711154" y="29153"/>
                </a:moveTo>
                <a:cubicBezTo>
                  <a:pt x="2382249" y="-5605"/>
                  <a:pt x="5005133" y="-13626"/>
                  <a:pt x="5641470" y="29153"/>
                </a:cubicBezTo>
                <a:cubicBezTo>
                  <a:pt x="6277807" y="71932"/>
                  <a:pt x="5694944" y="245722"/>
                  <a:pt x="5529175" y="285827"/>
                </a:cubicBezTo>
                <a:cubicBezTo>
                  <a:pt x="5363406" y="325932"/>
                  <a:pt x="4791238" y="237700"/>
                  <a:pt x="4646859" y="269784"/>
                </a:cubicBezTo>
                <a:cubicBezTo>
                  <a:pt x="4502480" y="301868"/>
                  <a:pt x="4817975" y="440900"/>
                  <a:pt x="4662901" y="478332"/>
                </a:cubicBezTo>
                <a:cubicBezTo>
                  <a:pt x="4507827" y="515764"/>
                  <a:pt x="3716417" y="494374"/>
                  <a:pt x="3716417" y="494374"/>
                </a:cubicBezTo>
                <a:cubicBezTo>
                  <a:pt x="2983828" y="507742"/>
                  <a:pt x="828838" y="593300"/>
                  <a:pt x="267365" y="558542"/>
                </a:cubicBezTo>
                <a:cubicBezTo>
                  <a:pt x="-294108" y="523784"/>
                  <a:pt x="176459" y="333953"/>
                  <a:pt x="347575" y="285827"/>
                </a:cubicBezTo>
                <a:cubicBezTo>
                  <a:pt x="518691" y="237701"/>
                  <a:pt x="1082838" y="277805"/>
                  <a:pt x="1294059" y="269784"/>
                </a:cubicBezTo>
                <a:cubicBezTo>
                  <a:pt x="1505280" y="261763"/>
                  <a:pt x="1548059" y="275131"/>
                  <a:pt x="1614901" y="237700"/>
                </a:cubicBezTo>
                <a:cubicBezTo>
                  <a:pt x="1681743" y="200269"/>
                  <a:pt x="1040059" y="63911"/>
                  <a:pt x="1711154" y="29153"/>
                </a:cubicBezTo>
                <a:close/>
              </a:path>
            </a:pathLst>
          </a:cu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644693-3D66-6828-AA75-5B567BF5F2F9}"/>
              </a:ext>
            </a:extLst>
          </p:cNvPr>
          <p:cNvSpPr txBox="1"/>
          <p:nvPr/>
        </p:nvSpPr>
        <p:spPr>
          <a:xfrm>
            <a:off x="483079" y="4514832"/>
            <a:ext cx="5334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2"/>
                </a:solidFill>
              </a:rPr>
              <a:t>“Together these organizations tested more than 100,000 experiment treatments last year”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7E7028C-B19D-A97A-0527-010EC39D0083}"/>
              </a:ext>
            </a:extLst>
          </p:cNvPr>
          <p:cNvCxnSpPr/>
          <p:nvPr/>
        </p:nvCxnSpPr>
        <p:spPr>
          <a:xfrm flipH="1" flipV="1">
            <a:off x="5416952" y="5114996"/>
            <a:ext cx="957115" cy="11676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6534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7A6E53-E7D1-9CF6-DF56-3D262B3854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8D1C0-DB0B-A62F-65D1-0D245229C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sz="3600" dirty="0"/>
              <a:t>(from an MBA class Guido taught)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A84A7F-B035-3CD3-803D-59BAC23787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9551504" cy="485457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Find a way of soliciting charitable donations after people on mechanical </a:t>
                </a:r>
                <a:r>
                  <a:rPr lang="en-US" dirty="0" err="1"/>
                  <a:t>turk</a:t>
                </a:r>
                <a:r>
                  <a:rPr lang="en-US" dirty="0"/>
                  <a:t> had done a task. 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7 possible designs for solicitations.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Solicitation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will be clicked on with some unknown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There is enough budget for 1400 participants.</a:t>
                </a:r>
              </a:p>
              <a:p>
                <a:pPr lvl="1"/>
                <a:endParaRPr lang="en-US" dirty="0">
                  <a:solidFill>
                    <a:schemeClr val="accent1"/>
                  </a:solidFill>
                </a:endParaRPr>
              </a:p>
              <a:p>
                <a:r>
                  <a:rPr lang="en-US" dirty="0"/>
                  <a:t>What is the effect of each solicitation?  Which one is most effective?</a:t>
                </a:r>
              </a:p>
              <a:p>
                <a:r>
                  <a:rPr lang="en-US" dirty="0"/>
                  <a:t>How can we figure that out while raising the most possible money for charity?</a:t>
                </a:r>
              </a:p>
              <a:p>
                <a:pPr lvl="1"/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C7A017-DD1C-7A61-EE47-7C73BE7EFC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9551504" cy="4854575"/>
              </a:xfrm>
              <a:blipFill>
                <a:blip r:embed="rId3"/>
                <a:stretch>
                  <a:fillRect l="-1197" t="-2083" r="-1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7641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2EA1B-1684-2C7F-D2EB-6C1D95679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3FE58-32E9-128B-EAD8-DFD1F916C7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HW1 part 2 due Monday 10/13!</a:t>
            </a:r>
          </a:p>
        </p:txBody>
      </p:sp>
    </p:spTree>
    <p:extLst>
      <p:ext uri="{BB962C8B-B14F-4D97-AF65-F5344CB8AC3E}">
        <p14:creationId xmlns:p14="http://schemas.microsoft.com/office/powerpoint/2010/main" val="3961282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76A0ED-4BEB-6004-A0E6-C2E238F90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61B6C-280F-D193-EDDD-7E86D62B3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One of the 7 solicitations</a:t>
            </a: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39892C94-A411-4027-1660-73F1DA14B529}"/>
              </a:ext>
            </a:extLst>
          </p:cNvPr>
          <p:cNvSpPr txBox="1"/>
          <p:nvPr/>
        </p:nvSpPr>
        <p:spPr>
          <a:xfrm>
            <a:off x="5465485" y="1832383"/>
            <a:ext cx="6421715" cy="4399689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 marR="3464">
              <a:lnSpc>
                <a:spcPct val="110200"/>
              </a:lnSpc>
              <a:spcBef>
                <a:spcPts val="68"/>
              </a:spcBef>
              <a:tabLst>
                <a:tab pos="164518" algn="l"/>
              </a:tabLst>
            </a:pPr>
            <a:r>
              <a:rPr sz="2000" b="1" dirty="0">
                <a:latin typeface="Arial"/>
                <a:cs typeface="Arial"/>
              </a:rPr>
              <a:t>4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out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of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5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survey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spc="-7" dirty="0">
                <a:latin typeface="Arial"/>
                <a:cs typeface="Arial"/>
              </a:rPr>
              <a:t>respondents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donate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their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bonus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to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154CC"/>
                </a:solidFill>
                <a:uFill>
                  <a:solidFill>
                    <a:srgbClr val="1154CC"/>
                  </a:solidFill>
                </a:uFill>
                <a:latin typeface="Arial"/>
                <a:cs typeface="Arial"/>
                <a:hlinkClick r:id="rId3"/>
              </a:rPr>
              <a:t>GiveDirectly</a:t>
            </a:r>
            <a:r>
              <a:rPr sz="2000" b="1" u="none" spc="-10" dirty="0">
                <a:solidFill>
                  <a:srgbClr val="1154CC"/>
                </a:solidFill>
                <a:latin typeface="Arial"/>
                <a:cs typeface="Arial"/>
              </a:rPr>
              <a:t> </a:t>
            </a:r>
            <a:r>
              <a:rPr sz="2000" b="1" u="none" dirty="0">
                <a:latin typeface="Arial"/>
                <a:cs typeface="Arial"/>
              </a:rPr>
              <a:t>-</a:t>
            </a:r>
            <a:r>
              <a:rPr sz="2000" b="1" u="none" spc="-10" dirty="0">
                <a:latin typeface="Arial"/>
                <a:cs typeface="Arial"/>
              </a:rPr>
              <a:t> </a:t>
            </a:r>
            <a:r>
              <a:rPr sz="2000" b="1" u="none" dirty="0">
                <a:latin typeface="Arial"/>
                <a:cs typeface="Arial"/>
              </a:rPr>
              <a:t>join</a:t>
            </a:r>
            <a:r>
              <a:rPr sz="2000" b="1" u="none" spc="-7" dirty="0">
                <a:latin typeface="Arial"/>
                <a:cs typeface="Arial"/>
              </a:rPr>
              <a:t> </a:t>
            </a:r>
            <a:r>
              <a:rPr sz="2000" b="1" u="none" dirty="0">
                <a:latin typeface="Arial"/>
                <a:cs typeface="Arial"/>
              </a:rPr>
              <a:t>them</a:t>
            </a:r>
            <a:r>
              <a:rPr sz="2000" b="1" u="none" spc="-10" dirty="0">
                <a:latin typeface="Arial"/>
                <a:cs typeface="Arial"/>
              </a:rPr>
              <a:t> </a:t>
            </a:r>
            <a:r>
              <a:rPr sz="2000" b="1" u="none" spc="-17" dirty="0">
                <a:latin typeface="Arial"/>
                <a:cs typeface="Arial"/>
              </a:rPr>
              <a:t>in </a:t>
            </a:r>
            <a:r>
              <a:rPr sz="2000" b="1" u="none" dirty="0">
                <a:latin typeface="Arial"/>
                <a:cs typeface="Arial"/>
              </a:rPr>
              <a:t>providing</a:t>
            </a:r>
            <a:r>
              <a:rPr sz="2000" b="1" u="none" spc="-14" dirty="0">
                <a:latin typeface="Arial"/>
                <a:cs typeface="Arial"/>
              </a:rPr>
              <a:t> </a:t>
            </a:r>
            <a:r>
              <a:rPr sz="2000" b="1" u="none" dirty="0">
                <a:latin typeface="Arial"/>
                <a:cs typeface="Arial"/>
              </a:rPr>
              <a:t>support</a:t>
            </a:r>
            <a:r>
              <a:rPr sz="2000" b="1" u="none" spc="-14" dirty="0">
                <a:latin typeface="Arial"/>
                <a:cs typeface="Arial"/>
              </a:rPr>
              <a:t> </a:t>
            </a:r>
            <a:r>
              <a:rPr sz="2000" b="1" u="none" dirty="0">
                <a:latin typeface="Arial"/>
                <a:cs typeface="Arial"/>
              </a:rPr>
              <a:t>to</a:t>
            </a:r>
            <a:r>
              <a:rPr sz="2000" b="1" u="none" spc="-10" dirty="0">
                <a:latin typeface="Arial"/>
                <a:cs typeface="Arial"/>
              </a:rPr>
              <a:t> </a:t>
            </a:r>
            <a:r>
              <a:rPr sz="2000" b="1" u="none" dirty="0">
                <a:latin typeface="Arial"/>
                <a:cs typeface="Arial"/>
              </a:rPr>
              <a:t>families</a:t>
            </a:r>
            <a:r>
              <a:rPr sz="2000" b="1" u="none" spc="-14" dirty="0">
                <a:latin typeface="Arial"/>
                <a:cs typeface="Arial"/>
              </a:rPr>
              <a:t> </a:t>
            </a:r>
            <a:r>
              <a:rPr sz="2000" b="1" u="none" dirty="0">
                <a:latin typeface="Arial"/>
                <a:cs typeface="Arial"/>
              </a:rPr>
              <a:t>in</a:t>
            </a:r>
            <a:r>
              <a:rPr sz="2000" b="1" u="none" spc="-10" dirty="0">
                <a:latin typeface="Arial"/>
                <a:cs typeface="Arial"/>
              </a:rPr>
              <a:t> </a:t>
            </a:r>
            <a:r>
              <a:rPr sz="2000" b="1" u="none" dirty="0">
                <a:latin typeface="Arial"/>
                <a:cs typeface="Arial"/>
              </a:rPr>
              <a:t>extreme</a:t>
            </a:r>
            <a:r>
              <a:rPr sz="2000" b="1" u="none" spc="-14" dirty="0">
                <a:latin typeface="Arial"/>
                <a:cs typeface="Arial"/>
              </a:rPr>
              <a:t> </a:t>
            </a:r>
            <a:r>
              <a:rPr sz="2000" b="1" u="none" spc="-7" dirty="0">
                <a:latin typeface="Arial"/>
                <a:cs typeface="Arial"/>
              </a:rPr>
              <a:t>poverty.</a:t>
            </a:r>
            <a:r>
              <a:rPr sz="2000" b="1" u="none" spc="-14" dirty="0">
                <a:latin typeface="Arial"/>
                <a:cs typeface="Arial"/>
              </a:rPr>
              <a:t> </a:t>
            </a:r>
            <a:endParaRPr lang="en-US" sz="2000" b="1" u="none" spc="-14" dirty="0">
              <a:latin typeface="Arial"/>
              <a:cs typeface="Arial"/>
            </a:endParaRPr>
          </a:p>
          <a:p>
            <a:pPr marL="8659" marR="3464">
              <a:lnSpc>
                <a:spcPct val="110200"/>
              </a:lnSpc>
              <a:spcBef>
                <a:spcPts val="68"/>
              </a:spcBef>
              <a:tabLst>
                <a:tab pos="164518" algn="l"/>
              </a:tabLst>
            </a:pPr>
            <a:r>
              <a:rPr sz="2000" u="none" spc="-7" dirty="0" err="1">
                <a:latin typeface="Arial"/>
                <a:cs typeface="Arial"/>
              </a:rPr>
              <a:t>GiveDirectly</a:t>
            </a:r>
            <a:r>
              <a:rPr sz="2000" u="none" spc="-7" dirty="0">
                <a:latin typeface="Arial"/>
                <a:cs typeface="Arial"/>
              </a:rPr>
              <a:t>,</a:t>
            </a:r>
            <a:r>
              <a:rPr sz="2000" u="none" spc="-14" dirty="0">
                <a:latin typeface="Arial"/>
                <a:cs typeface="Arial"/>
              </a:rPr>
              <a:t> </a:t>
            </a:r>
            <a:r>
              <a:rPr sz="2000" u="none" dirty="0">
                <a:latin typeface="Arial"/>
                <a:cs typeface="Arial"/>
              </a:rPr>
              <a:t>a</a:t>
            </a:r>
            <a:r>
              <a:rPr sz="2000" u="none" spc="-10" dirty="0">
                <a:latin typeface="Arial"/>
                <a:cs typeface="Arial"/>
              </a:rPr>
              <a:t> </a:t>
            </a:r>
            <a:r>
              <a:rPr sz="2000" u="none" dirty="0">
                <a:latin typeface="Arial"/>
                <a:cs typeface="Arial"/>
              </a:rPr>
              <a:t>top-rated</a:t>
            </a:r>
            <a:r>
              <a:rPr sz="2000" u="none" spc="-14" dirty="0">
                <a:latin typeface="Arial"/>
                <a:cs typeface="Arial"/>
              </a:rPr>
              <a:t> </a:t>
            </a:r>
            <a:r>
              <a:rPr sz="2000" u="none" spc="-7" dirty="0">
                <a:latin typeface="Arial"/>
                <a:cs typeface="Arial"/>
              </a:rPr>
              <a:t>charity, </a:t>
            </a:r>
            <a:r>
              <a:rPr sz="2000" u="none" dirty="0">
                <a:latin typeface="Arial"/>
                <a:cs typeface="Arial"/>
              </a:rPr>
              <a:t>works</a:t>
            </a:r>
            <a:r>
              <a:rPr sz="2000" u="none" spc="-24" dirty="0">
                <a:latin typeface="Arial"/>
                <a:cs typeface="Arial"/>
              </a:rPr>
              <a:t> </a:t>
            </a:r>
            <a:r>
              <a:rPr sz="2000" u="none" dirty="0">
                <a:latin typeface="Arial"/>
                <a:cs typeface="Arial"/>
              </a:rPr>
              <a:t>tirelessly</a:t>
            </a:r>
            <a:r>
              <a:rPr sz="2000" u="none" spc="-24" dirty="0">
                <a:latin typeface="Arial"/>
                <a:cs typeface="Arial"/>
              </a:rPr>
              <a:t> </a:t>
            </a:r>
            <a:r>
              <a:rPr sz="2000" u="none" dirty="0">
                <a:latin typeface="Arial"/>
                <a:cs typeface="Arial"/>
              </a:rPr>
              <a:t>to</a:t>
            </a:r>
            <a:r>
              <a:rPr sz="2000" u="none" spc="-24" dirty="0">
                <a:latin typeface="Arial"/>
                <a:cs typeface="Arial"/>
              </a:rPr>
              <a:t> </a:t>
            </a:r>
            <a:r>
              <a:rPr sz="2000" u="none" dirty="0">
                <a:latin typeface="Arial"/>
                <a:cs typeface="Arial"/>
              </a:rPr>
              <a:t>provide</a:t>
            </a:r>
            <a:r>
              <a:rPr sz="2000" u="none" spc="-24" dirty="0">
                <a:latin typeface="Arial"/>
                <a:cs typeface="Arial"/>
              </a:rPr>
              <a:t> </a:t>
            </a:r>
            <a:r>
              <a:rPr sz="2000" u="none" dirty="0">
                <a:latin typeface="Arial"/>
                <a:cs typeface="Arial"/>
              </a:rPr>
              <a:t>aid</a:t>
            </a:r>
            <a:r>
              <a:rPr sz="2000" u="none" spc="-24" dirty="0">
                <a:latin typeface="Arial"/>
                <a:cs typeface="Arial"/>
              </a:rPr>
              <a:t> </a:t>
            </a:r>
            <a:r>
              <a:rPr sz="2000" u="none" dirty="0">
                <a:latin typeface="Arial"/>
                <a:cs typeface="Arial"/>
              </a:rPr>
              <a:t>to</a:t>
            </a:r>
            <a:r>
              <a:rPr sz="2000" u="none" spc="-24" dirty="0">
                <a:latin typeface="Arial"/>
                <a:cs typeface="Arial"/>
              </a:rPr>
              <a:t> </a:t>
            </a:r>
            <a:r>
              <a:rPr sz="2000" u="none" dirty="0">
                <a:latin typeface="Arial"/>
                <a:cs typeface="Arial"/>
              </a:rPr>
              <a:t>vulnerable</a:t>
            </a:r>
            <a:r>
              <a:rPr sz="2000" u="none" spc="-24" dirty="0">
                <a:latin typeface="Arial"/>
                <a:cs typeface="Arial"/>
              </a:rPr>
              <a:t> </a:t>
            </a:r>
            <a:r>
              <a:rPr sz="2000" u="none" dirty="0">
                <a:latin typeface="Arial"/>
                <a:cs typeface="Arial"/>
              </a:rPr>
              <a:t>people</a:t>
            </a:r>
            <a:r>
              <a:rPr sz="2000" u="none" spc="-24" dirty="0">
                <a:latin typeface="Arial"/>
                <a:cs typeface="Arial"/>
              </a:rPr>
              <a:t> </a:t>
            </a:r>
            <a:r>
              <a:rPr sz="2000" u="none" dirty="0">
                <a:latin typeface="Arial"/>
                <a:cs typeface="Arial"/>
              </a:rPr>
              <a:t>worldwide,</a:t>
            </a:r>
            <a:r>
              <a:rPr sz="2000" u="none" spc="-20" dirty="0">
                <a:latin typeface="Arial"/>
                <a:cs typeface="Arial"/>
              </a:rPr>
              <a:t> </a:t>
            </a:r>
            <a:r>
              <a:rPr sz="2000" u="none" dirty="0">
                <a:latin typeface="Arial"/>
                <a:cs typeface="Arial"/>
              </a:rPr>
              <a:t>and</a:t>
            </a:r>
            <a:r>
              <a:rPr sz="2000" u="none" spc="-24" dirty="0">
                <a:latin typeface="Arial"/>
                <a:cs typeface="Arial"/>
              </a:rPr>
              <a:t> </a:t>
            </a:r>
            <a:r>
              <a:rPr sz="2000" u="none" dirty="0">
                <a:latin typeface="Arial"/>
                <a:cs typeface="Arial"/>
              </a:rPr>
              <a:t>expands</a:t>
            </a:r>
            <a:r>
              <a:rPr sz="2000" u="none" spc="-24" dirty="0">
                <a:latin typeface="Arial"/>
                <a:cs typeface="Arial"/>
              </a:rPr>
              <a:t> </a:t>
            </a:r>
            <a:r>
              <a:rPr sz="2000" u="none" dirty="0">
                <a:latin typeface="Arial"/>
                <a:cs typeface="Arial"/>
              </a:rPr>
              <a:t>access</a:t>
            </a:r>
            <a:r>
              <a:rPr sz="2000" u="none" spc="-24" dirty="0">
                <a:latin typeface="Arial"/>
                <a:cs typeface="Arial"/>
              </a:rPr>
              <a:t> </a:t>
            </a:r>
            <a:r>
              <a:rPr sz="2000" u="none" spc="-17" dirty="0">
                <a:latin typeface="Arial"/>
                <a:cs typeface="Arial"/>
              </a:rPr>
              <a:t>to </a:t>
            </a:r>
            <a:r>
              <a:rPr sz="2000" u="none" dirty="0">
                <a:latin typeface="Arial"/>
                <a:cs typeface="Arial"/>
              </a:rPr>
              <a:t>food,</a:t>
            </a:r>
            <a:r>
              <a:rPr sz="2000" u="none" spc="-20" dirty="0">
                <a:latin typeface="Arial"/>
                <a:cs typeface="Arial"/>
              </a:rPr>
              <a:t> </a:t>
            </a:r>
            <a:r>
              <a:rPr sz="2000" u="none" dirty="0">
                <a:latin typeface="Arial"/>
                <a:cs typeface="Arial"/>
              </a:rPr>
              <a:t>medicine,</a:t>
            </a:r>
            <a:r>
              <a:rPr sz="2000" u="none" spc="-20" dirty="0">
                <a:latin typeface="Arial"/>
                <a:cs typeface="Arial"/>
              </a:rPr>
              <a:t> </a:t>
            </a:r>
            <a:r>
              <a:rPr sz="2000" u="none" dirty="0">
                <a:latin typeface="Arial"/>
                <a:cs typeface="Arial"/>
              </a:rPr>
              <a:t>water,</a:t>
            </a:r>
            <a:r>
              <a:rPr sz="2000" u="none" spc="-20" dirty="0">
                <a:latin typeface="Arial"/>
                <a:cs typeface="Arial"/>
              </a:rPr>
              <a:t> </a:t>
            </a:r>
            <a:r>
              <a:rPr sz="2000" u="none" dirty="0">
                <a:latin typeface="Arial"/>
                <a:cs typeface="Arial"/>
              </a:rPr>
              <a:t>education,</a:t>
            </a:r>
            <a:r>
              <a:rPr sz="2000" u="none" spc="-20" dirty="0">
                <a:latin typeface="Arial"/>
                <a:cs typeface="Arial"/>
              </a:rPr>
              <a:t> </a:t>
            </a:r>
            <a:r>
              <a:rPr sz="2000" u="none" dirty="0">
                <a:latin typeface="Arial"/>
                <a:cs typeface="Arial"/>
              </a:rPr>
              <a:t>and</a:t>
            </a:r>
            <a:r>
              <a:rPr sz="2000" u="none" spc="-20" dirty="0">
                <a:latin typeface="Arial"/>
                <a:cs typeface="Arial"/>
              </a:rPr>
              <a:t> </a:t>
            </a:r>
            <a:r>
              <a:rPr sz="2000" u="none" dirty="0">
                <a:latin typeface="Arial"/>
                <a:cs typeface="Arial"/>
              </a:rPr>
              <a:t>more.</a:t>
            </a:r>
            <a:r>
              <a:rPr sz="2000" u="none" spc="-20" dirty="0">
                <a:latin typeface="Arial"/>
                <a:cs typeface="Arial"/>
              </a:rPr>
              <a:t> </a:t>
            </a:r>
            <a:r>
              <a:rPr sz="2000" u="none" dirty="0">
                <a:latin typeface="Arial"/>
                <a:cs typeface="Arial"/>
              </a:rPr>
              <a:t>GiveDirectly</a:t>
            </a:r>
            <a:r>
              <a:rPr sz="2000" u="none" spc="-20" dirty="0">
                <a:latin typeface="Arial"/>
                <a:cs typeface="Arial"/>
              </a:rPr>
              <a:t> </a:t>
            </a:r>
            <a:r>
              <a:rPr sz="2000" u="none" dirty="0">
                <a:latin typeface="Arial"/>
                <a:cs typeface="Arial"/>
              </a:rPr>
              <a:t>is</a:t>
            </a:r>
            <a:r>
              <a:rPr sz="2000" u="none" spc="-20" dirty="0">
                <a:latin typeface="Arial"/>
                <a:cs typeface="Arial"/>
              </a:rPr>
              <a:t> </a:t>
            </a:r>
            <a:r>
              <a:rPr sz="2000" u="none" dirty="0">
                <a:latin typeface="Arial"/>
                <a:cs typeface="Arial"/>
              </a:rPr>
              <a:t>recommended</a:t>
            </a:r>
            <a:r>
              <a:rPr sz="2000" u="none" spc="-20" dirty="0">
                <a:latin typeface="Arial"/>
                <a:cs typeface="Arial"/>
              </a:rPr>
              <a:t> </a:t>
            </a:r>
            <a:r>
              <a:rPr sz="2000" u="none" dirty="0">
                <a:latin typeface="Arial"/>
                <a:cs typeface="Arial"/>
              </a:rPr>
              <a:t>by</a:t>
            </a:r>
            <a:r>
              <a:rPr sz="2000" u="none" spc="-17" dirty="0">
                <a:latin typeface="Arial"/>
                <a:cs typeface="Arial"/>
              </a:rPr>
              <a:t> </a:t>
            </a:r>
            <a:r>
              <a:rPr sz="2000" u="none" spc="-7" dirty="0">
                <a:latin typeface="Arial"/>
                <a:cs typeface="Arial"/>
              </a:rPr>
              <a:t>leading </a:t>
            </a:r>
            <a:r>
              <a:rPr sz="2000" u="none" dirty="0">
                <a:latin typeface="Arial"/>
                <a:cs typeface="Arial"/>
              </a:rPr>
              <a:t>global</a:t>
            </a:r>
            <a:r>
              <a:rPr sz="2000" u="none" spc="-20" dirty="0">
                <a:latin typeface="Arial"/>
                <a:cs typeface="Arial"/>
              </a:rPr>
              <a:t> </a:t>
            </a:r>
            <a:r>
              <a:rPr sz="2000" u="none" dirty="0">
                <a:latin typeface="Arial"/>
                <a:cs typeface="Arial"/>
              </a:rPr>
              <a:t>aid</a:t>
            </a:r>
            <a:r>
              <a:rPr sz="2000" u="none" spc="-17" dirty="0">
                <a:latin typeface="Arial"/>
                <a:cs typeface="Arial"/>
              </a:rPr>
              <a:t> </a:t>
            </a:r>
            <a:r>
              <a:rPr sz="2000" u="none" dirty="0">
                <a:latin typeface="Arial"/>
                <a:cs typeface="Arial"/>
              </a:rPr>
              <a:t>organizations</a:t>
            </a:r>
            <a:r>
              <a:rPr sz="2000" u="none" spc="-17" dirty="0">
                <a:latin typeface="Arial"/>
                <a:cs typeface="Arial"/>
              </a:rPr>
              <a:t> </a:t>
            </a:r>
            <a:r>
              <a:rPr sz="2000" u="none" dirty="0">
                <a:latin typeface="Arial"/>
                <a:cs typeface="Arial"/>
              </a:rPr>
              <a:t>such</a:t>
            </a:r>
            <a:r>
              <a:rPr sz="2000" u="none" spc="-17" dirty="0">
                <a:latin typeface="Arial"/>
                <a:cs typeface="Arial"/>
              </a:rPr>
              <a:t> </a:t>
            </a:r>
            <a:r>
              <a:rPr sz="2000" u="none" dirty="0">
                <a:latin typeface="Arial"/>
                <a:cs typeface="Arial"/>
              </a:rPr>
              <a:t>as</a:t>
            </a:r>
            <a:r>
              <a:rPr sz="2000" u="none" spc="-20" dirty="0">
                <a:latin typeface="Arial"/>
                <a:cs typeface="Arial"/>
              </a:rPr>
              <a:t> </a:t>
            </a:r>
            <a:r>
              <a:rPr sz="2000" u="none" dirty="0">
                <a:latin typeface="Arial"/>
                <a:cs typeface="Arial"/>
              </a:rPr>
              <a:t>USAID,</a:t>
            </a:r>
            <a:r>
              <a:rPr sz="2000" u="none" spc="-17" dirty="0">
                <a:latin typeface="Arial"/>
                <a:cs typeface="Arial"/>
              </a:rPr>
              <a:t> </a:t>
            </a:r>
            <a:r>
              <a:rPr sz="2000" u="none" dirty="0">
                <a:latin typeface="Arial"/>
                <a:cs typeface="Arial"/>
              </a:rPr>
              <a:t>Google.org,</a:t>
            </a:r>
            <a:r>
              <a:rPr sz="2000" u="none" spc="-17" dirty="0">
                <a:latin typeface="Arial"/>
                <a:cs typeface="Arial"/>
              </a:rPr>
              <a:t> </a:t>
            </a:r>
            <a:r>
              <a:rPr sz="2000" u="none" dirty="0">
                <a:latin typeface="Arial"/>
                <a:cs typeface="Arial"/>
              </a:rPr>
              <a:t>and</a:t>
            </a:r>
            <a:r>
              <a:rPr sz="2000" u="none" spc="-17" dirty="0">
                <a:latin typeface="Arial"/>
                <a:cs typeface="Arial"/>
              </a:rPr>
              <a:t> </a:t>
            </a:r>
            <a:r>
              <a:rPr sz="2000" u="none" dirty="0">
                <a:latin typeface="Arial"/>
                <a:cs typeface="Arial"/>
              </a:rPr>
              <a:t>the</a:t>
            </a:r>
            <a:r>
              <a:rPr sz="2000" u="none" spc="-20" dirty="0">
                <a:latin typeface="Arial"/>
                <a:cs typeface="Arial"/>
              </a:rPr>
              <a:t> </a:t>
            </a:r>
            <a:r>
              <a:rPr sz="2000" u="none" dirty="0">
                <a:latin typeface="Arial"/>
                <a:cs typeface="Arial"/>
              </a:rPr>
              <a:t>Global</a:t>
            </a:r>
            <a:r>
              <a:rPr sz="2000" u="none" spc="-17" dirty="0">
                <a:latin typeface="Arial"/>
                <a:cs typeface="Arial"/>
              </a:rPr>
              <a:t> </a:t>
            </a:r>
            <a:r>
              <a:rPr sz="2000" u="none" dirty="0">
                <a:latin typeface="Arial"/>
                <a:cs typeface="Arial"/>
              </a:rPr>
              <a:t>Innovation</a:t>
            </a:r>
            <a:r>
              <a:rPr sz="2000" u="none" spc="-17" dirty="0">
                <a:latin typeface="Arial"/>
                <a:cs typeface="Arial"/>
              </a:rPr>
              <a:t> </a:t>
            </a:r>
            <a:r>
              <a:rPr sz="2000" u="none" spc="-7" dirty="0">
                <a:latin typeface="Arial"/>
                <a:cs typeface="Arial"/>
              </a:rPr>
              <a:t>Fund. </a:t>
            </a:r>
            <a:r>
              <a:rPr sz="2000" u="none" dirty="0">
                <a:latin typeface="Arial"/>
                <a:cs typeface="Arial"/>
              </a:rPr>
              <a:t>Any</a:t>
            </a:r>
            <a:r>
              <a:rPr sz="2000" u="none" spc="-20" dirty="0">
                <a:latin typeface="Arial"/>
                <a:cs typeface="Arial"/>
              </a:rPr>
              <a:t> </a:t>
            </a:r>
            <a:r>
              <a:rPr sz="2000" u="none" dirty="0">
                <a:latin typeface="Arial"/>
                <a:cs typeface="Arial"/>
              </a:rPr>
              <a:t>contribution</a:t>
            </a:r>
            <a:r>
              <a:rPr sz="2000" u="none" spc="-20" dirty="0">
                <a:latin typeface="Arial"/>
                <a:cs typeface="Arial"/>
              </a:rPr>
              <a:t> </a:t>
            </a:r>
            <a:r>
              <a:rPr sz="2000" u="none" dirty="0">
                <a:latin typeface="Arial"/>
                <a:cs typeface="Arial"/>
              </a:rPr>
              <a:t>will</a:t>
            </a:r>
            <a:r>
              <a:rPr sz="2000" u="none" spc="-20" dirty="0">
                <a:latin typeface="Arial"/>
                <a:cs typeface="Arial"/>
              </a:rPr>
              <a:t> </a:t>
            </a:r>
            <a:r>
              <a:rPr sz="2000" u="none" dirty="0">
                <a:latin typeface="Arial"/>
                <a:cs typeface="Arial"/>
              </a:rPr>
              <a:t>go</a:t>
            </a:r>
            <a:r>
              <a:rPr sz="2000" u="none" spc="-20" dirty="0">
                <a:latin typeface="Arial"/>
                <a:cs typeface="Arial"/>
              </a:rPr>
              <a:t> </a:t>
            </a:r>
            <a:r>
              <a:rPr sz="2000" u="none" dirty="0">
                <a:latin typeface="Arial"/>
                <a:cs typeface="Arial"/>
              </a:rPr>
              <a:t>a</a:t>
            </a:r>
            <a:r>
              <a:rPr sz="2000" u="none" spc="-20" dirty="0">
                <a:latin typeface="Arial"/>
                <a:cs typeface="Arial"/>
              </a:rPr>
              <a:t> </a:t>
            </a:r>
            <a:r>
              <a:rPr sz="2000" u="none" dirty="0">
                <a:latin typeface="Arial"/>
                <a:cs typeface="Arial"/>
              </a:rPr>
              <a:t>long</a:t>
            </a:r>
            <a:r>
              <a:rPr sz="2000" u="none" spc="-20" dirty="0">
                <a:latin typeface="Arial"/>
                <a:cs typeface="Arial"/>
              </a:rPr>
              <a:t> </a:t>
            </a:r>
            <a:r>
              <a:rPr sz="2000" u="none" spc="-14" dirty="0">
                <a:latin typeface="Arial"/>
                <a:cs typeface="Arial"/>
              </a:rPr>
              <a:t>way.</a:t>
            </a:r>
            <a:endParaRPr lang="en-US" sz="2000" u="none" spc="-14" dirty="0">
              <a:latin typeface="Arial"/>
              <a:cs typeface="Arial"/>
            </a:endParaRPr>
          </a:p>
          <a:p>
            <a:pPr marL="8659" marR="3464">
              <a:lnSpc>
                <a:spcPct val="110200"/>
              </a:lnSpc>
              <a:spcBef>
                <a:spcPts val="68"/>
              </a:spcBef>
              <a:tabLst>
                <a:tab pos="164518" algn="l"/>
              </a:tabLst>
            </a:pPr>
            <a:endParaRPr sz="2000" dirty="0">
              <a:latin typeface="Arial"/>
              <a:cs typeface="Arial"/>
            </a:endParaRPr>
          </a:p>
          <a:p>
            <a:pPr marL="663277" lvl="1" indent="-342900">
              <a:lnSpc>
                <a:spcPct val="100000"/>
              </a:lnSpc>
              <a:spcBef>
                <a:spcPts val="92"/>
              </a:spcBef>
              <a:buFont typeface="Wingdings" pitchFamily="2" charset="2"/>
              <a:buChar char="q"/>
              <a:tabLst>
                <a:tab pos="475804" algn="l"/>
              </a:tabLst>
            </a:pPr>
            <a:r>
              <a:rPr sz="2000" spc="-14" dirty="0">
                <a:latin typeface="Arial"/>
                <a:cs typeface="Arial"/>
              </a:rPr>
              <a:t>Yes,</a:t>
            </a:r>
            <a:r>
              <a:rPr sz="2000" spc="-17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donate</a:t>
            </a:r>
            <a:r>
              <a:rPr sz="2000" spc="-1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my</a:t>
            </a:r>
            <a:r>
              <a:rPr sz="2000" spc="-17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bonus</a:t>
            </a:r>
            <a:r>
              <a:rPr sz="2000" spc="-1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(approximately</a:t>
            </a:r>
            <a:r>
              <a:rPr sz="2000" spc="-1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1.4</a:t>
            </a:r>
            <a:r>
              <a:rPr sz="2000" spc="-17" dirty="0">
                <a:latin typeface="Arial"/>
                <a:cs typeface="Arial"/>
              </a:rPr>
              <a:t> </a:t>
            </a:r>
            <a:r>
              <a:rPr sz="2000" spc="-7" dirty="0">
                <a:latin typeface="Arial"/>
                <a:cs typeface="Arial"/>
              </a:rPr>
              <a:t>meals).</a:t>
            </a:r>
            <a:endParaRPr sz="2000" dirty="0">
              <a:latin typeface="Arial"/>
              <a:cs typeface="Arial"/>
            </a:endParaRPr>
          </a:p>
          <a:p>
            <a:pPr marL="663277" lvl="1" indent="-342900">
              <a:lnSpc>
                <a:spcPct val="100000"/>
              </a:lnSpc>
              <a:spcBef>
                <a:spcPts val="92"/>
              </a:spcBef>
              <a:buFont typeface="Wingdings" pitchFamily="2" charset="2"/>
              <a:buChar char="q"/>
              <a:tabLst>
                <a:tab pos="475804" algn="l"/>
              </a:tabLst>
            </a:pPr>
            <a:r>
              <a:rPr sz="2000" dirty="0">
                <a:latin typeface="Arial"/>
                <a:cs typeface="Arial"/>
              </a:rPr>
              <a:t>No,</a:t>
            </a:r>
            <a:r>
              <a:rPr sz="2000" spc="-1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keep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my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$0.35</a:t>
            </a:r>
            <a:r>
              <a:rPr sz="2000" spc="-14" dirty="0">
                <a:latin typeface="Arial"/>
                <a:cs typeface="Arial"/>
              </a:rPr>
              <a:t> </a:t>
            </a:r>
            <a:r>
              <a:rPr sz="2000" spc="-7" dirty="0">
                <a:latin typeface="Arial"/>
                <a:cs typeface="Arial"/>
              </a:rPr>
              <a:t>bonus.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5" name="object 4">
            <a:extLst>
              <a:ext uri="{FF2B5EF4-FFF2-40B4-BE49-F238E27FC236}">
                <a16:creationId xmlns:a16="http://schemas.microsoft.com/office/drawing/2014/main" id="{382445A0-D639-7FC6-58C2-FC2566D6B1D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4372" y="1832383"/>
            <a:ext cx="4411666" cy="247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3544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D3A396-B982-F051-3591-820905045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C7FD1-F853-F4B7-CC3B-BA5D7C981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981" y="-84863"/>
            <a:ext cx="10515600" cy="1325563"/>
          </a:xfrm>
        </p:spPr>
        <p:txBody>
          <a:bodyPr/>
          <a:lstStyle/>
          <a:p>
            <a:r>
              <a:rPr lang="en-US" dirty="0"/>
              <a:t>Another 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097F4-09AB-CC6B-5106-6E2EF6B10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317" y="1343480"/>
            <a:ext cx="7238742" cy="539559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Thank</a:t>
            </a:r>
            <a:r>
              <a:rPr lang="en-US" sz="1800" spc="-24" dirty="0"/>
              <a:t> </a:t>
            </a:r>
            <a:r>
              <a:rPr lang="en-US" sz="1800" dirty="0"/>
              <a:t>you</a:t>
            </a:r>
            <a:r>
              <a:rPr lang="en-US" sz="1800" spc="-20" dirty="0"/>
              <a:t> </a:t>
            </a:r>
            <a:r>
              <a:rPr lang="en-US" sz="1800" dirty="0"/>
              <a:t>very</a:t>
            </a:r>
            <a:r>
              <a:rPr lang="en-US" sz="1800" spc="-24" dirty="0"/>
              <a:t> </a:t>
            </a:r>
            <a:r>
              <a:rPr lang="en-US" sz="1800" dirty="0"/>
              <a:t>much</a:t>
            </a:r>
            <a:r>
              <a:rPr lang="en-US" sz="1800" spc="-20" dirty="0"/>
              <a:t> </a:t>
            </a:r>
            <a:r>
              <a:rPr lang="en-US" sz="1800" dirty="0"/>
              <a:t>for</a:t>
            </a:r>
            <a:r>
              <a:rPr lang="en-US" sz="1800" spc="-24" dirty="0"/>
              <a:t> </a:t>
            </a:r>
            <a:r>
              <a:rPr lang="en-US" sz="1800" spc="-7" dirty="0"/>
              <a:t>completing</a:t>
            </a:r>
            <a:r>
              <a:rPr lang="en-US" sz="1800" spc="-20" dirty="0"/>
              <a:t> </a:t>
            </a:r>
            <a:r>
              <a:rPr lang="en-US" sz="1800" dirty="0"/>
              <a:t>this</a:t>
            </a:r>
            <a:r>
              <a:rPr lang="en-US" sz="1800" spc="-24" dirty="0"/>
              <a:t> </a:t>
            </a:r>
            <a:r>
              <a:rPr lang="en-US" sz="1800" dirty="0"/>
              <a:t>survey!</a:t>
            </a:r>
            <a:r>
              <a:rPr lang="en-US" sz="1800" spc="-20" dirty="0"/>
              <a:t> </a:t>
            </a:r>
            <a:r>
              <a:rPr lang="en-US" sz="1800" dirty="0"/>
              <a:t>We</a:t>
            </a:r>
            <a:r>
              <a:rPr lang="en-US" sz="1800" spc="-24" dirty="0"/>
              <a:t> </a:t>
            </a:r>
            <a:r>
              <a:rPr lang="en-US" sz="1800" dirty="0"/>
              <a:t>are</a:t>
            </a:r>
            <a:r>
              <a:rPr lang="en-US" sz="1800" spc="-20" dirty="0"/>
              <a:t> </a:t>
            </a:r>
            <a:r>
              <a:rPr lang="en-US" sz="1800" dirty="0"/>
              <a:t>working</a:t>
            </a:r>
            <a:r>
              <a:rPr lang="en-US" sz="1800" spc="-20" dirty="0"/>
              <a:t> </a:t>
            </a:r>
            <a:r>
              <a:rPr lang="en-US" sz="1800" dirty="0"/>
              <a:t>with</a:t>
            </a:r>
            <a:r>
              <a:rPr lang="en-US" sz="1800" spc="-24" dirty="0"/>
              <a:t> </a:t>
            </a:r>
            <a:r>
              <a:rPr lang="en-US" sz="1800" spc="-7" dirty="0" err="1"/>
              <a:t>GiveDirectly</a:t>
            </a:r>
            <a:r>
              <a:rPr lang="en-US" sz="1800" spc="-7" dirty="0"/>
              <a:t>,</a:t>
            </a:r>
            <a:r>
              <a:rPr lang="en-US" sz="1800" spc="-20" dirty="0"/>
              <a:t> </a:t>
            </a:r>
            <a:r>
              <a:rPr lang="en-US" sz="1800" dirty="0"/>
              <a:t>a</a:t>
            </a:r>
            <a:r>
              <a:rPr lang="en-US" sz="1800" spc="-24" dirty="0"/>
              <a:t> </a:t>
            </a:r>
            <a:r>
              <a:rPr lang="en-US" sz="1800" spc="-7" dirty="0"/>
              <a:t>charity,</a:t>
            </a:r>
            <a:r>
              <a:rPr lang="en-US" sz="1800" spc="-20" dirty="0"/>
              <a:t> </a:t>
            </a:r>
            <a:r>
              <a:rPr lang="en-US" sz="1800" spc="-17" dirty="0"/>
              <a:t>to </a:t>
            </a:r>
            <a:r>
              <a:rPr lang="en-US" sz="1800" dirty="0"/>
              <a:t>help</a:t>
            </a:r>
            <a:r>
              <a:rPr lang="en-US" sz="1800" spc="-41" dirty="0"/>
              <a:t> </a:t>
            </a:r>
            <a:r>
              <a:rPr lang="en-US" sz="1800" dirty="0"/>
              <a:t>raise</a:t>
            </a:r>
            <a:r>
              <a:rPr lang="en-US" sz="1800" spc="-20" dirty="0"/>
              <a:t> </a:t>
            </a:r>
            <a:r>
              <a:rPr lang="en-US" sz="1800" dirty="0"/>
              <a:t>money</a:t>
            </a:r>
            <a:r>
              <a:rPr lang="en-US" sz="1800" spc="-20" dirty="0"/>
              <a:t> </a:t>
            </a:r>
            <a:r>
              <a:rPr lang="en-US" sz="1800" dirty="0"/>
              <a:t>for</a:t>
            </a:r>
            <a:r>
              <a:rPr lang="en-US" sz="1800" spc="-20" dirty="0"/>
              <a:t> </a:t>
            </a:r>
            <a:r>
              <a:rPr lang="en-US" sz="1800" spc="-7" dirty="0"/>
              <a:t>impoverished</a:t>
            </a:r>
            <a:r>
              <a:rPr lang="en-US" sz="1800" spc="-24" dirty="0"/>
              <a:t> </a:t>
            </a:r>
            <a:r>
              <a:rPr lang="en-US" sz="1800" dirty="0"/>
              <a:t>parents</a:t>
            </a:r>
            <a:r>
              <a:rPr lang="en-US" sz="1800" spc="-20" dirty="0"/>
              <a:t> </a:t>
            </a:r>
            <a:r>
              <a:rPr lang="en-US" sz="1800" dirty="0"/>
              <a:t>in</a:t>
            </a:r>
            <a:r>
              <a:rPr lang="en-US" sz="1800" spc="-20" dirty="0"/>
              <a:t> </a:t>
            </a:r>
            <a:r>
              <a:rPr lang="en-US" sz="1800" spc="-7" dirty="0"/>
              <a:t>sub-</a:t>
            </a:r>
            <a:r>
              <a:rPr lang="en-US" sz="1800" dirty="0"/>
              <a:t>Saharan</a:t>
            </a:r>
            <a:r>
              <a:rPr lang="en-US" sz="1800" spc="-20" dirty="0"/>
              <a:t> </a:t>
            </a:r>
            <a:r>
              <a:rPr lang="en-US" sz="1800" dirty="0"/>
              <a:t>Africa.</a:t>
            </a:r>
            <a:r>
              <a:rPr lang="en-US" sz="1800" spc="-20" dirty="0"/>
              <a:t> </a:t>
            </a:r>
            <a:r>
              <a:rPr lang="en-US" sz="1800" spc="-51" dirty="0"/>
              <a:t>To</a:t>
            </a:r>
            <a:r>
              <a:rPr lang="en-US" sz="1800" spc="-3" dirty="0"/>
              <a:t> </a:t>
            </a:r>
            <a:r>
              <a:rPr lang="en-US" sz="1800" dirty="0"/>
              <a:t>that</a:t>
            </a:r>
            <a:r>
              <a:rPr lang="en-US" sz="1800" spc="-24" dirty="0"/>
              <a:t> </a:t>
            </a:r>
            <a:r>
              <a:rPr lang="en-US" sz="1800" dirty="0"/>
              <a:t>end,</a:t>
            </a:r>
            <a:r>
              <a:rPr lang="en-US" sz="1800" spc="-20" dirty="0"/>
              <a:t> </a:t>
            </a:r>
            <a:r>
              <a:rPr lang="en-US" sz="1800" dirty="0"/>
              <a:t>you</a:t>
            </a:r>
            <a:r>
              <a:rPr lang="en-US" sz="1800" spc="-20" dirty="0"/>
              <a:t> </a:t>
            </a:r>
            <a:r>
              <a:rPr lang="en-US" sz="1800" dirty="0"/>
              <a:t>have</a:t>
            </a:r>
            <a:r>
              <a:rPr lang="en-US" sz="1800" spc="-20" dirty="0"/>
              <a:t> </a:t>
            </a:r>
            <a:r>
              <a:rPr lang="en-US" sz="1800" spc="-14" dirty="0"/>
              <a:t>been </a:t>
            </a:r>
            <a:r>
              <a:rPr lang="en-US" sz="1800" dirty="0"/>
              <a:t>granted</a:t>
            </a:r>
            <a:r>
              <a:rPr lang="en-US" sz="1800" spc="-24" dirty="0"/>
              <a:t> </a:t>
            </a:r>
            <a:r>
              <a:rPr lang="en-US" sz="1800" dirty="0"/>
              <a:t>a</a:t>
            </a:r>
            <a:r>
              <a:rPr lang="en-US" sz="1800" spc="-20" dirty="0"/>
              <a:t> </a:t>
            </a:r>
            <a:r>
              <a:rPr lang="en-US" sz="1800" spc="-7" dirty="0"/>
              <a:t>supplement</a:t>
            </a:r>
            <a:r>
              <a:rPr lang="en-US" sz="1800" spc="-20" dirty="0"/>
              <a:t> </a:t>
            </a:r>
            <a:r>
              <a:rPr lang="en-US" sz="1800" dirty="0"/>
              <a:t>of</a:t>
            </a:r>
            <a:r>
              <a:rPr lang="en-US" sz="1800" spc="-20" dirty="0"/>
              <a:t> </a:t>
            </a:r>
            <a:r>
              <a:rPr lang="en-US" sz="1800" dirty="0"/>
              <a:t>$0.35</a:t>
            </a:r>
            <a:r>
              <a:rPr lang="en-US" sz="1800" spc="-20" dirty="0"/>
              <a:t> </a:t>
            </a:r>
            <a:r>
              <a:rPr lang="en-US" sz="1800" dirty="0"/>
              <a:t>which</a:t>
            </a:r>
            <a:r>
              <a:rPr lang="en-US" sz="1800" spc="-20" dirty="0"/>
              <a:t> </a:t>
            </a:r>
            <a:r>
              <a:rPr lang="en-US" sz="1800" dirty="0"/>
              <a:t>you</a:t>
            </a:r>
            <a:r>
              <a:rPr lang="en-US" sz="1800" spc="-24" dirty="0"/>
              <a:t> </a:t>
            </a:r>
            <a:r>
              <a:rPr lang="en-US" sz="1800" dirty="0"/>
              <a:t>can</a:t>
            </a:r>
            <a:r>
              <a:rPr lang="en-US" sz="1800" spc="-20" dirty="0"/>
              <a:t> </a:t>
            </a:r>
            <a:r>
              <a:rPr lang="en-US" sz="1800" dirty="0"/>
              <a:t>give</a:t>
            </a:r>
            <a:r>
              <a:rPr lang="en-US" sz="1800" spc="-20" dirty="0"/>
              <a:t> </a:t>
            </a:r>
            <a:r>
              <a:rPr lang="en-US" sz="1800" dirty="0"/>
              <a:t>to</a:t>
            </a:r>
            <a:r>
              <a:rPr lang="en-US" sz="1800" spc="-20" dirty="0"/>
              <a:t> </a:t>
            </a:r>
            <a:r>
              <a:rPr lang="en-US" sz="1800" dirty="0"/>
              <a:t>mothers</a:t>
            </a:r>
            <a:r>
              <a:rPr lang="en-US" sz="1800" spc="-20" dirty="0"/>
              <a:t> </a:t>
            </a:r>
            <a:r>
              <a:rPr lang="en-US" sz="1800" dirty="0"/>
              <a:t>like</a:t>
            </a:r>
            <a:r>
              <a:rPr lang="en-US" sz="1800" spc="-20" dirty="0"/>
              <a:t> </a:t>
            </a:r>
            <a:r>
              <a:rPr lang="en-US" sz="1800" spc="-7" dirty="0" err="1"/>
              <a:t>Livester</a:t>
            </a:r>
            <a:r>
              <a:rPr lang="en-US" sz="1800" spc="-7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800" spc="-7" dirty="0"/>
          </a:p>
          <a:p>
            <a:pPr marL="0" indent="0">
              <a:lnSpc>
                <a:spcPct val="100000"/>
              </a:lnSpc>
              <a:spcBef>
                <a:spcPts val="68"/>
              </a:spcBef>
              <a:buNone/>
            </a:pPr>
            <a:r>
              <a:rPr lang="en-US" sz="1800" b="1" dirty="0"/>
              <a:t>Would</a:t>
            </a:r>
            <a:r>
              <a:rPr lang="en-US" sz="1800" b="1" spc="-20" dirty="0"/>
              <a:t> </a:t>
            </a:r>
            <a:r>
              <a:rPr lang="en-US" sz="1800" b="1" dirty="0"/>
              <a:t>you</a:t>
            </a:r>
            <a:r>
              <a:rPr lang="en-US" sz="1800" b="1" spc="-20" dirty="0"/>
              <a:t> </a:t>
            </a:r>
            <a:r>
              <a:rPr lang="en-US" sz="1800" b="1" dirty="0"/>
              <a:t>like</a:t>
            </a:r>
            <a:r>
              <a:rPr lang="en-US" sz="1800" b="1" spc="-20" dirty="0"/>
              <a:t> </a:t>
            </a:r>
            <a:r>
              <a:rPr lang="en-US" sz="1800" b="1" dirty="0"/>
              <a:t>to</a:t>
            </a:r>
            <a:r>
              <a:rPr lang="en-US" sz="1800" b="1" spc="-17" dirty="0"/>
              <a:t> </a:t>
            </a:r>
            <a:r>
              <a:rPr lang="en-US" sz="1800" b="1" dirty="0"/>
              <a:t>pass</a:t>
            </a:r>
            <a:r>
              <a:rPr lang="en-US" sz="1800" b="1" spc="-20" dirty="0"/>
              <a:t> </a:t>
            </a:r>
            <a:r>
              <a:rPr lang="en-US" sz="1800" b="1" dirty="0"/>
              <a:t>on</a:t>
            </a:r>
            <a:r>
              <a:rPr lang="en-US" sz="1800" b="1" spc="-20" dirty="0"/>
              <a:t> </a:t>
            </a:r>
            <a:r>
              <a:rPr lang="en-US" sz="1800" b="1" dirty="0"/>
              <a:t>the</a:t>
            </a:r>
            <a:r>
              <a:rPr lang="en-US" sz="1800" b="1" spc="-20" dirty="0"/>
              <a:t> </a:t>
            </a:r>
            <a:r>
              <a:rPr lang="en-US" sz="1800" b="1" dirty="0"/>
              <a:t>$0.35</a:t>
            </a:r>
            <a:r>
              <a:rPr lang="en-US" sz="1800" b="1" spc="-17" dirty="0"/>
              <a:t> </a:t>
            </a:r>
            <a:r>
              <a:rPr lang="en-US" sz="1800" b="1" spc="-7" dirty="0"/>
              <a:t>supplement</a:t>
            </a:r>
            <a:r>
              <a:rPr lang="en-US" sz="1800" b="1" spc="-20" dirty="0"/>
              <a:t> </a:t>
            </a:r>
            <a:r>
              <a:rPr lang="en-US" sz="1800" b="1" dirty="0"/>
              <a:t>to</a:t>
            </a:r>
            <a:r>
              <a:rPr lang="en-US" sz="1800" b="1" spc="-20" dirty="0"/>
              <a:t> </a:t>
            </a:r>
            <a:r>
              <a:rPr lang="en-US" sz="1800" b="1" dirty="0"/>
              <a:t>help</a:t>
            </a:r>
            <a:r>
              <a:rPr lang="en-US" sz="1800" b="1" spc="-20" dirty="0"/>
              <a:t> </a:t>
            </a:r>
            <a:r>
              <a:rPr lang="en-US" sz="1800" b="1" dirty="0"/>
              <a:t>moms</a:t>
            </a:r>
            <a:r>
              <a:rPr lang="en-US" sz="1800" b="1" spc="-17" dirty="0"/>
              <a:t> </a:t>
            </a:r>
            <a:r>
              <a:rPr lang="en-US" sz="1800" b="1" dirty="0"/>
              <a:t>like</a:t>
            </a:r>
            <a:r>
              <a:rPr lang="en-US" sz="1800" b="1" spc="-20" dirty="0"/>
              <a:t> </a:t>
            </a:r>
            <a:r>
              <a:rPr lang="en-US" sz="1800" b="1" spc="-7" dirty="0" err="1"/>
              <a:t>Livester</a:t>
            </a:r>
            <a:r>
              <a:rPr lang="en-US" sz="1800" b="1" spc="-7" dirty="0"/>
              <a:t>?</a:t>
            </a:r>
            <a:endParaRPr lang="en-US" sz="1800" dirty="0"/>
          </a:p>
          <a:p>
            <a:pPr marL="171450" indent="-171450">
              <a:lnSpc>
                <a:spcPct val="100000"/>
              </a:lnSpc>
              <a:spcBef>
                <a:spcPts val="218"/>
              </a:spcBef>
              <a:buFont typeface="Wingdings" pitchFamily="2" charset="2"/>
              <a:buChar char="q"/>
            </a:pPr>
            <a:endParaRPr lang="en-US" sz="1800" dirty="0"/>
          </a:p>
          <a:p>
            <a:pPr marL="335968" indent="-171450">
              <a:lnSpc>
                <a:spcPct val="100000"/>
              </a:lnSpc>
              <a:spcBef>
                <a:spcPts val="3"/>
              </a:spcBef>
              <a:buFont typeface="Wingdings" pitchFamily="2" charset="2"/>
              <a:buChar char="q"/>
              <a:tabLst>
                <a:tab pos="319945" algn="l"/>
              </a:tabLst>
            </a:pPr>
            <a:r>
              <a:rPr lang="en-US" sz="1800" dirty="0"/>
              <a:t>Pass</a:t>
            </a:r>
            <a:r>
              <a:rPr lang="en-US" sz="1800" spc="-20" dirty="0"/>
              <a:t> </a:t>
            </a:r>
            <a:r>
              <a:rPr lang="en-US" sz="1800" dirty="0"/>
              <a:t>it</a:t>
            </a:r>
            <a:r>
              <a:rPr lang="en-US" sz="1800" spc="-20" dirty="0"/>
              <a:t> </a:t>
            </a:r>
            <a:r>
              <a:rPr lang="en-US" sz="1800" dirty="0"/>
              <a:t>on</a:t>
            </a:r>
            <a:r>
              <a:rPr lang="en-US" sz="1800" spc="-20" dirty="0"/>
              <a:t> </a:t>
            </a:r>
            <a:r>
              <a:rPr lang="en-US" sz="1800" dirty="0"/>
              <a:t>to</a:t>
            </a:r>
            <a:r>
              <a:rPr lang="en-US" sz="1800" spc="-20" dirty="0"/>
              <a:t> </a:t>
            </a:r>
            <a:r>
              <a:rPr lang="en-US" sz="1800" dirty="0"/>
              <a:t>charity</a:t>
            </a:r>
            <a:r>
              <a:rPr lang="en-US" sz="1800" spc="-20" dirty="0"/>
              <a:t> </a:t>
            </a:r>
            <a:r>
              <a:rPr lang="en-US" sz="1800" dirty="0"/>
              <a:t>(80%</a:t>
            </a:r>
            <a:r>
              <a:rPr lang="en-US" sz="1800" spc="-20" dirty="0"/>
              <a:t> </a:t>
            </a:r>
            <a:r>
              <a:rPr lang="en-US" sz="1800" dirty="0"/>
              <a:t>of</a:t>
            </a:r>
            <a:r>
              <a:rPr lang="en-US" sz="1800" spc="-20" dirty="0"/>
              <a:t> </a:t>
            </a:r>
            <a:r>
              <a:rPr lang="en-US" sz="1800" dirty="0"/>
              <a:t>survey</a:t>
            </a:r>
            <a:r>
              <a:rPr lang="en-US" sz="1800" spc="-20" dirty="0"/>
              <a:t> </a:t>
            </a:r>
            <a:r>
              <a:rPr lang="en-US" sz="1800" spc="-7" dirty="0"/>
              <a:t>participants</a:t>
            </a:r>
            <a:r>
              <a:rPr lang="en-US" sz="1800" spc="-20" dirty="0"/>
              <a:t> </a:t>
            </a:r>
            <a:r>
              <a:rPr lang="en-US" sz="1800" dirty="0"/>
              <a:t>have</a:t>
            </a:r>
            <a:r>
              <a:rPr lang="en-US" sz="1800" spc="-20" dirty="0"/>
              <a:t> </a:t>
            </a:r>
            <a:r>
              <a:rPr lang="en-US" sz="1800" dirty="0"/>
              <a:t>chosen</a:t>
            </a:r>
            <a:r>
              <a:rPr lang="en-US" sz="1800" spc="-20" dirty="0"/>
              <a:t> </a:t>
            </a:r>
            <a:r>
              <a:rPr lang="en-US" sz="1800" spc="-7" dirty="0"/>
              <a:t>this)</a:t>
            </a:r>
            <a:endParaRPr lang="en-US" sz="1800" dirty="0"/>
          </a:p>
          <a:p>
            <a:pPr marL="335968" indent="-171450">
              <a:lnSpc>
                <a:spcPct val="100000"/>
              </a:lnSpc>
              <a:spcBef>
                <a:spcPts val="89"/>
              </a:spcBef>
              <a:buFont typeface="Wingdings" pitchFamily="2" charset="2"/>
              <a:buChar char="q"/>
              <a:tabLst>
                <a:tab pos="319945" algn="l"/>
              </a:tabLst>
            </a:pPr>
            <a:r>
              <a:rPr lang="en-US" sz="1800" spc="-14" dirty="0"/>
              <a:t>Take </a:t>
            </a:r>
            <a:r>
              <a:rPr lang="en-US" sz="1800" dirty="0"/>
              <a:t>the</a:t>
            </a:r>
            <a:r>
              <a:rPr lang="en-US" sz="1800" spc="-14" dirty="0"/>
              <a:t> </a:t>
            </a:r>
            <a:r>
              <a:rPr lang="en-US" sz="1800" spc="-7" dirty="0"/>
              <a:t>supplement</a:t>
            </a:r>
            <a:r>
              <a:rPr lang="en-US" sz="1800" spc="-14" dirty="0"/>
              <a:t> </a:t>
            </a:r>
            <a:r>
              <a:rPr lang="en-US" sz="1800" dirty="0"/>
              <a:t>for</a:t>
            </a:r>
            <a:r>
              <a:rPr lang="en-US" sz="1800" spc="-14" dirty="0"/>
              <a:t> </a:t>
            </a:r>
            <a:r>
              <a:rPr lang="en-US" sz="1800" spc="-7" dirty="0"/>
              <a:t>yourself</a:t>
            </a:r>
            <a:endParaRPr lang="en-US" sz="1800" dirty="0"/>
          </a:p>
          <a:p>
            <a:pPr marL="0" indent="0">
              <a:lnSpc>
                <a:spcPct val="100000"/>
              </a:lnSpc>
              <a:spcBef>
                <a:spcPts val="130"/>
              </a:spcBef>
              <a:buNone/>
            </a:pPr>
            <a:endParaRPr lang="en-US" sz="1800" dirty="0"/>
          </a:p>
          <a:p>
            <a:pPr marL="0" marR="3464" indent="0">
              <a:lnSpc>
                <a:spcPct val="100000"/>
              </a:lnSpc>
              <a:buNone/>
            </a:pPr>
            <a:r>
              <a:rPr lang="en-US" sz="1800" dirty="0"/>
              <a:t>Based</a:t>
            </a:r>
            <a:r>
              <a:rPr lang="en-US" sz="1800" spc="-24" dirty="0"/>
              <a:t> </a:t>
            </a:r>
            <a:r>
              <a:rPr lang="en-US" sz="1800" dirty="0"/>
              <a:t>on</a:t>
            </a:r>
            <a:r>
              <a:rPr lang="en-US" sz="1800" spc="-24" dirty="0"/>
              <a:t> </a:t>
            </a:r>
            <a:r>
              <a:rPr lang="en-US" sz="1800" dirty="0"/>
              <a:t>extensive</a:t>
            </a:r>
            <a:r>
              <a:rPr lang="en-US" sz="1800" spc="-24" dirty="0"/>
              <a:t> </a:t>
            </a:r>
            <a:r>
              <a:rPr lang="en-US" sz="1800" dirty="0"/>
              <a:t>field</a:t>
            </a:r>
            <a:r>
              <a:rPr lang="en-US" sz="1800" spc="-24" dirty="0"/>
              <a:t> </a:t>
            </a:r>
            <a:r>
              <a:rPr lang="en-US" sz="1800" dirty="0"/>
              <a:t>research</a:t>
            </a:r>
            <a:r>
              <a:rPr lang="en-US" sz="1800" spc="-24" dirty="0"/>
              <a:t> </a:t>
            </a:r>
            <a:r>
              <a:rPr lang="en-US" sz="1800" dirty="0"/>
              <a:t>and</a:t>
            </a:r>
            <a:r>
              <a:rPr lang="en-US" sz="1800" spc="-20" dirty="0"/>
              <a:t> </a:t>
            </a:r>
            <a:r>
              <a:rPr lang="en-US" sz="1800" dirty="0"/>
              <a:t>on</a:t>
            </a:r>
            <a:r>
              <a:rPr lang="en-US" sz="1800" spc="-24" dirty="0"/>
              <a:t> </a:t>
            </a:r>
            <a:r>
              <a:rPr lang="en-US" sz="1800" spc="-7" dirty="0" err="1"/>
              <a:t>GiveDirectly’s</a:t>
            </a:r>
            <a:r>
              <a:rPr lang="en-US" sz="1800" spc="-24" dirty="0"/>
              <a:t> </a:t>
            </a:r>
            <a:r>
              <a:rPr lang="en-US" sz="1800" dirty="0"/>
              <a:t>own</a:t>
            </a:r>
            <a:r>
              <a:rPr lang="en-US" sz="1800" spc="-24" dirty="0"/>
              <a:t> </a:t>
            </a:r>
            <a:r>
              <a:rPr lang="en-US" sz="1800" spc="-7" dirty="0"/>
              <a:t>experience,</a:t>
            </a:r>
            <a:r>
              <a:rPr lang="en-US" sz="1800" spc="-24" dirty="0"/>
              <a:t> </a:t>
            </a:r>
            <a:r>
              <a:rPr lang="en-US" sz="1800" dirty="0"/>
              <a:t>people</a:t>
            </a:r>
            <a:r>
              <a:rPr lang="en-US" sz="1800" spc="-24" dirty="0"/>
              <a:t> </a:t>
            </a:r>
            <a:r>
              <a:rPr lang="en-US" sz="1800" dirty="0"/>
              <a:t>use</a:t>
            </a:r>
            <a:r>
              <a:rPr lang="en-US" sz="1800" spc="-20" dirty="0"/>
              <a:t> </a:t>
            </a:r>
            <a:r>
              <a:rPr lang="en-US" sz="1800" dirty="0"/>
              <a:t>cash</a:t>
            </a:r>
            <a:r>
              <a:rPr lang="en-US" sz="1800" spc="-24" dirty="0"/>
              <a:t> </a:t>
            </a:r>
            <a:r>
              <a:rPr lang="en-US" sz="1800" spc="-17" dirty="0"/>
              <a:t>on </a:t>
            </a:r>
            <a:r>
              <a:rPr lang="en-US" sz="1800" dirty="0"/>
              <a:t>what</a:t>
            </a:r>
            <a:r>
              <a:rPr lang="en-US" sz="1800" spc="-24" dirty="0"/>
              <a:t> </a:t>
            </a:r>
            <a:r>
              <a:rPr lang="en-US" sz="1800" dirty="0"/>
              <a:t>they</a:t>
            </a:r>
            <a:r>
              <a:rPr lang="en-US" sz="1800" spc="-24" dirty="0"/>
              <a:t> </a:t>
            </a:r>
            <a:r>
              <a:rPr lang="en-US" sz="1800" dirty="0"/>
              <a:t>need</a:t>
            </a:r>
            <a:r>
              <a:rPr lang="en-US" sz="1800" spc="-24" dirty="0"/>
              <a:t> </a:t>
            </a:r>
            <a:r>
              <a:rPr lang="en-US" sz="1800" dirty="0"/>
              <a:t>the</a:t>
            </a:r>
            <a:r>
              <a:rPr lang="en-US" sz="1800" spc="-24" dirty="0"/>
              <a:t> </a:t>
            </a:r>
            <a:r>
              <a:rPr lang="en-US" sz="1800" dirty="0"/>
              <a:t>most:</a:t>
            </a:r>
            <a:r>
              <a:rPr lang="en-US" sz="1800" spc="-24" dirty="0"/>
              <a:t> </a:t>
            </a:r>
            <a:r>
              <a:rPr lang="en-US" sz="1800" spc="-7" dirty="0"/>
              <a:t>medicine;</a:t>
            </a:r>
            <a:r>
              <a:rPr lang="en-US" sz="1800" spc="-24" dirty="0"/>
              <a:t> </a:t>
            </a:r>
            <a:r>
              <a:rPr lang="en-US" sz="1800" dirty="0"/>
              <a:t>cows</a:t>
            </a:r>
            <a:r>
              <a:rPr lang="en-US" sz="1800" spc="-24" dirty="0"/>
              <a:t> </a:t>
            </a:r>
            <a:r>
              <a:rPr lang="en-US" sz="1800" dirty="0"/>
              <a:t>and</a:t>
            </a:r>
            <a:r>
              <a:rPr lang="en-US" sz="1800" spc="-24" dirty="0"/>
              <a:t> </a:t>
            </a:r>
            <a:r>
              <a:rPr lang="en-US" sz="1800" dirty="0"/>
              <a:t>goats</a:t>
            </a:r>
            <a:r>
              <a:rPr lang="en-US" sz="1800" spc="-24" dirty="0"/>
              <a:t> </a:t>
            </a:r>
            <a:r>
              <a:rPr lang="en-US" sz="1800" dirty="0"/>
              <a:t>and</a:t>
            </a:r>
            <a:r>
              <a:rPr lang="en-US" sz="1800" spc="-24" dirty="0"/>
              <a:t> </a:t>
            </a:r>
            <a:r>
              <a:rPr lang="en-US" sz="1800" dirty="0"/>
              <a:t>chickens;</a:t>
            </a:r>
            <a:r>
              <a:rPr lang="en-US" sz="1800" spc="-24" dirty="0"/>
              <a:t> </a:t>
            </a:r>
            <a:r>
              <a:rPr lang="en-US" sz="1800" dirty="0"/>
              <a:t>school</a:t>
            </a:r>
            <a:r>
              <a:rPr lang="en-US" sz="1800" spc="-24" dirty="0"/>
              <a:t> </a:t>
            </a:r>
            <a:r>
              <a:rPr lang="en-US" sz="1800" dirty="0"/>
              <a:t>fees;</a:t>
            </a:r>
            <a:r>
              <a:rPr lang="en-US" sz="1800" spc="-24" dirty="0"/>
              <a:t> </a:t>
            </a:r>
            <a:r>
              <a:rPr lang="en-US" sz="1800" dirty="0"/>
              <a:t>water;</a:t>
            </a:r>
            <a:r>
              <a:rPr lang="en-US" sz="1800" spc="-24" dirty="0"/>
              <a:t> </a:t>
            </a:r>
            <a:r>
              <a:rPr lang="en-US" sz="1800" spc="-7" dirty="0"/>
              <a:t>solar </a:t>
            </a:r>
            <a:r>
              <a:rPr lang="en-US" sz="1800" dirty="0"/>
              <a:t>lights;</a:t>
            </a:r>
            <a:r>
              <a:rPr lang="en-US" sz="1800" spc="-24" dirty="0"/>
              <a:t> </a:t>
            </a:r>
            <a:r>
              <a:rPr lang="en-US" sz="1800" dirty="0"/>
              <a:t>tin</a:t>
            </a:r>
            <a:r>
              <a:rPr lang="en-US" sz="1800" spc="-20" dirty="0"/>
              <a:t> </a:t>
            </a:r>
            <a:r>
              <a:rPr lang="en-US" sz="1800" dirty="0"/>
              <a:t>roofs;</a:t>
            </a:r>
            <a:r>
              <a:rPr lang="en-US" sz="1800" spc="-20" dirty="0"/>
              <a:t> </a:t>
            </a:r>
            <a:r>
              <a:rPr lang="en-US" sz="1800" spc="-7" dirty="0"/>
              <a:t>irrigation;</a:t>
            </a:r>
            <a:r>
              <a:rPr lang="en-US" sz="1800" spc="-20" dirty="0"/>
              <a:t> </a:t>
            </a:r>
            <a:r>
              <a:rPr lang="en-US" sz="1800" dirty="0"/>
              <a:t>motorcycles</a:t>
            </a:r>
            <a:r>
              <a:rPr lang="en-US" sz="1800" spc="-20" dirty="0"/>
              <a:t> </a:t>
            </a:r>
            <a:r>
              <a:rPr lang="en-US" sz="1800" dirty="0"/>
              <a:t>to</a:t>
            </a:r>
            <a:r>
              <a:rPr lang="en-US" sz="1800" spc="-20" dirty="0"/>
              <a:t> </a:t>
            </a:r>
            <a:r>
              <a:rPr lang="en-US" sz="1800" dirty="0"/>
              <a:t>jumpstart</a:t>
            </a:r>
            <a:r>
              <a:rPr lang="en-US" sz="1800" spc="-20" dirty="0"/>
              <a:t> </a:t>
            </a:r>
            <a:r>
              <a:rPr lang="en-US" sz="1800" dirty="0"/>
              <a:t>taxi</a:t>
            </a:r>
            <a:r>
              <a:rPr lang="en-US" sz="1800" spc="-20" dirty="0"/>
              <a:t> </a:t>
            </a:r>
            <a:r>
              <a:rPr lang="en-US" sz="1800" dirty="0"/>
              <a:t>services;</a:t>
            </a:r>
            <a:r>
              <a:rPr lang="en-US" sz="1800" spc="-20" dirty="0"/>
              <a:t> </a:t>
            </a:r>
            <a:r>
              <a:rPr lang="en-US" sz="1800" spc="-7" dirty="0"/>
              <a:t>businesses</a:t>
            </a:r>
            <a:r>
              <a:rPr lang="en-US" sz="1800" spc="-20" dirty="0"/>
              <a:t> </a:t>
            </a:r>
            <a:r>
              <a:rPr lang="en-US" sz="1800" dirty="0"/>
              <a:t>to</a:t>
            </a:r>
            <a:r>
              <a:rPr lang="en-US" sz="1800" spc="-20" dirty="0"/>
              <a:t> </a:t>
            </a:r>
            <a:r>
              <a:rPr lang="en-US" sz="1800" spc="-7" dirty="0"/>
              <a:t>generate </a:t>
            </a:r>
            <a:r>
              <a:rPr lang="en-US" sz="1800" dirty="0"/>
              <a:t>income;</a:t>
            </a:r>
            <a:r>
              <a:rPr lang="en-US" sz="1800" spc="-34" dirty="0"/>
              <a:t> </a:t>
            </a:r>
            <a:r>
              <a:rPr lang="en-US" sz="1800" dirty="0"/>
              <a:t>and</a:t>
            </a:r>
            <a:r>
              <a:rPr lang="en-US" sz="1800" spc="-31" dirty="0"/>
              <a:t> </a:t>
            </a:r>
            <a:r>
              <a:rPr lang="en-US" sz="1800" spc="-14" dirty="0"/>
              <a:t>more.</a:t>
            </a:r>
            <a:endParaRPr lang="en-US" sz="1800" dirty="0"/>
          </a:p>
          <a:p>
            <a:pPr marL="0" indent="0">
              <a:lnSpc>
                <a:spcPct val="100000"/>
              </a:lnSpc>
              <a:buNone/>
            </a:pPr>
            <a:endParaRPr lang="en-US" sz="1800" dirty="0"/>
          </a:p>
          <a:p>
            <a:pPr marL="0" indent="0">
              <a:lnSpc>
                <a:spcPct val="100000"/>
              </a:lnSpc>
              <a:buNone/>
            </a:pPr>
            <a:endParaRPr lang="en-US" sz="1800" dirty="0"/>
          </a:p>
        </p:txBody>
      </p:sp>
      <p:pic>
        <p:nvPicPr>
          <p:cNvPr id="5" name="object 4">
            <a:extLst>
              <a:ext uri="{FF2B5EF4-FFF2-40B4-BE49-F238E27FC236}">
                <a16:creationId xmlns:a16="http://schemas.microsoft.com/office/drawing/2014/main" id="{715D50D2-9569-8BF3-2150-8404A213844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2934" y="3264817"/>
            <a:ext cx="2774304" cy="2979492"/>
          </a:xfrm>
          <a:prstGeom prst="rect">
            <a:avLst/>
          </a:prstGeom>
        </p:spPr>
      </p:pic>
      <p:pic>
        <p:nvPicPr>
          <p:cNvPr id="6" name="object 5">
            <a:extLst>
              <a:ext uri="{FF2B5EF4-FFF2-40B4-BE49-F238E27FC236}">
                <a16:creationId xmlns:a16="http://schemas.microsoft.com/office/drawing/2014/main" id="{AB940E4D-814D-99A1-E304-F4BCC46D1767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2934" y="1343480"/>
            <a:ext cx="2751278" cy="164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4301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6F31BC-8766-450C-A402-F399DE435B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B4A73-8470-18E1-96DA-4A814E439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sz="3600" dirty="0"/>
              <a:t>(from an MBA class Guido taught)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622BD5-75E8-AEAF-1FEE-6A257601E4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9551504" cy="485457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Find a way of soliciting charitable donations after people on mechanical </a:t>
                </a:r>
                <a:r>
                  <a:rPr lang="en-US" dirty="0" err="1"/>
                  <a:t>turk</a:t>
                </a:r>
                <a:r>
                  <a:rPr lang="en-US" dirty="0"/>
                  <a:t> had done a task. 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7 possible designs for solicitations.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Solicitation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will be clicked on with some unknown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There is enough budget for 1400 participants.</a:t>
                </a:r>
              </a:p>
              <a:p>
                <a:pPr lvl="1"/>
                <a:endParaRPr lang="en-US" dirty="0">
                  <a:solidFill>
                    <a:schemeClr val="accent1"/>
                  </a:solidFill>
                </a:endParaRPr>
              </a:p>
              <a:p>
                <a:r>
                  <a:rPr lang="en-US" b="1" dirty="0"/>
                  <a:t>What should we do?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622BD5-75E8-AEAF-1FEE-6A257601E4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9551504" cy="4854575"/>
              </a:xfrm>
              <a:blipFill>
                <a:blip r:embed="rId3"/>
                <a:stretch>
                  <a:fillRect l="-1197"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8DC919E7-D69F-BCBC-6C1B-3C49AD8A833A}"/>
              </a:ext>
            </a:extLst>
          </p:cNvPr>
          <p:cNvGrpSpPr/>
          <p:nvPr/>
        </p:nvGrpSpPr>
        <p:grpSpPr>
          <a:xfrm>
            <a:off x="5878336" y="4502775"/>
            <a:ext cx="6077875" cy="1868950"/>
            <a:chOff x="10108295" y="4243982"/>
            <a:chExt cx="6077875" cy="186895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954FAF6-8F77-4533-CDF1-0F74E5AF12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08295" y="4243982"/>
              <a:ext cx="2083705" cy="186895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BDC5963-8098-2ADF-14EA-27E9C9E341A6}"/>
                </a:ext>
              </a:extLst>
            </p:cNvPr>
            <p:cNvSpPr txBox="1"/>
            <p:nvPr/>
          </p:nvSpPr>
          <p:spPr>
            <a:xfrm>
              <a:off x="12311361" y="4494450"/>
              <a:ext cx="387480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1"/>
                  </a:solidFill>
                </a:rPr>
                <a:t>Discuss: </a:t>
              </a:r>
              <a:r>
                <a:rPr lang="en-US" sz="2800" dirty="0">
                  <a:solidFill>
                    <a:schemeClr val="accent1"/>
                  </a:solidFill>
                </a:rPr>
                <a:t>Come up with a candidate algorithm!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994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8DADF-D74C-3B61-8D36-CA7541555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ideas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B7A869-82C6-2D0E-2203-563C77E098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421387"/>
                <a:ext cx="10515600" cy="4928319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Greedy: </a:t>
                </a:r>
                <a:r>
                  <a:rPr lang="en-US" dirty="0"/>
                  <a:t>At each timestep, choose the ad with the best average hit rate so far.</a:t>
                </a:r>
              </a:p>
              <a:p>
                <a:r>
                  <a:rPr lang="en-US" b="1" dirty="0"/>
                  <a:t>Explore and then exploit: </a:t>
                </a:r>
                <a:r>
                  <a:rPr lang="en-US" dirty="0"/>
                  <a:t>Use the first 700 (or some number) of people to do a standard RCT and find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  Then choose the best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and use that ad for the remaining 700.</a:t>
                </a:r>
              </a:p>
              <a:p>
                <a:r>
                  <a:rPr lang="en-US" b="1" dirty="0"/>
                  <a:t>Explore while exploiting: </a:t>
                </a:r>
                <a:r>
                  <a:rPr lang="en-US" dirty="0"/>
                  <a:t>10% of the time (or something), choose a random ad.  90% of the time, choose the ad with the best average hit rate so far.</a:t>
                </a:r>
              </a:p>
              <a:p>
                <a:r>
                  <a:rPr lang="en-US" b="1" dirty="0"/>
                  <a:t>…?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B7A869-82C6-2D0E-2203-563C77E098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421387"/>
                <a:ext cx="10515600" cy="4928319"/>
              </a:xfrm>
              <a:blipFill>
                <a:blip r:embed="rId2"/>
                <a:stretch>
                  <a:fillRect l="-1086" t="-2057" r="-1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3ED90B4-FBAA-BFBC-580C-D452684F1CD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34486" y="203858"/>
                <a:ext cx="6557514" cy="20562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/>
                  <a:t>Find a way of soliciting charitable donations after people on mechanical </a:t>
                </a:r>
                <a:r>
                  <a:rPr lang="en-US" sz="2000" dirty="0" err="1"/>
                  <a:t>turk</a:t>
                </a:r>
                <a:r>
                  <a:rPr lang="en-US" sz="2000" dirty="0"/>
                  <a:t> had done a task. </a:t>
                </a:r>
              </a:p>
              <a:p>
                <a:pPr lvl="1"/>
                <a:r>
                  <a:rPr lang="en-US" sz="1800" dirty="0">
                    <a:solidFill>
                      <a:schemeClr val="accent1"/>
                    </a:solidFill>
                  </a:rPr>
                  <a:t>7 possible designs for solicitations.</a:t>
                </a:r>
              </a:p>
              <a:p>
                <a:pPr lvl="1"/>
                <a:r>
                  <a:rPr lang="en-US" sz="1800" dirty="0">
                    <a:solidFill>
                      <a:schemeClr val="accent1"/>
                    </a:solidFill>
                  </a:rPr>
                  <a:t>Solicitation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</a:rPr>
                  <a:t> will be clicked on with some unknown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accent1"/>
                    </a:solidFill>
                  </a:rPr>
                  <a:t> </a:t>
                </a:r>
              </a:p>
              <a:p>
                <a:pPr lvl="1"/>
                <a:r>
                  <a:rPr lang="en-US" sz="1800" dirty="0">
                    <a:solidFill>
                      <a:schemeClr val="accent1"/>
                    </a:solidFill>
                  </a:rPr>
                  <a:t>There is enough budget for 1400 participants.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3ED90B4-FBAA-BFBC-580C-D452684F1C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4486" y="203858"/>
                <a:ext cx="6557514" cy="2056263"/>
              </a:xfrm>
              <a:prstGeom prst="rect">
                <a:avLst/>
              </a:prstGeom>
              <a:blipFill>
                <a:blip r:embed="rId3"/>
                <a:stretch>
                  <a:fillRect l="-772" t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05318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63E59-4547-8BDB-09C2-21FDBC04C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Multi-Armed Bandits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716BE-412F-ABE8-9999-A21DAE60B5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3971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77950-721B-E8FE-70EC-C117B4EE0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135"/>
            <a:ext cx="10515600" cy="1325563"/>
          </a:xfrm>
        </p:spPr>
        <p:txBody>
          <a:bodyPr/>
          <a:lstStyle/>
          <a:p>
            <a:r>
              <a:rPr lang="en-US" dirty="0"/>
              <a:t>What does this have to do with “bandits”?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3635EC-9470-290B-ABDE-41FFA834E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275" y="4778299"/>
            <a:ext cx="3146127" cy="1764393"/>
          </a:xfrm>
        </p:spPr>
        <p:txBody>
          <a:bodyPr>
            <a:normAutofit/>
          </a:bodyPr>
          <a:lstStyle/>
          <a:p>
            <a:r>
              <a:rPr lang="en-US" sz="2400" dirty="0"/>
              <a:t>“One-armed bandit” is slang for a slot machine.</a:t>
            </a:r>
          </a:p>
        </p:txBody>
      </p:sp>
      <p:pic>
        <p:nvPicPr>
          <p:cNvPr id="1026" name="Picture 2" descr="10,000+ Free Slot Machine &amp; Sewing Machine Images - Pixabay">
            <a:extLst>
              <a:ext uri="{FF2B5EF4-FFF2-40B4-BE49-F238E27FC236}">
                <a16:creationId xmlns:a16="http://schemas.microsoft.com/office/drawing/2014/main" id="{B3E83E24-D356-9968-DD76-2F91CCCEB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32" y="1690688"/>
            <a:ext cx="2280661" cy="264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0D8F932-3B7E-B88F-31E1-566E6B5F0D10}"/>
              </a:ext>
            </a:extLst>
          </p:cNvPr>
          <p:cNvGrpSpPr/>
          <p:nvPr/>
        </p:nvGrpSpPr>
        <p:grpSpPr>
          <a:xfrm>
            <a:off x="4075290" y="1536020"/>
            <a:ext cx="6389507" cy="4956855"/>
            <a:chOff x="4075290" y="1536020"/>
            <a:chExt cx="6389507" cy="4956855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9CC64E0-125B-0DBD-3DAF-BE4EF249A70E}"/>
                </a:ext>
              </a:extLst>
            </p:cNvPr>
            <p:cNvCxnSpPr/>
            <p:nvPr/>
          </p:nvCxnSpPr>
          <p:spPr>
            <a:xfrm>
              <a:off x="4075290" y="1536020"/>
              <a:ext cx="0" cy="495685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824BE9AC-4932-8937-C018-FBCB3EF53B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4197" y="1843090"/>
              <a:ext cx="2822482" cy="2339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ontent Placeholder 4">
                  <a:extLst>
                    <a:ext uri="{FF2B5EF4-FFF2-40B4-BE49-F238E27FC236}">
                      <a16:creationId xmlns:a16="http://schemas.microsoft.com/office/drawing/2014/main" id="{75891996-792F-CA88-71EA-520843F9B58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323165" y="4728481"/>
                  <a:ext cx="6141632" cy="176439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2400" dirty="0"/>
                    <a:t>Multi-armed bandits:</a:t>
                  </a:r>
                </a:p>
                <a:p>
                  <a:pPr lvl="1"/>
                  <a:r>
                    <a:rPr lang="en-US" sz="2000" dirty="0">
                      <a:solidFill>
                        <a:schemeClr val="accent1"/>
                      </a:solidFill>
                    </a:rPr>
                    <a:t>Each slot machine has an unknown probability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sz="2000" dirty="0">
                      <a:solidFill>
                        <a:schemeClr val="accent1"/>
                      </a:solidFill>
                    </a:rPr>
                    <a:t> of paying out.</a:t>
                  </a:r>
                </a:p>
                <a:p>
                  <a:pPr lvl="1"/>
                  <a:r>
                    <a:rPr lang="en-US" sz="2000" dirty="0">
                      <a:solidFill>
                        <a:schemeClr val="accent1"/>
                      </a:solidFill>
                    </a:rPr>
                    <a:t>How do you pull the arms to maximize profit? </a:t>
                  </a:r>
                </a:p>
              </p:txBody>
            </p:sp>
          </mc:Choice>
          <mc:Fallback xmlns="">
            <p:sp>
              <p:nvSpPr>
                <p:cNvPr id="8" name="Content Placeholder 4">
                  <a:extLst>
                    <a:ext uri="{FF2B5EF4-FFF2-40B4-BE49-F238E27FC236}">
                      <a16:creationId xmlns:a16="http://schemas.microsoft.com/office/drawing/2014/main" id="{75891996-792F-CA88-71EA-520843F9B5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3165" y="4728481"/>
                  <a:ext cx="6141632" cy="1764393"/>
                </a:xfrm>
                <a:prstGeom prst="rect">
                  <a:avLst/>
                </a:prstGeom>
                <a:blipFill>
                  <a:blip r:embed="rId5"/>
                  <a:stretch>
                    <a:fillRect l="-1237" t="-5000" r="-12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84077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77950-721B-E8FE-70EC-C117B4EE0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135"/>
            <a:ext cx="10515600" cy="1325563"/>
          </a:xfrm>
        </p:spPr>
        <p:txBody>
          <a:bodyPr/>
          <a:lstStyle/>
          <a:p>
            <a:r>
              <a:rPr lang="en-US" dirty="0"/>
              <a:t>What does this have to do with “bandits”?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3635EC-9470-290B-ABDE-41FFA834E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275" y="4778299"/>
            <a:ext cx="3146127" cy="1764393"/>
          </a:xfrm>
        </p:spPr>
        <p:txBody>
          <a:bodyPr>
            <a:normAutofit/>
          </a:bodyPr>
          <a:lstStyle/>
          <a:p>
            <a:r>
              <a:rPr lang="en-US" sz="2400" dirty="0"/>
              <a:t>“One-armed bandit” is slang for a slot machine.</a:t>
            </a:r>
          </a:p>
        </p:txBody>
      </p:sp>
      <p:pic>
        <p:nvPicPr>
          <p:cNvPr id="1026" name="Picture 2" descr="10,000+ Free Slot Machine &amp; Sewing Machine Images - Pixabay">
            <a:extLst>
              <a:ext uri="{FF2B5EF4-FFF2-40B4-BE49-F238E27FC236}">
                <a16:creationId xmlns:a16="http://schemas.microsoft.com/office/drawing/2014/main" id="{B3E83E24-D356-9968-DD76-2F91CCCEB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32" y="1690688"/>
            <a:ext cx="2280661" cy="264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0D8F932-3B7E-B88F-31E1-566E6B5F0D10}"/>
              </a:ext>
            </a:extLst>
          </p:cNvPr>
          <p:cNvGrpSpPr/>
          <p:nvPr/>
        </p:nvGrpSpPr>
        <p:grpSpPr>
          <a:xfrm>
            <a:off x="4075290" y="1536020"/>
            <a:ext cx="6389507" cy="4956855"/>
            <a:chOff x="4075290" y="1536020"/>
            <a:chExt cx="6389507" cy="4956855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9CC64E0-125B-0DBD-3DAF-BE4EF249A70E}"/>
                </a:ext>
              </a:extLst>
            </p:cNvPr>
            <p:cNvCxnSpPr/>
            <p:nvPr/>
          </p:nvCxnSpPr>
          <p:spPr>
            <a:xfrm>
              <a:off x="4075290" y="1536020"/>
              <a:ext cx="0" cy="495685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824BE9AC-4932-8937-C018-FBCB3EF53B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4197" y="1843090"/>
              <a:ext cx="2822482" cy="2339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ontent Placeholder 4">
                  <a:extLst>
                    <a:ext uri="{FF2B5EF4-FFF2-40B4-BE49-F238E27FC236}">
                      <a16:creationId xmlns:a16="http://schemas.microsoft.com/office/drawing/2014/main" id="{75891996-792F-CA88-71EA-520843F9B58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323165" y="4728481"/>
                  <a:ext cx="6141632" cy="176439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2400" dirty="0"/>
                    <a:t>Multi-armed bandits:</a:t>
                  </a:r>
                </a:p>
                <a:p>
                  <a:pPr lvl="1"/>
                  <a:r>
                    <a:rPr lang="en-US" sz="2000" dirty="0">
                      <a:solidFill>
                        <a:schemeClr val="accent1"/>
                      </a:solidFill>
                    </a:rPr>
                    <a:t>Each slot machine has an unknown probability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sz="2000" dirty="0">
                      <a:solidFill>
                        <a:schemeClr val="accent1"/>
                      </a:solidFill>
                    </a:rPr>
                    <a:t> of paying out.</a:t>
                  </a:r>
                </a:p>
                <a:p>
                  <a:pPr lvl="1"/>
                  <a:r>
                    <a:rPr lang="en-US" sz="2000" dirty="0">
                      <a:solidFill>
                        <a:schemeClr val="accent1"/>
                      </a:solidFill>
                    </a:rPr>
                    <a:t>How do you pull the arms to maximize profit? </a:t>
                  </a:r>
                </a:p>
              </p:txBody>
            </p:sp>
          </mc:Choice>
          <mc:Fallback xmlns="">
            <p:sp>
              <p:nvSpPr>
                <p:cNvPr id="8" name="Content Placeholder 4">
                  <a:extLst>
                    <a:ext uri="{FF2B5EF4-FFF2-40B4-BE49-F238E27FC236}">
                      <a16:creationId xmlns:a16="http://schemas.microsoft.com/office/drawing/2014/main" id="{75891996-792F-CA88-71EA-520843F9B5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3165" y="4728481"/>
                  <a:ext cx="6141632" cy="1764393"/>
                </a:xfrm>
                <a:prstGeom prst="rect">
                  <a:avLst/>
                </a:prstGeom>
                <a:blipFill>
                  <a:blip r:embed="rId5"/>
                  <a:stretch>
                    <a:fillRect l="-1237" t="-5000" r="-12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A3EDA29-97EC-3008-FA2D-E85AB80DDDFB}"/>
              </a:ext>
            </a:extLst>
          </p:cNvPr>
          <p:cNvGrpSpPr/>
          <p:nvPr/>
        </p:nvGrpSpPr>
        <p:grpSpPr>
          <a:xfrm>
            <a:off x="8316326" y="1851557"/>
            <a:ext cx="3465513" cy="3231590"/>
            <a:chOff x="8316326" y="1851557"/>
            <a:chExt cx="3465513" cy="323159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186DB14-9C4D-B206-818C-5D799460A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925760" y="3100416"/>
              <a:ext cx="856079" cy="198273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883ADE1-31CE-4179-CE2D-98413C8F9981}"/>
                </a:ext>
              </a:extLst>
            </p:cNvPr>
            <p:cNvSpPr txBox="1"/>
            <p:nvPr/>
          </p:nvSpPr>
          <p:spPr>
            <a:xfrm>
              <a:off x="8316326" y="1851557"/>
              <a:ext cx="346551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>
                  <a:solidFill>
                    <a:srgbClr val="0070C0"/>
                  </a:solidFill>
                </a:rPr>
                <a:t>There’s a trade-off between </a:t>
              </a:r>
              <a:r>
                <a:rPr lang="en-US" sz="2000" b="1" dirty="0">
                  <a:solidFill>
                    <a:srgbClr val="0070C0"/>
                  </a:solidFill>
                </a:rPr>
                <a:t>exploring </a:t>
              </a:r>
              <a:r>
                <a:rPr lang="en-US" sz="2000" dirty="0">
                  <a:solidFill>
                    <a:srgbClr val="0070C0"/>
                  </a:solidFill>
                </a:rPr>
                <a:t>(learning the probabilities) and </a:t>
              </a:r>
              <a:r>
                <a:rPr lang="en-US" sz="2000" b="1" dirty="0">
                  <a:solidFill>
                    <a:srgbClr val="0070C0"/>
                  </a:solidFill>
                </a:rPr>
                <a:t>exploiting</a:t>
              </a:r>
              <a:r>
                <a:rPr lang="en-US" sz="2000" dirty="0">
                  <a:solidFill>
                    <a:srgbClr val="0070C0"/>
                  </a:solidFill>
                </a:rPr>
                <a:t> (pulling the best arm)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9963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A01B8-6604-D6CC-272E-6ED929BCC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Algorithms for Multi-Armed Bandits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377F3-46E9-7557-D16C-88EE89F9C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We’ll discuss three:</a:t>
            </a:r>
          </a:p>
          <a:p>
            <a:pPr lvl="1"/>
            <a:r>
              <a:rPr lang="en-US" dirty="0"/>
              <a:t>Greedy (as a straw man)</a:t>
            </a:r>
          </a:p>
          <a:p>
            <a:pPr lvl="1"/>
            <a:r>
              <a:rPr lang="en-US" dirty="0"/>
              <a:t>Upper Confidence Bounds (UCB)</a:t>
            </a:r>
          </a:p>
          <a:p>
            <a:pPr lvl="1"/>
            <a:r>
              <a:rPr lang="en-US" dirty="0"/>
              <a:t>Thompson Sampling (TS)</a:t>
            </a:r>
          </a:p>
          <a:p>
            <a:pPr lvl="1"/>
            <a:endParaRPr lang="en-US" dirty="0"/>
          </a:p>
          <a:p>
            <a:r>
              <a:rPr lang="en-US" dirty="0"/>
              <a:t>Greedy isn’t a great idea</a:t>
            </a:r>
          </a:p>
          <a:p>
            <a:r>
              <a:rPr lang="en-US" dirty="0"/>
              <a:t>Both UCB and TS are (probably) pretty good.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D1CD1C-A141-E127-C072-5BE61D611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0449" y="4224637"/>
            <a:ext cx="697247" cy="16148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C112E81-BE4B-6DA2-854F-307DECCF920D}"/>
                  </a:ext>
                </a:extLst>
              </p:cNvPr>
              <p:cNvSpPr txBox="1"/>
              <p:nvPr/>
            </p:nvSpPr>
            <p:spPr>
              <a:xfrm>
                <a:off x="8871284" y="2690336"/>
                <a:ext cx="297641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>
                    <a:solidFill>
                      <a:srgbClr val="0070C0"/>
                    </a:solidFill>
                  </a:rPr>
                  <a:t>UCB and TS are both </a:t>
                </a:r>
                <a:r>
                  <a:rPr lang="en-US" b="1" dirty="0">
                    <a:solidFill>
                      <a:srgbClr val="0070C0"/>
                    </a:solidFill>
                  </a:rPr>
                  <a:t>asymptotically </a:t>
                </a:r>
                <a:r>
                  <a:rPr lang="en-US" dirty="0">
                    <a:solidFill>
                      <a:srgbClr val="0070C0"/>
                    </a:solidFill>
                  </a:rPr>
                  <a:t>optimal (as the number of arm pulls gets large), if we ignore the dependence on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’s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C112E81-BE4B-6DA2-854F-307DECCF92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1284" y="2690336"/>
                <a:ext cx="2976412" cy="1477328"/>
              </a:xfrm>
              <a:prstGeom prst="rect">
                <a:avLst/>
              </a:prstGeom>
              <a:blipFill>
                <a:blip r:embed="rId4"/>
                <a:stretch>
                  <a:fillRect t="-1695" r="-2966" b="-5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58111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7B09E-7E38-BCEC-200E-41C074EB9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Straw-Man: </a:t>
            </a:r>
            <a:br>
              <a:rPr lang="en-US" dirty="0"/>
            </a:br>
            <a:r>
              <a:rPr lang="en-US" dirty="0"/>
              <a:t>Greedy Algorithm</a:t>
            </a:r>
          </a:p>
        </p:txBody>
      </p:sp>
      <p:pic>
        <p:nvPicPr>
          <p:cNvPr id="1026" name="Picture 2" descr="Scarecrow Straw Straw Man Clipping Path Vector, Straw, Straw Man, Clipping  Path Illustration Background And Wallpaper For Free Download - Pngtree">
            <a:extLst>
              <a:ext uri="{FF2B5EF4-FFF2-40B4-BE49-F238E27FC236}">
                <a16:creationId xmlns:a16="http://schemas.microsoft.com/office/drawing/2014/main" id="{BAB227DF-04AC-F5EE-606D-31EE70F29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537" y="1208351"/>
            <a:ext cx="2943388" cy="444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16E4B0-F402-6378-28F3-D95771EBF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31850" y="94872"/>
            <a:ext cx="707038" cy="16148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75A573-BBC3-F2B7-88E7-517DF08FF319}"/>
              </a:ext>
            </a:extLst>
          </p:cNvPr>
          <p:cNvSpPr txBox="1"/>
          <p:nvPr/>
        </p:nvSpPr>
        <p:spPr>
          <a:xfrm>
            <a:off x="1701814" y="324090"/>
            <a:ext cx="4394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“Straw-man” here means “easy baseline that we can compare to.”</a:t>
            </a:r>
          </a:p>
        </p:txBody>
      </p:sp>
    </p:spTree>
    <p:extLst>
      <p:ext uri="{BB962C8B-B14F-4D97-AF65-F5344CB8AC3E}">
        <p14:creationId xmlns:p14="http://schemas.microsoft.com/office/powerpoint/2010/main" val="30360639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7FDAC-2983-D825-D18E-12F2B1658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EFEF0-AFCB-7D32-A0B8-A276CCC10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Pull each arm once to get started.</a:t>
            </a:r>
          </a:p>
          <a:p>
            <a:r>
              <a:rPr lang="en-US" dirty="0"/>
              <a:t>Then choose the arm with the best average so far.</a:t>
            </a:r>
          </a:p>
        </p:txBody>
      </p:sp>
    </p:spTree>
    <p:extLst>
      <p:ext uri="{BB962C8B-B14F-4D97-AF65-F5344CB8AC3E}">
        <p14:creationId xmlns:p14="http://schemas.microsoft.com/office/powerpoint/2010/main" val="3385920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31FEA-18B0-8841-0B96-F09A1C572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0B1EB-1B17-E2FF-F6B3-906AF1644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Recap: Randomized Experiments</a:t>
            </a:r>
          </a:p>
          <a:p>
            <a:r>
              <a:rPr lang="en-US" dirty="0"/>
              <a:t>Today: Online Experiments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0511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AA4962-6DF4-A6BF-A80A-FE7A593DF5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D3921-EFB2-74F9-58E5-098E806FB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0E144-01AD-4114-C33F-956DAB3455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Show each ad once to get started.</a:t>
            </a:r>
          </a:p>
          <a:p>
            <a:r>
              <a:rPr lang="en-US" dirty="0"/>
              <a:t>Each time after that, choose the ad with the best average so far.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DFF1B3E-1880-BB78-792A-A81896D1C4A4}"/>
              </a:ext>
            </a:extLst>
          </p:cNvPr>
          <p:cNvGrpSpPr/>
          <p:nvPr/>
        </p:nvGrpSpPr>
        <p:grpSpPr>
          <a:xfrm>
            <a:off x="2794957" y="3227887"/>
            <a:ext cx="6195204" cy="1268024"/>
            <a:chOff x="5158596" y="1523098"/>
            <a:chExt cx="6195204" cy="12680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2E0EB353-0B0A-3D14-A8EB-BA7E31E649A9}"/>
                    </a:ext>
                  </a:extLst>
                </p:cNvPr>
                <p:cNvSpPr txBox="1"/>
                <p:nvPr/>
              </p:nvSpPr>
              <p:spPr>
                <a:xfrm>
                  <a:off x="5158596" y="1550782"/>
                  <a:ext cx="2691442" cy="124034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2800" b="0" dirty="0"/>
                </a:p>
                <a:p>
                  <a:endParaRPr lang="en-US" sz="28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2E0EB353-0B0A-3D14-A8EB-BA7E31E649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8596" y="1550782"/>
                  <a:ext cx="2691442" cy="1240340"/>
                </a:xfrm>
                <a:prstGeom prst="rect">
                  <a:avLst/>
                </a:prstGeom>
                <a:blipFill>
                  <a:blip r:embed="rId2"/>
                  <a:stretch>
                    <a:fillRect t="-10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F96FD4D-0364-4916-265E-6BC848290CB4}"/>
                    </a:ext>
                  </a:extLst>
                </p:cNvPr>
                <p:cNvSpPr txBox="1"/>
                <p:nvPr/>
              </p:nvSpPr>
              <p:spPr>
                <a:xfrm>
                  <a:off x="6910477" y="1550782"/>
                  <a:ext cx="2691442" cy="124034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2800" b="0" dirty="0"/>
                </a:p>
                <a:p>
                  <a:endParaRPr lang="en-US" sz="28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F96FD4D-0364-4916-265E-6BC848290C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0477" y="1550782"/>
                  <a:ext cx="2691442" cy="1240340"/>
                </a:xfrm>
                <a:prstGeom prst="rect">
                  <a:avLst/>
                </a:prstGeom>
                <a:blipFill>
                  <a:blip r:embed="rId3"/>
                  <a:stretch>
                    <a:fillRect t="-10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5DF154C-D90A-B83F-EA25-74A7192BDD69}"/>
                    </a:ext>
                  </a:extLst>
                </p:cNvPr>
                <p:cNvSpPr txBox="1"/>
                <p:nvPr/>
              </p:nvSpPr>
              <p:spPr>
                <a:xfrm>
                  <a:off x="8662358" y="1523098"/>
                  <a:ext cx="2691442" cy="124034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2800" b="0" dirty="0"/>
                </a:p>
                <a:p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5DF154C-D90A-B83F-EA25-74A7192BDD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2358" y="1523098"/>
                  <a:ext cx="2691442" cy="1240340"/>
                </a:xfrm>
                <a:prstGeom prst="rect">
                  <a:avLst/>
                </a:prstGeom>
                <a:blipFill>
                  <a:blip r:embed="rId4"/>
                  <a:stretch>
                    <a:fillRect t="-20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3A91C6F1-8771-8CC0-4A61-642DC52B2956}"/>
              </a:ext>
            </a:extLst>
          </p:cNvPr>
          <p:cNvSpPr txBox="1">
            <a:spLocks/>
          </p:cNvSpPr>
          <p:nvPr/>
        </p:nvSpPr>
        <p:spPr>
          <a:xfrm>
            <a:off x="703772" y="3069917"/>
            <a:ext cx="34024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8C151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Example: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5EE2B7-D59D-A820-AF7E-16DBF6690A62}"/>
              </a:ext>
            </a:extLst>
          </p:cNvPr>
          <p:cNvSpPr txBox="1"/>
          <p:nvPr/>
        </p:nvSpPr>
        <p:spPr>
          <a:xfrm>
            <a:off x="2404973" y="4681565"/>
            <a:ext cx="71533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What could go wrong with this strategy?</a:t>
            </a:r>
          </a:p>
        </p:txBody>
      </p:sp>
    </p:spTree>
    <p:extLst>
      <p:ext uri="{BB962C8B-B14F-4D97-AF65-F5344CB8AC3E}">
        <p14:creationId xmlns:p14="http://schemas.microsoft.com/office/powerpoint/2010/main" val="29512279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32BB00-E8B0-837A-D8B0-D0D3BED433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8EDD8-9F3E-D808-E3BD-E8AA408A0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A9ABF-C13A-51F2-0FED-4A2BED76AB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Show each ad once to get started.</a:t>
            </a:r>
          </a:p>
          <a:p>
            <a:r>
              <a:rPr lang="en-US" dirty="0"/>
              <a:t>Each time after that, choose the ad with the best average so far.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46B6283-2EC5-DAA8-5C08-CC6508DE00BD}"/>
              </a:ext>
            </a:extLst>
          </p:cNvPr>
          <p:cNvGrpSpPr/>
          <p:nvPr/>
        </p:nvGrpSpPr>
        <p:grpSpPr>
          <a:xfrm>
            <a:off x="2794957" y="3227887"/>
            <a:ext cx="6195204" cy="1268024"/>
            <a:chOff x="5158596" y="1523098"/>
            <a:chExt cx="6195204" cy="12680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647BD5A7-3055-161B-8165-8B695A82FEA4}"/>
                    </a:ext>
                  </a:extLst>
                </p:cNvPr>
                <p:cNvSpPr txBox="1"/>
                <p:nvPr/>
              </p:nvSpPr>
              <p:spPr>
                <a:xfrm>
                  <a:off x="5158596" y="1550782"/>
                  <a:ext cx="2691442" cy="124034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2800" b="0" dirty="0"/>
                </a:p>
                <a:p>
                  <a:endParaRPr lang="en-US" sz="28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647BD5A7-3055-161B-8165-8B695A82FE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8596" y="1550782"/>
                  <a:ext cx="2691442" cy="1240340"/>
                </a:xfrm>
                <a:prstGeom prst="rect">
                  <a:avLst/>
                </a:prstGeom>
                <a:blipFill>
                  <a:blip r:embed="rId2"/>
                  <a:stretch>
                    <a:fillRect t="-10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56E469B0-4683-DDAB-A8CE-6E8B24F72331}"/>
                    </a:ext>
                  </a:extLst>
                </p:cNvPr>
                <p:cNvSpPr txBox="1"/>
                <p:nvPr/>
              </p:nvSpPr>
              <p:spPr>
                <a:xfrm>
                  <a:off x="6910477" y="1550782"/>
                  <a:ext cx="2691442" cy="124034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2800" b="0" dirty="0"/>
                </a:p>
                <a:p>
                  <a:endParaRPr lang="en-US" sz="28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56E469B0-4683-DDAB-A8CE-6E8B24F723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0477" y="1550782"/>
                  <a:ext cx="2691442" cy="1240340"/>
                </a:xfrm>
                <a:prstGeom prst="rect">
                  <a:avLst/>
                </a:prstGeom>
                <a:blipFill>
                  <a:blip r:embed="rId3"/>
                  <a:stretch>
                    <a:fillRect t="-10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86C6DA08-E9C1-B311-A778-49A20DF540D4}"/>
                    </a:ext>
                  </a:extLst>
                </p:cNvPr>
                <p:cNvSpPr txBox="1"/>
                <p:nvPr/>
              </p:nvSpPr>
              <p:spPr>
                <a:xfrm>
                  <a:off x="8662358" y="1523098"/>
                  <a:ext cx="2691442" cy="124034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2800" b="0" dirty="0"/>
                </a:p>
                <a:p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86C6DA08-E9C1-B311-A778-49A20DF540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2358" y="1523098"/>
                  <a:ext cx="2691442" cy="1240340"/>
                </a:xfrm>
                <a:prstGeom prst="rect">
                  <a:avLst/>
                </a:prstGeom>
                <a:blipFill>
                  <a:blip r:embed="rId4"/>
                  <a:stretch>
                    <a:fillRect t="-20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C6FF6DD5-13BE-DE78-CDCD-38DECE6B9D20}"/>
              </a:ext>
            </a:extLst>
          </p:cNvPr>
          <p:cNvSpPr txBox="1">
            <a:spLocks/>
          </p:cNvSpPr>
          <p:nvPr/>
        </p:nvSpPr>
        <p:spPr>
          <a:xfrm>
            <a:off x="703772" y="3069917"/>
            <a:ext cx="34024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8C151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Example: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7302F0-8319-568A-F54C-6BA794068AA9}"/>
              </a:ext>
            </a:extLst>
          </p:cNvPr>
          <p:cNvSpPr txBox="1"/>
          <p:nvPr/>
        </p:nvSpPr>
        <p:spPr>
          <a:xfrm>
            <a:off x="2404973" y="4681565"/>
            <a:ext cx="71533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What could go wrong with this strategy?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46EAD7-D777-2E52-5543-5F9418E039B9}"/>
              </a:ext>
            </a:extLst>
          </p:cNvPr>
          <p:cNvSpPr txBox="1"/>
          <p:nvPr/>
        </p:nvSpPr>
        <p:spPr>
          <a:xfrm>
            <a:off x="1638401" y="5510358"/>
            <a:ext cx="88801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About 1/3 of the time, when we first show Ad 1, we get zero reward.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Then we’ll likely never show Ad 1 again.</a:t>
            </a:r>
          </a:p>
        </p:txBody>
      </p:sp>
    </p:spTree>
    <p:extLst>
      <p:ext uri="{BB962C8B-B14F-4D97-AF65-F5344CB8AC3E}">
        <p14:creationId xmlns:p14="http://schemas.microsoft.com/office/powerpoint/2010/main" val="22586583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0B8BD-15D6-C74A-31CD-299D24E01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it!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52FA6-663C-89B1-0C46-6EF3001D6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7270"/>
            <a:ext cx="10515600" cy="4351338"/>
          </a:xfrm>
        </p:spPr>
        <p:txBody>
          <a:bodyPr/>
          <a:lstStyle/>
          <a:p>
            <a:r>
              <a:rPr lang="en-US" dirty="0"/>
              <a:t>Run the greedy algorithm 1000 times, with a budget of 500 ads.</a:t>
            </a:r>
          </a:p>
          <a:p>
            <a:r>
              <a:rPr lang="en-US" dirty="0"/>
              <a:t>In what fraction of the 1000 runs does the algorithm show the best ad (Ad 1) at any particular time t?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1415630-B977-C7E1-5D1E-5F0D3270A5D9}"/>
              </a:ext>
            </a:extLst>
          </p:cNvPr>
          <p:cNvGrpSpPr/>
          <p:nvPr/>
        </p:nvGrpSpPr>
        <p:grpSpPr>
          <a:xfrm>
            <a:off x="6096000" y="230188"/>
            <a:ext cx="6195204" cy="1268024"/>
            <a:chOff x="5158596" y="1523098"/>
            <a:chExt cx="6195204" cy="12680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42473234-510F-A812-8A00-CF1AB664C5F8}"/>
                    </a:ext>
                  </a:extLst>
                </p:cNvPr>
                <p:cNvSpPr txBox="1"/>
                <p:nvPr/>
              </p:nvSpPr>
              <p:spPr>
                <a:xfrm>
                  <a:off x="5158596" y="1550782"/>
                  <a:ext cx="2691442" cy="124034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2800" b="0" dirty="0">
                    <a:solidFill>
                      <a:schemeClr val="accent1"/>
                    </a:solidFill>
                  </a:endParaRPr>
                </a:p>
                <a:p>
                  <a:endParaRPr lang="en-US" sz="28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647BD5A7-3055-161B-8165-8B695A82FE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8596" y="1550782"/>
                  <a:ext cx="2691442" cy="1240340"/>
                </a:xfrm>
                <a:prstGeom prst="rect">
                  <a:avLst/>
                </a:prstGeom>
                <a:blipFill>
                  <a:blip r:embed="rId2"/>
                  <a:stretch>
                    <a:fillRect t="-10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1A2A7CEA-C893-4B14-DA66-2F176588DBE9}"/>
                    </a:ext>
                  </a:extLst>
                </p:cNvPr>
                <p:cNvSpPr txBox="1"/>
                <p:nvPr/>
              </p:nvSpPr>
              <p:spPr>
                <a:xfrm>
                  <a:off x="6910477" y="1550782"/>
                  <a:ext cx="2691442" cy="124034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2800" b="0" dirty="0">
                    <a:solidFill>
                      <a:schemeClr val="accent1"/>
                    </a:solidFill>
                  </a:endParaRPr>
                </a:p>
                <a:p>
                  <a:endParaRPr lang="en-US" sz="28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56E469B0-4683-DDAB-A8CE-6E8B24F723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0477" y="1550782"/>
                  <a:ext cx="2691442" cy="1240340"/>
                </a:xfrm>
                <a:prstGeom prst="rect">
                  <a:avLst/>
                </a:prstGeom>
                <a:blipFill>
                  <a:blip r:embed="rId3"/>
                  <a:stretch>
                    <a:fillRect t="-10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C8653A64-8DEE-8123-8F5A-37F23A826DAC}"/>
                    </a:ext>
                  </a:extLst>
                </p:cNvPr>
                <p:cNvSpPr txBox="1"/>
                <p:nvPr/>
              </p:nvSpPr>
              <p:spPr>
                <a:xfrm>
                  <a:off x="8662358" y="1523098"/>
                  <a:ext cx="2691442" cy="124034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2800" b="0" dirty="0">
                    <a:solidFill>
                      <a:schemeClr val="accent1"/>
                    </a:solidFill>
                  </a:endParaRPr>
                </a:p>
                <a:p>
                  <a:endParaRPr lang="en-US" sz="28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86C6DA08-E9C1-B311-A778-49A20DF540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2358" y="1523098"/>
                  <a:ext cx="2691442" cy="1240340"/>
                </a:xfrm>
                <a:prstGeom prst="rect">
                  <a:avLst/>
                </a:prstGeom>
                <a:blipFill>
                  <a:blip r:embed="rId4"/>
                  <a:stretch>
                    <a:fillRect t="-20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8514585-8C7F-8B95-5606-36E22AC98865}"/>
              </a:ext>
            </a:extLst>
          </p:cNvPr>
          <p:cNvSpPr txBox="1"/>
          <p:nvPr/>
        </p:nvSpPr>
        <p:spPr>
          <a:xfrm>
            <a:off x="131571" y="4278701"/>
            <a:ext cx="14664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Fraction of the time each ad is used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15DD57B-8BEC-335A-E04C-90671AC34CF5}"/>
                  </a:ext>
                </a:extLst>
              </p:cNvPr>
              <p:cNvSpPr txBox="1"/>
              <p:nvPr/>
            </p:nvSpPr>
            <p:spPr>
              <a:xfrm>
                <a:off x="9112725" y="6478101"/>
                <a:ext cx="11926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15DD57B-8BEC-335A-E04C-90671AC34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2725" y="6478101"/>
                <a:ext cx="1192602" cy="369332"/>
              </a:xfrm>
              <a:prstGeom prst="rect">
                <a:avLst/>
              </a:prstGeom>
              <a:blipFill>
                <a:blip r:embed="rId5"/>
                <a:stretch>
                  <a:fillRect l="-4211" t="-10000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DB9D8C0C-BCB4-890F-57D8-FFCD8A2E6520}"/>
              </a:ext>
            </a:extLst>
          </p:cNvPr>
          <p:cNvGrpSpPr/>
          <p:nvPr/>
        </p:nvGrpSpPr>
        <p:grpSpPr>
          <a:xfrm>
            <a:off x="1742545" y="3305886"/>
            <a:ext cx="8706910" cy="3356881"/>
            <a:chOff x="1742545" y="3305886"/>
            <a:chExt cx="8706910" cy="335688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5F4315C-793A-61F6-8955-DB091FCE60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42545" y="3305886"/>
              <a:ext cx="8706910" cy="3356881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21AD40A-14D9-C86F-D4C4-B84FFA5AAE3C}"/>
                </a:ext>
              </a:extLst>
            </p:cNvPr>
            <p:cNvSpPr/>
            <p:nvPr/>
          </p:nvSpPr>
          <p:spPr>
            <a:xfrm>
              <a:off x="2760453" y="3429000"/>
              <a:ext cx="7625751" cy="1004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A29F24F-C843-7709-10C3-BD16468A95EA}"/>
                </a:ext>
              </a:extLst>
            </p:cNvPr>
            <p:cNvSpPr txBox="1"/>
            <p:nvPr/>
          </p:nvSpPr>
          <p:spPr>
            <a:xfrm>
              <a:off x="2984740" y="4187759"/>
              <a:ext cx="8647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Ad 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446221D-41D7-A2D6-A402-A998F9E84009}"/>
                </a:ext>
              </a:extLst>
            </p:cNvPr>
            <p:cNvSpPr txBox="1"/>
            <p:nvPr/>
          </p:nvSpPr>
          <p:spPr>
            <a:xfrm>
              <a:off x="3021403" y="5294364"/>
              <a:ext cx="8647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Ad 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49961AB-F8E2-03E0-EC41-42516D42A80C}"/>
                </a:ext>
              </a:extLst>
            </p:cNvPr>
            <p:cNvSpPr txBox="1"/>
            <p:nvPr/>
          </p:nvSpPr>
          <p:spPr>
            <a:xfrm>
              <a:off x="3021403" y="5735663"/>
              <a:ext cx="8647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Ad 3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D09C6AF-DA3E-B801-6B21-38E62E31FB2B}"/>
              </a:ext>
            </a:extLst>
          </p:cNvPr>
          <p:cNvSpPr txBox="1"/>
          <p:nvPr/>
        </p:nvSpPr>
        <p:spPr>
          <a:xfrm>
            <a:off x="7182210" y="3140817"/>
            <a:ext cx="51068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No matter how long the algorithm runs for, the probability that it chooses the Ad 1 is less than 0.62…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4EFBB6B8-6E9E-A79E-993F-FC986E00850F}"/>
              </a:ext>
            </a:extLst>
          </p:cNvPr>
          <p:cNvSpPr/>
          <p:nvPr/>
        </p:nvSpPr>
        <p:spPr>
          <a:xfrm>
            <a:off x="6059651" y="3200717"/>
            <a:ext cx="1134779" cy="1181502"/>
          </a:xfrm>
          <a:custGeom>
            <a:avLst/>
            <a:gdLst>
              <a:gd name="connsiteX0" fmla="*/ 1134779 w 1134779"/>
              <a:gd name="connsiteY0" fmla="*/ 180838 h 1181502"/>
              <a:gd name="connsiteX1" fmla="*/ 99609 w 1134779"/>
              <a:gd name="connsiteY1" fmla="*/ 77321 h 1181502"/>
              <a:gd name="connsiteX2" fmla="*/ 99609 w 1134779"/>
              <a:gd name="connsiteY2" fmla="*/ 1181502 h 1181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4779" h="1181502">
                <a:moveTo>
                  <a:pt x="1134779" y="180838"/>
                </a:moveTo>
                <a:cubicBezTo>
                  <a:pt x="703458" y="45691"/>
                  <a:pt x="272137" y="-89456"/>
                  <a:pt x="99609" y="77321"/>
                </a:cubicBezTo>
                <a:cubicBezTo>
                  <a:pt x="-72919" y="244098"/>
                  <a:pt x="13345" y="712800"/>
                  <a:pt x="99609" y="1181502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720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74D0F-1C6C-C6F1-D271-ACEFD75A3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Upper Confidence Bound Algorithm (UCB)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76A305-A66A-016F-92E7-FD407346B0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362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040A1-5DB4-F422-B73B-43301BB94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Upper Confidence Bound (UCB)</a:t>
            </a:r>
            <a:br>
              <a:rPr lang="en-US" dirty="0"/>
            </a:br>
            <a:r>
              <a:rPr lang="en-US" sz="2800" dirty="0"/>
              <a:t>Basic idea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1A2B92-7920-94FE-952A-B85072F074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528733" cy="4351338"/>
              </a:xfrm>
            </p:spPr>
            <p:txBody>
              <a:bodyPr/>
              <a:lstStyle/>
              <a:p>
                <a:r>
                  <a:rPr lang="en-US" dirty="0"/>
                  <a:t>Generate confidence intervals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Display the ad with the highest upper confidence bound and see if it’s clicked on.</a:t>
                </a:r>
              </a:p>
              <a:p>
                <a:r>
                  <a:rPr lang="en-US" dirty="0"/>
                  <a:t>Update your confidence intervals and repeat.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1A2B92-7920-94FE-952A-B85072F074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528733" cy="4351338"/>
              </a:xfrm>
              <a:blipFill>
                <a:blip r:embed="rId3"/>
                <a:stretch>
                  <a:fillRect l="-2064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B069B0B-DE18-6DDE-188F-0BCFC9197AB3}"/>
                  </a:ext>
                </a:extLst>
              </p:cNvPr>
              <p:cNvSpPr txBox="1"/>
              <p:nvPr/>
            </p:nvSpPr>
            <p:spPr>
              <a:xfrm>
                <a:off x="6783210" y="1749777"/>
                <a:ext cx="67733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B069B0B-DE18-6DDE-188F-0BCFC9197A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3210" y="1749777"/>
                <a:ext cx="677333" cy="430887"/>
              </a:xfrm>
              <a:prstGeom prst="rect">
                <a:avLst/>
              </a:prstGeom>
              <a:blipFill>
                <a:blip r:embed="rId4"/>
                <a:stretch>
                  <a:fillRect r="-9259" b="-2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52F47A-AEB8-172F-BAB3-40B8BED33DEE}"/>
              </a:ext>
            </a:extLst>
          </p:cNvPr>
          <p:cNvCxnSpPr>
            <a:cxnSpLocks/>
          </p:cNvCxnSpPr>
          <p:nvPr/>
        </p:nvCxnSpPr>
        <p:spPr>
          <a:xfrm>
            <a:off x="7821789" y="1965220"/>
            <a:ext cx="333022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A3F742-FDF0-F285-189B-861FD14C5948}"/>
              </a:ext>
            </a:extLst>
          </p:cNvPr>
          <p:cNvCxnSpPr>
            <a:cxnSpLocks/>
          </p:cNvCxnSpPr>
          <p:nvPr/>
        </p:nvCxnSpPr>
        <p:spPr>
          <a:xfrm>
            <a:off x="7821789" y="1868311"/>
            <a:ext cx="0" cy="2257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653ABCC-479C-120C-1B58-322DF74029D3}"/>
              </a:ext>
            </a:extLst>
          </p:cNvPr>
          <p:cNvCxnSpPr>
            <a:cxnSpLocks/>
          </p:cNvCxnSpPr>
          <p:nvPr/>
        </p:nvCxnSpPr>
        <p:spPr>
          <a:xfrm>
            <a:off x="11152011" y="1868311"/>
            <a:ext cx="0" cy="2257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7EFDCCD-F1FB-F93E-1FE4-7984C2AF2B79}"/>
              </a:ext>
            </a:extLst>
          </p:cNvPr>
          <p:cNvSpPr txBox="1"/>
          <p:nvPr/>
        </p:nvSpPr>
        <p:spPr>
          <a:xfrm>
            <a:off x="7667740" y="154743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8A02BC-2310-DBBE-0682-B6E2C7FCE349}"/>
              </a:ext>
            </a:extLst>
          </p:cNvPr>
          <p:cNvSpPr txBox="1"/>
          <p:nvPr/>
        </p:nvSpPr>
        <p:spPr>
          <a:xfrm>
            <a:off x="10997962" y="156511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277C449-2172-CEA4-1F18-4150255B1E1E}"/>
              </a:ext>
            </a:extLst>
          </p:cNvPr>
          <p:cNvGrpSpPr/>
          <p:nvPr/>
        </p:nvGrpSpPr>
        <p:grpSpPr>
          <a:xfrm>
            <a:off x="8611424" y="1809043"/>
            <a:ext cx="1905000" cy="312353"/>
            <a:chOff x="8624124" y="2266243"/>
            <a:chExt cx="1905000" cy="312353"/>
          </a:xfrm>
        </p:grpSpPr>
        <p:sp>
          <p:nvSpPr>
            <p:cNvPr id="16" name="Double Bracket 15">
              <a:extLst>
                <a:ext uri="{FF2B5EF4-FFF2-40B4-BE49-F238E27FC236}">
                  <a16:creationId xmlns:a16="http://schemas.microsoft.com/office/drawing/2014/main" id="{37B628B3-1312-3262-CE14-CBA4AD7A3168}"/>
                </a:ext>
              </a:extLst>
            </p:cNvPr>
            <p:cNvSpPr/>
            <p:nvPr/>
          </p:nvSpPr>
          <p:spPr>
            <a:xfrm>
              <a:off x="8624124" y="2266243"/>
              <a:ext cx="1905000" cy="312353"/>
            </a:xfrm>
            <a:prstGeom prst="bracketPair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4A38637-5286-8C89-18E9-F1E6DBABB9D6}"/>
                </a:ext>
              </a:extLst>
            </p:cNvPr>
            <p:cNvCxnSpPr>
              <a:stCxn id="16" idx="1"/>
              <a:endCxn id="16" idx="3"/>
            </p:cNvCxnSpPr>
            <p:nvPr/>
          </p:nvCxnSpPr>
          <p:spPr>
            <a:xfrm>
              <a:off x="8624124" y="2422420"/>
              <a:ext cx="1905000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896AA65-5A26-75D0-C106-FB9EFF21526F}"/>
                  </a:ext>
                </a:extLst>
              </p:cNvPr>
              <p:cNvSpPr txBox="1"/>
              <p:nvPr/>
            </p:nvSpPr>
            <p:spPr>
              <a:xfrm>
                <a:off x="6805550" y="2601539"/>
                <a:ext cx="67733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896AA65-5A26-75D0-C106-FB9EFF2152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5550" y="2601539"/>
                <a:ext cx="677333" cy="430887"/>
              </a:xfrm>
              <a:prstGeom prst="rect">
                <a:avLst/>
              </a:prstGeom>
              <a:blipFill>
                <a:blip r:embed="rId5"/>
                <a:stretch>
                  <a:fillRect r="-9091" b="-2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E4F326B-5AD6-2438-F09F-0B874C8BE68F}"/>
              </a:ext>
            </a:extLst>
          </p:cNvPr>
          <p:cNvCxnSpPr>
            <a:cxnSpLocks/>
          </p:cNvCxnSpPr>
          <p:nvPr/>
        </p:nvCxnSpPr>
        <p:spPr>
          <a:xfrm>
            <a:off x="7844129" y="2816982"/>
            <a:ext cx="333022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AE208E9-650E-1893-7133-0E9FE1BDF04D}"/>
              </a:ext>
            </a:extLst>
          </p:cNvPr>
          <p:cNvCxnSpPr>
            <a:cxnSpLocks/>
          </p:cNvCxnSpPr>
          <p:nvPr/>
        </p:nvCxnSpPr>
        <p:spPr>
          <a:xfrm>
            <a:off x="7844129" y="2720073"/>
            <a:ext cx="0" cy="2257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658C752-DCF0-3C00-9658-65D4E3D9A9A9}"/>
              </a:ext>
            </a:extLst>
          </p:cNvPr>
          <p:cNvCxnSpPr>
            <a:cxnSpLocks/>
          </p:cNvCxnSpPr>
          <p:nvPr/>
        </p:nvCxnSpPr>
        <p:spPr>
          <a:xfrm>
            <a:off x="11174351" y="2720073"/>
            <a:ext cx="0" cy="2257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15C5056-1DD4-246C-F87B-705690ABE330}"/>
              </a:ext>
            </a:extLst>
          </p:cNvPr>
          <p:cNvSpPr txBox="1"/>
          <p:nvPr/>
        </p:nvSpPr>
        <p:spPr>
          <a:xfrm>
            <a:off x="7690080" y="239919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F2823F3-0F42-59D1-2538-75D651E16555}"/>
              </a:ext>
            </a:extLst>
          </p:cNvPr>
          <p:cNvSpPr txBox="1"/>
          <p:nvPr/>
        </p:nvSpPr>
        <p:spPr>
          <a:xfrm>
            <a:off x="11020302" y="2416873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EE3436D-4339-9E5D-6D26-9815BE109098}"/>
              </a:ext>
            </a:extLst>
          </p:cNvPr>
          <p:cNvGrpSpPr/>
          <p:nvPr/>
        </p:nvGrpSpPr>
        <p:grpSpPr>
          <a:xfrm>
            <a:off x="9697154" y="2659525"/>
            <a:ext cx="1122778" cy="328120"/>
            <a:chOff x="8624124" y="2266243"/>
            <a:chExt cx="1122778" cy="328120"/>
          </a:xfrm>
        </p:grpSpPr>
        <p:sp>
          <p:nvSpPr>
            <p:cNvPr id="29" name="Double Bracket 28">
              <a:extLst>
                <a:ext uri="{FF2B5EF4-FFF2-40B4-BE49-F238E27FC236}">
                  <a16:creationId xmlns:a16="http://schemas.microsoft.com/office/drawing/2014/main" id="{CC38FEF4-AF60-F5D2-77E9-5512B073EB16}"/>
                </a:ext>
              </a:extLst>
            </p:cNvPr>
            <p:cNvSpPr/>
            <p:nvPr/>
          </p:nvSpPr>
          <p:spPr>
            <a:xfrm>
              <a:off x="8624124" y="2266243"/>
              <a:ext cx="1122778" cy="328120"/>
            </a:xfrm>
            <a:prstGeom prst="bracketPair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CBCBD16-7DFB-5922-DF72-3D548250B8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6824" y="2422419"/>
              <a:ext cx="1094436" cy="7884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514CBCD-1B2C-EEC2-A7CC-0D6EAA21670F}"/>
                  </a:ext>
                </a:extLst>
              </p:cNvPr>
              <p:cNvSpPr txBox="1"/>
              <p:nvPr/>
            </p:nvSpPr>
            <p:spPr>
              <a:xfrm>
                <a:off x="6818250" y="3554470"/>
                <a:ext cx="67733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514CBCD-1B2C-EEC2-A7CC-0D6EAA2167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8250" y="3554470"/>
                <a:ext cx="677333" cy="430887"/>
              </a:xfrm>
              <a:prstGeom prst="rect">
                <a:avLst/>
              </a:prstGeom>
              <a:blipFill>
                <a:blip r:embed="rId6"/>
                <a:stretch>
                  <a:fillRect r="-9091" b="-2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65BAA72-BA70-507E-72A8-FB3C6BB45F5C}"/>
              </a:ext>
            </a:extLst>
          </p:cNvPr>
          <p:cNvCxnSpPr>
            <a:cxnSpLocks/>
          </p:cNvCxnSpPr>
          <p:nvPr/>
        </p:nvCxnSpPr>
        <p:spPr>
          <a:xfrm>
            <a:off x="7856829" y="3769913"/>
            <a:ext cx="333022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11A9EA8-6264-D9A4-41E3-433B467AA808}"/>
              </a:ext>
            </a:extLst>
          </p:cNvPr>
          <p:cNvCxnSpPr>
            <a:cxnSpLocks/>
          </p:cNvCxnSpPr>
          <p:nvPr/>
        </p:nvCxnSpPr>
        <p:spPr>
          <a:xfrm>
            <a:off x="7856829" y="3673004"/>
            <a:ext cx="0" cy="2257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305D5EF-BFEF-BF65-C1C4-672016246466}"/>
              </a:ext>
            </a:extLst>
          </p:cNvPr>
          <p:cNvCxnSpPr>
            <a:cxnSpLocks/>
          </p:cNvCxnSpPr>
          <p:nvPr/>
        </p:nvCxnSpPr>
        <p:spPr>
          <a:xfrm>
            <a:off x="11187051" y="3673004"/>
            <a:ext cx="0" cy="2257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8F45CF5C-AF56-227E-BCDF-1DF4533F28D8}"/>
              </a:ext>
            </a:extLst>
          </p:cNvPr>
          <p:cNvSpPr txBox="1"/>
          <p:nvPr/>
        </p:nvSpPr>
        <p:spPr>
          <a:xfrm>
            <a:off x="7702780" y="335212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FC3E4AF-93E9-DBED-D7E3-23211620DC0C}"/>
              </a:ext>
            </a:extLst>
          </p:cNvPr>
          <p:cNvSpPr txBox="1"/>
          <p:nvPr/>
        </p:nvSpPr>
        <p:spPr>
          <a:xfrm>
            <a:off x="11033002" y="336980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C99D841-6450-077D-6D04-F6F22BBF839F}"/>
              </a:ext>
            </a:extLst>
          </p:cNvPr>
          <p:cNvGrpSpPr/>
          <p:nvPr/>
        </p:nvGrpSpPr>
        <p:grpSpPr>
          <a:xfrm>
            <a:off x="8646464" y="3613736"/>
            <a:ext cx="1551633" cy="312353"/>
            <a:chOff x="8624124" y="2266243"/>
            <a:chExt cx="1905000" cy="312353"/>
          </a:xfrm>
        </p:grpSpPr>
        <p:sp>
          <p:nvSpPr>
            <p:cNvPr id="39" name="Double Bracket 38">
              <a:extLst>
                <a:ext uri="{FF2B5EF4-FFF2-40B4-BE49-F238E27FC236}">
                  <a16:creationId xmlns:a16="http://schemas.microsoft.com/office/drawing/2014/main" id="{18F69F8E-69EB-2A00-ED25-83205D0D2606}"/>
                </a:ext>
              </a:extLst>
            </p:cNvPr>
            <p:cNvSpPr/>
            <p:nvPr/>
          </p:nvSpPr>
          <p:spPr>
            <a:xfrm>
              <a:off x="8624124" y="2266243"/>
              <a:ext cx="1905000" cy="312353"/>
            </a:xfrm>
            <a:prstGeom prst="bracketPair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A0A2D5C-EB4C-90E7-D638-E1524D4C88C8}"/>
                </a:ext>
              </a:extLst>
            </p:cNvPr>
            <p:cNvCxnSpPr>
              <a:stCxn id="39" idx="1"/>
              <a:endCxn id="39" idx="3"/>
            </p:cNvCxnSpPr>
            <p:nvPr/>
          </p:nvCxnSpPr>
          <p:spPr>
            <a:xfrm>
              <a:off x="8624124" y="2422420"/>
              <a:ext cx="1905000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45E023C-527E-437B-C097-DDAF359C5275}"/>
                  </a:ext>
                </a:extLst>
              </p:cNvPr>
              <p:cNvSpPr txBox="1"/>
              <p:nvPr/>
            </p:nvSpPr>
            <p:spPr>
              <a:xfrm>
                <a:off x="6818250" y="4491634"/>
                <a:ext cx="67733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45E023C-527E-437B-C097-DDAF359C52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8250" y="4491634"/>
                <a:ext cx="677333" cy="430887"/>
              </a:xfrm>
              <a:prstGeom prst="rect">
                <a:avLst/>
              </a:prstGeom>
              <a:blipFill>
                <a:blip r:embed="rId7"/>
                <a:stretch>
                  <a:fillRect r="-9091" b="-2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8B78529-9703-80AF-A305-FF36023CB171}"/>
              </a:ext>
            </a:extLst>
          </p:cNvPr>
          <p:cNvCxnSpPr>
            <a:cxnSpLocks/>
          </p:cNvCxnSpPr>
          <p:nvPr/>
        </p:nvCxnSpPr>
        <p:spPr>
          <a:xfrm>
            <a:off x="7856829" y="4707077"/>
            <a:ext cx="333022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0F54322-5BE5-A2A1-3D93-FE5C657D87B8}"/>
              </a:ext>
            </a:extLst>
          </p:cNvPr>
          <p:cNvCxnSpPr>
            <a:cxnSpLocks/>
          </p:cNvCxnSpPr>
          <p:nvPr/>
        </p:nvCxnSpPr>
        <p:spPr>
          <a:xfrm>
            <a:off x="7856829" y="4610168"/>
            <a:ext cx="0" cy="2257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D1DFDDF-E3B8-5477-6FFB-5ABE0FC405DF}"/>
              </a:ext>
            </a:extLst>
          </p:cNvPr>
          <p:cNvCxnSpPr>
            <a:cxnSpLocks/>
          </p:cNvCxnSpPr>
          <p:nvPr/>
        </p:nvCxnSpPr>
        <p:spPr>
          <a:xfrm>
            <a:off x="11187051" y="4610168"/>
            <a:ext cx="0" cy="2257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006C88A2-2C7A-9861-9589-D00E0526E50B}"/>
              </a:ext>
            </a:extLst>
          </p:cNvPr>
          <p:cNvSpPr txBox="1"/>
          <p:nvPr/>
        </p:nvSpPr>
        <p:spPr>
          <a:xfrm>
            <a:off x="7702780" y="428929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9968ED4-C73F-FCF5-B62F-6B5E47C32EEB}"/>
              </a:ext>
            </a:extLst>
          </p:cNvPr>
          <p:cNvSpPr txBox="1"/>
          <p:nvPr/>
        </p:nvSpPr>
        <p:spPr>
          <a:xfrm>
            <a:off x="11033002" y="430696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B728F93-C5F2-3AE5-759F-8B7DB2431CC5}"/>
              </a:ext>
            </a:extLst>
          </p:cNvPr>
          <p:cNvGrpSpPr/>
          <p:nvPr/>
        </p:nvGrpSpPr>
        <p:grpSpPr>
          <a:xfrm>
            <a:off x="9059794" y="4566665"/>
            <a:ext cx="308098" cy="312353"/>
            <a:chOff x="8624124" y="2266243"/>
            <a:chExt cx="1905000" cy="312353"/>
          </a:xfrm>
        </p:grpSpPr>
        <p:sp>
          <p:nvSpPr>
            <p:cNvPr id="49" name="Double Bracket 48">
              <a:extLst>
                <a:ext uri="{FF2B5EF4-FFF2-40B4-BE49-F238E27FC236}">
                  <a16:creationId xmlns:a16="http://schemas.microsoft.com/office/drawing/2014/main" id="{BE4BA6C7-5B8E-B456-C6B1-7A44024E7C21}"/>
                </a:ext>
              </a:extLst>
            </p:cNvPr>
            <p:cNvSpPr/>
            <p:nvPr/>
          </p:nvSpPr>
          <p:spPr>
            <a:xfrm>
              <a:off x="8624124" y="2266243"/>
              <a:ext cx="1905000" cy="312353"/>
            </a:xfrm>
            <a:prstGeom prst="bracketPair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E9DC6ABB-71E0-F1DE-8DC9-A593DB06D716}"/>
                </a:ext>
              </a:extLst>
            </p:cNvPr>
            <p:cNvCxnSpPr>
              <a:stCxn id="49" idx="1"/>
              <a:endCxn id="49" idx="3"/>
            </p:cNvCxnSpPr>
            <p:nvPr/>
          </p:nvCxnSpPr>
          <p:spPr>
            <a:xfrm>
              <a:off x="8624124" y="2422420"/>
              <a:ext cx="1905000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F9602BD-9CE1-FA3A-B028-3246FA55C1AF}"/>
                  </a:ext>
                </a:extLst>
              </p:cNvPr>
              <p:cNvSpPr txBox="1"/>
              <p:nvPr/>
            </p:nvSpPr>
            <p:spPr>
              <a:xfrm>
                <a:off x="6828128" y="5415697"/>
                <a:ext cx="67733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F9602BD-9CE1-FA3A-B028-3246FA55C1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8128" y="5415697"/>
                <a:ext cx="677333" cy="430887"/>
              </a:xfrm>
              <a:prstGeom prst="rect">
                <a:avLst/>
              </a:prstGeom>
              <a:blipFill>
                <a:blip r:embed="rId8"/>
                <a:stretch>
                  <a:fillRect r="-11111" b="-2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A9E1005-F909-3E66-2F9C-DF143608BF63}"/>
              </a:ext>
            </a:extLst>
          </p:cNvPr>
          <p:cNvCxnSpPr>
            <a:cxnSpLocks/>
          </p:cNvCxnSpPr>
          <p:nvPr/>
        </p:nvCxnSpPr>
        <p:spPr>
          <a:xfrm>
            <a:off x="7866707" y="5631140"/>
            <a:ext cx="333022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1FA6959-B566-04B2-8015-DDD4F028A175}"/>
              </a:ext>
            </a:extLst>
          </p:cNvPr>
          <p:cNvCxnSpPr>
            <a:cxnSpLocks/>
          </p:cNvCxnSpPr>
          <p:nvPr/>
        </p:nvCxnSpPr>
        <p:spPr>
          <a:xfrm>
            <a:off x="7866707" y="5534231"/>
            <a:ext cx="0" cy="2257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2859293-7ADB-245A-8BA4-A45F0BE9AEFD}"/>
              </a:ext>
            </a:extLst>
          </p:cNvPr>
          <p:cNvCxnSpPr>
            <a:cxnSpLocks/>
          </p:cNvCxnSpPr>
          <p:nvPr/>
        </p:nvCxnSpPr>
        <p:spPr>
          <a:xfrm>
            <a:off x="11196929" y="5534231"/>
            <a:ext cx="0" cy="2257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27B62D64-8343-ADBA-9B0C-3CDE8D7AD2CE}"/>
              </a:ext>
            </a:extLst>
          </p:cNvPr>
          <p:cNvSpPr txBox="1"/>
          <p:nvPr/>
        </p:nvSpPr>
        <p:spPr>
          <a:xfrm>
            <a:off x="7712658" y="521335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8F73AAF-082F-1E1D-9AE2-4E12D4F19D20}"/>
              </a:ext>
            </a:extLst>
          </p:cNvPr>
          <p:cNvSpPr txBox="1"/>
          <p:nvPr/>
        </p:nvSpPr>
        <p:spPr>
          <a:xfrm>
            <a:off x="11042880" y="523103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790B09E-0D40-D608-EF5F-9BE140494FC5}"/>
              </a:ext>
            </a:extLst>
          </p:cNvPr>
          <p:cNvGrpSpPr/>
          <p:nvPr/>
        </p:nvGrpSpPr>
        <p:grpSpPr>
          <a:xfrm>
            <a:off x="9059794" y="5474963"/>
            <a:ext cx="1138299" cy="312353"/>
            <a:chOff x="8624124" y="2266243"/>
            <a:chExt cx="1905000" cy="312353"/>
          </a:xfrm>
        </p:grpSpPr>
        <p:sp>
          <p:nvSpPr>
            <p:cNvPr id="59" name="Double Bracket 58">
              <a:extLst>
                <a:ext uri="{FF2B5EF4-FFF2-40B4-BE49-F238E27FC236}">
                  <a16:creationId xmlns:a16="http://schemas.microsoft.com/office/drawing/2014/main" id="{78E26308-65B1-4E63-3BCB-8905CE9FAEBB}"/>
                </a:ext>
              </a:extLst>
            </p:cNvPr>
            <p:cNvSpPr/>
            <p:nvPr/>
          </p:nvSpPr>
          <p:spPr>
            <a:xfrm>
              <a:off x="8624124" y="2266243"/>
              <a:ext cx="1905000" cy="312353"/>
            </a:xfrm>
            <a:prstGeom prst="bracketPair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2A409AD-AF3C-F224-AF27-E4AA29B25899}"/>
                </a:ext>
              </a:extLst>
            </p:cNvPr>
            <p:cNvCxnSpPr>
              <a:stCxn id="59" idx="1"/>
              <a:endCxn id="59" idx="3"/>
            </p:cNvCxnSpPr>
            <p:nvPr/>
          </p:nvCxnSpPr>
          <p:spPr>
            <a:xfrm>
              <a:off x="8624124" y="2422420"/>
              <a:ext cx="1905000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Left Arrow 63">
            <a:extLst>
              <a:ext uri="{FF2B5EF4-FFF2-40B4-BE49-F238E27FC236}">
                <a16:creationId xmlns:a16="http://schemas.microsoft.com/office/drawing/2014/main" id="{B748D649-FEB7-B89E-967D-8EB0D509CFC7}"/>
              </a:ext>
            </a:extLst>
          </p:cNvPr>
          <p:cNvSpPr/>
          <p:nvPr/>
        </p:nvSpPr>
        <p:spPr>
          <a:xfrm>
            <a:off x="11341100" y="2593344"/>
            <a:ext cx="536222" cy="429527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310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EB913-90B3-ACF2-D75E-13038FC67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UCB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F2C1C-F358-8E9E-6804-8E6433A68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Say there are three ads: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9A10C51-4827-CF04-BC9B-EE3773201F98}"/>
                  </a:ext>
                </a:extLst>
              </p:cNvPr>
              <p:cNvSpPr txBox="1"/>
              <p:nvPr/>
            </p:nvSpPr>
            <p:spPr>
              <a:xfrm>
                <a:off x="5158596" y="1550782"/>
                <a:ext cx="2691442" cy="12403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b="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9A10C51-4827-CF04-BC9B-EE3773201F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8596" y="1550782"/>
                <a:ext cx="2691442" cy="1240340"/>
              </a:xfrm>
              <a:prstGeom prst="rect">
                <a:avLst/>
              </a:prstGeom>
              <a:blipFill>
                <a:blip r:embed="rId2"/>
                <a:stretch>
                  <a:fillRect t="-1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31CC565-4C71-69F6-8D62-0CAF6F248956}"/>
                  </a:ext>
                </a:extLst>
              </p:cNvPr>
              <p:cNvSpPr txBox="1"/>
              <p:nvPr/>
            </p:nvSpPr>
            <p:spPr>
              <a:xfrm>
                <a:off x="6910477" y="1550782"/>
                <a:ext cx="2691442" cy="12403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b="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31CC565-4C71-69F6-8D62-0CAF6F248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477" y="1550782"/>
                <a:ext cx="2691442" cy="1240340"/>
              </a:xfrm>
              <a:prstGeom prst="rect">
                <a:avLst/>
              </a:prstGeom>
              <a:blipFill>
                <a:blip r:embed="rId3"/>
                <a:stretch>
                  <a:fillRect t="-1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5A86BA-11C9-46AB-22BB-FA7D44AB64E9}"/>
                  </a:ext>
                </a:extLst>
              </p:cNvPr>
              <p:cNvSpPr txBox="1"/>
              <p:nvPr/>
            </p:nvSpPr>
            <p:spPr>
              <a:xfrm>
                <a:off x="8662358" y="1523098"/>
                <a:ext cx="2691442" cy="12403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b="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5A86BA-11C9-46AB-22BB-FA7D44AB64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2358" y="1523098"/>
                <a:ext cx="2691442" cy="1240340"/>
              </a:xfrm>
              <a:prstGeom prst="rect">
                <a:avLst/>
              </a:prstGeom>
              <a:blipFill>
                <a:blip r:embed="rId4"/>
                <a:stretch>
                  <a:fillRect t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20877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E8CF38-212F-C11E-EC96-A628B9CECE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B3B95-9523-B1B1-8B29-1BF2A462A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UCB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38ADF-61EE-C7DB-ACFE-DB0F4F2845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Say there are three ads: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BA2F789-F52B-9C8E-4432-38B90BC24953}"/>
                  </a:ext>
                </a:extLst>
              </p:cNvPr>
              <p:cNvSpPr txBox="1"/>
              <p:nvPr/>
            </p:nvSpPr>
            <p:spPr>
              <a:xfrm>
                <a:off x="5158596" y="1550782"/>
                <a:ext cx="2691442" cy="12403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b="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9A10C51-4827-CF04-BC9B-EE3773201F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8596" y="1550782"/>
                <a:ext cx="2691442" cy="1240340"/>
              </a:xfrm>
              <a:prstGeom prst="rect">
                <a:avLst/>
              </a:prstGeom>
              <a:blipFill>
                <a:blip r:embed="rId2"/>
                <a:stretch>
                  <a:fillRect t="-1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860B079-4D43-8BF5-9833-D25D470F77B5}"/>
                  </a:ext>
                </a:extLst>
              </p:cNvPr>
              <p:cNvSpPr txBox="1"/>
              <p:nvPr/>
            </p:nvSpPr>
            <p:spPr>
              <a:xfrm>
                <a:off x="6910477" y="1550782"/>
                <a:ext cx="2691442" cy="12403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b="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31CC565-4C71-69F6-8D62-0CAF6F248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477" y="1550782"/>
                <a:ext cx="2691442" cy="1240340"/>
              </a:xfrm>
              <a:prstGeom prst="rect">
                <a:avLst/>
              </a:prstGeom>
              <a:blipFill>
                <a:blip r:embed="rId3"/>
                <a:stretch>
                  <a:fillRect t="-1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042072-3E0F-D0A5-EBDF-0C3D834374A7}"/>
                  </a:ext>
                </a:extLst>
              </p:cNvPr>
              <p:cNvSpPr txBox="1"/>
              <p:nvPr/>
            </p:nvSpPr>
            <p:spPr>
              <a:xfrm>
                <a:off x="8662358" y="1523098"/>
                <a:ext cx="2691442" cy="12403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b="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5A86BA-11C9-46AB-22BB-FA7D44AB64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2358" y="1523098"/>
                <a:ext cx="2691442" cy="1240340"/>
              </a:xfrm>
              <a:prstGeom prst="rect">
                <a:avLst/>
              </a:prstGeom>
              <a:blipFill>
                <a:blip r:embed="rId4"/>
                <a:stretch>
                  <a:fillRect t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D0D68AD9-3F91-2262-4F1F-D052E0ECC5F6}"/>
              </a:ext>
            </a:extLst>
          </p:cNvPr>
          <p:cNvGrpSpPr/>
          <p:nvPr/>
        </p:nvGrpSpPr>
        <p:grpSpPr>
          <a:xfrm>
            <a:off x="838200" y="3265081"/>
            <a:ext cx="4557890" cy="2437923"/>
            <a:chOff x="6783210" y="1547434"/>
            <a:chExt cx="4557890" cy="24379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A9FEE82-D248-2853-A773-D47B28EC28FE}"/>
                    </a:ext>
                  </a:extLst>
                </p:cNvPr>
                <p:cNvSpPr txBox="1"/>
                <p:nvPr/>
              </p:nvSpPr>
              <p:spPr>
                <a:xfrm>
                  <a:off x="6783210" y="1749777"/>
                  <a:ext cx="677333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A9FEE82-D248-2853-A773-D47B28EC28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3210" y="1749777"/>
                  <a:ext cx="677333" cy="430887"/>
                </a:xfrm>
                <a:prstGeom prst="rect">
                  <a:avLst/>
                </a:prstGeom>
                <a:blipFill>
                  <a:blip r:embed="rId5"/>
                  <a:stretch>
                    <a:fillRect r="-9259" b="-235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8517711-39C0-BF41-E064-73D58F305F71}"/>
                </a:ext>
              </a:extLst>
            </p:cNvPr>
            <p:cNvCxnSpPr>
              <a:cxnSpLocks/>
            </p:cNvCxnSpPr>
            <p:nvPr/>
          </p:nvCxnSpPr>
          <p:spPr>
            <a:xfrm>
              <a:off x="7821789" y="1965220"/>
              <a:ext cx="333022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7629E03-BEF9-91F8-A27A-765362685243}"/>
                </a:ext>
              </a:extLst>
            </p:cNvPr>
            <p:cNvCxnSpPr>
              <a:cxnSpLocks/>
            </p:cNvCxnSpPr>
            <p:nvPr/>
          </p:nvCxnSpPr>
          <p:spPr>
            <a:xfrm>
              <a:off x="7821789" y="1868311"/>
              <a:ext cx="0" cy="22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CC92BC8-A041-363B-79AE-E62090FB0782}"/>
                </a:ext>
              </a:extLst>
            </p:cNvPr>
            <p:cNvCxnSpPr>
              <a:cxnSpLocks/>
            </p:cNvCxnSpPr>
            <p:nvPr/>
          </p:nvCxnSpPr>
          <p:spPr>
            <a:xfrm>
              <a:off x="11152011" y="1868311"/>
              <a:ext cx="0" cy="22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9AB2F52-5F9A-010D-C982-AE0D285079FF}"/>
                </a:ext>
              </a:extLst>
            </p:cNvPr>
            <p:cNvSpPr txBox="1"/>
            <p:nvPr/>
          </p:nvSpPr>
          <p:spPr>
            <a:xfrm>
              <a:off x="7667740" y="1547434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D3113B5-10C0-A4AD-018E-8BCC8304F17F}"/>
                </a:ext>
              </a:extLst>
            </p:cNvPr>
            <p:cNvSpPr txBox="1"/>
            <p:nvPr/>
          </p:nvSpPr>
          <p:spPr>
            <a:xfrm>
              <a:off x="10997962" y="1565111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8ABC08BC-8BDE-E2EF-64CE-4ED8A37F1BA3}"/>
                    </a:ext>
                  </a:extLst>
                </p:cNvPr>
                <p:cNvSpPr txBox="1"/>
                <p:nvPr/>
              </p:nvSpPr>
              <p:spPr>
                <a:xfrm>
                  <a:off x="6805550" y="2601539"/>
                  <a:ext cx="677333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8ABC08BC-8BDE-E2EF-64CE-4ED8A37F1B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5550" y="2601539"/>
                  <a:ext cx="677333" cy="430887"/>
                </a:xfrm>
                <a:prstGeom prst="rect">
                  <a:avLst/>
                </a:prstGeom>
                <a:blipFill>
                  <a:blip r:embed="rId6"/>
                  <a:stretch>
                    <a:fillRect r="-11111" b="-235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8B9A96B-4766-D795-BFEB-B07A86AC321D}"/>
                </a:ext>
              </a:extLst>
            </p:cNvPr>
            <p:cNvCxnSpPr>
              <a:cxnSpLocks/>
            </p:cNvCxnSpPr>
            <p:nvPr/>
          </p:nvCxnSpPr>
          <p:spPr>
            <a:xfrm>
              <a:off x="7844129" y="2816982"/>
              <a:ext cx="333022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AFEAD80-F299-BA3B-2F5B-D7A24142A4CB}"/>
                </a:ext>
              </a:extLst>
            </p:cNvPr>
            <p:cNvCxnSpPr>
              <a:cxnSpLocks/>
            </p:cNvCxnSpPr>
            <p:nvPr/>
          </p:nvCxnSpPr>
          <p:spPr>
            <a:xfrm>
              <a:off x="7844129" y="2720073"/>
              <a:ext cx="0" cy="22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BE1AD06-C80B-7D56-538A-DD327514F167}"/>
                </a:ext>
              </a:extLst>
            </p:cNvPr>
            <p:cNvCxnSpPr>
              <a:cxnSpLocks/>
            </p:cNvCxnSpPr>
            <p:nvPr/>
          </p:nvCxnSpPr>
          <p:spPr>
            <a:xfrm>
              <a:off x="11174351" y="2720073"/>
              <a:ext cx="0" cy="22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06683AB-5D7D-40EF-BA41-39CFEBA6D75A}"/>
                </a:ext>
              </a:extLst>
            </p:cNvPr>
            <p:cNvSpPr txBox="1"/>
            <p:nvPr/>
          </p:nvSpPr>
          <p:spPr>
            <a:xfrm>
              <a:off x="7690080" y="2399196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050312E-C1A9-C5B1-69D8-2E7E0D834AF8}"/>
                </a:ext>
              </a:extLst>
            </p:cNvPr>
            <p:cNvSpPr txBox="1"/>
            <p:nvPr/>
          </p:nvSpPr>
          <p:spPr>
            <a:xfrm>
              <a:off x="11020302" y="2416873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B135C6A-D2C7-B14C-830F-7F23A03BF47F}"/>
                    </a:ext>
                  </a:extLst>
                </p:cNvPr>
                <p:cNvSpPr txBox="1"/>
                <p:nvPr/>
              </p:nvSpPr>
              <p:spPr>
                <a:xfrm>
                  <a:off x="6818250" y="3554470"/>
                  <a:ext cx="677333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B135C6A-D2C7-B14C-830F-7F23A03BF4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8250" y="3554470"/>
                  <a:ext cx="677333" cy="430887"/>
                </a:xfrm>
                <a:prstGeom prst="rect">
                  <a:avLst/>
                </a:prstGeom>
                <a:blipFill>
                  <a:blip r:embed="rId7"/>
                  <a:stretch>
                    <a:fillRect r="-11111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06BDEF7-C445-582F-758B-910247D163AD}"/>
                </a:ext>
              </a:extLst>
            </p:cNvPr>
            <p:cNvCxnSpPr>
              <a:cxnSpLocks/>
            </p:cNvCxnSpPr>
            <p:nvPr/>
          </p:nvCxnSpPr>
          <p:spPr>
            <a:xfrm>
              <a:off x="7856829" y="3769913"/>
              <a:ext cx="333022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AE8E496-A0AC-E7E5-821C-7CB89D2768DF}"/>
                </a:ext>
              </a:extLst>
            </p:cNvPr>
            <p:cNvCxnSpPr>
              <a:cxnSpLocks/>
            </p:cNvCxnSpPr>
            <p:nvPr/>
          </p:nvCxnSpPr>
          <p:spPr>
            <a:xfrm>
              <a:off x="7856829" y="3673004"/>
              <a:ext cx="0" cy="22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B447F70-4F78-7528-DA9E-0163D2D4F6FE}"/>
                </a:ext>
              </a:extLst>
            </p:cNvPr>
            <p:cNvCxnSpPr>
              <a:cxnSpLocks/>
            </p:cNvCxnSpPr>
            <p:nvPr/>
          </p:nvCxnSpPr>
          <p:spPr>
            <a:xfrm>
              <a:off x="11187051" y="3673004"/>
              <a:ext cx="0" cy="22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4FFF98C-945B-25AC-954B-58FBE93D15FE}"/>
                </a:ext>
              </a:extLst>
            </p:cNvPr>
            <p:cNvSpPr txBox="1"/>
            <p:nvPr/>
          </p:nvSpPr>
          <p:spPr>
            <a:xfrm>
              <a:off x="7702780" y="3352127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F3CDB0C-9A2F-2E66-572C-58A44899140F}"/>
                </a:ext>
              </a:extLst>
            </p:cNvPr>
            <p:cNvSpPr txBox="1"/>
            <p:nvPr/>
          </p:nvSpPr>
          <p:spPr>
            <a:xfrm>
              <a:off x="11033002" y="3369804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586249B-4207-F998-507C-3B1F5F5F0C98}"/>
                </a:ext>
              </a:extLst>
            </p:cNvPr>
            <p:cNvGrpSpPr/>
            <p:nvPr/>
          </p:nvGrpSpPr>
          <p:grpSpPr>
            <a:xfrm>
              <a:off x="7844130" y="3627389"/>
              <a:ext cx="3342919" cy="320457"/>
              <a:chOff x="7639066" y="2279896"/>
              <a:chExt cx="4104231" cy="320457"/>
            </a:xfrm>
          </p:grpSpPr>
          <p:sp>
            <p:nvSpPr>
              <p:cNvPr id="32" name="Double Bracket 31">
                <a:extLst>
                  <a:ext uri="{FF2B5EF4-FFF2-40B4-BE49-F238E27FC236}">
                    <a16:creationId xmlns:a16="http://schemas.microsoft.com/office/drawing/2014/main" id="{FE4202A0-0C04-F42D-AED8-414FDD6AE3AD}"/>
                  </a:ext>
                </a:extLst>
              </p:cNvPr>
              <p:cNvSpPr/>
              <p:nvPr/>
            </p:nvSpPr>
            <p:spPr>
              <a:xfrm>
                <a:off x="7639066" y="2279896"/>
                <a:ext cx="4104231" cy="320457"/>
              </a:xfrm>
              <a:prstGeom prst="bracketPair">
                <a:avLst/>
              </a:prstGeom>
              <a:ln w="57150">
                <a:solidFill>
                  <a:schemeClr val="accent2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C238A68F-984C-33AC-52B2-40333B8BBB58}"/>
                  </a:ext>
                </a:extLst>
              </p:cNvPr>
              <p:cNvCxnSpPr>
                <a:stCxn id="32" idx="1"/>
                <a:endCxn id="32" idx="3"/>
              </p:cNvCxnSpPr>
              <p:nvPr/>
            </p:nvCxnSpPr>
            <p:spPr>
              <a:xfrm>
                <a:off x="7639066" y="2440125"/>
                <a:ext cx="4104231" cy="0"/>
              </a:xfrm>
              <a:prstGeom prst="line">
                <a:avLst/>
              </a:prstGeom>
              <a:ln w="5715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34F7DE5-4730-60BC-C76E-0958A1255C96}"/>
              </a:ext>
            </a:extLst>
          </p:cNvPr>
          <p:cNvGrpSpPr/>
          <p:nvPr/>
        </p:nvGrpSpPr>
        <p:grpSpPr>
          <a:xfrm>
            <a:off x="1892771" y="4359012"/>
            <a:ext cx="3342919" cy="320457"/>
            <a:chOff x="1892771" y="4359012"/>
            <a:chExt cx="3342919" cy="320457"/>
          </a:xfrm>
        </p:grpSpPr>
        <p:sp>
          <p:nvSpPr>
            <p:cNvPr id="36" name="Double Bracket 35">
              <a:extLst>
                <a:ext uri="{FF2B5EF4-FFF2-40B4-BE49-F238E27FC236}">
                  <a16:creationId xmlns:a16="http://schemas.microsoft.com/office/drawing/2014/main" id="{E0CD75E4-AB83-B589-30C8-6FB0A03518A1}"/>
                </a:ext>
              </a:extLst>
            </p:cNvPr>
            <p:cNvSpPr/>
            <p:nvPr/>
          </p:nvSpPr>
          <p:spPr>
            <a:xfrm>
              <a:off x="1892771" y="4359012"/>
              <a:ext cx="3342919" cy="320457"/>
            </a:xfrm>
            <a:prstGeom prst="bracketPair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4F78396-FB2C-B5CE-96EB-2B9DCCF69D96}"/>
                </a:ext>
              </a:extLst>
            </p:cNvPr>
            <p:cNvCxnSpPr>
              <a:stCxn id="36" idx="1"/>
              <a:endCxn id="36" idx="3"/>
            </p:cNvCxnSpPr>
            <p:nvPr/>
          </p:nvCxnSpPr>
          <p:spPr>
            <a:xfrm>
              <a:off x="1892771" y="4519241"/>
              <a:ext cx="3342919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BC9921E-F00E-BB78-81C0-DDB3C232C678}"/>
              </a:ext>
            </a:extLst>
          </p:cNvPr>
          <p:cNvGrpSpPr/>
          <p:nvPr/>
        </p:nvGrpSpPr>
        <p:grpSpPr>
          <a:xfrm>
            <a:off x="1886422" y="3550194"/>
            <a:ext cx="3342919" cy="320457"/>
            <a:chOff x="1892771" y="4359012"/>
            <a:chExt cx="3342919" cy="320457"/>
          </a:xfrm>
        </p:grpSpPr>
        <p:sp>
          <p:nvSpPr>
            <p:cNvPr id="40" name="Double Bracket 39">
              <a:extLst>
                <a:ext uri="{FF2B5EF4-FFF2-40B4-BE49-F238E27FC236}">
                  <a16:creationId xmlns:a16="http://schemas.microsoft.com/office/drawing/2014/main" id="{15B97B15-952C-ED3A-E56C-2E6D13D60E61}"/>
                </a:ext>
              </a:extLst>
            </p:cNvPr>
            <p:cNvSpPr/>
            <p:nvPr/>
          </p:nvSpPr>
          <p:spPr>
            <a:xfrm>
              <a:off x="1892771" y="4359012"/>
              <a:ext cx="3342919" cy="320457"/>
            </a:xfrm>
            <a:prstGeom prst="bracketPair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13527EE-6C50-997E-8B0D-273890172149}"/>
                </a:ext>
              </a:extLst>
            </p:cNvPr>
            <p:cNvCxnSpPr>
              <a:stCxn id="40" idx="1"/>
              <a:endCxn id="40" idx="3"/>
            </p:cNvCxnSpPr>
            <p:nvPr/>
          </p:nvCxnSpPr>
          <p:spPr>
            <a:xfrm>
              <a:off x="1892771" y="4519241"/>
              <a:ext cx="3342919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6BA74C6-580C-C2C5-27EF-13BE45FA51B1}"/>
                  </a:ext>
                </a:extLst>
              </p:cNvPr>
              <p:cNvSpPr txBox="1"/>
              <p:nvPr/>
            </p:nvSpPr>
            <p:spPr>
              <a:xfrm>
                <a:off x="6629533" y="3837555"/>
                <a:ext cx="420670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1"/>
                    </a:solidFill>
                  </a:rPr>
                  <a:t>To start out,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 can be anything, so our confidence intervals are [0,1].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6BA74C6-580C-C2C5-27EF-13BE45FA51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533" y="3837555"/>
                <a:ext cx="4206702" cy="1200329"/>
              </a:xfrm>
              <a:prstGeom prst="rect">
                <a:avLst/>
              </a:prstGeom>
              <a:blipFill>
                <a:blip r:embed="rId8"/>
                <a:stretch>
                  <a:fillRect l="-2410" t="-4211" b="-1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8B6FB81A-D52D-4B2D-7AF9-EB07AB47DCF8}"/>
              </a:ext>
            </a:extLst>
          </p:cNvPr>
          <p:cNvSpPr txBox="1"/>
          <p:nvPr/>
        </p:nvSpPr>
        <p:spPr>
          <a:xfrm>
            <a:off x="435919" y="6446239"/>
            <a:ext cx="985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* To start, it’s a good idea to try each arm once or a few times, but we’ll ignore that for this example.</a:t>
            </a:r>
          </a:p>
        </p:txBody>
      </p:sp>
    </p:spTree>
    <p:extLst>
      <p:ext uri="{BB962C8B-B14F-4D97-AF65-F5344CB8AC3E}">
        <p14:creationId xmlns:p14="http://schemas.microsoft.com/office/powerpoint/2010/main" val="25695921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CCD626-7F84-B686-9772-CAD85A89F4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549DD-A95B-A368-6534-97F4D916D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UCB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DC35E-FF01-C7E8-22E0-6DE2D43A2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Say there are three ads: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573790E-DAA7-CD43-3B4C-D082A2A1654D}"/>
                  </a:ext>
                </a:extLst>
              </p:cNvPr>
              <p:cNvSpPr txBox="1"/>
              <p:nvPr/>
            </p:nvSpPr>
            <p:spPr>
              <a:xfrm>
                <a:off x="5158596" y="1550782"/>
                <a:ext cx="2691442" cy="12403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b="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9A10C51-4827-CF04-BC9B-EE3773201F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8596" y="1550782"/>
                <a:ext cx="2691442" cy="1240340"/>
              </a:xfrm>
              <a:prstGeom prst="rect">
                <a:avLst/>
              </a:prstGeom>
              <a:blipFill>
                <a:blip r:embed="rId2"/>
                <a:stretch>
                  <a:fillRect t="-1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811090C-ADE8-DD4D-197E-AB50C0A2BC05}"/>
                  </a:ext>
                </a:extLst>
              </p:cNvPr>
              <p:cNvSpPr txBox="1"/>
              <p:nvPr/>
            </p:nvSpPr>
            <p:spPr>
              <a:xfrm>
                <a:off x="6910477" y="1550782"/>
                <a:ext cx="2691442" cy="12403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b="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31CC565-4C71-69F6-8D62-0CAF6F248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477" y="1550782"/>
                <a:ext cx="2691442" cy="1240340"/>
              </a:xfrm>
              <a:prstGeom prst="rect">
                <a:avLst/>
              </a:prstGeom>
              <a:blipFill>
                <a:blip r:embed="rId3"/>
                <a:stretch>
                  <a:fillRect t="-1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5868B74-459B-94FA-6F0D-B1A784181008}"/>
                  </a:ext>
                </a:extLst>
              </p:cNvPr>
              <p:cNvSpPr txBox="1"/>
              <p:nvPr/>
            </p:nvSpPr>
            <p:spPr>
              <a:xfrm>
                <a:off x="8662358" y="1523098"/>
                <a:ext cx="2691442" cy="12403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b="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5A86BA-11C9-46AB-22BB-FA7D44AB64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2358" y="1523098"/>
                <a:ext cx="2691442" cy="1240340"/>
              </a:xfrm>
              <a:prstGeom prst="rect">
                <a:avLst/>
              </a:prstGeom>
              <a:blipFill>
                <a:blip r:embed="rId4"/>
                <a:stretch>
                  <a:fillRect t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4A9BB496-5C7B-BF02-C09F-3A2108E57979}"/>
              </a:ext>
            </a:extLst>
          </p:cNvPr>
          <p:cNvGrpSpPr/>
          <p:nvPr/>
        </p:nvGrpSpPr>
        <p:grpSpPr>
          <a:xfrm>
            <a:off x="838200" y="3265081"/>
            <a:ext cx="4557890" cy="2437923"/>
            <a:chOff x="6783210" y="1547434"/>
            <a:chExt cx="4557890" cy="24379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1ACDA9F7-F8DB-AB95-8958-F743124C61F1}"/>
                    </a:ext>
                  </a:extLst>
                </p:cNvPr>
                <p:cNvSpPr txBox="1"/>
                <p:nvPr/>
              </p:nvSpPr>
              <p:spPr>
                <a:xfrm>
                  <a:off x="6783210" y="1749777"/>
                  <a:ext cx="677333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1ACDA9F7-F8DB-AB95-8958-F743124C61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3210" y="1749777"/>
                  <a:ext cx="677333" cy="430887"/>
                </a:xfrm>
                <a:prstGeom prst="rect">
                  <a:avLst/>
                </a:prstGeom>
                <a:blipFill>
                  <a:blip r:embed="rId5"/>
                  <a:stretch>
                    <a:fillRect r="-9259" b="-235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9936B71-EBED-3A5D-92BB-4D0B2FDDAF0E}"/>
                </a:ext>
              </a:extLst>
            </p:cNvPr>
            <p:cNvCxnSpPr>
              <a:cxnSpLocks/>
            </p:cNvCxnSpPr>
            <p:nvPr/>
          </p:nvCxnSpPr>
          <p:spPr>
            <a:xfrm>
              <a:off x="7821789" y="1965220"/>
              <a:ext cx="333022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C545EDC-3D1F-6859-87AC-7570E6DFFD31}"/>
                </a:ext>
              </a:extLst>
            </p:cNvPr>
            <p:cNvCxnSpPr>
              <a:cxnSpLocks/>
            </p:cNvCxnSpPr>
            <p:nvPr/>
          </p:nvCxnSpPr>
          <p:spPr>
            <a:xfrm>
              <a:off x="7821789" y="1868311"/>
              <a:ext cx="0" cy="22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8886DE7-1C6E-057D-A7F9-F0201D599A3D}"/>
                </a:ext>
              </a:extLst>
            </p:cNvPr>
            <p:cNvCxnSpPr>
              <a:cxnSpLocks/>
            </p:cNvCxnSpPr>
            <p:nvPr/>
          </p:nvCxnSpPr>
          <p:spPr>
            <a:xfrm>
              <a:off x="11152011" y="1868311"/>
              <a:ext cx="0" cy="22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1BCC5EF-95D5-DFC4-F3C7-4E6D9A9058D5}"/>
                </a:ext>
              </a:extLst>
            </p:cNvPr>
            <p:cNvSpPr txBox="1"/>
            <p:nvPr/>
          </p:nvSpPr>
          <p:spPr>
            <a:xfrm>
              <a:off x="7667740" y="1547434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BD9F8A0-7139-C86D-51D4-9C782EFECC4F}"/>
                </a:ext>
              </a:extLst>
            </p:cNvPr>
            <p:cNvSpPr txBox="1"/>
            <p:nvPr/>
          </p:nvSpPr>
          <p:spPr>
            <a:xfrm>
              <a:off x="10997962" y="1565111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FF6E99C2-C1D8-4A86-C3C6-15B0FDC89C2E}"/>
                    </a:ext>
                  </a:extLst>
                </p:cNvPr>
                <p:cNvSpPr txBox="1"/>
                <p:nvPr/>
              </p:nvSpPr>
              <p:spPr>
                <a:xfrm>
                  <a:off x="6805550" y="2601539"/>
                  <a:ext cx="677333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FF6E99C2-C1D8-4A86-C3C6-15B0FDC89C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5550" y="2601539"/>
                  <a:ext cx="677333" cy="430887"/>
                </a:xfrm>
                <a:prstGeom prst="rect">
                  <a:avLst/>
                </a:prstGeom>
                <a:blipFill>
                  <a:blip r:embed="rId6"/>
                  <a:stretch>
                    <a:fillRect r="-11111" b="-235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BA1FE55-02A2-B2E7-8E67-4F295D0DB297}"/>
                </a:ext>
              </a:extLst>
            </p:cNvPr>
            <p:cNvCxnSpPr>
              <a:cxnSpLocks/>
            </p:cNvCxnSpPr>
            <p:nvPr/>
          </p:nvCxnSpPr>
          <p:spPr>
            <a:xfrm>
              <a:off x="7844129" y="2816982"/>
              <a:ext cx="333022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522E0CE-EF58-C624-6EAF-01145540AD27}"/>
                </a:ext>
              </a:extLst>
            </p:cNvPr>
            <p:cNvCxnSpPr>
              <a:cxnSpLocks/>
            </p:cNvCxnSpPr>
            <p:nvPr/>
          </p:nvCxnSpPr>
          <p:spPr>
            <a:xfrm>
              <a:off x="7844129" y="2720073"/>
              <a:ext cx="0" cy="22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A28DDB1-D91E-B23C-C96B-F580ED6C55BA}"/>
                </a:ext>
              </a:extLst>
            </p:cNvPr>
            <p:cNvCxnSpPr>
              <a:cxnSpLocks/>
            </p:cNvCxnSpPr>
            <p:nvPr/>
          </p:nvCxnSpPr>
          <p:spPr>
            <a:xfrm>
              <a:off x="11174351" y="2720073"/>
              <a:ext cx="0" cy="22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501B8F9-6A23-01F2-44C4-C61509B2364A}"/>
                </a:ext>
              </a:extLst>
            </p:cNvPr>
            <p:cNvSpPr txBox="1"/>
            <p:nvPr/>
          </p:nvSpPr>
          <p:spPr>
            <a:xfrm>
              <a:off x="7690080" y="2399196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37F8DEF-CA3E-6C5E-6FFD-9479810366D0}"/>
                </a:ext>
              </a:extLst>
            </p:cNvPr>
            <p:cNvSpPr txBox="1"/>
            <p:nvPr/>
          </p:nvSpPr>
          <p:spPr>
            <a:xfrm>
              <a:off x="11020302" y="2416873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E8B7C907-34E9-AD6E-F890-D1FBDA8DEE5C}"/>
                    </a:ext>
                  </a:extLst>
                </p:cNvPr>
                <p:cNvSpPr txBox="1"/>
                <p:nvPr/>
              </p:nvSpPr>
              <p:spPr>
                <a:xfrm>
                  <a:off x="6818250" y="3554470"/>
                  <a:ext cx="677333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E8B7C907-34E9-AD6E-F890-D1FBDA8DEE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8250" y="3554470"/>
                  <a:ext cx="677333" cy="430887"/>
                </a:xfrm>
                <a:prstGeom prst="rect">
                  <a:avLst/>
                </a:prstGeom>
                <a:blipFill>
                  <a:blip r:embed="rId7"/>
                  <a:stretch>
                    <a:fillRect r="-11111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B3C1F9C-05A8-0236-3F3D-9061365FADCE}"/>
                </a:ext>
              </a:extLst>
            </p:cNvPr>
            <p:cNvCxnSpPr>
              <a:cxnSpLocks/>
            </p:cNvCxnSpPr>
            <p:nvPr/>
          </p:nvCxnSpPr>
          <p:spPr>
            <a:xfrm>
              <a:off x="7856829" y="3769913"/>
              <a:ext cx="333022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5064518-F615-91C4-A3E5-EFF3B28E15C1}"/>
                </a:ext>
              </a:extLst>
            </p:cNvPr>
            <p:cNvCxnSpPr>
              <a:cxnSpLocks/>
            </p:cNvCxnSpPr>
            <p:nvPr/>
          </p:nvCxnSpPr>
          <p:spPr>
            <a:xfrm>
              <a:off x="7856829" y="3673004"/>
              <a:ext cx="0" cy="22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24D4CB3-1F40-EECE-2F2C-CFF4B8243EBF}"/>
                </a:ext>
              </a:extLst>
            </p:cNvPr>
            <p:cNvCxnSpPr>
              <a:cxnSpLocks/>
            </p:cNvCxnSpPr>
            <p:nvPr/>
          </p:nvCxnSpPr>
          <p:spPr>
            <a:xfrm>
              <a:off x="11187051" y="3673004"/>
              <a:ext cx="0" cy="22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C202DDC-415D-1398-CF0C-A615781EED53}"/>
                </a:ext>
              </a:extLst>
            </p:cNvPr>
            <p:cNvSpPr txBox="1"/>
            <p:nvPr/>
          </p:nvSpPr>
          <p:spPr>
            <a:xfrm>
              <a:off x="7702780" y="3352127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4DF6ABC-0892-034F-744C-996F9AD494F3}"/>
                </a:ext>
              </a:extLst>
            </p:cNvPr>
            <p:cNvSpPr txBox="1"/>
            <p:nvPr/>
          </p:nvSpPr>
          <p:spPr>
            <a:xfrm>
              <a:off x="11033002" y="3369804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4D977432-5A2D-DE47-F547-A75C959DD032}"/>
                </a:ext>
              </a:extLst>
            </p:cNvPr>
            <p:cNvGrpSpPr/>
            <p:nvPr/>
          </p:nvGrpSpPr>
          <p:grpSpPr>
            <a:xfrm>
              <a:off x="7844130" y="3627389"/>
              <a:ext cx="3342919" cy="320457"/>
              <a:chOff x="7639066" y="2279896"/>
              <a:chExt cx="4104231" cy="320457"/>
            </a:xfrm>
          </p:grpSpPr>
          <p:sp>
            <p:nvSpPr>
              <p:cNvPr id="32" name="Double Bracket 31">
                <a:extLst>
                  <a:ext uri="{FF2B5EF4-FFF2-40B4-BE49-F238E27FC236}">
                    <a16:creationId xmlns:a16="http://schemas.microsoft.com/office/drawing/2014/main" id="{FD9F4B73-091B-B1D2-32DD-8770AF1B5A2F}"/>
                  </a:ext>
                </a:extLst>
              </p:cNvPr>
              <p:cNvSpPr/>
              <p:nvPr/>
            </p:nvSpPr>
            <p:spPr>
              <a:xfrm>
                <a:off x="7639066" y="2279896"/>
                <a:ext cx="4104231" cy="320457"/>
              </a:xfrm>
              <a:prstGeom prst="bracketPair">
                <a:avLst/>
              </a:prstGeom>
              <a:ln w="57150">
                <a:solidFill>
                  <a:schemeClr val="accent2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BDB046D0-903F-82AB-031F-2C0DBBE9DAAB}"/>
                  </a:ext>
                </a:extLst>
              </p:cNvPr>
              <p:cNvCxnSpPr>
                <a:stCxn id="32" idx="1"/>
                <a:endCxn id="32" idx="3"/>
              </p:cNvCxnSpPr>
              <p:nvPr/>
            </p:nvCxnSpPr>
            <p:spPr>
              <a:xfrm>
                <a:off x="7639066" y="2440125"/>
                <a:ext cx="4104231" cy="0"/>
              </a:xfrm>
              <a:prstGeom prst="line">
                <a:avLst/>
              </a:prstGeom>
              <a:ln w="5715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F6B1438-072E-8632-E708-02CA52096EEE}"/>
              </a:ext>
            </a:extLst>
          </p:cNvPr>
          <p:cNvGrpSpPr/>
          <p:nvPr/>
        </p:nvGrpSpPr>
        <p:grpSpPr>
          <a:xfrm>
            <a:off x="1892771" y="4359012"/>
            <a:ext cx="3342919" cy="320457"/>
            <a:chOff x="1892771" y="4359012"/>
            <a:chExt cx="3342919" cy="320457"/>
          </a:xfrm>
        </p:grpSpPr>
        <p:sp>
          <p:nvSpPr>
            <p:cNvPr id="36" name="Double Bracket 35">
              <a:extLst>
                <a:ext uri="{FF2B5EF4-FFF2-40B4-BE49-F238E27FC236}">
                  <a16:creationId xmlns:a16="http://schemas.microsoft.com/office/drawing/2014/main" id="{8DC25AA2-91B9-3A42-BCA1-F177C129F7C2}"/>
                </a:ext>
              </a:extLst>
            </p:cNvPr>
            <p:cNvSpPr/>
            <p:nvPr/>
          </p:nvSpPr>
          <p:spPr>
            <a:xfrm>
              <a:off x="1892771" y="4359012"/>
              <a:ext cx="3342919" cy="320457"/>
            </a:xfrm>
            <a:prstGeom prst="bracketPair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2946E68-D29D-B2EA-D9C7-1236A60723E2}"/>
                </a:ext>
              </a:extLst>
            </p:cNvPr>
            <p:cNvCxnSpPr>
              <a:stCxn id="36" idx="1"/>
              <a:endCxn id="36" idx="3"/>
            </p:cNvCxnSpPr>
            <p:nvPr/>
          </p:nvCxnSpPr>
          <p:spPr>
            <a:xfrm>
              <a:off x="1892771" y="4519241"/>
              <a:ext cx="3342919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434E196-DEF9-C024-E9C6-64A7CF3DF6A2}"/>
              </a:ext>
            </a:extLst>
          </p:cNvPr>
          <p:cNvGrpSpPr/>
          <p:nvPr/>
        </p:nvGrpSpPr>
        <p:grpSpPr>
          <a:xfrm>
            <a:off x="1886422" y="3550194"/>
            <a:ext cx="3342919" cy="320457"/>
            <a:chOff x="1892771" y="4359012"/>
            <a:chExt cx="3342919" cy="320457"/>
          </a:xfrm>
        </p:grpSpPr>
        <p:sp>
          <p:nvSpPr>
            <p:cNvPr id="40" name="Double Bracket 39">
              <a:extLst>
                <a:ext uri="{FF2B5EF4-FFF2-40B4-BE49-F238E27FC236}">
                  <a16:creationId xmlns:a16="http://schemas.microsoft.com/office/drawing/2014/main" id="{5B73C59E-E14C-E110-E252-5E43EB5DAA05}"/>
                </a:ext>
              </a:extLst>
            </p:cNvPr>
            <p:cNvSpPr/>
            <p:nvPr/>
          </p:nvSpPr>
          <p:spPr>
            <a:xfrm>
              <a:off x="1892771" y="4359012"/>
              <a:ext cx="3342919" cy="320457"/>
            </a:xfrm>
            <a:prstGeom prst="bracketPair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EB3274C3-07EA-9340-EB08-786BD720EC07}"/>
                </a:ext>
              </a:extLst>
            </p:cNvPr>
            <p:cNvCxnSpPr>
              <a:stCxn id="40" idx="1"/>
              <a:endCxn id="40" idx="3"/>
            </p:cNvCxnSpPr>
            <p:nvPr/>
          </p:nvCxnSpPr>
          <p:spPr>
            <a:xfrm>
              <a:off x="1892771" y="4519241"/>
              <a:ext cx="3342919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332A8C15-D86D-3E30-83F8-FD9BA15B657E}"/>
              </a:ext>
            </a:extLst>
          </p:cNvPr>
          <p:cNvSpPr txBox="1"/>
          <p:nvPr/>
        </p:nvSpPr>
        <p:spPr>
          <a:xfrm>
            <a:off x="6212249" y="3184950"/>
            <a:ext cx="4694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Show Ad 1.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Let’s say that the user doesn’t donate.</a:t>
            </a:r>
          </a:p>
        </p:txBody>
      </p:sp>
      <p:sp>
        <p:nvSpPr>
          <p:cNvPr id="13" name="Left Arrow 12">
            <a:extLst>
              <a:ext uri="{FF2B5EF4-FFF2-40B4-BE49-F238E27FC236}">
                <a16:creationId xmlns:a16="http://schemas.microsoft.com/office/drawing/2014/main" id="{BAB64058-0F0B-7087-2E87-30D6FBD1E12A}"/>
              </a:ext>
            </a:extLst>
          </p:cNvPr>
          <p:cNvSpPr/>
          <p:nvPr/>
        </p:nvSpPr>
        <p:spPr>
          <a:xfrm>
            <a:off x="5361050" y="3492945"/>
            <a:ext cx="536222" cy="429527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3183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BA8EA4-244B-1535-FBBD-146BD70A6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0D753-B6F4-1C66-791E-C92BD903C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UCB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8ED8A-11C1-C28C-1D28-37384E7AAC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Say there are three ads: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6A5567F-13BF-385E-9B0F-CEAC58493260}"/>
                  </a:ext>
                </a:extLst>
              </p:cNvPr>
              <p:cNvSpPr txBox="1"/>
              <p:nvPr/>
            </p:nvSpPr>
            <p:spPr>
              <a:xfrm>
                <a:off x="5158596" y="1550782"/>
                <a:ext cx="2691442" cy="12403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b="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9A10C51-4827-CF04-BC9B-EE3773201F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8596" y="1550782"/>
                <a:ext cx="2691442" cy="1240340"/>
              </a:xfrm>
              <a:prstGeom prst="rect">
                <a:avLst/>
              </a:prstGeom>
              <a:blipFill>
                <a:blip r:embed="rId2"/>
                <a:stretch>
                  <a:fillRect t="-1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78975B1-E368-AC85-E592-A1CCA28E0A72}"/>
                  </a:ext>
                </a:extLst>
              </p:cNvPr>
              <p:cNvSpPr txBox="1"/>
              <p:nvPr/>
            </p:nvSpPr>
            <p:spPr>
              <a:xfrm>
                <a:off x="6910477" y="1550782"/>
                <a:ext cx="2691442" cy="12403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b="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31CC565-4C71-69F6-8D62-0CAF6F248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477" y="1550782"/>
                <a:ext cx="2691442" cy="1240340"/>
              </a:xfrm>
              <a:prstGeom prst="rect">
                <a:avLst/>
              </a:prstGeom>
              <a:blipFill>
                <a:blip r:embed="rId3"/>
                <a:stretch>
                  <a:fillRect t="-1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434DE1A-46BE-1956-A079-2F2AB1A7C571}"/>
                  </a:ext>
                </a:extLst>
              </p:cNvPr>
              <p:cNvSpPr txBox="1"/>
              <p:nvPr/>
            </p:nvSpPr>
            <p:spPr>
              <a:xfrm>
                <a:off x="8662358" y="1523098"/>
                <a:ext cx="2691442" cy="12403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b="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5A86BA-11C9-46AB-22BB-FA7D44AB64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2358" y="1523098"/>
                <a:ext cx="2691442" cy="1240340"/>
              </a:xfrm>
              <a:prstGeom prst="rect">
                <a:avLst/>
              </a:prstGeom>
              <a:blipFill>
                <a:blip r:embed="rId4"/>
                <a:stretch>
                  <a:fillRect t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6C92F46F-9557-A9F2-0B32-09E89346E6BE}"/>
              </a:ext>
            </a:extLst>
          </p:cNvPr>
          <p:cNvGrpSpPr/>
          <p:nvPr/>
        </p:nvGrpSpPr>
        <p:grpSpPr>
          <a:xfrm>
            <a:off x="838200" y="3265081"/>
            <a:ext cx="4557890" cy="2437923"/>
            <a:chOff x="6783210" y="1547434"/>
            <a:chExt cx="4557890" cy="24379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4CCB3C5-DF11-15EF-09CB-4E73399628C6}"/>
                    </a:ext>
                  </a:extLst>
                </p:cNvPr>
                <p:cNvSpPr txBox="1"/>
                <p:nvPr/>
              </p:nvSpPr>
              <p:spPr>
                <a:xfrm>
                  <a:off x="6783210" y="1749777"/>
                  <a:ext cx="677333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4CCB3C5-DF11-15EF-09CB-4E73399628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3210" y="1749777"/>
                  <a:ext cx="677333" cy="430887"/>
                </a:xfrm>
                <a:prstGeom prst="rect">
                  <a:avLst/>
                </a:prstGeom>
                <a:blipFill>
                  <a:blip r:embed="rId5"/>
                  <a:stretch>
                    <a:fillRect r="-9259" b="-235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B0B7127-FFBD-CC71-0470-37334A3B2AA6}"/>
                </a:ext>
              </a:extLst>
            </p:cNvPr>
            <p:cNvCxnSpPr>
              <a:cxnSpLocks/>
            </p:cNvCxnSpPr>
            <p:nvPr/>
          </p:nvCxnSpPr>
          <p:spPr>
            <a:xfrm>
              <a:off x="7821789" y="1965220"/>
              <a:ext cx="333022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510BCC9-EC78-1662-B0D7-A30DA099EFAC}"/>
                </a:ext>
              </a:extLst>
            </p:cNvPr>
            <p:cNvCxnSpPr>
              <a:cxnSpLocks/>
            </p:cNvCxnSpPr>
            <p:nvPr/>
          </p:nvCxnSpPr>
          <p:spPr>
            <a:xfrm>
              <a:off x="7821789" y="1868311"/>
              <a:ext cx="0" cy="22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3CF791B-EB45-9FC5-A899-0426779EE522}"/>
                </a:ext>
              </a:extLst>
            </p:cNvPr>
            <p:cNvCxnSpPr>
              <a:cxnSpLocks/>
            </p:cNvCxnSpPr>
            <p:nvPr/>
          </p:nvCxnSpPr>
          <p:spPr>
            <a:xfrm>
              <a:off x="11152011" y="1868311"/>
              <a:ext cx="0" cy="22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DDA1954-B5FF-280E-CA38-D165EA7C78F2}"/>
                </a:ext>
              </a:extLst>
            </p:cNvPr>
            <p:cNvSpPr txBox="1"/>
            <p:nvPr/>
          </p:nvSpPr>
          <p:spPr>
            <a:xfrm>
              <a:off x="7667740" y="1547434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B4A08F4-A9B3-0E36-C509-2A6B0AA40EBF}"/>
                </a:ext>
              </a:extLst>
            </p:cNvPr>
            <p:cNvSpPr txBox="1"/>
            <p:nvPr/>
          </p:nvSpPr>
          <p:spPr>
            <a:xfrm>
              <a:off x="10997962" y="1565111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CBD6F69E-C005-CACE-1706-5E2133FE6DD5}"/>
                    </a:ext>
                  </a:extLst>
                </p:cNvPr>
                <p:cNvSpPr txBox="1"/>
                <p:nvPr/>
              </p:nvSpPr>
              <p:spPr>
                <a:xfrm>
                  <a:off x="6805550" y="2601539"/>
                  <a:ext cx="677333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CBD6F69E-C005-CACE-1706-5E2133FE6D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5550" y="2601539"/>
                  <a:ext cx="677333" cy="430887"/>
                </a:xfrm>
                <a:prstGeom prst="rect">
                  <a:avLst/>
                </a:prstGeom>
                <a:blipFill>
                  <a:blip r:embed="rId6"/>
                  <a:stretch>
                    <a:fillRect r="-11111" b="-235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4778ADE-3873-C260-E652-847D94FF0E97}"/>
                </a:ext>
              </a:extLst>
            </p:cNvPr>
            <p:cNvCxnSpPr>
              <a:cxnSpLocks/>
            </p:cNvCxnSpPr>
            <p:nvPr/>
          </p:nvCxnSpPr>
          <p:spPr>
            <a:xfrm>
              <a:off x="7844129" y="2816982"/>
              <a:ext cx="333022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79C0109-9F58-DD94-4B3B-3C247F2B7823}"/>
                </a:ext>
              </a:extLst>
            </p:cNvPr>
            <p:cNvCxnSpPr>
              <a:cxnSpLocks/>
            </p:cNvCxnSpPr>
            <p:nvPr/>
          </p:nvCxnSpPr>
          <p:spPr>
            <a:xfrm>
              <a:off x="7844129" y="2720073"/>
              <a:ext cx="0" cy="22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9112ABA-9999-54EF-CC5B-9620A2A2C01D}"/>
                </a:ext>
              </a:extLst>
            </p:cNvPr>
            <p:cNvCxnSpPr>
              <a:cxnSpLocks/>
            </p:cNvCxnSpPr>
            <p:nvPr/>
          </p:nvCxnSpPr>
          <p:spPr>
            <a:xfrm>
              <a:off x="11174351" y="2720073"/>
              <a:ext cx="0" cy="22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DFB0698-49B4-83C8-3531-DC695BA3EB17}"/>
                </a:ext>
              </a:extLst>
            </p:cNvPr>
            <p:cNvSpPr txBox="1"/>
            <p:nvPr/>
          </p:nvSpPr>
          <p:spPr>
            <a:xfrm>
              <a:off x="7690080" y="2399196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4D076BA-48A8-617D-DDDF-93387432883D}"/>
                </a:ext>
              </a:extLst>
            </p:cNvPr>
            <p:cNvSpPr txBox="1"/>
            <p:nvPr/>
          </p:nvSpPr>
          <p:spPr>
            <a:xfrm>
              <a:off x="11020302" y="2416873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603B8720-9C3F-90D7-A497-A996CF8FB916}"/>
                    </a:ext>
                  </a:extLst>
                </p:cNvPr>
                <p:cNvSpPr txBox="1"/>
                <p:nvPr/>
              </p:nvSpPr>
              <p:spPr>
                <a:xfrm>
                  <a:off x="6818250" y="3554470"/>
                  <a:ext cx="677333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603B8720-9C3F-90D7-A497-A996CF8FB9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8250" y="3554470"/>
                  <a:ext cx="677333" cy="430887"/>
                </a:xfrm>
                <a:prstGeom prst="rect">
                  <a:avLst/>
                </a:prstGeom>
                <a:blipFill>
                  <a:blip r:embed="rId7"/>
                  <a:stretch>
                    <a:fillRect r="-11111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5F0EEA0-4949-EF16-9F19-F981A15A4265}"/>
                </a:ext>
              </a:extLst>
            </p:cNvPr>
            <p:cNvCxnSpPr>
              <a:cxnSpLocks/>
            </p:cNvCxnSpPr>
            <p:nvPr/>
          </p:nvCxnSpPr>
          <p:spPr>
            <a:xfrm>
              <a:off x="7856829" y="3769913"/>
              <a:ext cx="333022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DD56F8A-99FE-F8CD-918D-C3A411AD2C59}"/>
                </a:ext>
              </a:extLst>
            </p:cNvPr>
            <p:cNvCxnSpPr>
              <a:cxnSpLocks/>
            </p:cNvCxnSpPr>
            <p:nvPr/>
          </p:nvCxnSpPr>
          <p:spPr>
            <a:xfrm>
              <a:off x="7856829" y="3673004"/>
              <a:ext cx="0" cy="22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D8CA838-F7F4-FB28-C6E6-6954CCD62971}"/>
                </a:ext>
              </a:extLst>
            </p:cNvPr>
            <p:cNvCxnSpPr>
              <a:cxnSpLocks/>
            </p:cNvCxnSpPr>
            <p:nvPr/>
          </p:nvCxnSpPr>
          <p:spPr>
            <a:xfrm>
              <a:off x="11187051" y="3673004"/>
              <a:ext cx="0" cy="22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9F2A899-0E56-41D5-4F29-8FCEA1F8ECDC}"/>
                </a:ext>
              </a:extLst>
            </p:cNvPr>
            <p:cNvSpPr txBox="1"/>
            <p:nvPr/>
          </p:nvSpPr>
          <p:spPr>
            <a:xfrm>
              <a:off x="7702780" y="3352127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CA719D7-6B12-EA2E-4990-FD955914923C}"/>
                </a:ext>
              </a:extLst>
            </p:cNvPr>
            <p:cNvSpPr txBox="1"/>
            <p:nvPr/>
          </p:nvSpPr>
          <p:spPr>
            <a:xfrm>
              <a:off x="11033002" y="3369804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44C846C-1A96-BC0A-801E-0EEA1D2CD29F}"/>
                </a:ext>
              </a:extLst>
            </p:cNvPr>
            <p:cNvGrpSpPr/>
            <p:nvPr/>
          </p:nvGrpSpPr>
          <p:grpSpPr>
            <a:xfrm>
              <a:off x="7844130" y="3627389"/>
              <a:ext cx="3342919" cy="320457"/>
              <a:chOff x="7639066" y="2279896"/>
              <a:chExt cx="4104231" cy="320457"/>
            </a:xfrm>
          </p:grpSpPr>
          <p:sp>
            <p:nvSpPr>
              <p:cNvPr id="32" name="Double Bracket 31">
                <a:extLst>
                  <a:ext uri="{FF2B5EF4-FFF2-40B4-BE49-F238E27FC236}">
                    <a16:creationId xmlns:a16="http://schemas.microsoft.com/office/drawing/2014/main" id="{D6A393C2-BBE4-CEAE-F691-F6CE6845538B}"/>
                  </a:ext>
                </a:extLst>
              </p:cNvPr>
              <p:cNvSpPr/>
              <p:nvPr/>
            </p:nvSpPr>
            <p:spPr>
              <a:xfrm>
                <a:off x="7639066" y="2279896"/>
                <a:ext cx="4104231" cy="320457"/>
              </a:xfrm>
              <a:prstGeom prst="bracketPair">
                <a:avLst/>
              </a:prstGeom>
              <a:ln w="57150">
                <a:solidFill>
                  <a:schemeClr val="accent2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2562776F-49C2-D255-6FD6-E5E34BBF26B4}"/>
                  </a:ext>
                </a:extLst>
              </p:cNvPr>
              <p:cNvCxnSpPr>
                <a:stCxn id="32" idx="1"/>
                <a:endCxn id="32" idx="3"/>
              </p:cNvCxnSpPr>
              <p:nvPr/>
            </p:nvCxnSpPr>
            <p:spPr>
              <a:xfrm>
                <a:off x="7639066" y="2440125"/>
                <a:ext cx="4104231" cy="0"/>
              </a:xfrm>
              <a:prstGeom prst="line">
                <a:avLst/>
              </a:prstGeom>
              <a:ln w="5715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D8E5FFF-2978-76DD-2AA2-09A1415D16CE}"/>
              </a:ext>
            </a:extLst>
          </p:cNvPr>
          <p:cNvGrpSpPr/>
          <p:nvPr/>
        </p:nvGrpSpPr>
        <p:grpSpPr>
          <a:xfrm>
            <a:off x="1892771" y="4359012"/>
            <a:ext cx="3342919" cy="320457"/>
            <a:chOff x="1892771" y="4359012"/>
            <a:chExt cx="3342919" cy="320457"/>
          </a:xfrm>
        </p:grpSpPr>
        <p:sp>
          <p:nvSpPr>
            <p:cNvPr id="36" name="Double Bracket 35">
              <a:extLst>
                <a:ext uri="{FF2B5EF4-FFF2-40B4-BE49-F238E27FC236}">
                  <a16:creationId xmlns:a16="http://schemas.microsoft.com/office/drawing/2014/main" id="{C1042431-4BA8-F9EC-BB48-28C3C7BE4057}"/>
                </a:ext>
              </a:extLst>
            </p:cNvPr>
            <p:cNvSpPr/>
            <p:nvPr/>
          </p:nvSpPr>
          <p:spPr>
            <a:xfrm>
              <a:off x="1892771" y="4359012"/>
              <a:ext cx="3342919" cy="320457"/>
            </a:xfrm>
            <a:prstGeom prst="bracketPair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C4D5CB5-2658-76F5-2A4B-E5C02D456613}"/>
                </a:ext>
              </a:extLst>
            </p:cNvPr>
            <p:cNvCxnSpPr>
              <a:stCxn id="36" idx="1"/>
              <a:endCxn id="36" idx="3"/>
            </p:cNvCxnSpPr>
            <p:nvPr/>
          </p:nvCxnSpPr>
          <p:spPr>
            <a:xfrm>
              <a:off x="1892771" y="4519241"/>
              <a:ext cx="3342919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D19235F-8021-58D6-03D5-7185CDF910FE}"/>
              </a:ext>
            </a:extLst>
          </p:cNvPr>
          <p:cNvGrpSpPr/>
          <p:nvPr/>
        </p:nvGrpSpPr>
        <p:grpSpPr>
          <a:xfrm>
            <a:off x="1886423" y="3517361"/>
            <a:ext cx="3012473" cy="369332"/>
            <a:chOff x="1892771" y="4359012"/>
            <a:chExt cx="3342919" cy="320457"/>
          </a:xfrm>
        </p:grpSpPr>
        <p:sp>
          <p:nvSpPr>
            <p:cNvPr id="40" name="Double Bracket 39">
              <a:extLst>
                <a:ext uri="{FF2B5EF4-FFF2-40B4-BE49-F238E27FC236}">
                  <a16:creationId xmlns:a16="http://schemas.microsoft.com/office/drawing/2014/main" id="{949545D1-4ACE-3BBC-29BA-B86D9D59905F}"/>
                </a:ext>
              </a:extLst>
            </p:cNvPr>
            <p:cNvSpPr/>
            <p:nvPr/>
          </p:nvSpPr>
          <p:spPr>
            <a:xfrm>
              <a:off x="1892771" y="4359012"/>
              <a:ext cx="3342919" cy="320457"/>
            </a:xfrm>
            <a:prstGeom prst="bracketPair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A90C317-7E50-A1F9-9632-27C4AFA10DBE}"/>
                </a:ext>
              </a:extLst>
            </p:cNvPr>
            <p:cNvCxnSpPr>
              <a:stCxn id="40" idx="1"/>
              <a:endCxn id="40" idx="3"/>
            </p:cNvCxnSpPr>
            <p:nvPr/>
          </p:nvCxnSpPr>
          <p:spPr>
            <a:xfrm>
              <a:off x="1892771" y="4519241"/>
              <a:ext cx="3342919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519EAA01-1C02-B53D-CEA0-3D4712FA3BEB}"/>
              </a:ext>
            </a:extLst>
          </p:cNvPr>
          <p:cNvSpPr txBox="1"/>
          <p:nvPr/>
        </p:nvSpPr>
        <p:spPr>
          <a:xfrm>
            <a:off x="6212249" y="3184950"/>
            <a:ext cx="4694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Show Ad 1.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Let’s say that the user doesn’t donate.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16787B-F8B9-6C0F-6084-72CFD847D031}"/>
              </a:ext>
            </a:extLst>
          </p:cNvPr>
          <p:cNvSpPr txBox="1"/>
          <p:nvPr/>
        </p:nvSpPr>
        <p:spPr>
          <a:xfrm>
            <a:off x="6224946" y="4359012"/>
            <a:ext cx="5510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Update Ad 1’s confidence interval.</a:t>
            </a:r>
          </a:p>
        </p:txBody>
      </p:sp>
    </p:spTree>
    <p:extLst>
      <p:ext uri="{BB962C8B-B14F-4D97-AF65-F5344CB8AC3E}">
        <p14:creationId xmlns:p14="http://schemas.microsoft.com/office/powerpoint/2010/main" val="18280430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150064-831F-2FB3-1226-14B9641780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1A0AA-CB76-CA5E-9BE8-4DAF95D63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UCB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7B3F3-EEFE-5989-D6B9-2889B0FE4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Say there are three ads: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B10B7BD-A69E-9FEC-833A-17CFCA730C20}"/>
                  </a:ext>
                </a:extLst>
              </p:cNvPr>
              <p:cNvSpPr txBox="1"/>
              <p:nvPr/>
            </p:nvSpPr>
            <p:spPr>
              <a:xfrm>
                <a:off x="5158596" y="1550782"/>
                <a:ext cx="2691442" cy="12403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b="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9A10C51-4827-CF04-BC9B-EE3773201F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8596" y="1550782"/>
                <a:ext cx="2691442" cy="1240340"/>
              </a:xfrm>
              <a:prstGeom prst="rect">
                <a:avLst/>
              </a:prstGeom>
              <a:blipFill>
                <a:blip r:embed="rId2"/>
                <a:stretch>
                  <a:fillRect t="-1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4B55CB5-2143-F582-0567-47D756506269}"/>
                  </a:ext>
                </a:extLst>
              </p:cNvPr>
              <p:cNvSpPr txBox="1"/>
              <p:nvPr/>
            </p:nvSpPr>
            <p:spPr>
              <a:xfrm>
                <a:off x="6910477" y="1550782"/>
                <a:ext cx="2691442" cy="12403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b="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31CC565-4C71-69F6-8D62-0CAF6F248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477" y="1550782"/>
                <a:ext cx="2691442" cy="1240340"/>
              </a:xfrm>
              <a:prstGeom prst="rect">
                <a:avLst/>
              </a:prstGeom>
              <a:blipFill>
                <a:blip r:embed="rId3"/>
                <a:stretch>
                  <a:fillRect t="-1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5EDA1C7-2E81-9AE3-1983-F22AC72BF6FA}"/>
                  </a:ext>
                </a:extLst>
              </p:cNvPr>
              <p:cNvSpPr txBox="1"/>
              <p:nvPr/>
            </p:nvSpPr>
            <p:spPr>
              <a:xfrm>
                <a:off x="8662358" y="1523098"/>
                <a:ext cx="2691442" cy="12403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b="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5A86BA-11C9-46AB-22BB-FA7D44AB64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2358" y="1523098"/>
                <a:ext cx="2691442" cy="1240340"/>
              </a:xfrm>
              <a:prstGeom prst="rect">
                <a:avLst/>
              </a:prstGeom>
              <a:blipFill>
                <a:blip r:embed="rId4"/>
                <a:stretch>
                  <a:fillRect t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669814C1-2F79-E536-DDE0-8729B9B824BE}"/>
              </a:ext>
            </a:extLst>
          </p:cNvPr>
          <p:cNvGrpSpPr/>
          <p:nvPr/>
        </p:nvGrpSpPr>
        <p:grpSpPr>
          <a:xfrm>
            <a:off x="838200" y="3265081"/>
            <a:ext cx="4557890" cy="2437923"/>
            <a:chOff x="6783210" y="1547434"/>
            <a:chExt cx="4557890" cy="24379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1D0F74F5-7954-0E87-2DF6-0DEA52686DF5}"/>
                    </a:ext>
                  </a:extLst>
                </p:cNvPr>
                <p:cNvSpPr txBox="1"/>
                <p:nvPr/>
              </p:nvSpPr>
              <p:spPr>
                <a:xfrm>
                  <a:off x="6783210" y="1749777"/>
                  <a:ext cx="677333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1D0F74F5-7954-0E87-2DF6-0DEA52686D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3210" y="1749777"/>
                  <a:ext cx="677333" cy="430887"/>
                </a:xfrm>
                <a:prstGeom prst="rect">
                  <a:avLst/>
                </a:prstGeom>
                <a:blipFill>
                  <a:blip r:embed="rId5"/>
                  <a:stretch>
                    <a:fillRect r="-9259" b="-235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6ED4EBC-6FDA-DF4C-6C76-BF24ADE17C68}"/>
                </a:ext>
              </a:extLst>
            </p:cNvPr>
            <p:cNvCxnSpPr>
              <a:cxnSpLocks/>
            </p:cNvCxnSpPr>
            <p:nvPr/>
          </p:nvCxnSpPr>
          <p:spPr>
            <a:xfrm>
              <a:off x="7821789" y="1965220"/>
              <a:ext cx="333022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41F7068-BC8B-9026-E397-CB236AEDA9E5}"/>
                </a:ext>
              </a:extLst>
            </p:cNvPr>
            <p:cNvCxnSpPr>
              <a:cxnSpLocks/>
            </p:cNvCxnSpPr>
            <p:nvPr/>
          </p:nvCxnSpPr>
          <p:spPr>
            <a:xfrm>
              <a:off x="7821789" y="1868311"/>
              <a:ext cx="0" cy="22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290D4E6-C57E-548A-18B1-A1BAE91DDA50}"/>
                </a:ext>
              </a:extLst>
            </p:cNvPr>
            <p:cNvCxnSpPr>
              <a:cxnSpLocks/>
            </p:cNvCxnSpPr>
            <p:nvPr/>
          </p:nvCxnSpPr>
          <p:spPr>
            <a:xfrm>
              <a:off x="11152011" y="1868311"/>
              <a:ext cx="0" cy="22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56000D5-24E6-78C6-40D3-9F17066EC7CC}"/>
                </a:ext>
              </a:extLst>
            </p:cNvPr>
            <p:cNvSpPr txBox="1"/>
            <p:nvPr/>
          </p:nvSpPr>
          <p:spPr>
            <a:xfrm>
              <a:off x="7667740" y="1547434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E766050-F3E5-3B2D-2982-667BB8C0712B}"/>
                </a:ext>
              </a:extLst>
            </p:cNvPr>
            <p:cNvSpPr txBox="1"/>
            <p:nvPr/>
          </p:nvSpPr>
          <p:spPr>
            <a:xfrm>
              <a:off x="10997962" y="1565111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685BE09A-071D-B3D9-10D9-D139A9761559}"/>
                    </a:ext>
                  </a:extLst>
                </p:cNvPr>
                <p:cNvSpPr txBox="1"/>
                <p:nvPr/>
              </p:nvSpPr>
              <p:spPr>
                <a:xfrm>
                  <a:off x="6805550" y="2601539"/>
                  <a:ext cx="677333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685BE09A-071D-B3D9-10D9-D139A97615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5550" y="2601539"/>
                  <a:ext cx="677333" cy="430887"/>
                </a:xfrm>
                <a:prstGeom prst="rect">
                  <a:avLst/>
                </a:prstGeom>
                <a:blipFill>
                  <a:blip r:embed="rId6"/>
                  <a:stretch>
                    <a:fillRect r="-11111" b="-235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DBCA721-901B-D2CC-611E-35C5E6EEECDC}"/>
                </a:ext>
              </a:extLst>
            </p:cNvPr>
            <p:cNvCxnSpPr>
              <a:cxnSpLocks/>
            </p:cNvCxnSpPr>
            <p:nvPr/>
          </p:nvCxnSpPr>
          <p:spPr>
            <a:xfrm>
              <a:off x="7844129" y="2816982"/>
              <a:ext cx="333022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C4CE097-3061-94BF-2EE7-4BF4925B9D5A}"/>
                </a:ext>
              </a:extLst>
            </p:cNvPr>
            <p:cNvCxnSpPr>
              <a:cxnSpLocks/>
            </p:cNvCxnSpPr>
            <p:nvPr/>
          </p:nvCxnSpPr>
          <p:spPr>
            <a:xfrm>
              <a:off x="7844129" y="2720073"/>
              <a:ext cx="0" cy="22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8207AD9-1AFC-C00E-A979-E8AF7DB50935}"/>
                </a:ext>
              </a:extLst>
            </p:cNvPr>
            <p:cNvCxnSpPr>
              <a:cxnSpLocks/>
            </p:cNvCxnSpPr>
            <p:nvPr/>
          </p:nvCxnSpPr>
          <p:spPr>
            <a:xfrm>
              <a:off x="11174351" y="2720073"/>
              <a:ext cx="0" cy="22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FF71596-A825-E86F-E76C-2BAA8112229D}"/>
                </a:ext>
              </a:extLst>
            </p:cNvPr>
            <p:cNvSpPr txBox="1"/>
            <p:nvPr/>
          </p:nvSpPr>
          <p:spPr>
            <a:xfrm>
              <a:off x="7690080" y="2399196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EB45073-9973-DBBA-CD9B-F835FC866005}"/>
                </a:ext>
              </a:extLst>
            </p:cNvPr>
            <p:cNvSpPr txBox="1"/>
            <p:nvPr/>
          </p:nvSpPr>
          <p:spPr>
            <a:xfrm>
              <a:off x="11020302" y="2416873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9C862416-8BFC-D46F-03B0-27CBC919C83E}"/>
                    </a:ext>
                  </a:extLst>
                </p:cNvPr>
                <p:cNvSpPr txBox="1"/>
                <p:nvPr/>
              </p:nvSpPr>
              <p:spPr>
                <a:xfrm>
                  <a:off x="6818250" y="3554470"/>
                  <a:ext cx="677333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9C862416-8BFC-D46F-03B0-27CBC919C8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8250" y="3554470"/>
                  <a:ext cx="677333" cy="430887"/>
                </a:xfrm>
                <a:prstGeom prst="rect">
                  <a:avLst/>
                </a:prstGeom>
                <a:blipFill>
                  <a:blip r:embed="rId7"/>
                  <a:stretch>
                    <a:fillRect r="-11111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A7E5D4B-9A96-39CD-B76D-0A72A13977C3}"/>
                </a:ext>
              </a:extLst>
            </p:cNvPr>
            <p:cNvCxnSpPr>
              <a:cxnSpLocks/>
            </p:cNvCxnSpPr>
            <p:nvPr/>
          </p:nvCxnSpPr>
          <p:spPr>
            <a:xfrm>
              <a:off x="7856829" y="3769913"/>
              <a:ext cx="333022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E4B1AE2-165A-C87A-0313-ED3DB277445E}"/>
                </a:ext>
              </a:extLst>
            </p:cNvPr>
            <p:cNvCxnSpPr>
              <a:cxnSpLocks/>
            </p:cNvCxnSpPr>
            <p:nvPr/>
          </p:nvCxnSpPr>
          <p:spPr>
            <a:xfrm>
              <a:off x="7856829" y="3673004"/>
              <a:ext cx="0" cy="22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2501B24-4F6A-0BAD-A4A5-6EDEBD3D074B}"/>
                </a:ext>
              </a:extLst>
            </p:cNvPr>
            <p:cNvCxnSpPr>
              <a:cxnSpLocks/>
            </p:cNvCxnSpPr>
            <p:nvPr/>
          </p:nvCxnSpPr>
          <p:spPr>
            <a:xfrm>
              <a:off x="11187051" y="3673004"/>
              <a:ext cx="0" cy="22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3F3D13F-C8AF-3876-6924-D1D5FF7CCB3E}"/>
                </a:ext>
              </a:extLst>
            </p:cNvPr>
            <p:cNvSpPr txBox="1"/>
            <p:nvPr/>
          </p:nvSpPr>
          <p:spPr>
            <a:xfrm>
              <a:off x="7702780" y="3352127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6C8666B-494F-D013-12AA-EBD0E16347E6}"/>
                </a:ext>
              </a:extLst>
            </p:cNvPr>
            <p:cNvSpPr txBox="1"/>
            <p:nvPr/>
          </p:nvSpPr>
          <p:spPr>
            <a:xfrm>
              <a:off x="11033002" y="3369804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A0AA1B94-1F1D-5C9C-DCA5-06970461513A}"/>
                </a:ext>
              </a:extLst>
            </p:cNvPr>
            <p:cNvGrpSpPr/>
            <p:nvPr/>
          </p:nvGrpSpPr>
          <p:grpSpPr>
            <a:xfrm>
              <a:off x="7844130" y="3627389"/>
              <a:ext cx="3342919" cy="320457"/>
              <a:chOff x="7639066" y="2279896"/>
              <a:chExt cx="4104231" cy="320457"/>
            </a:xfrm>
          </p:grpSpPr>
          <p:sp>
            <p:nvSpPr>
              <p:cNvPr id="32" name="Double Bracket 31">
                <a:extLst>
                  <a:ext uri="{FF2B5EF4-FFF2-40B4-BE49-F238E27FC236}">
                    <a16:creationId xmlns:a16="http://schemas.microsoft.com/office/drawing/2014/main" id="{06565172-73DD-7B53-6674-3E83C4F4376D}"/>
                  </a:ext>
                </a:extLst>
              </p:cNvPr>
              <p:cNvSpPr/>
              <p:nvPr/>
            </p:nvSpPr>
            <p:spPr>
              <a:xfrm>
                <a:off x="7639066" y="2279896"/>
                <a:ext cx="4104231" cy="320457"/>
              </a:xfrm>
              <a:prstGeom prst="bracketPair">
                <a:avLst/>
              </a:prstGeom>
              <a:ln w="57150">
                <a:solidFill>
                  <a:schemeClr val="accent2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5A6990D7-E0B4-5D6A-BB1C-8755B2967AD5}"/>
                  </a:ext>
                </a:extLst>
              </p:cNvPr>
              <p:cNvCxnSpPr>
                <a:stCxn id="32" idx="1"/>
                <a:endCxn id="32" idx="3"/>
              </p:cNvCxnSpPr>
              <p:nvPr/>
            </p:nvCxnSpPr>
            <p:spPr>
              <a:xfrm>
                <a:off x="7639066" y="2440125"/>
                <a:ext cx="4104231" cy="0"/>
              </a:xfrm>
              <a:prstGeom prst="line">
                <a:avLst/>
              </a:prstGeom>
              <a:ln w="5715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B15D149-61EE-3EDE-042F-9AE1AC8843E3}"/>
              </a:ext>
            </a:extLst>
          </p:cNvPr>
          <p:cNvGrpSpPr/>
          <p:nvPr/>
        </p:nvGrpSpPr>
        <p:grpSpPr>
          <a:xfrm>
            <a:off x="1892771" y="4359012"/>
            <a:ext cx="3342919" cy="320457"/>
            <a:chOff x="1892771" y="4359012"/>
            <a:chExt cx="3342919" cy="320457"/>
          </a:xfrm>
        </p:grpSpPr>
        <p:sp>
          <p:nvSpPr>
            <p:cNvPr id="36" name="Double Bracket 35">
              <a:extLst>
                <a:ext uri="{FF2B5EF4-FFF2-40B4-BE49-F238E27FC236}">
                  <a16:creationId xmlns:a16="http://schemas.microsoft.com/office/drawing/2014/main" id="{0466ABE6-B8F7-28AC-BC87-A1F84C546350}"/>
                </a:ext>
              </a:extLst>
            </p:cNvPr>
            <p:cNvSpPr/>
            <p:nvPr/>
          </p:nvSpPr>
          <p:spPr>
            <a:xfrm>
              <a:off x="1892771" y="4359012"/>
              <a:ext cx="3342919" cy="320457"/>
            </a:xfrm>
            <a:prstGeom prst="bracketPair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DD6FB24-7BD0-3E5E-2627-647C20EC019E}"/>
                </a:ext>
              </a:extLst>
            </p:cNvPr>
            <p:cNvCxnSpPr>
              <a:stCxn id="36" idx="1"/>
              <a:endCxn id="36" idx="3"/>
            </p:cNvCxnSpPr>
            <p:nvPr/>
          </p:nvCxnSpPr>
          <p:spPr>
            <a:xfrm>
              <a:off x="1892771" y="4519241"/>
              <a:ext cx="3342919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65EF4D0-AEEF-FB85-FECB-2C217323225F}"/>
              </a:ext>
            </a:extLst>
          </p:cNvPr>
          <p:cNvGrpSpPr/>
          <p:nvPr/>
        </p:nvGrpSpPr>
        <p:grpSpPr>
          <a:xfrm>
            <a:off x="1886423" y="3517361"/>
            <a:ext cx="3012473" cy="369332"/>
            <a:chOff x="1892771" y="4359012"/>
            <a:chExt cx="3342919" cy="320457"/>
          </a:xfrm>
        </p:grpSpPr>
        <p:sp>
          <p:nvSpPr>
            <p:cNvPr id="40" name="Double Bracket 39">
              <a:extLst>
                <a:ext uri="{FF2B5EF4-FFF2-40B4-BE49-F238E27FC236}">
                  <a16:creationId xmlns:a16="http://schemas.microsoft.com/office/drawing/2014/main" id="{F808F4F6-0DB6-AEF3-754F-A39959C6D998}"/>
                </a:ext>
              </a:extLst>
            </p:cNvPr>
            <p:cNvSpPr/>
            <p:nvPr/>
          </p:nvSpPr>
          <p:spPr>
            <a:xfrm>
              <a:off x="1892771" y="4359012"/>
              <a:ext cx="3342919" cy="320457"/>
            </a:xfrm>
            <a:prstGeom prst="bracketPair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87E7B6E-833B-117E-05FB-C82BB753EA21}"/>
                </a:ext>
              </a:extLst>
            </p:cNvPr>
            <p:cNvCxnSpPr>
              <a:stCxn id="40" idx="1"/>
              <a:endCxn id="40" idx="3"/>
            </p:cNvCxnSpPr>
            <p:nvPr/>
          </p:nvCxnSpPr>
          <p:spPr>
            <a:xfrm>
              <a:off x="1892771" y="4519241"/>
              <a:ext cx="3342919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6DDFEDE3-455D-77D6-575D-D05CCFB8884E}"/>
              </a:ext>
            </a:extLst>
          </p:cNvPr>
          <p:cNvSpPr txBox="1"/>
          <p:nvPr/>
        </p:nvSpPr>
        <p:spPr>
          <a:xfrm>
            <a:off x="6212249" y="3184950"/>
            <a:ext cx="46946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Show an ad with the highest upper confidence bound, say Ad 2.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Say the user does donate.</a:t>
            </a:r>
          </a:p>
        </p:txBody>
      </p:sp>
      <p:sp>
        <p:nvSpPr>
          <p:cNvPr id="14" name="Left Arrow 13">
            <a:extLst>
              <a:ext uri="{FF2B5EF4-FFF2-40B4-BE49-F238E27FC236}">
                <a16:creationId xmlns:a16="http://schemas.microsoft.com/office/drawing/2014/main" id="{1D6C2992-0AA2-4CEE-14A9-ACB1F3F67CFD}"/>
              </a:ext>
            </a:extLst>
          </p:cNvPr>
          <p:cNvSpPr/>
          <p:nvPr/>
        </p:nvSpPr>
        <p:spPr>
          <a:xfrm>
            <a:off x="5338742" y="4296783"/>
            <a:ext cx="536222" cy="429527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171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E3E92-8D36-4068-1D83-09E61B139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24DFF1-55C5-D7F3-1C8A-017A54BE89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739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F6598-8D68-6967-9759-5FA7A96E9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FB9A0-0D64-4C3C-3A4B-4897FC261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UCB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BD0DC-70EF-88F5-AA00-22EE5EAF0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Say there are three ads: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F4C73D4-C4CB-1412-D684-551C01CCE9F2}"/>
                  </a:ext>
                </a:extLst>
              </p:cNvPr>
              <p:cNvSpPr txBox="1"/>
              <p:nvPr/>
            </p:nvSpPr>
            <p:spPr>
              <a:xfrm>
                <a:off x="5158596" y="1550782"/>
                <a:ext cx="2691442" cy="12403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b="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9A10C51-4827-CF04-BC9B-EE3773201F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8596" y="1550782"/>
                <a:ext cx="2691442" cy="1240340"/>
              </a:xfrm>
              <a:prstGeom prst="rect">
                <a:avLst/>
              </a:prstGeom>
              <a:blipFill>
                <a:blip r:embed="rId2"/>
                <a:stretch>
                  <a:fillRect t="-1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E65F725-3F13-2B06-12B5-3537372E91FC}"/>
                  </a:ext>
                </a:extLst>
              </p:cNvPr>
              <p:cNvSpPr txBox="1"/>
              <p:nvPr/>
            </p:nvSpPr>
            <p:spPr>
              <a:xfrm>
                <a:off x="6910477" y="1550782"/>
                <a:ext cx="2691442" cy="12403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b="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31CC565-4C71-69F6-8D62-0CAF6F248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477" y="1550782"/>
                <a:ext cx="2691442" cy="1240340"/>
              </a:xfrm>
              <a:prstGeom prst="rect">
                <a:avLst/>
              </a:prstGeom>
              <a:blipFill>
                <a:blip r:embed="rId3"/>
                <a:stretch>
                  <a:fillRect t="-1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4539EA-AD9A-5B6F-60F0-DBE669861310}"/>
                  </a:ext>
                </a:extLst>
              </p:cNvPr>
              <p:cNvSpPr txBox="1"/>
              <p:nvPr/>
            </p:nvSpPr>
            <p:spPr>
              <a:xfrm>
                <a:off x="8662358" y="1523098"/>
                <a:ext cx="2691442" cy="12403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b="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5A86BA-11C9-46AB-22BB-FA7D44AB64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2358" y="1523098"/>
                <a:ext cx="2691442" cy="1240340"/>
              </a:xfrm>
              <a:prstGeom prst="rect">
                <a:avLst/>
              </a:prstGeom>
              <a:blipFill>
                <a:blip r:embed="rId4"/>
                <a:stretch>
                  <a:fillRect t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03591CA7-671D-A4B3-35E4-8474F9EF1E26}"/>
              </a:ext>
            </a:extLst>
          </p:cNvPr>
          <p:cNvGrpSpPr/>
          <p:nvPr/>
        </p:nvGrpSpPr>
        <p:grpSpPr>
          <a:xfrm>
            <a:off x="838200" y="3265081"/>
            <a:ext cx="4557890" cy="2437923"/>
            <a:chOff x="6783210" y="1547434"/>
            <a:chExt cx="4557890" cy="24379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81525BE-2EA5-D89D-2AAE-1AB3E1347F46}"/>
                    </a:ext>
                  </a:extLst>
                </p:cNvPr>
                <p:cNvSpPr txBox="1"/>
                <p:nvPr/>
              </p:nvSpPr>
              <p:spPr>
                <a:xfrm>
                  <a:off x="6783210" y="1749777"/>
                  <a:ext cx="677333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81525BE-2EA5-D89D-2AAE-1AB3E1347F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3210" y="1749777"/>
                  <a:ext cx="677333" cy="430887"/>
                </a:xfrm>
                <a:prstGeom prst="rect">
                  <a:avLst/>
                </a:prstGeom>
                <a:blipFill>
                  <a:blip r:embed="rId5"/>
                  <a:stretch>
                    <a:fillRect r="-9259" b="-235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20EF56B-33A6-53CA-C9B3-2AD852C42615}"/>
                </a:ext>
              </a:extLst>
            </p:cNvPr>
            <p:cNvCxnSpPr>
              <a:cxnSpLocks/>
            </p:cNvCxnSpPr>
            <p:nvPr/>
          </p:nvCxnSpPr>
          <p:spPr>
            <a:xfrm>
              <a:off x="7821789" y="1965220"/>
              <a:ext cx="333022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0AE6C4D-38A5-211E-8987-9424E14135B6}"/>
                </a:ext>
              </a:extLst>
            </p:cNvPr>
            <p:cNvCxnSpPr>
              <a:cxnSpLocks/>
            </p:cNvCxnSpPr>
            <p:nvPr/>
          </p:nvCxnSpPr>
          <p:spPr>
            <a:xfrm>
              <a:off x="7821789" y="1868311"/>
              <a:ext cx="0" cy="22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FF44DCF-0BF3-5DD6-2730-04F5FF728A63}"/>
                </a:ext>
              </a:extLst>
            </p:cNvPr>
            <p:cNvCxnSpPr>
              <a:cxnSpLocks/>
            </p:cNvCxnSpPr>
            <p:nvPr/>
          </p:nvCxnSpPr>
          <p:spPr>
            <a:xfrm>
              <a:off x="11152011" y="1868311"/>
              <a:ext cx="0" cy="22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E9A9341-CAC7-218C-240E-1EF1654E5307}"/>
                </a:ext>
              </a:extLst>
            </p:cNvPr>
            <p:cNvSpPr txBox="1"/>
            <p:nvPr/>
          </p:nvSpPr>
          <p:spPr>
            <a:xfrm>
              <a:off x="7667740" y="1547434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F1706AE-B8F9-A679-2579-D1C169712206}"/>
                </a:ext>
              </a:extLst>
            </p:cNvPr>
            <p:cNvSpPr txBox="1"/>
            <p:nvPr/>
          </p:nvSpPr>
          <p:spPr>
            <a:xfrm>
              <a:off x="10997962" y="1565111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FE778FD7-2EFE-2CEC-4CCE-C203A53890ED}"/>
                    </a:ext>
                  </a:extLst>
                </p:cNvPr>
                <p:cNvSpPr txBox="1"/>
                <p:nvPr/>
              </p:nvSpPr>
              <p:spPr>
                <a:xfrm>
                  <a:off x="6805550" y="2601539"/>
                  <a:ext cx="677333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FE778FD7-2EFE-2CEC-4CCE-C203A53890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5550" y="2601539"/>
                  <a:ext cx="677333" cy="430887"/>
                </a:xfrm>
                <a:prstGeom prst="rect">
                  <a:avLst/>
                </a:prstGeom>
                <a:blipFill>
                  <a:blip r:embed="rId6"/>
                  <a:stretch>
                    <a:fillRect r="-11111" b="-235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8EF3428-D793-AF8C-3956-F7A024155136}"/>
                </a:ext>
              </a:extLst>
            </p:cNvPr>
            <p:cNvCxnSpPr>
              <a:cxnSpLocks/>
            </p:cNvCxnSpPr>
            <p:nvPr/>
          </p:nvCxnSpPr>
          <p:spPr>
            <a:xfrm>
              <a:off x="7844129" y="2816982"/>
              <a:ext cx="333022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07CE81E-B882-4FBA-BA4C-0AD81004DD51}"/>
                </a:ext>
              </a:extLst>
            </p:cNvPr>
            <p:cNvCxnSpPr>
              <a:cxnSpLocks/>
            </p:cNvCxnSpPr>
            <p:nvPr/>
          </p:nvCxnSpPr>
          <p:spPr>
            <a:xfrm>
              <a:off x="7844129" y="2720073"/>
              <a:ext cx="0" cy="22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E3B6463-BDA4-1E15-1B0A-C4467863428C}"/>
                </a:ext>
              </a:extLst>
            </p:cNvPr>
            <p:cNvCxnSpPr>
              <a:cxnSpLocks/>
            </p:cNvCxnSpPr>
            <p:nvPr/>
          </p:nvCxnSpPr>
          <p:spPr>
            <a:xfrm>
              <a:off x="11174351" y="2720073"/>
              <a:ext cx="0" cy="22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9071F8B-ECC5-3FB2-7685-0D4FA0196EFD}"/>
                </a:ext>
              </a:extLst>
            </p:cNvPr>
            <p:cNvSpPr txBox="1"/>
            <p:nvPr/>
          </p:nvSpPr>
          <p:spPr>
            <a:xfrm>
              <a:off x="7690080" y="2399196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896A7E3-6858-4282-B430-0D34D6C58B3D}"/>
                </a:ext>
              </a:extLst>
            </p:cNvPr>
            <p:cNvSpPr txBox="1"/>
            <p:nvPr/>
          </p:nvSpPr>
          <p:spPr>
            <a:xfrm>
              <a:off x="11020302" y="2416873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8B53026E-1A36-B763-D7E6-94538B91321A}"/>
                    </a:ext>
                  </a:extLst>
                </p:cNvPr>
                <p:cNvSpPr txBox="1"/>
                <p:nvPr/>
              </p:nvSpPr>
              <p:spPr>
                <a:xfrm>
                  <a:off x="6818250" y="3554470"/>
                  <a:ext cx="677333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8B53026E-1A36-B763-D7E6-94538B9132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8250" y="3554470"/>
                  <a:ext cx="677333" cy="430887"/>
                </a:xfrm>
                <a:prstGeom prst="rect">
                  <a:avLst/>
                </a:prstGeom>
                <a:blipFill>
                  <a:blip r:embed="rId7"/>
                  <a:stretch>
                    <a:fillRect r="-11111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41D5DF8-2FAE-995B-3C08-A4F914C28FE2}"/>
                </a:ext>
              </a:extLst>
            </p:cNvPr>
            <p:cNvCxnSpPr>
              <a:cxnSpLocks/>
            </p:cNvCxnSpPr>
            <p:nvPr/>
          </p:nvCxnSpPr>
          <p:spPr>
            <a:xfrm>
              <a:off x="7856829" y="3769913"/>
              <a:ext cx="333022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776A63B-2215-DCB0-AD09-BEC3D1BA30F7}"/>
                </a:ext>
              </a:extLst>
            </p:cNvPr>
            <p:cNvCxnSpPr>
              <a:cxnSpLocks/>
            </p:cNvCxnSpPr>
            <p:nvPr/>
          </p:nvCxnSpPr>
          <p:spPr>
            <a:xfrm>
              <a:off x="7856829" y="3673004"/>
              <a:ext cx="0" cy="22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8B9DDB7-C939-7316-DF20-0796D7F17DF3}"/>
                </a:ext>
              </a:extLst>
            </p:cNvPr>
            <p:cNvCxnSpPr>
              <a:cxnSpLocks/>
            </p:cNvCxnSpPr>
            <p:nvPr/>
          </p:nvCxnSpPr>
          <p:spPr>
            <a:xfrm>
              <a:off x="11187051" y="3673004"/>
              <a:ext cx="0" cy="22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E4BBB77-08F3-1AC6-1858-790858DC38C6}"/>
                </a:ext>
              </a:extLst>
            </p:cNvPr>
            <p:cNvSpPr txBox="1"/>
            <p:nvPr/>
          </p:nvSpPr>
          <p:spPr>
            <a:xfrm>
              <a:off x="7702780" y="3352127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BB12011-A063-4783-2008-001D048D35DF}"/>
                </a:ext>
              </a:extLst>
            </p:cNvPr>
            <p:cNvSpPr txBox="1"/>
            <p:nvPr/>
          </p:nvSpPr>
          <p:spPr>
            <a:xfrm>
              <a:off x="11033002" y="3369804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29745B4-3697-372E-5FFF-DFA984D5CA9F}"/>
                </a:ext>
              </a:extLst>
            </p:cNvPr>
            <p:cNvGrpSpPr/>
            <p:nvPr/>
          </p:nvGrpSpPr>
          <p:grpSpPr>
            <a:xfrm>
              <a:off x="7844130" y="3627389"/>
              <a:ext cx="3342919" cy="320457"/>
              <a:chOff x="7639066" y="2279896"/>
              <a:chExt cx="4104231" cy="320457"/>
            </a:xfrm>
          </p:grpSpPr>
          <p:sp>
            <p:nvSpPr>
              <p:cNvPr id="32" name="Double Bracket 31">
                <a:extLst>
                  <a:ext uri="{FF2B5EF4-FFF2-40B4-BE49-F238E27FC236}">
                    <a16:creationId xmlns:a16="http://schemas.microsoft.com/office/drawing/2014/main" id="{34CD191F-FC7D-7383-9D7C-C64BAAF574DA}"/>
                  </a:ext>
                </a:extLst>
              </p:cNvPr>
              <p:cNvSpPr/>
              <p:nvPr/>
            </p:nvSpPr>
            <p:spPr>
              <a:xfrm>
                <a:off x="7639066" y="2279896"/>
                <a:ext cx="4104231" cy="320457"/>
              </a:xfrm>
              <a:prstGeom prst="bracketPair">
                <a:avLst/>
              </a:prstGeom>
              <a:ln w="57150">
                <a:solidFill>
                  <a:schemeClr val="accent2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B73577F6-794A-7CEA-94FB-2E8368266106}"/>
                  </a:ext>
                </a:extLst>
              </p:cNvPr>
              <p:cNvCxnSpPr>
                <a:stCxn id="32" idx="1"/>
                <a:endCxn id="32" idx="3"/>
              </p:cNvCxnSpPr>
              <p:nvPr/>
            </p:nvCxnSpPr>
            <p:spPr>
              <a:xfrm>
                <a:off x="7639066" y="2440125"/>
                <a:ext cx="4104231" cy="0"/>
              </a:xfrm>
              <a:prstGeom prst="line">
                <a:avLst/>
              </a:prstGeom>
              <a:ln w="5715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EFE0E76-D113-214E-A650-31DC20AA9265}"/>
              </a:ext>
            </a:extLst>
          </p:cNvPr>
          <p:cNvGrpSpPr/>
          <p:nvPr/>
        </p:nvGrpSpPr>
        <p:grpSpPr>
          <a:xfrm>
            <a:off x="2207217" y="4359012"/>
            <a:ext cx="3028473" cy="367295"/>
            <a:chOff x="1892771" y="4359012"/>
            <a:chExt cx="3342919" cy="320457"/>
          </a:xfrm>
        </p:grpSpPr>
        <p:sp>
          <p:nvSpPr>
            <p:cNvPr id="36" name="Double Bracket 35">
              <a:extLst>
                <a:ext uri="{FF2B5EF4-FFF2-40B4-BE49-F238E27FC236}">
                  <a16:creationId xmlns:a16="http://schemas.microsoft.com/office/drawing/2014/main" id="{7AAA20EE-26DA-B4F8-F5D7-50FD57CCA077}"/>
                </a:ext>
              </a:extLst>
            </p:cNvPr>
            <p:cNvSpPr/>
            <p:nvPr/>
          </p:nvSpPr>
          <p:spPr>
            <a:xfrm>
              <a:off x="1892771" y="4359012"/>
              <a:ext cx="3342919" cy="320457"/>
            </a:xfrm>
            <a:prstGeom prst="bracketPair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102AC79-07B4-029E-F36B-D3B1381DE400}"/>
                </a:ext>
              </a:extLst>
            </p:cNvPr>
            <p:cNvCxnSpPr>
              <a:stCxn id="36" idx="1"/>
              <a:endCxn id="36" idx="3"/>
            </p:cNvCxnSpPr>
            <p:nvPr/>
          </p:nvCxnSpPr>
          <p:spPr>
            <a:xfrm>
              <a:off x="1892771" y="4519241"/>
              <a:ext cx="3342919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F31B996-78E6-DC6B-CF51-572E04D81A7E}"/>
              </a:ext>
            </a:extLst>
          </p:cNvPr>
          <p:cNvGrpSpPr/>
          <p:nvPr/>
        </p:nvGrpSpPr>
        <p:grpSpPr>
          <a:xfrm>
            <a:off x="1886423" y="3517361"/>
            <a:ext cx="3012473" cy="369332"/>
            <a:chOff x="1892771" y="4359012"/>
            <a:chExt cx="3342919" cy="320457"/>
          </a:xfrm>
        </p:grpSpPr>
        <p:sp>
          <p:nvSpPr>
            <p:cNvPr id="40" name="Double Bracket 39">
              <a:extLst>
                <a:ext uri="{FF2B5EF4-FFF2-40B4-BE49-F238E27FC236}">
                  <a16:creationId xmlns:a16="http://schemas.microsoft.com/office/drawing/2014/main" id="{3E33B0FD-7EE0-99E4-5D8A-99D5C61F1F3F}"/>
                </a:ext>
              </a:extLst>
            </p:cNvPr>
            <p:cNvSpPr/>
            <p:nvPr/>
          </p:nvSpPr>
          <p:spPr>
            <a:xfrm>
              <a:off x="1892771" y="4359012"/>
              <a:ext cx="3342919" cy="320457"/>
            </a:xfrm>
            <a:prstGeom prst="bracketPair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F99418F-E9D6-26AD-B642-D213F087ADFF}"/>
                </a:ext>
              </a:extLst>
            </p:cNvPr>
            <p:cNvCxnSpPr>
              <a:stCxn id="40" idx="1"/>
              <a:endCxn id="40" idx="3"/>
            </p:cNvCxnSpPr>
            <p:nvPr/>
          </p:nvCxnSpPr>
          <p:spPr>
            <a:xfrm>
              <a:off x="1892771" y="4519241"/>
              <a:ext cx="3342919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62EF9642-05CE-8A6F-B0F1-4831F900F9DC}"/>
              </a:ext>
            </a:extLst>
          </p:cNvPr>
          <p:cNvSpPr txBox="1"/>
          <p:nvPr/>
        </p:nvSpPr>
        <p:spPr>
          <a:xfrm>
            <a:off x="6212249" y="3184950"/>
            <a:ext cx="46946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Show an ad with the highest upper confidence bound, say Ad 2.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Say the user does donate.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827B11-B92F-31DF-8912-C7A918D1E798}"/>
              </a:ext>
            </a:extLst>
          </p:cNvPr>
          <p:cNvSpPr txBox="1"/>
          <p:nvPr/>
        </p:nvSpPr>
        <p:spPr>
          <a:xfrm>
            <a:off x="6212249" y="4726310"/>
            <a:ext cx="5510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Update Ad 2’s confidence interval.</a:t>
            </a:r>
          </a:p>
        </p:txBody>
      </p:sp>
    </p:spTree>
    <p:extLst>
      <p:ext uri="{BB962C8B-B14F-4D97-AF65-F5344CB8AC3E}">
        <p14:creationId xmlns:p14="http://schemas.microsoft.com/office/powerpoint/2010/main" val="16995230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AD27F1-C6E5-B5C6-5CE8-C67C764495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8CA75-375A-2FBC-EB98-64D74E697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UCB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89ED5-D769-6E3D-6D0F-CBD1A71EAA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Say there are three ads: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8C76099-5A55-D848-86BD-D3DC17269865}"/>
                  </a:ext>
                </a:extLst>
              </p:cNvPr>
              <p:cNvSpPr txBox="1"/>
              <p:nvPr/>
            </p:nvSpPr>
            <p:spPr>
              <a:xfrm>
                <a:off x="5158596" y="1550782"/>
                <a:ext cx="2691442" cy="12403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b="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9A10C51-4827-CF04-BC9B-EE3773201F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8596" y="1550782"/>
                <a:ext cx="2691442" cy="1240340"/>
              </a:xfrm>
              <a:prstGeom prst="rect">
                <a:avLst/>
              </a:prstGeom>
              <a:blipFill>
                <a:blip r:embed="rId2"/>
                <a:stretch>
                  <a:fillRect t="-1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37485A-388B-7785-2D24-144296325049}"/>
                  </a:ext>
                </a:extLst>
              </p:cNvPr>
              <p:cNvSpPr txBox="1"/>
              <p:nvPr/>
            </p:nvSpPr>
            <p:spPr>
              <a:xfrm>
                <a:off x="6910477" y="1550782"/>
                <a:ext cx="2691442" cy="12403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b="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31CC565-4C71-69F6-8D62-0CAF6F248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477" y="1550782"/>
                <a:ext cx="2691442" cy="1240340"/>
              </a:xfrm>
              <a:prstGeom prst="rect">
                <a:avLst/>
              </a:prstGeom>
              <a:blipFill>
                <a:blip r:embed="rId3"/>
                <a:stretch>
                  <a:fillRect t="-1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FF7F0A-5A4A-F392-D7F4-A2DF0AA7FE5E}"/>
                  </a:ext>
                </a:extLst>
              </p:cNvPr>
              <p:cNvSpPr txBox="1"/>
              <p:nvPr/>
            </p:nvSpPr>
            <p:spPr>
              <a:xfrm>
                <a:off x="8662358" y="1523098"/>
                <a:ext cx="2691442" cy="12403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b="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5A86BA-11C9-46AB-22BB-FA7D44AB64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2358" y="1523098"/>
                <a:ext cx="2691442" cy="1240340"/>
              </a:xfrm>
              <a:prstGeom prst="rect">
                <a:avLst/>
              </a:prstGeom>
              <a:blipFill>
                <a:blip r:embed="rId4"/>
                <a:stretch>
                  <a:fillRect t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26034545-5C76-EE5C-110F-02B262E821F4}"/>
              </a:ext>
            </a:extLst>
          </p:cNvPr>
          <p:cNvGrpSpPr/>
          <p:nvPr/>
        </p:nvGrpSpPr>
        <p:grpSpPr>
          <a:xfrm>
            <a:off x="838200" y="3265081"/>
            <a:ext cx="4557890" cy="2437923"/>
            <a:chOff x="6783210" y="1547434"/>
            <a:chExt cx="4557890" cy="24379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037559D1-A09E-2451-FE32-904C40E82986}"/>
                    </a:ext>
                  </a:extLst>
                </p:cNvPr>
                <p:cNvSpPr txBox="1"/>
                <p:nvPr/>
              </p:nvSpPr>
              <p:spPr>
                <a:xfrm>
                  <a:off x="6783210" y="1749777"/>
                  <a:ext cx="677333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037559D1-A09E-2451-FE32-904C40E829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3210" y="1749777"/>
                  <a:ext cx="677333" cy="430887"/>
                </a:xfrm>
                <a:prstGeom prst="rect">
                  <a:avLst/>
                </a:prstGeom>
                <a:blipFill>
                  <a:blip r:embed="rId5"/>
                  <a:stretch>
                    <a:fillRect r="-9259" b="-235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BCFBB33-8433-775F-CECF-1B2CE391FE35}"/>
                </a:ext>
              </a:extLst>
            </p:cNvPr>
            <p:cNvCxnSpPr>
              <a:cxnSpLocks/>
            </p:cNvCxnSpPr>
            <p:nvPr/>
          </p:nvCxnSpPr>
          <p:spPr>
            <a:xfrm>
              <a:off x="7821789" y="1965220"/>
              <a:ext cx="333022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C158081-9A2B-DC5F-5D2D-B37C0C5AA6C7}"/>
                </a:ext>
              </a:extLst>
            </p:cNvPr>
            <p:cNvCxnSpPr>
              <a:cxnSpLocks/>
            </p:cNvCxnSpPr>
            <p:nvPr/>
          </p:nvCxnSpPr>
          <p:spPr>
            <a:xfrm>
              <a:off x="7821789" y="1868311"/>
              <a:ext cx="0" cy="22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CB172DF-825E-F68A-78CE-33ECFF357D00}"/>
                </a:ext>
              </a:extLst>
            </p:cNvPr>
            <p:cNvCxnSpPr>
              <a:cxnSpLocks/>
            </p:cNvCxnSpPr>
            <p:nvPr/>
          </p:nvCxnSpPr>
          <p:spPr>
            <a:xfrm>
              <a:off x="11152011" y="1868311"/>
              <a:ext cx="0" cy="22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743A8E6-C2C9-7CBB-DC90-455D8958236F}"/>
                </a:ext>
              </a:extLst>
            </p:cNvPr>
            <p:cNvSpPr txBox="1"/>
            <p:nvPr/>
          </p:nvSpPr>
          <p:spPr>
            <a:xfrm>
              <a:off x="7667740" y="1547434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BBB4D7F-6962-D66C-EB54-C17D50C36E85}"/>
                </a:ext>
              </a:extLst>
            </p:cNvPr>
            <p:cNvSpPr txBox="1"/>
            <p:nvPr/>
          </p:nvSpPr>
          <p:spPr>
            <a:xfrm>
              <a:off x="10997962" y="1565111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2916CA31-A75F-8856-F9A9-5EB57A1D1A6A}"/>
                    </a:ext>
                  </a:extLst>
                </p:cNvPr>
                <p:cNvSpPr txBox="1"/>
                <p:nvPr/>
              </p:nvSpPr>
              <p:spPr>
                <a:xfrm>
                  <a:off x="6805550" y="2601539"/>
                  <a:ext cx="677333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2916CA31-A75F-8856-F9A9-5EB57A1D1A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5550" y="2601539"/>
                  <a:ext cx="677333" cy="430887"/>
                </a:xfrm>
                <a:prstGeom prst="rect">
                  <a:avLst/>
                </a:prstGeom>
                <a:blipFill>
                  <a:blip r:embed="rId6"/>
                  <a:stretch>
                    <a:fillRect r="-11111" b="-235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0A6F648-A59E-84F1-BE2C-8322C4CE8E4A}"/>
                </a:ext>
              </a:extLst>
            </p:cNvPr>
            <p:cNvCxnSpPr>
              <a:cxnSpLocks/>
            </p:cNvCxnSpPr>
            <p:nvPr/>
          </p:nvCxnSpPr>
          <p:spPr>
            <a:xfrm>
              <a:off x="7844129" y="2816982"/>
              <a:ext cx="333022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5005C18-62E5-2278-B148-CB4933983B53}"/>
                </a:ext>
              </a:extLst>
            </p:cNvPr>
            <p:cNvCxnSpPr>
              <a:cxnSpLocks/>
            </p:cNvCxnSpPr>
            <p:nvPr/>
          </p:nvCxnSpPr>
          <p:spPr>
            <a:xfrm>
              <a:off x="7844129" y="2720073"/>
              <a:ext cx="0" cy="22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C531974-BABD-E2FC-2D39-1CA68AA71622}"/>
                </a:ext>
              </a:extLst>
            </p:cNvPr>
            <p:cNvCxnSpPr>
              <a:cxnSpLocks/>
            </p:cNvCxnSpPr>
            <p:nvPr/>
          </p:nvCxnSpPr>
          <p:spPr>
            <a:xfrm>
              <a:off x="11174351" y="2720073"/>
              <a:ext cx="0" cy="22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61A1997-9048-7552-7733-4B72B9FAE53F}"/>
                </a:ext>
              </a:extLst>
            </p:cNvPr>
            <p:cNvSpPr txBox="1"/>
            <p:nvPr/>
          </p:nvSpPr>
          <p:spPr>
            <a:xfrm>
              <a:off x="7690080" y="2399196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4BCB550-2F56-246F-4D2F-3B06CABD4976}"/>
                </a:ext>
              </a:extLst>
            </p:cNvPr>
            <p:cNvSpPr txBox="1"/>
            <p:nvPr/>
          </p:nvSpPr>
          <p:spPr>
            <a:xfrm>
              <a:off x="11020302" y="2416873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8AF4972D-0FEC-F9FA-E5E5-ECC2598BA672}"/>
                    </a:ext>
                  </a:extLst>
                </p:cNvPr>
                <p:cNvSpPr txBox="1"/>
                <p:nvPr/>
              </p:nvSpPr>
              <p:spPr>
                <a:xfrm>
                  <a:off x="6818250" y="3554470"/>
                  <a:ext cx="677333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8AF4972D-0FEC-F9FA-E5E5-ECC2598BA6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8250" y="3554470"/>
                  <a:ext cx="677333" cy="430887"/>
                </a:xfrm>
                <a:prstGeom prst="rect">
                  <a:avLst/>
                </a:prstGeom>
                <a:blipFill>
                  <a:blip r:embed="rId7"/>
                  <a:stretch>
                    <a:fillRect r="-11111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3BE2321-23E3-085A-51D1-0EF28ADF408F}"/>
                </a:ext>
              </a:extLst>
            </p:cNvPr>
            <p:cNvCxnSpPr>
              <a:cxnSpLocks/>
            </p:cNvCxnSpPr>
            <p:nvPr/>
          </p:nvCxnSpPr>
          <p:spPr>
            <a:xfrm>
              <a:off x="7856829" y="3769913"/>
              <a:ext cx="333022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F3553DC-E475-B215-1227-CE12843C5ADC}"/>
                </a:ext>
              </a:extLst>
            </p:cNvPr>
            <p:cNvCxnSpPr>
              <a:cxnSpLocks/>
            </p:cNvCxnSpPr>
            <p:nvPr/>
          </p:nvCxnSpPr>
          <p:spPr>
            <a:xfrm>
              <a:off x="7856829" y="3673004"/>
              <a:ext cx="0" cy="22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F3E1CA1-6A5E-095E-A28F-B6F10E7619F7}"/>
                </a:ext>
              </a:extLst>
            </p:cNvPr>
            <p:cNvCxnSpPr>
              <a:cxnSpLocks/>
            </p:cNvCxnSpPr>
            <p:nvPr/>
          </p:nvCxnSpPr>
          <p:spPr>
            <a:xfrm>
              <a:off x="11187051" y="3673004"/>
              <a:ext cx="0" cy="22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A2CCC9A-22AF-BB59-4E64-BE6DA7A49CBB}"/>
                </a:ext>
              </a:extLst>
            </p:cNvPr>
            <p:cNvSpPr txBox="1"/>
            <p:nvPr/>
          </p:nvSpPr>
          <p:spPr>
            <a:xfrm>
              <a:off x="7702780" y="3352127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F5BE4DF-2FEE-00D6-011F-02D4BAC781B8}"/>
                </a:ext>
              </a:extLst>
            </p:cNvPr>
            <p:cNvSpPr txBox="1"/>
            <p:nvPr/>
          </p:nvSpPr>
          <p:spPr>
            <a:xfrm>
              <a:off x="11033002" y="3369804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DC287F7-C97C-5ACA-901E-D955E3BC4A64}"/>
                </a:ext>
              </a:extLst>
            </p:cNvPr>
            <p:cNvGrpSpPr/>
            <p:nvPr/>
          </p:nvGrpSpPr>
          <p:grpSpPr>
            <a:xfrm>
              <a:off x="7844130" y="3627389"/>
              <a:ext cx="3342919" cy="320457"/>
              <a:chOff x="7639066" y="2279896"/>
              <a:chExt cx="4104231" cy="320457"/>
            </a:xfrm>
          </p:grpSpPr>
          <p:sp>
            <p:nvSpPr>
              <p:cNvPr id="32" name="Double Bracket 31">
                <a:extLst>
                  <a:ext uri="{FF2B5EF4-FFF2-40B4-BE49-F238E27FC236}">
                    <a16:creationId xmlns:a16="http://schemas.microsoft.com/office/drawing/2014/main" id="{15FD4CB5-DFC0-D589-FE3B-B939302E7BA7}"/>
                  </a:ext>
                </a:extLst>
              </p:cNvPr>
              <p:cNvSpPr/>
              <p:nvPr/>
            </p:nvSpPr>
            <p:spPr>
              <a:xfrm>
                <a:off x="7639066" y="2279896"/>
                <a:ext cx="4104231" cy="320457"/>
              </a:xfrm>
              <a:prstGeom prst="bracketPair">
                <a:avLst/>
              </a:prstGeom>
              <a:ln w="57150">
                <a:solidFill>
                  <a:schemeClr val="accent2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10172F7C-F4E9-C7BB-70BA-C65C41D852DD}"/>
                  </a:ext>
                </a:extLst>
              </p:cNvPr>
              <p:cNvCxnSpPr>
                <a:stCxn id="32" idx="1"/>
                <a:endCxn id="32" idx="3"/>
              </p:cNvCxnSpPr>
              <p:nvPr/>
            </p:nvCxnSpPr>
            <p:spPr>
              <a:xfrm>
                <a:off x="7639066" y="2440125"/>
                <a:ext cx="4104231" cy="0"/>
              </a:xfrm>
              <a:prstGeom prst="line">
                <a:avLst/>
              </a:prstGeom>
              <a:ln w="5715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7ABFAD3-6E53-4D3B-6D2B-C635A2AB64A6}"/>
              </a:ext>
            </a:extLst>
          </p:cNvPr>
          <p:cNvGrpSpPr/>
          <p:nvPr/>
        </p:nvGrpSpPr>
        <p:grpSpPr>
          <a:xfrm>
            <a:off x="2207217" y="4359012"/>
            <a:ext cx="3028473" cy="367295"/>
            <a:chOff x="1892771" y="4359012"/>
            <a:chExt cx="3342919" cy="320457"/>
          </a:xfrm>
        </p:grpSpPr>
        <p:sp>
          <p:nvSpPr>
            <p:cNvPr id="36" name="Double Bracket 35">
              <a:extLst>
                <a:ext uri="{FF2B5EF4-FFF2-40B4-BE49-F238E27FC236}">
                  <a16:creationId xmlns:a16="http://schemas.microsoft.com/office/drawing/2014/main" id="{E97B23AB-7871-2607-8E79-910EF3EAB9F2}"/>
                </a:ext>
              </a:extLst>
            </p:cNvPr>
            <p:cNvSpPr/>
            <p:nvPr/>
          </p:nvSpPr>
          <p:spPr>
            <a:xfrm>
              <a:off x="1892771" y="4359012"/>
              <a:ext cx="3342919" cy="320457"/>
            </a:xfrm>
            <a:prstGeom prst="bracketPair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2B9F912-F358-14EF-11D7-830933553EA8}"/>
                </a:ext>
              </a:extLst>
            </p:cNvPr>
            <p:cNvCxnSpPr>
              <a:stCxn id="36" idx="1"/>
              <a:endCxn id="36" idx="3"/>
            </p:cNvCxnSpPr>
            <p:nvPr/>
          </p:nvCxnSpPr>
          <p:spPr>
            <a:xfrm>
              <a:off x="1892771" y="4519241"/>
              <a:ext cx="3342919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775EE53-2739-1C43-322A-4AA8419F75E3}"/>
              </a:ext>
            </a:extLst>
          </p:cNvPr>
          <p:cNvGrpSpPr/>
          <p:nvPr/>
        </p:nvGrpSpPr>
        <p:grpSpPr>
          <a:xfrm>
            <a:off x="1886423" y="3517361"/>
            <a:ext cx="3012473" cy="369332"/>
            <a:chOff x="1892771" y="4359012"/>
            <a:chExt cx="3342919" cy="320457"/>
          </a:xfrm>
        </p:grpSpPr>
        <p:sp>
          <p:nvSpPr>
            <p:cNvPr id="40" name="Double Bracket 39">
              <a:extLst>
                <a:ext uri="{FF2B5EF4-FFF2-40B4-BE49-F238E27FC236}">
                  <a16:creationId xmlns:a16="http://schemas.microsoft.com/office/drawing/2014/main" id="{FD3A25B1-345B-85B4-2D34-F97F83E73694}"/>
                </a:ext>
              </a:extLst>
            </p:cNvPr>
            <p:cNvSpPr/>
            <p:nvPr/>
          </p:nvSpPr>
          <p:spPr>
            <a:xfrm>
              <a:off x="1892771" y="4359012"/>
              <a:ext cx="3342919" cy="320457"/>
            </a:xfrm>
            <a:prstGeom prst="bracketPair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34E5E60-84DE-25F5-61DA-D639C5F3618F}"/>
                </a:ext>
              </a:extLst>
            </p:cNvPr>
            <p:cNvCxnSpPr>
              <a:stCxn id="40" idx="1"/>
              <a:endCxn id="40" idx="3"/>
            </p:cNvCxnSpPr>
            <p:nvPr/>
          </p:nvCxnSpPr>
          <p:spPr>
            <a:xfrm>
              <a:off x="1892771" y="4519241"/>
              <a:ext cx="3342919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B4CB1E3F-C9C4-FAE9-A3A7-CC0BF6C9A19B}"/>
              </a:ext>
            </a:extLst>
          </p:cNvPr>
          <p:cNvSpPr txBox="1"/>
          <p:nvPr/>
        </p:nvSpPr>
        <p:spPr>
          <a:xfrm>
            <a:off x="6212249" y="3184950"/>
            <a:ext cx="46946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Show an ad with the highest upper confidence bound, say Ad 2 again.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Say the user doesn’t donate.</a:t>
            </a:r>
          </a:p>
        </p:txBody>
      </p:sp>
      <p:sp>
        <p:nvSpPr>
          <p:cNvPr id="14" name="Left Arrow 13">
            <a:extLst>
              <a:ext uri="{FF2B5EF4-FFF2-40B4-BE49-F238E27FC236}">
                <a16:creationId xmlns:a16="http://schemas.microsoft.com/office/drawing/2014/main" id="{7C3E7D55-9F14-5003-331B-98CE67408016}"/>
              </a:ext>
            </a:extLst>
          </p:cNvPr>
          <p:cNvSpPr/>
          <p:nvPr/>
        </p:nvSpPr>
        <p:spPr>
          <a:xfrm>
            <a:off x="5338742" y="4296783"/>
            <a:ext cx="536222" cy="429527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06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A712DB-C23A-687E-1AD3-A92C37ABE1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B60DA-5B9D-F627-BF9F-D22C2D071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UCB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74505-FE7F-C504-9AE8-529C56F78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Say there are three ads: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990423-9B9F-BB8D-A188-524DFA07AFFA}"/>
                  </a:ext>
                </a:extLst>
              </p:cNvPr>
              <p:cNvSpPr txBox="1"/>
              <p:nvPr/>
            </p:nvSpPr>
            <p:spPr>
              <a:xfrm>
                <a:off x="5158596" y="1550782"/>
                <a:ext cx="2691442" cy="12403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b="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9A10C51-4827-CF04-BC9B-EE3773201F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8596" y="1550782"/>
                <a:ext cx="2691442" cy="1240340"/>
              </a:xfrm>
              <a:prstGeom prst="rect">
                <a:avLst/>
              </a:prstGeom>
              <a:blipFill>
                <a:blip r:embed="rId2"/>
                <a:stretch>
                  <a:fillRect t="-1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1C172D3-2BE6-4E92-EF91-0297E2FD54DA}"/>
                  </a:ext>
                </a:extLst>
              </p:cNvPr>
              <p:cNvSpPr txBox="1"/>
              <p:nvPr/>
            </p:nvSpPr>
            <p:spPr>
              <a:xfrm>
                <a:off x="6910477" y="1550782"/>
                <a:ext cx="2691442" cy="12403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b="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31CC565-4C71-69F6-8D62-0CAF6F248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477" y="1550782"/>
                <a:ext cx="2691442" cy="1240340"/>
              </a:xfrm>
              <a:prstGeom prst="rect">
                <a:avLst/>
              </a:prstGeom>
              <a:blipFill>
                <a:blip r:embed="rId3"/>
                <a:stretch>
                  <a:fillRect t="-1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98A00B4-5241-D5A2-30A6-FB68F7FB5A98}"/>
                  </a:ext>
                </a:extLst>
              </p:cNvPr>
              <p:cNvSpPr txBox="1"/>
              <p:nvPr/>
            </p:nvSpPr>
            <p:spPr>
              <a:xfrm>
                <a:off x="8662358" y="1523098"/>
                <a:ext cx="2691442" cy="12403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b="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5A86BA-11C9-46AB-22BB-FA7D44AB64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2358" y="1523098"/>
                <a:ext cx="2691442" cy="1240340"/>
              </a:xfrm>
              <a:prstGeom prst="rect">
                <a:avLst/>
              </a:prstGeom>
              <a:blipFill>
                <a:blip r:embed="rId4"/>
                <a:stretch>
                  <a:fillRect t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2D7161B7-D391-128E-05FE-FF995FE6A6D9}"/>
              </a:ext>
            </a:extLst>
          </p:cNvPr>
          <p:cNvGrpSpPr/>
          <p:nvPr/>
        </p:nvGrpSpPr>
        <p:grpSpPr>
          <a:xfrm>
            <a:off x="838200" y="3265081"/>
            <a:ext cx="4557890" cy="2437923"/>
            <a:chOff x="6783210" y="1547434"/>
            <a:chExt cx="4557890" cy="24379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4D7F186A-F38F-227E-94C8-3845287A49D2}"/>
                    </a:ext>
                  </a:extLst>
                </p:cNvPr>
                <p:cNvSpPr txBox="1"/>
                <p:nvPr/>
              </p:nvSpPr>
              <p:spPr>
                <a:xfrm>
                  <a:off x="6783210" y="1749777"/>
                  <a:ext cx="677333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4D7F186A-F38F-227E-94C8-3845287A49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3210" y="1749777"/>
                  <a:ext cx="677333" cy="430887"/>
                </a:xfrm>
                <a:prstGeom prst="rect">
                  <a:avLst/>
                </a:prstGeom>
                <a:blipFill>
                  <a:blip r:embed="rId5"/>
                  <a:stretch>
                    <a:fillRect r="-9259" b="-235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7C08E12-F3C2-C16B-8116-88F016C9541A}"/>
                </a:ext>
              </a:extLst>
            </p:cNvPr>
            <p:cNvCxnSpPr>
              <a:cxnSpLocks/>
            </p:cNvCxnSpPr>
            <p:nvPr/>
          </p:nvCxnSpPr>
          <p:spPr>
            <a:xfrm>
              <a:off x="7821789" y="1965220"/>
              <a:ext cx="333022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46B8280-E1E4-5DE0-872C-E084CED5778F}"/>
                </a:ext>
              </a:extLst>
            </p:cNvPr>
            <p:cNvCxnSpPr>
              <a:cxnSpLocks/>
            </p:cNvCxnSpPr>
            <p:nvPr/>
          </p:nvCxnSpPr>
          <p:spPr>
            <a:xfrm>
              <a:off x="7821789" y="1868311"/>
              <a:ext cx="0" cy="22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02016F0-A004-4CB1-424A-119F96AAD83A}"/>
                </a:ext>
              </a:extLst>
            </p:cNvPr>
            <p:cNvCxnSpPr>
              <a:cxnSpLocks/>
            </p:cNvCxnSpPr>
            <p:nvPr/>
          </p:nvCxnSpPr>
          <p:spPr>
            <a:xfrm>
              <a:off x="11152011" y="1868311"/>
              <a:ext cx="0" cy="22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59F253B-8040-B6F5-20D3-FFDB9EC38AFC}"/>
                </a:ext>
              </a:extLst>
            </p:cNvPr>
            <p:cNvSpPr txBox="1"/>
            <p:nvPr/>
          </p:nvSpPr>
          <p:spPr>
            <a:xfrm>
              <a:off x="7667740" y="1547434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4D97A6E-631A-26AF-1D1A-63719C91BE12}"/>
                </a:ext>
              </a:extLst>
            </p:cNvPr>
            <p:cNvSpPr txBox="1"/>
            <p:nvPr/>
          </p:nvSpPr>
          <p:spPr>
            <a:xfrm>
              <a:off x="10997962" y="1565111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F44D549A-C6B0-7E3F-2AA8-EB5B6DA083D3}"/>
                    </a:ext>
                  </a:extLst>
                </p:cNvPr>
                <p:cNvSpPr txBox="1"/>
                <p:nvPr/>
              </p:nvSpPr>
              <p:spPr>
                <a:xfrm>
                  <a:off x="6805550" y="2601539"/>
                  <a:ext cx="677333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F44D549A-C6B0-7E3F-2AA8-EB5B6DA083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5550" y="2601539"/>
                  <a:ext cx="677333" cy="430887"/>
                </a:xfrm>
                <a:prstGeom prst="rect">
                  <a:avLst/>
                </a:prstGeom>
                <a:blipFill>
                  <a:blip r:embed="rId6"/>
                  <a:stretch>
                    <a:fillRect r="-11111" b="-235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E661A96-D5B3-02B2-14DB-5C2B38AE93C1}"/>
                </a:ext>
              </a:extLst>
            </p:cNvPr>
            <p:cNvCxnSpPr>
              <a:cxnSpLocks/>
            </p:cNvCxnSpPr>
            <p:nvPr/>
          </p:nvCxnSpPr>
          <p:spPr>
            <a:xfrm>
              <a:off x="7844129" y="2816982"/>
              <a:ext cx="333022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7777F58-3212-19C1-5162-C861DC219B67}"/>
                </a:ext>
              </a:extLst>
            </p:cNvPr>
            <p:cNvCxnSpPr>
              <a:cxnSpLocks/>
            </p:cNvCxnSpPr>
            <p:nvPr/>
          </p:nvCxnSpPr>
          <p:spPr>
            <a:xfrm>
              <a:off x="7844129" y="2720073"/>
              <a:ext cx="0" cy="22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CA5B3A2-55B3-5294-93B5-AD831D21F7B1}"/>
                </a:ext>
              </a:extLst>
            </p:cNvPr>
            <p:cNvCxnSpPr>
              <a:cxnSpLocks/>
            </p:cNvCxnSpPr>
            <p:nvPr/>
          </p:nvCxnSpPr>
          <p:spPr>
            <a:xfrm>
              <a:off x="11174351" y="2720073"/>
              <a:ext cx="0" cy="22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7CDB912-E8A6-E774-6CF6-73FF51C88FCE}"/>
                </a:ext>
              </a:extLst>
            </p:cNvPr>
            <p:cNvSpPr txBox="1"/>
            <p:nvPr/>
          </p:nvSpPr>
          <p:spPr>
            <a:xfrm>
              <a:off x="7690080" y="2399196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027F10D-FEDE-D0B0-D34D-AD83B3E9164B}"/>
                </a:ext>
              </a:extLst>
            </p:cNvPr>
            <p:cNvSpPr txBox="1"/>
            <p:nvPr/>
          </p:nvSpPr>
          <p:spPr>
            <a:xfrm>
              <a:off x="11020302" y="2416873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A4602C5C-F936-8D64-6A25-FF0AEBC059BE}"/>
                    </a:ext>
                  </a:extLst>
                </p:cNvPr>
                <p:cNvSpPr txBox="1"/>
                <p:nvPr/>
              </p:nvSpPr>
              <p:spPr>
                <a:xfrm>
                  <a:off x="6818250" y="3554470"/>
                  <a:ext cx="677333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A4602C5C-F936-8D64-6A25-FF0AEBC059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8250" y="3554470"/>
                  <a:ext cx="677333" cy="430887"/>
                </a:xfrm>
                <a:prstGeom prst="rect">
                  <a:avLst/>
                </a:prstGeom>
                <a:blipFill>
                  <a:blip r:embed="rId7"/>
                  <a:stretch>
                    <a:fillRect r="-11111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90A67F8-FAD0-BFFD-24E5-A54625149FE9}"/>
                </a:ext>
              </a:extLst>
            </p:cNvPr>
            <p:cNvCxnSpPr>
              <a:cxnSpLocks/>
            </p:cNvCxnSpPr>
            <p:nvPr/>
          </p:nvCxnSpPr>
          <p:spPr>
            <a:xfrm>
              <a:off x="7856829" y="3769913"/>
              <a:ext cx="333022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374D1EA-946F-C746-39D9-CAE3D4E123EC}"/>
                </a:ext>
              </a:extLst>
            </p:cNvPr>
            <p:cNvCxnSpPr>
              <a:cxnSpLocks/>
            </p:cNvCxnSpPr>
            <p:nvPr/>
          </p:nvCxnSpPr>
          <p:spPr>
            <a:xfrm>
              <a:off x="7856829" y="3673004"/>
              <a:ext cx="0" cy="22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F3CAE50-69B6-F46D-A537-D13592119F59}"/>
                </a:ext>
              </a:extLst>
            </p:cNvPr>
            <p:cNvCxnSpPr>
              <a:cxnSpLocks/>
            </p:cNvCxnSpPr>
            <p:nvPr/>
          </p:nvCxnSpPr>
          <p:spPr>
            <a:xfrm>
              <a:off x="11187051" y="3673004"/>
              <a:ext cx="0" cy="22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F1FEC54-443F-AA04-6A96-A539BE13EAC6}"/>
                </a:ext>
              </a:extLst>
            </p:cNvPr>
            <p:cNvSpPr txBox="1"/>
            <p:nvPr/>
          </p:nvSpPr>
          <p:spPr>
            <a:xfrm>
              <a:off x="7702780" y="3352127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685EC43-B5D6-89B7-D38B-A9380BA07DCF}"/>
                </a:ext>
              </a:extLst>
            </p:cNvPr>
            <p:cNvSpPr txBox="1"/>
            <p:nvPr/>
          </p:nvSpPr>
          <p:spPr>
            <a:xfrm>
              <a:off x="11033002" y="3369804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0CBCEFB-AAC7-9842-7926-DA2F3CE6D5CC}"/>
                </a:ext>
              </a:extLst>
            </p:cNvPr>
            <p:cNvGrpSpPr/>
            <p:nvPr/>
          </p:nvGrpSpPr>
          <p:grpSpPr>
            <a:xfrm>
              <a:off x="7844130" y="3627389"/>
              <a:ext cx="3342919" cy="320457"/>
              <a:chOff x="7639066" y="2279896"/>
              <a:chExt cx="4104231" cy="320457"/>
            </a:xfrm>
          </p:grpSpPr>
          <p:sp>
            <p:nvSpPr>
              <p:cNvPr id="32" name="Double Bracket 31">
                <a:extLst>
                  <a:ext uri="{FF2B5EF4-FFF2-40B4-BE49-F238E27FC236}">
                    <a16:creationId xmlns:a16="http://schemas.microsoft.com/office/drawing/2014/main" id="{9BB12BBB-085A-484E-AA07-94C1D8FA6024}"/>
                  </a:ext>
                </a:extLst>
              </p:cNvPr>
              <p:cNvSpPr/>
              <p:nvPr/>
            </p:nvSpPr>
            <p:spPr>
              <a:xfrm>
                <a:off x="7639066" y="2279896"/>
                <a:ext cx="4104231" cy="320457"/>
              </a:xfrm>
              <a:prstGeom prst="bracketPair">
                <a:avLst/>
              </a:prstGeom>
              <a:ln w="57150">
                <a:solidFill>
                  <a:schemeClr val="accent2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62BC45DD-8F68-20B8-AF68-F991CA32D96F}"/>
                  </a:ext>
                </a:extLst>
              </p:cNvPr>
              <p:cNvCxnSpPr>
                <a:stCxn id="32" idx="1"/>
                <a:endCxn id="32" idx="3"/>
              </p:cNvCxnSpPr>
              <p:nvPr/>
            </p:nvCxnSpPr>
            <p:spPr>
              <a:xfrm>
                <a:off x="7639066" y="2440125"/>
                <a:ext cx="4104231" cy="0"/>
              </a:xfrm>
              <a:prstGeom prst="line">
                <a:avLst/>
              </a:prstGeom>
              <a:ln w="5715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75E874F-A7F3-5A62-E027-A81B2A249915}"/>
              </a:ext>
            </a:extLst>
          </p:cNvPr>
          <p:cNvGrpSpPr/>
          <p:nvPr/>
        </p:nvGrpSpPr>
        <p:grpSpPr>
          <a:xfrm>
            <a:off x="2207218" y="4359012"/>
            <a:ext cx="2714026" cy="391059"/>
            <a:chOff x="1892771" y="4359012"/>
            <a:chExt cx="3342919" cy="320457"/>
          </a:xfrm>
        </p:grpSpPr>
        <p:sp>
          <p:nvSpPr>
            <p:cNvPr id="36" name="Double Bracket 35">
              <a:extLst>
                <a:ext uri="{FF2B5EF4-FFF2-40B4-BE49-F238E27FC236}">
                  <a16:creationId xmlns:a16="http://schemas.microsoft.com/office/drawing/2014/main" id="{CB69DE02-935A-6FCE-7BC2-464D63DD58BD}"/>
                </a:ext>
              </a:extLst>
            </p:cNvPr>
            <p:cNvSpPr/>
            <p:nvPr/>
          </p:nvSpPr>
          <p:spPr>
            <a:xfrm>
              <a:off x="1892771" y="4359012"/>
              <a:ext cx="3342919" cy="320457"/>
            </a:xfrm>
            <a:prstGeom prst="bracketPair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807C9F2-12BC-9B0E-EE9E-FE18F30641A7}"/>
                </a:ext>
              </a:extLst>
            </p:cNvPr>
            <p:cNvCxnSpPr>
              <a:stCxn id="36" idx="1"/>
              <a:endCxn id="36" idx="3"/>
            </p:cNvCxnSpPr>
            <p:nvPr/>
          </p:nvCxnSpPr>
          <p:spPr>
            <a:xfrm>
              <a:off x="1892771" y="4519241"/>
              <a:ext cx="3342919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B87BC55-48E8-97FB-8CF1-4C40BE08A4BD}"/>
              </a:ext>
            </a:extLst>
          </p:cNvPr>
          <p:cNvGrpSpPr/>
          <p:nvPr/>
        </p:nvGrpSpPr>
        <p:grpSpPr>
          <a:xfrm>
            <a:off x="1886423" y="3517361"/>
            <a:ext cx="3012473" cy="369332"/>
            <a:chOff x="1892771" y="4359012"/>
            <a:chExt cx="3342919" cy="320457"/>
          </a:xfrm>
        </p:grpSpPr>
        <p:sp>
          <p:nvSpPr>
            <p:cNvPr id="40" name="Double Bracket 39">
              <a:extLst>
                <a:ext uri="{FF2B5EF4-FFF2-40B4-BE49-F238E27FC236}">
                  <a16:creationId xmlns:a16="http://schemas.microsoft.com/office/drawing/2014/main" id="{C7EB8A59-5C96-3EED-3139-2CACDDB9804E}"/>
                </a:ext>
              </a:extLst>
            </p:cNvPr>
            <p:cNvSpPr/>
            <p:nvPr/>
          </p:nvSpPr>
          <p:spPr>
            <a:xfrm>
              <a:off x="1892771" y="4359012"/>
              <a:ext cx="3342919" cy="320457"/>
            </a:xfrm>
            <a:prstGeom prst="bracketPair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4FC2CE2-6D3C-84EC-0B65-688DC815B7FD}"/>
                </a:ext>
              </a:extLst>
            </p:cNvPr>
            <p:cNvCxnSpPr>
              <a:stCxn id="40" idx="1"/>
              <a:endCxn id="40" idx="3"/>
            </p:cNvCxnSpPr>
            <p:nvPr/>
          </p:nvCxnSpPr>
          <p:spPr>
            <a:xfrm>
              <a:off x="1892771" y="4519241"/>
              <a:ext cx="3342919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7E51256F-9FCD-81D6-5BDE-3F68117DB9F7}"/>
              </a:ext>
            </a:extLst>
          </p:cNvPr>
          <p:cNvSpPr txBox="1"/>
          <p:nvPr/>
        </p:nvSpPr>
        <p:spPr>
          <a:xfrm>
            <a:off x="6212249" y="3184950"/>
            <a:ext cx="46946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Show an ad with the highest upper confidence bound, say Ad 2 again.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Say the user doesn’t donate.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EE94DA-5323-531C-5D01-BE107E2DF2DF}"/>
              </a:ext>
            </a:extLst>
          </p:cNvPr>
          <p:cNvSpPr txBox="1"/>
          <p:nvPr/>
        </p:nvSpPr>
        <p:spPr>
          <a:xfrm>
            <a:off x="6212249" y="4726310"/>
            <a:ext cx="5510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Update Ad 2’s confidence interval.</a:t>
            </a:r>
          </a:p>
        </p:txBody>
      </p:sp>
    </p:spTree>
    <p:extLst>
      <p:ext uri="{BB962C8B-B14F-4D97-AF65-F5344CB8AC3E}">
        <p14:creationId xmlns:p14="http://schemas.microsoft.com/office/powerpoint/2010/main" val="39319145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983C0-7E6F-A996-2981-63814AB612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6330D-3395-6009-2BBF-E472611E2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UCB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142BD-BB90-39C6-07D3-7CAF2B698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Say there are three ads: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E448E8C-7BE1-7300-073D-324B4C48C0E5}"/>
                  </a:ext>
                </a:extLst>
              </p:cNvPr>
              <p:cNvSpPr txBox="1"/>
              <p:nvPr/>
            </p:nvSpPr>
            <p:spPr>
              <a:xfrm>
                <a:off x="5158596" y="1550782"/>
                <a:ext cx="2691442" cy="12403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b="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9A10C51-4827-CF04-BC9B-EE3773201F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8596" y="1550782"/>
                <a:ext cx="2691442" cy="1240340"/>
              </a:xfrm>
              <a:prstGeom prst="rect">
                <a:avLst/>
              </a:prstGeom>
              <a:blipFill>
                <a:blip r:embed="rId2"/>
                <a:stretch>
                  <a:fillRect t="-1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350690-B499-5132-8CC0-601483BC7F32}"/>
                  </a:ext>
                </a:extLst>
              </p:cNvPr>
              <p:cNvSpPr txBox="1"/>
              <p:nvPr/>
            </p:nvSpPr>
            <p:spPr>
              <a:xfrm>
                <a:off x="6910477" y="1550782"/>
                <a:ext cx="2691442" cy="12403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b="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31CC565-4C71-69F6-8D62-0CAF6F248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477" y="1550782"/>
                <a:ext cx="2691442" cy="1240340"/>
              </a:xfrm>
              <a:prstGeom prst="rect">
                <a:avLst/>
              </a:prstGeom>
              <a:blipFill>
                <a:blip r:embed="rId3"/>
                <a:stretch>
                  <a:fillRect t="-1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582A64-4511-DB08-7391-C5A8ADE9C8BD}"/>
                  </a:ext>
                </a:extLst>
              </p:cNvPr>
              <p:cNvSpPr txBox="1"/>
              <p:nvPr/>
            </p:nvSpPr>
            <p:spPr>
              <a:xfrm>
                <a:off x="8662358" y="1523098"/>
                <a:ext cx="2691442" cy="12403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b="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5A86BA-11C9-46AB-22BB-FA7D44AB64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2358" y="1523098"/>
                <a:ext cx="2691442" cy="1240340"/>
              </a:xfrm>
              <a:prstGeom prst="rect">
                <a:avLst/>
              </a:prstGeom>
              <a:blipFill>
                <a:blip r:embed="rId4"/>
                <a:stretch>
                  <a:fillRect t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0502A9DA-75CF-E527-9647-4AE697DE90A3}"/>
              </a:ext>
            </a:extLst>
          </p:cNvPr>
          <p:cNvSpPr txBox="1"/>
          <p:nvPr/>
        </p:nvSpPr>
        <p:spPr>
          <a:xfrm>
            <a:off x="4723509" y="3466714"/>
            <a:ext cx="27449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chemeClr val="accent1"/>
                </a:solidFill>
              </a:rPr>
              <a:t>(</a:t>
            </a:r>
            <a:r>
              <a:rPr lang="en-US" sz="7200" dirty="0" err="1">
                <a:solidFill>
                  <a:schemeClr val="accent1"/>
                </a:solidFill>
              </a:rPr>
              <a:t>etc</a:t>
            </a:r>
            <a:r>
              <a:rPr lang="en-US" sz="7200" dirty="0">
                <a:solidFill>
                  <a:schemeClr val="accent1"/>
                </a:solidFill>
              </a:rPr>
              <a:t>…)</a:t>
            </a:r>
          </a:p>
        </p:txBody>
      </p:sp>
    </p:spTree>
    <p:extLst>
      <p:ext uri="{BB962C8B-B14F-4D97-AF65-F5344CB8AC3E}">
        <p14:creationId xmlns:p14="http://schemas.microsoft.com/office/powerpoint/2010/main" val="42568850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B881F5-A06D-79CD-4162-389C5D443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E2404-4B7A-9281-0C3B-85B133C13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UCB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B0CAB-8B25-B00A-FD45-27FD02694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Say there are three ads: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79A0B6E-3821-62E9-4DF6-5452C606EABB}"/>
                  </a:ext>
                </a:extLst>
              </p:cNvPr>
              <p:cNvSpPr txBox="1"/>
              <p:nvPr/>
            </p:nvSpPr>
            <p:spPr>
              <a:xfrm>
                <a:off x="5158596" y="1550782"/>
                <a:ext cx="2691442" cy="12403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b="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9A10C51-4827-CF04-BC9B-EE3773201F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8596" y="1550782"/>
                <a:ext cx="2691442" cy="1240340"/>
              </a:xfrm>
              <a:prstGeom prst="rect">
                <a:avLst/>
              </a:prstGeom>
              <a:blipFill>
                <a:blip r:embed="rId2"/>
                <a:stretch>
                  <a:fillRect t="-1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630143F-275A-2E11-B88F-FBD102364285}"/>
                  </a:ext>
                </a:extLst>
              </p:cNvPr>
              <p:cNvSpPr txBox="1"/>
              <p:nvPr/>
            </p:nvSpPr>
            <p:spPr>
              <a:xfrm>
                <a:off x="6910477" y="1550782"/>
                <a:ext cx="2691442" cy="12403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b="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31CC565-4C71-69F6-8D62-0CAF6F248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477" y="1550782"/>
                <a:ext cx="2691442" cy="1240340"/>
              </a:xfrm>
              <a:prstGeom prst="rect">
                <a:avLst/>
              </a:prstGeom>
              <a:blipFill>
                <a:blip r:embed="rId3"/>
                <a:stretch>
                  <a:fillRect t="-1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F88C8E5-163B-5E7B-AB94-FF7849B84EF6}"/>
                  </a:ext>
                </a:extLst>
              </p:cNvPr>
              <p:cNvSpPr txBox="1"/>
              <p:nvPr/>
            </p:nvSpPr>
            <p:spPr>
              <a:xfrm>
                <a:off x="8662358" y="1523098"/>
                <a:ext cx="2691442" cy="12403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b="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5A86BA-11C9-46AB-22BB-FA7D44AB64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2358" y="1523098"/>
                <a:ext cx="2691442" cy="1240340"/>
              </a:xfrm>
              <a:prstGeom prst="rect">
                <a:avLst/>
              </a:prstGeom>
              <a:blipFill>
                <a:blip r:embed="rId4"/>
                <a:stretch>
                  <a:fillRect t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FBA52F65-0C2B-3C65-B274-46215D7FC554}"/>
              </a:ext>
            </a:extLst>
          </p:cNvPr>
          <p:cNvGrpSpPr/>
          <p:nvPr/>
        </p:nvGrpSpPr>
        <p:grpSpPr>
          <a:xfrm>
            <a:off x="838200" y="3265081"/>
            <a:ext cx="4557890" cy="2437923"/>
            <a:chOff x="6783210" y="1547434"/>
            <a:chExt cx="4557890" cy="24379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193BF5F5-62FB-5C53-6114-986E96B43228}"/>
                    </a:ext>
                  </a:extLst>
                </p:cNvPr>
                <p:cNvSpPr txBox="1"/>
                <p:nvPr/>
              </p:nvSpPr>
              <p:spPr>
                <a:xfrm>
                  <a:off x="6783210" y="1749777"/>
                  <a:ext cx="677333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193BF5F5-62FB-5C53-6114-986E96B432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3210" y="1749777"/>
                  <a:ext cx="677333" cy="430887"/>
                </a:xfrm>
                <a:prstGeom prst="rect">
                  <a:avLst/>
                </a:prstGeom>
                <a:blipFill>
                  <a:blip r:embed="rId5"/>
                  <a:stretch>
                    <a:fillRect r="-9259" b="-235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9205331-A5E3-5EFE-1795-8D0DF137DD6E}"/>
                </a:ext>
              </a:extLst>
            </p:cNvPr>
            <p:cNvCxnSpPr>
              <a:cxnSpLocks/>
            </p:cNvCxnSpPr>
            <p:nvPr/>
          </p:nvCxnSpPr>
          <p:spPr>
            <a:xfrm>
              <a:off x="7821789" y="1965220"/>
              <a:ext cx="333022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87D6E99-655F-1301-0B5E-7B58A6F4C34D}"/>
                </a:ext>
              </a:extLst>
            </p:cNvPr>
            <p:cNvCxnSpPr>
              <a:cxnSpLocks/>
            </p:cNvCxnSpPr>
            <p:nvPr/>
          </p:nvCxnSpPr>
          <p:spPr>
            <a:xfrm>
              <a:off x="7821789" y="1868311"/>
              <a:ext cx="0" cy="22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BB9F83B-013F-0A69-5F5C-5BEC2F0C7B25}"/>
                </a:ext>
              </a:extLst>
            </p:cNvPr>
            <p:cNvCxnSpPr>
              <a:cxnSpLocks/>
            </p:cNvCxnSpPr>
            <p:nvPr/>
          </p:nvCxnSpPr>
          <p:spPr>
            <a:xfrm>
              <a:off x="11152011" y="1868311"/>
              <a:ext cx="0" cy="22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226A730-E4F4-BE4A-63B4-F50F68962062}"/>
                </a:ext>
              </a:extLst>
            </p:cNvPr>
            <p:cNvSpPr txBox="1"/>
            <p:nvPr/>
          </p:nvSpPr>
          <p:spPr>
            <a:xfrm>
              <a:off x="7667740" y="1547434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17182FB-67EE-D017-B755-0DE532AF0EF6}"/>
                </a:ext>
              </a:extLst>
            </p:cNvPr>
            <p:cNvSpPr txBox="1"/>
            <p:nvPr/>
          </p:nvSpPr>
          <p:spPr>
            <a:xfrm>
              <a:off x="10997962" y="1565111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6D133D03-0454-2821-489A-9D59BAD992F8}"/>
                    </a:ext>
                  </a:extLst>
                </p:cNvPr>
                <p:cNvSpPr txBox="1"/>
                <p:nvPr/>
              </p:nvSpPr>
              <p:spPr>
                <a:xfrm>
                  <a:off x="6805550" y="2601539"/>
                  <a:ext cx="677333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6D133D03-0454-2821-489A-9D59BAD992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5550" y="2601539"/>
                  <a:ext cx="677333" cy="430887"/>
                </a:xfrm>
                <a:prstGeom prst="rect">
                  <a:avLst/>
                </a:prstGeom>
                <a:blipFill>
                  <a:blip r:embed="rId6"/>
                  <a:stretch>
                    <a:fillRect r="-11111" b="-235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0ED9A86-B89E-67B9-53B0-8DCDD0F21553}"/>
                </a:ext>
              </a:extLst>
            </p:cNvPr>
            <p:cNvCxnSpPr>
              <a:cxnSpLocks/>
            </p:cNvCxnSpPr>
            <p:nvPr/>
          </p:nvCxnSpPr>
          <p:spPr>
            <a:xfrm>
              <a:off x="7844129" y="2816982"/>
              <a:ext cx="333022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EB5675D-46EA-A85F-7251-42D2BF8901F4}"/>
                </a:ext>
              </a:extLst>
            </p:cNvPr>
            <p:cNvCxnSpPr>
              <a:cxnSpLocks/>
            </p:cNvCxnSpPr>
            <p:nvPr/>
          </p:nvCxnSpPr>
          <p:spPr>
            <a:xfrm>
              <a:off x="7844129" y="2720073"/>
              <a:ext cx="0" cy="22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3133385-CCF0-E2CA-0740-B1FD929CE749}"/>
                </a:ext>
              </a:extLst>
            </p:cNvPr>
            <p:cNvCxnSpPr>
              <a:cxnSpLocks/>
            </p:cNvCxnSpPr>
            <p:nvPr/>
          </p:nvCxnSpPr>
          <p:spPr>
            <a:xfrm>
              <a:off x="11174351" y="2720073"/>
              <a:ext cx="0" cy="22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F9830DB-1B19-B94B-13B8-E356AA9A4E65}"/>
                </a:ext>
              </a:extLst>
            </p:cNvPr>
            <p:cNvSpPr txBox="1"/>
            <p:nvPr/>
          </p:nvSpPr>
          <p:spPr>
            <a:xfrm>
              <a:off x="7690080" y="2399196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6F0527E-0FFC-29BD-172E-5E9777D1B4B4}"/>
                </a:ext>
              </a:extLst>
            </p:cNvPr>
            <p:cNvSpPr txBox="1"/>
            <p:nvPr/>
          </p:nvSpPr>
          <p:spPr>
            <a:xfrm>
              <a:off x="11020302" y="2416873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AD3AAE6A-8D3A-4BC0-BEAD-A9B0AA35048C}"/>
                    </a:ext>
                  </a:extLst>
                </p:cNvPr>
                <p:cNvSpPr txBox="1"/>
                <p:nvPr/>
              </p:nvSpPr>
              <p:spPr>
                <a:xfrm>
                  <a:off x="6818250" y="3554470"/>
                  <a:ext cx="677333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AD3AAE6A-8D3A-4BC0-BEAD-A9B0AA3504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8250" y="3554470"/>
                  <a:ext cx="677333" cy="430887"/>
                </a:xfrm>
                <a:prstGeom prst="rect">
                  <a:avLst/>
                </a:prstGeom>
                <a:blipFill>
                  <a:blip r:embed="rId7"/>
                  <a:stretch>
                    <a:fillRect r="-11111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335C0E6-0A71-AF28-0978-E6553BEFDA8E}"/>
                </a:ext>
              </a:extLst>
            </p:cNvPr>
            <p:cNvCxnSpPr>
              <a:cxnSpLocks/>
            </p:cNvCxnSpPr>
            <p:nvPr/>
          </p:nvCxnSpPr>
          <p:spPr>
            <a:xfrm>
              <a:off x="7856829" y="3769913"/>
              <a:ext cx="333022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B47B6F4-03D6-6A38-9145-3C334394AEBA}"/>
                </a:ext>
              </a:extLst>
            </p:cNvPr>
            <p:cNvCxnSpPr>
              <a:cxnSpLocks/>
            </p:cNvCxnSpPr>
            <p:nvPr/>
          </p:nvCxnSpPr>
          <p:spPr>
            <a:xfrm>
              <a:off x="7856829" y="3673004"/>
              <a:ext cx="0" cy="22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A66C608-C3CA-B167-A26C-9BCF0A830E09}"/>
                </a:ext>
              </a:extLst>
            </p:cNvPr>
            <p:cNvCxnSpPr>
              <a:cxnSpLocks/>
            </p:cNvCxnSpPr>
            <p:nvPr/>
          </p:nvCxnSpPr>
          <p:spPr>
            <a:xfrm>
              <a:off x="11187051" y="3673004"/>
              <a:ext cx="0" cy="22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915371E-9F7D-F627-238B-D17173BB158E}"/>
                </a:ext>
              </a:extLst>
            </p:cNvPr>
            <p:cNvSpPr txBox="1"/>
            <p:nvPr/>
          </p:nvSpPr>
          <p:spPr>
            <a:xfrm>
              <a:off x="7702780" y="3352127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A6F8419-59DB-D00E-240A-4395E8CB2D08}"/>
                </a:ext>
              </a:extLst>
            </p:cNvPr>
            <p:cNvSpPr txBox="1"/>
            <p:nvPr/>
          </p:nvSpPr>
          <p:spPr>
            <a:xfrm>
              <a:off x="11033002" y="3369804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E3D4121-6973-17C2-8973-D8553C0EE715}"/>
              </a:ext>
            </a:extLst>
          </p:cNvPr>
          <p:cNvGrpSpPr/>
          <p:nvPr/>
        </p:nvGrpSpPr>
        <p:grpSpPr>
          <a:xfrm>
            <a:off x="3343130" y="4355079"/>
            <a:ext cx="520761" cy="391059"/>
            <a:chOff x="1892771" y="4359012"/>
            <a:chExt cx="3342919" cy="320457"/>
          </a:xfrm>
        </p:grpSpPr>
        <p:sp>
          <p:nvSpPr>
            <p:cNvPr id="36" name="Double Bracket 35">
              <a:extLst>
                <a:ext uri="{FF2B5EF4-FFF2-40B4-BE49-F238E27FC236}">
                  <a16:creationId xmlns:a16="http://schemas.microsoft.com/office/drawing/2014/main" id="{2EAC61CB-2D1C-5F56-A217-D3D7AD1CC5D5}"/>
                </a:ext>
              </a:extLst>
            </p:cNvPr>
            <p:cNvSpPr/>
            <p:nvPr/>
          </p:nvSpPr>
          <p:spPr>
            <a:xfrm>
              <a:off x="1892771" y="4359012"/>
              <a:ext cx="3342919" cy="320457"/>
            </a:xfrm>
            <a:prstGeom prst="bracketPair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371F340-FCE4-FF9B-5365-D742C63D5DDB}"/>
                </a:ext>
              </a:extLst>
            </p:cNvPr>
            <p:cNvCxnSpPr>
              <a:stCxn id="36" idx="1"/>
              <a:endCxn id="36" idx="3"/>
            </p:cNvCxnSpPr>
            <p:nvPr/>
          </p:nvCxnSpPr>
          <p:spPr>
            <a:xfrm>
              <a:off x="1892771" y="4519241"/>
              <a:ext cx="3342919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2DFE7B1-EEE5-4DD7-8799-6335D24408F5}"/>
              </a:ext>
            </a:extLst>
          </p:cNvPr>
          <p:cNvGrpSpPr/>
          <p:nvPr/>
        </p:nvGrpSpPr>
        <p:grpSpPr>
          <a:xfrm>
            <a:off x="4101477" y="3452250"/>
            <a:ext cx="308099" cy="472809"/>
            <a:chOff x="1892771" y="4359012"/>
            <a:chExt cx="3342919" cy="320457"/>
          </a:xfrm>
        </p:grpSpPr>
        <p:sp>
          <p:nvSpPr>
            <p:cNvPr id="40" name="Double Bracket 39">
              <a:extLst>
                <a:ext uri="{FF2B5EF4-FFF2-40B4-BE49-F238E27FC236}">
                  <a16:creationId xmlns:a16="http://schemas.microsoft.com/office/drawing/2014/main" id="{1C2D179B-DFB6-2BD2-EC2C-A895650B4ABC}"/>
                </a:ext>
              </a:extLst>
            </p:cNvPr>
            <p:cNvSpPr/>
            <p:nvPr/>
          </p:nvSpPr>
          <p:spPr>
            <a:xfrm>
              <a:off x="1892771" y="4359012"/>
              <a:ext cx="3342919" cy="320457"/>
            </a:xfrm>
            <a:prstGeom prst="bracketPair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CFE7233-801A-5B85-AFC4-D43B55773EA8}"/>
                </a:ext>
              </a:extLst>
            </p:cNvPr>
            <p:cNvCxnSpPr>
              <a:stCxn id="40" idx="1"/>
              <a:endCxn id="40" idx="3"/>
            </p:cNvCxnSpPr>
            <p:nvPr/>
          </p:nvCxnSpPr>
          <p:spPr>
            <a:xfrm>
              <a:off x="1892771" y="4519241"/>
              <a:ext cx="3342919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60A1F29F-6B2A-D418-0654-A273B1FEEF1E}"/>
              </a:ext>
            </a:extLst>
          </p:cNvPr>
          <p:cNvSpPr txBox="1"/>
          <p:nvPr/>
        </p:nvSpPr>
        <p:spPr>
          <a:xfrm>
            <a:off x="6758814" y="3529779"/>
            <a:ext cx="51562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/>
                </a:solidFill>
              </a:rPr>
              <a:t>Eventually</a:t>
            </a:r>
            <a:r>
              <a:rPr lang="en-US" sz="2800" dirty="0">
                <a:solidFill>
                  <a:schemeClr val="accent1"/>
                </a:solidFill>
              </a:rPr>
              <a:t>, the confidence intervals shrink enough that we’ll always choose the best ad (Ad 1).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D6E1A89-FF09-7D37-3E20-06F783AC1550}"/>
              </a:ext>
            </a:extLst>
          </p:cNvPr>
          <p:cNvGrpSpPr/>
          <p:nvPr/>
        </p:nvGrpSpPr>
        <p:grpSpPr>
          <a:xfrm>
            <a:off x="2053168" y="5253372"/>
            <a:ext cx="2066622" cy="500335"/>
            <a:chOff x="1899120" y="5345036"/>
            <a:chExt cx="3342919" cy="320457"/>
          </a:xfrm>
        </p:grpSpPr>
        <p:sp>
          <p:nvSpPr>
            <p:cNvPr id="14" name="Double Bracket 13">
              <a:extLst>
                <a:ext uri="{FF2B5EF4-FFF2-40B4-BE49-F238E27FC236}">
                  <a16:creationId xmlns:a16="http://schemas.microsoft.com/office/drawing/2014/main" id="{69471A7E-D4E5-7DD7-53D4-E5101A99E108}"/>
                </a:ext>
              </a:extLst>
            </p:cNvPr>
            <p:cNvSpPr/>
            <p:nvPr/>
          </p:nvSpPr>
          <p:spPr>
            <a:xfrm>
              <a:off x="1899120" y="5345036"/>
              <a:ext cx="3342919" cy="320457"/>
            </a:xfrm>
            <a:prstGeom prst="bracketPair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EE2758A-3520-A70D-B588-3327F612BCD6}"/>
                </a:ext>
              </a:extLst>
            </p:cNvPr>
            <p:cNvCxnSpPr>
              <a:stCxn id="14" idx="1"/>
              <a:endCxn id="14" idx="3"/>
            </p:cNvCxnSpPr>
            <p:nvPr/>
          </p:nvCxnSpPr>
          <p:spPr>
            <a:xfrm>
              <a:off x="1899120" y="5505265"/>
              <a:ext cx="3342919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B603B861-4AAF-7D50-84B4-F34BDE9451F1}"/>
              </a:ext>
            </a:extLst>
          </p:cNvPr>
          <p:cNvSpPr txBox="1"/>
          <p:nvPr/>
        </p:nvSpPr>
        <p:spPr>
          <a:xfrm>
            <a:off x="4180522" y="2473787"/>
            <a:ext cx="3566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We’re pretty sure Ad 1’s average is about 2/3.</a:t>
            </a: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B259ECA3-5C0B-8C27-D8BE-64D3C7284E8C}"/>
              </a:ext>
            </a:extLst>
          </p:cNvPr>
          <p:cNvSpPr/>
          <p:nvPr/>
        </p:nvSpPr>
        <p:spPr>
          <a:xfrm>
            <a:off x="3461476" y="2749128"/>
            <a:ext cx="709471" cy="667840"/>
          </a:xfrm>
          <a:custGeom>
            <a:avLst/>
            <a:gdLst>
              <a:gd name="connsiteX0" fmla="*/ 709471 w 709471"/>
              <a:gd name="connsiteY0" fmla="*/ 10114 h 667840"/>
              <a:gd name="connsiteX1" fmla="*/ 3619 w 709471"/>
              <a:gd name="connsiteY1" fmla="*/ 90325 h 667840"/>
              <a:gd name="connsiteX2" fmla="*/ 484882 w 709471"/>
              <a:gd name="connsiteY2" fmla="*/ 667840 h 667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9471" h="667840">
                <a:moveTo>
                  <a:pt x="709471" y="10114"/>
                </a:moveTo>
                <a:cubicBezTo>
                  <a:pt x="375260" y="-4591"/>
                  <a:pt x="41050" y="-19296"/>
                  <a:pt x="3619" y="90325"/>
                </a:cubicBezTo>
                <a:cubicBezTo>
                  <a:pt x="-33813" y="199946"/>
                  <a:pt x="225534" y="433893"/>
                  <a:pt x="484882" y="66784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6927E1D-A085-8C7A-0CB1-E0411D60EE57}"/>
              </a:ext>
            </a:extLst>
          </p:cNvPr>
          <p:cNvSpPr txBox="1"/>
          <p:nvPr/>
        </p:nvSpPr>
        <p:spPr>
          <a:xfrm>
            <a:off x="4222355" y="5871020"/>
            <a:ext cx="5924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</a:rPr>
              <a:t>We’ve tried Ads 2 and 3 enough times to be pretty sure that their average is below 2/3.</a:t>
            </a:r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509D7F19-5612-D038-9ABA-179A5F400D46}"/>
              </a:ext>
            </a:extLst>
          </p:cNvPr>
          <p:cNvSpPr/>
          <p:nvPr/>
        </p:nvSpPr>
        <p:spPr>
          <a:xfrm>
            <a:off x="4026568" y="4652211"/>
            <a:ext cx="2021854" cy="1187115"/>
          </a:xfrm>
          <a:custGeom>
            <a:avLst/>
            <a:gdLst>
              <a:gd name="connsiteX0" fmla="*/ 1909011 w 2021854"/>
              <a:gd name="connsiteY0" fmla="*/ 1187115 h 1187115"/>
              <a:gd name="connsiteX1" fmla="*/ 1812758 w 2021854"/>
              <a:gd name="connsiteY1" fmla="*/ 433136 h 1187115"/>
              <a:gd name="connsiteX2" fmla="*/ 0 w 2021854"/>
              <a:gd name="connsiteY2" fmla="*/ 0 h 118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21854" h="1187115">
                <a:moveTo>
                  <a:pt x="1909011" y="1187115"/>
                </a:moveTo>
                <a:cubicBezTo>
                  <a:pt x="2019969" y="909051"/>
                  <a:pt x="2130927" y="630988"/>
                  <a:pt x="1812758" y="433136"/>
                </a:cubicBezTo>
                <a:cubicBezTo>
                  <a:pt x="1494589" y="235283"/>
                  <a:pt x="747294" y="117641"/>
                  <a:pt x="0" y="0"/>
                </a:cubicBezTo>
              </a:path>
            </a:pathLst>
          </a:custGeom>
          <a:noFill/>
          <a:ln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3A745367-578C-081A-B209-57A1E9439B3B}"/>
              </a:ext>
            </a:extLst>
          </p:cNvPr>
          <p:cNvSpPr/>
          <p:nvPr/>
        </p:nvSpPr>
        <p:spPr>
          <a:xfrm>
            <a:off x="3703877" y="5694947"/>
            <a:ext cx="483112" cy="731100"/>
          </a:xfrm>
          <a:custGeom>
            <a:avLst/>
            <a:gdLst>
              <a:gd name="connsiteX0" fmla="*/ 483112 w 483112"/>
              <a:gd name="connsiteY0" fmla="*/ 593558 h 731100"/>
              <a:gd name="connsiteX1" fmla="*/ 33934 w 483112"/>
              <a:gd name="connsiteY1" fmla="*/ 689811 h 731100"/>
              <a:gd name="connsiteX2" fmla="*/ 66018 w 483112"/>
              <a:gd name="connsiteY2" fmla="*/ 0 h 73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3112" h="731100">
                <a:moveTo>
                  <a:pt x="483112" y="593558"/>
                </a:moveTo>
                <a:cubicBezTo>
                  <a:pt x="293281" y="691147"/>
                  <a:pt x="103450" y="788737"/>
                  <a:pt x="33934" y="689811"/>
                </a:cubicBezTo>
                <a:cubicBezTo>
                  <a:pt x="-35582" y="590885"/>
                  <a:pt x="15218" y="295442"/>
                  <a:pt x="66018" y="0"/>
                </a:cubicBezTo>
              </a:path>
            </a:pathLst>
          </a:custGeom>
          <a:noFill/>
          <a:ln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3651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>
            <a:extLst>
              <a:ext uri="{FF2B5EF4-FFF2-40B4-BE49-F238E27FC236}">
                <a16:creationId xmlns:a16="http://schemas.microsoft.com/office/drawing/2014/main" id="{33AF5329-2A3B-B606-6FAB-FC5F0E8C810A}"/>
              </a:ext>
            </a:extLst>
          </p:cNvPr>
          <p:cNvSpPr/>
          <p:nvPr/>
        </p:nvSpPr>
        <p:spPr>
          <a:xfrm>
            <a:off x="2903621" y="1812761"/>
            <a:ext cx="6801852" cy="2005263"/>
          </a:xfrm>
          <a:custGeom>
            <a:avLst/>
            <a:gdLst>
              <a:gd name="connsiteX0" fmla="*/ 0 w 6801852"/>
              <a:gd name="connsiteY0" fmla="*/ 2005263 h 2005263"/>
              <a:gd name="connsiteX1" fmla="*/ 705852 w 6801852"/>
              <a:gd name="connsiteY1" fmla="*/ 1732548 h 2005263"/>
              <a:gd name="connsiteX2" fmla="*/ 1171074 w 6801852"/>
              <a:gd name="connsiteY2" fmla="*/ 1010653 h 2005263"/>
              <a:gd name="connsiteX3" fmla="*/ 1620252 w 6801852"/>
              <a:gd name="connsiteY3" fmla="*/ 224590 h 2005263"/>
              <a:gd name="connsiteX4" fmla="*/ 2149642 w 6801852"/>
              <a:gd name="connsiteY4" fmla="*/ 0 h 2005263"/>
              <a:gd name="connsiteX5" fmla="*/ 2582779 w 6801852"/>
              <a:gd name="connsiteY5" fmla="*/ 224590 h 2005263"/>
              <a:gd name="connsiteX6" fmla="*/ 2967789 w 6801852"/>
              <a:gd name="connsiteY6" fmla="*/ 946484 h 2005263"/>
              <a:gd name="connsiteX7" fmla="*/ 3384884 w 6801852"/>
              <a:gd name="connsiteY7" fmla="*/ 1475874 h 2005263"/>
              <a:gd name="connsiteX8" fmla="*/ 4042610 w 6801852"/>
              <a:gd name="connsiteY8" fmla="*/ 1796716 h 2005263"/>
              <a:gd name="connsiteX9" fmla="*/ 5005137 w 6801852"/>
              <a:gd name="connsiteY9" fmla="*/ 1941095 h 2005263"/>
              <a:gd name="connsiteX10" fmla="*/ 6801852 w 6801852"/>
              <a:gd name="connsiteY10" fmla="*/ 1973179 h 200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01852" h="2005263">
                <a:moveTo>
                  <a:pt x="0" y="2005263"/>
                </a:moveTo>
                <a:cubicBezTo>
                  <a:pt x="255336" y="1951789"/>
                  <a:pt x="510673" y="1898316"/>
                  <a:pt x="705852" y="1732548"/>
                </a:cubicBezTo>
                <a:cubicBezTo>
                  <a:pt x="901031" y="1566780"/>
                  <a:pt x="1018674" y="1261979"/>
                  <a:pt x="1171074" y="1010653"/>
                </a:cubicBezTo>
                <a:cubicBezTo>
                  <a:pt x="1323474" y="759327"/>
                  <a:pt x="1457157" y="393032"/>
                  <a:pt x="1620252" y="224590"/>
                </a:cubicBezTo>
                <a:cubicBezTo>
                  <a:pt x="1783347" y="56148"/>
                  <a:pt x="1989221" y="0"/>
                  <a:pt x="2149642" y="0"/>
                </a:cubicBezTo>
                <a:cubicBezTo>
                  <a:pt x="2310063" y="0"/>
                  <a:pt x="2446421" y="66843"/>
                  <a:pt x="2582779" y="224590"/>
                </a:cubicBezTo>
                <a:cubicBezTo>
                  <a:pt x="2719137" y="382337"/>
                  <a:pt x="2834105" y="737937"/>
                  <a:pt x="2967789" y="946484"/>
                </a:cubicBezTo>
                <a:cubicBezTo>
                  <a:pt x="3101473" y="1155031"/>
                  <a:pt x="3205747" y="1334169"/>
                  <a:pt x="3384884" y="1475874"/>
                </a:cubicBezTo>
                <a:cubicBezTo>
                  <a:pt x="3564021" y="1617579"/>
                  <a:pt x="3772568" y="1719179"/>
                  <a:pt x="4042610" y="1796716"/>
                </a:cubicBezTo>
                <a:cubicBezTo>
                  <a:pt x="4312652" y="1874253"/>
                  <a:pt x="4545263" y="1911684"/>
                  <a:pt x="5005137" y="1941095"/>
                </a:cubicBezTo>
                <a:cubicBezTo>
                  <a:pt x="5465011" y="1970506"/>
                  <a:pt x="6133431" y="1971842"/>
                  <a:pt x="6801852" y="1973179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C33FECFA-9FAA-B0C8-3774-8A55C54CBC63}"/>
              </a:ext>
            </a:extLst>
          </p:cNvPr>
          <p:cNvSpPr/>
          <p:nvPr/>
        </p:nvSpPr>
        <p:spPr>
          <a:xfrm>
            <a:off x="6108060" y="3117526"/>
            <a:ext cx="2346129" cy="700498"/>
          </a:xfrm>
          <a:custGeom>
            <a:avLst/>
            <a:gdLst>
              <a:gd name="connsiteX0" fmla="*/ 36066 w 2346129"/>
              <a:gd name="connsiteY0" fmla="*/ 700498 h 700498"/>
              <a:gd name="connsiteX1" fmla="*/ 3982 w 2346129"/>
              <a:gd name="connsiteY1" fmla="*/ 26730 h 700498"/>
              <a:gd name="connsiteX2" fmla="*/ 116277 w 2346129"/>
              <a:gd name="connsiteY2" fmla="*/ 155067 h 700498"/>
              <a:gd name="connsiteX3" fmla="*/ 405035 w 2346129"/>
              <a:gd name="connsiteY3" fmla="*/ 347572 h 700498"/>
              <a:gd name="connsiteX4" fmla="*/ 982551 w 2346129"/>
              <a:gd name="connsiteY4" fmla="*/ 540077 h 700498"/>
              <a:gd name="connsiteX5" fmla="*/ 1672361 w 2346129"/>
              <a:gd name="connsiteY5" fmla="*/ 652372 h 700498"/>
              <a:gd name="connsiteX6" fmla="*/ 2346129 w 2346129"/>
              <a:gd name="connsiteY6" fmla="*/ 700498 h 700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6129" h="700498">
                <a:moveTo>
                  <a:pt x="36066" y="700498"/>
                </a:moveTo>
                <a:cubicBezTo>
                  <a:pt x="13339" y="409066"/>
                  <a:pt x="-9387" y="117635"/>
                  <a:pt x="3982" y="26730"/>
                </a:cubicBezTo>
                <a:cubicBezTo>
                  <a:pt x="17350" y="-64175"/>
                  <a:pt x="49435" y="101593"/>
                  <a:pt x="116277" y="155067"/>
                </a:cubicBezTo>
                <a:cubicBezTo>
                  <a:pt x="183119" y="208541"/>
                  <a:pt x="260656" y="283404"/>
                  <a:pt x="405035" y="347572"/>
                </a:cubicBezTo>
                <a:cubicBezTo>
                  <a:pt x="549414" y="411740"/>
                  <a:pt x="771330" y="489277"/>
                  <a:pt x="982551" y="540077"/>
                </a:cubicBezTo>
                <a:cubicBezTo>
                  <a:pt x="1193772" y="590877"/>
                  <a:pt x="1445098" y="625635"/>
                  <a:pt x="1672361" y="652372"/>
                </a:cubicBezTo>
                <a:cubicBezTo>
                  <a:pt x="1899624" y="679109"/>
                  <a:pt x="2122876" y="689803"/>
                  <a:pt x="2346129" y="700498"/>
                </a:cubicBezTo>
              </a:path>
            </a:pathLst>
          </a:custGeom>
          <a:pattFill prst="dkDnDiag">
            <a:fgClr>
              <a:schemeClr val="accent5">
                <a:lumMod val="60000"/>
                <a:lumOff val="40000"/>
              </a:schemeClr>
            </a:fgClr>
            <a:bgClr>
              <a:schemeClr val="accent2">
                <a:lumMod val="20000"/>
                <a:lumOff val="80000"/>
              </a:schemeClr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821687-D23E-6B06-C86F-F54374383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04621" cy="1325563"/>
          </a:xfrm>
        </p:spPr>
        <p:txBody>
          <a:bodyPr>
            <a:normAutofit/>
          </a:bodyPr>
          <a:lstStyle/>
          <a:p>
            <a:r>
              <a:rPr lang="en-US" b="1" dirty="0"/>
              <a:t>Aside: </a:t>
            </a:r>
            <a:r>
              <a:rPr lang="en-US" dirty="0"/>
              <a:t>How do we compute the confidence intervals?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AFBBE-63B7-3BAB-9902-6B502D0E6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208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One way:</a:t>
            </a:r>
            <a:endParaRPr lang="en-US" i="1" dirty="0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6A5A2D32-6E28-50F9-2C49-118DB7BAAC30}"/>
              </a:ext>
            </a:extLst>
          </p:cNvPr>
          <p:cNvSpPr/>
          <p:nvPr/>
        </p:nvSpPr>
        <p:spPr>
          <a:xfrm>
            <a:off x="2980883" y="3071729"/>
            <a:ext cx="1030470" cy="759762"/>
          </a:xfrm>
          <a:custGeom>
            <a:avLst/>
            <a:gdLst>
              <a:gd name="connsiteX0" fmla="*/ 965475 w 1030470"/>
              <a:gd name="connsiteY0" fmla="*/ 24401 h 759762"/>
              <a:gd name="connsiteX1" fmla="*/ 949433 w 1030470"/>
              <a:gd name="connsiteY1" fmla="*/ 714211 h 759762"/>
              <a:gd name="connsiteX2" fmla="*/ 965475 w 1030470"/>
              <a:gd name="connsiteY2" fmla="*/ 698169 h 759762"/>
              <a:gd name="connsiteX3" fmla="*/ 18991 w 1030470"/>
              <a:gd name="connsiteY3" fmla="*/ 730253 h 759762"/>
              <a:gd name="connsiteX4" fmla="*/ 355875 w 1030470"/>
              <a:gd name="connsiteY4" fmla="*/ 650043 h 759762"/>
              <a:gd name="connsiteX5" fmla="*/ 644633 w 1030470"/>
              <a:gd name="connsiteY5" fmla="*/ 489622 h 759762"/>
              <a:gd name="connsiteX6" fmla="*/ 869222 w 1030470"/>
              <a:gd name="connsiteY6" fmla="*/ 184822 h 759762"/>
              <a:gd name="connsiteX7" fmla="*/ 965475 w 1030470"/>
              <a:gd name="connsiteY7" fmla="*/ 24401 h 75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0470" h="759762">
                <a:moveTo>
                  <a:pt x="965475" y="24401"/>
                </a:moveTo>
                <a:cubicBezTo>
                  <a:pt x="978843" y="112632"/>
                  <a:pt x="949433" y="601916"/>
                  <a:pt x="949433" y="714211"/>
                </a:cubicBezTo>
                <a:cubicBezTo>
                  <a:pt x="949433" y="826506"/>
                  <a:pt x="1120549" y="695495"/>
                  <a:pt x="965475" y="698169"/>
                </a:cubicBezTo>
                <a:cubicBezTo>
                  <a:pt x="810401" y="700843"/>
                  <a:pt x="120591" y="738274"/>
                  <a:pt x="18991" y="730253"/>
                </a:cubicBezTo>
                <a:cubicBezTo>
                  <a:pt x="-82609" y="722232"/>
                  <a:pt x="251601" y="690148"/>
                  <a:pt x="355875" y="650043"/>
                </a:cubicBezTo>
                <a:cubicBezTo>
                  <a:pt x="460149" y="609938"/>
                  <a:pt x="559075" y="567159"/>
                  <a:pt x="644633" y="489622"/>
                </a:cubicBezTo>
                <a:cubicBezTo>
                  <a:pt x="730191" y="412085"/>
                  <a:pt x="815748" y="259685"/>
                  <a:pt x="869222" y="184822"/>
                </a:cubicBezTo>
                <a:cubicBezTo>
                  <a:pt x="922696" y="109959"/>
                  <a:pt x="952107" y="-63830"/>
                  <a:pt x="965475" y="24401"/>
                </a:cubicBezTo>
                <a:close/>
              </a:path>
            </a:pathLst>
          </a:custGeom>
          <a:pattFill prst="dkDnDiag">
            <a:fgClr>
              <a:schemeClr val="accent5">
                <a:lumMod val="60000"/>
                <a:lumOff val="40000"/>
              </a:schemeClr>
            </a:fgClr>
            <a:bgClr>
              <a:schemeClr val="accent2">
                <a:lumMod val="20000"/>
                <a:lumOff val="80000"/>
              </a:schemeClr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106B028-269F-A2A6-D815-7C30EE0591DD}"/>
              </a:ext>
            </a:extLst>
          </p:cNvPr>
          <p:cNvGrpSpPr/>
          <p:nvPr/>
        </p:nvGrpSpPr>
        <p:grpSpPr>
          <a:xfrm>
            <a:off x="2605491" y="3011658"/>
            <a:ext cx="7358046" cy="1064378"/>
            <a:chOff x="1809065" y="4155038"/>
            <a:chExt cx="3514986" cy="50846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BF0F38C-4DBA-1121-CD59-7C3A6A6884E7}"/>
                </a:ext>
              </a:extLst>
            </p:cNvPr>
            <p:cNvCxnSpPr>
              <a:cxnSpLocks/>
            </p:cNvCxnSpPr>
            <p:nvPr/>
          </p:nvCxnSpPr>
          <p:spPr>
            <a:xfrm>
              <a:off x="1899119" y="4534629"/>
              <a:ext cx="333022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8DF0647-2F86-B0CB-2488-89F144639C19}"/>
                </a:ext>
              </a:extLst>
            </p:cNvPr>
            <p:cNvCxnSpPr>
              <a:cxnSpLocks/>
            </p:cNvCxnSpPr>
            <p:nvPr/>
          </p:nvCxnSpPr>
          <p:spPr>
            <a:xfrm>
              <a:off x="1899119" y="4437720"/>
              <a:ext cx="0" cy="22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CBA5B9-318E-D854-6088-3D112EE09395}"/>
                </a:ext>
              </a:extLst>
            </p:cNvPr>
            <p:cNvCxnSpPr>
              <a:cxnSpLocks/>
            </p:cNvCxnSpPr>
            <p:nvPr/>
          </p:nvCxnSpPr>
          <p:spPr>
            <a:xfrm>
              <a:off x="5229341" y="4437720"/>
              <a:ext cx="0" cy="22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1BC913B-4A3C-3702-6BD8-DE53C2F6C907}"/>
                </a:ext>
              </a:extLst>
            </p:cNvPr>
            <p:cNvSpPr txBox="1"/>
            <p:nvPr/>
          </p:nvSpPr>
          <p:spPr>
            <a:xfrm>
              <a:off x="1809065" y="4155038"/>
              <a:ext cx="180108" cy="2499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78E6ABE-01A7-70FE-D866-B88092276B95}"/>
                </a:ext>
              </a:extLst>
            </p:cNvPr>
            <p:cNvSpPr txBox="1"/>
            <p:nvPr/>
          </p:nvSpPr>
          <p:spPr>
            <a:xfrm>
              <a:off x="5143943" y="4187737"/>
              <a:ext cx="180108" cy="2499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1D586A9-60C6-4F4E-EB36-0CBDF295322C}"/>
                  </a:ext>
                </a:extLst>
              </p:cNvPr>
              <p:cNvSpPr txBox="1"/>
              <p:nvPr/>
            </p:nvSpPr>
            <p:spPr>
              <a:xfrm>
                <a:off x="3769055" y="3916923"/>
                <a:ext cx="2510585" cy="7078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/>
                  <a:t> </a:t>
                </a:r>
              </a:p>
              <a:p>
                <a:pPr algn="ctr"/>
                <a:r>
                  <a:rPr lang="en-US" dirty="0"/>
                  <a:t>(average so far)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1D586A9-60C6-4F4E-EB36-0CBDF29532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9055" y="3916923"/>
                <a:ext cx="2510585" cy="707886"/>
              </a:xfrm>
              <a:prstGeom prst="rect">
                <a:avLst/>
              </a:prstGeom>
              <a:blipFill>
                <a:blip r:embed="rId2"/>
                <a:stretch>
                  <a:fillRect t="-10526" b="-17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8ADAAC5-8FE1-FDC3-6981-AAB70657424F}"/>
              </a:ext>
            </a:extLst>
          </p:cNvPr>
          <p:cNvCxnSpPr>
            <a:cxnSpLocks/>
          </p:cNvCxnSpPr>
          <p:nvPr/>
        </p:nvCxnSpPr>
        <p:spPr>
          <a:xfrm flipV="1">
            <a:off x="5024347" y="3534879"/>
            <a:ext cx="0" cy="349029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D26AB7D-7790-50B6-8B17-8304178DDD92}"/>
              </a:ext>
            </a:extLst>
          </p:cNvPr>
          <p:cNvCxnSpPr>
            <a:cxnSpLocks/>
          </p:cNvCxnSpPr>
          <p:nvPr/>
        </p:nvCxnSpPr>
        <p:spPr>
          <a:xfrm flipV="1">
            <a:off x="6096000" y="3080108"/>
            <a:ext cx="0" cy="719465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F24E2AE-B49C-4880-C43F-D450B39E8584}"/>
              </a:ext>
            </a:extLst>
          </p:cNvPr>
          <p:cNvCxnSpPr>
            <a:cxnSpLocks/>
          </p:cNvCxnSpPr>
          <p:nvPr/>
        </p:nvCxnSpPr>
        <p:spPr>
          <a:xfrm flipV="1">
            <a:off x="3954379" y="3080108"/>
            <a:ext cx="0" cy="719465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4021699-85F8-52B6-4839-6E2AB2F2F2D9}"/>
              </a:ext>
            </a:extLst>
          </p:cNvPr>
          <p:cNvGrpSpPr/>
          <p:nvPr/>
        </p:nvGrpSpPr>
        <p:grpSpPr>
          <a:xfrm>
            <a:off x="7108856" y="4395791"/>
            <a:ext cx="4890632" cy="2730235"/>
            <a:chOff x="7108856" y="4395791"/>
            <a:chExt cx="4890632" cy="27302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4495EFFE-E298-80C6-567A-D25279AA02EF}"/>
                    </a:ext>
                  </a:extLst>
                </p:cNvPr>
                <p:cNvSpPr txBox="1"/>
                <p:nvPr/>
              </p:nvSpPr>
              <p:spPr>
                <a:xfrm>
                  <a:off x="7108856" y="4395791"/>
                  <a:ext cx="4890632" cy="273023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marL="457200" indent="-457200">
                    <a:buFont typeface="Arial" panose="020B0604020202020204" pitchFamily="34" charset="0"/>
                    <a:buChar char="•"/>
                  </a:pPr>
                  <a:r>
                    <a:rPr lang="en-US" sz="2800" dirty="0"/>
                    <a:t>Fact: there is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</m:oMath>
                  </a14:m>
                  <a:r>
                    <a:rPr lang="en-US" sz="2800" dirty="0"/>
                    <a:t> mass in the tails</a:t>
                  </a:r>
                </a:p>
                <a:p>
                  <a:pPr marL="457200" indent="-457200">
                    <a:buFont typeface="Arial" panose="020B0604020202020204" pitchFamily="34" charset="0"/>
                    <a:buChar char="•"/>
                  </a:pPr>
                  <a:endParaRPr lang="en-US" sz="2800" dirty="0"/>
                </a:p>
                <a:p>
                  <a:pPr marL="457200" indent="-457200">
                    <a:buFont typeface="Arial" panose="020B0604020202020204" pitchFamily="34" charset="0"/>
                    <a:buChar char="•"/>
                  </a:pPr>
                  <a:r>
                    <a:rPr lang="en-US" sz="2800" dirty="0"/>
                    <a:t>So this is a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1 −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p>
                        </m:e>
                      </m:d>
                    </m:oMath>
                  </a14:m>
                  <a:r>
                    <a:rPr lang="en-US" sz="2800" dirty="0"/>
                    <a:t> confidence interval for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</m:oMath>
                  </a14:m>
                  <a:r>
                    <a:rPr lang="en-US" sz="2800" dirty="0"/>
                    <a:t>.</a:t>
                  </a:r>
                </a:p>
                <a:p>
                  <a:r>
                    <a:rPr lang="en-US" sz="2800" dirty="0"/>
                    <a:t> </a:t>
                  </a: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4495EFFE-E298-80C6-567A-D25279AA02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8856" y="4395791"/>
                  <a:ext cx="4890632" cy="2730235"/>
                </a:xfrm>
                <a:prstGeom prst="rect">
                  <a:avLst/>
                </a:prstGeom>
                <a:blipFill>
                  <a:blip r:embed="rId3"/>
                  <a:stretch>
                    <a:fillRect l="-2073" t="-2778" r="-36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A2B473BC-1330-99E3-3CEB-51A70F93B8EB}"/>
                </a:ext>
              </a:extLst>
            </p:cNvPr>
            <p:cNvGrpSpPr/>
            <p:nvPr/>
          </p:nvGrpSpPr>
          <p:grpSpPr>
            <a:xfrm>
              <a:off x="8681345" y="4898049"/>
              <a:ext cx="2564384" cy="604318"/>
              <a:chOff x="3133283" y="3720561"/>
              <a:chExt cx="3658713" cy="760632"/>
            </a:xfrm>
          </p:grpSpPr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116CF755-0232-07CA-EA20-53436D48128B}"/>
                  </a:ext>
                </a:extLst>
              </p:cNvPr>
              <p:cNvSpPr/>
              <p:nvPr/>
            </p:nvSpPr>
            <p:spPr>
              <a:xfrm>
                <a:off x="4445867" y="3720561"/>
                <a:ext cx="2346129" cy="700498"/>
              </a:xfrm>
              <a:custGeom>
                <a:avLst/>
                <a:gdLst>
                  <a:gd name="connsiteX0" fmla="*/ 36066 w 2346129"/>
                  <a:gd name="connsiteY0" fmla="*/ 700498 h 700498"/>
                  <a:gd name="connsiteX1" fmla="*/ 3982 w 2346129"/>
                  <a:gd name="connsiteY1" fmla="*/ 26730 h 700498"/>
                  <a:gd name="connsiteX2" fmla="*/ 116277 w 2346129"/>
                  <a:gd name="connsiteY2" fmla="*/ 155067 h 700498"/>
                  <a:gd name="connsiteX3" fmla="*/ 405035 w 2346129"/>
                  <a:gd name="connsiteY3" fmla="*/ 347572 h 700498"/>
                  <a:gd name="connsiteX4" fmla="*/ 982551 w 2346129"/>
                  <a:gd name="connsiteY4" fmla="*/ 540077 h 700498"/>
                  <a:gd name="connsiteX5" fmla="*/ 1672361 w 2346129"/>
                  <a:gd name="connsiteY5" fmla="*/ 652372 h 700498"/>
                  <a:gd name="connsiteX6" fmla="*/ 2346129 w 2346129"/>
                  <a:gd name="connsiteY6" fmla="*/ 700498 h 700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46129" h="700498">
                    <a:moveTo>
                      <a:pt x="36066" y="700498"/>
                    </a:moveTo>
                    <a:cubicBezTo>
                      <a:pt x="13339" y="409066"/>
                      <a:pt x="-9387" y="117635"/>
                      <a:pt x="3982" y="26730"/>
                    </a:cubicBezTo>
                    <a:cubicBezTo>
                      <a:pt x="17350" y="-64175"/>
                      <a:pt x="49435" y="101593"/>
                      <a:pt x="116277" y="155067"/>
                    </a:cubicBezTo>
                    <a:cubicBezTo>
                      <a:pt x="183119" y="208541"/>
                      <a:pt x="260656" y="283404"/>
                      <a:pt x="405035" y="347572"/>
                    </a:cubicBezTo>
                    <a:cubicBezTo>
                      <a:pt x="549414" y="411740"/>
                      <a:pt x="771330" y="489277"/>
                      <a:pt x="982551" y="540077"/>
                    </a:cubicBezTo>
                    <a:cubicBezTo>
                      <a:pt x="1193772" y="590877"/>
                      <a:pt x="1445098" y="625635"/>
                      <a:pt x="1672361" y="652372"/>
                    </a:cubicBezTo>
                    <a:cubicBezTo>
                      <a:pt x="1899624" y="679109"/>
                      <a:pt x="2122876" y="689803"/>
                      <a:pt x="2346129" y="700498"/>
                    </a:cubicBezTo>
                  </a:path>
                </a:pathLst>
              </a:custGeom>
              <a:pattFill prst="dk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07F8732F-9822-38CE-E7E9-F391B8A750D6}"/>
                  </a:ext>
                </a:extLst>
              </p:cNvPr>
              <p:cNvSpPr/>
              <p:nvPr/>
            </p:nvSpPr>
            <p:spPr>
              <a:xfrm>
                <a:off x="3133283" y="3721431"/>
                <a:ext cx="1030470" cy="759762"/>
              </a:xfrm>
              <a:custGeom>
                <a:avLst/>
                <a:gdLst>
                  <a:gd name="connsiteX0" fmla="*/ 965475 w 1030470"/>
                  <a:gd name="connsiteY0" fmla="*/ 24401 h 759762"/>
                  <a:gd name="connsiteX1" fmla="*/ 949433 w 1030470"/>
                  <a:gd name="connsiteY1" fmla="*/ 714211 h 759762"/>
                  <a:gd name="connsiteX2" fmla="*/ 965475 w 1030470"/>
                  <a:gd name="connsiteY2" fmla="*/ 698169 h 759762"/>
                  <a:gd name="connsiteX3" fmla="*/ 18991 w 1030470"/>
                  <a:gd name="connsiteY3" fmla="*/ 730253 h 759762"/>
                  <a:gd name="connsiteX4" fmla="*/ 355875 w 1030470"/>
                  <a:gd name="connsiteY4" fmla="*/ 650043 h 759762"/>
                  <a:gd name="connsiteX5" fmla="*/ 644633 w 1030470"/>
                  <a:gd name="connsiteY5" fmla="*/ 489622 h 759762"/>
                  <a:gd name="connsiteX6" fmla="*/ 869222 w 1030470"/>
                  <a:gd name="connsiteY6" fmla="*/ 184822 h 759762"/>
                  <a:gd name="connsiteX7" fmla="*/ 965475 w 1030470"/>
                  <a:gd name="connsiteY7" fmla="*/ 24401 h 75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30470" h="759762">
                    <a:moveTo>
                      <a:pt x="965475" y="24401"/>
                    </a:moveTo>
                    <a:cubicBezTo>
                      <a:pt x="978843" y="112632"/>
                      <a:pt x="949433" y="601916"/>
                      <a:pt x="949433" y="714211"/>
                    </a:cubicBezTo>
                    <a:cubicBezTo>
                      <a:pt x="949433" y="826506"/>
                      <a:pt x="1120549" y="695495"/>
                      <a:pt x="965475" y="698169"/>
                    </a:cubicBezTo>
                    <a:cubicBezTo>
                      <a:pt x="810401" y="700843"/>
                      <a:pt x="120591" y="738274"/>
                      <a:pt x="18991" y="730253"/>
                    </a:cubicBezTo>
                    <a:cubicBezTo>
                      <a:pt x="-82609" y="722232"/>
                      <a:pt x="251601" y="690148"/>
                      <a:pt x="355875" y="650043"/>
                    </a:cubicBezTo>
                    <a:cubicBezTo>
                      <a:pt x="460149" y="609938"/>
                      <a:pt x="559075" y="567159"/>
                      <a:pt x="644633" y="489622"/>
                    </a:cubicBezTo>
                    <a:cubicBezTo>
                      <a:pt x="730191" y="412085"/>
                      <a:pt x="815748" y="259685"/>
                      <a:pt x="869222" y="184822"/>
                    </a:cubicBezTo>
                    <a:cubicBezTo>
                      <a:pt x="922696" y="109959"/>
                      <a:pt x="952107" y="-63830"/>
                      <a:pt x="965475" y="24401"/>
                    </a:cubicBezTo>
                    <a:close/>
                  </a:path>
                </a:pathLst>
              </a:custGeom>
              <a:pattFill prst="dk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D88E6DE-51CA-FEC8-8936-DB80A7A4C9B0}"/>
                  </a:ext>
                </a:extLst>
              </p:cNvPr>
              <p:cNvSpPr txBox="1"/>
              <p:nvPr/>
            </p:nvSpPr>
            <p:spPr>
              <a:xfrm>
                <a:off x="426672" y="5934670"/>
                <a:ext cx="505381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b="0" i="1" dirty="0">
                    <a:solidFill>
                      <a:schemeClr val="accent5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b="0" dirty="0">
                    <a:solidFill>
                      <a:schemeClr val="accent5"/>
                    </a:solidFill>
                  </a:rPr>
                  <a:t>is a parameter.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b="0" i="1" dirty="0">
                    <a:solidFill>
                      <a:schemeClr val="accent5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b="0" dirty="0">
                    <a:solidFill>
                      <a:schemeClr val="accent5"/>
                    </a:solidFill>
                  </a:rPr>
                  <a:t>is reasonable.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>
                    <a:solidFill>
                      <a:schemeClr val="accent5"/>
                    </a:solidFill>
                  </a:rPr>
                  <a:t> is the number of ads shown total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5"/>
                    </a:solidFill>
                  </a:rPr>
                  <a:t> is the number of times Ad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chemeClr val="accent5"/>
                    </a:solidFill>
                  </a:rPr>
                  <a:t> has been shown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D88E6DE-51CA-FEC8-8936-DB80A7A4C9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672" y="5934670"/>
                <a:ext cx="5053819" cy="923330"/>
              </a:xfrm>
              <a:prstGeom prst="rect">
                <a:avLst/>
              </a:prstGeom>
              <a:blipFill>
                <a:blip r:embed="rId4"/>
                <a:stretch>
                  <a:fillRect t="-2740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10936845-2550-8C49-544D-627D440C99EB}"/>
              </a:ext>
            </a:extLst>
          </p:cNvPr>
          <p:cNvGrpSpPr/>
          <p:nvPr/>
        </p:nvGrpSpPr>
        <p:grpSpPr>
          <a:xfrm>
            <a:off x="1000213" y="4520235"/>
            <a:ext cx="5107847" cy="1573897"/>
            <a:chOff x="1000213" y="4520235"/>
            <a:chExt cx="5107847" cy="1573897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92E25DCA-9C83-A40A-7C89-BDE53684BDC4}"/>
                </a:ext>
              </a:extLst>
            </p:cNvPr>
            <p:cNvGrpSpPr/>
            <p:nvPr/>
          </p:nvGrpSpPr>
          <p:grpSpPr>
            <a:xfrm>
              <a:off x="3954379" y="4520235"/>
              <a:ext cx="2153681" cy="500335"/>
              <a:chOff x="1899120" y="5345036"/>
              <a:chExt cx="3342919" cy="320457"/>
            </a:xfrm>
          </p:grpSpPr>
          <p:sp>
            <p:nvSpPr>
              <p:cNvPr id="50" name="Double Bracket 49">
                <a:extLst>
                  <a:ext uri="{FF2B5EF4-FFF2-40B4-BE49-F238E27FC236}">
                    <a16:creationId xmlns:a16="http://schemas.microsoft.com/office/drawing/2014/main" id="{B10F200D-46F5-5D4D-2D50-1EEF6AE16036}"/>
                  </a:ext>
                </a:extLst>
              </p:cNvPr>
              <p:cNvSpPr/>
              <p:nvPr/>
            </p:nvSpPr>
            <p:spPr>
              <a:xfrm>
                <a:off x="1899120" y="5345036"/>
                <a:ext cx="3342919" cy="320457"/>
              </a:xfrm>
              <a:prstGeom prst="bracketPair">
                <a:avLst/>
              </a:prstGeom>
              <a:ln w="57150">
                <a:solidFill>
                  <a:schemeClr val="accent2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55E24A61-5594-00A1-817B-F6516DC8D36B}"/>
                  </a:ext>
                </a:extLst>
              </p:cNvPr>
              <p:cNvCxnSpPr>
                <a:stCxn id="50" idx="1"/>
                <a:endCxn id="50" idx="3"/>
              </p:cNvCxnSpPr>
              <p:nvPr/>
            </p:nvCxnSpPr>
            <p:spPr>
              <a:xfrm>
                <a:off x="1899120" y="5505265"/>
                <a:ext cx="3342919" cy="0"/>
              </a:xfrm>
              <a:prstGeom prst="line">
                <a:avLst/>
              </a:prstGeom>
              <a:ln w="5715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4FF32086-7DF4-AF4B-A0B6-12CE1BA9C2FD}"/>
                    </a:ext>
                  </a:extLst>
                </p:cNvPr>
                <p:cNvSpPr txBox="1"/>
                <p:nvPr/>
              </p:nvSpPr>
              <p:spPr>
                <a:xfrm>
                  <a:off x="3797748" y="4910603"/>
                  <a:ext cx="2310312" cy="11835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24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func>
                                  <m:funcPr>
                                    <m:ctrlPr>
                                      <a:rPr lang="en-US" sz="24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4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e>
                                </m:func>
                              </m:num>
                              <m:den>
                                <m:r>
                                  <a:rPr lang="en-US" sz="24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2 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den>
                            </m:f>
                          </m:e>
                        </m:rad>
                      </m:oMath>
                    </m:oMathPara>
                  </a14:m>
                  <a:endParaRPr lang="en-US" sz="24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4FF32086-7DF4-AF4B-A0B6-12CE1BA9C2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7748" y="4910603"/>
                  <a:ext cx="2310312" cy="118352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1E72F1B-E68F-304A-D8CD-F6C40FBECF81}"/>
                </a:ext>
              </a:extLst>
            </p:cNvPr>
            <p:cNvSpPr txBox="1"/>
            <p:nvPr/>
          </p:nvSpPr>
          <p:spPr>
            <a:xfrm>
              <a:off x="1000213" y="5158880"/>
              <a:ext cx="28766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Confidence interval:</a:t>
              </a: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CA6E6912-6928-ED43-D760-F574A64B151F}"/>
              </a:ext>
            </a:extLst>
          </p:cNvPr>
          <p:cNvSpPr txBox="1"/>
          <p:nvPr/>
        </p:nvSpPr>
        <p:spPr>
          <a:xfrm>
            <a:off x="9693741" y="114735"/>
            <a:ext cx="23392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Don’t worry too much about the details, this slide is just here in case you want to implement UCB.</a:t>
            </a:r>
          </a:p>
        </p:txBody>
      </p:sp>
    </p:spTree>
    <p:extLst>
      <p:ext uri="{BB962C8B-B14F-4D97-AF65-F5344CB8AC3E}">
        <p14:creationId xmlns:p14="http://schemas.microsoft.com/office/powerpoint/2010/main" val="6882063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53290-B70F-EE5D-4FE2-5FE139941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it!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15559-EDD8-4CD4-A9A7-2184D426D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Same exercise as before…</a:t>
            </a:r>
          </a:p>
          <a:p>
            <a:pPr lvl="1"/>
            <a:r>
              <a:rPr lang="en-US" dirty="0"/>
              <a:t>1000 runs of UCB; how often is each arm picked?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F63005-E304-CF7F-3AA6-FB59CDF87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280" y="3005965"/>
            <a:ext cx="8995087" cy="34679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429A59-A665-A427-E2B6-2B6107D4D9C7}"/>
              </a:ext>
            </a:extLst>
          </p:cNvPr>
          <p:cNvSpPr txBox="1"/>
          <p:nvPr/>
        </p:nvSpPr>
        <p:spPr>
          <a:xfrm>
            <a:off x="203988" y="4109465"/>
            <a:ext cx="10753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Fraction of the time each ad is used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F7388C5-C099-1A6D-412A-47018D951D22}"/>
                  </a:ext>
                </a:extLst>
              </p:cNvPr>
              <p:cNvSpPr txBox="1"/>
              <p:nvPr/>
            </p:nvSpPr>
            <p:spPr>
              <a:xfrm>
                <a:off x="9051765" y="6298883"/>
                <a:ext cx="11926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F7388C5-C099-1A6D-412A-47018D951D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1765" y="6298883"/>
                <a:ext cx="1192602" cy="369332"/>
              </a:xfrm>
              <a:prstGeom prst="rect">
                <a:avLst/>
              </a:prstGeom>
              <a:blipFill>
                <a:blip r:embed="rId3"/>
                <a:stretch>
                  <a:fillRect l="-4211" t="-6452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B531E4A2-0E2D-5699-B55A-C56AC4648669}"/>
              </a:ext>
            </a:extLst>
          </p:cNvPr>
          <p:cNvGrpSpPr/>
          <p:nvPr/>
        </p:nvGrpSpPr>
        <p:grpSpPr>
          <a:xfrm>
            <a:off x="6282920" y="62270"/>
            <a:ext cx="5118330" cy="1973332"/>
            <a:chOff x="1742545" y="3305886"/>
            <a:chExt cx="8706910" cy="335688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ABBEFF5-27A9-6C57-AC7C-9EF742C00E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42545" y="3305886"/>
              <a:ext cx="8706910" cy="3356881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81E0EC-ACA7-674C-600E-132893D7BA11}"/>
                </a:ext>
              </a:extLst>
            </p:cNvPr>
            <p:cNvSpPr/>
            <p:nvPr/>
          </p:nvSpPr>
          <p:spPr>
            <a:xfrm>
              <a:off x="2760453" y="3429000"/>
              <a:ext cx="7625751" cy="1004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1C37A3A-701D-C8EE-276A-8A97F742C77F}"/>
                </a:ext>
              </a:extLst>
            </p:cNvPr>
            <p:cNvSpPr txBox="1"/>
            <p:nvPr/>
          </p:nvSpPr>
          <p:spPr>
            <a:xfrm>
              <a:off x="2916157" y="3989569"/>
              <a:ext cx="1592432" cy="628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Ad 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25084B4-CDD5-A2DD-DEF3-BCB7F30F2EBC}"/>
                </a:ext>
              </a:extLst>
            </p:cNvPr>
            <p:cNvSpPr txBox="1"/>
            <p:nvPr/>
          </p:nvSpPr>
          <p:spPr>
            <a:xfrm>
              <a:off x="2916157" y="5012114"/>
              <a:ext cx="1487185" cy="628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Ad 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2D890C4-A273-2D82-CB46-8835D4E3D5C9}"/>
                </a:ext>
              </a:extLst>
            </p:cNvPr>
            <p:cNvSpPr txBox="1"/>
            <p:nvPr/>
          </p:nvSpPr>
          <p:spPr>
            <a:xfrm>
              <a:off x="2916157" y="5590251"/>
              <a:ext cx="1381938" cy="628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Ad 3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F5F43E3-B123-536B-E284-D52D2D633A2B}"/>
              </a:ext>
            </a:extLst>
          </p:cNvPr>
          <p:cNvSpPr txBox="1"/>
          <p:nvPr/>
        </p:nvSpPr>
        <p:spPr>
          <a:xfrm>
            <a:off x="2557532" y="3429000"/>
            <a:ext cx="936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Ad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23FD07-CBAA-F419-07E8-4F28C625EF35}"/>
              </a:ext>
            </a:extLst>
          </p:cNvPr>
          <p:cNvSpPr txBox="1"/>
          <p:nvPr/>
        </p:nvSpPr>
        <p:spPr>
          <a:xfrm>
            <a:off x="1947633" y="4904104"/>
            <a:ext cx="874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Ad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F52D3F-55F6-D908-479D-14D7179D4096}"/>
              </a:ext>
            </a:extLst>
          </p:cNvPr>
          <p:cNvSpPr txBox="1"/>
          <p:nvPr/>
        </p:nvSpPr>
        <p:spPr>
          <a:xfrm>
            <a:off x="3493638" y="5811931"/>
            <a:ext cx="8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Ad 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467925-04CE-5DA3-AB40-987F36DE4897}"/>
              </a:ext>
            </a:extLst>
          </p:cNvPr>
          <p:cNvSpPr txBox="1"/>
          <p:nvPr/>
        </p:nvSpPr>
        <p:spPr>
          <a:xfrm>
            <a:off x="7379008" y="4131002"/>
            <a:ext cx="51068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This is better!  </a:t>
            </a:r>
            <a:r>
              <a:rPr lang="en-US" sz="2400" dirty="0">
                <a:solidFill>
                  <a:schemeClr val="accent2"/>
                </a:solidFill>
              </a:rPr>
              <a:t>After 500 ads, UCB picks Ad 1 about 82% of the time, better than about 62% for greedy.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3258145-8C4E-A6E4-3575-5C4ACC36F88C}"/>
              </a:ext>
            </a:extLst>
          </p:cNvPr>
          <p:cNvGrpSpPr/>
          <p:nvPr/>
        </p:nvGrpSpPr>
        <p:grpSpPr>
          <a:xfrm>
            <a:off x="8203858" y="2157522"/>
            <a:ext cx="3867702" cy="825082"/>
            <a:chOff x="5158596" y="1523098"/>
            <a:chExt cx="6195204" cy="8250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7F154D47-BC0C-3F4D-8B65-D864FE7633AA}"/>
                    </a:ext>
                  </a:extLst>
                </p:cNvPr>
                <p:cNvSpPr txBox="1"/>
                <p:nvPr/>
              </p:nvSpPr>
              <p:spPr>
                <a:xfrm>
                  <a:off x="5158596" y="1550782"/>
                  <a:ext cx="2691442" cy="7973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b="0" dirty="0">
                    <a:solidFill>
                      <a:schemeClr val="accent1"/>
                    </a:solidFill>
                  </a:endParaRPr>
                </a:p>
                <a:p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7F154D47-BC0C-3F4D-8B65-D864FE7633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8596" y="1550782"/>
                  <a:ext cx="2691442" cy="797398"/>
                </a:xfrm>
                <a:prstGeom prst="rect">
                  <a:avLst/>
                </a:prstGeom>
                <a:blipFill>
                  <a:blip r:embed="rId5"/>
                  <a:stretch>
                    <a:fillRect t="-31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A777BA4B-EDD2-C08A-59A3-E83205306B0C}"/>
                    </a:ext>
                  </a:extLst>
                </p:cNvPr>
                <p:cNvSpPr txBox="1"/>
                <p:nvPr/>
              </p:nvSpPr>
              <p:spPr>
                <a:xfrm>
                  <a:off x="6910477" y="1550782"/>
                  <a:ext cx="2691442" cy="79560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b="0" dirty="0">
                    <a:solidFill>
                      <a:schemeClr val="accent1"/>
                    </a:solidFill>
                  </a:endParaRPr>
                </a:p>
                <a:p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A777BA4B-EDD2-C08A-59A3-E83205306B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0477" y="1550782"/>
                  <a:ext cx="2691442" cy="795602"/>
                </a:xfrm>
                <a:prstGeom prst="rect">
                  <a:avLst/>
                </a:prstGeom>
                <a:blipFill>
                  <a:blip r:embed="rId6"/>
                  <a:stretch>
                    <a:fillRect t="-31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486FA17-EA1F-6069-8DA2-024F3F15F6AB}"/>
                    </a:ext>
                  </a:extLst>
                </p:cNvPr>
                <p:cNvSpPr txBox="1"/>
                <p:nvPr/>
              </p:nvSpPr>
              <p:spPr>
                <a:xfrm>
                  <a:off x="8662358" y="1523098"/>
                  <a:ext cx="2691442" cy="7973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b="0" dirty="0">
                    <a:solidFill>
                      <a:schemeClr val="accent1"/>
                    </a:solidFill>
                  </a:endParaRPr>
                </a:p>
                <a:p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486FA17-EA1F-6069-8DA2-024F3F15F6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2358" y="1523098"/>
                  <a:ext cx="2691442" cy="797398"/>
                </a:xfrm>
                <a:prstGeom prst="rect">
                  <a:avLst/>
                </a:prstGeom>
                <a:blipFill>
                  <a:blip r:embed="rId7"/>
                  <a:stretch>
                    <a:fillRect t="-15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3BAD09E-A875-472E-96A8-991B9B3151EE}"/>
              </a:ext>
            </a:extLst>
          </p:cNvPr>
          <p:cNvSpPr txBox="1"/>
          <p:nvPr/>
        </p:nvSpPr>
        <p:spPr>
          <a:xfrm>
            <a:off x="6486238" y="32514"/>
            <a:ext cx="3161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Greedy algorithm from before:</a:t>
            </a:r>
          </a:p>
        </p:txBody>
      </p:sp>
    </p:spTree>
    <p:extLst>
      <p:ext uri="{BB962C8B-B14F-4D97-AF65-F5344CB8AC3E}">
        <p14:creationId xmlns:p14="http://schemas.microsoft.com/office/powerpoint/2010/main" val="2667910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18B11-103F-4AD7-CFEC-1C7E9ECA1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Thompson Sampling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FE8A59-7103-A6A8-ED17-C7236A902B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2095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 48">
            <a:extLst>
              <a:ext uri="{FF2B5EF4-FFF2-40B4-BE49-F238E27FC236}">
                <a16:creationId xmlns:a16="http://schemas.microsoft.com/office/drawing/2014/main" id="{99967BE1-3815-5CEB-78DA-A6A924606951}"/>
              </a:ext>
            </a:extLst>
          </p:cNvPr>
          <p:cNvSpPr/>
          <p:nvPr/>
        </p:nvSpPr>
        <p:spPr>
          <a:xfrm>
            <a:off x="8724900" y="519767"/>
            <a:ext cx="2438400" cy="470833"/>
          </a:xfrm>
          <a:custGeom>
            <a:avLst/>
            <a:gdLst>
              <a:gd name="connsiteX0" fmla="*/ 0 w 2438400"/>
              <a:gd name="connsiteY0" fmla="*/ 458133 h 470833"/>
              <a:gd name="connsiteX1" fmla="*/ 482600 w 2438400"/>
              <a:gd name="connsiteY1" fmla="*/ 381933 h 470833"/>
              <a:gd name="connsiteX2" fmla="*/ 1054100 w 2438400"/>
              <a:gd name="connsiteY2" fmla="*/ 933 h 470833"/>
              <a:gd name="connsiteX3" fmla="*/ 1651000 w 2438400"/>
              <a:gd name="connsiteY3" fmla="*/ 280333 h 470833"/>
              <a:gd name="connsiteX4" fmla="*/ 2438400 w 2438400"/>
              <a:gd name="connsiteY4" fmla="*/ 470833 h 470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8400" h="470833">
                <a:moveTo>
                  <a:pt x="0" y="458133"/>
                </a:moveTo>
                <a:cubicBezTo>
                  <a:pt x="153458" y="458133"/>
                  <a:pt x="306917" y="458133"/>
                  <a:pt x="482600" y="381933"/>
                </a:cubicBezTo>
                <a:cubicBezTo>
                  <a:pt x="658283" y="305733"/>
                  <a:pt x="859367" y="17866"/>
                  <a:pt x="1054100" y="933"/>
                </a:cubicBezTo>
                <a:cubicBezTo>
                  <a:pt x="1248833" y="-16000"/>
                  <a:pt x="1420283" y="202016"/>
                  <a:pt x="1651000" y="280333"/>
                </a:cubicBezTo>
                <a:cubicBezTo>
                  <a:pt x="1881717" y="358650"/>
                  <a:pt x="2160058" y="414741"/>
                  <a:pt x="2438400" y="470833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55C183A-779C-D793-DC86-C809CA9E29B9}"/>
              </a:ext>
            </a:extLst>
          </p:cNvPr>
          <p:cNvSpPr/>
          <p:nvPr/>
        </p:nvSpPr>
        <p:spPr>
          <a:xfrm>
            <a:off x="9872128" y="5787495"/>
            <a:ext cx="2142072" cy="1349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0BA52A-266D-1815-085B-45A1D2FDB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Thompson Sampling</a:t>
            </a:r>
            <a:br>
              <a:rPr lang="en-US" dirty="0"/>
            </a:br>
            <a:r>
              <a:rPr lang="en-US" sz="2400" dirty="0"/>
              <a:t>Basic idea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30EA91-4AF4-8213-4247-21DF23A395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8322" y="1594244"/>
                <a:ext cx="5989928" cy="4351338"/>
              </a:xfrm>
            </p:spPr>
            <p:txBody>
              <a:bodyPr/>
              <a:lstStyle/>
              <a:p>
                <a:r>
                  <a:rPr lang="en-US" dirty="0"/>
                  <a:t>Start with a </a:t>
                </a:r>
                <a:r>
                  <a:rPr lang="en-US" b="1" dirty="0"/>
                  <a:t>prior</a:t>
                </a:r>
                <a:r>
                  <a:rPr lang="en-US" dirty="0"/>
                  <a:t> distribution on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To start, maybe they are uniform.</a:t>
                </a:r>
              </a:p>
              <a:p>
                <a:r>
                  <a:rPr lang="en-US" dirty="0"/>
                  <a:t>Sample from each prior distribution to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for each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Choose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so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largest, display that ad, and see if it’s clicked on.</a:t>
                </a:r>
              </a:p>
              <a:p>
                <a:r>
                  <a:rPr lang="en-US" dirty="0"/>
                  <a:t>Use </a:t>
                </a:r>
                <a:r>
                  <a:rPr lang="en-US" dirty="0" err="1"/>
                  <a:t>Bayes’s</a:t>
                </a:r>
                <a:r>
                  <a:rPr lang="en-US" dirty="0"/>
                  <a:t> rule to update the prior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and repeat.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30EA91-4AF4-8213-4247-21DF23A395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8322" y="1594244"/>
                <a:ext cx="5989928" cy="4351338"/>
              </a:xfrm>
              <a:blipFill>
                <a:blip r:embed="rId3"/>
                <a:stretch>
                  <a:fillRect l="-1907" t="-2326" r="-2966" b="-3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C50FFE9-8B7B-2048-3D9D-6FACDC40724A}"/>
                  </a:ext>
                </a:extLst>
              </p:cNvPr>
              <p:cNvSpPr txBox="1"/>
              <p:nvPr/>
            </p:nvSpPr>
            <p:spPr>
              <a:xfrm>
                <a:off x="7355527" y="455228"/>
                <a:ext cx="67733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C50FFE9-8B7B-2048-3D9D-6FACDC4072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5527" y="455228"/>
                <a:ext cx="677333" cy="430887"/>
              </a:xfrm>
              <a:prstGeom prst="rect">
                <a:avLst/>
              </a:prstGeom>
              <a:blipFill>
                <a:blip r:embed="rId4"/>
                <a:stretch>
                  <a:fillRect r="-9259" b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499208D-8F81-C00A-BC57-D340D349F483}"/>
                  </a:ext>
                </a:extLst>
              </p:cNvPr>
              <p:cNvSpPr txBox="1"/>
              <p:nvPr/>
            </p:nvSpPr>
            <p:spPr>
              <a:xfrm>
                <a:off x="7355528" y="1728383"/>
                <a:ext cx="67733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499208D-8F81-C00A-BC57-D340D349F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5528" y="1728383"/>
                <a:ext cx="677333" cy="430887"/>
              </a:xfrm>
              <a:prstGeom prst="rect">
                <a:avLst/>
              </a:prstGeom>
              <a:blipFill>
                <a:blip r:embed="rId5"/>
                <a:stretch>
                  <a:fillRect r="-9259" b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Freeform 51">
            <a:extLst>
              <a:ext uri="{FF2B5EF4-FFF2-40B4-BE49-F238E27FC236}">
                <a16:creationId xmlns:a16="http://schemas.microsoft.com/office/drawing/2014/main" id="{5EB8990C-FD52-186E-E481-530B249E7E00}"/>
              </a:ext>
            </a:extLst>
          </p:cNvPr>
          <p:cNvSpPr/>
          <p:nvPr/>
        </p:nvSpPr>
        <p:spPr>
          <a:xfrm>
            <a:off x="8763000" y="1701770"/>
            <a:ext cx="2387600" cy="550280"/>
          </a:xfrm>
          <a:custGeom>
            <a:avLst/>
            <a:gdLst>
              <a:gd name="connsiteX0" fmla="*/ 0 w 2387600"/>
              <a:gd name="connsiteY0" fmla="*/ 546130 h 550280"/>
              <a:gd name="connsiteX1" fmla="*/ 203200 w 2387600"/>
              <a:gd name="connsiteY1" fmla="*/ 482630 h 550280"/>
              <a:gd name="connsiteX2" fmla="*/ 381000 w 2387600"/>
              <a:gd name="connsiteY2" fmla="*/ 381030 h 550280"/>
              <a:gd name="connsiteX3" fmla="*/ 444500 w 2387600"/>
              <a:gd name="connsiteY3" fmla="*/ 190530 h 550280"/>
              <a:gd name="connsiteX4" fmla="*/ 584200 w 2387600"/>
              <a:gd name="connsiteY4" fmla="*/ 30 h 550280"/>
              <a:gd name="connsiteX5" fmla="*/ 711200 w 2387600"/>
              <a:gd name="connsiteY5" fmla="*/ 177830 h 550280"/>
              <a:gd name="connsiteX6" fmla="*/ 800100 w 2387600"/>
              <a:gd name="connsiteY6" fmla="*/ 431830 h 550280"/>
              <a:gd name="connsiteX7" fmla="*/ 1041400 w 2387600"/>
              <a:gd name="connsiteY7" fmla="*/ 469930 h 550280"/>
              <a:gd name="connsiteX8" fmla="*/ 1841500 w 2387600"/>
              <a:gd name="connsiteY8" fmla="*/ 546130 h 550280"/>
              <a:gd name="connsiteX9" fmla="*/ 2387600 w 2387600"/>
              <a:gd name="connsiteY9" fmla="*/ 533430 h 550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87600" h="550280">
                <a:moveTo>
                  <a:pt x="0" y="546130"/>
                </a:moveTo>
                <a:cubicBezTo>
                  <a:pt x="69850" y="528138"/>
                  <a:pt x="139700" y="510147"/>
                  <a:pt x="203200" y="482630"/>
                </a:cubicBezTo>
                <a:cubicBezTo>
                  <a:pt x="266700" y="455113"/>
                  <a:pt x="340783" y="429713"/>
                  <a:pt x="381000" y="381030"/>
                </a:cubicBezTo>
                <a:cubicBezTo>
                  <a:pt x="421217" y="332347"/>
                  <a:pt x="410633" y="254030"/>
                  <a:pt x="444500" y="190530"/>
                </a:cubicBezTo>
                <a:cubicBezTo>
                  <a:pt x="478367" y="127030"/>
                  <a:pt x="539750" y="2147"/>
                  <a:pt x="584200" y="30"/>
                </a:cubicBezTo>
                <a:cubicBezTo>
                  <a:pt x="628650" y="-2087"/>
                  <a:pt x="675217" y="105863"/>
                  <a:pt x="711200" y="177830"/>
                </a:cubicBezTo>
                <a:cubicBezTo>
                  <a:pt x="747183" y="249797"/>
                  <a:pt x="745067" y="383147"/>
                  <a:pt x="800100" y="431830"/>
                </a:cubicBezTo>
                <a:cubicBezTo>
                  <a:pt x="855133" y="480513"/>
                  <a:pt x="867833" y="450880"/>
                  <a:pt x="1041400" y="469930"/>
                </a:cubicBezTo>
                <a:cubicBezTo>
                  <a:pt x="1214967" y="488980"/>
                  <a:pt x="1617133" y="535547"/>
                  <a:pt x="1841500" y="546130"/>
                </a:cubicBezTo>
                <a:cubicBezTo>
                  <a:pt x="2065867" y="556713"/>
                  <a:pt x="2226733" y="545071"/>
                  <a:pt x="2387600" y="533430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0DE90517-B5CC-F358-AFB4-1594AC16D52B}"/>
              </a:ext>
            </a:extLst>
          </p:cNvPr>
          <p:cNvSpPr/>
          <p:nvPr/>
        </p:nvSpPr>
        <p:spPr>
          <a:xfrm>
            <a:off x="8750300" y="2908088"/>
            <a:ext cx="2413000" cy="686012"/>
          </a:xfrm>
          <a:custGeom>
            <a:avLst/>
            <a:gdLst>
              <a:gd name="connsiteX0" fmla="*/ 0 w 2413000"/>
              <a:gd name="connsiteY0" fmla="*/ 686012 h 686012"/>
              <a:gd name="connsiteX1" fmla="*/ 1143000 w 2413000"/>
              <a:gd name="connsiteY1" fmla="*/ 584412 h 686012"/>
              <a:gd name="connsiteX2" fmla="*/ 1625600 w 2413000"/>
              <a:gd name="connsiteY2" fmla="*/ 228812 h 686012"/>
              <a:gd name="connsiteX3" fmla="*/ 1930400 w 2413000"/>
              <a:gd name="connsiteY3" fmla="*/ 212 h 686012"/>
              <a:gd name="connsiteX4" fmla="*/ 2171700 w 2413000"/>
              <a:gd name="connsiteY4" fmla="*/ 266912 h 686012"/>
              <a:gd name="connsiteX5" fmla="*/ 2413000 w 2413000"/>
              <a:gd name="connsiteY5" fmla="*/ 673312 h 68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13000" h="686012">
                <a:moveTo>
                  <a:pt x="0" y="686012"/>
                </a:moveTo>
                <a:cubicBezTo>
                  <a:pt x="436033" y="673312"/>
                  <a:pt x="872067" y="660612"/>
                  <a:pt x="1143000" y="584412"/>
                </a:cubicBezTo>
                <a:cubicBezTo>
                  <a:pt x="1413933" y="508212"/>
                  <a:pt x="1625600" y="228812"/>
                  <a:pt x="1625600" y="228812"/>
                </a:cubicBezTo>
                <a:cubicBezTo>
                  <a:pt x="1756833" y="131445"/>
                  <a:pt x="1839383" y="-6138"/>
                  <a:pt x="1930400" y="212"/>
                </a:cubicBezTo>
                <a:cubicBezTo>
                  <a:pt x="2021417" y="6562"/>
                  <a:pt x="2091267" y="154729"/>
                  <a:pt x="2171700" y="266912"/>
                </a:cubicBezTo>
                <a:cubicBezTo>
                  <a:pt x="2252133" y="379095"/>
                  <a:pt x="2332566" y="526203"/>
                  <a:pt x="2413000" y="673312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E15D5857-F6BC-73ED-C245-F5C5C630F1FC}"/>
              </a:ext>
            </a:extLst>
          </p:cNvPr>
          <p:cNvSpPr/>
          <p:nvPr/>
        </p:nvSpPr>
        <p:spPr>
          <a:xfrm>
            <a:off x="8737600" y="4240791"/>
            <a:ext cx="2438400" cy="600641"/>
          </a:xfrm>
          <a:custGeom>
            <a:avLst/>
            <a:gdLst>
              <a:gd name="connsiteX0" fmla="*/ 0 w 2438400"/>
              <a:gd name="connsiteY0" fmla="*/ 597909 h 600641"/>
              <a:gd name="connsiteX1" fmla="*/ 393700 w 2438400"/>
              <a:gd name="connsiteY1" fmla="*/ 534409 h 600641"/>
              <a:gd name="connsiteX2" fmla="*/ 673100 w 2438400"/>
              <a:gd name="connsiteY2" fmla="*/ 153409 h 600641"/>
              <a:gd name="connsiteX3" fmla="*/ 1028700 w 2438400"/>
              <a:gd name="connsiteY3" fmla="*/ 1009 h 600641"/>
              <a:gd name="connsiteX4" fmla="*/ 1358900 w 2438400"/>
              <a:gd name="connsiteY4" fmla="*/ 216909 h 600641"/>
              <a:gd name="connsiteX5" fmla="*/ 1587500 w 2438400"/>
              <a:gd name="connsiteY5" fmla="*/ 445509 h 600641"/>
              <a:gd name="connsiteX6" fmla="*/ 2438400 w 2438400"/>
              <a:gd name="connsiteY6" fmla="*/ 585209 h 600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8400" h="600641">
                <a:moveTo>
                  <a:pt x="0" y="597909"/>
                </a:moveTo>
                <a:cubicBezTo>
                  <a:pt x="140758" y="603200"/>
                  <a:pt x="281517" y="608492"/>
                  <a:pt x="393700" y="534409"/>
                </a:cubicBezTo>
                <a:cubicBezTo>
                  <a:pt x="505883" y="460326"/>
                  <a:pt x="567267" y="242309"/>
                  <a:pt x="673100" y="153409"/>
                </a:cubicBezTo>
                <a:cubicBezTo>
                  <a:pt x="778933" y="64509"/>
                  <a:pt x="914400" y="-9574"/>
                  <a:pt x="1028700" y="1009"/>
                </a:cubicBezTo>
                <a:cubicBezTo>
                  <a:pt x="1143000" y="11592"/>
                  <a:pt x="1265767" y="142826"/>
                  <a:pt x="1358900" y="216909"/>
                </a:cubicBezTo>
                <a:cubicBezTo>
                  <a:pt x="1452033" y="290992"/>
                  <a:pt x="1407583" y="384126"/>
                  <a:pt x="1587500" y="445509"/>
                </a:cubicBezTo>
                <a:cubicBezTo>
                  <a:pt x="1767417" y="506892"/>
                  <a:pt x="2102908" y="546050"/>
                  <a:pt x="2438400" y="585209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>
            <a:extLst>
              <a:ext uri="{FF2B5EF4-FFF2-40B4-BE49-F238E27FC236}">
                <a16:creationId xmlns:a16="http://schemas.microsoft.com/office/drawing/2014/main" id="{BE958DD1-1510-D154-7120-929F675DF48C}"/>
              </a:ext>
            </a:extLst>
          </p:cNvPr>
          <p:cNvSpPr/>
          <p:nvPr/>
        </p:nvSpPr>
        <p:spPr>
          <a:xfrm rot="166891">
            <a:off x="8706606" y="5742056"/>
            <a:ext cx="2443994" cy="470972"/>
          </a:xfrm>
          <a:custGeom>
            <a:avLst/>
            <a:gdLst>
              <a:gd name="connsiteX0" fmla="*/ 0 w 2443994"/>
              <a:gd name="connsiteY0" fmla="*/ 255688 h 255688"/>
              <a:gd name="connsiteX1" fmla="*/ 457200 w 2443994"/>
              <a:gd name="connsiteY1" fmla="*/ 192188 h 255688"/>
              <a:gd name="connsiteX2" fmla="*/ 1130300 w 2443994"/>
              <a:gd name="connsiteY2" fmla="*/ 1688 h 255688"/>
              <a:gd name="connsiteX3" fmla="*/ 1905000 w 2443994"/>
              <a:gd name="connsiteY3" fmla="*/ 103288 h 255688"/>
              <a:gd name="connsiteX4" fmla="*/ 2400300 w 2443994"/>
              <a:gd name="connsiteY4" fmla="*/ 179488 h 255688"/>
              <a:gd name="connsiteX5" fmla="*/ 2387600 w 2443994"/>
              <a:gd name="connsiteY5" fmla="*/ 204888 h 255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3994" h="255688">
                <a:moveTo>
                  <a:pt x="0" y="255688"/>
                </a:moveTo>
                <a:cubicBezTo>
                  <a:pt x="134408" y="245104"/>
                  <a:pt x="268817" y="234521"/>
                  <a:pt x="457200" y="192188"/>
                </a:cubicBezTo>
                <a:cubicBezTo>
                  <a:pt x="645583" y="149855"/>
                  <a:pt x="889000" y="16505"/>
                  <a:pt x="1130300" y="1688"/>
                </a:cubicBezTo>
                <a:cubicBezTo>
                  <a:pt x="1371600" y="-13129"/>
                  <a:pt x="1693333" y="73655"/>
                  <a:pt x="1905000" y="103288"/>
                </a:cubicBezTo>
                <a:cubicBezTo>
                  <a:pt x="2116667" y="132921"/>
                  <a:pt x="2319867" y="162555"/>
                  <a:pt x="2400300" y="179488"/>
                </a:cubicBezTo>
                <a:cubicBezTo>
                  <a:pt x="2480733" y="196421"/>
                  <a:pt x="2434166" y="200654"/>
                  <a:pt x="2387600" y="204888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7AB13F2-0856-000B-C4CD-9D3E779C9047}"/>
                  </a:ext>
                </a:extLst>
              </p:cNvPr>
              <p:cNvSpPr txBox="1"/>
              <p:nvPr/>
            </p:nvSpPr>
            <p:spPr>
              <a:xfrm>
                <a:off x="7391161" y="3037085"/>
                <a:ext cx="67733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7AB13F2-0856-000B-C4CD-9D3E779C90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161" y="3037085"/>
                <a:ext cx="677333" cy="430887"/>
              </a:xfrm>
              <a:prstGeom prst="rect">
                <a:avLst/>
              </a:prstGeom>
              <a:blipFill>
                <a:blip r:embed="rId6"/>
                <a:stretch>
                  <a:fillRect r="-9091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E30079A-7AA5-1A3B-4F71-227E81068512}"/>
                  </a:ext>
                </a:extLst>
              </p:cNvPr>
              <p:cNvSpPr txBox="1"/>
              <p:nvPr/>
            </p:nvSpPr>
            <p:spPr>
              <a:xfrm>
                <a:off x="7391161" y="4233424"/>
                <a:ext cx="67733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E30079A-7AA5-1A3B-4F71-227E81068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161" y="4233424"/>
                <a:ext cx="677333" cy="430887"/>
              </a:xfrm>
              <a:prstGeom prst="rect">
                <a:avLst/>
              </a:prstGeom>
              <a:blipFill>
                <a:blip r:embed="rId7"/>
                <a:stretch>
                  <a:fillRect r="-9091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412E280-3B3E-33BB-B7AC-1D29E7F025B5}"/>
                  </a:ext>
                </a:extLst>
              </p:cNvPr>
              <p:cNvSpPr txBox="1"/>
              <p:nvPr/>
            </p:nvSpPr>
            <p:spPr>
              <a:xfrm>
                <a:off x="7391161" y="5601983"/>
                <a:ext cx="67733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412E280-3B3E-33BB-B7AC-1D29E7F025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161" y="5601983"/>
                <a:ext cx="677333" cy="430887"/>
              </a:xfrm>
              <a:prstGeom prst="rect">
                <a:avLst/>
              </a:prstGeom>
              <a:blipFill>
                <a:blip r:embed="rId8"/>
                <a:stretch>
                  <a:fillRect r="-9091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2FE81BD2-203C-899E-2942-CECAF6991566}"/>
              </a:ext>
            </a:extLst>
          </p:cNvPr>
          <p:cNvGrpSpPr/>
          <p:nvPr/>
        </p:nvGrpSpPr>
        <p:grpSpPr>
          <a:xfrm>
            <a:off x="8584253" y="351304"/>
            <a:ext cx="2917232" cy="1121263"/>
            <a:chOff x="8576260" y="1333500"/>
            <a:chExt cx="2917232" cy="1121263"/>
          </a:xfrm>
          <a:solidFill>
            <a:schemeClr val="bg1"/>
          </a:solidFill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43B25DB-C969-778A-A6D9-7853418797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76260" y="1965220"/>
              <a:ext cx="2575751" cy="15980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DDF6AE1-FC51-7BF2-5477-7E00EC867821}"/>
                </a:ext>
              </a:extLst>
            </p:cNvPr>
            <p:cNvCxnSpPr>
              <a:cxnSpLocks/>
            </p:cNvCxnSpPr>
            <p:nvPr/>
          </p:nvCxnSpPr>
          <p:spPr>
            <a:xfrm>
              <a:off x="8724900" y="1333500"/>
              <a:ext cx="0" cy="760589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73EFCE4-7B2A-7FD3-ADEB-18F57EB05C65}"/>
                </a:ext>
              </a:extLst>
            </p:cNvPr>
            <p:cNvCxnSpPr>
              <a:cxnSpLocks/>
            </p:cNvCxnSpPr>
            <p:nvPr/>
          </p:nvCxnSpPr>
          <p:spPr>
            <a:xfrm>
              <a:off x="11152011" y="1868311"/>
              <a:ext cx="0" cy="225778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A35B679-D67E-4972-AB5C-51A1671F73F3}"/>
                </a:ext>
              </a:extLst>
            </p:cNvPr>
            <p:cNvSpPr txBox="1"/>
            <p:nvPr/>
          </p:nvSpPr>
          <p:spPr>
            <a:xfrm>
              <a:off x="8576260" y="2062130"/>
              <a:ext cx="498353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76D5D46-C331-9E8C-694E-E240966AAEF9}"/>
                </a:ext>
              </a:extLst>
            </p:cNvPr>
            <p:cNvSpPr txBox="1"/>
            <p:nvPr/>
          </p:nvSpPr>
          <p:spPr>
            <a:xfrm>
              <a:off x="11023361" y="2085431"/>
              <a:ext cx="470131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96129B9-83E4-6712-00A7-34CB5678DC93}"/>
              </a:ext>
            </a:extLst>
          </p:cNvPr>
          <p:cNvGrpSpPr/>
          <p:nvPr/>
        </p:nvGrpSpPr>
        <p:grpSpPr>
          <a:xfrm>
            <a:off x="8584253" y="1618772"/>
            <a:ext cx="2917232" cy="1121263"/>
            <a:chOff x="8576260" y="1333500"/>
            <a:chExt cx="2917232" cy="1121263"/>
          </a:xfrm>
          <a:solidFill>
            <a:schemeClr val="bg1"/>
          </a:solidFill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20A8059-63AD-7BF1-8D18-984A4B91E4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76260" y="1965220"/>
              <a:ext cx="2575751" cy="15980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D38FE6D-E223-33F4-B46A-59B2954EF153}"/>
                </a:ext>
              </a:extLst>
            </p:cNvPr>
            <p:cNvCxnSpPr>
              <a:cxnSpLocks/>
            </p:cNvCxnSpPr>
            <p:nvPr/>
          </p:nvCxnSpPr>
          <p:spPr>
            <a:xfrm>
              <a:off x="8724900" y="1333500"/>
              <a:ext cx="0" cy="760589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60770DE-7E64-07CF-0083-63BAF54C57EC}"/>
                </a:ext>
              </a:extLst>
            </p:cNvPr>
            <p:cNvCxnSpPr>
              <a:cxnSpLocks/>
            </p:cNvCxnSpPr>
            <p:nvPr/>
          </p:nvCxnSpPr>
          <p:spPr>
            <a:xfrm>
              <a:off x="11152011" y="1868311"/>
              <a:ext cx="0" cy="225778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6CD8C0F-F472-A9C8-8996-2166F478D902}"/>
                </a:ext>
              </a:extLst>
            </p:cNvPr>
            <p:cNvSpPr txBox="1"/>
            <p:nvPr/>
          </p:nvSpPr>
          <p:spPr>
            <a:xfrm>
              <a:off x="8576260" y="2062130"/>
              <a:ext cx="498353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CD6322D-C09F-036C-23B9-DABF4AFE1DF2}"/>
                </a:ext>
              </a:extLst>
            </p:cNvPr>
            <p:cNvSpPr txBox="1"/>
            <p:nvPr/>
          </p:nvSpPr>
          <p:spPr>
            <a:xfrm>
              <a:off x="11023361" y="2085431"/>
              <a:ext cx="470131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13B84BE-40BA-FB72-8F9A-0AB0E0E0C1CC}"/>
              </a:ext>
            </a:extLst>
          </p:cNvPr>
          <p:cNvGrpSpPr/>
          <p:nvPr/>
        </p:nvGrpSpPr>
        <p:grpSpPr>
          <a:xfrm>
            <a:off x="8584253" y="2957155"/>
            <a:ext cx="2917232" cy="1121263"/>
            <a:chOff x="8576260" y="1333500"/>
            <a:chExt cx="2917232" cy="1121263"/>
          </a:xfrm>
          <a:solidFill>
            <a:schemeClr val="bg1"/>
          </a:solidFill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205F88C-E00B-467C-BDB2-3266D717FE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76260" y="1965220"/>
              <a:ext cx="2575751" cy="15980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2D4A3D5-19F3-D1E9-5E40-A5EC2564CD0C}"/>
                </a:ext>
              </a:extLst>
            </p:cNvPr>
            <p:cNvCxnSpPr>
              <a:cxnSpLocks/>
            </p:cNvCxnSpPr>
            <p:nvPr/>
          </p:nvCxnSpPr>
          <p:spPr>
            <a:xfrm>
              <a:off x="8724900" y="1333500"/>
              <a:ext cx="0" cy="760589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168ECE3-B704-9B62-CE24-80D8BD1FF261}"/>
                </a:ext>
              </a:extLst>
            </p:cNvPr>
            <p:cNvCxnSpPr>
              <a:cxnSpLocks/>
            </p:cNvCxnSpPr>
            <p:nvPr/>
          </p:nvCxnSpPr>
          <p:spPr>
            <a:xfrm>
              <a:off x="11152011" y="1868311"/>
              <a:ext cx="0" cy="225778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742B938-6C05-1CD9-A51C-A754890FCB8E}"/>
                </a:ext>
              </a:extLst>
            </p:cNvPr>
            <p:cNvSpPr txBox="1"/>
            <p:nvPr/>
          </p:nvSpPr>
          <p:spPr>
            <a:xfrm>
              <a:off x="8576260" y="2062130"/>
              <a:ext cx="498353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D76C3DA-63EE-B610-91EF-8F1A7F960ADB}"/>
                </a:ext>
              </a:extLst>
            </p:cNvPr>
            <p:cNvSpPr txBox="1"/>
            <p:nvPr/>
          </p:nvSpPr>
          <p:spPr>
            <a:xfrm>
              <a:off x="11023361" y="2085431"/>
              <a:ext cx="470131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F04E2F6-1E50-0A18-E4F5-69F09587F0C6}"/>
              </a:ext>
            </a:extLst>
          </p:cNvPr>
          <p:cNvGrpSpPr/>
          <p:nvPr/>
        </p:nvGrpSpPr>
        <p:grpSpPr>
          <a:xfrm>
            <a:off x="8584253" y="4182649"/>
            <a:ext cx="2917232" cy="1121263"/>
            <a:chOff x="8576260" y="1333500"/>
            <a:chExt cx="2917232" cy="1121263"/>
          </a:xfrm>
          <a:solidFill>
            <a:schemeClr val="bg1"/>
          </a:solidFill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B86B8BB-092A-CE25-0CB9-3DF3E39176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76260" y="1965220"/>
              <a:ext cx="2575751" cy="15980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7BF6EC1-FF54-1D81-8ADA-4DC6F53CCA1B}"/>
                </a:ext>
              </a:extLst>
            </p:cNvPr>
            <p:cNvCxnSpPr>
              <a:cxnSpLocks/>
            </p:cNvCxnSpPr>
            <p:nvPr/>
          </p:nvCxnSpPr>
          <p:spPr>
            <a:xfrm>
              <a:off x="8724900" y="1333500"/>
              <a:ext cx="0" cy="760589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4AB58FB-B258-292A-1C1F-C0B1E66A7761}"/>
                </a:ext>
              </a:extLst>
            </p:cNvPr>
            <p:cNvCxnSpPr>
              <a:cxnSpLocks/>
            </p:cNvCxnSpPr>
            <p:nvPr/>
          </p:nvCxnSpPr>
          <p:spPr>
            <a:xfrm>
              <a:off x="11152011" y="1868311"/>
              <a:ext cx="0" cy="225778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74467E8-C1D4-5996-7735-393DD8F8FBE4}"/>
                </a:ext>
              </a:extLst>
            </p:cNvPr>
            <p:cNvSpPr txBox="1"/>
            <p:nvPr/>
          </p:nvSpPr>
          <p:spPr>
            <a:xfrm>
              <a:off x="8576260" y="2062130"/>
              <a:ext cx="498353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3070299-9621-6D05-5ED0-41B23963442E}"/>
                </a:ext>
              </a:extLst>
            </p:cNvPr>
            <p:cNvSpPr txBox="1"/>
            <p:nvPr/>
          </p:nvSpPr>
          <p:spPr>
            <a:xfrm>
              <a:off x="11023361" y="2085431"/>
              <a:ext cx="470131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C08DEE8-7874-BEBB-8B75-3642B532C64D}"/>
              </a:ext>
            </a:extLst>
          </p:cNvPr>
          <p:cNvGrpSpPr/>
          <p:nvPr/>
        </p:nvGrpSpPr>
        <p:grpSpPr>
          <a:xfrm>
            <a:off x="8584253" y="5527164"/>
            <a:ext cx="2917232" cy="1121263"/>
            <a:chOff x="8576260" y="1333500"/>
            <a:chExt cx="2917232" cy="1121263"/>
          </a:xfrm>
          <a:solidFill>
            <a:schemeClr val="bg1"/>
          </a:solidFill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DBE8531-7841-86C6-37B3-EB03CC808A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76260" y="1965220"/>
              <a:ext cx="2575751" cy="15980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0E28080-0EDD-4878-5155-A2B110B3B312}"/>
                </a:ext>
              </a:extLst>
            </p:cNvPr>
            <p:cNvCxnSpPr>
              <a:cxnSpLocks/>
            </p:cNvCxnSpPr>
            <p:nvPr/>
          </p:nvCxnSpPr>
          <p:spPr>
            <a:xfrm>
              <a:off x="8724900" y="1333500"/>
              <a:ext cx="0" cy="760589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6C31AB2-9ED3-6223-52ED-9E9185335D54}"/>
                </a:ext>
              </a:extLst>
            </p:cNvPr>
            <p:cNvCxnSpPr>
              <a:cxnSpLocks/>
            </p:cNvCxnSpPr>
            <p:nvPr/>
          </p:nvCxnSpPr>
          <p:spPr>
            <a:xfrm>
              <a:off x="11152011" y="1868311"/>
              <a:ext cx="0" cy="225778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C7F42D1-6508-582D-FA1B-A01678345F6C}"/>
                </a:ext>
              </a:extLst>
            </p:cNvPr>
            <p:cNvSpPr txBox="1"/>
            <p:nvPr/>
          </p:nvSpPr>
          <p:spPr>
            <a:xfrm>
              <a:off x="8576260" y="2062130"/>
              <a:ext cx="498353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50D7AC6-1068-9A90-EE27-1F8C90BFADB9}"/>
                </a:ext>
              </a:extLst>
            </p:cNvPr>
            <p:cNvSpPr txBox="1"/>
            <p:nvPr/>
          </p:nvSpPr>
          <p:spPr>
            <a:xfrm>
              <a:off x="11023361" y="2085431"/>
              <a:ext cx="470131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680C915-CA64-2B40-FDD6-701E9469B40D}"/>
              </a:ext>
            </a:extLst>
          </p:cNvPr>
          <p:cNvGrpSpPr/>
          <p:nvPr/>
        </p:nvGrpSpPr>
        <p:grpSpPr>
          <a:xfrm>
            <a:off x="8930449" y="2201779"/>
            <a:ext cx="677333" cy="392072"/>
            <a:chOff x="8930449" y="2201779"/>
            <a:chExt cx="677333" cy="3920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5557617B-2955-2231-253A-AB75880D82CE}"/>
                    </a:ext>
                  </a:extLst>
                </p:cNvPr>
                <p:cNvSpPr txBox="1"/>
                <p:nvPr/>
              </p:nvSpPr>
              <p:spPr>
                <a:xfrm>
                  <a:off x="8930449" y="2286074"/>
                  <a:ext cx="677333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5557617B-2955-2231-253A-AB75880D82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30449" y="2286074"/>
                  <a:ext cx="677333" cy="307777"/>
                </a:xfrm>
                <a:prstGeom prst="rect">
                  <a:avLst/>
                </a:prstGeom>
                <a:blipFill>
                  <a:blip r:embed="rId9"/>
                  <a:stretch>
                    <a:fillRect r="-7407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8A686A04-D5D8-AEB4-2225-EC798A5FFF12}"/>
                </a:ext>
              </a:extLst>
            </p:cNvPr>
            <p:cNvCxnSpPr/>
            <p:nvPr/>
          </p:nvCxnSpPr>
          <p:spPr>
            <a:xfrm flipV="1">
              <a:off x="9480884" y="2201779"/>
              <a:ext cx="0" cy="168924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26DCDCF-BB32-0577-3943-CEC8D05E1706}"/>
                  </a:ext>
                </a:extLst>
              </p:cNvPr>
              <p:cNvSpPr txBox="1"/>
              <p:nvPr/>
            </p:nvSpPr>
            <p:spPr>
              <a:xfrm>
                <a:off x="9040980" y="1012556"/>
                <a:ext cx="67733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26DCDCF-BB32-0577-3943-CEC8D05E17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0980" y="1012556"/>
                <a:ext cx="677333" cy="307777"/>
              </a:xfrm>
              <a:prstGeom prst="rect">
                <a:avLst/>
              </a:prstGeom>
              <a:blipFill>
                <a:blip r:embed="rId10"/>
                <a:stretch>
                  <a:fillRect r="-5455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5944EA6-9285-79B9-6211-A6485724EB5C}"/>
              </a:ext>
            </a:extLst>
          </p:cNvPr>
          <p:cNvCxnSpPr/>
          <p:nvPr/>
        </p:nvCxnSpPr>
        <p:spPr>
          <a:xfrm flipV="1">
            <a:off x="9591415" y="928261"/>
            <a:ext cx="0" cy="16892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4B3D9C6-4CFD-37CB-BC87-B32851D658A9}"/>
              </a:ext>
            </a:extLst>
          </p:cNvPr>
          <p:cNvGrpSpPr/>
          <p:nvPr/>
        </p:nvGrpSpPr>
        <p:grpSpPr>
          <a:xfrm>
            <a:off x="10049079" y="3516265"/>
            <a:ext cx="677333" cy="392072"/>
            <a:chOff x="8930449" y="2201779"/>
            <a:chExt cx="677333" cy="3920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846B14E7-0251-FC4D-A836-BC1A33D5ECD6}"/>
                    </a:ext>
                  </a:extLst>
                </p:cNvPr>
                <p:cNvSpPr txBox="1"/>
                <p:nvPr/>
              </p:nvSpPr>
              <p:spPr>
                <a:xfrm>
                  <a:off x="8930449" y="2286074"/>
                  <a:ext cx="677333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846B14E7-0251-FC4D-A836-BC1A33D5EC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30449" y="2286074"/>
                  <a:ext cx="677333" cy="307777"/>
                </a:xfrm>
                <a:prstGeom prst="rect">
                  <a:avLst/>
                </a:prstGeom>
                <a:blipFill>
                  <a:blip r:embed="rId11"/>
                  <a:stretch>
                    <a:fillRect r="-7407" b="-2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17F7A99-6A19-669F-032D-790166451424}"/>
                </a:ext>
              </a:extLst>
            </p:cNvPr>
            <p:cNvCxnSpPr/>
            <p:nvPr/>
          </p:nvCxnSpPr>
          <p:spPr>
            <a:xfrm flipV="1">
              <a:off x="9480884" y="2201779"/>
              <a:ext cx="0" cy="168924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1E9ECC2-1AF1-4203-2962-DD9D5AD5E0CD}"/>
              </a:ext>
            </a:extLst>
          </p:cNvPr>
          <p:cNvGrpSpPr/>
          <p:nvPr/>
        </p:nvGrpSpPr>
        <p:grpSpPr>
          <a:xfrm>
            <a:off x="9607782" y="4754817"/>
            <a:ext cx="677333" cy="392072"/>
            <a:chOff x="8930449" y="2201779"/>
            <a:chExt cx="677333" cy="3920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703670AD-80A6-E03E-EFE8-BD0B28F3D69D}"/>
                    </a:ext>
                  </a:extLst>
                </p:cNvPr>
                <p:cNvSpPr txBox="1"/>
                <p:nvPr/>
              </p:nvSpPr>
              <p:spPr>
                <a:xfrm>
                  <a:off x="8930449" y="2286074"/>
                  <a:ext cx="677333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703670AD-80A6-E03E-EFE8-BD0B28F3D6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30449" y="2286074"/>
                  <a:ext cx="677333" cy="307777"/>
                </a:xfrm>
                <a:prstGeom prst="rect">
                  <a:avLst/>
                </a:prstGeom>
                <a:blipFill>
                  <a:blip r:embed="rId12"/>
                  <a:stretch>
                    <a:fillRect r="-7407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1A2207C-A0C1-29C1-66DB-6DC05B19902F}"/>
                </a:ext>
              </a:extLst>
            </p:cNvPr>
            <p:cNvCxnSpPr/>
            <p:nvPr/>
          </p:nvCxnSpPr>
          <p:spPr>
            <a:xfrm flipV="1">
              <a:off x="9480884" y="2201779"/>
              <a:ext cx="0" cy="168924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BD43B675-FB9C-A337-B554-6385B4319239}"/>
              </a:ext>
            </a:extLst>
          </p:cNvPr>
          <p:cNvGrpSpPr/>
          <p:nvPr/>
        </p:nvGrpSpPr>
        <p:grpSpPr>
          <a:xfrm>
            <a:off x="9032339" y="6091717"/>
            <a:ext cx="677333" cy="392072"/>
            <a:chOff x="8930449" y="2201779"/>
            <a:chExt cx="677333" cy="3920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951B9511-3F59-763E-14D2-037B097193AF}"/>
                    </a:ext>
                  </a:extLst>
                </p:cNvPr>
                <p:cNvSpPr txBox="1"/>
                <p:nvPr/>
              </p:nvSpPr>
              <p:spPr>
                <a:xfrm>
                  <a:off x="8930449" y="2286074"/>
                  <a:ext cx="677333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951B9511-3F59-763E-14D2-037B097193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30449" y="2286074"/>
                  <a:ext cx="677333" cy="307777"/>
                </a:xfrm>
                <a:prstGeom prst="rect">
                  <a:avLst/>
                </a:prstGeom>
                <a:blipFill>
                  <a:blip r:embed="rId13"/>
                  <a:stretch>
                    <a:fillRect r="-7407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A3644FA5-43D9-DDC5-BE8D-B10952464EEA}"/>
                </a:ext>
              </a:extLst>
            </p:cNvPr>
            <p:cNvCxnSpPr/>
            <p:nvPr/>
          </p:nvCxnSpPr>
          <p:spPr>
            <a:xfrm flipV="1">
              <a:off x="9480884" y="2201779"/>
              <a:ext cx="0" cy="168924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3" name="Left Arrow 72">
            <a:extLst>
              <a:ext uri="{FF2B5EF4-FFF2-40B4-BE49-F238E27FC236}">
                <a16:creationId xmlns:a16="http://schemas.microsoft.com/office/drawing/2014/main" id="{D2C7A9F9-D1C3-46EC-7522-39A19C62E1F8}"/>
              </a:ext>
            </a:extLst>
          </p:cNvPr>
          <p:cNvSpPr/>
          <p:nvPr/>
        </p:nvSpPr>
        <p:spPr>
          <a:xfrm>
            <a:off x="11353800" y="3102279"/>
            <a:ext cx="536222" cy="429527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133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7030DF21-BC91-D55C-D886-C3D25DF13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861" y="4036067"/>
            <a:ext cx="3388412" cy="88601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DC425DE-650A-A7FB-9200-E9CD54920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819" y="5310061"/>
            <a:ext cx="3388412" cy="88601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CAAB749-DF48-2F85-5C40-CD6A25FF6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929" y="2916108"/>
            <a:ext cx="3388412" cy="8860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886107-2393-380C-C852-B02BFEA0D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Thompson Sampling Example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DC8FF2F-A268-301C-3FDA-1ADDA1D8AAD5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Say there are three ads: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40FC970-465E-ACC0-85F1-1FC26DBF4591}"/>
              </a:ext>
            </a:extLst>
          </p:cNvPr>
          <p:cNvGrpSpPr/>
          <p:nvPr/>
        </p:nvGrpSpPr>
        <p:grpSpPr>
          <a:xfrm>
            <a:off x="4198188" y="1690688"/>
            <a:ext cx="3830129" cy="913696"/>
            <a:chOff x="5158596" y="1523098"/>
            <a:chExt cx="6195204" cy="9136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ABE17FCE-166B-CA76-F07D-842101AEE0B9}"/>
                    </a:ext>
                  </a:extLst>
                </p:cNvPr>
                <p:cNvSpPr txBox="1"/>
                <p:nvPr/>
              </p:nvSpPr>
              <p:spPr>
                <a:xfrm>
                  <a:off x="5158596" y="1550782"/>
                  <a:ext cx="2691442" cy="88601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2000" b="0" dirty="0"/>
                </a:p>
                <a:p>
                  <a:endParaRPr lang="en-US" sz="20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ABE17FCE-166B-CA76-F07D-842101AEE0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8596" y="1550782"/>
                  <a:ext cx="2691442" cy="88601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A9C12E6-9B65-5410-E1B3-E8243456A6C9}"/>
                    </a:ext>
                  </a:extLst>
                </p:cNvPr>
                <p:cNvSpPr txBox="1"/>
                <p:nvPr/>
              </p:nvSpPr>
              <p:spPr>
                <a:xfrm>
                  <a:off x="6910477" y="1550782"/>
                  <a:ext cx="2691442" cy="88396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2000" b="0" dirty="0"/>
                </a:p>
                <a:p>
                  <a:endParaRPr lang="en-US" sz="20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A9C12E6-9B65-5410-E1B3-E8243456A6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0477" y="1550782"/>
                  <a:ext cx="2691442" cy="88396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09C883D-D17D-DD9C-8370-68EA4CF8CD13}"/>
                    </a:ext>
                  </a:extLst>
                </p:cNvPr>
                <p:cNvSpPr txBox="1"/>
                <p:nvPr/>
              </p:nvSpPr>
              <p:spPr>
                <a:xfrm>
                  <a:off x="8662358" y="1523098"/>
                  <a:ext cx="2691442" cy="88601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2000" b="0" dirty="0"/>
                </a:p>
                <a:p>
                  <a:endParaRPr lang="en-US" sz="20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09C883D-D17D-DD9C-8370-68EA4CF8CD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2358" y="1523098"/>
                  <a:ext cx="2691442" cy="88601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6C447A2-96C7-9840-B39A-D86BE4F1C210}"/>
              </a:ext>
            </a:extLst>
          </p:cNvPr>
          <p:cNvGrpSpPr/>
          <p:nvPr/>
        </p:nvGrpSpPr>
        <p:grpSpPr>
          <a:xfrm>
            <a:off x="976223" y="3205179"/>
            <a:ext cx="4419867" cy="3173072"/>
            <a:chOff x="6921233" y="1502190"/>
            <a:chExt cx="4419867" cy="23965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943A6B32-C81B-0E16-ED29-F9DB0710E0FD}"/>
                    </a:ext>
                  </a:extLst>
                </p:cNvPr>
                <p:cNvSpPr txBox="1"/>
                <p:nvPr/>
              </p:nvSpPr>
              <p:spPr>
                <a:xfrm>
                  <a:off x="6921233" y="1502190"/>
                  <a:ext cx="677333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943A6B32-C81B-0E16-ED29-F9DB0710E0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1233" y="1502190"/>
                  <a:ext cx="677333" cy="430887"/>
                </a:xfrm>
                <a:prstGeom prst="rect">
                  <a:avLst/>
                </a:prstGeom>
                <a:blipFill>
                  <a:blip r:embed="rId6"/>
                  <a:stretch>
                    <a:fillRect r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5D39F36-DF72-488F-E113-BDE01189C734}"/>
                </a:ext>
              </a:extLst>
            </p:cNvPr>
            <p:cNvCxnSpPr>
              <a:cxnSpLocks/>
            </p:cNvCxnSpPr>
            <p:nvPr/>
          </p:nvCxnSpPr>
          <p:spPr>
            <a:xfrm>
              <a:off x="7821789" y="1965220"/>
              <a:ext cx="333022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E0C0A54-B24A-BA66-76E1-4D4FC1968990}"/>
                </a:ext>
              </a:extLst>
            </p:cNvPr>
            <p:cNvCxnSpPr>
              <a:cxnSpLocks/>
            </p:cNvCxnSpPr>
            <p:nvPr/>
          </p:nvCxnSpPr>
          <p:spPr>
            <a:xfrm>
              <a:off x="7821789" y="1868311"/>
              <a:ext cx="0" cy="22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79C926F-8AF5-AB85-ECD5-7B36485DB9FF}"/>
                </a:ext>
              </a:extLst>
            </p:cNvPr>
            <p:cNvCxnSpPr>
              <a:cxnSpLocks/>
            </p:cNvCxnSpPr>
            <p:nvPr/>
          </p:nvCxnSpPr>
          <p:spPr>
            <a:xfrm>
              <a:off x="11152011" y="1868311"/>
              <a:ext cx="0" cy="22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C39C5F1-7ED1-57D5-E1DB-6FDEC0573653}"/>
                </a:ext>
              </a:extLst>
            </p:cNvPr>
            <p:cNvSpPr txBox="1"/>
            <p:nvPr/>
          </p:nvSpPr>
          <p:spPr>
            <a:xfrm>
              <a:off x="7667740" y="1612589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7D1CEFA-4AF0-994E-3CE9-C6AF548A7EC4}"/>
                </a:ext>
              </a:extLst>
            </p:cNvPr>
            <p:cNvSpPr txBox="1"/>
            <p:nvPr/>
          </p:nvSpPr>
          <p:spPr>
            <a:xfrm>
              <a:off x="10997962" y="1630266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B8217F4D-9F63-7A7D-57B3-6740A45D668F}"/>
                    </a:ext>
                  </a:extLst>
                </p:cNvPr>
                <p:cNvSpPr txBox="1"/>
                <p:nvPr/>
              </p:nvSpPr>
              <p:spPr>
                <a:xfrm>
                  <a:off x="6943573" y="2353952"/>
                  <a:ext cx="677333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B8217F4D-9F63-7A7D-57B3-6740A45D66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3573" y="2353952"/>
                  <a:ext cx="677333" cy="430887"/>
                </a:xfrm>
                <a:prstGeom prst="rect">
                  <a:avLst/>
                </a:prstGeom>
                <a:blipFill>
                  <a:blip r:embed="rId7"/>
                  <a:stretch>
                    <a:fillRect r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EC834F4-07E8-1508-400A-650F9AFCB419}"/>
                </a:ext>
              </a:extLst>
            </p:cNvPr>
            <p:cNvCxnSpPr>
              <a:cxnSpLocks/>
            </p:cNvCxnSpPr>
            <p:nvPr/>
          </p:nvCxnSpPr>
          <p:spPr>
            <a:xfrm>
              <a:off x="7844129" y="2816982"/>
              <a:ext cx="333022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550C538-8EC8-130C-0006-3D43C22847DB}"/>
                </a:ext>
              </a:extLst>
            </p:cNvPr>
            <p:cNvCxnSpPr>
              <a:cxnSpLocks/>
            </p:cNvCxnSpPr>
            <p:nvPr/>
          </p:nvCxnSpPr>
          <p:spPr>
            <a:xfrm>
              <a:off x="7844129" y="2720073"/>
              <a:ext cx="0" cy="22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6F79E0F-F093-C6FC-6387-4EBF39CFF421}"/>
                </a:ext>
              </a:extLst>
            </p:cNvPr>
            <p:cNvCxnSpPr>
              <a:cxnSpLocks/>
            </p:cNvCxnSpPr>
            <p:nvPr/>
          </p:nvCxnSpPr>
          <p:spPr>
            <a:xfrm>
              <a:off x="11174351" y="2720073"/>
              <a:ext cx="0" cy="22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A86ED2B-AD71-C073-F27A-57168F2764D7}"/>
                </a:ext>
              </a:extLst>
            </p:cNvPr>
            <p:cNvSpPr txBox="1"/>
            <p:nvPr/>
          </p:nvSpPr>
          <p:spPr>
            <a:xfrm>
              <a:off x="7690080" y="2464351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68A43CD-C0B9-67CD-95C1-3B3F4ECF15CC}"/>
                </a:ext>
              </a:extLst>
            </p:cNvPr>
            <p:cNvSpPr txBox="1"/>
            <p:nvPr/>
          </p:nvSpPr>
          <p:spPr>
            <a:xfrm>
              <a:off x="11020302" y="2482028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4B57B7CB-851C-6DF9-169C-32D73CE5426D}"/>
                    </a:ext>
                  </a:extLst>
                </p:cNvPr>
                <p:cNvSpPr txBox="1"/>
                <p:nvPr/>
              </p:nvSpPr>
              <p:spPr>
                <a:xfrm>
                  <a:off x="6956273" y="3306883"/>
                  <a:ext cx="677333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4B57B7CB-851C-6DF9-169C-32D73CE542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6273" y="3306883"/>
                  <a:ext cx="677333" cy="430887"/>
                </a:xfrm>
                <a:prstGeom prst="rect">
                  <a:avLst/>
                </a:prstGeom>
                <a:blipFill>
                  <a:blip r:embed="rId8"/>
                  <a:stretch>
                    <a:fillRect r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A7D799F-71B2-08A2-EE6D-7C3057B54B9D}"/>
                </a:ext>
              </a:extLst>
            </p:cNvPr>
            <p:cNvCxnSpPr>
              <a:cxnSpLocks/>
            </p:cNvCxnSpPr>
            <p:nvPr/>
          </p:nvCxnSpPr>
          <p:spPr>
            <a:xfrm>
              <a:off x="7856829" y="3769913"/>
              <a:ext cx="333022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0061CE1-EB41-C9CB-E551-009302CBF254}"/>
                </a:ext>
              </a:extLst>
            </p:cNvPr>
            <p:cNvCxnSpPr>
              <a:cxnSpLocks/>
            </p:cNvCxnSpPr>
            <p:nvPr/>
          </p:nvCxnSpPr>
          <p:spPr>
            <a:xfrm>
              <a:off x="7856829" y="3673004"/>
              <a:ext cx="0" cy="22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6E72D15-0F63-B1D0-1D32-688812706323}"/>
                </a:ext>
              </a:extLst>
            </p:cNvPr>
            <p:cNvCxnSpPr>
              <a:cxnSpLocks/>
            </p:cNvCxnSpPr>
            <p:nvPr/>
          </p:nvCxnSpPr>
          <p:spPr>
            <a:xfrm>
              <a:off x="11187051" y="3673004"/>
              <a:ext cx="0" cy="22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2BED3DF-E1FB-6A21-483E-89A17E94F28F}"/>
                </a:ext>
              </a:extLst>
            </p:cNvPr>
            <p:cNvSpPr txBox="1"/>
            <p:nvPr/>
          </p:nvSpPr>
          <p:spPr>
            <a:xfrm>
              <a:off x="7702780" y="3417282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CA98B34-7B7A-8073-FC0C-FC0C9B55F1CD}"/>
                </a:ext>
              </a:extLst>
            </p:cNvPr>
            <p:cNvSpPr txBox="1"/>
            <p:nvPr/>
          </p:nvSpPr>
          <p:spPr>
            <a:xfrm>
              <a:off x="11033002" y="3434959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AB54CA6D-25AE-F649-3010-A315ABDF9982}"/>
              </a:ext>
            </a:extLst>
          </p:cNvPr>
          <p:cNvSpPr txBox="1"/>
          <p:nvPr/>
        </p:nvSpPr>
        <p:spPr>
          <a:xfrm>
            <a:off x="6305000" y="2892817"/>
            <a:ext cx="50833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Start with the uniform distribution for each ad.</a:t>
            </a:r>
          </a:p>
        </p:txBody>
      </p:sp>
    </p:spTree>
    <p:extLst>
      <p:ext uri="{BB962C8B-B14F-4D97-AF65-F5344CB8AC3E}">
        <p14:creationId xmlns:p14="http://schemas.microsoft.com/office/powerpoint/2010/main" val="620860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FBBC0-D8CD-D820-3927-C78C6BABC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Randomized Experiments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AB1E4C-2153-454D-AB12-0A3D37A825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520935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They are magical!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They deal with confounding variables.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They make what we observe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) into an unbiased estimator for what we want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Average Treatment Effect).</a:t>
                </a:r>
              </a:p>
              <a:p>
                <a:pPr lvl="1"/>
                <a:endParaRPr lang="en-US" dirty="0">
                  <a:solidFill>
                    <a:schemeClr val="accent1"/>
                  </a:solidFill>
                </a:endParaRPr>
              </a:p>
              <a:p>
                <a:r>
                  <a:rPr lang="en-US" dirty="0"/>
                  <a:t>But they have some problems…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They may not apply to the population we care about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They may not measure the outcome we care about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Spillovers/Interference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Ethical Concerns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AB1E4C-2153-454D-AB12-0A3D37A825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5209356"/>
              </a:xfrm>
              <a:blipFill>
                <a:blip r:embed="rId3"/>
                <a:stretch>
                  <a:fillRect l="-1086" t="-1946" r="-1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91504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4B8DC-B2CF-D005-7034-0E9E96647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5DB1319C-39AB-2820-ADC0-FBC265A1D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861" y="4036067"/>
            <a:ext cx="3388412" cy="88601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F9EB32C-989E-2989-6BA1-42DF57685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819" y="5310061"/>
            <a:ext cx="3388412" cy="88601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451662B-A7AF-4149-051D-EBF52C188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929" y="2916108"/>
            <a:ext cx="3388412" cy="8860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6B56D2-BFAF-D4EA-E791-EA54B0809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Thompson Sampling Example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19D8AA2-C35F-5110-E853-D27FB4DF7E68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Say there are three ads: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DD8EF10-6BB4-6587-563A-94B70B5855FD}"/>
              </a:ext>
            </a:extLst>
          </p:cNvPr>
          <p:cNvGrpSpPr/>
          <p:nvPr/>
        </p:nvGrpSpPr>
        <p:grpSpPr>
          <a:xfrm>
            <a:off x="4198188" y="1690688"/>
            <a:ext cx="3830129" cy="913696"/>
            <a:chOff x="5158596" y="1523098"/>
            <a:chExt cx="6195204" cy="9136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186473F0-481A-EC2D-67F1-0D5BC670B4C9}"/>
                    </a:ext>
                  </a:extLst>
                </p:cNvPr>
                <p:cNvSpPr txBox="1"/>
                <p:nvPr/>
              </p:nvSpPr>
              <p:spPr>
                <a:xfrm>
                  <a:off x="5158596" y="1550782"/>
                  <a:ext cx="2691442" cy="88601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2000" b="0" dirty="0"/>
                </a:p>
                <a:p>
                  <a:endParaRPr lang="en-US" sz="20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186473F0-481A-EC2D-67F1-0D5BC670B4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8596" y="1550782"/>
                  <a:ext cx="2691442" cy="88601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4E696239-352B-BE58-D12C-F7F8DBA6829C}"/>
                    </a:ext>
                  </a:extLst>
                </p:cNvPr>
                <p:cNvSpPr txBox="1"/>
                <p:nvPr/>
              </p:nvSpPr>
              <p:spPr>
                <a:xfrm>
                  <a:off x="6910477" y="1550782"/>
                  <a:ext cx="2691442" cy="88396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2000" b="0" dirty="0"/>
                </a:p>
                <a:p>
                  <a:endParaRPr lang="en-US" sz="20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4E696239-352B-BE58-D12C-F7F8DBA682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0477" y="1550782"/>
                  <a:ext cx="2691442" cy="88396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B560A729-B4D9-8543-B596-23F57CB23C33}"/>
                    </a:ext>
                  </a:extLst>
                </p:cNvPr>
                <p:cNvSpPr txBox="1"/>
                <p:nvPr/>
              </p:nvSpPr>
              <p:spPr>
                <a:xfrm>
                  <a:off x="8662358" y="1523098"/>
                  <a:ext cx="2691442" cy="88601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2000" b="0" dirty="0"/>
                </a:p>
                <a:p>
                  <a:endParaRPr lang="en-US" sz="20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B560A729-B4D9-8543-B596-23F57CB23C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2358" y="1523098"/>
                  <a:ext cx="2691442" cy="88601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2B10E7D-0F0B-6454-0974-5754B354346D}"/>
              </a:ext>
            </a:extLst>
          </p:cNvPr>
          <p:cNvGrpSpPr/>
          <p:nvPr/>
        </p:nvGrpSpPr>
        <p:grpSpPr>
          <a:xfrm>
            <a:off x="976223" y="3205179"/>
            <a:ext cx="4419867" cy="3173072"/>
            <a:chOff x="6921233" y="1502190"/>
            <a:chExt cx="4419867" cy="23965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82D8CF9A-181D-BECE-76D3-0E423C206CC1}"/>
                    </a:ext>
                  </a:extLst>
                </p:cNvPr>
                <p:cNvSpPr txBox="1"/>
                <p:nvPr/>
              </p:nvSpPr>
              <p:spPr>
                <a:xfrm>
                  <a:off x="6921233" y="1502190"/>
                  <a:ext cx="677333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82D8CF9A-181D-BECE-76D3-0E423C206C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1233" y="1502190"/>
                  <a:ext cx="677333" cy="430887"/>
                </a:xfrm>
                <a:prstGeom prst="rect">
                  <a:avLst/>
                </a:prstGeom>
                <a:blipFill>
                  <a:blip r:embed="rId6"/>
                  <a:stretch>
                    <a:fillRect r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E0E4275-4DBC-82D0-38CC-90BB79800858}"/>
                </a:ext>
              </a:extLst>
            </p:cNvPr>
            <p:cNvCxnSpPr>
              <a:cxnSpLocks/>
            </p:cNvCxnSpPr>
            <p:nvPr/>
          </p:nvCxnSpPr>
          <p:spPr>
            <a:xfrm>
              <a:off x="7821789" y="1965220"/>
              <a:ext cx="333022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87A0AFB-9C74-3568-990F-E4468E2D92D6}"/>
                </a:ext>
              </a:extLst>
            </p:cNvPr>
            <p:cNvCxnSpPr>
              <a:cxnSpLocks/>
            </p:cNvCxnSpPr>
            <p:nvPr/>
          </p:nvCxnSpPr>
          <p:spPr>
            <a:xfrm>
              <a:off x="7821789" y="1868311"/>
              <a:ext cx="0" cy="22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3E2140A-BF18-20D3-20B8-F6CA2528F020}"/>
                </a:ext>
              </a:extLst>
            </p:cNvPr>
            <p:cNvCxnSpPr>
              <a:cxnSpLocks/>
            </p:cNvCxnSpPr>
            <p:nvPr/>
          </p:nvCxnSpPr>
          <p:spPr>
            <a:xfrm>
              <a:off x="11152011" y="1868311"/>
              <a:ext cx="0" cy="22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82549C1-9CDD-5BD3-8BBE-C601F2A4B219}"/>
                </a:ext>
              </a:extLst>
            </p:cNvPr>
            <p:cNvSpPr txBox="1"/>
            <p:nvPr/>
          </p:nvSpPr>
          <p:spPr>
            <a:xfrm>
              <a:off x="7667740" y="1612589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D51EE30-F8B0-9551-7B33-9739C83DE62D}"/>
                </a:ext>
              </a:extLst>
            </p:cNvPr>
            <p:cNvSpPr txBox="1"/>
            <p:nvPr/>
          </p:nvSpPr>
          <p:spPr>
            <a:xfrm>
              <a:off x="10997962" y="1630266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BAA151B-DCF7-6D4C-5AF1-E5722D00927A}"/>
                    </a:ext>
                  </a:extLst>
                </p:cNvPr>
                <p:cNvSpPr txBox="1"/>
                <p:nvPr/>
              </p:nvSpPr>
              <p:spPr>
                <a:xfrm>
                  <a:off x="6943573" y="2353952"/>
                  <a:ext cx="677333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BAA151B-DCF7-6D4C-5AF1-E5722D0092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3573" y="2353952"/>
                  <a:ext cx="677333" cy="430887"/>
                </a:xfrm>
                <a:prstGeom prst="rect">
                  <a:avLst/>
                </a:prstGeom>
                <a:blipFill>
                  <a:blip r:embed="rId7"/>
                  <a:stretch>
                    <a:fillRect r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C9DAC49-6519-B429-14D4-E7A45E950F28}"/>
                </a:ext>
              </a:extLst>
            </p:cNvPr>
            <p:cNvCxnSpPr>
              <a:cxnSpLocks/>
            </p:cNvCxnSpPr>
            <p:nvPr/>
          </p:nvCxnSpPr>
          <p:spPr>
            <a:xfrm>
              <a:off x="7844129" y="2816982"/>
              <a:ext cx="333022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0309D2-AFB7-0B3C-AA54-80914D5BBE30}"/>
                </a:ext>
              </a:extLst>
            </p:cNvPr>
            <p:cNvCxnSpPr>
              <a:cxnSpLocks/>
            </p:cNvCxnSpPr>
            <p:nvPr/>
          </p:nvCxnSpPr>
          <p:spPr>
            <a:xfrm>
              <a:off x="7844129" y="2720073"/>
              <a:ext cx="0" cy="22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8BAA27B-6019-33B4-27A1-5B3C61C0E958}"/>
                </a:ext>
              </a:extLst>
            </p:cNvPr>
            <p:cNvCxnSpPr>
              <a:cxnSpLocks/>
            </p:cNvCxnSpPr>
            <p:nvPr/>
          </p:nvCxnSpPr>
          <p:spPr>
            <a:xfrm>
              <a:off x="11174351" y="2720073"/>
              <a:ext cx="0" cy="22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3C92C9A-31CF-9F15-7571-24F5C36DAFD7}"/>
                </a:ext>
              </a:extLst>
            </p:cNvPr>
            <p:cNvSpPr txBox="1"/>
            <p:nvPr/>
          </p:nvSpPr>
          <p:spPr>
            <a:xfrm>
              <a:off x="7690080" y="2464351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68112E1-C204-56AF-1763-8EE5F3126EB4}"/>
                </a:ext>
              </a:extLst>
            </p:cNvPr>
            <p:cNvSpPr txBox="1"/>
            <p:nvPr/>
          </p:nvSpPr>
          <p:spPr>
            <a:xfrm>
              <a:off x="11020302" y="2482028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F12160AA-B51A-F707-1F21-64890DE136E2}"/>
                    </a:ext>
                  </a:extLst>
                </p:cNvPr>
                <p:cNvSpPr txBox="1"/>
                <p:nvPr/>
              </p:nvSpPr>
              <p:spPr>
                <a:xfrm>
                  <a:off x="6956273" y="3306883"/>
                  <a:ext cx="677333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F12160AA-B51A-F707-1F21-64890DE136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6273" y="3306883"/>
                  <a:ext cx="677333" cy="430887"/>
                </a:xfrm>
                <a:prstGeom prst="rect">
                  <a:avLst/>
                </a:prstGeom>
                <a:blipFill>
                  <a:blip r:embed="rId8"/>
                  <a:stretch>
                    <a:fillRect r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BC9CC31-5822-6CE9-B311-4BE43656551F}"/>
                </a:ext>
              </a:extLst>
            </p:cNvPr>
            <p:cNvCxnSpPr>
              <a:cxnSpLocks/>
            </p:cNvCxnSpPr>
            <p:nvPr/>
          </p:nvCxnSpPr>
          <p:spPr>
            <a:xfrm>
              <a:off x="7856829" y="3769913"/>
              <a:ext cx="333022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90456BB-5B8A-DBFB-E8CB-8B682C981D65}"/>
                </a:ext>
              </a:extLst>
            </p:cNvPr>
            <p:cNvCxnSpPr>
              <a:cxnSpLocks/>
            </p:cNvCxnSpPr>
            <p:nvPr/>
          </p:nvCxnSpPr>
          <p:spPr>
            <a:xfrm>
              <a:off x="7856829" y="3673004"/>
              <a:ext cx="0" cy="22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DAD45CD-159D-839D-EA95-CC17CBEF9512}"/>
                </a:ext>
              </a:extLst>
            </p:cNvPr>
            <p:cNvCxnSpPr>
              <a:cxnSpLocks/>
            </p:cNvCxnSpPr>
            <p:nvPr/>
          </p:nvCxnSpPr>
          <p:spPr>
            <a:xfrm>
              <a:off x="11187051" y="3673004"/>
              <a:ext cx="0" cy="22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32DFF54-6C20-C23C-B3EB-051A21B36DCF}"/>
                </a:ext>
              </a:extLst>
            </p:cNvPr>
            <p:cNvSpPr txBox="1"/>
            <p:nvPr/>
          </p:nvSpPr>
          <p:spPr>
            <a:xfrm>
              <a:off x="7702780" y="3417282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77935E1-2FD2-4390-9C5B-EBB4A57B24A7}"/>
                </a:ext>
              </a:extLst>
            </p:cNvPr>
            <p:cNvSpPr txBox="1"/>
            <p:nvPr/>
          </p:nvSpPr>
          <p:spPr>
            <a:xfrm>
              <a:off x="11033002" y="3434959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14FFB35-E708-CED9-98A8-5D3CB2EF70D2}"/>
              </a:ext>
            </a:extLst>
          </p:cNvPr>
          <p:cNvSpPr txBox="1"/>
          <p:nvPr/>
        </p:nvSpPr>
        <p:spPr>
          <a:xfrm>
            <a:off x="6132390" y="2991836"/>
            <a:ext cx="50833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Now draw from each distribution and choose the largest.</a:t>
            </a:r>
          </a:p>
        </p:txBody>
      </p:sp>
      <p:sp>
        <p:nvSpPr>
          <p:cNvPr id="28" name="Multiply 27">
            <a:extLst>
              <a:ext uri="{FF2B5EF4-FFF2-40B4-BE49-F238E27FC236}">
                <a16:creationId xmlns:a16="http://schemas.microsoft.com/office/drawing/2014/main" id="{360DB29C-B7D3-8292-82B6-DB0C7DF5FC34}"/>
              </a:ext>
            </a:extLst>
          </p:cNvPr>
          <p:cNvSpPr/>
          <p:nvPr/>
        </p:nvSpPr>
        <p:spPr>
          <a:xfrm>
            <a:off x="4456080" y="5939528"/>
            <a:ext cx="554887" cy="570163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ultiply 28">
            <a:extLst>
              <a:ext uri="{FF2B5EF4-FFF2-40B4-BE49-F238E27FC236}">
                <a16:creationId xmlns:a16="http://schemas.microsoft.com/office/drawing/2014/main" id="{26ABAAF1-37B6-D65D-D807-1861B5DC5893}"/>
              </a:ext>
            </a:extLst>
          </p:cNvPr>
          <p:cNvSpPr/>
          <p:nvPr/>
        </p:nvSpPr>
        <p:spPr>
          <a:xfrm>
            <a:off x="1927634" y="4675673"/>
            <a:ext cx="554887" cy="570163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ultiply 29">
            <a:extLst>
              <a:ext uri="{FF2B5EF4-FFF2-40B4-BE49-F238E27FC236}">
                <a16:creationId xmlns:a16="http://schemas.microsoft.com/office/drawing/2014/main" id="{687D39C5-3F3F-85D6-9269-FCD67D723C06}"/>
              </a:ext>
            </a:extLst>
          </p:cNvPr>
          <p:cNvSpPr/>
          <p:nvPr/>
        </p:nvSpPr>
        <p:spPr>
          <a:xfrm>
            <a:off x="3187422" y="3532372"/>
            <a:ext cx="554887" cy="570163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eft Arrow 30">
            <a:extLst>
              <a:ext uri="{FF2B5EF4-FFF2-40B4-BE49-F238E27FC236}">
                <a16:creationId xmlns:a16="http://schemas.microsoft.com/office/drawing/2014/main" id="{1D8B3F44-136B-0948-4CC4-C23357F4EDB1}"/>
              </a:ext>
            </a:extLst>
          </p:cNvPr>
          <p:cNvSpPr/>
          <p:nvPr/>
        </p:nvSpPr>
        <p:spPr>
          <a:xfrm>
            <a:off x="5396090" y="5598879"/>
            <a:ext cx="536222" cy="429527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7901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03849E-9733-D8B7-80FE-B51D57133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42872435-8178-D7EC-C15E-760C759D9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861" y="4036067"/>
            <a:ext cx="3388412" cy="88601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759388A-D32C-A02E-8FF5-39D74344F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819" y="5310061"/>
            <a:ext cx="3388412" cy="88601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0749403-49D7-3678-08C6-311EAC40A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929" y="2916108"/>
            <a:ext cx="3388412" cy="8860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0B573E-7C99-8A51-569D-73898202C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Thompson Sampling Example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EAF95FE-A21F-1628-171D-7E757C77BA16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Say there are three ads: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4E77E19-9048-919C-CFC6-92E684163199}"/>
              </a:ext>
            </a:extLst>
          </p:cNvPr>
          <p:cNvGrpSpPr/>
          <p:nvPr/>
        </p:nvGrpSpPr>
        <p:grpSpPr>
          <a:xfrm>
            <a:off x="4198188" y="1690688"/>
            <a:ext cx="3830129" cy="913696"/>
            <a:chOff x="5158596" y="1523098"/>
            <a:chExt cx="6195204" cy="9136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F6254D7F-E8B9-79EB-8D7D-ED8BC4C4D917}"/>
                    </a:ext>
                  </a:extLst>
                </p:cNvPr>
                <p:cNvSpPr txBox="1"/>
                <p:nvPr/>
              </p:nvSpPr>
              <p:spPr>
                <a:xfrm>
                  <a:off x="5158596" y="1550782"/>
                  <a:ext cx="2691442" cy="88601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2000" b="0" dirty="0"/>
                </a:p>
                <a:p>
                  <a:endParaRPr lang="en-US" sz="20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F6254D7F-E8B9-79EB-8D7D-ED8BC4C4D9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8596" y="1550782"/>
                  <a:ext cx="2691442" cy="88601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F4BB3E2B-DDEA-7CBB-D8D0-B07DA9072F73}"/>
                    </a:ext>
                  </a:extLst>
                </p:cNvPr>
                <p:cNvSpPr txBox="1"/>
                <p:nvPr/>
              </p:nvSpPr>
              <p:spPr>
                <a:xfrm>
                  <a:off x="6910477" y="1550782"/>
                  <a:ext cx="2691442" cy="88396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2000" b="0" dirty="0"/>
                </a:p>
                <a:p>
                  <a:endParaRPr lang="en-US" sz="20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F4BB3E2B-DDEA-7CBB-D8D0-B07DA9072F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0477" y="1550782"/>
                  <a:ext cx="2691442" cy="88396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268D551-58AE-F960-C826-9573D4C18396}"/>
                    </a:ext>
                  </a:extLst>
                </p:cNvPr>
                <p:cNvSpPr txBox="1"/>
                <p:nvPr/>
              </p:nvSpPr>
              <p:spPr>
                <a:xfrm>
                  <a:off x="8662358" y="1523098"/>
                  <a:ext cx="2691442" cy="88601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2000" b="0" dirty="0"/>
                </a:p>
                <a:p>
                  <a:endParaRPr lang="en-US" sz="20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268D551-58AE-F960-C826-9573D4C183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2358" y="1523098"/>
                  <a:ext cx="2691442" cy="88601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C3C0501-7D2D-86A7-9D3D-F734545E962B}"/>
              </a:ext>
            </a:extLst>
          </p:cNvPr>
          <p:cNvGrpSpPr/>
          <p:nvPr/>
        </p:nvGrpSpPr>
        <p:grpSpPr>
          <a:xfrm>
            <a:off x="976223" y="3205179"/>
            <a:ext cx="4419867" cy="3173072"/>
            <a:chOff x="6921233" y="1502190"/>
            <a:chExt cx="4419867" cy="23965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75BF684-AF98-6B77-9417-20D6E0005FE4}"/>
                    </a:ext>
                  </a:extLst>
                </p:cNvPr>
                <p:cNvSpPr txBox="1"/>
                <p:nvPr/>
              </p:nvSpPr>
              <p:spPr>
                <a:xfrm>
                  <a:off x="6921233" y="1502190"/>
                  <a:ext cx="677333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75BF684-AF98-6B77-9417-20D6E0005F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1233" y="1502190"/>
                  <a:ext cx="677333" cy="430887"/>
                </a:xfrm>
                <a:prstGeom prst="rect">
                  <a:avLst/>
                </a:prstGeom>
                <a:blipFill>
                  <a:blip r:embed="rId6"/>
                  <a:stretch>
                    <a:fillRect r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CAB8651-A607-91E2-1C48-36C5DFF7D6E2}"/>
                </a:ext>
              </a:extLst>
            </p:cNvPr>
            <p:cNvCxnSpPr>
              <a:cxnSpLocks/>
            </p:cNvCxnSpPr>
            <p:nvPr/>
          </p:nvCxnSpPr>
          <p:spPr>
            <a:xfrm>
              <a:off x="7821789" y="1965220"/>
              <a:ext cx="333022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4467C81-4106-C121-692C-11B49AE3F468}"/>
                </a:ext>
              </a:extLst>
            </p:cNvPr>
            <p:cNvCxnSpPr>
              <a:cxnSpLocks/>
            </p:cNvCxnSpPr>
            <p:nvPr/>
          </p:nvCxnSpPr>
          <p:spPr>
            <a:xfrm>
              <a:off x="7821789" y="1868311"/>
              <a:ext cx="0" cy="22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F94B9B2-6845-D52A-60DE-2A19B608B2F6}"/>
                </a:ext>
              </a:extLst>
            </p:cNvPr>
            <p:cNvCxnSpPr>
              <a:cxnSpLocks/>
            </p:cNvCxnSpPr>
            <p:nvPr/>
          </p:nvCxnSpPr>
          <p:spPr>
            <a:xfrm>
              <a:off x="11152011" y="1868311"/>
              <a:ext cx="0" cy="22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0F38981-2F18-040A-E288-23CF3D2A9998}"/>
                </a:ext>
              </a:extLst>
            </p:cNvPr>
            <p:cNvSpPr txBox="1"/>
            <p:nvPr/>
          </p:nvSpPr>
          <p:spPr>
            <a:xfrm>
              <a:off x="7667740" y="1612589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A2CE30B-9F9B-F253-8285-3164C2592450}"/>
                </a:ext>
              </a:extLst>
            </p:cNvPr>
            <p:cNvSpPr txBox="1"/>
            <p:nvPr/>
          </p:nvSpPr>
          <p:spPr>
            <a:xfrm>
              <a:off x="10997962" y="1630266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2431E2D-A1A4-FD8D-56BA-2D4BD75B586A}"/>
                    </a:ext>
                  </a:extLst>
                </p:cNvPr>
                <p:cNvSpPr txBox="1"/>
                <p:nvPr/>
              </p:nvSpPr>
              <p:spPr>
                <a:xfrm>
                  <a:off x="6943573" y="2353952"/>
                  <a:ext cx="677333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2431E2D-A1A4-FD8D-56BA-2D4BD75B58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3573" y="2353952"/>
                  <a:ext cx="677333" cy="430887"/>
                </a:xfrm>
                <a:prstGeom prst="rect">
                  <a:avLst/>
                </a:prstGeom>
                <a:blipFill>
                  <a:blip r:embed="rId7"/>
                  <a:stretch>
                    <a:fillRect r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43D90C6-07AA-CFA1-6E4A-31DDB42F567F}"/>
                </a:ext>
              </a:extLst>
            </p:cNvPr>
            <p:cNvCxnSpPr>
              <a:cxnSpLocks/>
            </p:cNvCxnSpPr>
            <p:nvPr/>
          </p:nvCxnSpPr>
          <p:spPr>
            <a:xfrm>
              <a:off x="7844129" y="2816982"/>
              <a:ext cx="333022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507FEE0-5B0A-232C-20C3-244D413B3A6C}"/>
                </a:ext>
              </a:extLst>
            </p:cNvPr>
            <p:cNvCxnSpPr>
              <a:cxnSpLocks/>
            </p:cNvCxnSpPr>
            <p:nvPr/>
          </p:nvCxnSpPr>
          <p:spPr>
            <a:xfrm>
              <a:off x="7844129" y="2720073"/>
              <a:ext cx="0" cy="22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15D91AB-4FA0-9C7D-AD44-931A1A99CB2B}"/>
                </a:ext>
              </a:extLst>
            </p:cNvPr>
            <p:cNvCxnSpPr>
              <a:cxnSpLocks/>
            </p:cNvCxnSpPr>
            <p:nvPr/>
          </p:nvCxnSpPr>
          <p:spPr>
            <a:xfrm>
              <a:off x="11174351" y="2720073"/>
              <a:ext cx="0" cy="22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676AFE6-C650-2140-2AEC-DF98942E924B}"/>
                </a:ext>
              </a:extLst>
            </p:cNvPr>
            <p:cNvSpPr txBox="1"/>
            <p:nvPr/>
          </p:nvSpPr>
          <p:spPr>
            <a:xfrm>
              <a:off x="7690080" y="2464351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A898773-F2AA-CB59-A27A-67A4B3B5B542}"/>
                </a:ext>
              </a:extLst>
            </p:cNvPr>
            <p:cNvSpPr txBox="1"/>
            <p:nvPr/>
          </p:nvSpPr>
          <p:spPr>
            <a:xfrm>
              <a:off x="11020302" y="2482028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3FC55D71-399B-E395-911D-D4DB91EA105A}"/>
                    </a:ext>
                  </a:extLst>
                </p:cNvPr>
                <p:cNvSpPr txBox="1"/>
                <p:nvPr/>
              </p:nvSpPr>
              <p:spPr>
                <a:xfrm>
                  <a:off x="6956273" y="3306883"/>
                  <a:ext cx="677333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3FC55D71-399B-E395-911D-D4DB91EA10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6273" y="3306883"/>
                  <a:ext cx="677333" cy="430887"/>
                </a:xfrm>
                <a:prstGeom prst="rect">
                  <a:avLst/>
                </a:prstGeom>
                <a:blipFill>
                  <a:blip r:embed="rId8"/>
                  <a:stretch>
                    <a:fillRect r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6216C7B-4563-3B91-2404-C6EDF3863766}"/>
                </a:ext>
              </a:extLst>
            </p:cNvPr>
            <p:cNvCxnSpPr>
              <a:cxnSpLocks/>
            </p:cNvCxnSpPr>
            <p:nvPr/>
          </p:nvCxnSpPr>
          <p:spPr>
            <a:xfrm>
              <a:off x="7856829" y="3769913"/>
              <a:ext cx="333022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B708066-0CC6-81C6-8D27-3E7F4EABE998}"/>
                </a:ext>
              </a:extLst>
            </p:cNvPr>
            <p:cNvCxnSpPr>
              <a:cxnSpLocks/>
            </p:cNvCxnSpPr>
            <p:nvPr/>
          </p:nvCxnSpPr>
          <p:spPr>
            <a:xfrm>
              <a:off x="7856829" y="3673004"/>
              <a:ext cx="0" cy="22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66BE4D1-C866-682F-D7B2-74DAEDC6717F}"/>
                </a:ext>
              </a:extLst>
            </p:cNvPr>
            <p:cNvCxnSpPr>
              <a:cxnSpLocks/>
            </p:cNvCxnSpPr>
            <p:nvPr/>
          </p:nvCxnSpPr>
          <p:spPr>
            <a:xfrm>
              <a:off x="11187051" y="3673004"/>
              <a:ext cx="0" cy="22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5E42D35-1426-F635-8A48-EE92481E757C}"/>
                </a:ext>
              </a:extLst>
            </p:cNvPr>
            <p:cNvSpPr txBox="1"/>
            <p:nvPr/>
          </p:nvSpPr>
          <p:spPr>
            <a:xfrm>
              <a:off x="7702780" y="3417282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2FF352E-6977-7251-A0E5-C7D0A89DF4CC}"/>
                </a:ext>
              </a:extLst>
            </p:cNvPr>
            <p:cNvSpPr txBox="1"/>
            <p:nvPr/>
          </p:nvSpPr>
          <p:spPr>
            <a:xfrm>
              <a:off x="11033002" y="3434959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</p:grpSp>
      <p:sp>
        <p:nvSpPr>
          <p:cNvPr id="28" name="Multiply 27">
            <a:extLst>
              <a:ext uri="{FF2B5EF4-FFF2-40B4-BE49-F238E27FC236}">
                <a16:creationId xmlns:a16="http://schemas.microsoft.com/office/drawing/2014/main" id="{18ED7B04-3E2D-1329-F2AB-92737FF70577}"/>
              </a:ext>
            </a:extLst>
          </p:cNvPr>
          <p:cNvSpPr/>
          <p:nvPr/>
        </p:nvSpPr>
        <p:spPr>
          <a:xfrm>
            <a:off x="4456080" y="5939528"/>
            <a:ext cx="554887" cy="570163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ultiply 28">
            <a:extLst>
              <a:ext uri="{FF2B5EF4-FFF2-40B4-BE49-F238E27FC236}">
                <a16:creationId xmlns:a16="http://schemas.microsoft.com/office/drawing/2014/main" id="{40EBF91D-CA91-B4A2-EBF0-33756C0C1BB2}"/>
              </a:ext>
            </a:extLst>
          </p:cNvPr>
          <p:cNvSpPr/>
          <p:nvPr/>
        </p:nvSpPr>
        <p:spPr>
          <a:xfrm>
            <a:off x="1927634" y="4675673"/>
            <a:ext cx="554887" cy="570163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ultiply 29">
            <a:extLst>
              <a:ext uri="{FF2B5EF4-FFF2-40B4-BE49-F238E27FC236}">
                <a16:creationId xmlns:a16="http://schemas.microsoft.com/office/drawing/2014/main" id="{80B8D91E-6110-04C0-F635-FBAFBECACDE8}"/>
              </a:ext>
            </a:extLst>
          </p:cNvPr>
          <p:cNvSpPr/>
          <p:nvPr/>
        </p:nvSpPr>
        <p:spPr>
          <a:xfrm>
            <a:off x="3187422" y="3532372"/>
            <a:ext cx="554887" cy="570163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eft Arrow 30">
            <a:extLst>
              <a:ext uri="{FF2B5EF4-FFF2-40B4-BE49-F238E27FC236}">
                <a16:creationId xmlns:a16="http://schemas.microsoft.com/office/drawing/2014/main" id="{C244D385-17FC-879C-8908-6B9BA468BA15}"/>
              </a:ext>
            </a:extLst>
          </p:cNvPr>
          <p:cNvSpPr/>
          <p:nvPr/>
        </p:nvSpPr>
        <p:spPr>
          <a:xfrm>
            <a:off x="5396090" y="5598879"/>
            <a:ext cx="536222" cy="429527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2B6D4D2-872C-B13D-AD40-5A7577964254}"/>
              </a:ext>
            </a:extLst>
          </p:cNvPr>
          <p:cNvSpPr txBox="1"/>
          <p:nvPr/>
        </p:nvSpPr>
        <p:spPr>
          <a:xfrm>
            <a:off x="6096000" y="4355954"/>
            <a:ext cx="50833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Say the user does not donate on Ad 3.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987711F-0DB0-F21A-9DF1-E7A8E47FFF71}"/>
              </a:ext>
            </a:extLst>
          </p:cNvPr>
          <p:cNvSpPr txBox="1"/>
          <p:nvPr/>
        </p:nvSpPr>
        <p:spPr>
          <a:xfrm>
            <a:off x="6132390" y="2991836"/>
            <a:ext cx="50833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Now draw from each distribution and choose the largest.</a:t>
            </a:r>
          </a:p>
        </p:txBody>
      </p:sp>
    </p:spTree>
    <p:extLst>
      <p:ext uri="{BB962C8B-B14F-4D97-AF65-F5344CB8AC3E}">
        <p14:creationId xmlns:p14="http://schemas.microsoft.com/office/powerpoint/2010/main" val="30022854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F9E4D2-D76C-61FC-D94C-B0FF6F207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4D66280A-3765-464C-AA2E-2873CFD1B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658" y="5237249"/>
            <a:ext cx="3388411" cy="96656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58F37EC-A0D4-EE54-2EE2-895AF30EB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861" y="4036067"/>
            <a:ext cx="3388412" cy="88601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20BEF49-E96A-3202-11EE-8A6004E9E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0929" y="2916108"/>
            <a:ext cx="3388412" cy="8860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F801F7-605C-0587-9A0F-D9A8B8559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Thompson Sampling Example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51F3991-D699-A49A-5D77-017BE1161D82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Say there are three ads: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D9AB8A2-72FB-9F88-332C-90903FD6DD8B}"/>
              </a:ext>
            </a:extLst>
          </p:cNvPr>
          <p:cNvGrpSpPr/>
          <p:nvPr/>
        </p:nvGrpSpPr>
        <p:grpSpPr>
          <a:xfrm>
            <a:off x="4198188" y="1690688"/>
            <a:ext cx="3830129" cy="913696"/>
            <a:chOff x="5158596" y="1523098"/>
            <a:chExt cx="6195204" cy="9136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F625F962-0EC7-72EB-7EDC-116C4FB85FB1}"/>
                    </a:ext>
                  </a:extLst>
                </p:cNvPr>
                <p:cNvSpPr txBox="1"/>
                <p:nvPr/>
              </p:nvSpPr>
              <p:spPr>
                <a:xfrm>
                  <a:off x="5158596" y="1550782"/>
                  <a:ext cx="2691442" cy="88601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2000" b="0" dirty="0"/>
                </a:p>
                <a:p>
                  <a:endParaRPr lang="en-US" sz="20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F625F962-0EC7-72EB-7EDC-116C4FB85F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8596" y="1550782"/>
                  <a:ext cx="2691442" cy="88601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C23EE019-1EE6-ABA1-7497-C9AF21290781}"/>
                    </a:ext>
                  </a:extLst>
                </p:cNvPr>
                <p:cNvSpPr txBox="1"/>
                <p:nvPr/>
              </p:nvSpPr>
              <p:spPr>
                <a:xfrm>
                  <a:off x="6910477" y="1550782"/>
                  <a:ext cx="2691442" cy="88396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2000" b="0" dirty="0"/>
                </a:p>
                <a:p>
                  <a:endParaRPr lang="en-US" sz="20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C23EE019-1EE6-ABA1-7497-C9AF212907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0477" y="1550782"/>
                  <a:ext cx="2691442" cy="88396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6F349C4A-EE63-B18E-C5A4-FD6146E649D6}"/>
                    </a:ext>
                  </a:extLst>
                </p:cNvPr>
                <p:cNvSpPr txBox="1"/>
                <p:nvPr/>
              </p:nvSpPr>
              <p:spPr>
                <a:xfrm>
                  <a:off x="8662358" y="1523098"/>
                  <a:ext cx="2691442" cy="88601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2000" b="0" dirty="0"/>
                </a:p>
                <a:p>
                  <a:endParaRPr lang="en-US" sz="20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6F349C4A-EE63-B18E-C5A4-FD6146E649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2358" y="1523098"/>
                  <a:ext cx="2691442" cy="88601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7EE992D-3A6D-F888-225F-A22057AE5CE5}"/>
              </a:ext>
            </a:extLst>
          </p:cNvPr>
          <p:cNvGrpSpPr/>
          <p:nvPr/>
        </p:nvGrpSpPr>
        <p:grpSpPr>
          <a:xfrm>
            <a:off x="976223" y="3205179"/>
            <a:ext cx="4419867" cy="3173072"/>
            <a:chOff x="6921233" y="1502190"/>
            <a:chExt cx="4419867" cy="23965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DF86DFC-4353-27F7-D92B-FB10D87C61A6}"/>
                    </a:ext>
                  </a:extLst>
                </p:cNvPr>
                <p:cNvSpPr txBox="1"/>
                <p:nvPr/>
              </p:nvSpPr>
              <p:spPr>
                <a:xfrm>
                  <a:off x="6921233" y="1502190"/>
                  <a:ext cx="677333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DF86DFC-4353-27F7-D92B-FB10D87C61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1233" y="1502190"/>
                  <a:ext cx="677333" cy="430887"/>
                </a:xfrm>
                <a:prstGeom prst="rect">
                  <a:avLst/>
                </a:prstGeom>
                <a:blipFill>
                  <a:blip r:embed="rId7"/>
                  <a:stretch>
                    <a:fillRect r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BFC197A-1F61-7C3B-274D-9755CEED3CD2}"/>
                </a:ext>
              </a:extLst>
            </p:cNvPr>
            <p:cNvCxnSpPr>
              <a:cxnSpLocks/>
            </p:cNvCxnSpPr>
            <p:nvPr/>
          </p:nvCxnSpPr>
          <p:spPr>
            <a:xfrm>
              <a:off x="7821789" y="1965220"/>
              <a:ext cx="333022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F33CC26-0B22-64F2-BC5F-D747B7AFDED5}"/>
                </a:ext>
              </a:extLst>
            </p:cNvPr>
            <p:cNvCxnSpPr>
              <a:cxnSpLocks/>
            </p:cNvCxnSpPr>
            <p:nvPr/>
          </p:nvCxnSpPr>
          <p:spPr>
            <a:xfrm>
              <a:off x="7821789" y="1868311"/>
              <a:ext cx="0" cy="22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6CC1873-821B-3082-2640-DF32D715ACAE}"/>
                </a:ext>
              </a:extLst>
            </p:cNvPr>
            <p:cNvCxnSpPr>
              <a:cxnSpLocks/>
            </p:cNvCxnSpPr>
            <p:nvPr/>
          </p:nvCxnSpPr>
          <p:spPr>
            <a:xfrm>
              <a:off x="11152011" y="1868311"/>
              <a:ext cx="0" cy="22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B256CC5-D306-C17E-8936-7E969E4F1F07}"/>
                </a:ext>
              </a:extLst>
            </p:cNvPr>
            <p:cNvSpPr txBox="1"/>
            <p:nvPr/>
          </p:nvSpPr>
          <p:spPr>
            <a:xfrm>
              <a:off x="7667740" y="1612589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108F939-B6FF-A4A4-CD99-E81E93A586F3}"/>
                </a:ext>
              </a:extLst>
            </p:cNvPr>
            <p:cNvSpPr txBox="1"/>
            <p:nvPr/>
          </p:nvSpPr>
          <p:spPr>
            <a:xfrm>
              <a:off x="10997962" y="1630266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251046A-62C9-EEDB-D092-2D4A3FD5C653}"/>
                    </a:ext>
                  </a:extLst>
                </p:cNvPr>
                <p:cNvSpPr txBox="1"/>
                <p:nvPr/>
              </p:nvSpPr>
              <p:spPr>
                <a:xfrm>
                  <a:off x="6943573" y="2353952"/>
                  <a:ext cx="677333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251046A-62C9-EEDB-D092-2D4A3FD5C6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3573" y="2353952"/>
                  <a:ext cx="677333" cy="430887"/>
                </a:xfrm>
                <a:prstGeom prst="rect">
                  <a:avLst/>
                </a:prstGeom>
                <a:blipFill>
                  <a:blip r:embed="rId8"/>
                  <a:stretch>
                    <a:fillRect r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AECD228-A4B5-212B-AF1C-D5B6F2A6E597}"/>
                </a:ext>
              </a:extLst>
            </p:cNvPr>
            <p:cNvCxnSpPr>
              <a:cxnSpLocks/>
            </p:cNvCxnSpPr>
            <p:nvPr/>
          </p:nvCxnSpPr>
          <p:spPr>
            <a:xfrm>
              <a:off x="7844129" y="2816982"/>
              <a:ext cx="333022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72AB032-19F3-E116-6851-CB73CE28DBEA}"/>
                </a:ext>
              </a:extLst>
            </p:cNvPr>
            <p:cNvCxnSpPr>
              <a:cxnSpLocks/>
            </p:cNvCxnSpPr>
            <p:nvPr/>
          </p:nvCxnSpPr>
          <p:spPr>
            <a:xfrm>
              <a:off x="7844129" y="2720073"/>
              <a:ext cx="0" cy="22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4F76417-CB62-23FA-9CD2-30483B701D38}"/>
                </a:ext>
              </a:extLst>
            </p:cNvPr>
            <p:cNvCxnSpPr>
              <a:cxnSpLocks/>
            </p:cNvCxnSpPr>
            <p:nvPr/>
          </p:nvCxnSpPr>
          <p:spPr>
            <a:xfrm>
              <a:off x="11174351" y="2720073"/>
              <a:ext cx="0" cy="22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52D970F-6D38-66AF-5402-902CBD958159}"/>
                </a:ext>
              </a:extLst>
            </p:cNvPr>
            <p:cNvSpPr txBox="1"/>
            <p:nvPr/>
          </p:nvSpPr>
          <p:spPr>
            <a:xfrm>
              <a:off x="7690080" y="2464351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AF4BCDD-99C9-173F-AB7B-D9C5E53A1BD7}"/>
                </a:ext>
              </a:extLst>
            </p:cNvPr>
            <p:cNvSpPr txBox="1"/>
            <p:nvPr/>
          </p:nvSpPr>
          <p:spPr>
            <a:xfrm>
              <a:off x="11020302" y="2482028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44DC7EAC-0587-434B-ABAE-4F6BF4564F33}"/>
                    </a:ext>
                  </a:extLst>
                </p:cNvPr>
                <p:cNvSpPr txBox="1"/>
                <p:nvPr/>
              </p:nvSpPr>
              <p:spPr>
                <a:xfrm>
                  <a:off x="6956273" y="3306883"/>
                  <a:ext cx="677333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44DC7EAC-0587-434B-ABAE-4F6BF4564F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6273" y="3306883"/>
                  <a:ext cx="677333" cy="430887"/>
                </a:xfrm>
                <a:prstGeom prst="rect">
                  <a:avLst/>
                </a:prstGeom>
                <a:blipFill>
                  <a:blip r:embed="rId9"/>
                  <a:stretch>
                    <a:fillRect r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336C0B4-F866-8F60-59D4-98333421EA9D}"/>
                </a:ext>
              </a:extLst>
            </p:cNvPr>
            <p:cNvCxnSpPr>
              <a:cxnSpLocks/>
            </p:cNvCxnSpPr>
            <p:nvPr/>
          </p:nvCxnSpPr>
          <p:spPr>
            <a:xfrm>
              <a:off x="7856829" y="3769913"/>
              <a:ext cx="333022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6453682-EDA1-5804-D199-12A0B484918C}"/>
                </a:ext>
              </a:extLst>
            </p:cNvPr>
            <p:cNvCxnSpPr>
              <a:cxnSpLocks/>
            </p:cNvCxnSpPr>
            <p:nvPr/>
          </p:nvCxnSpPr>
          <p:spPr>
            <a:xfrm>
              <a:off x="7856829" y="3673004"/>
              <a:ext cx="0" cy="22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A48B9FF-BD7D-8DCB-5314-D424D6CECEB8}"/>
                </a:ext>
              </a:extLst>
            </p:cNvPr>
            <p:cNvCxnSpPr>
              <a:cxnSpLocks/>
            </p:cNvCxnSpPr>
            <p:nvPr/>
          </p:nvCxnSpPr>
          <p:spPr>
            <a:xfrm>
              <a:off x="11187051" y="3673004"/>
              <a:ext cx="0" cy="22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692C2B5-A092-4B0B-8479-C4F9F7D1B9D4}"/>
                </a:ext>
              </a:extLst>
            </p:cNvPr>
            <p:cNvSpPr txBox="1"/>
            <p:nvPr/>
          </p:nvSpPr>
          <p:spPr>
            <a:xfrm>
              <a:off x="7702780" y="3417282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34C09C6-9D88-4F0B-4E66-6623CD0B12D4}"/>
                </a:ext>
              </a:extLst>
            </p:cNvPr>
            <p:cNvSpPr txBox="1"/>
            <p:nvPr/>
          </p:nvSpPr>
          <p:spPr>
            <a:xfrm>
              <a:off x="11033002" y="3434959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D7F78B91-74A1-5A28-5650-20577E20404A}"/>
              </a:ext>
            </a:extLst>
          </p:cNvPr>
          <p:cNvSpPr txBox="1"/>
          <p:nvPr/>
        </p:nvSpPr>
        <p:spPr>
          <a:xfrm>
            <a:off x="6096000" y="4355954"/>
            <a:ext cx="50833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Say the user does not donate on Ad 3.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AFF9448-2C90-78CC-333B-70779005C93B}"/>
              </a:ext>
            </a:extLst>
          </p:cNvPr>
          <p:cNvSpPr txBox="1"/>
          <p:nvPr/>
        </p:nvSpPr>
        <p:spPr>
          <a:xfrm>
            <a:off x="6132390" y="2991836"/>
            <a:ext cx="50833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Now draw from each distribution and choose the largest.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3D4109-CC2B-409C-82A9-7FD162DD4056}"/>
              </a:ext>
            </a:extLst>
          </p:cNvPr>
          <p:cNvSpPr txBox="1"/>
          <p:nvPr/>
        </p:nvSpPr>
        <p:spPr>
          <a:xfrm>
            <a:off x="6074901" y="5418123"/>
            <a:ext cx="5502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Update Ad 3’s prior distribution.</a:t>
            </a:r>
          </a:p>
        </p:txBody>
      </p:sp>
    </p:spTree>
    <p:extLst>
      <p:ext uri="{BB962C8B-B14F-4D97-AF65-F5344CB8AC3E}">
        <p14:creationId xmlns:p14="http://schemas.microsoft.com/office/powerpoint/2010/main" val="14574191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73D348-25A0-2379-F6F0-2632FB5F61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5853350E-CE29-ECA0-8A02-CF4CA4A5C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658" y="5237249"/>
            <a:ext cx="3388411" cy="96656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445B1E8-BEBB-3965-9806-4CED0961D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861" y="4036067"/>
            <a:ext cx="3388412" cy="88601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8EDAC2D-8223-02A1-6B6D-BA742589FA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0929" y="2916108"/>
            <a:ext cx="3388412" cy="8860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4EEB69-0C91-A472-3149-09D69C0FF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Thompson Sampling Example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507B1E7-0580-C900-C5A0-1A2ECCC39844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Say there are three ads: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B6B74A1-5885-9485-E1DE-5D4A0EAB18E2}"/>
              </a:ext>
            </a:extLst>
          </p:cNvPr>
          <p:cNvGrpSpPr/>
          <p:nvPr/>
        </p:nvGrpSpPr>
        <p:grpSpPr>
          <a:xfrm>
            <a:off x="4198188" y="1690688"/>
            <a:ext cx="3830129" cy="913696"/>
            <a:chOff x="5158596" y="1523098"/>
            <a:chExt cx="6195204" cy="9136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2ECE399-2A66-EFC9-FCD4-404F46D288CC}"/>
                    </a:ext>
                  </a:extLst>
                </p:cNvPr>
                <p:cNvSpPr txBox="1"/>
                <p:nvPr/>
              </p:nvSpPr>
              <p:spPr>
                <a:xfrm>
                  <a:off x="5158596" y="1550782"/>
                  <a:ext cx="2691442" cy="88601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2000" b="0" dirty="0"/>
                </a:p>
                <a:p>
                  <a:endParaRPr lang="en-US" sz="20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2ECE399-2A66-EFC9-FCD4-404F46D288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8596" y="1550782"/>
                  <a:ext cx="2691442" cy="88601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8C9F606E-CD6F-1B10-DC27-9AEFA39CD110}"/>
                    </a:ext>
                  </a:extLst>
                </p:cNvPr>
                <p:cNvSpPr txBox="1"/>
                <p:nvPr/>
              </p:nvSpPr>
              <p:spPr>
                <a:xfrm>
                  <a:off x="6910477" y="1550782"/>
                  <a:ext cx="2691442" cy="88396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2000" b="0" dirty="0"/>
                </a:p>
                <a:p>
                  <a:endParaRPr lang="en-US" sz="20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8C9F606E-CD6F-1B10-DC27-9AEFA39CD1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0477" y="1550782"/>
                  <a:ext cx="2691442" cy="88396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A1A2629-E754-3753-FFDD-ACFBAC8B2AC4}"/>
                    </a:ext>
                  </a:extLst>
                </p:cNvPr>
                <p:cNvSpPr txBox="1"/>
                <p:nvPr/>
              </p:nvSpPr>
              <p:spPr>
                <a:xfrm>
                  <a:off x="8662358" y="1523098"/>
                  <a:ext cx="2691442" cy="88601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2000" b="0" dirty="0"/>
                </a:p>
                <a:p>
                  <a:endParaRPr lang="en-US" sz="20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A1A2629-E754-3753-FFDD-ACFBAC8B2A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2358" y="1523098"/>
                  <a:ext cx="2691442" cy="88601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9B1B33E-5661-D4FB-0952-37C530EFB68C}"/>
              </a:ext>
            </a:extLst>
          </p:cNvPr>
          <p:cNvGrpSpPr/>
          <p:nvPr/>
        </p:nvGrpSpPr>
        <p:grpSpPr>
          <a:xfrm>
            <a:off x="976223" y="3205179"/>
            <a:ext cx="4419867" cy="3173072"/>
            <a:chOff x="6921233" y="1502190"/>
            <a:chExt cx="4419867" cy="23965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2055F35-4464-0AA2-09B6-E5BC1728BA4A}"/>
                    </a:ext>
                  </a:extLst>
                </p:cNvPr>
                <p:cNvSpPr txBox="1"/>
                <p:nvPr/>
              </p:nvSpPr>
              <p:spPr>
                <a:xfrm>
                  <a:off x="6921233" y="1502190"/>
                  <a:ext cx="677333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2055F35-4464-0AA2-09B6-E5BC1728BA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1233" y="1502190"/>
                  <a:ext cx="677333" cy="430887"/>
                </a:xfrm>
                <a:prstGeom prst="rect">
                  <a:avLst/>
                </a:prstGeom>
                <a:blipFill>
                  <a:blip r:embed="rId7"/>
                  <a:stretch>
                    <a:fillRect r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2087093-EE2F-D0FA-6D13-0CA05D63B4A1}"/>
                </a:ext>
              </a:extLst>
            </p:cNvPr>
            <p:cNvCxnSpPr>
              <a:cxnSpLocks/>
            </p:cNvCxnSpPr>
            <p:nvPr/>
          </p:nvCxnSpPr>
          <p:spPr>
            <a:xfrm>
              <a:off x="7821789" y="1965220"/>
              <a:ext cx="333022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5DAF233-1BFA-4ADE-D147-B6B7AB8FA625}"/>
                </a:ext>
              </a:extLst>
            </p:cNvPr>
            <p:cNvCxnSpPr>
              <a:cxnSpLocks/>
            </p:cNvCxnSpPr>
            <p:nvPr/>
          </p:nvCxnSpPr>
          <p:spPr>
            <a:xfrm>
              <a:off x="7821789" y="1868311"/>
              <a:ext cx="0" cy="22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4B55AC1-6548-C038-6DFD-E48530A82081}"/>
                </a:ext>
              </a:extLst>
            </p:cNvPr>
            <p:cNvCxnSpPr>
              <a:cxnSpLocks/>
            </p:cNvCxnSpPr>
            <p:nvPr/>
          </p:nvCxnSpPr>
          <p:spPr>
            <a:xfrm>
              <a:off x="11152011" y="1868311"/>
              <a:ext cx="0" cy="22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F9051DB-7EFB-37B2-4E34-08E125385613}"/>
                </a:ext>
              </a:extLst>
            </p:cNvPr>
            <p:cNvSpPr txBox="1"/>
            <p:nvPr/>
          </p:nvSpPr>
          <p:spPr>
            <a:xfrm>
              <a:off x="7667740" y="1612589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83D1959-80A9-4416-1007-672FA66900B2}"/>
                </a:ext>
              </a:extLst>
            </p:cNvPr>
            <p:cNvSpPr txBox="1"/>
            <p:nvPr/>
          </p:nvSpPr>
          <p:spPr>
            <a:xfrm>
              <a:off x="10997962" y="1630266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242697AA-17E6-9C7E-AC69-B70FC6A0E5B3}"/>
                    </a:ext>
                  </a:extLst>
                </p:cNvPr>
                <p:cNvSpPr txBox="1"/>
                <p:nvPr/>
              </p:nvSpPr>
              <p:spPr>
                <a:xfrm>
                  <a:off x="6943573" y="2353952"/>
                  <a:ext cx="677333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242697AA-17E6-9C7E-AC69-B70FC6A0E5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3573" y="2353952"/>
                  <a:ext cx="677333" cy="430887"/>
                </a:xfrm>
                <a:prstGeom prst="rect">
                  <a:avLst/>
                </a:prstGeom>
                <a:blipFill>
                  <a:blip r:embed="rId8"/>
                  <a:stretch>
                    <a:fillRect r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1E8EC18-7A2A-8A3A-4CDD-15BDA1D0F505}"/>
                </a:ext>
              </a:extLst>
            </p:cNvPr>
            <p:cNvCxnSpPr>
              <a:cxnSpLocks/>
            </p:cNvCxnSpPr>
            <p:nvPr/>
          </p:nvCxnSpPr>
          <p:spPr>
            <a:xfrm>
              <a:off x="7844129" y="2816982"/>
              <a:ext cx="333022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9DC8D56-E37C-5C51-259F-B9A04CBD956A}"/>
                </a:ext>
              </a:extLst>
            </p:cNvPr>
            <p:cNvCxnSpPr>
              <a:cxnSpLocks/>
            </p:cNvCxnSpPr>
            <p:nvPr/>
          </p:nvCxnSpPr>
          <p:spPr>
            <a:xfrm>
              <a:off x="7844129" y="2720073"/>
              <a:ext cx="0" cy="22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A1C1543-13F6-2826-59E0-3EFD1BC7920F}"/>
                </a:ext>
              </a:extLst>
            </p:cNvPr>
            <p:cNvCxnSpPr>
              <a:cxnSpLocks/>
            </p:cNvCxnSpPr>
            <p:nvPr/>
          </p:nvCxnSpPr>
          <p:spPr>
            <a:xfrm>
              <a:off x="11174351" y="2720073"/>
              <a:ext cx="0" cy="22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2AA9DC7-41A7-5BB0-460F-6EF56A55DC96}"/>
                </a:ext>
              </a:extLst>
            </p:cNvPr>
            <p:cNvSpPr txBox="1"/>
            <p:nvPr/>
          </p:nvSpPr>
          <p:spPr>
            <a:xfrm>
              <a:off x="7690080" y="2464351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F34CD76-AF94-DDA1-3079-F9D91EDE1976}"/>
                </a:ext>
              </a:extLst>
            </p:cNvPr>
            <p:cNvSpPr txBox="1"/>
            <p:nvPr/>
          </p:nvSpPr>
          <p:spPr>
            <a:xfrm>
              <a:off x="11020302" y="2482028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637E58CE-1451-BB12-D9C8-4EB1AB24A320}"/>
                    </a:ext>
                  </a:extLst>
                </p:cNvPr>
                <p:cNvSpPr txBox="1"/>
                <p:nvPr/>
              </p:nvSpPr>
              <p:spPr>
                <a:xfrm>
                  <a:off x="6956273" y="3306883"/>
                  <a:ext cx="677333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637E58CE-1451-BB12-D9C8-4EB1AB24A3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6273" y="3306883"/>
                  <a:ext cx="677333" cy="430887"/>
                </a:xfrm>
                <a:prstGeom prst="rect">
                  <a:avLst/>
                </a:prstGeom>
                <a:blipFill>
                  <a:blip r:embed="rId9"/>
                  <a:stretch>
                    <a:fillRect r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52D1C21-7BE5-E435-AA95-6D698E7974E4}"/>
                </a:ext>
              </a:extLst>
            </p:cNvPr>
            <p:cNvCxnSpPr>
              <a:cxnSpLocks/>
            </p:cNvCxnSpPr>
            <p:nvPr/>
          </p:nvCxnSpPr>
          <p:spPr>
            <a:xfrm>
              <a:off x="7856829" y="3769913"/>
              <a:ext cx="333022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1852C53-AC1E-317A-5B63-2F9B3FD93F01}"/>
                </a:ext>
              </a:extLst>
            </p:cNvPr>
            <p:cNvCxnSpPr>
              <a:cxnSpLocks/>
            </p:cNvCxnSpPr>
            <p:nvPr/>
          </p:nvCxnSpPr>
          <p:spPr>
            <a:xfrm>
              <a:off x="7856829" y="3673004"/>
              <a:ext cx="0" cy="22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B177C02-7681-E78C-9952-98DA3D405369}"/>
                </a:ext>
              </a:extLst>
            </p:cNvPr>
            <p:cNvCxnSpPr>
              <a:cxnSpLocks/>
            </p:cNvCxnSpPr>
            <p:nvPr/>
          </p:nvCxnSpPr>
          <p:spPr>
            <a:xfrm>
              <a:off x="11187051" y="3673004"/>
              <a:ext cx="0" cy="22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EE9B419-AE51-7656-5654-FE9933A818BB}"/>
                </a:ext>
              </a:extLst>
            </p:cNvPr>
            <p:cNvSpPr txBox="1"/>
            <p:nvPr/>
          </p:nvSpPr>
          <p:spPr>
            <a:xfrm>
              <a:off x="7702780" y="3417282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85840E0-5332-71DE-1F7C-960B2D28A60D}"/>
                </a:ext>
              </a:extLst>
            </p:cNvPr>
            <p:cNvSpPr txBox="1"/>
            <p:nvPr/>
          </p:nvSpPr>
          <p:spPr>
            <a:xfrm>
              <a:off x="11033002" y="3434959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FBED8ADD-25D9-1B6A-DEE9-66E69D6ADACA}"/>
              </a:ext>
            </a:extLst>
          </p:cNvPr>
          <p:cNvSpPr txBox="1"/>
          <p:nvPr/>
        </p:nvSpPr>
        <p:spPr>
          <a:xfrm>
            <a:off x="6132390" y="2991836"/>
            <a:ext cx="50833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Draw from each distribution and choose the largest.</a:t>
            </a:r>
          </a:p>
        </p:txBody>
      </p:sp>
      <p:sp>
        <p:nvSpPr>
          <p:cNvPr id="29" name="Multiply 28">
            <a:extLst>
              <a:ext uri="{FF2B5EF4-FFF2-40B4-BE49-F238E27FC236}">
                <a16:creationId xmlns:a16="http://schemas.microsoft.com/office/drawing/2014/main" id="{4FD5E9D9-1B30-C763-14A0-F72C08F0C9F8}"/>
              </a:ext>
            </a:extLst>
          </p:cNvPr>
          <p:cNvSpPr/>
          <p:nvPr/>
        </p:nvSpPr>
        <p:spPr>
          <a:xfrm>
            <a:off x="2367327" y="5939098"/>
            <a:ext cx="554887" cy="570163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ultiply 29">
            <a:extLst>
              <a:ext uri="{FF2B5EF4-FFF2-40B4-BE49-F238E27FC236}">
                <a16:creationId xmlns:a16="http://schemas.microsoft.com/office/drawing/2014/main" id="{C3C8E3B3-BC06-5593-788F-511566FD7931}"/>
              </a:ext>
            </a:extLst>
          </p:cNvPr>
          <p:cNvSpPr/>
          <p:nvPr/>
        </p:nvSpPr>
        <p:spPr>
          <a:xfrm>
            <a:off x="2899916" y="4671694"/>
            <a:ext cx="554887" cy="570163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Multiply 30">
            <a:extLst>
              <a:ext uri="{FF2B5EF4-FFF2-40B4-BE49-F238E27FC236}">
                <a16:creationId xmlns:a16="http://schemas.microsoft.com/office/drawing/2014/main" id="{5EE88BD7-AC6C-6D9B-D59F-194C3D60BD93}"/>
              </a:ext>
            </a:extLst>
          </p:cNvPr>
          <p:cNvSpPr/>
          <p:nvPr/>
        </p:nvSpPr>
        <p:spPr>
          <a:xfrm>
            <a:off x="3862898" y="3549925"/>
            <a:ext cx="554887" cy="570163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eft Arrow 34">
            <a:extLst>
              <a:ext uri="{FF2B5EF4-FFF2-40B4-BE49-F238E27FC236}">
                <a16:creationId xmlns:a16="http://schemas.microsoft.com/office/drawing/2014/main" id="{4F459CBC-ABC1-E9CA-7402-E5F25A8A771C}"/>
              </a:ext>
            </a:extLst>
          </p:cNvPr>
          <p:cNvSpPr/>
          <p:nvPr/>
        </p:nvSpPr>
        <p:spPr>
          <a:xfrm>
            <a:off x="5325926" y="3199593"/>
            <a:ext cx="536222" cy="429527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8916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304660-D38B-3CE8-9AFF-F3E8729AFF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A21E9CB7-40E8-366F-5EFC-8B76C2E27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658" y="5237249"/>
            <a:ext cx="3388411" cy="96656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F2D29A9-7943-5498-28B0-69E2BA4B6E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861" y="4036067"/>
            <a:ext cx="3388412" cy="88601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15EE118-3786-3437-060C-CACADAE06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0929" y="2916108"/>
            <a:ext cx="3388412" cy="8860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DB18BE-C825-F015-818C-C5150E263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Thompson Sampling Example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E2E7604-DB41-71C3-ADAB-CA1D6F0A70FA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Say there are three ads: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7662856-6748-7102-9EF9-09267A6B063B}"/>
              </a:ext>
            </a:extLst>
          </p:cNvPr>
          <p:cNvGrpSpPr/>
          <p:nvPr/>
        </p:nvGrpSpPr>
        <p:grpSpPr>
          <a:xfrm>
            <a:off x="4198188" y="1690688"/>
            <a:ext cx="3830129" cy="913696"/>
            <a:chOff x="5158596" y="1523098"/>
            <a:chExt cx="6195204" cy="9136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497DB192-60F7-8574-324D-78FB7E96A55B}"/>
                    </a:ext>
                  </a:extLst>
                </p:cNvPr>
                <p:cNvSpPr txBox="1"/>
                <p:nvPr/>
              </p:nvSpPr>
              <p:spPr>
                <a:xfrm>
                  <a:off x="5158596" y="1550782"/>
                  <a:ext cx="2691442" cy="88601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2000" b="0" dirty="0"/>
                </a:p>
                <a:p>
                  <a:endParaRPr lang="en-US" sz="20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497DB192-60F7-8574-324D-78FB7E96A5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8596" y="1550782"/>
                  <a:ext cx="2691442" cy="88601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7A6F28D4-46B7-E997-56CD-E139AF042A58}"/>
                    </a:ext>
                  </a:extLst>
                </p:cNvPr>
                <p:cNvSpPr txBox="1"/>
                <p:nvPr/>
              </p:nvSpPr>
              <p:spPr>
                <a:xfrm>
                  <a:off x="6910477" y="1550782"/>
                  <a:ext cx="2691442" cy="88396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2000" b="0" dirty="0"/>
                </a:p>
                <a:p>
                  <a:endParaRPr lang="en-US" sz="20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7A6F28D4-46B7-E997-56CD-E139AF042A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0477" y="1550782"/>
                  <a:ext cx="2691442" cy="88396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A0ECD37-2D79-B492-2C9B-A54A73A7D6BC}"/>
                    </a:ext>
                  </a:extLst>
                </p:cNvPr>
                <p:cNvSpPr txBox="1"/>
                <p:nvPr/>
              </p:nvSpPr>
              <p:spPr>
                <a:xfrm>
                  <a:off x="8662358" y="1523098"/>
                  <a:ext cx="2691442" cy="88601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2000" b="0" dirty="0"/>
                </a:p>
                <a:p>
                  <a:endParaRPr lang="en-US" sz="20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A0ECD37-2D79-B492-2C9B-A54A73A7D6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2358" y="1523098"/>
                  <a:ext cx="2691442" cy="88601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2223A6A-DA78-11D3-B205-895F9AADBD6F}"/>
              </a:ext>
            </a:extLst>
          </p:cNvPr>
          <p:cNvGrpSpPr/>
          <p:nvPr/>
        </p:nvGrpSpPr>
        <p:grpSpPr>
          <a:xfrm>
            <a:off x="976223" y="3205179"/>
            <a:ext cx="4419867" cy="3173072"/>
            <a:chOff x="6921233" y="1502190"/>
            <a:chExt cx="4419867" cy="23965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E81F139-3010-FBF8-EB09-1C4D564CCB0E}"/>
                    </a:ext>
                  </a:extLst>
                </p:cNvPr>
                <p:cNvSpPr txBox="1"/>
                <p:nvPr/>
              </p:nvSpPr>
              <p:spPr>
                <a:xfrm>
                  <a:off x="6921233" y="1502190"/>
                  <a:ext cx="677333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E81F139-3010-FBF8-EB09-1C4D564CCB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1233" y="1502190"/>
                  <a:ext cx="677333" cy="430887"/>
                </a:xfrm>
                <a:prstGeom prst="rect">
                  <a:avLst/>
                </a:prstGeom>
                <a:blipFill>
                  <a:blip r:embed="rId7"/>
                  <a:stretch>
                    <a:fillRect r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0CCC86B-0BBE-8A97-0DE6-2E5666C5091D}"/>
                </a:ext>
              </a:extLst>
            </p:cNvPr>
            <p:cNvCxnSpPr>
              <a:cxnSpLocks/>
            </p:cNvCxnSpPr>
            <p:nvPr/>
          </p:nvCxnSpPr>
          <p:spPr>
            <a:xfrm>
              <a:off x="7821789" y="1965220"/>
              <a:ext cx="333022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A8D906E-912A-00F3-C06B-6215BC6EFC94}"/>
                </a:ext>
              </a:extLst>
            </p:cNvPr>
            <p:cNvCxnSpPr>
              <a:cxnSpLocks/>
            </p:cNvCxnSpPr>
            <p:nvPr/>
          </p:nvCxnSpPr>
          <p:spPr>
            <a:xfrm>
              <a:off x="7821789" y="1868311"/>
              <a:ext cx="0" cy="22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DD183C5-7674-BBDF-70E7-ADFC7F72B710}"/>
                </a:ext>
              </a:extLst>
            </p:cNvPr>
            <p:cNvCxnSpPr>
              <a:cxnSpLocks/>
            </p:cNvCxnSpPr>
            <p:nvPr/>
          </p:nvCxnSpPr>
          <p:spPr>
            <a:xfrm>
              <a:off x="11152011" y="1868311"/>
              <a:ext cx="0" cy="22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3CA29AD-EC9C-C142-F3DA-C0376665A6E2}"/>
                </a:ext>
              </a:extLst>
            </p:cNvPr>
            <p:cNvSpPr txBox="1"/>
            <p:nvPr/>
          </p:nvSpPr>
          <p:spPr>
            <a:xfrm>
              <a:off x="7667740" y="1612589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D0BE552-8681-FEC7-9EA3-9EC9B28668B5}"/>
                </a:ext>
              </a:extLst>
            </p:cNvPr>
            <p:cNvSpPr txBox="1"/>
            <p:nvPr/>
          </p:nvSpPr>
          <p:spPr>
            <a:xfrm>
              <a:off x="10997962" y="1630266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60E0880-82A7-A8C9-F4AD-8ACB062F081F}"/>
                    </a:ext>
                  </a:extLst>
                </p:cNvPr>
                <p:cNvSpPr txBox="1"/>
                <p:nvPr/>
              </p:nvSpPr>
              <p:spPr>
                <a:xfrm>
                  <a:off x="6943573" y="2353952"/>
                  <a:ext cx="677333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60E0880-82A7-A8C9-F4AD-8ACB062F08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3573" y="2353952"/>
                  <a:ext cx="677333" cy="430887"/>
                </a:xfrm>
                <a:prstGeom prst="rect">
                  <a:avLst/>
                </a:prstGeom>
                <a:blipFill>
                  <a:blip r:embed="rId8"/>
                  <a:stretch>
                    <a:fillRect r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29FF1B8-8860-6927-23A2-5CEB84B64A31}"/>
                </a:ext>
              </a:extLst>
            </p:cNvPr>
            <p:cNvCxnSpPr>
              <a:cxnSpLocks/>
            </p:cNvCxnSpPr>
            <p:nvPr/>
          </p:nvCxnSpPr>
          <p:spPr>
            <a:xfrm>
              <a:off x="7844129" y="2816982"/>
              <a:ext cx="333022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1823574-2D00-742A-E1C0-9471BFFB0632}"/>
                </a:ext>
              </a:extLst>
            </p:cNvPr>
            <p:cNvCxnSpPr>
              <a:cxnSpLocks/>
            </p:cNvCxnSpPr>
            <p:nvPr/>
          </p:nvCxnSpPr>
          <p:spPr>
            <a:xfrm>
              <a:off x="7844129" y="2720073"/>
              <a:ext cx="0" cy="22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B1F77FE-E1E3-6BB6-0633-3D37D11B8419}"/>
                </a:ext>
              </a:extLst>
            </p:cNvPr>
            <p:cNvCxnSpPr>
              <a:cxnSpLocks/>
            </p:cNvCxnSpPr>
            <p:nvPr/>
          </p:nvCxnSpPr>
          <p:spPr>
            <a:xfrm>
              <a:off x="11174351" y="2720073"/>
              <a:ext cx="0" cy="22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5091B48-432E-1F14-4168-E55140F0151B}"/>
                </a:ext>
              </a:extLst>
            </p:cNvPr>
            <p:cNvSpPr txBox="1"/>
            <p:nvPr/>
          </p:nvSpPr>
          <p:spPr>
            <a:xfrm>
              <a:off x="7690080" y="2464351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85BEB1B-D9BE-C9DA-8168-E1EEF1534CD4}"/>
                </a:ext>
              </a:extLst>
            </p:cNvPr>
            <p:cNvSpPr txBox="1"/>
            <p:nvPr/>
          </p:nvSpPr>
          <p:spPr>
            <a:xfrm>
              <a:off x="11020302" y="2482028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8EF9FB13-5E64-19B5-3998-CEE8D6DE0583}"/>
                    </a:ext>
                  </a:extLst>
                </p:cNvPr>
                <p:cNvSpPr txBox="1"/>
                <p:nvPr/>
              </p:nvSpPr>
              <p:spPr>
                <a:xfrm>
                  <a:off x="6956273" y="3306883"/>
                  <a:ext cx="677333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8EF9FB13-5E64-19B5-3998-CEE8D6DE05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6273" y="3306883"/>
                  <a:ext cx="677333" cy="430887"/>
                </a:xfrm>
                <a:prstGeom prst="rect">
                  <a:avLst/>
                </a:prstGeom>
                <a:blipFill>
                  <a:blip r:embed="rId9"/>
                  <a:stretch>
                    <a:fillRect r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F4B68F9-2586-4D52-8F4B-04AAD2BCCADA}"/>
                </a:ext>
              </a:extLst>
            </p:cNvPr>
            <p:cNvCxnSpPr>
              <a:cxnSpLocks/>
            </p:cNvCxnSpPr>
            <p:nvPr/>
          </p:nvCxnSpPr>
          <p:spPr>
            <a:xfrm>
              <a:off x="7856829" y="3769913"/>
              <a:ext cx="333022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B5B4E55-88ED-6F65-8C1B-8ACFC42A4427}"/>
                </a:ext>
              </a:extLst>
            </p:cNvPr>
            <p:cNvCxnSpPr>
              <a:cxnSpLocks/>
            </p:cNvCxnSpPr>
            <p:nvPr/>
          </p:nvCxnSpPr>
          <p:spPr>
            <a:xfrm>
              <a:off x="7856829" y="3673004"/>
              <a:ext cx="0" cy="22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9194152-1CD6-E14D-B5BA-DD4CA961026F}"/>
                </a:ext>
              </a:extLst>
            </p:cNvPr>
            <p:cNvCxnSpPr>
              <a:cxnSpLocks/>
            </p:cNvCxnSpPr>
            <p:nvPr/>
          </p:nvCxnSpPr>
          <p:spPr>
            <a:xfrm>
              <a:off x="11187051" y="3673004"/>
              <a:ext cx="0" cy="22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20CEF84-11E6-BF04-2CD3-7E2A3BC7F941}"/>
                </a:ext>
              </a:extLst>
            </p:cNvPr>
            <p:cNvSpPr txBox="1"/>
            <p:nvPr/>
          </p:nvSpPr>
          <p:spPr>
            <a:xfrm>
              <a:off x="7702780" y="3417282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92640BC-738A-FF52-313F-D57F201FA5D6}"/>
                </a:ext>
              </a:extLst>
            </p:cNvPr>
            <p:cNvSpPr txBox="1"/>
            <p:nvPr/>
          </p:nvSpPr>
          <p:spPr>
            <a:xfrm>
              <a:off x="11033002" y="3434959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0019CECE-AD60-D32E-1080-4616E7352D2D}"/>
              </a:ext>
            </a:extLst>
          </p:cNvPr>
          <p:cNvSpPr txBox="1"/>
          <p:nvPr/>
        </p:nvSpPr>
        <p:spPr>
          <a:xfrm>
            <a:off x="6132390" y="2991836"/>
            <a:ext cx="50833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Draw from each distribution and choose the largest.</a:t>
            </a:r>
          </a:p>
        </p:txBody>
      </p:sp>
      <p:sp>
        <p:nvSpPr>
          <p:cNvPr id="29" name="Multiply 28">
            <a:extLst>
              <a:ext uri="{FF2B5EF4-FFF2-40B4-BE49-F238E27FC236}">
                <a16:creationId xmlns:a16="http://schemas.microsoft.com/office/drawing/2014/main" id="{AA8DB823-A05D-02FB-51E7-84BB1E850287}"/>
              </a:ext>
            </a:extLst>
          </p:cNvPr>
          <p:cNvSpPr/>
          <p:nvPr/>
        </p:nvSpPr>
        <p:spPr>
          <a:xfrm>
            <a:off x="2367327" y="5939098"/>
            <a:ext cx="554887" cy="570163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ultiply 29">
            <a:extLst>
              <a:ext uri="{FF2B5EF4-FFF2-40B4-BE49-F238E27FC236}">
                <a16:creationId xmlns:a16="http://schemas.microsoft.com/office/drawing/2014/main" id="{5669178F-D961-31A1-FD7C-3524A8811764}"/>
              </a:ext>
            </a:extLst>
          </p:cNvPr>
          <p:cNvSpPr/>
          <p:nvPr/>
        </p:nvSpPr>
        <p:spPr>
          <a:xfrm>
            <a:off x="2899916" y="4671694"/>
            <a:ext cx="554887" cy="570163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Multiply 30">
            <a:extLst>
              <a:ext uri="{FF2B5EF4-FFF2-40B4-BE49-F238E27FC236}">
                <a16:creationId xmlns:a16="http://schemas.microsoft.com/office/drawing/2014/main" id="{418A6964-3DB1-C333-B733-D09ADD274578}"/>
              </a:ext>
            </a:extLst>
          </p:cNvPr>
          <p:cNvSpPr/>
          <p:nvPr/>
        </p:nvSpPr>
        <p:spPr>
          <a:xfrm>
            <a:off x="3862898" y="3549925"/>
            <a:ext cx="554887" cy="570163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eft Arrow 34">
            <a:extLst>
              <a:ext uri="{FF2B5EF4-FFF2-40B4-BE49-F238E27FC236}">
                <a16:creationId xmlns:a16="http://schemas.microsoft.com/office/drawing/2014/main" id="{655DFB1B-DE0D-CBD1-0563-F1F2305391B8}"/>
              </a:ext>
            </a:extLst>
          </p:cNvPr>
          <p:cNvSpPr/>
          <p:nvPr/>
        </p:nvSpPr>
        <p:spPr>
          <a:xfrm>
            <a:off x="5325926" y="3199593"/>
            <a:ext cx="536222" cy="429527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AE890A-9FFA-5A6D-55E2-CD9CA82091EC}"/>
              </a:ext>
            </a:extLst>
          </p:cNvPr>
          <p:cNvSpPr txBox="1"/>
          <p:nvPr/>
        </p:nvSpPr>
        <p:spPr>
          <a:xfrm>
            <a:off x="6192323" y="4040958"/>
            <a:ext cx="50833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Say the user does donate on Ad 1.</a:t>
            </a:r>
          </a:p>
        </p:txBody>
      </p:sp>
    </p:spTree>
    <p:extLst>
      <p:ext uri="{BB962C8B-B14F-4D97-AF65-F5344CB8AC3E}">
        <p14:creationId xmlns:p14="http://schemas.microsoft.com/office/powerpoint/2010/main" val="28964745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C15969-D0D5-106A-59E4-F687A4BF1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032BBF6B-776F-6F82-E331-F78C60B31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883077" y="2838072"/>
            <a:ext cx="3346263" cy="96656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06ED173-3E3A-23F4-9F32-D8C3B09C9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658" y="5237249"/>
            <a:ext cx="3388411" cy="96656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CDBD23F-80DC-7D7E-15B0-09E4FD393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861" y="4036067"/>
            <a:ext cx="3388412" cy="8860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85652F-4711-3955-80A0-240DF5C8E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Thompson Sampling Example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13FB308-F597-A5D6-060B-4077CF0AB26B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Say there are three ads: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A45C279-A13D-3E3B-E0C1-2E0AC781CB28}"/>
              </a:ext>
            </a:extLst>
          </p:cNvPr>
          <p:cNvGrpSpPr/>
          <p:nvPr/>
        </p:nvGrpSpPr>
        <p:grpSpPr>
          <a:xfrm>
            <a:off x="4198188" y="1690688"/>
            <a:ext cx="3830129" cy="913696"/>
            <a:chOff x="5158596" y="1523098"/>
            <a:chExt cx="6195204" cy="9136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0956601A-E0C1-96CE-C2D7-A24BEDBB6642}"/>
                    </a:ext>
                  </a:extLst>
                </p:cNvPr>
                <p:cNvSpPr txBox="1"/>
                <p:nvPr/>
              </p:nvSpPr>
              <p:spPr>
                <a:xfrm>
                  <a:off x="5158596" y="1550782"/>
                  <a:ext cx="2691442" cy="88601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2000" b="0" dirty="0"/>
                </a:p>
                <a:p>
                  <a:endParaRPr lang="en-US" sz="20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0956601A-E0C1-96CE-C2D7-A24BEDBB66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8596" y="1550782"/>
                  <a:ext cx="2691442" cy="88601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49D4E40E-397B-5EB0-7885-5C767FBACA00}"/>
                    </a:ext>
                  </a:extLst>
                </p:cNvPr>
                <p:cNvSpPr txBox="1"/>
                <p:nvPr/>
              </p:nvSpPr>
              <p:spPr>
                <a:xfrm>
                  <a:off x="6910477" y="1550782"/>
                  <a:ext cx="2691442" cy="88396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2000" b="0" dirty="0"/>
                </a:p>
                <a:p>
                  <a:endParaRPr lang="en-US" sz="20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49D4E40E-397B-5EB0-7885-5C767FBACA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0477" y="1550782"/>
                  <a:ext cx="2691442" cy="88396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E5216A0-53DB-5748-0103-60D9B193FD13}"/>
                    </a:ext>
                  </a:extLst>
                </p:cNvPr>
                <p:cNvSpPr txBox="1"/>
                <p:nvPr/>
              </p:nvSpPr>
              <p:spPr>
                <a:xfrm>
                  <a:off x="8662358" y="1523098"/>
                  <a:ext cx="2691442" cy="88601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2000" b="0" dirty="0"/>
                </a:p>
                <a:p>
                  <a:endParaRPr lang="en-US" sz="20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E5216A0-53DB-5748-0103-60D9B193FD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2358" y="1523098"/>
                  <a:ext cx="2691442" cy="88601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6C455C1-21BF-A9AC-BC9E-29F08CBA237F}"/>
              </a:ext>
            </a:extLst>
          </p:cNvPr>
          <p:cNvGrpSpPr/>
          <p:nvPr/>
        </p:nvGrpSpPr>
        <p:grpSpPr>
          <a:xfrm>
            <a:off x="976223" y="3205179"/>
            <a:ext cx="4419867" cy="3173072"/>
            <a:chOff x="6921233" y="1502190"/>
            <a:chExt cx="4419867" cy="23965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A0E2D7A-A26A-A401-AAD1-D233841C6B79}"/>
                    </a:ext>
                  </a:extLst>
                </p:cNvPr>
                <p:cNvSpPr txBox="1"/>
                <p:nvPr/>
              </p:nvSpPr>
              <p:spPr>
                <a:xfrm>
                  <a:off x="6921233" y="1502190"/>
                  <a:ext cx="677333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A0E2D7A-A26A-A401-AAD1-D233841C6B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1233" y="1502190"/>
                  <a:ext cx="677333" cy="430887"/>
                </a:xfrm>
                <a:prstGeom prst="rect">
                  <a:avLst/>
                </a:prstGeom>
                <a:blipFill>
                  <a:blip r:embed="rId7"/>
                  <a:stretch>
                    <a:fillRect r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34CB720-6533-B42C-8C7C-2D217B164041}"/>
                </a:ext>
              </a:extLst>
            </p:cNvPr>
            <p:cNvCxnSpPr>
              <a:cxnSpLocks/>
            </p:cNvCxnSpPr>
            <p:nvPr/>
          </p:nvCxnSpPr>
          <p:spPr>
            <a:xfrm>
              <a:off x="7821789" y="1965220"/>
              <a:ext cx="333022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99FFCF7-3316-2BBC-8F17-F554E34E8C8F}"/>
                </a:ext>
              </a:extLst>
            </p:cNvPr>
            <p:cNvCxnSpPr>
              <a:cxnSpLocks/>
            </p:cNvCxnSpPr>
            <p:nvPr/>
          </p:nvCxnSpPr>
          <p:spPr>
            <a:xfrm>
              <a:off x="7821789" y="1868311"/>
              <a:ext cx="0" cy="22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9CC3328-7745-3F5F-FC50-5F74A88A1196}"/>
                </a:ext>
              </a:extLst>
            </p:cNvPr>
            <p:cNvCxnSpPr>
              <a:cxnSpLocks/>
            </p:cNvCxnSpPr>
            <p:nvPr/>
          </p:nvCxnSpPr>
          <p:spPr>
            <a:xfrm>
              <a:off x="11152011" y="1868311"/>
              <a:ext cx="0" cy="22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1B2A7B6-2E06-E43D-480B-20136FA94CE8}"/>
                </a:ext>
              </a:extLst>
            </p:cNvPr>
            <p:cNvSpPr txBox="1"/>
            <p:nvPr/>
          </p:nvSpPr>
          <p:spPr>
            <a:xfrm>
              <a:off x="7667740" y="1612589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DF628C8-3F42-81C7-DFC9-1B2560CD6730}"/>
                </a:ext>
              </a:extLst>
            </p:cNvPr>
            <p:cNvSpPr txBox="1"/>
            <p:nvPr/>
          </p:nvSpPr>
          <p:spPr>
            <a:xfrm>
              <a:off x="10997962" y="1630266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DEA4E681-0B83-7367-56C1-355FA3943686}"/>
                    </a:ext>
                  </a:extLst>
                </p:cNvPr>
                <p:cNvSpPr txBox="1"/>
                <p:nvPr/>
              </p:nvSpPr>
              <p:spPr>
                <a:xfrm>
                  <a:off x="6943573" y="2353952"/>
                  <a:ext cx="677333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DEA4E681-0B83-7367-56C1-355FA39436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3573" y="2353952"/>
                  <a:ext cx="677333" cy="430887"/>
                </a:xfrm>
                <a:prstGeom prst="rect">
                  <a:avLst/>
                </a:prstGeom>
                <a:blipFill>
                  <a:blip r:embed="rId8"/>
                  <a:stretch>
                    <a:fillRect r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EF1A7EF-E86D-DC6C-AD8B-985AF2DE2C5F}"/>
                </a:ext>
              </a:extLst>
            </p:cNvPr>
            <p:cNvCxnSpPr>
              <a:cxnSpLocks/>
            </p:cNvCxnSpPr>
            <p:nvPr/>
          </p:nvCxnSpPr>
          <p:spPr>
            <a:xfrm>
              <a:off x="7844129" y="2816982"/>
              <a:ext cx="333022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6E3351D-EE7F-1029-EF18-52825FA44750}"/>
                </a:ext>
              </a:extLst>
            </p:cNvPr>
            <p:cNvCxnSpPr>
              <a:cxnSpLocks/>
            </p:cNvCxnSpPr>
            <p:nvPr/>
          </p:nvCxnSpPr>
          <p:spPr>
            <a:xfrm>
              <a:off x="7844129" y="2720073"/>
              <a:ext cx="0" cy="22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4D40B10-959D-7668-93ED-BF29BAC9D507}"/>
                </a:ext>
              </a:extLst>
            </p:cNvPr>
            <p:cNvCxnSpPr>
              <a:cxnSpLocks/>
            </p:cNvCxnSpPr>
            <p:nvPr/>
          </p:nvCxnSpPr>
          <p:spPr>
            <a:xfrm>
              <a:off x="11174351" y="2720073"/>
              <a:ext cx="0" cy="22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773B0E0-05D2-781B-A0F7-B1FA896386E0}"/>
                </a:ext>
              </a:extLst>
            </p:cNvPr>
            <p:cNvSpPr txBox="1"/>
            <p:nvPr/>
          </p:nvSpPr>
          <p:spPr>
            <a:xfrm>
              <a:off x="7690080" y="2464351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A1CFEAC-81A8-6995-FC32-57B2D6F74760}"/>
                </a:ext>
              </a:extLst>
            </p:cNvPr>
            <p:cNvSpPr txBox="1"/>
            <p:nvPr/>
          </p:nvSpPr>
          <p:spPr>
            <a:xfrm>
              <a:off x="11020302" y="2482028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C4C898C-5F77-6A8B-235C-6AC0C7C06878}"/>
                    </a:ext>
                  </a:extLst>
                </p:cNvPr>
                <p:cNvSpPr txBox="1"/>
                <p:nvPr/>
              </p:nvSpPr>
              <p:spPr>
                <a:xfrm>
                  <a:off x="6956273" y="3306883"/>
                  <a:ext cx="677333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C4C898C-5F77-6A8B-235C-6AC0C7C068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6273" y="3306883"/>
                  <a:ext cx="677333" cy="430887"/>
                </a:xfrm>
                <a:prstGeom prst="rect">
                  <a:avLst/>
                </a:prstGeom>
                <a:blipFill>
                  <a:blip r:embed="rId9"/>
                  <a:stretch>
                    <a:fillRect r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7E02E10-732A-E8FC-9D38-1CA653208A76}"/>
                </a:ext>
              </a:extLst>
            </p:cNvPr>
            <p:cNvCxnSpPr>
              <a:cxnSpLocks/>
            </p:cNvCxnSpPr>
            <p:nvPr/>
          </p:nvCxnSpPr>
          <p:spPr>
            <a:xfrm>
              <a:off x="7856829" y="3769913"/>
              <a:ext cx="333022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AFD9021-3097-A713-9B28-2C422147D6B5}"/>
                </a:ext>
              </a:extLst>
            </p:cNvPr>
            <p:cNvCxnSpPr>
              <a:cxnSpLocks/>
            </p:cNvCxnSpPr>
            <p:nvPr/>
          </p:nvCxnSpPr>
          <p:spPr>
            <a:xfrm>
              <a:off x="7856829" y="3673004"/>
              <a:ext cx="0" cy="22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36B1DC0-F5E9-1ABC-8DEA-1D06045CFB14}"/>
                </a:ext>
              </a:extLst>
            </p:cNvPr>
            <p:cNvCxnSpPr>
              <a:cxnSpLocks/>
            </p:cNvCxnSpPr>
            <p:nvPr/>
          </p:nvCxnSpPr>
          <p:spPr>
            <a:xfrm>
              <a:off x="11187051" y="3673004"/>
              <a:ext cx="0" cy="22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C44A7DC-3991-7E5F-ADDE-CB3DAF53B30F}"/>
                </a:ext>
              </a:extLst>
            </p:cNvPr>
            <p:cNvSpPr txBox="1"/>
            <p:nvPr/>
          </p:nvSpPr>
          <p:spPr>
            <a:xfrm>
              <a:off x="7702780" y="3417282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18B54D6-1EF7-CEDA-30DA-524B2315F355}"/>
                </a:ext>
              </a:extLst>
            </p:cNvPr>
            <p:cNvSpPr txBox="1"/>
            <p:nvPr/>
          </p:nvSpPr>
          <p:spPr>
            <a:xfrm>
              <a:off x="11033002" y="3434959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60A75DE-6DE3-BBC4-5E2D-FDDA00791F39}"/>
              </a:ext>
            </a:extLst>
          </p:cNvPr>
          <p:cNvSpPr txBox="1"/>
          <p:nvPr/>
        </p:nvSpPr>
        <p:spPr>
          <a:xfrm>
            <a:off x="6132390" y="2991836"/>
            <a:ext cx="50833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Draw from each distribution and choose the largest.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2E0D8B-ACDE-30C8-949A-EB740009E8C7}"/>
              </a:ext>
            </a:extLst>
          </p:cNvPr>
          <p:cNvSpPr txBox="1"/>
          <p:nvPr/>
        </p:nvSpPr>
        <p:spPr>
          <a:xfrm>
            <a:off x="6192323" y="4040958"/>
            <a:ext cx="50833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Say the user does donate on Ad 1.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B6E2A2A-1687-994C-4E96-22641DB2078D}"/>
              </a:ext>
            </a:extLst>
          </p:cNvPr>
          <p:cNvSpPr txBox="1"/>
          <p:nvPr/>
        </p:nvSpPr>
        <p:spPr>
          <a:xfrm>
            <a:off x="6192322" y="5029775"/>
            <a:ext cx="5462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Update Ad 1’s prior distribution.</a:t>
            </a:r>
          </a:p>
        </p:txBody>
      </p:sp>
    </p:spTree>
    <p:extLst>
      <p:ext uri="{BB962C8B-B14F-4D97-AF65-F5344CB8AC3E}">
        <p14:creationId xmlns:p14="http://schemas.microsoft.com/office/powerpoint/2010/main" val="37394881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F2AB4E-CFA5-AF73-A1E2-32022B31A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09A2C5AD-E8EA-691F-5645-0EBA8D6F0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883077" y="2838072"/>
            <a:ext cx="3346263" cy="96656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E62C316-388B-7888-3FF5-1C967C299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658" y="5237249"/>
            <a:ext cx="3388411" cy="96656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726D491-521C-72AD-C373-2B9A3D7B3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861" y="4036067"/>
            <a:ext cx="3388412" cy="8860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1434EA-E13E-7DC4-FF2A-D856E4E6E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Thompson Sampling Example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FCD9B10-C23F-44FD-7B59-345E4BACE797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Say there are three ads: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17BCED5-D171-B585-DFA0-F2B40E714785}"/>
              </a:ext>
            </a:extLst>
          </p:cNvPr>
          <p:cNvGrpSpPr/>
          <p:nvPr/>
        </p:nvGrpSpPr>
        <p:grpSpPr>
          <a:xfrm>
            <a:off x="4198188" y="1690688"/>
            <a:ext cx="3830129" cy="913696"/>
            <a:chOff x="5158596" y="1523098"/>
            <a:chExt cx="6195204" cy="9136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EDF09E75-D5BA-DB5B-7EF3-EFBBCC55725F}"/>
                    </a:ext>
                  </a:extLst>
                </p:cNvPr>
                <p:cNvSpPr txBox="1"/>
                <p:nvPr/>
              </p:nvSpPr>
              <p:spPr>
                <a:xfrm>
                  <a:off x="5158596" y="1550782"/>
                  <a:ext cx="2691442" cy="88601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2000" b="0" dirty="0"/>
                </a:p>
                <a:p>
                  <a:endParaRPr lang="en-US" sz="20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EDF09E75-D5BA-DB5B-7EF3-EFBBCC5572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8596" y="1550782"/>
                  <a:ext cx="2691442" cy="88601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242F33BF-6A26-F271-BDC2-E8E0ED4C4E9C}"/>
                    </a:ext>
                  </a:extLst>
                </p:cNvPr>
                <p:cNvSpPr txBox="1"/>
                <p:nvPr/>
              </p:nvSpPr>
              <p:spPr>
                <a:xfrm>
                  <a:off x="6910477" y="1550782"/>
                  <a:ext cx="2691442" cy="88396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2000" b="0" dirty="0"/>
                </a:p>
                <a:p>
                  <a:endParaRPr lang="en-US" sz="20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242F33BF-6A26-F271-BDC2-E8E0ED4C4E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0477" y="1550782"/>
                  <a:ext cx="2691442" cy="88396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057E29C6-4F7C-24B9-8880-229E46157346}"/>
                    </a:ext>
                  </a:extLst>
                </p:cNvPr>
                <p:cNvSpPr txBox="1"/>
                <p:nvPr/>
              </p:nvSpPr>
              <p:spPr>
                <a:xfrm>
                  <a:off x="8662358" y="1523098"/>
                  <a:ext cx="2691442" cy="88601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2000" b="0" dirty="0"/>
                </a:p>
                <a:p>
                  <a:endParaRPr lang="en-US" sz="20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057E29C6-4F7C-24B9-8880-229E461573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2358" y="1523098"/>
                  <a:ext cx="2691442" cy="88601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80A6F68-452B-8012-420A-C77162263335}"/>
              </a:ext>
            </a:extLst>
          </p:cNvPr>
          <p:cNvGrpSpPr/>
          <p:nvPr/>
        </p:nvGrpSpPr>
        <p:grpSpPr>
          <a:xfrm>
            <a:off x="976223" y="3205179"/>
            <a:ext cx="4419867" cy="3173072"/>
            <a:chOff x="6921233" y="1502190"/>
            <a:chExt cx="4419867" cy="23965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A91C1D32-7431-33DF-B8A1-82CA06BD6865}"/>
                    </a:ext>
                  </a:extLst>
                </p:cNvPr>
                <p:cNvSpPr txBox="1"/>
                <p:nvPr/>
              </p:nvSpPr>
              <p:spPr>
                <a:xfrm>
                  <a:off x="6921233" y="1502190"/>
                  <a:ext cx="677333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A91C1D32-7431-33DF-B8A1-82CA06BD68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1233" y="1502190"/>
                  <a:ext cx="677333" cy="430887"/>
                </a:xfrm>
                <a:prstGeom prst="rect">
                  <a:avLst/>
                </a:prstGeom>
                <a:blipFill>
                  <a:blip r:embed="rId7"/>
                  <a:stretch>
                    <a:fillRect r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CC1F36-D749-F2F7-AC2A-EE7AD6332C12}"/>
                </a:ext>
              </a:extLst>
            </p:cNvPr>
            <p:cNvCxnSpPr>
              <a:cxnSpLocks/>
            </p:cNvCxnSpPr>
            <p:nvPr/>
          </p:nvCxnSpPr>
          <p:spPr>
            <a:xfrm>
              <a:off x="7821789" y="1965220"/>
              <a:ext cx="333022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3711B53-AF18-4AFE-3497-91DAE14AE28B}"/>
                </a:ext>
              </a:extLst>
            </p:cNvPr>
            <p:cNvCxnSpPr>
              <a:cxnSpLocks/>
            </p:cNvCxnSpPr>
            <p:nvPr/>
          </p:nvCxnSpPr>
          <p:spPr>
            <a:xfrm>
              <a:off x="7821789" y="1868311"/>
              <a:ext cx="0" cy="22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92D3E51-D6D6-6D58-83C3-8206796AE0F6}"/>
                </a:ext>
              </a:extLst>
            </p:cNvPr>
            <p:cNvCxnSpPr>
              <a:cxnSpLocks/>
            </p:cNvCxnSpPr>
            <p:nvPr/>
          </p:nvCxnSpPr>
          <p:spPr>
            <a:xfrm>
              <a:off x="11152011" y="1868311"/>
              <a:ext cx="0" cy="22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2AEC05A-68AD-5636-23F7-07CFFF001407}"/>
                </a:ext>
              </a:extLst>
            </p:cNvPr>
            <p:cNvSpPr txBox="1"/>
            <p:nvPr/>
          </p:nvSpPr>
          <p:spPr>
            <a:xfrm>
              <a:off x="7667740" y="1612589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3220FC3-9635-1045-C411-9D3F953B309A}"/>
                </a:ext>
              </a:extLst>
            </p:cNvPr>
            <p:cNvSpPr txBox="1"/>
            <p:nvPr/>
          </p:nvSpPr>
          <p:spPr>
            <a:xfrm>
              <a:off x="10997962" y="1630266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05BDE00-E735-F3D1-A4EC-9B94005F39F4}"/>
                    </a:ext>
                  </a:extLst>
                </p:cNvPr>
                <p:cNvSpPr txBox="1"/>
                <p:nvPr/>
              </p:nvSpPr>
              <p:spPr>
                <a:xfrm>
                  <a:off x="6943573" y="2353952"/>
                  <a:ext cx="677333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05BDE00-E735-F3D1-A4EC-9B94005F39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3573" y="2353952"/>
                  <a:ext cx="677333" cy="430887"/>
                </a:xfrm>
                <a:prstGeom prst="rect">
                  <a:avLst/>
                </a:prstGeom>
                <a:blipFill>
                  <a:blip r:embed="rId8"/>
                  <a:stretch>
                    <a:fillRect r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36625F8-E6B9-FE1C-213C-E353B3C7CCFB}"/>
                </a:ext>
              </a:extLst>
            </p:cNvPr>
            <p:cNvCxnSpPr>
              <a:cxnSpLocks/>
            </p:cNvCxnSpPr>
            <p:nvPr/>
          </p:nvCxnSpPr>
          <p:spPr>
            <a:xfrm>
              <a:off x="7844129" y="2816982"/>
              <a:ext cx="333022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AF8C7C3-1535-AF73-7AC3-B350DECE217F}"/>
                </a:ext>
              </a:extLst>
            </p:cNvPr>
            <p:cNvCxnSpPr>
              <a:cxnSpLocks/>
            </p:cNvCxnSpPr>
            <p:nvPr/>
          </p:nvCxnSpPr>
          <p:spPr>
            <a:xfrm>
              <a:off x="7844129" y="2720073"/>
              <a:ext cx="0" cy="22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0516408-235D-35E9-238C-C83D2353956B}"/>
                </a:ext>
              </a:extLst>
            </p:cNvPr>
            <p:cNvCxnSpPr>
              <a:cxnSpLocks/>
            </p:cNvCxnSpPr>
            <p:nvPr/>
          </p:nvCxnSpPr>
          <p:spPr>
            <a:xfrm>
              <a:off x="11174351" y="2720073"/>
              <a:ext cx="0" cy="22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E766FA1-42B8-0E41-034C-D495FE7BF8EE}"/>
                </a:ext>
              </a:extLst>
            </p:cNvPr>
            <p:cNvSpPr txBox="1"/>
            <p:nvPr/>
          </p:nvSpPr>
          <p:spPr>
            <a:xfrm>
              <a:off x="7690080" y="2464351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A46E732-6017-45B4-C86A-F2943F6FF956}"/>
                </a:ext>
              </a:extLst>
            </p:cNvPr>
            <p:cNvSpPr txBox="1"/>
            <p:nvPr/>
          </p:nvSpPr>
          <p:spPr>
            <a:xfrm>
              <a:off x="11020302" y="2482028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29FA1383-804C-BC3C-69A8-99EC9136AB59}"/>
                    </a:ext>
                  </a:extLst>
                </p:cNvPr>
                <p:cNvSpPr txBox="1"/>
                <p:nvPr/>
              </p:nvSpPr>
              <p:spPr>
                <a:xfrm>
                  <a:off x="6956273" y="3306883"/>
                  <a:ext cx="677333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29FA1383-804C-BC3C-69A8-99EC9136AB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6273" y="3306883"/>
                  <a:ext cx="677333" cy="430887"/>
                </a:xfrm>
                <a:prstGeom prst="rect">
                  <a:avLst/>
                </a:prstGeom>
                <a:blipFill>
                  <a:blip r:embed="rId9"/>
                  <a:stretch>
                    <a:fillRect r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E25C9D7-F39C-A13C-111A-C5CFCC6F05FC}"/>
                </a:ext>
              </a:extLst>
            </p:cNvPr>
            <p:cNvCxnSpPr>
              <a:cxnSpLocks/>
            </p:cNvCxnSpPr>
            <p:nvPr/>
          </p:nvCxnSpPr>
          <p:spPr>
            <a:xfrm>
              <a:off x="7856829" y="3769913"/>
              <a:ext cx="333022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9118E25-D152-A27F-5DA6-19F58FA06376}"/>
                </a:ext>
              </a:extLst>
            </p:cNvPr>
            <p:cNvCxnSpPr>
              <a:cxnSpLocks/>
            </p:cNvCxnSpPr>
            <p:nvPr/>
          </p:nvCxnSpPr>
          <p:spPr>
            <a:xfrm>
              <a:off x="7856829" y="3673004"/>
              <a:ext cx="0" cy="22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9060EDF-808B-3ABC-3C09-A1FE3469E7C6}"/>
                </a:ext>
              </a:extLst>
            </p:cNvPr>
            <p:cNvCxnSpPr>
              <a:cxnSpLocks/>
            </p:cNvCxnSpPr>
            <p:nvPr/>
          </p:nvCxnSpPr>
          <p:spPr>
            <a:xfrm>
              <a:off x="11187051" y="3673004"/>
              <a:ext cx="0" cy="22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376FE76-4145-1271-AC81-24DFAA9BA3EC}"/>
                </a:ext>
              </a:extLst>
            </p:cNvPr>
            <p:cNvSpPr txBox="1"/>
            <p:nvPr/>
          </p:nvSpPr>
          <p:spPr>
            <a:xfrm>
              <a:off x="7702780" y="3417282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DFD030B-6489-F40A-0D41-25AC5DB47133}"/>
                </a:ext>
              </a:extLst>
            </p:cNvPr>
            <p:cNvSpPr txBox="1"/>
            <p:nvPr/>
          </p:nvSpPr>
          <p:spPr>
            <a:xfrm>
              <a:off x="11033002" y="3434959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49A08CF-F3B7-2F98-89F1-C95A6F496A83}"/>
              </a:ext>
            </a:extLst>
          </p:cNvPr>
          <p:cNvSpPr txBox="1"/>
          <p:nvPr/>
        </p:nvSpPr>
        <p:spPr>
          <a:xfrm>
            <a:off x="6132390" y="2991836"/>
            <a:ext cx="50833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Draw from each distribution and choose the largest.</a:t>
            </a:r>
          </a:p>
        </p:txBody>
      </p:sp>
      <p:sp>
        <p:nvSpPr>
          <p:cNvPr id="30" name="Multiply 29">
            <a:extLst>
              <a:ext uri="{FF2B5EF4-FFF2-40B4-BE49-F238E27FC236}">
                <a16:creationId xmlns:a16="http://schemas.microsoft.com/office/drawing/2014/main" id="{22307608-CD75-39F9-7B6C-FA0AEBEDF7E9}"/>
              </a:ext>
            </a:extLst>
          </p:cNvPr>
          <p:cNvSpPr/>
          <p:nvPr/>
        </p:nvSpPr>
        <p:spPr>
          <a:xfrm>
            <a:off x="2053279" y="5958359"/>
            <a:ext cx="554887" cy="570163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Multiply 30">
            <a:extLst>
              <a:ext uri="{FF2B5EF4-FFF2-40B4-BE49-F238E27FC236}">
                <a16:creationId xmlns:a16="http://schemas.microsoft.com/office/drawing/2014/main" id="{F8F78D84-B4CC-C789-79AD-86CAC1A5B14F}"/>
              </a:ext>
            </a:extLst>
          </p:cNvPr>
          <p:cNvSpPr/>
          <p:nvPr/>
        </p:nvSpPr>
        <p:spPr>
          <a:xfrm>
            <a:off x="3993074" y="4651886"/>
            <a:ext cx="554887" cy="570163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Multiply 32">
            <a:extLst>
              <a:ext uri="{FF2B5EF4-FFF2-40B4-BE49-F238E27FC236}">
                <a16:creationId xmlns:a16="http://schemas.microsoft.com/office/drawing/2014/main" id="{39CFD477-CBF0-3A30-C252-FF2F76BFA323}"/>
              </a:ext>
            </a:extLst>
          </p:cNvPr>
          <p:cNvSpPr/>
          <p:nvPr/>
        </p:nvSpPr>
        <p:spPr>
          <a:xfrm>
            <a:off x="4444283" y="3530606"/>
            <a:ext cx="554887" cy="570163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eft Arrow 34">
            <a:extLst>
              <a:ext uri="{FF2B5EF4-FFF2-40B4-BE49-F238E27FC236}">
                <a16:creationId xmlns:a16="http://schemas.microsoft.com/office/drawing/2014/main" id="{1489CAA7-8495-E755-7A00-A817ECCC7A4B}"/>
              </a:ext>
            </a:extLst>
          </p:cNvPr>
          <p:cNvSpPr/>
          <p:nvPr/>
        </p:nvSpPr>
        <p:spPr>
          <a:xfrm>
            <a:off x="5336904" y="3282007"/>
            <a:ext cx="536222" cy="429527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5926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E061B9-4CB2-9D62-CB31-8E505F6700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6FF10E-E725-AA5D-6A52-E53BE4683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604" y="3034237"/>
            <a:ext cx="3473667" cy="79144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3EF0A7F-8BA4-B271-7BDC-C1B9044DD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658" y="5237249"/>
            <a:ext cx="3388411" cy="96656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F70A32C-FC6B-5DA3-E82C-63E04D3123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2861" y="4036067"/>
            <a:ext cx="3388412" cy="8860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B42D4A-6E34-477E-C33F-808083E09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Thompson Sampling Example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F503225-3637-1C8A-ACE1-C6B7D725789C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Say there are three ads: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49E5B7E-9E8C-738A-B28E-A55460C2BA64}"/>
              </a:ext>
            </a:extLst>
          </p:cNvPr>
          <p:cNvGrpSpPr/>
          <p:nvPr/>
        </p:nvGrpSpPr>
        <p:grpSpPr>
          <a:xfrm>
            <a:off x="4198188" y="1690688"/>
            <a:ext cx="3830129" cy="913696"/>
            <a:chOff x="5158596" y="1523098"/>
            <a:chExt cx="6195204" cy="9136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44B3FF7-0CF1-DCBC-6E81-6F6ADD1CCBD2}"/>
                    </a:ext>
                  </a:extLst>
                </p:cNvPr>
                <p:cNvSpPr txBox="1"/>
                <p:nvPr/>
              </p:nvSpPr>
              <p:spPr>
                <a:xfrm>
                  <a:off x="5158596" y="1550782"/>
                  <a:ext cx="2691442" cy="88601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2000" b="0" dirty="0"/>
                </a:p>
                <a:p>
                  <a:endParaRPr lang="en-US" sz="20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44B3FF7-0CF1-DCBC-6E81-6F6ADD1CCB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8596" y="1550782"/>
                  <a:ext cx="2691442" cy="88601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183909DD-38D4-C515-9107-89200DE89C6D}"/>
                    </a:ext>
                  </a:extLst>
                </p:cNvPr>
                <p:cNvSpPr txBox="1"/>
                <p:nvPr/>
              </p:nvSpPr>
              <p:spPr>
                <a:xfrm>
                  <a:off x="6910477" y="1550782"/>
                  <a:ext cx="2691442" cy="88396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2000" b="0" dirty="0"/>
                </a:p>
                <a:p>
                  <a:endParaRPr lang="en-US" sz="20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183909DD-38D4-C515-9107-89200DE89C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0477" y="1550782"/>
                  <a:ext cx="2691442" cy="88396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4DEFD34-FDEC-EB1C-AFBD-8FEB0B5DD2E4}"/>
                    </a:ext>
                  </a:extLst>
                </p:cNvPr>
                <p:cNvSpPr txBox="1"/>
                <p:nvPr/>
              </p:nvSpPr>
              <p:spPr>
                <a:xfrm>
                  <a:off x="8662358" y="1523098"/>
                  <a:ext cx="2691442" cy="88601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2000" b="0" dirty="0"/>
                </a:p>
                <a:p>
                  <a:endParaRPr lang="en-US" sz="20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4DEFD34-FDEC-EB1C-AFBD-8FEB0B5DD2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2358" y="1523098"/>
                  <a:ext cx="2691442" cy="88601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2178949-F071-8AD8-5936-8DBF586F75BD}"/>
              </a:ext>
            </a:extLst>
          </p:cNvPr>
          <p:cNvGrpSpPr/>
          <p:nvPr/>
        </p:nvGrpSpPr>
        <p:grpSpPr>
          <a:xfrm>
            <a:off x="976223" y="3205179"/>
            <a:ext cx="4419867" cy="3173072"/>
            <a:chOff x="6921233" y="1502190"/>
            <a:chExt cx="4419867" cy="23965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3063E80-6044-C72D-B0E0-A6C7A54A9A5B}"/>
                    </a:ext>
                  </a:extLst>
                </p:cNvPr>
                <p:cNvSpPr txBox="1"/>
                <p:nvPr/>
              </p:nvSpPr>
              <p:spPr>
                <a:xfrm>
                  <a:off x="6921233" y="1502190"/>
                  <a:ext cx="677333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3063E80-6044-C72D-B0E0-A6C7A54A9A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1233" y="1502190"/>
                  <a:ext cx="677333" cy="430887"/>
                </a:xfrm>
                <a:prstGeom prst="rect">
                  <a:avLst/>
                </a:prstGeom>
                <a:blipFill>
                  <a:blip r:embed="rId8"/>
                  <a:stretch>
                    <a:fillRect r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5A3426C-A737-8BCD-99E7-9BEE05C0FA8F}"/>
                </a:ext>
              </a:extLst>
            </p:cNvPr>
            <p:cNvCxnSpPr>
              <a:cxnSpLocks/>
            </p:cNvCxnSpPr>
            <p:nvPr/>
          </p:nvCxnSpPr>
          <p:spPr>
            <a:xfrm>
              <a:off x="7821789" y="1965220"/>
              <a:ext cx="333022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C4C1ED1-5850-2F4B-A179-ECF7CCCE3C62}"/>
                </a:ext>
              </a:extLst>
            </p:cNvPr>
            <p:cNvCxnSpPr>
              <a:cxnSpLocks/>
            </p:cNvCxnSpPr>
            <p:nvPr/>
          </p:nvCxnSpPr>
          <p:spPr>
            <a:xfrm>
              <a:off x="7821789" y="1868311"/>
              <a:ext cx="0" cy="22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15EB531-69E9-2E59-62E9-6D33CA8FC40F}"/>
                </a:ext>
              </a:extLst>
            </p:cNvPr>
            <p:cNvCxnSpPr>
              <a:cxnSpLocks/>
            </p:cNvCxnSpPr>
            <p:nvPr/>
          </p:nvCxnSpPr>
          <p:spPr>
            <a:xfrm>
              <a:off x="11152011" y="1868311"/>
              <a:ext cx="0" cy="22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B15B38B-BF78-08A7-0210-F402E302376C}"/>
                </a:ext>
              </a:extLst>
            </p:cNvPr>
            <p:cNvSpPr txBox="1"/>
            <p:nvPr/>
          </p:nvSpPr>
          <p:spPr>
            <a:xfrm>
              <a:off x="7667740" y="1612589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E3517B0-6794-4DBF-2B37-403C3907555D}"/>
                </a:ext>
              </a:extLst>
            </p:cNvPr>
            <p:cNvSpPr txBox="1"/>
            <p:nvPr/>
          </p:nvSpPr>
          <p:spPr>
            <a:xfrm>
              <a:off x="10997962" y="1630266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F8263DDD-BA96-AB8D-05EB-464D391B376D}"/>
                    </a:ext>
                  </a:extLst>
                </p:cNvPr>
                <p:cNvSpPr txBox="1"/>
                <p:nvPr/>
              </p:nvSpPr>
              <p:spPr>
                <a:xfrm>
                  <a:off x="6943573" y="2353952"/>
                  <a:ext cx="677333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F8263DDD-BA96-AB8D-05EB-464D391B37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3573" y="2353952"/>
                  <a:ext cx="677333" cy="430887"/>
                </a:xfrm>
                <a:prstGeom prst="rect">
                  <a:avLst/>
                </a:prstGeom>
                <a:blipFill>
                  <a:blip r:embed="rId9"/>
                  <a:stretch>
                    <a:fillRect r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DC506E1-EBFA-48D2-DC9C-D2557E854B25}"/>
                </a:ext>
              </a:extLst>
            </p:cNvPr>
            <p:cNvCxnSpPr>
              <a:cxnSpLocks/>
            </p:cNvCxnSpPr>
            <p:nvPr/>
          </p:nvCxnSpPr>
          <p:spPr>
            <a:xfrm>
              <a:off x="7844129" y="2816982"/>
              <a:ext cx="333022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E3303D6-E895-78B3-81B0-CDB0A9A72242}"/>
                </a:ext>
              </a:extLst>
            </p:cNvPr>
            <p:cNvCxnSpPr>
              <a:cxnSpLocks/>
            </p:cNvCxnSpPr>
            <p:nvPr/>
          </p:nvCxnSpPr>
          <p:spPr>
            <a:xfrm>
              <a:off x="7844129" y="2720073"/>
              <a:ext cx="0" cy="22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16E192F-BD7B-E41C-A2AA-D2842E5217FB}"/>
                </a:ext>
              </a:extLst>
            </p:cNvPr>
            <p:cNvCxnSpPr>
              <a:cxnSpLocks/>
            </p:cNvCxnSpPr>
            <p:nvPr/>
          </p:nvCxnSpPr>
          <p:spPr>
            <a:xfrm>
              <a:off x="11174351" y="2720073"/>
              <a:ext cx="0" cy="22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B2EFB96-164D-75C0-A02E-480A9E45829F}"/>
                </a:ext>
              </a:extLst>
            </p:cNvPr>
            <p:cNvSpPr txBox="1"/>
            <p:nvPr/>
          </p:nvSpPr>
          <p:spPr>
            <a:xfrm>
              <a:off x="7690080" y="2464351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441E2FA-0F9B-52CC-3C7B-6FBD117DB2DD}"/>
                </a:ext>
              </a:extLst>
            </p:cNvPr>
            <p:cNvSpPr txBox="1"/>
            <p:nvPr/>
          </p:nvSpPr>
          <p:spPr>
            <a:xfrm>
              <a:off x="11020302" y="2482028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11E7EF50-5572-F3E1-2202-71ACF5831ED8}"/>
                    </a:ext>
                  </a:extLst>
                </p:cNvPr>
                <p:cNvSpPr txBox="1"/>
                <p:nvPr/>
              </p:nvSpPr>
              <p:spPr>
                <a:xfrm>
                  <a:off x="6956273" y="3306883"/>
                  <a:ext cx="677333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11E7EF50-5572-F3E1-2202-71ACF5831E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6273" y="3306883"/>
                  <a:ext cx="677333" cy="430887"/>
                </a:xfrm>
                <a:prstGeom prst="rect">
                  <a:avLst/>
                </a:prstGeom>
                <a:blipFill>
                  <a:blip r:embed="rId10"/>
                  <a:stretch>
                    <a:fillRect r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AFC1244-74BD-D846-9905-F85A1877D29D}"/>
                </a:ext>
              </a:extLst>
            </p:cNvPr>
            <p:cNvCxnSpPr>
              <a:cxnSpLocks/>
            </p:cNvCxnSpPr>
            <p:nvPr/>
          </p:nvCxnSpPr>
          <p:spPr>
            <a:xfrm>
              <a:off x="7856829" y="3769913"/>
              <a:ext cx="333022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1860381-B44C-749A-F8BC-D1C1250EF25F}"/>
                </a:ext>
              </a:extLst>
            </p:cNvPr>
            <p:cNvCxnSpPr>
              <a:cxnSpLocks/>
            </p:cNvCxnSpPr>
            <p:nvPr/>
          </p:nvCxnSpPr>
          <p:spPr>
            <a:xfrm>
              <a:off x="7856829" y="3673004"/>
              <a:ext cx="0" cy="22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6C928C2-F5E8-B853-49AD-FA58C5B17A96}"/>
                </a:ext>
              </a:extLst>
            </p:cNvPr>
            <p:cNvCxnSpPr>
              <a:cxnSpLocks/>
            </p:cNvCxnSpPr>
            <p:nvPr/>
          </p:nvCxnSpPr>
          <p:spPr>
            <a:xfrm>
              <a:off x="11187051" y="3673004"/>
              <a:ext cx="0" cy="22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A73B941-5ACC-B855-1E2C-187C3EF6E8A2}"/>
                </a:ext>
              </a:extLst>
            </p:cNvPr>
            <p:cNvSpPr txBox="1"/>
            <p:nvPr/>
          </p:nvSpPr>
          <p:spPr>
            <a:xfrm>
              <a:off x="7702780" y="3417282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8D879C1-E893-2185-BD27-7B47503EB144}"/>
                </a:ext>
              </a:extLst>
            </p:cNvPr>
            <p:cNvSpPr txBox="1"/>
            <p:nvPr/>
          </p:nvSpPr>
          <p:spPr>
            <a:xfrm>
              <a:off x="11033002" y="3434959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33FEE1DB-A460-5B0A-08D5-5CF6FF381827}"/>
              </a:ext>
            </a:extLst>
          </p:cNvPr>
          <p:cNvSpPr txBox="1"/>
          <p:nvPr/>
        </p:nvSpPr>
        <p:spPr>
          <a:xfrm>
            <a:off x="6132390" y="2991836"/>
            <a:ext cx="50833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Draw from each distribution and choose the largest.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1121977-8E34-D88A-A497-26B20AD997C7}"/>
              </a:ext>
            </a:extLst>
          </p:cNvPr>
          <p:cNvSpPr txBox="1"/>
          <p:nvPr/>
        </p:nvSpPr>
        <p:spPr>
          <a:xfrm>
            <a:off x="6192323" y="4040958"/>
            <a:ext cx="50833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Say the user does </a:t>
            </a:r>
            <a:r>
              <a:rPr lang="en-US" sz="2800" b="1" dirty="0">
                <a:solidFill>
                  <a:schemeClr val="accent1"/>
                </a:solidFill>
              </a:rPr>
              <a:t>not</a:t>
            </a:r>
            <a:r>
              <a:rPr lang="en-US" sz="2800" dirty="0">
                <a:solidFill>
                  <a:schemeClr val="accent1"/>
                </a:solidFill>
              </a:rPr>
              <a:t> donate on Ad 1.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267E1D3-E99F-60A8-0E57-1F21B3602374}"/>
              </a:ext>
            </a:extLst>
          </p:cNvPr>
          <p:cNvSpPr txBox="1"/>
          <p:nvPr/>
        </p:nvSpPr>
        <p:spPr>
          <a:xfrm>
            <a:off x="6192322" y="5029775"/>
            <a:ext cx="5462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Update Ad 1’s prior distribution.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E71D7CD-7B84-FBA7-1792-08D60B50267C}"/>
              </a:ext>
            </a:extLst>
          </p:cNvPr>
          <p:cNvSpPr txBox="1"/>
          <p:nvPr/>
        </p:nvSpPr>
        <p:spPr>
          <a:xfrm>
            <a:off x="5641675" y="2976113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85990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9A5510-1256-D6E8-2269-9752DFBDF6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D5508-5AA2-478C-9801-443C78B3E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Thompson Sampling Example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AF0791C-A125-85DC-7599-9E91050AB08B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Say there are three ads: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4E21693-8B5F-1C5C-DA60-8079CBF62E78}"/>
              </a:ext>
            </a:extLst>
          </p:cNvPr>
          <p:cNvGrpSpPr/>
          <p:nvPr/>
        </p:nvGrpSpPr>
        <p:grpSpPr>
          <a:xfrm>
            <a:off x="4198188" y="1690688"/>
            <a:ext cx="3830129" cy="913696"/>
            <a:chOff x="5158596" y="1523098"/>
            <a:chExt cx="6195204" cy="9136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ED0D0D73-9CAE-4CB8-A271-B7C275AF0592}"/>
                    </a:ext>
                  </a:extLst>
                </p:cNvPr>
                <p:cNvSpPr txBox="1"/>
                <p:nvPr/>
              </p:nvSpPr>
              <p:spPr>
                <a:xfrm>
                  <a:off x="5158596" y="1550782"/>
                  <a:ext cx="2691442" cy="88601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2000" b="0" dirty="0"/>
                </a:p>
                <a:p>
                  <a:endParaRPr lang="en-US" sz="20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ED0D0D73-9CAE-4CB8-A271-B7C275AF05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8596" y="1550782"/>
                  <a:ext cx="2691442" cy="88601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796942E7-6849-3DE3-56DC-6AC88DEA9AD5}"/>
                    </a:ext>
                  </a:extLst>
                </p:cNvPr>
                <p:cNvSpPr txBox="1"/>
                <p:nvPr/>
              </p:nvSpPr>
              <p:spPr>
                <a:xfrm>
                  <a:off x="6910477" y="1550782"/>
                  <a:ext cx="2691442" cy="88396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2000" b="0" dirty="0"/>
                </a:p>
                <a:p>
                  <a:endParaRPr lang="en-US" sz="20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796942E7-6849-3DE3-56DC-6AC88DEA9A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0477" y="1550782"/>
                  <a:ext cx="2691442" cy="88396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6CA73DF2-ECF2-313C-E6FC-FCD548DDDA83}"/>
                    </a:ext>
                  </a:extLst>
                </p:cNvPr>
                <p:cNvSpPr txBox="1"/>
                <p:nvPr/>
              </p:nvSpPr>
              <p:spPr>
                <a:xfrm>
                  <a:off x="8662358" y="1523098"/>
                  <a:ext cx="2691442" cy="88601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2000" b="0" dirty="0"/>
                </a:p>
                <a:p>
                  <a:endParaRPr lang="en-US" sz="20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6CA73DF2-ECF2-313C-E6FC-FCD548DDDA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2358" y="1523098"/>
                  <a:ext cx="2691442" cy="88601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147998EB-C020-B592-A2B8-45CCFBEC9C40}"/>
              </a:ext>
            </a:extLst>
          </p:cNvPr>
          <p:cNvSpPr txBox="1"/>
          <p:nvPr/>
        </p:nvSpPr>
        <p:spPr>
          <a:xfrm>
            <a:off x="4723509" y="3466714"/>
            <a:ext cx="27449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chemeClr val="accent1"/>
                </a:solidFill>
              </a:rPr>
              <a:t>(</a:t>
            </a:r>
            <a:r>
              <a:rPr lang="en-US" sz="7200" dirty="0" err="1">
                <a:solidFill>
                  <a:schemeClr val="accent1"/>
                </a:solidFill>
              </a:rPr>
              <a:t>etc</a:t>
            </a:r>
            <a:r>
              <a:rPr lang="en-US" sz="7200" dirty="0">
                <a:solidFill>
                  <a:schemeClr val="accent1"/>
                </a:solidFill>
              </a:rPr>
              <a:t>…)</a:t>
            </a:r>
          </a:p>
        </p:txBody>
      </p:sp>
    </p:spTree>
    <p:extLst>
      <p:ext uri="{BB962C8B-B14F-4D97-AF65-F5344CB8AC3E}">
        <p14:creationId xmlns:p14="http://schemas.microsoft.com/office/powerpoint/2010/main" val="253466357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97BFCA-5854-66CB-74EB-A36723A28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64AC9D24-4131-0B26-E206-5F61E5941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390" y="5202694"/>
            <a:ext cx="3303649" cy="101236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3095934-B96E-A382-B2F3-C917B5E5D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117" y="4074967"/>
            <a:ext cx="3303645" cy="8968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5501A7B-24A0-D686-B2B0-0887AC00CE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6992" y="2904531"/>
            <a:ext cx="3325703" cy="9090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97EDDC-F88A-D073-E440-46FEEB4AF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Thompson Sampling Example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A7DEFA6-B07F-DFED-EDCE-89D7B346844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Say there are three ads: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2BC327D-3950-3A91-2737-DED3F80D7572}"/>
              </a:ext>
            </a:extLst>
          </p:cNvPr>
          <p:cNvGrpSpPr/>
          <p:nvPr/>
        </p:nvGrpSpPr>
        <p:grpSpPr>
          <a:xfrm>
            <a:off x="4198188" y="1690688"/>
            <a:ext cx="3830129" cy="913696"/>
            <a:chOff x="5158596" y="1523098"/>
            <a:chExt cx="6195204" cy="9136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307CF91D-D8FF-6E24-D2FC-9FCA386FCED5}"/>
                    </a:ext>
                  </a:extLst>
                </p:cNvPr>
                <p:cNvSpPr txBox="1"/>
                <p:nvPr/>
              </p:nvSpPr>
              <p:spPr>
                <a:xfrm>
                  <a:off x="5158596" y="1550782"/>
                  <a:ext cx="2691442" cy="88601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2000" b="0" dirty="0"/>
                </a:p>
                <a:p>
                  <a:endParaRPr lang="en-US" sz="20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307CF91D-D8FF-6E24-D2FC-9FCA386FCE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8596" y="1550782"/>
                  <a:ext cx="2691442" cy="88601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5855A207-07A2-80F5-D307-36E92F92855B}"/>
                    </a:ext>
                  </a:extLst>
                </p:cNvPr>
                <p:cNvSpPr txBox="1"/>
                <p:nvPr/>
              </p:nvSpPr>
              <p:spPr>
                <a:xfrm>
                  <a:off x="6910477" y="1550782"/>
                  <a:ext cx="2691442" cy="88396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2000" b="0" dirty="0"/>
                </a:p>
                <a:p>
                  <a:endParaRPr lang="en-US" sz="20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5855A207-07A2-80F5-D307-36E92F9285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0477" y="1550782"/>
                  <a:ext cx="2691442" cy="88396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78D976B-F55A-02F4-E098-0359EAC63861}"/>
                    </a:ext>
                  </a:extLst>
                </p:cNvPr>
                <p:cNvSpPr txBox="1"/>
                <p:nvPr/>
              </p:nvSpPr>
              <p:spPr>
                <a:xfrm>
                  <a:off x="8662358" y="1523098"/>
                  <a:ext cx="2691442" cy="88601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2000" b="0" dirty="0"/>
                </a:p>
                <a:p>
                  <a:endParaRPr lang="en-US" sz="20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78D976B-F55A-02F4-E098-0359EAC638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2358" y="1523098"/>
                  <a:ext cx="2691442" cy="88601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E88C220-0286-E82C-3377-5B5DAE753844}"/>
              </a:ext>
            </a:extLst>
          </p:cNvPr>
          <p:cNvGrpSpPr/>
          <p:nvPr/>
        </p:nvGrpSpPr>
        <p:grpSpPr>
          <a:xfrm>
            <a:off x="976223" y="3205179"/>
            <a:ext cx="4419867" cy="3173072"/>
            <a:chOff x="6921233" y="1502190"/>
            <a:chExt cx="4419867" cy="23965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73543D1-1C26-0ACF-C989-EF4C55663171}"/>
                    </a:ext>
                  </a:extLst>
                </p:cNvPr>
                <p:cNvSpPr txBox="1"/>
                <p:nvPr/>
              </p:nvSpPr>
              <p:spPr>
                <a:xfrm>
                  <a:off x="6921233" y="1502190"/>
                  <a:ext cx="677333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73543D1-1C26-0ACF-C989-EF4C556631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1233" y="1502190"/>
                  <a:ext cx="677333" cy="430887"/>
                </a:xfrm>
                <a:prstGeom prst="rect">
                  <a:avLst/>
                </a:prstGeom>
                <a:blipFill>
                  <a:blip r:embed="rId8"/>
                  <a:stretch>
                    <a:fillRect r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FEA3A4A-1F10-21E4-E508-D58B98B60E80}"/>
                </a:ext>
              </a:extLst>
            </p:cNvPr>
            <p:cNvCxnSpPr>
              <a:cxnSpLocks/>
            </p:cNvCxnSpPr>
            <p:nvPr/>
          </p:nvCxnSpPr>
          <p:spPr>
            <a:xfrm>
              <a:off x="7821789" y="1965220"/>
              <a:ext cx="333022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8091BD0-C775-8F0D-9A0C-E7AAEC50E51A}"/>
                </a:ext>
              </a:extLst>
            </p:cNvPr>
            <p:cNvCxnSpPr>
              <a:cxnSpLocks/>
            </p:cNvCxnSpPr>
            <p:nvPr/>
          </p:nvCxnSpPr>
          <p:spPr>
            <a:xfrm>
              <a:off x="7821789" y="1868311"/>
              <a:ext cx="0" cy="22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AB4732E-29C5-7587-C4B0-5E06A87CD6A4}"/>
                </a:ext>
              </a:extLst>
            </p:cNvPr>
            <p:cNvCxnSpPr>
              <a:cxnSpLocks/>
            </p:cNvCxnSpPr>
            <p:nvPr/>
          </p:nvCxnSpPr>
          <p:spPr>
            <a:xfrm>
              <a:off x="11152011" y="1868311"/>
              <a:ext cx="0" cy="22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240DD12-CDFD-701E-3168-5F66894CC511}"/>
                </a:ext>
              </a:extLst>
            </p:cNvPr>
            <p:cNvSpPr txBox="1"/>
            <p:nvPr/>
          </p:nvSpPr>
          <p:spPr>
            <a:xfrm>
              <a:off x="7667740" y="1612589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678A0A6-4AB2-BCCE-B5DA-322E26E50D44}"/>
                </a:ext>
              </a:extLst>
            </p:cNvPr>
            <p:cNvSpPr txBox="1"/>
            <p:nvPr/>
          </p:nvSpPr>
          <p:spPr>
            <a:xfrm>
              <a:off x="10997962" y="1630266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E7687C4E-AAE3-C996-6426-3FF820790327}"/>
                    </a:ext>
                  </a:extLst>
                </p:cNvPr>
                <p:cNvSpPr txBox="1"/>
                <p:nvPr/>
              </p:nvSpPr>
              <p:spPr>
                <a:xfrm>
                  <a:off x="6943573" y="2353952"/>
                  <a:ext cx="677333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E7687C4E-AAE3-C996-6426-3FF8207903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3573" y="2353952"/>
                  <a:ext cx="677333" cy="430887"/>
                </a:xfrm>
                <a:prstGeom prst="rect">
                  <a:avLst/>
                </a:prstGeom>
                <a:blipFill>
                  <a:blip r:embed="rId9"/>
                  <a:stretch>
                    <a:fillRect r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697872A-459C-E304-F25C-47EE4AA77CE2}"/>
                </a:ext>
              </a:extLst>
            </p:cNvPr>
            <p:cNvCxnSpPr>
              <a:cxnSpLocks/>
            </p:cNvCxnSpPr>
            <p:nvPr/>
          </p:nvCxnSpPr>
          <p:spPr>
            <a:xfrm>
              <a:off x="7844129" y="2816982"/>
              <a:ext cx="333022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C4002CE-9749-54F6-27BD-6BE63A0FA324}"/>
                </a:ext>
              </a:extLst>
            </p:cNvPr>
            <p:cNvCxnSpPr>
              <a:cxnSpLocks/>
            </p:cNvCxnSpPr>
            <p:nvPr/>
          </p:nvCxnSpPr>
          <p:spPr>
            <a:xfrm>
              <a:off x="7844129" y="2720073"/>
              <a:ext cx="0" cy="22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17F593B-63BE-C7D4-4E5A-DC5DE7115DDE}"/>
                </a:ext>
              </a:extLst>
            </p:cNvPr>
            <p:cNvCxnSpPr>
              <a:cxnSpLocks/>
            </p:cNvCxnSpPr>
            <p:nvPr/>
          </p:nvCxnSpPr>
          <p:spPr>
            <a:xfrm>
              <a:off x="11174351" y="2720073"/>
              <a:ext cx="0" cy="22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A78A6AC-E744-A7A9-358E-3A5737F3D03D}"/>
                </a:ext>
              </a:extLst>
            </p:cNvPr>
            <p:cNvSpPr txBox="1"/>
            <p:nvPr/>
          </p:nvSpPr>
          <p:spPr>
            <a:xfrm>
              <a:off x="7690080" y="2464351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C42F4E3-6F18-5071-33E6-C5E57EF22F17}"/>
                </a:ext>
              </a:extLst>
            </p:cNvPr>
            <p:cNvSpPr txBox="1"/>
            <p:nvPr/>
          </p:nvSpPr>
          <p:spPr>
            <a:xfrm>
              <a:off x="11020302" y="2482028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742F309A-B4C8-C4D6-8E45-441A8BC6830C}"/>
                    </a:ext>
                  </a:extLst>
                </p:cNvPr>
                <p:cNvSpPr txBox="1"/>
                <p:nvPr/>
              </p:nvSpPr>
              <p:spPr>
                <a:xfrm>
                  <a:off x="6956273" y="3306883"/>
                  <a:ext cx="677333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742F309A-B4C8-C4D6-8E45-441A8BC683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6273" y="3306883"/>
                  <a:ext cx="677333" cy="430887"/>
                </a:xfrm>
                <a:prstGeom prst="rect">
                  <a:avLst/>
                </a:prstGeom>
                <a:blipFill>
                  <a:blip r:embed="rId10"/>
                  <a:stretch>
                    <a:fillRect r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07107F7-D662-DE95-54D8-B198AC18D965}"/>
                </a:ext>
              </a:extLst>
            </p:cNvPr>
            <p:cNvCxnSpPr>
              <a:cxnSpLocks/>
            </p:cNvCxnSpPr>
            <p:nvPr/>
          </p:nvCxnSpPr>
          <p:spPr>
            <a:xfrm>
              <a:off x="7856829" y="3769913"/>
              <a:ext cx="333022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9C3C01A-1CA1-2365-404C-808F1BF0CD3C}"/>
                </a:ext>
              </a:extLst>
            </p:cNvPr>
            <p:cNvCxnSpPr>
              <a:cxnSpLocks/>
            </p:cNvCxnSpPr>
            <p:nvPr/>
          </p:nvCxnSpPr>
          <p:spPr>
            <a:xfrm>
              <a:off x="7856829" y="3673004"/>
              <a:ext cx="0" cy="22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C5F7F6F-0168-D43B-3677-9D2A90E7C27F}"/>
                </a:ext>
              </a:extLst>
            </p:cNvPr>
            <p:cNvCxnSpPr>
              <a:cxnSpLocks/>
            </p:cNvCxnSpPr>
            <p:nvPr/>
          </p:nvCxnSpPr>
          <p:spPr>
            <a:xfrm>
              <a:off x="11187051" y="3673004"/>
              <a:ext cx="0" cy="2257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6865EE7-E3ED-8511-69D6-F84A64BC979C}"/>
                </a:ext>
              </a:extLst>
            </p:cNvPr>
            <p:cNvSpPr txBox="1"/>
            <p:nvPr/>
          </p:nvSpPr>
          <p:spPr>
            <a:xfrm>
              <a:off x="7702780" y="3417282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ABA8498-FED2-00EA-FEAB-AA5BC8E1DDED}"/>
                </a:ext>
              </a:extLst>
            </p:cNvPr>
            <p:cNvSpPr txBox="1"/>
            <p:nvPr/>
          </p:nvSpPr>
          <p:spPr>
            <a:xfrm>
              <a:off x="11033002" y="3434959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24F5FD8F-8976-B35E-0C05-EAF032A805FF}"/>
              </a:ext>
            </a:extLst>
          </p:cNvPr>
          <p:cNvSpPr txBox="1"/>
          <p:nvPr/>
        </p:nvSpPr>
        <p:spPr>
          <a:xfrm>
            <a:off x="6132390" y="2991836"/>
            <a:ext cx="50833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/>
                </a:solidFill>
              </a:rPr>
              <a:t>Eventually</a:t>
            </a:r>
            <a:r>
              <a:rPr lang="en-US" sz="2800" dirty="0">
                <a:solidFill>
                  <a:schemeClr val="accent1"/>
                </a:solidFill>
              </a:rPr>
              <a:t>, our priors are somewhat concentrated around the actual values.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0603A2D-AB3D-7B03-106D-07C086147559}"/>
              </a:ext>
            </a:extLst>
          </p:cNvPr>
          <p:cNvSpPr txBox="1"/>
          <p:nvPr/>
        </p:nvSpPr>
        <p:spPr>
          <a:xfrm>
            <a:off x="5641675" y="2976113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F208F74-D4A1-782C-4812-B54761C6CC48}"/>
              </a:ext>
            </a:extLst>
          </p:cNvPr>
          <p:cNvSpPr txBox="1"/>
          <p:nvPr/>
        </p:nvSpPr>
        <p:spPr>
          <a:xfrm>
            <a:off x="6069800" y="4544751"/>
            <a:ext cx="50833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As time goes on, we are more likely to choose the arm that we think is better.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F18DD22-773B-5E93-3534-0F1B81F3470D}"/>
              </a:ext>
            </a:extLst>
          </p:cNvPr>
          <p:cNvSpPr txBox="1"/>
          <p:nvPr/>
        </p:nvSpPr>
        <p:spPr>
          <a:xfrm>
            <a:off x="379563" y="6515537"/>
            <a:ext cx="9024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*Note: these distributions are what I got on one run of TS, after running for t=500 total ads.</a:t>
            </a:r>
          </a:p>
        </p:txBody>
      </p:sp>
    </p:spTree>
    <p:extLst>
      <p:ext uri="{BB962C8B-B14F-4D97-AF65-F5344CB8AC3E}">
        <p14:creationId xmlns:p14="http://schemas.microsoft.com/office/powerpoint/2010/main" val="3599934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C6A82-79FC-E19C-63CF-8D48AAB68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315" y="3303693"/>
            <a:ext cx="10515600" cy="1262062"/>
          </a:xfrm>
        </p:spPr>
        <p:txBody>
          <a:bodyPr/>
          <a:lstStyle/>
          <a:p>
            <a:r>
              <a:rPr lang="en-US" dirty="0"/>
              <a:t>What more could we ask for?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AC3FD3-2CFD-2AEE-2E17-9FADF0FB9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3315" y="4605867"/>
            <a:ext cx="10295890" cy="1136755"/>
          </a:xfrm>
        </p:spPr>
        <p:txBody>
          <a:bodyPr>
            <a:noAutofit/>
          </a:bodyPr>
          <a:lstStyle/>
          <a:p>
            <a:pPr algn="l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3217780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CECBE8-B601-0C49-20C3-3F52CF6BF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7149" y="2449902"/>
            <a:ext cx="4772745" cy="30485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272095-E654-1CC3-2B9D-ECB00E586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Aside: </a:t>
            </a:r>
            <a:r>
              <a:rPr lang="en-US" dirty="0"/>
              <a:t>How do we update the distributions?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66C62D-AA06-0777-C36A-6F520BE0F7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7615688" cy="4816715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Short answer: </a:t>
                </a:r>
                <a:r>
                  <a:rPr lang="en-US" dirty="0"/>
                  <a:t>Bayes rule!</a:t>
                </a:r>
              </a:p>
              <a:p>
                <a:endParaRPr lang="en-US" dirty="0"/>
              </a:p>
              <a:p>
                <a:r>
                  <a:rPr lang="en-US" b="1" dirty="0"/>
                  <a:t>Longer answer: </a:t>
                </a:r>
                <a:r>
                  <a:rPr lang="en-US" dirty="0"/>
                  <a:t>we still need to make some assumptions about the form of the distribution.</a:t>
                </a:r>
              </a:p>
              <a:p>
                <a:r>
                  <a:rPr lang="en-US" dirty="0"/>
                  <a:t>It is mathematically convenient to choose a </a:t>
                </a:r>
                <a:r>
                  <a:rPr lang="en-US" b="1" dirty="0"/>
                  <a:t>Beta distribution</a:t>
                </a:r>
                <a:r>
                  <a:rPr lang="en-US" dirty="0"/>
                  <a:t>. 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Has two parameters,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.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Suppose that Ad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’s prior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lvl="2"/>
                <a:r>
                  <a:rPr lang="en-US" dirty="0">
                    <a:solidFill>
                      <a:schemeClr val="accent1"/>
                    </a:solidFill>
                  </a:rPr>
                  <a:t>If Ad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is successful, the prior becomes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+1,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lvl="2"/>
                <a:r>
                  <a:rPr lang="en-US" dirty="0">
                    <a:solidFill>
                      <a:schemeClr val="accent1"/>
                    </a:solidFill>
                  </a:rPr>
                  <a:t>Otherwise, the prior becomes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66C62D-AA06-0777-C36A-6F520BE0F7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7615688" cy="4816715"/>
              </a:xfrm>
              <a:blipFill>
                <a:blip r:embed="rId3"/>
                <a:stretch>
                  <a:fillRect l="-1331" t="-2100" r="-9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F06B7D3-2057-F733-569C-BAF867DD6DB7}"/>
              </a:ext>
            </a:extLst>
          </p:cNvPr>
          <p:cNvSpPr txBox="1"/>
          <p:nvPr/>
        </p:nvSpPr>
        <p:spPr>
          <a:xfrm>
            <a:off x="9693741" y="114735"/>
            <a:ext cx="23392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Don’t worry too much about the details, this slide is just here in case you want to implement TS.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3B9ED4-A292-2B6E-4F23-FB2FB7C8CCE3}"/>
              </a:ext>
            </a:extLst>
          </p:cNvPr>
          <p:cNvSpPr/>
          <p:nvPr/>
        </p:nvSpPr>
        <p:spPr>
          <a:xfrm>
            <a:off x="10871090" y="2351277"/>
            <a:ext cx="1828800" cy="1104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B48114A-20D7-0680-07BA-0133AFC8422B}"/>
                  </a:ext>
                </a:extLst>
              </p:cNvPr>
              <p:cNvSpPr txBox="1"/>
              <p:nvPr/>
            </p:nvSpPr>
            <p:spPr>
              <a:xfrm>
                <a:off x="6029864" y="2976113"/>
                <a:ext cx="2891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B48114A-20D7-0680-07BA-0133AFC842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864" y="2976113"/>
                <a:ext cx="289117" cy="276999"/>
              </a:xfrm>
              <a:prstGeom prst="rect">
                <a:avLst/>
              </a:prstGeom>
              <a:blipFill>
                <a:blip r:embed="rId4"/>
                <a:stretch>
                  <a:fillRect l="-25000" t="-4348" r="-29167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A07263-5F7C-EAF5-7E1A-E2C0B8ED7B0B}"/>
                  </a:ext>
                </a:extLst>
              </p:cNvPr>
              <p:cNvSpPr txBox="1"/>
              <p:nvPr/>
            </p:nvSpPr>
            <p:spPr>
              <a:xfrm>
                <a:off x="8863449" y="1651650"/>
                <a:ext cx="18247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=6,</m:t>
                      </m:r>
                      <m:r>
                        <a:rPr lang="en-US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=8)</m:t>
                      </m:r>
                    </m:oMath>
                  </m:oMathPara>
                </a14:m>
                <a:endParaRPr lang="en-US" sz="2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A07263-5F7C-EAF5-7E1A-E2C0B8ED7B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3449" y="1651650"/>
                <a:ext cx="1824730" cy="400110"/>
              </a:xfrm>
              <a:prstGeom prst="rect">
                <a:avLst/>
              </a:prstGeom>
              <a:blipFill>
                <a:blip r:embed="rId5"/>
                <a:stretch>
                  <a:fillRect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18194E4-8BC9-F6DE-EB2C-F414ADF08033}"/>
              </a:ext>
            </a:extLst>
          </p:cNvPr>
          <p:cNvCxnSpPr>
            <a:cxnSpLocks/>
          </p:cNvCxnSpPr>
          <p:nvPr/>
        </p:nvCxnSpPr>
        <p:spPr>
          <a:xfrm flipH="1">
            <a:off x="9745500" y="2020982"/>
            <a:ext cx="178021" cy="744361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F7F3C32-21C8-A1F2-1DB7-42C6A0FE69BC}"/>
                  </a:ext>
                </a:extLst>
              </p:cNvPr>
              <p:cNvSpPr txBox="1"/>
              <p:nvPr/>
            </p:nvSpPr>
            <p:spPr>
              <a:xfrm>
                <a:off x="10182403" y="2873220"/>
                <a:ext cx="18247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=7,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=8)</m:t>
                      </m:r>
                    </m:oMath>
                  </m:oMathPara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F7F3C32-21C8-A1F2-1DB7-42C6A0FE6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2403" y="2873220"/>
                <a:ext cx="1824730" cy="400110"/>
              </a:xfrm>
              <a:prstGeom prst="rect">
                <a:avLst/>
              </a:prstGeom>
              <a:blipFill>
                <a:blip r:embed="rId6"/>
                <a:stretch>
                  <a:fillRect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E26C47D-5BC3-D5EB-4623-B38BB93A0083}"/>
                  </a:ext>
                </a:extLst>
              </p:cNvPr>
              <p:cNvSpPr txBox="1"/>
              <p:nvPr/>
            </p:nvSpPr>
            <p:spPr>
              <a:xfrm>
                <a:off x="7274964" y="2249847"/>
                <a:ext cx="18247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=6,</m:t>
                      </m:r>
                      <m:r>
                        <a:rPr lang="en-US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=9)</m:t>
                      </m:r>
                    </m:oMath>
                  </m:oMathPara>
                </a14:m>
                <a:endParaRPr lang="en-US" sz="20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E26C47D-5BC3-D5EB-4623-B38BB93A00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4964" y="2249847"/>
                <a:ext cx="1824730" cy="400110"/>
              </a:xfrm>
              <a:prstGeom prst="rect">
                <a:avLst/>
              </a:prstGeom>
              <a:blipFill>
                <a:blip r:embed="rId7"/>
                <a:stretch>
                  <a:fillRect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A760F63-D3D6-D88E-34F8-CBDF3BD73A09}"/>
              </a:ext>
            </a:extLst>
          </p:cNvPr>
          <p:cNvCxnSpPr>
            <a:cxnSpLocks/>
          </p:cNvCxnSpPr>
          <p:nvPr/>
        </p:nvCxnSpPr>
        <p:spPr>
          <a:xfrm flipH="1">
            <a:off x="10359776" y="3273330"/>
            <a:ext cx="511314" cy="39930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33FB615-AEB0-D462-7FED-1EEF523EC5DC}"/>
              </a:ext>
            </a:extLst>
          </p:cNvPr>
          <p:cNvCxnSpPr>
            <a:cxnSpLocks/>
          </p:cNvCxnSpPr>
          <p:nvPr/>
        </p:nvCxnSpPr>
        <p:spPr>
          <a:xfrm>
            <a:off x="8306515" y="2632851"/>
            <a:ext cx="533184" cy="628604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41155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E39869-F137-3C6A-8804-BF4C426C9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35DDBDFB-B425-77D0-7BAF-B83A2D739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617" y="3008492"/>
            <a:ext cx="8579810" cy="33693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938914-12D6-39BD-E6B0-562F1414B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it!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2C6C2-BF8A-FD63-F9A8-C40E14E84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Same exercise as before…</a:t>
            </a:r>
          </a:p>
          <a:p>
            <a:pPr lvl="1"/>
            <a:r>
              <a:rPr lang="en-US" dirty="0"/>
              <a:t>1000 runs of UCB; how often is each arm picked?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3E0ADC-A3D7-9EFB-E79C-0FA0CE9856EA}"/>
              </a:ext>
            </a:extLst>
          </p:cNvPr>
          <p:cNvSpPr txBox="1"/>
          <p:nvPr/>
        </p:nvSpPr>
        <p:spPr>
          <a:xfrm>
            <a:off x="327526" y="3930141"/>
            <a:ext cx="10753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Fraction of the time each ad is used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E9048E3-F188-D300-63A2-83B89FC21779}"/>
                  </a:ext>
                </a:extLst>
              </p:cNvPr>
              <p:cNvSpPr txBox="1"/>
              <p:nvPr/>
            </p:nvSpPr>
            <p:spPr>
              <a:xfrm>
                <a:off x="9051765" y="6298883"/>
                <a:ext cx="11926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E9048E3-F188-D300-63A2-83B89FC217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1765" y="6298883"/>
                <a:ext cx="1192602" cy="369332"/>
              </a:xfrm>
              <a:prstGeom prst="rect">
                <a:avLst/>
              </a:prstGeom>
              <a:blipFill>
                <a:blip r:embed="rId3"/>
                <a:stretch>
                  <a:fillRect l="-4211" t="-6452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E906B770-819D-51E1-C423-F7419DE7B5EE}"/>
              </a:ext>
            </a:extLst>
          </p:cNvPr>
          <p:cNvGrpSpPr/>
          <p:nvPr/>
        </p:nvGrpSpPr>
        <p:grpSpPr>
          <a:xfrm>
            <a:off x="7491200" y="34652"/>
            <a:ext cx="4475648" cy="1973332"/>
            <a:chOff x="1742545" y="3305886"/>
            <a:chExt cx="8799364" cy="335688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D7FD6EE-7B68-7ACF-72B0-6A5D31C63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42545" y="3305886"/>
              <a:ext cx="8706910" cy="3356881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64ED29E-C1D7-AD47-7D3F-6457D92C897D}"/>
                </a:ext>
              </a:extLst>
            </p:cNvPr>
            <p:cNvSpPr/>
            <p:nvPr/>
          </p:nvSpPr>
          <p:spPr>
            <a:xfrm>
              <a:off x="2916157" y="3385774"/>
              <a:ext cx="7625752" cy="1004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FD953CD-9818-176F-05D9-04B6E58F10B8}"/>
                </a:ext>
              </a:extLst>
            </p:cNvPr>
            <p:cNvSpPr txBox="1"/>
            <p:nvPr/>
          </p:nvSpPr>
          <p:spPr>
            <a:xfrm>
              <a:off x="2916157" y="3989569"/>
              <a:ext cx="1592433" cy="628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Ad 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9FCE220-5413-5228-6DE4-AD331335ADC9}"/>
                </a:ext>
              </a:extLst>
            </p:cNvPr>
            <p:cNvSpPr txBox="1"/>
            <p:nvPr/>
          </p:nvSpPr>
          <p:spPr>
            <a:xfrm>
              <a:off x="2916157" y="5012114"/>
              <a:ext cx="1487186" cy="628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Ad 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D5EB29-CF2B-F185-4B8B-2A499AE9724C}"/>
                </a:ext>
              </a:extLst>
            </p:cNvPr>
            <p:cNvSpPr txBox="1"/>
            <p:nvPr/>
          </p:nvSpPr>
          <p:spPr>
            <a:xfrm>
              <a:off x="2916157" y="5590251"/>
              <a:ext cx="1381937" cy="628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Ad 3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890595D-E102-61F3-FAC3-EA9FA88200D0}"/>
              </a:ext>
            </a:extLst>
          </p:cNvPr>
          <p:cNvSpPr txBox="1"/>
          <p:nvPr/>
        </p:nvSpPr>
        <p:spPr>
          <a:xfrm>
            <a:off x="5760209" y="4001294"/>
            <a:ext cx="56212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This is even better!  </a:t>
            </a:r>
            <a:r>
              <a:rPr lang="en-US" sz="2400" dirty="0">
                <a:solidFill>
                  <a:schemeClr val="accent2"/>
                </a:solidFill>
              </a:rPr>
              <a:t>After 500 ads, Thompson Sampling picks Ad 1 almost all the time!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52D20E9-B4E0-04C2-7E21-229E4C264337}"/>
              </a:ext>
            </a:extLst>
          </p:cNvPr>
          <p:cNvGrpSpPr/>
          <p:nvPr/>
        </p:nvGrpSpPr>
        <p:grpSpPr>
          <a:xfrm>
            <a:off x="8203858" y="2157522"/>
            <a:ext cx="3867702" cy="825082"/>
            <a:chOff x="5158596" y="1523098"/>
            <a:chExt cx="6195204" cy="8250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28828EB-B9BE-1AC0-ABAD-87635A2DE0DA}"/>
                    </a:ext>
                  </a:extLst>
                </p:cNvPr>
                <p:cNvSpPr txBox="1"/>
                <p:nvPr/>
              </p:nvSpPr>
              <p:spPr>
                <a:xfrm>
                  <a:off x="5158596" y="1550782"/>
                  <a:ext cx="2691442" cy="7973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b="0" dirty="0">
                    <a:solidFill>
                      <a:schemeClr val="accent1"/>
                    </a:solidFill>
                  </a:endParaRPr>
                </a:p>
                <a:p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28828EB-B9BE-1AC0-ABAD-87635A2DE0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8596" y="1550782"/>
                  <a:ext cx="2691442" cy="797398"/>
                </a:xfrm>
                <a:prstGeom prst="rect">
                  <a:avLst/>
                </a:prstGeom>
                <a:blipFill>
                  <a:blip r:embed="rId5"/>
                  <a:stretch>
                    <a:fillRect t="-31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1D4F4772-E739-AD1C-E319-D31941090C37}"/>
                    </a:ext>
                  </a:extLst>
                </p:cNvPr>
                <p:cNvSpPr txBox="1"/>
                <p:nvPr/>
              </p:nvSpPr>
              <p:spPr>
                <a:xfrm>
                  <a:off x="6910477" y="1550782"/>
                  <a:ext cx="2691442" cy="79560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b="0" dirty="0">
                    <a:solidFill>
                      <a:schemeClr val="accent1"/>
                    </a:solidFill>
                  </a:endParaRPr>
                </a:p>
                <a:p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1D4F4772-E739-AD1C-E319-D31941090C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0477" y="1550782"/>
                  <a:ext cx="2691442" cy="795602"/>
                </a:xfrm>
                <a:prstGeom prst="rect">
                  <a:avLst/>
                </a:prstGeom>
                <a:blipFill>
                  <a:blip r:embed="rId6"/>
                  <a:stretch>
                    <a:fillRect t="-31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AAB70204-9F6A-C716-0FA7-A372083B3891}"/>
                    </a:ext>
                  </a:extLst>
                </p:cNvPr>
                <p:cNvSpPr txBox="1"/>
                <p:nvPr/>
              </p:nvSpPr>
              <p:spPr>
                <a:xfrm>
                  <a:off x="8662358" y="1523098"/>
                  <a:ext cx="2691442" cy="7973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b="0" dirty="0">
                    <a:solidFill>
                      <a:schemeClr val="accent1"/>
                    </a:solidFill>
                  </a:endParaRPr>
                </a:p>
                <a:p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AAB70204-9F6A-C716-0FA7-A372083B38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2358" y="1523098"/>
                  <a:ext cx="2691442" cy="797398"/>
                </a:xfrm>
                <a:prstGeom prst="rect">
                  <a:avLst/>
                </a:prstGeom>
                <a:blipFill>
                  <a:blip r:embed="rId7"/>
                  <a:stretch>
                    <a:fillRect t="-15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8EA3965-B199-FA55-8D91-F86B255D7B89}"/>
              </a:ext>
            </a:extLst>
          </p:cNvPr>
          <p:cNvSpPr txBox="1"/>
          <p:nvPr/>
        </p:nvSpPr>
        <p:spPr>
          <a:xfrm>
            <a:off x="7605442" y="7668"/>
            <a:ext cx="965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Greedy: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640C273-316F-D7B1-FD12-22509C89B9E6}"/>
              </a:ext>
            </a:extLst>
          </p:cNvPr>
          <p:cNvSpPr txBox="1"/>
          <p:nvPr/>
        </p:nvSpPr>
        <p:spPr>
          <a:xfrm>
            <a:off x="2576008" y="3429000"/>
            <a:ext cx="809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Ad 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3559D83-5EB1-CF0E-AB47-766DE02A2BC7}"/>
              </a:ext>
            </a:extLst>
          </p:cNvPr>
          <p:cNvSpPr txBox="1"/>
          <p:nvPr/>
        </p:nvSpPr>
        <p:spPr>
          <a:xfrm>
            <a:off x="2197792" y="4981199"/>
            <a:ext cx="756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Ad 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C285D58-8049-520F-0600-578F8800272E}"/>
              </a:ext>
            </a:extLst>
          </p:cNvPr>
          <p:cNvSpPr txBox="1"/>
          <p:nvPr/>
        </p:nvSpPr>
        <p:spPr>
          <a:xfrm>
            <a:off x="1685359" y="5723429"/>
            <a:ext cx="702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Ad 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C90531E-E073-83B2-1DDA-C68DA8290643}"/>
              </a:ext>
            </a:extLst>
          </p:cNvPr>
          <p:cNvSpPr/>
          <p:nvPr/>
        </p:nvSpPr>
        <p:spPr>
          <a:xfrm>
            <a:off x="1685359" y="3138676"/>
            <a:ext cx="512433" cy="590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ECEFA11-780E-8FE4-E7E0-13331B848A1A}"/>
              </a:ext>
            </a:extLst>
          </p:cNvPr>
          <p:cNvCxnSpPr/>
          <p:nvPr/>
        </p:nvCxnSpPr>
        <p:spPr>
          <a:xfrm>
            <a:off x="1673484" y="3138676"/>
            <a:ext cx="0" cy="791465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682620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A2045-8823-814D-FF84-54BFDF58E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wait, there’s more!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1E9F5B-4313-72D4-D12B-EEAC35F1C9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59134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20365-0C49-C3C9-397F-B9BB5B6F0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Lots fancier bandits!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B980C-6563-A982-5F2F-B1C29A5C2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263944"/>
          </a:xfrm>
        </p:spPr>
        <p:txBody>
          <a:bodyPr>
            <a:normAutofit/>
          </a:bodyPr>
          <a:lstStyle/>
          <a:p>
            <a:r>
              <a:rPr lang="en-US" dirty="0"/>
              <a:t>Real-Valued payoffs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In our examples, the outcomes are binary (donate or not)</a:t>
            </a:r>
          </a:p>
          <a:p>
            <a:pPr lvl="2"/>
            <a:r>
              <a:rPr lang="en-US" dirty="0">
                <a:solidFill>
                  <a:schemeClr val="accent1"/>
                </a:solidFill>
              </a:rPr>
              <a:t>This is called “Bernoulli Bandits”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In lots of situations, the rewards are real-valued.</a:t>
            </a:r>
          </a:p>
          <a:p>
            <a:r>
              <a:rPr lang="en-US" dirty="0"/>
              <a:t>Contextual Bandits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Multi-armed bandits where the reward from each arm differs over time, related to some context the experimenter can see.</a:t>
            </a:r>
          </a:p>
          <a:p>
            <a:r>
              <a:rPr lang="en-US" sz="2400" dirty="0"/>
              <a:t>Combinatorial Bandits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Each round, we choose a subset of arms, instead of a single arm.</a:t>
            </a:r>
          </a:p>
          <a:p>
            <a:r>
              <a:rPr lang="en-US" sz="2000" dirty="0"/>
              <a:t>Continuum-Armed Bandits</a:t>
            </a:r>
          </a:p>
          <a:p>
            <a:pPr lvl="1"/>
            <a:r>
              <a:rPr lang="en-US" sz="1800" dirty="0">
                <a:solidFill>
                  <a:schemeClr val="accent1"/>
                </a:solidFill>
              </a:rPr>
              <a:t>Instead of just 3 or 7 or 10000 arms, there is a continuum of arms to choose from.</a:t>
            </a:r>
          </a:p>
          <a:p>
            <a:r>
              <a:rPr lang="en-US" sz="1800" dirty="0" err="1"/>
              <a:t>Etc</a:t>
            </a:r>
            <a:r>
              <a:rPr lang="en-US" sz="1800" dirty="0"/>
              <a:t>…</a:t>
            </a:r>
          </a:p>
        </p:txBody>
      </p:sp>
      <p:sp>
        <p:nvSpPr>
          <p:cNvPr id="4" name="AutoShape 2" descr="Image of ">
            <a:extLst>
              <a:ext uri="{FF2B5EF4-FFF2-40B4-BE49-F238E27FC236}">
                <a16:creationId xmlns:a16="http://schemas.microsoft.com/office/drawing/2014/main" id="{D15F37DB-6749-5958-02E3-F5F8B5F872E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of ">
            <a:extLst>
              <a:ext uri="{FF2B5EF4-FFF2-40B4-BE49-F238E27FC236}">
                <a16:creationId xmlns:a16="http://schemas.microsoft.com/office/drawing/2014/main" id="{05E23650-EB4A-21B6-4174-D14BA9F1BA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of ">
            <a:extLst>
              <a:ext uri="{FF2B5EF4-FFF2-40B4-BE49-F238E27FC236}">
                <a16:creationId xmlns:a16="http://schemas.microsoft.com/office/drawing/2014/main" id="{39DAD5D1-E937-FBF9-F879-C3632771C53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725274-F7C2-F14C-8379-74D316599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7192" y="106878"/>
            <a:ext cx="2357252" cy="23572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B4F1AF-6A26-B626-191E-B40841E71046}"/>
              </a:ext>
            </a:extLst>
          </p:cNvPr>
          <p:cNvSpPr txBox="1"/>
          <p:nvPr/>
        </p:nvSpPr>
        <p:spPr>
          <a:xfrm>
            <a:off x="5808499" y="51336"/>
            <a:ext cx="3888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Generative AI’s take on “fancy bandit”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0D9A7B4B-E43B-B31A-C9CD-59F7153DCA1F}"/>
              </a:ext>
            </a:extLst>
          </p:cNvPr>
          <p:cNvSpPr/>
          <p:nvPr/>
        </p:nvSpPr>
        <p:spPr>
          <a:xfrm>
            <a:off x="7395859" y="697418"/>
            <a:ext cx="2211279" cy="628036"/>
          </a:xfrm>
          <a:custGeom>
            <a:avLst/>
            <a:gdLst>
              <a:gd name="connsiteX0" fmla="*/ 619985 w 2211279"/>
              <a:gd name="connsiteY0" fmla="*/ 0 h 628036"/>
              <a:gd name="connsiteX1" fmla="*/ 85596 w 2211279"/>
              <a:gd name="connsiteY1" fmla="*/ 605642 h 628036"/>
              <a:gd name="connsiteX2" fmla="*/ 2211279 w 2211279"/>
              <a:gd name="connsiteY2" fmla="*/ 439387 h 62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1279" h="628036">
                <a:moveTo>
                  <a:pt x="619985" y="0"/>
                </a:moveTo>
                <a:cubicBezTo>
                  <a:pt x="220182" y="266205"/>
                  <a:pt x="-179620" y="532411"/>
                  <a:pt x="85596" y="605642"/>
                </a:cubicBezTo>
                <a:cubicBezTo>
                  <a:pt x="350812" y="678873"/>
                  <a:pt x="1281045" y="559130"/>
                  <a:pt x="2211279" y="439387"/>
                </a:cubicBezTo>
              </a:path>
            </a:pathLst>
          </a:custGeom>
          <a:noFill/>
          <a:ln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80FFAC-0B61-B588-95D2-1E5A959873A6}"/>
              </a:ext>
            </a:extLst>
          </p:cNvPr>
          <p:cNvSpPr txBox="1"/>
          <p:nvPr/>
        </p:nvSpPr>
        <p:spPr>
          <a:xfrm>
            <a:off x="3822108" y="6550223"/>
            <a:ext cx="45477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(Want to learn more?  Take MS&amp;E 237A: Bandit Learning!)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C0EA33-AAFE-0D06-5554-5DFE6F17FD05}"/>
              </a:ext>
            </a:extLst>
          </p:cNvPr>
          <p:cNvSpPr txBox="1"/>
          <p:nvPr/>
        </p:nvSpPr>
        <p:spPr>
          <a:xfrm>
            <a:off x="6446322" y="368340"/>
            <a:ext cx="30348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accent1"/>
                </a:solidFill>
              </a:rPr>
              <a:t>(Apparently fancy bandits can levitate teacups)</a:t>
            </a:r>
          </a:p>
        </p:txBody>
      </p:sp>
    </p:spTree>
    <p:extLst>
      <p:ext uri="{BB962C8B-B14F-4D97-AF65-F5344CB8AC3E}">
        <p14:creationId xmlns:p14="http://schemas.microsoft.com/office/powerpoint/2010/main" val="237897118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3B25C-2A4C-CF2C-194C-0EBFB9686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and Looking Ahead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1B337E-7954-E312-8AC3-04FACEF7F1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3472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8AAAF-5A6D-7DD3-18C2-CFB63D9BA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00B0F-D7F7-C72E-AD6A-EE67C0CEA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47119" cy="4351338"/>
          </a:xfrm>
        </p:spPr>
        <p:txBody>
          <a:bodyPr/>
          <a:lstStyle/>
          <a:p>
            <a:r>
              <a:rPr lang="en-US" dirty="0"/>
              <a:t>Sometimes, we get to do experiments “</a:t>
            </a:r>
            <a:r>
              <a:rPr lang="en-US" i="1" dirty="0"/>
              <a:t>adaptively”</a:t>
            </a:r>
            <a:r>
              <a:rPr lang="en-US" dirty="0"/>
              <a:t> or “</a:t>
            </a:r>
            <a:r>
              <a:rPr lang="en-US" i="1" dirty="0"/>
              <a:t>online</a:t>
            </a:r>
            <a:r>
              <a:rPr lang="en-US" dirty="0"/>
              <a:t>.”</a:t>
            </a:r>
          </a:p>
          <a:p>
            <a:endParaRPr lang="en-US" dirty="0"/>
          </a:p>
          <a:p>
            <a:r>
              <a:rPr lang="en-US" dirty="0"/>
              <a:t>This lets us do better than we can non-adaptively/offline.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In clinical trials, don’t give people medicine that probably won’t work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In advertising/fundraising, don’t waste ad budget on ineffective ads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… all while efficiently learning which medicines/ads/</a:t>
            </a:r>
            <a:r>
              <a:rPr lang="en-US" dirty="0" err="1">
                <a:solidFill>
                  <a:schemeClr val="accent1"/>
                </a:solidFill>
              </a:rPr>
              <a:t>etc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do</a:t>
            </a:r>
            <a:r>
              <a:rPr lang="en-US" dirty="0">
                <a:solidFill>
                  <a:schemeClr val="accent1"/>
                </a:solidFill>
              </a:rPr>
              <a:t> work!</a:t>
            </a:r>
          </a:p>
          <a:p>
            <a:pPr lvl="1"/>
            <a:endParaRPr lang="en-US" dirty="0">
              <a:solidFill>
                <a:schemeClr val="accent1"/>
              </a:solidFill>
            </a:endParaRPr>
          </a:p>
          <a:p>
            <a:r>
              <a:rPr lang="en-US" dirty="0"/>
              <a:t>UCB and Thompson Sampling: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Two algorithms that (near-)optimally balance exploration and exploitation.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2302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C0488-5E1E-D356-7979-4BCF04A2B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ahead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F9DF1-3AD8-7178-AC9F-4163DC88D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Next week we’ll start Module 2: The effects of Universal Basic Income!</a:t>
            </a:r>
          </a:p>
        </p:txBody>
      </p:sp>
    </p:spTree>
    <p:extLst>
      <p:ext uri="{BB962C8B-B14F-4D97-AF65-F5344CB8AC3E}">
        <p14:creationId xmlns:p14="http://schemas.microsoft.com/office/powerpoint/2010/main" val="410191141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F0EB9-8855-6AA6-B0C9-E83FD33E1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ticket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D56821-B36F-05BE-8C22-119BD426E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0775" y="146050"/>
            <a:ext cx="2028825" cy="14406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F0044E-68BA-46FB-DFE2-EB19710BB196}"/>
              </a:ext>
            </a:extLst>
          </p:cNvPr>
          <p:cNvSpPr txBox="1"/>
          <p:nvPr/>
        </p:nvSpPr>
        <p:spPr>
          <a:xfrm>
            <a:off x="1505712" y="1984243"/>
            <a:ext cx="98480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Don’t forget to fill out the exit ticket before you leave class!</a:t>
            </a:r>
          </a:p>
        </p:txBody>
      </p:sp>
      <p:sp>
        <p:nvSpPr>
          <p:cNvPr id="10" name="Arrow: Bent 9">
            <a:extLst>
              <a:ext uri="{FF2B5EF4-FFF2-40B4-BE49-F238E27FC236}">
                <a16:creationId xmlns:a16="http://schemas.microsoft.com/office/drawing/2014/main" id="{01F52CB0-CE46-989E-A338-6C694D0A271D}"/>
              </a:ext>
            </a:extLst>
          </p:cNvPr>
          <p:cNvSpPr/>
          <p:nvPr/>
        </p:nvSpPr>
        <p:spPr>
          <a:xfrm rot="10800000">
            <a:off x="8403336" y="2902064"/>
            <a:ext cx="2002536" cy="1551063"/>
          </a:xfrm>
          <a:prstGeom prst="bentArrow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F6CAC7-2DF5-676C-505E-3118A5CCF3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6171" y="2603298"/>
            <a:ext cx="3699658" cy="369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14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AD1E6-F456-3116-980E-B040CDF28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2102296" cy="1325563"/>
          </a:xfrm>
        </p:spPr>
        <p:txBody>
          <a:bodyPr/>
          <a:lstStyle/>
          <a:p>
            <a:r>
              <a:rPr lang="en-US" dirty="0"/>
              <a:t>Lots of ways to do “advanced” experiments!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488C5-E5C2-2230-2198-4D6B31C9B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167312"/>
          </a:xfrm>
        </p:spPr>
        <p:txBody>
          <a:bodyPr>
            <a:normAutofit/>
          </a:bodyPr>
          <a:lstStyle/>
          <a:p>
            <a:r>
              <a:rPr lang="en-US" dirty="0"/>
              <a:t>Multi-Armed Bandits and Online Experiments</a:t>
            </a:r>
          </a:p>
          <a:p>
            <a:r>
              <a:rPr lang="en-US" dirty="0"/>
              <a:t>Stratified Experiments</a:t>
            </a:r>
          </a:p>
          <a:p>
            <a:r>
              <a:rPr lang="en-US" dirty="0"/>
              <a:t>Matched Pair Experiments</a:t>
            </a:r>
          </a:p>
          <a:p>
            <a:r>
              <a:rPr lang="en-US" dirty="0"/>
              <a:t>Clustered Experiments</a:t>
            </a:r>
          </a:p>
          <a:p>
            <a:r>
              <a:rPr lang="en-US" dirty="0"/>
              <a:t>Cross-Over Experiments</a:t>
            </a:r>
          </a:p>
          <a:p>
            <a:r>
              <a:rPr lang="en-US" dirty="0"/>
              <a:t>Multiple-Randomization Experiments</a:t>
            </a:r>
          </a:p>
          <a:p>
            <a:r>
              <a:rPr lang="en-US" dirty="0"/>
              <a:t>Bipartite Graph Experiments</a:t>
            </a:r>
          </a:p>
          <a:p>
            <a:r>
              <a:rPr lang="en-US" dirty="0"/>
              <a:t>Latin Squares</a:t>
            </a:r>
          </a:p>
          <a:p>
            <a:r>
              <a:rPr lang="en-US" dirty="0"/>
              <a:t>Equilibrium Experiments</a:t>
            </a:r>
          </a:p>
          <a:p>
            <a:r>
              <a:rPr lang="en-US" dirty="0"/>
              <a:t>…</a:t>
            </a:r>
          </a:p>
          <a:p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56E4E90-E7C7-309A-2F3A-F7D6654CA2F6}"/>
              </a:ext>
            </a:extLst>
          </p:cNvPr>
          <p:cNvSpPr/>
          <p:nvPr/>
        </p:nvSpPr>
        <p:spPr>
          <a:xfrm>
            <a:off x="838200" y="1604438"/>
            <a:ext cx="8097625" cy="582816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42D6C7-21BF-5C52-8283-14CBAC916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2797" y="3827691"/>
            <a:ext cx="918575" cy="2127477"/>
          </a:xfrm>
          <a:prstGeom prst="rect">
            <a:avLst/>
          </a:prstGeo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66ED61CE-9FBA-DC44-EA19-485AFAADBB05}"/>
              </a:ext>
            </a:extLst>
          </p:cNvPr>
          <p:cNvSpPr/>
          <p:nvPr/>
        </p:nvSpPr>
        <p:spPr>
          <a:xfrm>
            <a:off x="7153499" y="2543270"/>
            <a:ext cx="2892725" cy="2710292"/>
          </a:xfrm>
          <a:prstGeom prst="wedgeRoundRectCallout">
            <a:avLst>
              <a:gd name="adj1" fmla="val 71679"/>
              <a:gd name="adj2" fmla="val 27634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That’s a lot!  We can’t cover all of these, so we’ll just pick one.   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But feel free to ask us (or the internet) about these other buzzwords!</a:t>
            </a:r>
          </a:p>
        </p:txBody>
      </p:sp>
    </p:spTree>
    <p:extLst>
      <p:ext uri="{BB962C8B-B14F-4D97-AF65-F5344CB8AC3E}">
        <p14:creationId xmlns:p14="http://schemas.microsoft.com/office/powerpoint/2010/main" val="3149967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50341-0E66-1EDA-43A9-02F667F9F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D39187-974B-AA8B-57C8-F313D7AB9B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online experiments</a:t>
            </a:r>
          </a:p>
        </p:txBody>
      </p:sp>
    </p:spTree>
    <p:extLst>
      <p:ext uri="{BB962C8B-B14F-4D97-AF65-F5344CB8AC3E}">
        <p14:creationId xmlns:p14="http://schemas.microsoft.com/office/powerpoint/2010/main" val="3983060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51ED1-0BAD-B1BD-A198-3C28BA490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your pre-lecture response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E04F53-9347-ED7C-824B-55CEF3CF45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RCT to study a drug</a:t>
                </a:r>
              </a:p>
              <a:p>
                <a:r>
                  <a:rPr lang="en-US" dirty="0"/>
                  <a:t>See the outcome for person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before</a:t>
                </a:r>
                <a:r>
                  <a:rPr lang="en-US" dirty="0"/>
                  <a:t> assigning person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dirty="0"/>
                  <a:t>to control/treatment.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E04F53-9347-ED7C-824B-55CEF3CF45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DB007BC3-F5EB-FEE7-C4BC-5FCF98521792}"/>
              </a:ext>
            </a:extLst>
          </p:cNvPr>
          <p:cNvGrpSpPr/>
          <p:nvPr/>
        </p:nvGrpSpPr>
        <p:grpSpPr>
          <a:xfrm>
            <a:off x="1800087" y="4094157"/>
            <a:ext cx="8278478" cy="1406715"/>
            <a:chOff x="1373367" y="2850573"/>
            <a:chExt cx="8278478" cy="140671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B7C729D-2CA0-0861-74EA-F7A55FA954C9}"/>
                </a:ext>
              </a:extLst>
            </p:cNvPr>
            <p:cNvGrpSpPr/>
            <p:nvPr/>
          </p:nvGrpSpPr>
          <p:grpSpPr>
            <a:xfrm>
              <a:off x="1373367" y="2850573"/>
              <a:ext cx="5683821" cy="1406715"/>
              <a:chOff x="2613392" y="2584795"/>
              <a:chExt cx="5683821" cy="1406715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9FDE6E88-3283-1D41-F491-178041B1EA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13392" y="2584795"/>
                <a:ext cx="934106" cy="1406715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D5F5EC5D-1507-DF53-4629-B9EB662ED9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80180" y="2957715"/>
                <a:ext cx="1063163" cy="942570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748B6394-5D5A-172A-6792-BC45D04130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42455" y="2709906"/>
                <a:ext cx="829419" cy="1156492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CECF3280-CB30-2C0E-3EB8-8D2F7FAA65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72084" y="2852003"/>
                <a:ext cx="725129" cy="917015"/>
              </a:xfrm>
              <a:prstGeom prst="rect">
                <a:avLst/>
              </a:prstGeom>
            </p:spPr>
          </p:pic>
          <p:pic>
            <p:nvPicPr>
              <p:cNvPr id="9" name="Picture 7" descr="Adoptable Rabbits | morabbit">
                <a:extLst>
                  <a:ext uri="{FF2B5EF4-FFF2-40B4-BE49-F238E27FC236}">
                    <a16:creationId xmlns:a16="http://schemas.microsoft.com/office/drawing/2014/main" id="{E743A8B5-78AE-E01F-1B3C-83647656FEF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5266581" y="2629512"/>
                <a:ext cx="829419" cy="13619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B0E041-F769-DDA1-3DA2-2D57AC9E57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532560" y="2975684"/>
              <a:ext cx="870088" cy="109265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70A2172-F07D-D082-07F6-312F7E83C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753934" y="3040120"/>
              <a:ext cx="897911" cy="1217168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E161162-DA37-B651-67CB-4562230C0D37}"/>
              </a:ext>
            </a:extLst>
          </p:cNvPr>
          <p:cNvGrpSpPr/>
          <p:nvPr/>
        </p:nvGrpSpPr>
        <p:grpSpPr>
          <a:xfrm>
            <a:off x="1300385" y="3657357"/>
            <a:ext cx="1658387" cy="578293"/>
            <a:chOff x="1300385" y="3657357"/>
            <a:chExt cx="1658387" cy="578293"/>
          </a:xfrm>
        </p:grpSpPr>
        <p:pic>
          <p:nvPicPr>
            <p:cNvPr id="1026" name="Picture 2" descr="Public Domain Clip Art Image | two red dice | ID: 13931878814188 |  PublicDomainFiles.com">
              <a:extLst>
                <a:ext uri="{FF2B5EF4-FFF2-40B4-BE49-F238E27FC236}">
                  <a16:creationId xmlns:a16="http://schemas.microsoft.com/office/drawing/2014/main" id="{2BBDB75A-F884-86BC-67E2-AF9B5874C1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16612">
              <a:off x="1300385" y="3817727"/>
              <a:ext cx="668676" cy="417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A473BE4-F3E8-9111-4BD4-C7837391F667}"/>
                </a:ext>
              </a:extLst>
            </p:cNvPr>
            <p:cNvSpPr txBox="1"/>
            <p:nvPr/>
          </p:nvSpPr>
          <p:spPr>
            <a:xfrm>
              <a:off x="1634370" y="3657357"/>
              <a:ext cx="1324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1"/>
                  </a:solidFill>
                </a:rPr>
                <a:t>Treatment!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1C412B3-D3A2-FE15-187A-0EA4983B82CA}"/>
              </a:ext>
            </a:extLst>
          </p:cNvPr>
          <p:cNvSpPr txBox="1"/>
          <p:nvPr/>
        </p:nvSpPr>
        <p:spPr>
          <a:xfrm>
            <a:off x="1800087" y="5591679"/>
            <a:ext cx="5364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/>
              <a:t>🙂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94B50B0-6F37-BF61-FB86-11B90B2C125B}"/>
              </a:ext>
            </a:extLst>
          </p:cNvPr>
          <p:cNvGrpSpPr/>
          <p:nvPr/>
        </p:nvGrpSpPr>
        <p:grpSpPr>
          <a:xfrm>
            <a:off x="2659743" y="3930121"/>
            <a:ext cx="1381708" cy="578293"/>
            <a:chOff x="1300385" y="3657357"/>
            <a:chExt cx="1381708" cy="578293"/>
          </a:xfrm>
        </p:grpSpPr>
        <p:pic>
          <p:nvPicPr>
            <p:cNvPr id="18" name="Picture 2" descr="Public Domain Clip Art Image | two red dice | ID: 13931878814188 |  PublicDomainFiles.com">
              <a:extLst>
                <a:ext uri="{FF2B5EF4-FFF2-40B4-BE49-F238E27FC236}">
                  <a16:creationId xmlns:a16="http://schemas.microsoft.com/office/drawing/2014/main" id="{FEA61FD9-25B5-C223-103D-C04E03B6A4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16612">
              <a:off x="1300385" y="3817727"/>
              <a:ext cx="668676" cy="417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E1F0F94-5584-682E-81F2-7BE7903042E4}"/>
                </a:ext>
              </a:extLst>
            </p:cNvPr>
            <p:cNvSpPr txBox="1"/>
            <p:nvPr/>
          </p:nvSpPr>
          <p:spPr>
            <a:xfrm>
              <a:off x="1634370" y="3657357"/>
              <a:ext cx="10477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Control!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369E35E-2FB2-2D20-A7D5-0ABBC7EF02F4}"/>
              </a:ext>
            </a:extLst>
          </p:cNvPr>
          <p:cNvSpPr txBox="1"/>
          <p:nvPr/>
        </p:nvSpPr>
        <p:spPr>
          <a:xfrm>
            <a:off x="3122772" y="5571562"/>
            <a:ext cx="102840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/>
              <a:t>🤕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0D88105-A7CB-0CB7-3E94-4D4E28C29E47}"/>
              </a:ext>
            </a:extLst>
          </p:cNvPr>
          <p:cNvGrpSpPr/>
          <p:nvPr/>
        </p:nvGrpSpPr>
        <p:grpSpPr>
          <a:xfrm>
            <a:off x="3970763" y="3323045"/>
            <a:ext cx="1658387" cy="578293"/>
            <a:chOff x="1300385" y="3657357"/>
            <a:chExt cx="1658387" cy="578293"/>
          </a:xfrm>
        </p:grpSpPr>
        <p:pic>
          <p:nvPicPr>
            <p:cNvPr id="23" name="Picture 2" descr="Public Domain Clip Art Image | two red dice | ID: 13931878814188 |  PublicDomainFiles.com">
              <a:extLst>
                <a:ext uri="{FF2B5EF4-FFF2-40B4-BE49-F238E27FC236}">
                  <a16:creationId xmlns:a16="http://schemas.microsoft.com/office/drawing/2014/main" id="{2F7711D8-AB54-33CA-E8D9-4E24834189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16612">
              <a:off x="1300385" y="3817727"/>
              <a:ext cx="668676" cy="417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273D6F7-0699-CC1C-B511-4DC8CDA7A42A}"/>
                </a:ext>
              </a:extLst>
            </p:cNvPr>
            <p:cNvSpPr txBox="1"/>
            <p:nvPr/>
          </p:nvSpPr>
          <p:spPr>
            <a:xfrm>
              <a:off x="1634370" y="3657357"/>
              <a:ext cx="1324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1"/>
                  </a:solidFill>
                </a:rPr>
                <a:t>Treatment!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CC152AF9-153C-825C-59B0-8C64DD0DEADC}"/>
              </a:ext>
            </a:extLst>
          </p:cNvPr>
          <p:cNvSpPr txBox="1"/>
          <p:nvPr/>
        </p:nvSpPr>
        <p:spPr>
          <a:xfrm>
            <a:off x="4511379" y="5509235"/>
            <a:ext cx="5364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/>
              <a:t>🙂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A1F90DC-F189-EDEF-BAC6-55BBA5C36FB1}"/>
              </a:ext>
            </a:extLst>
          </p:cNvPr>
          <p:cNvGrpSpPr/>
          <p:nvPr/>
        </p:nvGrpSpPr>
        <p:grpSpPr>
          <a:xfrm>
            <a:off x="5585734" y="3657357"/>
            <a:ext cx="1381708" cy="578293"/>
            <a:chOff x="1300385" y="3657357"/>
            <a:chExt cx="1381708" cy="578293"/>
          </a:xfrm>
        </p:grpSpPr>
        <p:pic>
          <p:nvPicPr>
            <p:cNvPr id="27" name="Picture 2" descr="Public Domain Clip Art Image | two red dice | ID: 13931878814188 |  PublicDomainFiles.com">
              <a:extLst>
                <a:ext uri="{FF2B5EF4-FFF2-40B4-BE49-F238E27FC236}">
                  <a16:creationId xmlns:a16="http://schemas.microsoft.com/office/drawing/2014/main" id="{CE1E3014-6BA6-2472-86C0-FD4470026B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16612">
              <a:off x="1300385" y="3817727"/>
              <a:ext cx="668676" cy="417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046DE62-0B48-4347-2EB2-0E3BC59B484E}"/>
                </a:ext>
              </a:extLst>
            </p:cNvPr>
            <p:cNvSpPr txBox="1"/>
            <p:nvPr/>
          </p:nvSpPr>
          <p:spPr>
            <a:xfrm>
              <a:off x="1634370" y="3657357"/>
              <a:ext cx="10477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Control!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895C3E6-B199-ADF8-86F9-A48E9A4806FF}"/>
              </a:ext>
            </a:extLst>
          </p:cNvPr>
          <p:cNvSpPr txBox="1"/>
          <p:nvPr/>
        </p:nvSpPr>
        <p:spPr>
          <a:xfrm>
            <a:off x="5668251" y="5500872"/>
            <a:ext cx="102840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/>
              <a:t>🤕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DCB863F-8FD1-56B5-1812-9175D5AA8F2E}"/>
              </a:ext>
            </a:extLst>
          </p:cNvPr>
          <p:cNvSpPr txBox="1"/>
          <p:nvPr/>
        </p:nvSpPr>
        <p:spPr>
          <a:xfrm>
            <a:off x="10195613" y="4283704"/>
            <a:ext cx="15277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24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5" grpId="0"/>
      <p:bldP spid="29" grpId="0"/>
    </p:bldLst>
  </p:timing>
</p:sld>
</file>

<file path=ppt/theme/theme1.xml><?xml version="1.0" encoding="utf-8"?>
<a:theme xmlns:a="http://schemas.openxmlformats.org/drawingml/2006/main" name="stanford_theme_1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tanford_theme_1" id="{A142E0A3-F9A9-4D8A-A335-47DDAA9BD0A9}" vid="{02C1A18B-3E97-49A8-9281-C5CEFF4893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stanford_theme_1</Template>
  <TotalTime>1895</TotalTime>
  <Words>3510</Words>
  <Application>Microsoft Macintosh PowerPoint</Application>
  <PresentationFormat>Widescreen</PresentationFormat>
  <Paragraphs>671</Paragraphs>
  <Slides>67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2" baseType="lpstr">
      <vt:lpstr>Aptos</vt:lpstr>
      <vt:lpstr>Arial</vt:lpstr>
      <vt:lpstr>Cambria Math</vt:lpstr>
      <vt:lpstr>Wingdings</vt:lpstr>
      <vt:lpstr>stanford_theme_1</vt:lpstr>
      <vt:lpstr>Online Experiments</vt:lpstr>
      <vt:lpstr>Announcements</vt:lpstr>
      <vt:lpstr>Agenda</vt:lpstr>
      <vt:lpstr>Recap</vt:lpstr>
      <vt:lpstr>Randomized Experiments</vt:lpstr>
      <vt:lpstr>What more could we ask for?</vt:lpstr>
      <vt:lpstr>Lots of ways to do “advanced” experiments!</vt:lpstr>
      <vt:lpstr>Motivation </vt:lpstr>
      <vt:lpstr>From your pre-lecture response</vt:lpstr>
      <vt:lpstr>From your pre-lecture response</vt:lpstr>
      <vt:lpstr>More generally What does adaptivity buy us?</vt:lpstr>
      <vt:lpstr>PowerPoint Presentation</vt:lpstr>
      <vt:lpstr>Some reasonable ideas</vt:lpstr>
      <vt:lpstr>Online Experiments and where they show up</vt:lpstr>
      <vt:lpstr>Where else could online experiments show up?</vt:lpstr>
      <vt:lpstr>PowerPoint Presentation</vt:lpstr>
      <vt:lpstr>A few of many many examples</vt:lpstr>
      <vt:lpstr>Tech companies do this a lot</vt:lpstr>
      <vt:lpstr>Example (from an MBA class Guido taught)</vt:lpstr>
      <vt:lpstr>Example: One of the 7 solicitations</vt:lpstr>
      <vt:lpstr>Another one</vt:lpstr>
      <vt:lpstr>Example (from an MBA class Guido taught)</vt:lpstr>
      <vt:lpstr>Some ideas</vt:lpstr>
      <vt:lpstr>Multi-Armed Bandits</vt:lpstr>
      <vt:lpstr>What does this have to do with “bandits”?</vt:lpstr>
      <vt:lpstr>What does this have to do with “bandits”?</vt:lpstr>
      <vt:lpstr>Algorithms for Multi-Armed Bandits</vt:lpstr>
      <vt:lpstr>Straw-Man:  Greedy Algorithm</vt:lpstr>
      <vt:lpstr>Greedy Algorithm</vt:lpstr>
      <vt:lpstr>Greedy Algorithm</vt:lpstr>
      <vt:lpstr>Greedy Algorithm</vt:lpstr>
      <vt:lpstr>Let’s try it!</vt:lpstr>
      <vt:lpstr>Upper Confidence Bound Algorithm (UCB)</vt:lpstr>
      <vt:lpstr>Upper Confidence Bound (UCB) Basic idea</vt:lpstr>
      <vt:lpstr>UCB Example</vt:lpstr>
      <vt:lpstr>UCB Example</vt:lpstr>
      <vt:lpstr>UCB Example</vt:lpstr>
      <vt:lpstr>UCB Example</vt:lpstr>
      <vt:lpstr>UCB Example</vt:lpstr>
      <vt:lpstr>UCB Example</vt:lpstr>
      <vt:lpstr>UCB Example</vt:lpstr>
      <vt:lpstr>UCB Example</vt:lpstr>
      <vt:lpstr>UCB Example</vt:lpstr>
      <vt:lpstr>UCB Example</vt:lpstr>
      <vt:lpstr>Aside: How do we compute the confidence intervals?</vt:lpstr>
      <vt:lpstr>Let’s try it!</vt:lpstr>
      <vt:lpstr>Thompson Sampling</vt:lpstr>
      <vt:lpstr>Thompson Sampling Basic idea</vt:lpstr>
      <vt:lpstr>Thompson Sampling Example</vt:lpstr>
      <vt:lpstr>Thompson Sampling Example</vt:lpstr>
      <vt:lpstr>Thompson Sampling Example</vt:lpstr>
      <vt:lpstr>Thompson Sampling Example</vt:lpstr>
      <vt:lpstr>Thompson Sampling Example</vt:lpstr>
      <vt:lpstr>Thompson Sampling Example</vt:lpstr>
      <vt:lpstr>Thompson Sampling Example</vt:lpstr>
      <vt:lpstr>Thompson Sampling Example</vt:lpstr>
      <vt:lpstr>Thompson Sampling Example</vt:lpstr>
      <vt:lpstr>Thompson Sampling Example</vt:lpstr>
      <vt:lpstr>Thompson Sampling Example</vt:lpstr>
      <vt:lpstr>Aside: How do we update the distributions?</vt:lpstr>
      <vt:lpstr>Let’s try it!</vt:lpstr>
      <vt:lpstr>But wait, there’s more!</vt:lpstr>
      <vt:lpstr>Lots fancier bandits!</vt:lpstr>
      <vt:lpstr>Recap and Looking Ahead</vt:lpstr>
      <vt:lpstr>Recap</vt:lpstr>
      <vt:lpstr>Looking ahead</vt:lpstr>
      <vt:lpstr>Exit ticket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Mary Katherine Wootters</dc:creator>
  <cp:lastModifiedBy>Mary Katherine Wootters</cp:lastModifiedBy>
  <cp:revision>43</cp:revision>
  <cp:lastPrinted>2024-10-08T23:29:43Z</cp:lastPrinted>
  <dcterms:created xsi:type="dcterms:W3CDTF">2024-10-02T18:07:35Z</dcterms:created>
  <dcterms:modified xsi:type="dcterms:W3CDTF">2025-09-02T22:59:37Z</dcterms:modified>
</cp:coreProperties>
</file>