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73" r:id="rId9"/>
    <p:sldId id="274" r:id="rId10"/>
    <p:sldId id="275" r:id="rId11"/>
    <p:sldId id="272" r:id="rId12"/>
    <p:sldId id="484" r:id="rId13"/>
    <p:sldId id="260" r:id="rId14"/>
    <p:sldId id="262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481" r:id="rId23"/>
    <p:sldId id="285" r:id="rId24"/>
    <p:sldId id="483" r:id="rId25"/>
    <p:sldId id="482" r:id="rId26"/>
    <p:sldId id="286" r:id="rId27"/>
    <p:sldId id="287" r:id="rId28"/>
    <p:sldId id="288" r:id="rId29"/>
    <p:sldId id="485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478" r:id="rId39"/>
    <p:sldId id="297" r:id="rId40"/>
    <p:sldId id="298" r:id="rId41"/>
    <p:sldId id="299" r:id="rId42"/>
    <p:sldId id="300" r:id="rId43"/>
    <p:sldId id="301" r:id="rId44"/>
    <p:sldId id="302" r:id="rId45"/>
    <p:sldId id="47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87"/>
    <p:restoredTop sz="56735"/>
  </p:normalViewPr>
  <p:slideViewPr>
    <p:cSldViewPr snapToGrid="0">
      <p:cViewPr varScale="1">
        <p:scale>
          <a:sx n="69" d="100"/>
          <a:sy n="69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0A92-E371-2A47-9CE1-7F32C6903CCF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79B22-3695-9E4A-98DF-9C289A3A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9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5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31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would you do if you suddenly got $10K per year every year for the rest of your life? (if you'd split between these, pick the one you'd do first)</a:t>
            </a:r>
          </a:p>
          <a:p>
            <a:r>
              <a:rPr lang="en-US"/>
              <a:t>https://www.polleverywhere.com/multiple_choice_polls/XU7R7KevBqLf4AncvOWDm?state=opened&amp;flow=Default&amp;onscreen=persist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5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6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1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1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31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78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3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2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41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5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53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AACCF-7A81-5539-6505-AF6271EC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40E3D-DEEF-F379-7F44-46DC4D286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707A6-AE05-4384-BB2F-FD1848354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1DF1-D5EF-A645-3146-876AA2ACF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57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15509-D445-A977-28D8-D770941F7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111B7E-A206-8FA6-6A2C-F5047AEE3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5CDD8-4507-369F-26E7-70CC60057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DE49-22BC-0435-714A-EA1F0BA1F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892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5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9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We are sneakily making the assumption that \beta*(1+r) = 1, so \beta = 1/(1+r).</a:t>
            </a:r>
          </a:p>
          <a:p>
            <a:r>
              <a:rPr lang="en-US" dirty="0"/>
              <a:t>That’s because this is an equilibrium condition in this model.</a:t>
            </a:r>
          </a:p>
          <a:p>
            <a:endParaRPr lang="en-US" dirty="0"/>
          </a:p>
          <a:p>
            <a:r>
              <a:rPr lang="en-US" dirty="0"/>
              <a:t>If you had discount factor \beta = 1 (you don’t discount at all), then you would put all your money in the bank, it will earn interest, and you will be a </a:t>
            </a:r>
            <a:r>
              <a:rPr lang="en-US" dirty="0" err="1"/>
              <a:t>bijillionaire</a:t>
            </a:r>
            <a:r>
              <a:rPr lang="en-US" dirty="0"/>
              <a:t> when you die.</a:t>
            </a:r>
          </a:p>
          <a:p>
            <a:endParaRPr lang="en-US" dirty="0"/>
          </a:p>
          <a:p>
            <a:r>
              <a:rPr lang="en-US" dirty="0"/>
              <a:t>If you had discount factor \beta = 0 (you don’t care about the future at all, YOLO), then someone else would say, “hey, I’ll give you $1 today, and tomorrow you pay me $100.  Cool?”  And then that someone else would become a bajillionaire pretty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94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51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If you got $10,000 more today, how much "should" you spend today?</a:t>
            </a:r>
          </a:p>
          <a:p>
            <a:r>
              <a:rPr lang="en-US"/>
              <a:t>https://www.polleverywhere.com/multiple_choice_polls/43XqS4QCImaSGzxLQNSg6?state=opened&amp;flow=Default&amp;onscreen=persist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29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How much "should" you spend today if you'll get 10,000 every year from now on?</a:t>
            </a:r>
          </a:p>
          <a:p>
            <a:r>
              <a:rPr lang="en-US"/>
              <a:t>https://www.polleverywhere.com/multiple_choice_polls/VSROv5CZrTbpyYYfQwDpB?state=opened&amp;flow=Default&amp;onscreen=persist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60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29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9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8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7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52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8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92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40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02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9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42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823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E6818-5228-6746-93C7-81444766F2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6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6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What would you do if you got $10,000? Order from first priority to last priority.</a:t>
            </a:r>
          </a:p>
          <a:p>
            <a:r>
              <a:rPr lang="en-US"/>
              <a:t>https://www.polleverywhere.com/ranking_polls/aCJXSvRuam3A83VVQXSEA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0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1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modify the notes in this section to avoid tampering with the Poll Everywhere activity.
More info at polleverywhere.com/support
Do you think your parents/elders would do the same thing as you? Or different?</a:t>
            </a:r>
          </a:p>
          <a:p>
            <a:r>
              <a:rPr lang="en-US"/>
              <a:t>https://www.polleverywhere.com/multiple_choice_polls/HXAjhEtE2uXpB0q4smyKE?state=opened&amp;flow=Default&amp;onscreen=persist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79B22-3695-9E4A-98DF-9C289A3AA7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F170-811C-2B31-C0B0-862E91A4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CEDE-52CB-FB5A-D84F-1DE2B0FF2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654C-3E45-A586-A8CF-27C2F44FD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FB41-6698-A8A3-9568-A48F19505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00EE-EA0C-D40A-DD27-0D0C4B3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4510-4B21-DC22-7420-9F84FC62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19451-B586-AA05-D054-A9F1923CE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7FC57-6205-2A78-80A0-BB6AA1CF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43F5-3769-91D9-F447-F3E44C42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62A88-1673-2416-F5B7-E12A4BE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2AE72-8B3F-0851-5089-AC8CFF790B2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1EEFA-D7BD-F80C-2B4C-0AEDA101A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C1D9E-E814-5FED-9B2B-78D71AEBE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57526-7469-C9F1-34C8-B1F790EC8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ADFC0-7CC2-BF2F-F56F-571E62AE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DFF3-379F-BDBB-5CAB-16B1BC40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E4D9E-0F99-E18D-52A5-55D652C32935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1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F521-5D56-2266-8D85-8DD46238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C1307-B2F1-2310-0212-94140F1A5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DBA0A-585B-37F2-C235-0D07DF81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C95D1-75E4-DBB9-137E-73D4F5AB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427C-7848-DA7C-8C53-9BD75700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FA992D-C6A1-04E6-6480-D6FF5834A1D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FEB4-A114-1406-AAC7-E6A93747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736C-4324-7C32-AD7B-93A2A9C7E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F154-5E54-8A6E-32D1-50892B47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038B-6435-F39A-AE45-EC2277648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BDF1E-A55C-2F2F-60EB-26E50943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C699B5-BC08-318D-27C2-159A3F84676E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8BC7-37A9-2A41-A226-1AA2056C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5DB0-B3D9-5AA8-0EBE-8DE243B43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C9C40-4553-98FF-B057-51D063165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316FA-702D-0970-98FC-C9857BDB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F98C5-312D-43ED-B810-B24CF5C9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E21C-8BB3-4F1E-CF27-B3C2310D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DB9F7D-4293-E584-BB33-F33655869B0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8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B629-ED87-5F0F-C9BC-928A597F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799BA-B41E-6860-AA97-BD0EF6DD4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23B1-8B3C-B07C-FDE2-19F41F30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C4BBA-5A0D-0E42-7483-493DBCED4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16F14-27E0-D214-DE57-BB9CAF7B4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ACE10-B3E3-AA96-7962-FFDFF715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6E200-901C-8F02-918B-5D1D4D58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D97F-62C3-7108-5E3B-4FCE958B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A5397-9352-EF76-A222-9B7EF3224C80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D29A3-9228-EFA1-7EA8-320A5E4C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B2899-CC6E-9662-436F-D08B922B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9471A-67C3-CA58-574B-353065996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98AAE-7DA0-24C8-EAFB-42939860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67E615-E4D7-8DF7-AC05-9434E1BD634F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4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657AF7-9EDB-A1C4-8FE7-E0FEEE54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B410C-9EC2-0283-7D97-C87FEBE2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411A1-87A4-150F-6303-025F732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C10DA-58DD-6058-72F5-37C7FA81970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6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9521-1256-3807-0A09-73CF197D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0C9A-E639-327E-EAE2-4C18EEFBB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2BD3E-A8F9-C833-0D6E-E56DF294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7D350-5EB9-6E86-2F02-CACFB7A7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4B27-4321-6C96-5E6C-B4294A3A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78C75-416A-15DA-A2DC-37E0ECE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89290-EA5E-999A-9087-ED945E983F0D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BC17-AE68-BB5D-7E81-4CAFF8B6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9BB58-A5B3-752C-C3CD-66BCD70B9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54B17-4878-2B1B-1EF4-2E2326955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00598-743F-6934-3985-938F1E86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902F9-7383-6CE3-298B-4DB50315F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4894E-3991-6152-5957-002E726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84A78-F893-43A3-1D6F-4587823EF278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45FD974E-6B30-074E-DCDA-B43A8313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705" y="6239790"/>
            <a:ext cx="1473924" cy="50617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0B608-161B-B8F7-D7A5-CED71D4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A0E45-27EC-856E-DA78-F5A5903CB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6F89-8D60-6463-E4B5-485DB2E56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B529C-7AC4-498E-86D4-DC9A7DA9F898}" type="datetimeFigureOut">
              <a:rPr lang="en-US" smtClean="0"/>
              <a:t>10/8/25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FEF-E259-13F0-9373-3E1D0F6A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44F3-851E-BC68-C039-63A94D3C5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4A35CC-C70A-4792-B171-5A9C7364B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C151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270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37.png"/><Relationship Id="rId5" Type="http://schemas.openxmlformats.org/officeDocument/2006/relationships/image" Target="../media/image250.png"/><Relationship Id="rId10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270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40.png"/><Relationship Id="rId5" Type="http://schemas.openxmlformats.org/officeDocument/2006/relationships/image" Target="../media/image250.png"/><Relationship Id="rId10" Type="http://schemas.openxmlformats.org/officeDocument/2006/relationships/image" Target="../media/image39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0.png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47.png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6675-EC5C-C7E7-221E-C91896CED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Friedman’s Permanent Income Hypothesis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45E8B-F60E-210C-5776-B7D50E7A6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Causality, Decision-Making, and Data Science</a:t>
            </a:r>
          </a:p>
          <a:p>
            <a:r>
              <a:rPr lang="en-US" dirty="0"/>
              <a:t>Lecture 6</a:t>
            </a:r>
          </a:p>
        </p:txBody>
      </p:sp>
    </p:spTree>
    <p:extLst>
      <p:ext uri="{BB962C8B-B14F-4D97-AF65-F5344CB8AC3E}">
        <p14:creationId xmlns:p14="http://schemas.microsoft.com/office/powerpoint/2010/main" val="229519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A502-8B8C-A57C-410E-6374667D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of you who said different…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0C31B-1BA3-1E94-6D88-A352D7B48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In what way?</a:t>
            </a:r>
          </a:p>
        </p:txBody>
      </p:sp>
    </p:spTree>
    <p:extLst>
      <p:ext uri="{BB962C8B-B14F-4D97-AF65-F5344CB8AC3E}">
        <p14:creationId xmlns:p14="http://schemas.microsoft.com/office/powerpoint/2010/main" val="308332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E6B3-2711-1AB0-62E2-DDBA6DEA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265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would you do </a:t>
            </a:r>
            <a:br>
              <a:rPr lang="en-US" dirty="0"/>
            </a:br>
            <a:r>
              <a:rPr lang="en-US" dirty="0"/>
              <a:t>if someone gave you $10,000 </a:t>
            </a:r>
            <a:br>
              <a:rPr lang="en-US" dirty="0"/>
            </a:br>
            <a:r>
              <a:rPr lang="en-US" b="1" dirty="0"/>
              <a:t>every year for the rest of your life?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DEF2-B23A-DC00-3811-81078B3A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01244"/>
            <a:ext cx="11218334" cy="39567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The same thing as I said in the last poll, but I’d do that every year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I’d spend $10,000 more each year for the rest of my life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I’d go into debt and spend lots of money now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101470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6971C-CAC6-3226-9A1A-2EE2A8E77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01878-8927-85F1-6E74-93D86BFEA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XU7R7KevBqLf4AncvOWDm?state=opened&amp;flow=Default&amp;onscreen=persist">
            <a:extLst>
              <a:ext uri="{FF2B5EF4-FFF2-40B4-BE49-F238E27FC236}">
                <a16:creationId xmlns:a16="http://schemas.microsoft.com/office/drawing/2014/main" id="{D910750A-B506-B386-5EC9-E0D84CDC4D8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8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0A22-83C9-F45D-F334-B6A97E7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these questions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9C4E-6917-2F7A-91E0-37387D4F7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AC53-C50B-E977-1480-BF6A6C3A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policy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4CE45-57E7-A015-7900-CAE3F006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0956" cy="4351338"/>
          </a:xfrm>
        </p:spPr>
        <p:txBody>
          <a:bodyPr/>
          <a:lstStyle/>
          <a:p>
            <a:r>
              <a:rPr lang="en-US" dirty="0"/>
              <a:t>What would happen if we sent out one-time stimulus checks?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get $X today!</a:t>
            </a:r>
          </a:p>
          <a:p>
            <a:r>
              <a:rPr lang="en-US" dirty="0"/>
              <a:t>What would happen if we re-structured social security?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get $Y/month once you’re old enough!</a:t>
            </a:r>
          </a:p>
          <a:p>
            <a:r>
              <a:rPr lang="en-US" dirty="0"/>
              <a:t>What would happen if we implemented Universal Basic Income?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You get $Z/year no matter what!</a:t>
            </a:r>
          </a:p>
        </p:txBody>
      </p:sp>
    </p:spTree>
    <p:extLst>
      <p:ext uri="{BB962C8B-B14F-4D97-AF65-F5344CB8AC3E}">
        <p14:creationId xmlns:p14="http://schemas.microsoft.com/office/powerpoint/2010/main" val="20170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820D-D7A4-E5F4-FF24-2A53774CA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2" y="0"/>
            <a:ext cx="10515600" cy="1325563"/>
          </a:xfrm>
        </p:spPr>
        <p:txBody>
          <a:bodyPr/>
          <a:lstStyle/>
          <a:p>
            <a:r>
              <a:rPr lang="en-US" dirty="0"/>
              <a:t>What would people do?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404E46-D99C-433E-7FCA-C26AE760596F}"/>
              </a:ext>
            </a:extLst>
          </p:cNvPr>
          <p:cNvCxnSpPr>
            <a:cxnSpLocks/>
          </p:cNvCxnSpPr>
          <p:nvPr/>
        </p:nvCxnSpPr>
        <p:spPr>
          <a:xfrm>
            <a:off x="1707444" y="5311045"/>
            <a:ext cx="774135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CAE0D3-8CEE-100E-BB21-BA6BDE60D641}"/>
              </a:ext>
            </a:extLst>
          </p:cNvPr>
          <p:cNvCxnSpPr>
            <a:cxnSpLocks/>
          </p:cNvCxnSpPr>
          <p:nvPr/>
        </p:nvCxnSpPr>
        <p:spPr>
          <a:xfrm flipV="1">
            <a:off x="5761039" y="1690688"/>
            <a:ext cx="0" cy="4506912"/>
          </a:xfrm>
          <a:prstGeom prst="straightConnector1">
            <a:avLst/>
          </a:prstGeom>
          <a:ln w="57150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73A78F-54E0-F58B-3200-ADF78D0B6DDB}"/>
              </a:ext>
            </a:extLst>
          </p:cNvPr>
          <p:cNvSpPr txBox="1"/>
          <p:nvPr/>
        </p:nvSpPr>
        <p:spPr>
          <a:xfrm>
            <a:off x="9429586" y="4949570"/>
            <a:ext cx="1281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Work More!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A3EB3-56A2-948A-3443-8ACDA33DF1D6}"/>
              </a:ext>
            </a:extLst>
          </p:cNvPr>
          <p:cNvSpPr txBox="1"/>
          <p:nvPr/>
        </p:nvSpPr>
        <p:spPr>
          <a:xfrm>
            <a:off x="470600" y="4949570"/>
            <a:ext cx="12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Work Less!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FC76F8-4E73-9B0B-8BFA-D0DF62ED6061}"/>
              </a:ext>
            </a:extLst>
          </p:cNvPr>
          <p:cNvSpPr txBox="1"/>
          <p:nvPr/>
        </p:nvSpPr>
        <p:spPr>
          <a:xfrm>
            <a:off x="3600018" y="1422614"/>
            <a:ext cx="216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Spend More!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6F906-C7E1-E28F-AAC3-8BB3EB685DDE}"/>
              </a:ext>
            </a:extLst>
          </p:cNvPr>
          <p:cNvSpPr txBox="1"/>
          <p:nvPr/>
        </p:nvSpPr>
        <p:spPr>
          <a:xfrm>
            <a:off x="7144156" y="4803213"/>
            <a:ext cx="1874293" cy="1123712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Invest in your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</a:rPr>
              <a:t> education / business / </a:t>
            </a:r>
            <a:r>
              <a:rPr lang="en-US" sz="2000" dirty="0" err="1">
                <a:solidFill>
                  <a:schemeClr val="accent2"/>
                </a:solidFill>
              </a:rPr>
              <a:t>etc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2271ED-CB28-B054-A4BD-57E1FCEA9A29}"/>
              </a:ext>
            </a:extLst>
          </p:cNvPr>
          <p:cNvSpPr txBox="1"/>
          <p:nvPr/>
        </p:nvSpPr>
        <p:spPr>
          <a:xfrm>
            <a:off x="2207151" y="4544647"/>
            <a:ext cx="2161021" cy="180474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Work fewer hours and use the free time to play video games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0E85B8-A6ED-C36F-E220-80317E227B26}"/>
              </a:ext>
            </a:extLst>
          </p:cNvPr>
          <p:cNvSpPr txBox="1"/>
          <p:nvPr/>
        </p:nvSpPr>
        <p:spPr>
          <a:xfrm>
            <a:off x="4905749" y="2185074"/>
            <a:ext cx="1710580" cy="1123712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Buy stuff you wouldn’t otherwise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867657-8CEC-B0CC-F3A9-0477122EDFDC}"/>
              </a:ext>
            </a:extLst>
          </p:cNvPr>
          <p:cNvSpPr txBox="1"/>
          <p:nvPr/>
        </p:nvSpPr>
        <p:spPr>
          <a:xfrm>
            <a:off x="5188682" y="5112090"/>
            <a:ext cx="1125211" cy="442674"/>
          </a:xfrm>
          <a:prstGeom prst="roundRect">
            <a:avLst/>
          </a:prstGeom>
          <a:solidFill>
            <a:schemeClr val="bg1">
              <a:alpha val="9714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Save it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19FF9-28F1-285D-7069-D5C9BF81E8FE}"/>
              </a:ext>
            </a:extLst>
          </p:cNvPr>
          <p:cNvSpPr txBox="1"/>
          <p:nvPr/>
        </p:nvSpPr>
        <p:spPr>
          <a:xfrm>
            <a:off x="7334460" y="1524518"/>
            <a:ext cx="46314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may think that some of these outcomes are “better” for society than others.  </a:t>
            </a:r>
          </a:p>
          <a:p>
            <a:pPr algn="ctr"/>
            <a:endParaRPr lang="en-US" sz="2800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Which will happen?</a:t>
            </a:r>
          </a:p>
        </p:txBody>
      </p:sp>
    </p:spTree>
    <p:extLst>
      <p:ext uri="{BB962C8B-B14F-4D97-AF65-F5344CB8AC3E}">
        <p14:creationId xmlns:p14="http://schemas.microsoft.com/office/powerpoint/2010/main" val="2468432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E99D-8EB2-5A65-EC4E-14A92B0F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B076-0413-4739-637C-8448B0764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Friedman’s Permanent Income Hypothesis</a:t>
            </a:r>
          </a:p>
        </p:txBody>
      </p:sp>
    </p:spTree>
    <p:extLst>
      <p:ext uri="{BB962C8B-B14F-4D97-AF65-F5344CB8AC3E}">
        <p14:creationId xmlns:p14="http://schemas.microsoft.com/office/powerpoint/2010/main" val="380797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9A8D-C1B7-2985-561B-3C98FB9D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theory?</a:t>
            </a:r>
            <a:br>
              <a:rPr lang="en-US" dirty="0"/>
            </a:br>
            <a:r>
              <a:rPr lang="en-US" sz="2400" dirty="0"/>
              <a:t>After all, we have data!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92EE-C9D0-3AAA-5BF3-06E190B6C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1399"/>
            <a:ext cx="11181522" cy="46672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…Because we need to make sense of that data!</a:t>
            </a:r>
          </a:p>
          <a:p>
            <a:pPr marL="0" indent="0" algn="ctr">
              <a:lnSpc>
                <a:spcPct val="130000"/>
              </a:lnSpc>
              <a:buNone/>
            </a:pPr>
            <a:endParaRPr lang="en-US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dirty="0"/>
              <a:t>“If we are not to get lost in the overwhelming, bewildering mass of statistical data that are now becoming available, we need the guidance and help of a powerful theoretical framework.”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0E42E-99CD-37E9-1BBA-7E8AB4E8503A}"/>
              </a:ext>
            </a:extLst>
          </p:cNvPr>
          <p:cNvSpPr txBox="1"/>
          <p:nvPr/>
        </p:nvSpPr>
        <p:spPr>
          <a:xfrm>
            <a:off x="453887" y="5960052"/>
            <a:ext cx="7693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ASIDE: </a:t>
            </a:r>
            <a:r>
              <a:rPr lang="en-US" sz="2400" dirty="0">
                <a:solidFill>
                  <a:schemeClr val="accent1"/>
                </a:solidFill>
              </a:rPr>
              <a:t>When do you think this was written?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                Before 1950; 1950-1970; 1970-1990; 1990-today?</a:t>
            </a:r>
          </a:p>
        </p:txBody>
      </p:sp>
    </p:spTree>
    <p:extLst>
      <p:ext uri="{BB962C8B-B14F-4D97-AF65-F5344CB8AC3E}">
        <p14:creationId xmlns:p14="http://schemas.microsoft.com/office/powerpoint/2010/main" val="8096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DE08F-120E-7790-FE43-59F95493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quote is from 1933!</a:t>
            </a:r>
            <a:br>
              <a:rPr lang="en-US" dirty="0"/>
            </a:br>
            <a:r>
              <a:rPr lang="en-US" sz="2400" dirty="0"/>
              <a:t>In an editorial for the first issue of </a:t>
            </a:r>
            <a:r>
              <a:rPr lang="en-US" sz="2400" dirty="0" err="1"/>
              <a:t>Econometrica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CC3A7-3CFD-DFD3-B87C-96F670EAE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“Big Data” has been a thing since long before computers!</a:t>
            </a:r>
          </a:p>
          <a:p>
            <a:r>
              <a:rPr lang="en-US" dirty="0"/>
              <a:t>It’s (one reason) why we (still) need theory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A95DD-0C46-0C71-AF19-093B0DEDB04B}"/>
              </a:ext>
            </a:extLst>
          </p:cNvPr>
          <p:cNvSpPr txBox="1"/>
          <p:nvPr/>
        </p:nvSpPr>
        <p:spPr>
          <a:xfrm>
            <a:off x="636364" y="6308209"/>
            <a:ext cx="209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Ragnar Frisch</a:t>
            </a:r>
          </a:p>
        </p:txBody>
      </p:sp>
      <p:pic>
        <p:nvPicPr>
          <p:cNvPr id="5122" name="Picture 2" descr="Portrait of R. Frisch">
            <a:extLst>
              <a:ext uri="{FF2B5EF4-FFF2-40B4-BE49-F238E27FC236}">
                <a16:creationId xmlns:a16="http://schemas.microsoft.com/office/drawing/2014/main" id="{520D8EA1-0E09-9E71-93AD-DF84B6DF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7" y="4341734"/>
            <a:ext cx="1508369" cy="190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4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52A4-1A71-6A47-95C8-83B88EBF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theory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08897-38D2-58C8-7D52-54ABAB8AC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model of people that predicts decisions about: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Spending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Saving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Working more or less </a:t>
            </a:r>
            <a:r>
              <a:rPr lang="en-US" sz="1800" dirty="0">
                <a:solidFill>
                  <a:schemeClr val="accent1"/>
                </a:solidFill>
              </a:rPr>
              <a:t>(but this actually won’t be in the model we discuss today)</a:t>
            </a:r>
          </a:p>
          <a:p>
            <a:pPr lvl="1"/>
            <a:endParaRPr lang="en-US" dirty="0"/>
          </a:p>
          <a:p>
            <a:r>
              <a:rPr lang="en-US" dirty="0"/>
              <a:t>The model should: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Allow people to “look ahead”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But also acknowledge that people have to make decisions now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6F76-A6D3-8431-E795-AF432114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F1CB-3D66-F466-3549-158F5A96A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part 2 due Monday 10/13!</a:t>
            </a:r>
          </a:p>
          <a:p>
            <a:r>
              <a:rPr lang="en-US" dirty="0"/>
              <a:t>Project ideas due a week from Monday! (10/20)</a:t>
            </a:r>
          </a:p>
        </p:txBody>
      </p:sp>
    </p:spTree>
    <p:extLst>
      <p:ext uri="{BB962C8B-B14F-4D97-AF65-F5344CB8AC3E}">
        <p14:creationId xmlns:p14="http://schemas.microsoft.com/office/powerpoint/2010/main" val="147740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CDCE-F4E7-5CEC-2378-AE937270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Friedman’s </a:t>
            </a:r>
            <a:br>
              <a:rPr lang="en-US" dirty="0"/>
            </a:br>
            <a:r>
              <a:rPr lang="en-US" dirty="0"/>
              <a:t>Permanent Income Hypothesis (PIH)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B1E0C-1F9C-5C32-4032-966D59275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63890" cy="4351338"/>
          </a:xfrm>
        </p:spPr>
        <p:txBody>
          <a:bodyPr/>
          <a:lstStyle/>
          <a:p>
            <a:r>
              <a:rPr lang="en-US" dirty="0"/>
              <a:t>A model of how people will behave.</a:t>
            </a:r>
          </a:p>
          <a:p>
            <a:r>
              <a:rPr lang="en-US" dirty="0"/>
              <a:t>Core assumptions of the model: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People are maximizing some (concave) utility function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E.g., A $10K raise means a more to someone making $20K than someone making $200K.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“Complete Markets”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People can borrow as much money as they “should” be able to borrow.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E15D11-A760-319E-61D2-195CBCAE793C}"/>
              </a:ext>
            </a:extLst>
          </p:cNvPr>
          <p:cNvGrpSpPr/>
          <p:nvPr/>
        </p:nvGrpSpPr>
        <p:grpSpPr>
          <a:xfrm>
            <a:off x="601152" y="4730523"/>
            <a:ext cx="6268707" cy="2127477"/>
            <a:chOff x="2109877" y="3805329"/>
            <a:chExt cx="6517023" cy="2127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D5414F-A751-7345-F457-B98104451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109877" y="3805329"/>
              <a:ext cx="911385" cy="21274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239E5B-43B5-A6F0-B335-7B5B28A8E71C}"/>
                </a:ext>
              </a:extLst>
            </p:cNvPr>
            <p:cNvSpPr txBox="1"/>
            <p:nvPr/>
          </p:nvSpPr>
          <p:spPr>
            <a:xfrm>
              <a:off x="3075021" y="4038070"/>
              <a:ext cx="55518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We’ll discuss later whether or not these assumptions seem reasonable!</a:t>
              </a:r>
            </a:p>
            <a:p>
              <a:endParaRPr lang="en-US" sz="2400" dirty="0">
                <a:solidFill>
                  <a:srgbClr val="0070C0"/>
                </a:solidFill>
              </a:endParaRPr>
            </a:p>
            <a:p>
              <a:r>
                <a:rPr lang="en-US" sz="2400" dirty="0">
                  <a:solidFill>
                    <a:srgbClr val="0070C0"/>
                  </a:solidFill>
                </a:rPr>
                <a:t>For now, let’s go with them.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8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CD55-2EC3-7FA4-6E7A-99AF8AC2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31"/>
            <a:ext cx="10515600" cy="1325563"/>
          </a:xfrm>
        </p:spPr>
        <p:txBody>
          <a:bodyPr/>
          <a:lstStyle/>
          <a:p>
            <a:r>
              <a:rPr lang="en-US" dirty="0"/>
              <a:t>PIH: The Math (Part 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238AA-9D4B-9B4D-C878-BFF1703B5FDF}"/>
              </a:ext>
            </a:extLst>
          </p:cNvPr>
          <p:cNvSpPr txBox="1"/>
          <p:nvPr/>
        </p:nvSpPr>
        <p:spPr>
          <a:xfrm>
            <a:off x="838200" y="1657524"/>
            <a:ext cx="1529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Variable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8C931-A60B-F1A8-A654-FA252A61C449}"/>
              </a:ext>
            </a:extLst>
          </p:cNvPr>
          <p:cNvSpPr txBox="1"/>
          <p:nvPr/>
        </p:nvSpPr>
        <p:spPr>
          <a:xfrm>
            <a:off x="3330601" y="166334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Definition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98E235-1786-54BE-B5E1-D69980F27D24}"/>
              </a:ext>
            </a:extLst>
          </p:cNvPr>
          <p:cNvSpPr txBox="1"/>
          <p:nvPr/>
        </p:nvSpPr>
        <p:spPr>
          <a:xfrm>
            <a:off x="7407965" y="1690688"/>
            <a:ext cx="2534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Interpretation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F4C1E9-A1CA-A652-E374-6DFB8752143C}"/>
                  </a:ext>
                </a:extLst>
              </p:cNvPr>
              <p:cNvSpPr txBox="1"/>
              <p:nvPr/>
            </p:nvSpPr>
            <p:spPr>
              <a:xfrm>
                <a:off x="1009742" y="2324434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F4C1E9-A1CA-A652-E374-6DFB87521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42" y="2324434"/>
                <a:ext cx="1524000" cy="584775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0AA3B-D1F2-06AF-FA9A-10F55D059096}"/>
                  </a:ext>
                </a:extLst>
              </p:cNvPr>
              <p:cNvSpPr txBox="1"/>
              <p:nvPr/>
            </p:nvSpPr>
            <p:spPr>
              <a:xfrm>
                <a:off x="1009742" y="2988669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0AA3B-D1F2-06AF-FA9A-10F55D059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42" y="2988669"/>
                <a:ext cx="1524000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50BAE6-C9F3-9790-4CEA-CDDD074BAD43}"/>
                  </a:ext>
                </a:extLst>
              </p:cNvPr>
              <p:cNvSpPr txBox="1"/>
              <p:nvPr/>
            </p:nvSpPr>
            <p:spPr>
              <a:xfrm>
                <a:off x="1048210" y="3756301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50BAE6-C9F3-9790-4CEA-CDDD074BA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10" y="3756301"/>
                <a:ext cx="1524000" cy="584775"/>
              </a:xfrm>
              <a:prstGeom prst="rect">
                <a:avLst/>
              </a:prstGeom>
              <a:blipFill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3DDF9D-2F2C-5E92-DCFE-4B4E10CC148A}"/>
                  </a:ext>
                </a:extLst>
              </p:cNvPr>
              <p:cNvSpPr txBox="1"/>
              <p:nvPr/>
            </p:nvSpPr>
            <p:spPr>
              <a:xfrm>
                <a:off x="1048210" y="4531062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43DDF9D-2F2C-5E92-DCFE-4B4E10CC1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10" y="4531062"/>
                <a:ext cx="1524000" cy="584775"/>
              </a:xfrm>
              <a:prstGeom prst="rect">
                <a:avLst/>
              </a:prstGeom>
              <a:blipFill>
                <a:blip r:embed="rId6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D52E1-0D90-BCAC-721C-2CC2AFC36A6F}"/>
                  </a:ext>
                </a:extLst>
              </p:cNvPr>
              <p:cNvSpPr txBox="1"/>
              <p:nvPr/>
            </p:nvSpPr>
            <p:spPr>
              <a:xfrm>
                <a:off x="1086679" y="532488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BAD52E1-0D90-BCAC-721C-2CC2AFC36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79" y="5324888"/>
                <a:ext cx="1524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2FD3F-70DF-8CA3-EBC0-AEE2E655ECCC}"/>
                  </a:ext>
                </a:extLst>
              </p:cNvPr>
              <p:cNvSpPr txBox="1"/>
              <p:nvPr/>
            </p:nvSpPr>
            <p:spPr>
              <a:xfrm>
                <a:off x="1086679" y="605627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C2FD3F-70DF-8CA3-EBC0-AEE2E655E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79" y="6056278"/>
                <a:ext cx="1524000" cy="584775"/>
              </a:xfrm>
              <a:prstGeom prst="rect">
                <a:avLst/>
              </a:prstGeom>
              <a:blipFill>
                <a:blip r:embed="rId8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D232F9-E5FD-FA44-F171-F2D64E96845C}"/>
                  </a:ext>
                </a:extLst>
              </p:cNvPr>
              <p:cNvSpPr txBox="1"/>
              <p:nvPr/>
            </p:nvSpPr>
            <p:spPr>
              <a:xfrm>
                <a:off x="3330601" y="2324434"/>
                <a:ext cx="22174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Wealth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)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D232F9-E5FD-FA44-F171-F2D64E96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01" y="2324434"/>
                <a:ext cx="2217467" cy="523220"/>
              </a:xfrm>
              <a:prstGeom prst="rect">
                <a:avLst/>
              </a:prstGeom>
              <a:blipFill>
                <a:blip r:embed="rId9"/>
                <a:stretch>
                  <a:fillRect l="-5714" t="-9302" r="-57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7094D5-8344-4B91-2213-B04595CAFF67}"/>
                  </a:ext>
                </a:extLst>
              </p:cNvPr>
              <p:cNvSpPr txBox="1"/>
              <p:nvPr/>
            </p:nvSpPr>
            <p:spPr>
              <a:xfrm>
                <a:off x="9159498" y="0"/>
                <a:ext cx="3032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a time period (e.g., the year 2025)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D7094D5-8344-4B91-2213-B04595CAF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498" y="0"/>
                <a:ext cx="3032502" cy="830997"/>
              </a:xfrm>
              <a:prstGeom prst="rect">
                <a:avLst/>
              </a:prstGeom>
              <a:blipFill>
                <a:blip r:embed="rId10"/>
                <a:stretch>
                  <a:fillRect t="-6061" r="-291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E2149E-5A0E-6AC1-E69A-BC14E37ABF42}"/>
                  </a:ext>
                </a:extLst>
              </p:cNvPr>
              <p:cNvSpPr txBox="1"/>
              <p:nvPr/>
            </p:nvSpPr>
            <p:spPr>
              <a:xfrm>
                <a:off x="3330601" y="3101647"/>
                <a:ext cx="22937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Income 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(at time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</a:rPr>
                  <a:t>)</a:t>
                </a:r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E2149E-5A0E-6AC1-E69A-BC14E37AB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01" y="3101647"/>
                <a:ext cx="2293705" cy="523220"/>
              </a:xfrm>
              <a:prstGeom prst="rect">
                <a:avLst/>
              </a:prstGeom>
              <a:blipFill>
                <a:blip r:embed="rId11"/>
                <a:stretch>
                  <a:fillRect l="-5495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C9174-E5CD-9FE4-C90C-54B9AD2EB2A6}"/>
                  </a:ext>
                </a:extLst>
              </p:cNvPr>
              <p:cNvSpPr txBox="1"/>
              <p:nvPr/>
            </p:nvSpPr>
            <p:spPr>
              <a:xfrm>
                <a:off x="3330601" y="3817856"/>
                <a:ext cx="3244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Consumption </a:t>
                </a:r>
                <a:r>
                  <a:rPr lang="en-US" sz="1600" dirty="0">
                    <a:solidFill>
                      <a:schemeClr val="accent1"/>
                    </a:solidFill>
                  </a:rPr>
                  <a:t>(at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</a:rPr>
                  <a:t>)</a:t>
                </a:r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AC9174-E5CD-9FE4-C90C-54B9AD2EB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01" y="3817856"/>
                <a:ext cx="3244286" cy="523220"/>
              </a:xfrm>
              <a:prstGeom prst="rect">
                <a:avLst/>
              </a:prstGeom>
              <a:blipFill>
                <a:blip r:embed="rId12"/>
                <a:stretch>
                  <a:fillRect l="-3906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24CD25-8A42-C060-4EFC-738C8A910BDA}"/>
                  </a:ext>
                </a:extLst>
              </p:cNvPr>
              <p:cNvSpPr txBox="1"/>
              <p:nvPr/>
            </p:nvSpPr>
            <p:spPr>
              <a:xfrm>
                <a:off x="3330601" y="4611972"/>
                <a:ext cx="2021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/>
                    </a:solidFill>
                  </a:rPr>
                  <a:t>Utility 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(at time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</a:rPr>
                  <a:t>)</a:t>
                </a:r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24CD25-8A42-C060-4EFC-738C8A910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601" y="4611972"/>
                <a:ext cx="2021194" cy="523220"/>
              </a:xfrm>
              <a:prstGeom prst="rect">
                <a:avLst/>
              </a:prstGeom>
              <a:blipFill>
                <a:blip r:embed="rId13"/>
                <a:stretch>
                  <a:fillRect l="-6250" t="-11905" r="-62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982768A-DA26-911D-FF7F-EBF7774F7620}"/>
              </a:ext>
            </a:extLst>
          </p:cNvPr>
          <p:cNvSpPr txBox="1"/>
          <p:nvPr/>
        </p:nvSpPr>
        <p:spPr>
          <a:xfrm>
            <a:off x="3330601" y="5386443"/>
            <a:ext cx="2043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Interest 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4E0C74-7992-FAC7-3227-F09078EA6B7E}"/>
              </a:ext>
            </a:extLst>
          </p:cNvPr>
          <p:cNvSpPr txBox="1"/>
          <p:nvPr/>
        </p:nvSpPr>
        <p:spPr>
          <a:xfrm>
            <a:off x="3330601" y="6023928"/>
            <a:ext cx="2578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Discount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C52447-1D76-9B0B-B46B-C0848FDDD305}"/>
                  </a:ext>
                </a:extLst>
              </p:cNvPr>
              <p:cNvSpPr txBox="1"/>
              <p:nvPr/>
            </p:nvSpPr>
            <p:spPr>
              <a:xfrm>
                <a:off x="7407963" y="2348071"/>
                <a:ext cx="418124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How much money you have saved at the beginning of year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C52447-1D76-9B0B-B46B-C0848FDDD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3" y="2348071"/>
                <a:ext cx="4181246" cy="707886"/>
              </a:xfrm>
              <a:prstGeom prst="rect">
                <a:avLst/>
              </a:prstGeom>
              <a:blipFill>
                <a:blip r:embed="rId14"/>
                <a:stretch>
                  <a:fillRect l="-1515" t="-3509" r="-1818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B36AA0-D996-F11A-24F9-DB732D3D15E6}"/>
                  </a:ext>
                </a:extLst>
              </p:cNvPr>
              <p:cNvSpPr txBox="1"/>
              <p:nvPr/>
            </p:nvSpPr>
            <p:spPr>
              <a:xfrm>
                <a:off x="7407965" y="3173334"/>
                <a:ext cx="43707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/>
                    </a:solidFill>
                  </a:rPr>
                  <a:t>How much money you make in year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5B36AA0-D996-F11A-24F9-DB732D3D1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5" y="3173334"/>
                <a:ext cx="4370747" cy="400110"/>
              </a:xfrm>
              <a:prstGeom prst="rect">
                <a:avLst/>
              </a:prstGeom>
              <a:blipFill>
                <a:blip r:embed="rId15"/>
                <a:stretch>
                  <a:fillRect l="-1449" t="-6250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A0B282-C258-D6EA-1CAD-7B87861EF64D}"/>
                  </a:ext>
                </a:extLst>
              </p:cNvPr>
              <p:cNvSpPr txBox="1"/>
              <p:nvPr/>
            </p:nvSpPr>
            <p:spPr>
              <a:xfrm>
                <a:off x="7407963" y="3738996"/>
                <a:ext cx="43707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1"/>
                    </a:solidFill>
                  </a:rPr>
                  <a:t>How much money you spent on stuff you consume in year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1A0B282-C258-D6EA-1CAD-7B87861EF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3" y="3738996"/>
                <a:ext cx="4370747" cy="707886"/>
              </a:xfrm>
              <a:prstGeom prst="rect">
                <a:avLst/>
              </a:prstGeom>
              <a:blipFill>
                <a:blip r:embed="rId16"/>
                <a:stretch>
                  <a:fillRect l="-1449" t="-5357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AB9BCE-E08A-35D8-F95F-17D169C60C2B}"/>
                  </a:ext>
                </a:extLst>
              </p:cNvPr>
              <p:cNvSpPr txBox="1"/>
              <p:nvPr/>
            </p:nvSpPr>
            <p:spPr>
              <a:xfrm>
                <a:off x="7407963" y="4544101"/>
                <a:ext cx="437074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/>
                    </a:solidFill>
                  </a:rPr>
                  <a:t>How happy that consumption made you in year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AB9BCE-E08A-35D8-F95F-17D169C60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3" y="4544101"/>
                <a:ext cx="4370747" cy="707886"/>
              </a:xfrm>
              <a:prstGeom prst="rect">
                <a:avLst/>
              </a:prstGeom>
              <a:blipFill>
                <a:blip r:embed="rId17"/>
                <a:stretch>
                  <a:fillRect l="-1449" t="-350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03C7FA5-61A8-7F2F-B0AE-F86F33027E30}"/>
              </a:ext>
            </a:extLst>
          </p:cNvPr>
          <p:cNvSpPr txBox="1"/>
          <p:nvPr/>
        </p:nvSpPr>
        <p:spPr>
          <a:xfrm>
            <a:off x="7407964" y="5293577"/>
            <a:ext cx="4370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If you put $1 in the bank this year, you’ll have $(1+r) next year.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198E0FE-D790-594C-B6C6-049B7FD75354}"/>
                  </a:ext>
                </a:extLst>
              </p:cNvPr>
              <p:cNvSpPr txBox="1"/>
              <p:nvPr/>
            </p:nvSpPr>
            <p:spPr>
              <a:xfrm>
                <a:off x="7407964" y="6094329"/>
                <a:ext cx="4784036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5"/>
                    </a:solidFill>
                  </a:rPr>
                  <a:t>1 unit of happiness next year is worth</a:t>
                </a:r>
              </a:p>
              <a:p>
                <a:r>
                  <a:rPr lang="en-US" sz="2000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>
                    <a:solidFill>
                      <a:schemeClr val="accent5"/>
                    </a:solidFill>
                  </a:rPr>
                  <a:t> units of happiness to me today.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198E0FE-D790-594C-B6C6-049B7FD7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964" y="6094329"/>
                <a:ext cx="4784036" cy="707886"/>
              </a:xfrm>
              <a:prstGeom prst="rect">
                <a:avLst/>
              </a:prstGeom>
              <a:blipFill>
                <a:blip r:embed="rId18"/>
                <a:stretch>
                  <a:fillRect l="-1323" t="-535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028D7D-69A0-A90A-1BFF-1062767B17F9}"/>
              </a:ext>
            </a:extLst>
          </p:cNvPr>
          <p:cNvCxnSpPr/>
          <p:nvPr/>
        </p:nvCxnSpPr>
        <p:spPr>
          <a:xfrm>
            <a:off x="0" y="2236274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3A6324-0491-A3B6-7782-77ADD985A33A}"/>
              </a:ext>
            </a:extLst>
          </p:cNvPr>
          <p:cNvCxnSpPr/>
          <p:nvPr/>
        </p:nvCxnSpPr>
        <p:spPr>
          <a:xfrm>
            <a:off x="-228" y="3088084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9517FC-B73E-649A-2E54-3707DECF205C}"/>
              </a:ext>
            </a:extLst>
          </p:cNvPr>
          <p:cNvCxnSpPr/>
          <p:nvPr/>
        </p:nvCxnSpPr>
        <p:spPr>
          <a:xfrm>
            <a:off x="0" y="3627965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CB5D32-F418-0F59-40BB-11981D6228A5}"/>
              </a:ext>
            </a:extLst>
          </p:cNvPr>
          <p:cNvCxnSpPr/>
          <p:nvPr/>
        </p:nvCxnSpPr>
        <p:spPr>
          <a:xfrm>
            <a:off x="-228" y="4531062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7757BB-6884-78FB-EAEF-D6559BBC6EE2}"/>
              </a:ext>
            </a:extLst>
          </p:cNvPr>
          <p:cNvCxnSpPr/>
          <p:nvPr/>
        </p:nvCxnSpPr>
        <p:spPr>
          <a:xfrm>
            <a:off x="-228" y="5267330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422DDD-E6D3-0386-6634-8E729D9B2498}"/>
              </a:ext>
            </a:extLst>
          </p:cNvPr>
          <p:cNvCxnSpPr/>
          <p:nvPr/>
        </p:nvCxnSpPr>
        <p:spPr>
          <a:xfrm>
            <a:off x="-228" y="5988255"/>
            <a:ext cx="1219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2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16A96-D001-490C-159B-A11DD9150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0034C9-7819-802D-45B5-63557C6638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br>
                  <a:rPr lang="en-US" dirty="0"/>
                </a:br>
                <a:r>
                  <a:rPr lang="en-US" dirty="0"/>
                  <a:t>How should I behave in 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0034C9-7819-802D-45B5-63557C6638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 t="-2857"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738C6-9D8B-CBC1-EE8C-CC04589851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9766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(Silly) example: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today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=$15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 have $15 in the bank today)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today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=$15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 made $15 today)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today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=$10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(I spent $10 today, all on pizza)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8738C6-9D8B-CBC1-EE8C-CC04589851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976632"/>
              </a:xfrm>
              <a:blipFill>
                <a:blip r:embed="rId4"/>
                <a:stretch>
                  <a:fillRect l="-1086" t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C490DDC-FBA1-F8E1-EA66-DD8E22E2DAC9}"/>
              </a:ext>
            </a:extLst>
          </p:cNvPr>
          <p:cNvGrpSpPr/>
          <p:nvPr/>
        </p:nvGrpSpPr>
        <p:grpSpPr>
          <a:xfrm>
            <a:off x="7936317" y="1690688"/>
            <a:ext cx="3417483" cy="2151081"/>
            <a:chOff x="6917174" y="3200353"/>
            <a:chExt cx="5495530" cy="345907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EED46D-7E64-FD1F-2142-407A92B7B156}"/>
                </a:ext>
              </a:extLst>
            </p:cNvPr>
            <p:cNvGrpSpPr/>
            <p:nvPr/>
          </p:nvGrpSpPr>
          <p:grpSpPr>
            <a:xfrm>
              <a:off x="7491663" y="3801979"/>
              <a:ext cx="4219074" cy="2245895"/>
              <a:chOff x="7491663" y="3801979"/>
              <a:chExt cx="4219074" cy="2245895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ACAD4738-E510-6F04-FD94-C8018437D656}"/>
                  </a:ext>
                </a:extLst>
              </p:cNvPr>
              <p:cNvCxnSpPr/>
              <p:nvPr/>
            </p:nvCxnSpPr>
            <p:spPr>
              <a:xfrm>
                <a:off x="7491663" y="6047874"/>
                <a:ext cx="4219074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083E8199-02B2-8946-0CEB-3BE57808A21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1663" y="3801979"/>
                <a:ext cx="0" cy="224589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725128-0992-85ED-8E30-EFA127760364}"/>
                </a:ext>
              </a:extLst>
            </p:cNvPr>
            <p:cNvSpPr txBox="1"/>
            <p:nvPr/>
          </p:nvSpPr>
          <p:spPr>
            <a:xfrm>
              <a:off x="8630622" y="6065951"/>
              <a:ext cx="2999904" cy="59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consumption</a:t>
              </a:r>
            </a:p>
          </p:txBody>
        </p:sp>
        <p:pic>
          <p:nvPicPr>
            <p:cNvPr id="1026" name="Picture 2" descr="Pepperoni Pizza Slice - QuikTrip">
              <a:extLst>
                <a:ext uri="{FF2B5EF4-FFF2-40B4-BE49-F238E27FC236}">
                  <a16:creationId xmlns:a16="http://schemas.microsoft.com/office/drawing/2014/main" id="{D442C299-8402-306C-BCBA-2CD0B3123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4481" y="5514915"/>
              <a:ext cx="1018223" cy="763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miling Emoji [Download IOS Smiling Emojis]">
              <a:extLst>
                <a:ext uri="{FF2B5EF4-FFF2-40B4-BE49-F238E27FC236}">
                  <a16:creationId xmlns:a16="http://schemas.microsoft.com/office/drawing/2014/main" id="{DC835144-33CD-CCAE-A0DF-48BFFB5D9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582" y="3200353"/>
              <a:ext cx="581519" cy="58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5EBCC0-6D97-55C9-14D7-9EBBE847204D}"/>
                </a:ext>
              </a:extLst>
            </p:cNvPr>
            <p:cNvSpPr txBox="1"/>
            <p:nvPr/>
          </p:nvSpPr>
          <p:spPr>
            <a:xfrm rot="16200000">
              <a:off x="6452806" y="4474883"/>
              <a:ext cx="1446143" cy="51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Utility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1FFF2B8-FC77-B7E7-AC7F-136187F8505C}"/>
                </a:ext>
              </a:extLst>
            </p:cNvPr>
            <p:cNvSpPr/>
            <p:nvPr/>
          </p:nvSpPr>
          <p:spPr>
            <a:xfrm>
              <a:off x="7571874" y="4058653"/>
              <a:ext cx="4058652" cy="1989221"/>
            </a:xfrm>
            <a:custGeom>
              <a:avLst/>
              <a:gdLst>
                <a:gd name="connsiteX0" fmla="*/ 0 w 4058652"/>
                <a:gd name="connsiteY0" fmla="*/ 1989221 h 1989221"/>
                <a:gd name="connsiteX1" fmla="*/ 689810 w 4058652"/>
                <a:gd name="connsiteY1" fmla="*/ 1058779 h 1989221"/>
                <a:gd name="connsiteX2" fmla="*/ 1652337 w 4058652"/>
                <a:gd name="connsiteY2" fmla="*/ 352926 h 1989221"/>
                <a:gd name="connsiteX3" fmla="*/ 2871537 w 4058652"/>
                <a:gd name="connsiteY3" fmla="*/ 80210 h 1989221"/>
                <a:gd name="connsiteX4" fmla="*/ 4058652 w 4058652"/>
                <a:gd name="connsiteY4" fmla="*/ 0 h 19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8652" h="1989221">
                  <a:moveTo>
                    <a:pt x="0" y="1989221"/>
                  </a:moveTo>
                  <a:cubicBezTo>
                    <a:pt x="207210" y="1660358"/>
                    <a:pt x="414421" y="1331495"/>
                    <a:pt x="689810" y="1058779"/>
                  </a:cubicBezTo>
                  <a:cubicBezTo>
                    <a:pt x="965200" y="786063"/>
                    <a:pt x="1288716" y="516021"/>
                    <a:pt x="1652337" y="352926"/>
                  </a:cubicBezTo>
                  <a:cubicBezTo>
                    <a:pt x="2015958" y="189831"/>
                    <a:pt x="2470485" y="139031"/>
                    <a:pt x="2871537" y="80210"/>
                  </a:cubicBezTo>
                  <a:cubicBezTo>
                    <a:pt x="3272590" y="21389"/>
                    <a:pt x="3665621" y="10694"/>
                    <a:pt x="4058652" y="0"/>
                  </a:cubicBezTo>
                </a:path>
              </a:pathLst>
            </a:cu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5D5C7A-8662-F775-0530-9118B2AFF7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820590"/>
                <a:ext cx="11488087" cy="1976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Now I get to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tomorrow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(how much pizza to eat tomorrow)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tomorrow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=$15+$15−$10=$20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tomorrow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=$5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sz="1400" dirty="0">
                    <a:solidFill>
                      <a:schemeClr val="accent1"/>
                    </a:solidFill>
                  </a:rPr>
                  <a:t>(I don’t teach tomorrow, so I don’t get paid as much)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tomorrow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2"/>
                    </a:solidFill>
                  </a:rPr>
                  <a:t>???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35D5C7A-8662-F775-0530-9118B2AFF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20590"/>
                <a:ext cx="11488087" cy="1976632"/>
              </a:xfrm>
              <a:prstGeom prst="rect">
                <a:avLst/>
              </a:prstGeom>
              <a:blipFill>
                <a:blip r:embed="rId7"/>
                <a:stretch>
                  <a:fillRect l="-994" t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5BB9F69-7E7E-4804-8A08-948B434D4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3913" y="5680318"/>
                <a:ext cx="11488087" cy="19766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How should I </a:t>
                </a:r>
                <a:r>
                  <a:rPr lang="en-US" dirty="0">
                    <a:solidFill>
                      <a:schemeClr val="tx1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tomorrow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 </a:t>
                </a:r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5BB9F69-7E7E-4804-8A08-948B434D4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13" y="5680318"/>
                <a:ext cx="11488087" cy="1976632"/>
              </a:xfrm>
              <a:prstGeom prst="rect">
                <a:avLst/>
              </a:prstGeom>
              <a:blipFill>
                <a:blip r:embed="rId8"/>
                <a:stretch>
                  <a:fillRect l="-883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BE8B723-20AA-2E96-F90A-764324321DE0}"/>
              </a:ext>
            </a:extLst>
          </p:cNvPr>
          <p:cNvSpPr txBox="1"/>
          <p:nvPr/>
        </p:nvSpPr>
        <p:spPr>
          <a:xfrm>
            <a:off x="6582243" y="5606669"/>
            <a:ext cx="4172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(Discussion on board!)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3AE9E-6BD8-3D9D-B19B-16C41F9BF152}"/>
              </a:ext>
            </a:extLst>
          </p:cNvPr>
          <p:cNvGrpSpPr/>
          <p:nvPr/>
        </p:nvGrpSpPr>
        <p:grpSpPr>
          <a:xfrm>
            <a:off x="10418826" y="84052"/>
            <a:ext cx="2946868" cy="1528926"/>
            <a:chOff x="10210279" y="35738"/>
            <a:chExt cx="2946868" cy="15289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B40766-D0B7-369F-352D-3D277841BBE3}"/>
                </a:ext>
              </a:extLst>
            </p:cNvPr>
            <p:cNvGrpSpPr/>
            <p:nvPr/>
          </p:nvGrpSpPr>
          <p:grpSpPr>
            <a:xfrm>
              <a:off x="10210279" y="35738"/>
              <a:ext cx="2946868" cy="1104367"/>
              <a:chOff x="9523459" y="42653"/>
              <a:chExt cx="2946868" cy="110436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41C29A4-0E44-4ED6-408A-33A41C3DD9E4}"/>
                      </a:ext>
                    </a:extLst>
                  </p:cNvPr>
                  <p:cNvSpPr txBox="1"/>
                  <p:nvPr/>
                </p:nvSpPr>
                <p:spPr>
                  <a:xfrm>
                    <a:off x="9523459" y="42653"/>
                    <a:ext cx="2503225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accent1"/>
                        </a:solidFill>
                      </a:rPr>
                      <a:t>: Wealth</a:t>
                    </a:r>
                  </a:p>
                </p:txBody>
              </p:sp>
            </mc:Choice>
            <mc:Fallback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A41C29A4-0E44-4ED6-408A-33A41C3DD9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3459" y="42653"/>
                    <a:ext cx="2503225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3571" b="-178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187E03C-32BD-6E73-24FA-C42CF6AA1C52}"/>
                      </a:ext>
                    </a:extLst>
                  </p:cNvPr>
                  <p:cNvSpPr txBox="1"/>
                  <p:nvPr/>
                </p:nvSpPr>
                <p:spPr>
                  <a:xfrm>
                    <a:off x="9523460" y="412791"/>
                    <a:ext cx="200728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accent1"/>
                        </a:solidFill>
                      </a:rPr>
                      <a:t>: Income</a:t>
                    </a:r>
                  </a:p>
                </p:txBody>
              </p:sp>
            </mc:Choice>
            <mc:Fallback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187E03C-32BD-6E73-24FA-C42CF6AA1C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3460" y="412791"/>
                    <a:ext cx="2007280" cy="338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7407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B2B84DA-1FC0-D99A-1B36-5739CA5054B4}"/>
                      </a:ext>
                    </a:extLst>
                  </p:cNvPr>
                  <p:cNvSpPr txBox="1"/>
                  <p:nvPr/>
                </p:nvSpPr>
                <p:spPr>
                  <a:xfrm>
                    <a:off x="9523459" y="808466"/>
                    <a:ext cx="2946868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accent1"/>
                        </a:solidFill>
                      </a:rPr>
                      <a:t>: Consumption</a:t>
                    </a: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B2B84DA-1FC0-D99A-1B36-5739CA5054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23459" y="808466"/>
                    <a:ext cx="2946868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571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D63D03B-A5EE-20E9-DC2B-29118B2DE42C}"/>
                    </a:ext>
                  </a:extLst>
                </p:cNvPr>
                <p:cNvSpPr txBox="1"/>
                <p:nvPr/>
              </p:nvSpPr>
              <p:spPr>
                <a:xfrm>
                  <a:off x="10210279" y="1226110"/>
                  <a:ext cx="1981721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>
                      <a:solidFill>
                        <a:schemeClr val="accent1"/>
                      </a:solidFill>
                    </a:rPr>
                    <a:t>: Discount factor</a:t>
                  </a: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D63D03B-A5EE-20E9-DC2B-29118B2DE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10279" y="1226110"/>
                  <a:ext cx="1981721" cy="338554"/>
                </a:xfrm>
                <a:prstGeom prst="rect">
                  <a:avLst/>
                </a:prstGeom>
                <a:blipFill>
                  <a:blip r:embed="rId12"/>
                  <a:stretch>
                    <a:fillRect t="-7143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856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72E5-B850-F51F-16AE-1F670751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DBC2-53BA-EAA1-FB5F-F817646B16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how much I value the situation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” today, assuming I make optimal decisions going forward.</a:t>
                </a:r>
              </a:p>
              <a:p>
                <a:r>
                  <a:rPr lang="en-US" dirty="0"/>
                  <a:t>Then: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DBC2-53BA-EAA1-FB5F-F817646B1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  <a:blipFill>
                <a:blip r:embed="rId3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97C5FF5-A2B3-5C81-CE18-470DB813AE12}"/>
              </a:ext>
            </a:extLst>
          </p:cNvPr>
          <p:cNvGrpSpPr/>
          <p:nvPr/>
        </p:nvGrpSpPr>
        <p:grpSpPr>
          <a:xfrm>
            <a:off x="10065900" y="109390"/>
            <a:ext cx="2946868" cy="1165923"/>
            <a:chOff x="9523459" y="42653"/>
            <a:chExt cx="2946868" cy="1165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B9A7A0-55B9-9DC8-14E6-DA118F40DE6C}"/>
                    </a:ext>
                  </a:extLst>
                </p:cNvPr>
                <p:cNvSpPr txBox="1"/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Wealth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B9A7A0-55B9-9DC8-14E6-DA118F40D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7848DB-E57A-FE3C-3517-D79CCCFD5785}"/>
                    </a:ext>
                  </a:extLst>
                </p:cNvPr>
                <p:cNvSpPr txBox="1"/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Income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7848DB-E57A-FE3C-3517-D79CCCFD5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82F2E2-030D-324A-E6E9-4F83059595F3}"/>
                    </a:ext>
                  </a:extLst>
                </p:cNvPr>
                <p:cNvSpPr txBox="1"/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Consumption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82F2E2-030D-324A-E6E9-4F8305959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250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BC7C07A-234B-55E8-79C7-EE8EC7A67AD4}"/>
              </a:ext>
            </a:extLst>
          </p:cNvPr>
          <p:cNvGrpSpPr/>
          <p:nvPr/>
        </p:nvGrpSpPr>
        <p:grpSpPr>
          <a:xfrm>
            <a:off x="396911" y="4387334"/>
            <a:ext cx="3661742" cy="2467192"/>
            <a:chOff x="396911" y="4387334"/>
            <a:chExt cx="3661742" cy="246719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71B9CB-E39A-9A46-E7F0-189DD81AB987}"/>
                    </a:ext>
                  </a:extLst>
                </p:cNvPr>
                <p:cNvSpPr txBox="1"/>
                <p:nvPr/>
              </p:nvSpPr>
              <p:spPr>
                <a:xfrm>
                  <a:off x="653716" y="4387334"/>
                  <a:ext cx="3404937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B71B9CB-E39A-9A46-E7F0-189DD81AB9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716" y="4387334"/>
                  <a:ext cx="3404937" cy="707886"/>
                </a:xfrm>
                <a:prstGeom prst="rect">
                  <a:avLst/>
                </a:prstGeom>
                <a:blipFill>
                  <a:blip r:embed="rId8"/>
                  <a:stretch>
                    <a:fillRect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539719-C524-9735-897C-14A5C4C87363}"/>
                </a:ext>
              </a:extLst>
            </p:cNvPr>
            <p:cNvGrpSpPr/>
            <p:nvPr/>
          </p:nvGrpSpPr>
          <p:grpSpPr>
            <a:xfrm>
              <a:off x="396911" y="5033192"/>
              <a:ext cx="2988104" cy="1821334"/>
              <a:chOff x="576024" y="4937697"/>
              <a:chExt cx="2988104" cy="182133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7BA833-E1C4-AE92-03D1-9A4FDB4AA56C}"/>
                  </a:ext>
                </a:extLst>
              </p:cNvPr>
              <p:cNvSpPr txBox="1"/>
              <p:nvPr/>
            </p:nvSpPr>
            <p:spPr>
              <a:xfrm>
                <a:off x="576024" y="5558702"/>
                <a:ext cx="274190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The best I can do with my situation this year (time t)</a:t>
                </a:r>
              </a:p>
            </p:txBody>
          </p:sp>
          <p:sp>
            <p:nvSpPr>
              <p:cNvPr id="27" name="Right Brace 26">
                <a:extLst>
                  <a:ext uri="{FF2B5EF4-FFF2-40B4-BE49-F238E27FC236}">
                    <a16:creationId xmlns:a16="http://schemas.microsoft.com/office/drawing/2014/main" id="{1B123C1E-B2AC-415D-FE08-881E096E1CC7}"/>
                  </a:ext>
                </a:extLst>
              </p:cNvPr>
              <p:cNvSpPr/>
              <p:nvPr/>
            </p:nvSpPr>
            <p:spPr>
              <a:xfrm rot="5400000">
                <a:off x="1893299" y="3866617"/>
                <a:ext cx="599749" cy="2741909"/>
              </a:xfrm>
              <a:prstGeom prst="rightBrace">
                <a:avLst>
                  <a:gd name="adj1" fmla="val 8333"/>
                  <a:gd name="adj2" fmla="val 50373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B2E9FFB-36E2-4975-CB0D-75302CC5C446}"/>
              </a:ext>
            </a:extLst>
          </p:cNvPr>
          <p:cNvGrpSpPr/>
          <p:nvPr/>
        </p:nvGrpSpPr>
        <p:grpSpPr>
          <a:xfrm>
            <a:off x="6109010" y="3850065"/>
            <a:ext cx="5327782" cy="2500614"/>
            <a:chOff x="6109010" y="3850065"/>
            <a:chExt cx="5327782" cy="25006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EE996D1F-9A63-85B6-3503-CFE0C6BB9B43}"/>
                    </a:ext>
                  </a:extLst>
                </p:cNvPr>
                <p:cNvSpPr/>
                <p:nvPr/>
              </p:nvSpPr>
              <p:spPr>
                <a:xfrm>
                  <a:off x="7715025" y="3850065"/>
                  <a:ext cx="3721767" cy="1804132"/>
                </a:xfrm>
                <a:prstGeom prst="round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However much I would value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next year</a:t>
                  </a:r>
                </a:p>
              </p:txBody>
            </p:sp>
          </mc:Choice>
          <mc:Fallback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EE996D1F-9A63-85B6-3503-CFE0C6BB9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025" y="3850065"/>
                  <a:ext cx="3721767" cy="1804132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EBE6973-AAD8-B659-884A-9C5A062F51CB}"/>
                </a:ext>
              </a:extLst>
            </p:cNvPr>
            <p:cNvGrpSpPr/>
            <p:nvPr/>
          </p:nvGrpSpPr>
          <p:grpSpPr>
            <a:xfrm>
              <a:off x="6109010" y="4331971"/>
              <a:ext cx="2029431" cy="2018708"/>
              <a:chOff x="6336346" y="4330847"/>
              <a:chExt cx="2029431" cy="201870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B044562-D79D-ED37-1AF5-389386E04EB8}"/>
                      </a:ext>
                    </a:extLst>
                  </p:cNvPr>
                  <p:cNvSpPr txBox="1"/>
                  <p:nvPr/>
                </p:nvSpPr>
                <p:spPr>
                  <a:xfrm>
                    <a:off x="6653282" y="4330847"/>
                    <a:ext cx="171249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2B044562-D79D-ED37-1AF5-389386E04E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3282" y="4330847"/>
                    <a:ext cx="1712495" cy="7078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3E6D5A7-8D81-1388-FF1C-7AB02DD45720}"/>
                  </a:ext>
                </a:extLst>
              </p:cNvPr>
              <p:cNvGrpSpPr/>
              <p:nvPr/>
            </p:nvGrpSpPr>
            <p:grpSpPr>
              <a:xfrm>
                <a:off x="6336346" y="5058143"/>
                <a:ext cx="1606015" cy="1291412"/>
                <a:chOff x="6150249" y="5067946"/>
                <a:chExt cx="1606015" cy="1291412"/>
              </a:xfrm>
            </p:grpSpPr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F0A38FD-D9E8-0CAD-5439-85E799758CBD}"/>
                    </a:ext>
                  </a:extLst>
                </p:cNvPr>
                <p:cNvSpPr txBox="1"/>
                <p:nvPr/>
              </p:nvSpPr>
              <p:spPr>
                <a:xfrm>
                  <a:off x="6150249" y="5528361"/>
                  <a:ext cx="160601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accent3"/>
                      </a:solidFill>
                    </a:rPr>
                    <a:t>Discount factor</a:t>
                  </a:r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1FCC8175-D6C9-286E-B0C4-E4A78FBE1F93}"/>
                    </a:ext>
                  </a:extLst>
                </p:cNvPr>
                <p:cNvCxnSpPr>
                  <a:stCxn id="63" idx="0"/>
                </p:cNvCxnSpPr>
                <p:nvPr/>
              </p:nvCxnSpPr>
              <p:spPr>
                <a:xfrm flipV="1">
                  <a:off x="6953257" y="5067946"/>
                  <a:ext cx="191462" cy="460415"/>
                </a:xfrm>
                <a:prstGeom prst="straightConnector1">
                  <a:avLst/>
                </a:prstGeom>
                <a:ln w="38100">
                  <a:solidFill>
                    <a:schemeClr val="accent3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15DFBAB-3A85-A114-28E1-41AD5DDA352D}"/>
              </a:ext>
            </a:extLst>
          </p:cNvPr>
          <p:cNvGrpSpPr/>
          <p:nvPr/>
        </p:nvGrpSpPr>
        <p:grpSpPr>
          <a:xfrm>
            <a:off x="4354060" y="3010057"/>
            <a:ext cx="3454828" cy="2023135"/>
            <a:chOff x="3438378" y="3028084"/>
            <a:chExt cx="3454828" cy="20231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B59F039-F9FA-CFF6-5928-B0E30CE1554B}"/>
                    </a:ext>
                  </a:extLst>
                </p:cNvPr>
                <p:cNvSpPr txBox="1"/>
                <p:nvPr/>
              </p:nvSpPr>
              <p:spPr>
                <a:xfrm>
                  <a:off x="4209673" y="4343333"/>
                  <a:ext cx="126331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9B59F039-F9FA-CFF6-5928-B0E30CE155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73" y="4343333"/>
                  <a:ext cx="1263316" cy="707886"/>
                </a:xfrm>
                <a:prstGeom prst="rect">
                  <a:avLst/>
                </a:prstGeom>
                <a:blipFill>
                  <a:blip r:embed="rId11"/>
                  <a:stretch>
                    <a:fillRect l="-2970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CA14ED8-E426-41AD-032B-BD36282CF8A5}"/>
                </a:ext>
              </a:extLst>
            </p:cNvPr>
            <p:cNvGrpSpPr/>
            <p:nvPr/>
          </p:nvGrpSpPr>
          <p:grpSpPr>
            <a:xfrm>
              <a:off x="3438378" y="3028084"/>
              <a:ext cx="3454828" cy="1377277"/>
              <a:chOff x="4422835" y="3048873"/>
              <a:chExt cx="3454828" cy="1377277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DF0062A-DFC3-8F51-5B8F-0B25181C1CFC}"/>
                  </a:ext>
                </a:extLst>
              </p:cNvPr>
              <p:cNvSpPr txBox="1"/>
              <p:nvPr/>
            </p:nvSpPr>
            <p:spPr>
              <a:xfrm>
                <a:off x="4422835" y="3048873"/>
                <a:ext cx="34548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2"/>
                    </a:solidFill>
                  </a:rPr>
                  <a:t>Utility that I got from my consumption this year</a:t>
                </a:r>
              </a:p>
            </p:txBody>
          </p:sp>
          <p:sp>
            <p:nvSpPr>
              <p:cNvPr id="70" name="Right Brace 69">
                <a:extLst>
                  <a:ext uri="{FF2B5EF4-FFF2-40B4-BE49-F238E27FC236}">
                    <a16:creationId xmlns:a16="http://schemas.microsoft.com/office/drawing/2014/main" id="{A6491103-C8FF-C21D-559F-1EF8C5B76D25}"/>
                  </a:ext>
                </a:extLst>
              </p:cNvPr>
              <p:cNvSpPr/>
              <p:nvPr/>
            </p:nvSpPr>
            <p:spPr>
              <a:xfrm rot="16200000">
                <a:off x="5600309" y="3579160"/>
                <a:ext cx="537268" cy="1156711"/>
              </a:xfrm>
              <a:prstGeom prst="rightBrace">
                <a:avLst>
                  <a:gd name="adj1" fmla="val 8333"/>
                  <a:gd name="adj2" fmla="val 5037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FE87348-4A87-0665-AFAB-9FE30C0741E6}"/>
                    </a:ext>
                  </a:extLst>
                </p:cNvPr>
                <p:cNvSpPr txBox="1"/>
                <p:nvPr/>
              </p:nvSpPr>
              <p:spPr>
                <a:xfrm>
                  <a:off x="5191351" y="4375611"/>
                  <a:ext cx="105359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FE87348-4A87-0665-AFAB-9FE30C0741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351" y="4375611"/>
                  <a:ext cx="1053593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9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1B41-92CF-B4C6-8A1F-35FE7809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ABCF-3057-30A4-8EFE-1353C41F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1E8EA-D3F9-3C2F-353A-52B1601E7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how much I value the situation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” today, assuming I make optimal decisions going forward.</a:t>
                </a:r>
              </a:p>
              <a:p>
                <a:r>
                  <a:rPr lang="en-US" dirty="0"/>
                  <a:t>Then: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1E8EA-D3F9-3C2F-353A-52B1601E7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  <a:blipFill>
                <a:blip r:embed="rId3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24583AD-76C1-F238-27AB-C2ECB62385CB}"/>
              </a:ext>
            </a:extLst>
          </p:cNvPr>
          <p:cNvGrpSpPr/>
          <p:nvPr/>
        </p:nvGrpSpPr>
        <p:grpSpPr>
          <a:xfrm>
            <a:off x="10065900" y="109390"/>
            <a:ext cx="2946868" cy="1165923"/>
            <a:chOff x="9523459" y="42653"/>
            <a:chExt cx="2946868" cy="1165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951352A-A482-3844-AF30-8788DAC42289}"/>
                    </a:ext>
                  </a:extLst>
                </p:cNvPr>
                <p:cNvSpPr txBox="1"/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Wealth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B9A7A0-55B9-9DC8-14E6-DA118F40D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EF9223-D217-E4DF-8CB9-F4B3781634A4}"/>
                    </a:ext>
                  </a:extLst>
                </p:cNvPr>
                <p:cNvSpPr txBox="1"/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Income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7848DB-E57A-FE3C-3517-D79CCCFD5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6D6C033-4E89-4F59-0F2B-3214F7C945D7}"/>
                    </a:ext>
                  </a:extLst>
                </p:cNvPr>
                <p:cNvSpPr txBox="1"/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Consumption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82F2E2-030D-324A-E6E9-4F8305959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250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142C4-59F3-FC8F-05EF-25B9C3E8227F}"/>
                  </a:ext>
                </a:extLst>
              </p:cNvPr>
              <p:cNvSpPr txBox="1"/>
              <p:nvPr/>
            </p:nvSpPr>
            <p:spPr>
              <a:xfrm>
                <a:off x="653716" y="4387334"/>
                <a:ext cx="340493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C142C4-59F3-FC8F-05EF-25B9C3E82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6" y="4387334"/>
                <a:ext cx="3404937" cy="707886"/>
              </a:xfrm>
              <a:prstGeom prst="rect">
                <a:avLst/>
              </a:prstGeom>
              <a:blipFill>
                <a:blip r:embed="rId8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18AA36E1-39BD-C83E-826C-BF7AF905DDE8}"/>
              </a:ext>
            </a:extLst>
          </p:cNvPr>
          <p:cNvGrpSpPr/>
          <p:nvPr/>
        </p:nvGrpSpPr>
        <p:grpSpPr>
          <a:xfrm>
            <a:off x="396911" y="5033192"/>
            <a:ext cx="2988104" cy="1821334"/>
            <a:chOff x="576024" y="4937697"/>
            <a:chExt cx="2988104" cy="1821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EE990F-6359-9944-BBFB-547565027624}"/>
                </a:ext>
              </a:extLst>
            </p:cNvPr>
            <p:cNvSpPr txBox="1"/>
            <p:nvPr/>
          </p:nvSpPr>
          <p:spPr>
            <a:xfrm>
              <a:off x="576024" y="5558702"/>
              <a:ext cx="2741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The best I can do with my situation this year (time t)</a:t>
              </a:r>
            </a:p>
          </p:txBody>
        </p:sp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0152035B-9F41-5F96-C15D-185E907AB970}"/>
                </a:ext>
              </a:extLst>
            </p:cNvPr>
            <p:cNvSpPr/>
            <p:nvPr/>
          </p:nvSpPr>
          <p:spPr>
            <a:xfrm rot="5400000">
              <a:off x="1893299" y="3866617"/>
              <a:ext cx="599749" cy="2741909"/>
            </a:xfrm>
            <a:prstGeom prst="rightBrace">
              <a:avLst>
                <a:gd name="adj1" fmla="val 8333"/>
                <a:gd name="adj2" fmla="val 50373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C8754A-4BC1-0245-9704-C3CF0D2B7F2C}"/>
              </a:ext>
            </a:extLst>
          </p:cNvPr>
          <p:cNvGrpSpPr/>
          <p:nvPr/>
        </p:nvGrpSpPr>
        <p:grpSpPr>
          <a:xfrm>
            <a:off x="6109010" y="4331971"/>
            <a:ext cx="2029431" cy="2018708"/>
            <a:chOff x="6336346" y="4330847"/>
            <a:chExt cx="2029431" cy="20187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9D99910-DEFB-FCC6-6F91-550E54065E91}"/>
                    </a:ext>
                  </a:extLst>
                </p:cNvPr>
                <p:cNvSpPr txBox="1"/>
                <p:nvPr/>
              </p:nvSpPr>
              <p:spPr>
                <a:xfrm>
                  <a:off x="6653282" y="4330847"/>
                  <a:ext cx="171249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9D99910-DEFB-FCC6-6F91-550E54065E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282" y="4330847"/>
                  <a:ext cx="1712495" cy="707886"/>
                </a:xfrm>
                <a:prstGeom prst="rect">
                  <a:avLst/>
                </a:prstGeom>
                <a:blipFill>
                  <a:blip r:embed="rId9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7FEC3E9-1403-445C-E3EA-40B53CF1D05B}"/>
                </a:ext>
              </a:extLst>
            </p:cNvPr>
            <p:cNvGrpSpPr/>
            <p:nvPr/>
          </p:nvGrpSpPr>
          <p:grpSpPr>
            <a:xfrm>
              <a:off x="6336346" y="5058143"/>
              <a:ext cx="1606015" cy="1291412"/>
              <a:chOff x="6150249" y="5067946"/>
              <a:chExt cx="1606015" cy="1291412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1AAD7-6305-59CF-0788-44AF96DA856B}"/>
                  </a:ext>
                </a:extLst>
              </p:cNvPr>
              <p:cNvSpPr txBox="1"/>
              <p:nvPr/>
            </p:nvSpPr>
            <p:spPr>
              <a:xfrm>
                <a:off x="6150249" y="5528361"/>
                <a:ext cx="1606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3"/>
                    </a:solidFill>
                  </a:rPr>
                  <a:t>Discount factor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A625E289-6085-B035-3ECE-201060704914}"/>
                  </a:ext>
                </a:extLst>
              </p:cNvPr>
              <p:cNvCxnSpPr>
                <a:stCxn id="6" idx="0"/>
              </p:cNvCxnSpPr>
              <p:nvPr/>
            </p:nvCxnSpPr>
            <p:spPr>
              <a:xfrm flipV="1">
                <a:off x="6953257" y="5067946"/>
                <a:ext cx="191462" cy="460415"/>
              </a:xfrm>
              <a:prstGeom prst="straightConnector1">
                <a:avLst/>
              </a:prstGeom>
              <a:ln w="38100">
                <a:solidFill>
                  <a:schemeClr val="accent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456D1-B95F-7C0D-6129-1D9E35075CE8}"/>
                  </a:ext>
                </a:extLst>
              </p:cNvPr>
              <p:cNvSpPr txBox="1"/>
              <p:nvPr/>
            </p:nvSpPr>
            <p:spPr>
              <a:xfrm>
                <a:off x="7330584" y="4315197"/>
                <a:ext cx="11854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9456D1-B95F-7C0D-6129-1D9E35075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84" y="4315197"/>
                <a:ext cx="118541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BC4345-E43E-C5D4-DD40-B0FB0C13D9A8}"/>
              </a:ext>
            </a:extLst>
          </p:cNvPr>
          <p:cNvGrpSpPr/>
          <p:nvPr/>
        </p:nvGrpSpPr>
        <p:grpSpPr>
          <a:xfrm>
            <a:off x="7806555" y="4331971"/>
            <a:ext cx="4266626" cy="2430294"/>
            <a:chOff x="8033891" y="4330847"/>
            <a:chExt cx="4266626" cy="24302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A482CEF-9DFD-BB42-02B9-37657044C1F9}"/>
                    </a:ext>
                  </a:extLst>
                </p:cNvPr>
                <p:cNvSpPr txBox="1"/>
                <p:nvPr/>
              </p:nvSpPr>
              <p:spPr>
                <a:xfrm>
                  <a:off x="8234106" y="4330847"/>
                  <a:ext cx="3404937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A482CEF-9DFD-BB42-02B9-37657044C1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4106" y="4330847"/>
                  <a:ext cx="3404937" cy="707886"/>
                </a:xfrm>
                <a:prstGeom prst="rect">
                  <a:avLst/>
                </a:prstGeom>
                <a:blipFill>
                  <a:blip r:embed="rId11"/>
                  <a:stretch>
                    <a:fillRect l="-2230" r="-18587" b="-160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DEC908B-71D7-D345-2411-1979ACD6540E}"/>
                </a:ext>
              </a:extLst>
            </p:cNvPr>
            <p:cNvGrpSpPr/>
            <p:nvPr/>
          </p:nvGrpSpPr>
          <p:grpSpPr>
            <a:xfrm>
              <a:off x="8033891" y="5002792"/>
              <a:ext cx="4266626" cy="1758349"/>
              <a:chOff x="8104676" y="5002859"/>
              <a:chExt cx="4266626" cy="175834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B69BD6F-D274-D39D-6AA6-96A059958D59}"/>
                  </a:ext>
                </a:extLst>
              </p:cNvPr>
              <p:cNvSpPr txBox="1"/>
              <p:nvPr/>
            </p:nvSpPr>
            <p:spPr>
              <a:xfrm>
                <a:off x="9145073" y="5560879"/>
                <a:ext cx="3226229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1"/>
                    </a:solidFill>
                  </a:rPr>
                  <a:t>How well I expect to do with the resulting situation next year</a:t>
                </a:r>
              </a:p>
            </p:txBody>
          </p:sp>
          <p:sp>
            <p:nvSpPr>
              <p:cNvPr id="12" name="Right Brace 11">
                <a:extLst>
                  <a:ext uri="{FF2B5EF4-FFF2-40B4-BE49-F238E27FC236}">
                    <a16:creationId xmlns:a16="http://schemas.microsoft.com/office/drawing/2014/main" id="{166CF9B5-313C-6FFF-9926-B95B37E283E9}"/>
                  </a:ext>
                </a:extLst>
              </p:cNvPr>
              <p:cNvSpPr/>
              <p:nvPr/>
            </p:nvSpPr>
            <p:spPr>
              <a:xfrm rot="5400000">
                <a:off x="9887409" y="3220126"/>
                <a:ext cx="590664" cy="4156129"/>
              </a:xfrm>
              <a:prstGeom prst="rightBrace">
                <a:avLst>
                  <a:gd name="adj1" fmla="val 8333"/>
                  <a:gd name="adj2" fmla="val 50373"/>
                </a:avLst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FCCC5A-B88B-BF51-92D2-DC94EF430380}"/>
              </a:ext>
            </a:extLst>
          </p:cNvPr>
          <p:cNvGrpSpPr/>
          <p:nvPr/>
        </p:nvGrpSpPr>
        <p:grpSpPr>
          <a:xfrm>
            <a:off x="4354060" y="3010057"/>
            <a:ext cx="3454828" cy="2023135"/>
            <a:chOff x="3438378" y="3028084"/>
            <a:chExt cx="3454828" cy="202313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81ACB8-3785-F843-8AE9-1A9FED70DFB6}"/>
                    </a:ext>
                  </a:extLst>
                </p:cNvPr>
                <p:cNvSpPr txBox="1"/>
                <p:nvPr/>
              </p:nvSpPr>
              <p:spPr>
                <a:xfrm>
                  <a:off x="4209673" y="4343333"/>
                  <a:ext cx="1263316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F81ACB8-3785-F843-8AE9-1A9FED70DF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73" y="4343333"/>
                  <a:ext cx="1263316" cy="707886"/>
                </a:xfrm>
                <a:prstGeom prst="rect">
                  <a:avLst/>
                </a:prstGeom>
                <a:blipFill>
                  <a:blip r:embed="rId12"/>
                  <a:stretch>
                    <a:fillRect l="-2970" b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E3F1C9-D82E-9DBE-8D97-83F07DBC0555}"/>
                </a:ext>
              </a:extLst>
            </p:cNvPr>
            <p:cNvGrpSpPr/>
            <p:nvPr/>
          </p:nvGrpSpPr>
          <p:grpSpPr>
            <a:xfrm>
              <a:off x="3438378" y="3028084"/>
              <a:ext cx="3454828" cy="1377277"/>
              <a:chOff x="4422835" y="3048873"/>
              <a:chExt cx="3454828" cy="137727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F80A90-4E98-0667-588F-94E75FF984DC}"/>
                  </a:ext>
                </a:extLst>
              </p:cNvPr>
              <p:cNvSpPr txBox="1"/>
              <p:nvPr/>
            </p:nvSpPr>
            <p:spPr>
              <a:xfrm>
                <a:off x="4422835" y="3048873"/>
                <a:ext cx="34548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2"/>
                    </a:solidFill>
                  </a:rPr>
                  <a:t>Utility that I got from my consumption this year</a:t>
                </a:r>
              </a:p>
            </p:txBody>
          </p:sp>
          <p:sp>
            <p:nvSpPr>
              <p:cNvPr id="33" name="Right Brace 32">
                <a:extLst>
                  <a:ext uri="{FF2B5EF4-FFF2-40B4-BE49-F238E27FC236}">
                    <a16:creationId xmlns:a16="http://schemas.microsoft.com/office/drawing/2014/main" id="{EEDD45FD-7FA0-B87F-51BE-E0C90A549889}"/>
                  </a:ext>
                </a:extLst>
              </p:cNvPr>
              <p:cNvSpPr/>
              <p:nvPr/>
            </p:nvSpPr>
            <p:spPr>
              <a:xfrm rot="16200000">
                <a:off x="5600309" y="3579160"/>
                <a:ext cx="537268" cy="1156711"/>
              </a:xfrm>
              <a:prstGeom prst="rightBrace">
                <a:avLst>
                  <a:gd name="adj1" fmla="val 8333"/>
                  <a:gd name="adj2" fmla="val 50373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58748B-D409-D710-9E4A-E453D77F68C6}"/>
                    </a:ext>
                  </a:extLst>
                </p:cNvPr>
                <p:cNvSpPr txBox="1"/>
                <p:nvPr/>
              </p:nvSpPr>
              <p:spPr>
                <a:xfrm>
                  <a:off x="5191351" y="4375611"/>
                  <a:ext cx="1053593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E58748B-D409-D710-9E4A-E453D77F6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351" y="4375611"/>
                  <a:ext cx="1053593" cy="6463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FEA4D7-A9E1-FC50-7DF8-BD7B2C040B5F}"/>
              </a:ext>
            </a:extLst>
          </p:cNvPr>
          <p:cNvGrpSpPr/>
          <p:nvPr/>
        </p:nvGrpSpPr>
        <p:grpSpPr>
          <a:xfrm>
            <a:off x="3245604" y="3873138"/>
            <a:ext cx="8914312" cy="2811656"/>
            <a:chOff x="3245604" y="3873138"/>
            <a:chExt cx="8914312" cy="28116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309F7BA-9DBB-F121-08E9-C50BCF0CC1E9}"/>
                    </a:ext>
                  </a:extLst>
                </p:cNvPr>
                <p:cNvSpPr txBox="1"/>
                <p:nvPr/>
              </p:nvSpPr>
              <p:spPr>
                <a:xfrm>
                  <a:off x="3847251" y="4197735"/>
                  <a:ext cx="1156712" cy="9763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lim>
                        </m:limLow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309F7BA-9DBB-F121-08E9-C50BCF0CC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251" y="4197735"/>
                  <a:ext cx="1156712" cy="976358"/>
                </a:xfrm>
                <a:prstGeom prst="rect">
                  <a:avLst/>
                </a:prstGeom>
                <a:blipFill>
                  <a:blip r:embed="rId14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1272310-59D9-45E1-21D7-CAC0A7E28504}"/>
                </a:ext>
              </a:extLst>
            </p:cNvPr>
            <p:cNvGrpSpPr/>
            <p:nvPr/>
          </p:nvGrpSpPr>
          <p:grpSpPr>
            <a:xfrm>
              <a:off x="3245604" y="5174094"/>
              <a:ext cx="2583051" cy="1510700"/>
              <a:chOff x="3245604" y="5174094"/>
              <a:chExt cx="2583051" cy="151070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F6C8AF-C9A2-A74E-B520-FF7765C8F35B}"/>
                  </a:ext>
                </a:extLst>
              </p:cNvPr>
              <p:cNvSpPr txBox="1"/>
              <p:nvPr/>
            </p:nvSpPr>
            <p:spPr>
              <a:xfrm>
                <a:off x="3245604" y="5669131"/>
                <a:ext cx="2583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</a:rPr>
                  <a:t>Make the best choice over consumption next year (time t+1)</a:t>
                </a:r>
              </a:p>
            </p:txBody>
          </p:sp>
          <p:sp>
            <p:nvSpPr>
              <p:cNvPr id="34" name="Right Brace 33">
                <a:extLst>
                  <a:ext uri="{FF2B5EF4-FFF2-40B4-BE49-F238E27FC236}">
                    <a16:creationId xmlns:a16="http://schemas.microsoft.com/office/drawing/2014/main" id="{842B21B9-4DB3-23EC-0A8F-F42E15CDFD88}"/>
                  </a:ext>
                </a:extLst>
              </p:cNvPr>
              <p:cNvSpPr/>
              <p:nvPr/>
            </p:nvSpPr>
            <p:spPr>
              <a:xfrm rot="5400000">
                <a:off x="4159666" y="4865373"/>
                <a:ext cx="466946" cy="1084387"/>
              </a:xfrm>
              <a:prstGeom prst="rightBrace">
                <a:avLst>
                  <a:gd name="adj1" fmla="val 8333"/>
                  <a:gd name="adj2" fmla="val 50373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Double Bracket 36">
              <a:extLst>
                <a:ext uri="{FF2B5EF4-FFF2-40B4-BE49-F238E27FC236}">
                  <a16:creationId xmlns:a16="http://schemas.microsoft.com/office/drawing/2014/main" id="{284B000C-5455-01EB-DDF1-B943AF37626F}"/>
                </a:ext>
              </a:extLst>
            </p:cNvPr>
            <p:cNvSpPr/>
            <p:nvPr/>
          </p:nvSpPr>
          <p:spPr>
            <a:xfrm>
              <a:off x="5051360" y="3873138"/>
              <a:ext cx="7108556" cy="1533051"/>
            </a:xfrm>
            <a:prstGeom prst="bracketPair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80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D786DC-7DCC-2785-0F0C-ED961BF47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1281-7F7F-6F65-4237-ACC9CE9C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69E3D-19F9-B78E-6CE8-70F14AA05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how much I value the situation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”, assuming I make optimal decisions going forward.</a:t>
                </a:r>
              </a:p>
              <a:p>
                <a:r>
                  <a:rPr lang="en-US" dirty="0"/>
                  <a:t>Then: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4BDBC2-53BA-EAA1-FB5F-F817646B16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674" y="1592521"/>
                <a:ext cx="10515600" cy="4351338"/>
              </a:xfrm>
              <a:blipFill>
                <a:blip r:embed="rId3"/>
                <a:stretch>
                  <a:fillRect l="-9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1081C-AF9C-EAB5-5874-8B3C546FF504}"/>
                  </a:ext>
                </a:extLst>
              </p:cNvPr>
              <p:cNvSpPr txBox="1"/>
              <p:nvPr/>
            </p:nvSpPr>
            <p:spPr>
              <a:xfrm>
                <a:off x="719382" y="4328901"/>
                <a:ext cx="11353799" cy="95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9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61081C-AF9C-EAB5-5874-8B3C546FF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82" y="4328901"/>
                <a:ext cx="11353799" cy="954172"/>
              </a:xfrm>
              <a:prstGeom prst="rect">
                <a:avLst/>
              </a:prstGeom>
              <a:blipFill>
                <a:blip r:embed="rId4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D244EABC-6A65-E3BC-0C4B-7425FD88DEE9}"/>
              </a:ext>
            </a:extLst>
          </p:cNvPr>
          <p:cNvGrpSpPr/>
          <p:nvPr/>
        </p:nvGrpSpPr>
        <p:grpSpPr>
          <a:xfrm>
            <a:off x="7569878" y="4928618"/>
            <a:ext cx="4532599" cy="1911158"/>
            <a:chOff x="7640663" y="4928685"/>
            <a:chExt cx="4532599" cy="19111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4DA2F-4022-9A23-E2C9-1C97E0FD2B08}"/>
                </a:ext>
              </a:extLst>
            </p:cNvPr>
            <p:cNvSpPr txBox="1"/>
            <p:nvPr/>
          </p:nvSpPr>
          <p:spPr>
            <a:xfrm>
              <a:off x="8947033" y="5639514"/>
              <a:ext cx="3226229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How well I expect to do with the resulting situation next year</a:t>
              </a:r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4EB32768-DE53-5593-95A3-9249B39B4106}"/>
                </a:ext>
              </a:extLst>
            </p:cNvPr>
            <p:cNvSpPr/>
            <p:nvPr/>
          </p:nvSpPr>
          <p:spPr>
            <a:xfrm rot="5400000">
              <a:off x="9423396" y="3145952"/>
              <a:ext cx="590664" cy="4156129"/>
            </a:xfrm>
            <a:prstGeom prst="rightBrace">
              <a:avLst>
                <a:gd name="adj1" fmla="val 8333"/>
                <a:gd name="adj2" fmla="val 50373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0376CA-DA12-03AB-A9B9-21B0DA04CE31}"/>
              </a:ext>
            </a:extLst>
          </p:cNvPr>
          <p:cNvGrpSpPr/>
          <p:nvPr/>
        </p:nvGrpSpPr>
        <p:grpSpPr>
          <a:xfrm>
            <a:off x="5879498" y="5022915"/>
            <a:ext cx="1606015" cy="1291412"/>
            <a:chOff x="6150249" y="5067946"/>
            <a:chExt cx="1606015" cy="12914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67BCAF-37B0-38ED-1119-7E0972A24682}"/>
                </a:ext>
              </a:extLst>
            </p:cNvPr>
            <p:cNvSpPr txBox="1"/>
            <p:nvPr/>
          </p:nvSpPr>
          <p:spPr>
            <a:xfrm>
              <a:off x="6150249" y="5528361"/>
              <a:ext cx="16060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</a:rPr>
                <a:t>Discount factor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FB79C8-73C1-DD92-71DF-2B1A5DF2484C}"/>
                </a:ext>
              </a:extLst>
            </p:cNvPr>
            <p:cNvCxnSpPr>
              <a:stCxn id="9" idx="0"/>
            </p:cNvCxnSpPr>
            <p:nvPr/>
          </p:nvCxnSpPr>
          <p:spPr>
            <a:xfrm flipV="1">
              <a:off x="6953257" y="5067946"/>
              <a:ext cx="191462" cy="460415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F8602-43EB-0F52-FA30-FE578731A3FD}"/>
              </a:ext>
            </a:extLst>
          </p:cNvPr>
          <p:cNvGrpSpPr/>
          <p:nvPr/>
        </p:nvGrpSpPr>
        <p:grpSpPr>
          <a:xfrm>
            <a:off x="576024" y="4937697"/>
            <a:ext cx="2988104" cy="1821334"/>
            <a:chOff x="576024" y="4937697"/>
            <a:chExt cx="2988104" cy="182133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E41160-AAF4-E537-C85E-2DAA5CF8864A}"/>
                </a:ext>
              </a:extLst>
            </p:cNvPr>
            <p:cNvSpPr txBox="1"/>
            <p:nvPr/>
          </p:nvSpPr>
          <p:spPr>
            <a:xfrm>
              <a:off x="576024" y="5558702"/>
              <a:ext cx="2741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The best I can do with my situation this year (time t)</a:t>
              </a:r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E360CAF0-145B-CF53-97AF-80448B8B11BC}"/>
                </a:ext>
              </a:extLst>
            </p:cNvPr>
            <p:cNvSpPr/>
            <p:nvPr/>
          </p:nvSpPr>
          <p:spPr>
            <a:xfrm rot="5400000">
              <a:off x="1893299" y="3866617"/>
              <a:ext cx="599749" cy="2741909"/>
            </a:xfrm>
            <a:prstGeom prst="rightBrace">
              <a:avLst>
                <a:gd name="adj1" fmla="val 8333"/>
                <a:gd name="adj2" fmla="val 50373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6B418F-EF8C-CE04-46CA-C15B549AB751}"/>
              </a:ext>
            </a:extLst>
          </p:cNvPr>
          <p:cNvGrpSpPr/>
          <p:nvPr/>
        </p:nvGrpSpPr>
        <p:grpSpPr>
          <a:xfrm>
            <a:off x="4185835" y="3011577"/>
            <a:ext cx="3454828" cy="1377277"/>
            <a:chOff x="4422835" y="3048873"/>
            <a:chExt cx="3454828" cy="13772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ED9CEA-DE44-197C-1EB1-DCAFA75502D8}"/>
                </a:ext>
              </a:extLst>
            </p:cNvPr>
            <p:cNvSpPr txBox="1"/>
            <p:nvPr/>
          </p:nvSpPr>
          <p:spPr>
            <a:xfrm>
              <a:off x="4422835" y="3048873"/>
              <a:ext cx="3454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</a:rPr>
                <a:t>Utility that I got from my consumption this year</a:t>
              </a:r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D92072FF-1144-4CC6-58E7-3E817F32A3A3}"/>
                </a:ext>
              </a:extLst>
            </p:cNvPr>
            <p:cNvSpPr/>
            <p:nvPr/>
          </p:nvSpPr>
          <p:spPr>
            <a:xfrm rot="16200000">
              <a:off x="5600309" y="3579160"/>
              <a:ext cx="537268" cy="1156711"/>
            </a:xfrm>
            <a:prstGeom prst="rightBrace">
              <a:avLst>
                <a:gd name="adj1" fmla="val 8333"/>
                <a:gd name="adj2" fmla="val 50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493929-60DE-96BB-BE2F-655D1C546AA1}"/>
              </a:ext>
            </a:extLst>
          </p:cNvPr>
          <p:cNvGrpSpPr/>
          <p:nvPr/>
        </p:nvGrpSpPr>
        <p:grpSpPr>
          <a:xfrm>
            <a:off x="3245604" y="5202186"/>
            <a:ext cx="2583051" cy="1482608"/>
            <a:chOff x="3245604" y="5202186"/>
            <a:chExt cx="2583051" cy="14826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B9EB67-05E8-6173-CFC7-E7251ACAE129}"/>
                </a:ext>
              </a:extLst>
            </p:cNvPr>
            <p:cNvSpPr txBox="1"/>
            <p:nvPr/>
          </p:nvSpPr>
          <p:spPr>
            <a:xfrm>
              <a:off x="3245604" y="5669131"/>
              <a:ext cx="25830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</a:rPr>
                <a:t>Make the best choice over consumption next year (time t+1)</a:t>
              </a:r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D895204C-E243-DFC9-E908-7B5D78CCBB2C}"/>
                </a:ext>
              </a:extLst>
            </p:cNvPr>
            <p:cNvSpPr/>
            <p:nvPr/>
          </p:nvSpPr>
          <p:spPr>
            <a:xfrm rot="5400000">
              <a:off x="4307777" y="4893465"/>
              <a:ext cx="466946" cy="1084387"/>
            </a:xfrm>
            <a:prstGeom prst="rightBrace">
              <a:avLst>
                <a:gd name="adj1" fmla="val 8333"/>
                <a:gd name="adj2" fmla="val 50373"/>
              </a:avLst>
            </a:prstGeom>
            <a:ln w="38100">
              <a:solidFill>
                <a:schemeClr val="accent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9402662-EA1A-9B27-B143-B447EAB2AD09}"/>
              </a:ext>
            </a:extLst>
          </p:cNvPr>
          <p:cNvGrpSpPr/>
          <p:nvPr/>
        </p:nvGrpSpPr>
        <p:grpSpPr>
          <a:xfrm>
            <a:off x="10065900" y="109390"/>
            <a:ext cx="2946868" cy="1165923"/>
            <a:chOff x="9523459" y="42653"/>
            <a:chExt cx="2946868" cy="11659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6DFE79D-1FD6-2AEE-8A69-28FF8697EC43}"/>
                    </a:ext>
                  </a:extLst>
                </p:cNvPr>
                <p:cNvSpPr txBox="1"/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Wealth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B9A7A0-55B9-9DC8-14E6-DA118F40D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42653"/>
                  <a:ext cx="2503225" cy="400110"/>
                </a:xfrm>
                <a:prstGeom prst="rect">
                  <a:avLst/>
                </a:prstGeom>
                <a:blipFill>
                  <a:blip r:embed="rId5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FBEE08D-F3A6-A8A2-3B22-36E4EA70F399}"/>
                    </a:ext>
                  </a:extLst>
                </p:cNvPr>
                <p:cNvSpPr txBox="1"/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Income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87848DB-E57A-FE3C-3517-D79CCCFD5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60" y="412791"/>
                  <a:ext cx="2007280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8FEDEB4-CE77-E43E-9FE1-22F0F3018566}"/>
                    </a:ext>
                  </a:extLst>
                </p:cNvPr>
                <p:cNvSpPr txBox="1"/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accent1"/>
                      </a:solidFill>
                    </a:rPr>
                    <a:t>: Consumption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82F2E2-030D-324A-E6E9-4F8305959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3459" y="808466"/>
                  <a:ext cx="2946868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250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58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2F22-D5C6-9E72-4674-792F28D7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BFC29-F881-9096-EC2B-4DA78AA6EC9E}"/>
                  </a:ext>
                </a:extLst>
              </p:cNvPr>
              <p:cNvSpPr txBox="1"/>
              <p:nvPr/>
            </p:nvSpPr>
            <p:spPr>
              <a:xfrm>
                <a:off x="683217" y="1848254"/>
                <a:ext cx="11353799" cy="95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BFC29-F881-9096-EC2B-4DA78AA6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7" y="1848254"/>
                <a:ext cx="11353799" cy="954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26A68-63E1-4D34-C104-91CFDF5F5AEF}"/>
                  </a:ext>
                </a:extLst>
              </p:cNvPr>
              <p:cNvSpPr txBox="1"/>
              <p:nvPr/>
            </p:nvSpPr>
            <p:spPr>
              <a:xfrm>
                <a:off x="8096574" y="55124"/>
                <a:ext cx="40954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how much I should value my situation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assuming I make optimal decisions going forward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26A68-63E1-4D34-C104-91CFDF5F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74" y="55124"/>
                <a:ext cx="4095426" cy="923330"/>
              </a:xfrm>
              <a:prstGeom prst="rect">
                <a:avLst/>
              </a:prstGeom>
              <a:blipFill>
                <a:blip r:embed="rId4"/>
                <a:stretch>
                  <a:fillRect t="-2703" r="-216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4405AA-51F6-0DD2-F517-1510658414C4}"/>
              </a:ext>
            </a:extLst>
          </p:cNvPr>
          <p:cNvSpPr txBox="1"/>
          <p:nvPr/>
        </p:nvSpPr>
        <p:spPr>
          <a:xfrm>
            <a:off x="5181390" y="3171192"/>
            <a:ext cx="182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 to: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9E2A0A-FDA9-9A87-3E16-693A42A2E450}"/>
              </a:ext>
            </a:extLst>
          </p:cNvPr>
          <p:cNvGrpSpPr/>
          <p:nvPr/>
        </p:nvGrpSpPr>
        <p:grpSpPr>
          <a:xfrm>
            <a:off x="683216" y="3963225"/>
            <a:ext cx="4245809" cy="2243702"/>
            <a:chOff x="683216" y="3963225"/>
            <a:chExt cx="4245809" cy="22437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9FEB7B-0082-AF89-E1A9-9BF4A41CB7C0}"/>
                    </a:ext>
                  </a:extLst>
                </p:cNvPr>
                <p:cNvSpPr txBox="1"/>
                <p:nvPr/>
              </p:nvSpPr>
              <p:spPr>
                <a:xfrm>
                  <a:off x="2991185" y="3963225"/>
                  <a:ext cx="193784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29FEB7B-0082-AF89-E1A9-9BF4A41CB7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185" y="3963225"/>
                  <a:ext cx="1937840" cy="707886"/>
                </a:xfrm>
                <a:prstGeom prst="rect">
                  <a:avLst/>
                </a:prstGeom>
                <a:blipFill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4E6B80-DBB5-5688-EAD5-B65FB99781DC}"/>
                </a:ext>
              </a:extLst>
            </p:cNvPr>
            <p:cNvSpPr txBox="1"/>
            <p:nvPr/>
          </p:nvSpPr>
          <p:spPr>
            <a:xfrm>
              <a:off x="683216" y="5375930"/>
              <a:ext cx="3161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chemeClr val="accent1"/>
                  </a:solidFill>
                </a:rPr>
                <a:t>Savings at the beginning of next year</a:t>
              </a:r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9C0E95DC-2602-04D9-AD7B-C2BF1738AC0B}"/>
                </a:ext>
              </a:extLst>
            </p:cNvPr>
            <p:cNvSpPr/>
            <p:nvPr/>
          </p:nvSpPr>
          <p:spPr>
            <a:xfrm rot="5400000">
              <a:off x="3313883" y="4358361"/>
              <a:ext cx="707886" cy="1291315"/>
            </a:xfrm>
            <a:prstGeom prst="rightBrace">
              <a:avLst>
                <a:gd name="adj1" fmla="val 8333"/>
                <a:gd name="adj2" fmla="val 50373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B166CB-FE74-B60D-1302-1D072DFA64C9}"/>
              </a:ext>
            </a:extLst>
          </p:cNvPr>
          <p:cNvGrpSpPr/>
          <p:nvPr/>
        </p:nvGrpSpPr>
        <p:grpSpPr>
          <a:xfrm>
            <a:off x="6140786" y="4019501"/>
            <a:ext cx="4810652" cy="2251038"/>
            <a:chOff x="6140786" y="4019501"/>
            <a:chExt cx="4810652" cy="22510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2EABA1-6329-4C73-EC9F-A413BACAA498}"/>
                </a:ext>
              </a:extLst>
            </p:cNvPr>
            <p:cNvSpPr txBox="1"/>
            <p:nvPr/>
          </p:nvSpPr>
          <p:spPr>
            <a:xfrm>
              <a:off x="6172180" y="5439542"/>
              <a:ext cx="47792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1"/>
                  </a:solidFill>
                </a:rPr>
                <a:t>Savings + earnings – consumption this year</a:t>
              </a:r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8F0B6636-AAB2-52CE-CD85-5DB8EDC3B08D}"/>
                </a:ext>
              </a:extLst>
            </p:cNvPr>
            <p:cNvSpPr/>
            <p:nvPr/>
          </p:nvSpPr>
          <p:spPr>
            <a:xfrm rot="5400000">
              <a:off x="7648563" y="3564447"/>
              <a:ext cx="714237" cy="2927565"/>
            </a:xfrm>
            <a:prstGeom prst="rightBrace">
              <a:avLst>
                <a:gd name="adj1" fmla="val 8333"/>
                <a:gd name="adj2" fmla="val 50373"/>
              </a:avLst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D7BB7B-14B3-3630-5BA4-F6A2AA4B533F}"/>
                    </a:ext>
                  </a:extLst>
                </p:cNvPr>
                <p:cNvSpPr txBox="1"/>
                <p:nvPr/>
              </p:nvSpPr>
              <p:spPr>
                <a:xfrm>
                  <a:off x="6140786" y="4019501"/>
                  <a:ext cx="3729789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4D7BB7B-14B3-3630-5BA4-F6A2AA4B5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786" y="4019501"/>
                  <a:ext cx="3729789" cy="707886"/>
                </a:xfrm>
                <a:prstGeom prst="rect">
                  <a:avLst/>
                </a:prstGeom>
                <a:blipFill>
                  <a:blip r:embed="rId6"/>
                  <a:stretch>
                    <a:fillRect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C895D5-6A09-120A-96C2-C0985B90EB9C}"/>
              </a:ext>
            </a:extLst>
          </p:cNvPr>
          <p:cNvGrpSpPr/>
          <p:nvPr/>
        </p:nvGrpSpPr>
        <p:grpSpPr>
          <a:xfrm>
            <a:off x="4727640" y="4013076"/>
            <a:ext cx="2467706" cy="2758112"/>
            <a:chOff x="4727640" y="4013076"/>
            <a:chExt cx="2467706" cy="275811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02ACE1C-3410-C03D-06D5-25D64BD5E793}"/>
                </a:ext>
              </a:extLst>
            </p:cNvPr>
            <p:cNvGrpSpPr/>
            <p:nvPr/>
          </p:nvGrpSpPr>
          <p:grpSpPr>
            <a:xfrm>
              <a:off x="4929026" y="4726308"/>
              <a:ext cx="2266320" cy="2044880"/>
              <a:chOff x="4929026" y="4726308"/>
              <a:chExt cx="2266320" cy="204488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EA85C6-3598-08EA-F8F3-12CA7F5C3F3D}"/>
                  </a:ext>
                </a:extLst>
              </p:cNvPr>
              <p:cNvSpPr txBox="1"/>
              <p:nvPr/>
            </p:nvSpPr>
            <p:spPr>
              <a:xfrm>
                <a:off x="5129115" y="6309523"/>
                <a:ext cx="2066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accent5"/>
                    </a:solidFill>
                  </a:rPr>
                  <a:t>Plus interest!</a:t>
                </a:r>
              </a:p>
            </p:txBody>
          </p:sp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A3B46092-3D67-BCE2-9ADE-A220386B8DBF}"/>
                  </a:ext>
                </a:extLst>
              </p:cNvPr>
              <p:cNvSpPr/>
              <p:nvPr/>
            </p:nvSpPr>
            <p:spPr>
              <a:xfrm rot="5400000">
                <a:off x="5296158" y="4359176"/>
                <a:ext cx="707887" cy="1442152"/>
              </a:xfrm>
              <a:prstGeom prst="rightBrace">
                <a:avLst>
                  <a:gd name="adj1" fmla="val 8333"/>
                  <a:gd name="adj2" fmla="val 51448"/>
                </a:avLst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558AEAE-F101-B007-86A4-3A3E8009C519}"/>
                  </a:ext>
                </a:extLst>
              </p:cNvPr>
              <p:cNvCxnSpPr>
                <a:cxnSpLocks/>
                <a:stCxn id="14" idx="1"/>
              </p:cNvCxnSpPr>
              <p:nvPr/>
            </p:nvCxnSpPr>
            <p:spPr>
              <a:xfrm>
                <a:off x="5629220" y="5434196"/>
                <a:ext cx="42855" cy="875327"/>
              </a:xfrm>
              <a:prstGeom prst="line">
                <a:avLst/>
              </a:prstGeom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4677BA-2AB0-1608-46D4-64AE28C7C623}"/>
                    </a:ext>
                  </a:extLst>
                </p:cNvPr>
                <p:cNvSpPr txBox="1"/>
                <p:nvPr/>
              </p:nvSpPr>
              <p:spPr>
                <a:xfrm>
                  <a:off x="4727640" y="4013076"/>
                  <a:ext cx="188887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B4677BA-2AB0-1608-46D4-64AE28C7C6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7640" y="4013076"/>
                  <a:ext cx="1888870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4027" r="-4027" b="-22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60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2F22-D5C6-9E72-4674-792F28D7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BFC29-F881-9096-EC2B-4DA78AA6EC9E}"/>
                  </a:ext>
                </a:extLst>
              </p:cNvPr>
              <p:cNvSpPr txBox="1"/>
              <p:nvPr/>
            </p:nvSpPr>
            <p:spPr>
              <a:xfrm>
                <a:off x="683216" y="1690688"/>
                <a:ext cx="11353799" cy="95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9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en-US" sz="3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39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en-US" sz="39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9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900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6BFC29-F881-9096-EC2B-4DA78AA6E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6" y="1690688"/>
                <a:ext cx="11353799" cy="954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26A68-63E1-4D34-C104-91CFDF5F5AEF}"/>
                  </a:ext>
                </a:extLst>
              </p:cNvPr>
              <p:cNvSpPr txBox="1"/>
              <p:nvPr/>
            </p:nvSpPr>
            <p:spPr>
              <a:xfrm>
                <a:off x="8096574" y="55124"/>
                <a:ext cx="409542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how much I should value my situation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assuming I make optimal decisions going forward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526A68-63E1-4D34-C104-91CFDF5F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74" y="55124"/>
                <a:ext cx="4095426" cy="923330"/>
              </a:xfrm>
              <a:prstGeom prst="rect">
                <a:avLst/>
              </a:prstGeom>
              <a:blipFill>
                <a:blip r:embed="rId4"/>
                <a:stretch>
                  <a:fillRect t="-2703" r="-2160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4405AA-51F6-0DD2-F517-1510658414C4}"/>
              </a:ext>
            </a:extLst>
          </p:cNvPr>
          <p:cNvSpPr txBox="1"/>
          <p:nvPr/>
        </p:nvSpPr>
        <p:spPr>
          <a:xfrm>
            <a:off x="5181390" y="2833153"/>
            <a:ext cx="182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EB7B-0082-AF89-E1A9-9BF4A41CB7C0}"/>
                  </a:ext>
                </a:extLst>
              </p:cNvPr>
              <p:cNvSpPr txBox="1"/>
              <p:nvPr/>
            </p:nvSpPr>
            <p:spPr>
              <a:xfrm>
                <a:off x="683215" y="3476182"/>
                <a:ext cx="11353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=(1+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9FEB7B-0082-AF89-E1A9-9BF4A41CB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5" y="3476182"/>
                <a:ext cx="11353799" cy="707886"/>
              </a:xfrm>
              <a:prstGeom prst="rect">
                <a:avLst/>
              </a:prstGeom>
              <a:blipFill>
                <a:blip r:embed="rId5"/>
                <a:stretch>
                  <a:fillRect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FBD2E4-3BA0-18AD-1A55-FBA3B4330B62}"/>
              </a:ext>
            </a:extLst>
          </p:cNvPr>
          <p:cNvGrpSpPr/>
          <p:nvPr/>
        </p:nvGrpSpPr>
        <p:grpSpPr>
          <a:xfrm>
            <a:off x="683215" y="4563024"/>
            <a:ext cx="6268707" cy="2127477"/>
            <a:chOff x="2109877" y="3805329"/>
            <a:chExt cx="6517023" cy="2127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D48B92-1DF1-A6E4-839B-6AFBC585E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2109877" y="3805329"/>
              <a:ext cx="911385" cy="212747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C81F28-5767-7CD9-10C6-5435CAF1F0E8}"/>
                </a:ext>
              </a:extLst>
            </p:cNvPr>
            <p:cNvSpPr txBox="1"/>
            <p:nvPr/>
          </p:nvSpPr>
          <p:spPr>
            <a:xfrm>
              <a:off x="3075021" y="4038070"/>
              <a:ext cx="55518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Folks who have taken CS161 or another algorithms course may recognize this as a </a:t>
              </a:r>
              <a:r>
                <a:rPr lang="en-US" sz="2400" b="1" dirty="0">
                  <a:solidFill>
                    <a:srgbClr val="0070C0"/>
                  </a:solidFill>
                </a:rPr>
                <a:t>dynamic program!</a:t>
              </a:r>
            </a:p>
            <a:p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0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2F22-D5C6-9E72-4674-792F28D7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3649C-5D87-A5FE-AFF0-4730267081FF}"/>
              </a:ext>
            </a:extLst>
          </p:cNvPr>
          <p:cNvSpPr txBox="1"/>
          <p:nvPr/>
        </p:nvSpPr>
        <p:spPr>
          <a:xfrm>
            <a:off x="866780" y="1539024"/>
            <a:ext cx="1086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 some assumptions, it turns out the solution to this dynamic program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6D7C5-9013-CA01-CFA8-800520C944BB}"/>
                  </a:ext>
                </a:extLst>
              </p:cNvPr>
              <p:cNvSpPr txBox="1"/>
              <p:nvPr/>
            </p:nvSpPr>
            <p:spPr>
              <a:xfrm>
                <a:off x="1555642" y="2711239"/>
                <a:ext cx="9080716" cy="143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6D7C5-9013-CA01-CFA8-800520C94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42" y="2711239"/>
                <a:ext cx="9080716" cy="1435521"/>
              </a:xfrm>
              <a:prstGeom prst="rect">
                <a:avLst/>
              </a:prstGeom>
              <a:blipFill>
                <a:blip r:embed="rId3"/>
                <a:stretch>
                  <a:fillRect t="-10964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C48897-4171-5B17-E8EA-AB3DCEC79EE6}"/>
              </a:ext>
            </a:extLst>
          </p:cNvPr>
          <p:cNvSpPr txBox="1"/>
          <p:nvPr/>
        </p:nvSpPr>
        <p:spPr>
          <a:xfrm>
            <a:off x="696687" y="4499427"/>
            <a:ext cx="246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How much should you spent at time t?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E7993A-1666-B57E-D87C-305FED159B39}"/>
              </a:ext>
            </a:extLst>
          </p:cNvPr>
          <p:cNvCxnSpPr>
            <a:stCxn id="11" idx="0"/>
          </p:cNvCxnSpPr>
          <p:nvPr/>
        </p:nvCxnSpPr>
        <p:spPr>
          <a:xfrm flipV="1">
            <a:off x="1930401" y="3788229"/>
            <a:ext cx="769256" cy="711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CF0D35-707E-19B9-132D-6B6AC2C1E986}"/>
              </a:ext>
            </a:extLst>
          </p:cNvPr>
          <p:cNvSpPr txBox="1"/>
          <p:nvPr/>
        </p:nvSpPr>
        <p:spPr>
          <a:xfrm>
            <a:off x="3833362" y="5099591"/>
            <a:ext cx="246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How much you have saved at time 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407037-77CC-43AC-A75A-FE681773AE1C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4934857" y="3788229"/>
            <a:ext cx="132219" cy="1311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783783B-BA9E-E80A-C16C-D986B282845C}"/>
              </a:ext>
            </a:extLst>
          </p:cNvPr>
          <p:cNvSpPr txBox="1"/>
          <p:nvPr/>
        </p:nvSpPr>
        <p:spPr>
          <a:xfrm>
            <a:off x="6702829" y="5037174"/>
            <a:ext cx="3666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Something to do with how much you expect to make going forward…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5B7340F7-A60F-889A-7F37-E04CE5CCC69B}"/>
              </a:ext>
            </a:extLst>
          </p:cNvPr>
          <p:cNvSpPr/>
          <p:nvPr/>
        </p:nvSpPr>
        <p:spPr>
          <a:xfrm rot="5400000">
            <a:off x="6793680" y="2532872"/>
            <a:ext cx="1200331" cy="36663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9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3572-3512-6C52-BA24-388C2866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Phew, that was a lot of math!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3A5A-8DAB-1904-C9A9-03F3F6662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take a quick break.</a:t>
            </a:r>
          </a:p>
          <a:p>
            <a:endParaRPr lang="en-US" dirty="0"/>
          </a:p>
          <a:p>
            <a:r>
              <a:rPr lang="en-US" dirty="0"/>
              <a:t>If you just can’t stop math-</a:t>
            </a:r>
            <a:r>
              <a:rPr lang="en-US" dirty="0" err="1"/>
              <a:t>ing</a:t>
            </a:r>
            <a:r>
              <a:rPr lang="en-US" dirty="0"/>
              <a:t>, think about: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does this say about what you should do if you won $10K in the lottery?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What does this say about what you should do if you won a long-term prize of </a:t>
            </a:r>
            <a:r>
              <a:rPr lang="en-US" b="1" dirty="0">
                <a:solidFill>
                  <a:schemeClr val="accent1"/>
                </a:solidFill>
              </a:rPr>
              <a:t>$10K per year for the rest of your life</a:t>
            </a:r>
            <a:r>
              <a:rPr lang="en-US" dirty="0">
                <a:solidFill>
                  <a:schemeClr val="accent1"/>
                </a:solidFill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C68CA3-43E6-68A4-30B7-17A186244CDF}"/>
                  </a:ext>
                </a:extLst>
              </p:cNvPr>
              <p:cNvSpPr txBox="1"/>
              <p:nvPr/>
            </p:nvSpPr>
            <p:spPr>
              <a:xfrm>
                <a:off x="1555642" y="5057354"/>
                <a:ext cx="9080716" cy="143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C68CA3-43E6-68A4-30B7-17A18624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42" y="5057354"/>
                <a:ext cx="9080716" cy="1435521"/>
              </a:xfrm>
              <a:prstGeom prst="rect">
                <a:avLst/>
              </a:prstGeom>
              <a:blipFill>
                <a:blip r:embed="rId2"/>
                <a:stretch>
                  <a:fillRect t="-10964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9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1ACC-27D1-2B76-E4F1-45CF4446E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Unit!  The effects of UBI</a:t>
            </a:r>
            <a:br>
              <a:rPr lang="en-US" dirty="0"/>
            </a:b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UBI =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niversal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asic 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ncome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F790-C179-61D7-248E-F91E113C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Today: </a:t>
            </a:r>
            <a:r>
              <a:rPr lang="en-US" dirty="0"/>
              <a:t>Theory: the </a:t>
            </a:r>
            <a:r>
              <a:rPr lang="en-US" b="1" dirty="0"/>
              <a:t>Permanent Income Hypothesis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Next time: </a:t>
            </a:r>
            <a:r>
              <a:rPr lang="en-US" sz="2400" dirty="0"/>
              <a:t>Tools: </a:t>
            </a:r>
            <a:r>
              <a:rPr lang="en-US" sz="2400" b="1" dirty="0"/>
              <a:t>Regression!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Next next time: </a:t>
            </a:r>
            <a:r>
              <a:rPr lang="en-US" sz="2000" dirty="0"/>
              <a:t>Using the tools: </a:t>
            </a:r>
            <a:r>
              <a:rPr lang="en-US" sz="2000" b="1" dirty="0"/>
              <a:t>Some Experiments! 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Next next next time: </a:t>
            </a:r>
            <a:r>
              <a:rPr lang="en-US" sz="2000" dirty="0"/>
              <a:t>Heterogeneous Treatment Effects and Random Forests</a:t>
            </a:r>
            <a:endParaRPr lang="en-US" sz="2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92F5FD-6301-7A2A-DBB4-5D38661087B3}"/>
              </a:ext>
            </a:extLst>
          </p:cNvPr>
          <p:cNvGrpSpPr/>
          <p:nvPr/>
        </p:nvGrpSpPr>
        <p:grpSpPr>
          <a:xfrm>
            <a:off x="3420533" y="4516530"/>
            <a:ext cx="6569592" cy="2127477"/>
            <a:chOff x="5000977" y="3805330"/>
            <a:chExt cx="6569592" cy="21274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13AD56-4998-CD0D-1BDB-64F548F13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1994" y="3805330"/>
              <a:ext cx="918575" cy="212747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AEF808-0F5E-265A-46E1-35F6638446E9}"/>
                </a:ext>
              </a:extLst>
            </p:cNvPr>
            <p:cNvSpPr txBox="1"/>
            <p:nvPr/>
          </p:nvSpPr>
          <p:spPr>
            <a:xfrm>
              <a:off x="5000977" y="3899572"/>
              <a:ext cx="55518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Universal Basic Income </a:t>
              </a:r>
              <a:r>
                <a:rPr lang="en-US" sz="2000" dirty="0">
                  <a:solidFill>
                    <a:srgbClr val="0070C0"/>
                  </a:solidFill>
                </a:rPr>
                <a:t>is a policy where everyone would get some base level of income (say, $10,000 a year), no matter what.</a:t>
              </a:r>
            </a:p>
            <a:p>
              <a:pPr algn="r"/>
              <a:endParaRPr lang="en-US" sz="2000" dirty="0">
                <a:solidFill>
                  <a:srgbClr val="0070C0"/>
                </a:solidFill>
              </a:endParaRPr>
            </a:p>
            <a:p>
              <a:pPr algn="r"/>
              <a:r>
                <a:rPr lang="en-US" sz="2000" dirty="0">
                  <a:solidFill>
                    <a:srgbClr val="0070C0"/>
                  </a:solidFill>
                </a:rPr>
                <a:t>Some politicians and some Silicon Valley bajillionaires (and some others) are fans.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2F22-D5C6-9E72-4674-792F28D7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PIH: The Math (Part 5)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A3649C-5D87-A5FE-AFF0-4730267081FF}"/>
              </a:ext>
            </a:extLst>
          </p:cNvPr>
          <p:cNvSpPr txBox="1"/>
          <p:nvPr/>
        </p:nvSpPr>
        <p:spPr>
          <a:xfrm>
            <a:off x="866780" y="1539024"/>
            <a:ext cx="10868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 some assumptions, it turns out the solution to this dynamic program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6D7C5-9013-CA01-CFA8-800520C944BB}"/>
                  </a:ext>
                </a:extLst>
              </p:cNvPr>
              <p:cNvSpPr txBox="1"/>
              <p:nvPr/>
            </p:nvSpPr>
            <p:spPr>
              <a:xfrm>
                <a:off x="1555642" y="2304842"/>
                <a:ext cx="9080716" cy="143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56D7C5-9013-CA01-CFA8-800520C94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642" y="2304842"/>
                <a:ext cx="9080716" cy="1435521"/>
              </a:xfrm>
              <a:prstGeom prst="rect">
                <a:avLst/>
              </a:prstGeom>
              <a:blipFill>
                <a:blip r:embed="rId3"/>
                <a:stretch>
                  <a:fillRect t="-109649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E64AA8-A83D-9C27-D097-600D7D1F9304}"/>
                  </a:ext>
                </a:extLst>
              </p:cNvPr>
              <p:cNvSpPr txBox="1"/>
              <p:nvPr/>
            </p:nvSpPr>
            <p:spPr>
              <a:xfrm>
                <a:off x="7837714" y="55124"/>
                <a:ext cx="4354286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consumption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interest rate</a:t>
                </a: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wealth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algn="r"/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= expected income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E64AA8-A83D-9C27-D097-600D7D1F9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14" y="55124"/>
                <a:ext cx="4354286" cy="1200329"/>
              </a:xfrm>
              <a:prstGeom prst="rect">
                <a:avLst/>
              </a:prstGeom>
              <a:blipFill>
                <a:blip r:embed="rId4"/>
                <a:stretch>
                  <a:fillRect t="-3158" r="-872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916962-8FD1-750A-BA52-6846D18E3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666" y="4364868"/>
            <a:ext cx="1557106" cy="2657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D6405-A6AB-8B75-FBDB-931C1100093F}"/>
              </a:ext>
            </a:extLst>
          </p:cNvPr>
          <p:cNvSpPr txBox="1"/>
          <p:nvPr/>
        </p:nvSpPr>
        <p:spPr>
          <a:xfrm>
            <a:off x="1799772" y="4259080"/>
            <a:ext cx="69088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take a few minutes to understand this.</a:t>
            </a:r>
          </a:p>
          <a:p>
            <a:r>
              <a:rPr lang="en-US" sz="2800" dirty="0"/>
              <a:t>According to this equation: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If you got $10,000 more in wealth today, how much more “should” you spend this year?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If you got $10,000 more every year starting today, how much more “should” you spend this year?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87792E-B7E2-DC43-69F7-CFEFA702B27F}"/>
                  </a:ext>
                </a:extLst>
              </p:cNvPr>
              <p:cNvSpPr/>
              <p:nvPr/>
            </p:nvSpPr>
            <p:spPr>
              <a:xfrm>
                <a:off x="9154311" y="4120664"/>
                <a:ext cx="2964093" cy="264102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Fact: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A87792E-B7E2-DC43-69F7-CFEFA702B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311" y="4120664"/>
                <a:ext cx="2964093" cy="2641029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885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9DFA-471E-4684-480A-1AD641F110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CE157-5099-E78D-97CF-5E784BCB7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43XqS4QCImaSGzxLQNSg6?state=opened&amp;flow=Default&amp;onscreen=persist">
            <a:extLst>
              <a:ext uri="{FF2B5EF4-FFF2-40B4-BE49-F238E27FC236}">
                <a16:creationId xmlns:a16="http://schemas.microsoft.com/office/drawing/2014/main" id="{89F64C63-1994-CF53-6B97-2C3118541F6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13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7B98-8D52-C7EA-AE2D-CEB5696DE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FCC61-60EF-8887-D6B6-93827B6AB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VSROv5CZrTbpyYYfQwDpB?state=opened&amp;flow=Default&amp;onscreen=persist">
            <a:extLst>
              <a:ext uri="{FF2B5EF4-FFF2-40B4-BE49-F238E27FC236}">
                <a16:creationId xmlns:a16="http://schemas.microsoft.com/office/drawing/2014/main" id="{80B28E64-43FF-0092-0223-8EE1C922E0F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77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0198-CC6A-566B-CAB6-209F6B8F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6F22-F9EC-3534-11EC-8E200B176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get $10,000 more today, </a:t>
            </a:r>
          </a:p>
          <a:p>
            <a:pPr marL="0" indent="0">
              <a:buNone/>
            </a:pPr>
            <a:r>
              <a:rPr lang="en-US" dirty="0"/>
              <a:t>          you should spend about </a:t>
            </a:r>
            <a:r>
              <a:rPr lang="en-US" b="1" dirty="0"/>
              <a:t>$500 </a:t>
            </a:r>
            <a:r>
              <a:rPr lang="en-US" dirty="0"/>
              <a:t>more this year.</a:t>
            </a:r>
          </a:p>
          <a:p>
            <a:endParaRPr lang="en-US" dirty="0"/>
          </a:p>
          <a:p>
            <a:r>
              <a:rPr lang="en-US" dirty="0"/>
              <a:t>If you get $10,000 more every year going forward, </a:t>
            </a:r>
          </a:p>
          <a:p>
            <a:pPr marL="0" indent="0">
              <a:buNone/>
            </a:pPr>
            <a:r>
              <a:rPr lang="en-US" dirty="0"/>
              <a:t>           you should spend about </a:t>
            </a:r>
            <a:r>
              <a:rPr lang="en-US" b="1" dirty="0"/>
              <a:t>$10,000 </a:t>
            </a:r>
            <a:r>
              <a:rPr lang="en-US" dirty="0"/>
              <a:t>this year.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83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B8CB-6702-DAD2-405D-F4F362A4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get $10,000 more today?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72898-90F9-9AF2-E135-7F05C9657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𝟏𝟎𝟎𝟎𝟎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change caused by this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𝟏𝟎𝟎𝟎𝟎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0.05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1.05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⋅10000=476≈$500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72898-90F9-9AF2-E135-7F05C9657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75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B8CB-6702-DAD2-405D-F4F362A4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get $10,000 more every year?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72898-90F9-9AF2-E135-7F05C96577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𝟏𝟎𝟎𝟎𝟎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change caused by this is: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𝟏𝟎𝟎𝟎𝟎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𝟏𝟎𝟎𝟎𝟎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𝟏𝟎𝟎𝟎𝟎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172898-90F9-9AF2-E135-7F05C96577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9DE25B4-73DC-4858-D3A7-F3E00E8839B8}"/>
              </a:ext>
            </a:extLst>
          </p:cNvPr>
          <p:cNvGrpSpPr/>
          <p:nvPr/>
        </p:nvGrpSpPr>
        <p:grpSpPr>
          <a:xfrm>
            <a:off x="5798455" y="4968199"/>
            <a:ext cx="2344059" cy="1605311"/>
            <a:chOff x="5798455" y="4968199"/>
            <a:chExt cx="2344059" cy="1605311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AD958AE1-B360-7FFE-5F70-D6CF8CE433AB}"/>
                </a:ext>
              </a:extLst>
            </p:cNvPr>
            <p:cNvSpPr/>
            <p:nvPr/>
          </p:nvSpPr>
          <p:spPr>
            <a:xfrm rot="5400000">
              <a:off x="6426200" y="4340454"/>
              <a:ext cx="1088569" cy="23440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E89DF9-77CE-D353-12B1-AEBF5D4BA85D}"/>
                </a:ext>
              </a:extLst>
            </p:cNvPr>
            <p:cNvSpPr txBox="1"/>
            <p:nvPr/>
          </p:nvSpPr>
          <p:spPr>
            <a:xfrm>
              <a:off x="6211302" y="6050290"/>
              <a:ext cx="1518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This is 1!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48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D5AD7-AB5E-BBC3-7FBC-20C6793A4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Take-aways: PIH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D9C36-0810-2650-FB49-862E7BEFE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882"/>
            <a:ext cx="10515600" cy="463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Suppose that some assumptions* hold.</a:t>
            </a:r>
          </a:p>
          <a:p>
            <a:r>
              <a:rPr lang="en-US" dirty="0"/>
              <a:t>For every dollar you get in </a:t>
            </a:r>
            <a:r>
              <a:rPr lang="en-US" b="1" dirty="0"/>
              <a:t>wealth </a:t>
            </a:r>
            <a:r>
              <a:rPr lang="en-US" dirty="0"/>
              <a:t>(transitory income),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you spend only a little bit today.</a:t>
            </a:r>
          </a:p>
          <a:p>
            <a:r>
              <a:rPr lang="en-US" dirty="0"/>
              <a:t>For every dollar you get in </a:t>
            </a:r>
            <a:r>
              <a:rPr lang="en-US" b="1" dirty="0"/>
              <a:t>permanent</a:t>
            </a:r>
            <a:r>
              <a:rPr lang="en-US" dirty="0"/>
              <a:t> </a:t>
            </a:r>
            <a:r>
              <a:rPr lang="en-US" b="1" dirty="0"/>
              <a:t>income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you spend</a:t>
            </a:r>
            <a:r>
              <a:rPr lang="en-US" i="1" dirty="0"/>
              <a:t> all </a:t>
            </a:r>
            <a:r>
              <a:rPr lang="en-US" dirty="0"/>
              <a:t>of it today.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6B7C6-39FB-E434-1ED9-5D16921D29EF}"/>
              </a:ext>
            </a:extLst>
          </p:cNvPr>
          <p:cNvSpPr txBox="1"/>
          <p:nvPr/>
        </p:nvSpPr>
        <p:spPr>
          <a:xfrm>
            <a:off x="377372" y="6457890"/>
            <a:ext cx="10064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*Notably, people are optimizing a concave utility function; and there are complete markets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04BE00-5F02-EA02-F2E5-9230835FB929}"/>
              </a:ext>
            </a:extLst>
          </p:cNvPr>
          <p:cNvGrpSpPr/>
          <p:nvPr/>
        </p:nvGrpSpPr>
        <p:grpSpPr>
          <a:xfrm>
            <a:off x="838200" y="4426857"/>
            <a:ext cx="10105571" cy="1784290"/>
            <a:chOff x="838200" y="4426857"/>
            <a:chExt cx="10105571" cy="1784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781C4A-D04E-1D41-B23C-3466EE32D938}"/>
                </a:ext>
              </a:extLst>
            </p:cNvPr>
            <p:cNvSpPr txBox="1"/>
            <p:nvPr/>
          </p:nvSpPr>
          <p:spPr>
            <a:xfrm>
              <a:off x="1693861" y="4678953"/>
              <a:ext cx="924991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</a:rPr>
                <a:t>If you are a poor college student today, but expect to be making lots more money when you graduate…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0070C0"/>
                  </a:solidFill>
                </a:rPr>
                <a:t>                          …you should spend some of those future earnings today!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354E06-14F1-EEA3-6BFB-7A3F33881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38200" y="4426857"/>
              <a:ext cx="735244" cy="1784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1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D0EE-64EE-99F9-7C1E-E73967F4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15" y="157142"/>
            <a:ext cx="6541168" cy="1325563"/>
          </a:xfrm>
        </p:spPr>
        <p:txBody>
          <a:bodyPr/>
          <a:lstStyle/>
          <a:p>
            <a:r>
              <a:rPr lang="en-US" dirty="0"/>
              <a:t>Does this make sense?</a:t>
            </a:r>
          </a:p>
        </p:txBody>
      </p:sp>
      <p:pic>
        <p:nvPicPr>
          <p:cNvPr id="7170" name="Picture 2" descr="TAKE IT TO THE LIMITS: Milton Friedman on Libertarianism | Hoover  Institution TAKE IT TO THE LIMITS: Milton Friedman on Libertarianism">
            <a:extLst>
              <a:ext uri="{FF2B5EF4-FFF2-40B4-BE49-F238E27FC236}">
                <a16:creationId xmlns:a16="http://schemas.microsoft.com/office/drawing/2014/main" id="{3BB72C02-36A3-130A-3623-96DBB0625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1514226"/>
            <a:ext cx="1728617" cy="25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FEF28F-BFAC-DEF2-28EE-FAC4AF222CD1}"/>
              </a:ext>
            </a:extLst>
          </p:cNvPr>
          <p:cNvSpPr txBox="1"/>
          <p:nvPr/>
        </p:nvSpPr>
        <p:spPr>
          <a:xfrm>
            <a:off x="761515" y="4025197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Milton Friedman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F91EB9A-9FDD-D2DA-9AA4-3B6CC604E47D}"/>
              </a:ext>
            </a:extLst>
          </p:cNvPr>
          <p:cNvSpPr/>
          <p:nvPr/>
        </p:nvSpPr>
        <p:spPr>
          <a:xfrm>
            <a:off x="3338286" y="1329560"/>
            <a:ext cx="6852840" cy="2295957"/>
          </a:xfrm>
          <a:prstGeom prst="wedgeRoundRectCallout">
            <a:avLst>
              <a:gd name="adj1" fmla="val -61751"/>
              <a:gd name="adj2" fmla="val -1963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Yet from another point of view, the assumption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seems highly implausible. 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Will not a man who receives an unexpected windfall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 use at least some part of it in "riotous living"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i.e. in consumption expenditures? </a:t>
            </a:r>
          </a:p>
          <a:p>
            <a:pPr algn="ctr"/>
            <a:endParaRPr lang="en-US" sz="9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Would he be likely to add the whole of it to his wealth?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4729C0-FFEA-39D0-AA2B-449A8C31B6C2}"/>
              </a:ext>
            </a:extLst>
          </p:cNvPr>
          <p:cNvSpPr txBox="1"/>
          <p:nvPr/>
        </p:nvSpPr>
        <p:spPr>
          <a:xfrm>
            <a:off x="5267135" y="3772791"/>
            <a:ext cx="685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Aka, “Surely </a:t>
            </a:r>
            <a:r>
              <a:rPr lang="en-US" sz="2400" i="1" dirty="0">
                <a:solidFill>
                  <a:schemeClr val="accent2"/>
                </a:solidFill>
              </a:rPr>
              <a:t>normal</a:t>
            </a:r>
            <a:r>
              <a:rPr lang="en-US" sz="2400" dirty="0">
                <a:solidFill>
                  <a:schemeClr val="accent2"/>
                </a:solidFill>
              </a:rPr>
              <a:t> people would spend lottery winnings on sex, drugs, and rock and roll!”</a:t>
            </a:r>
          </a:p>
        </p:txBody>
      </p:sp>
    </p:spTree>
    <p:extLst>
      <p:ext uri="{BB962C8B-B14F-4D97-AF65-F5344CB8AC3E}">
        <p14:creationId xmlns:p14="http://schemas.microsoft.com/office/powerpoint/2010/main" val="19873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D0EE-64EE-99F9-7C1E-E73967F48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15" y="157142"/>
            <a:ext cx="6541168" cy="1325563"/>
          </a:xfrm>
        </p:spPr>
        <p:txBody>
          <a:bodyPr/>
          <a:lstStyle/>
          <a:p>
            <a:r>
              <a:rPr lang="en-US" dirty="0"/>
              <a:t>Does this make sense?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B59223-AAD8-0995-0DC5-C89274FC98E6}"/>
              </a:ext>
            </a:extLst>
          </p:cNvPr>
          <p:cNvGrpSpPr/>
          <p:nvPr/>
        </p:nvGrpSpPr>
        <p:grpSpPr>
          <a:xfrm>
            <a:off x="761515" y="1329560"/>
            <a:ext cx="9429611" cy="3064969"/>
            <a:chOff x="761515" y="1329560"/>
            <a:chExt cx="9429611" cy="3064969"/>
          </a:xfrm>
        </p:grpSpPr>
        <p:pic>
          <p:nvPicPr>
            <p:cNvPr id="7170" name="Picture 2" descr="TAKE IT TO THE LIMITS: Milton Friedman on Libertarianism | Hoover  Institution TAKE IT TO THE LIMITS: Milton Friedman on Libertarianism">
              <a:extLst>
                <a:ext uri="{FF2B5EF4-FFF2-40B4-BE49-F238E27FC236}">
                  <a16:creationId xmlns:a16="http://schemas.microsoft.com/office/drawing/2014/main" id="{3BB72C02-36A3-130A-3623-96DBB0625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8200" y="1514226"/>
              <a:ext cx="1728617" cy="251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FEF28F-BFAC-DEF2-28EE-FAC4AF222CD1}"/>
                </a:ext>
              </a:extLst>
            </p:cNvPr>
            <p:cNvSpPr txBox="1"/>
            <p:nvPr/>
          </p:nvSpPr>
          <p:spPr>
            <a:xfrm>
              <a:off x="761515" y="4025197"/>
              <a:ext cx="1805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Milton Friedman</a:t>
              </a:r>
            </a:p>
          </p:txBody>
        </p:sp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8F91EB9A-9FDD-D2DA-9AA4-3B6CC604E47D}"/>
                </a:ext>
              </a:extLst>
            </p:cNvPr>
            <p:cNvSpPr/>
            <p:nvPr/>
          </p:nvSpPr>
          <p:spPr>
            <a:xfrm>
              <a:off x="3338286" y="1329560"/>
              <a:ext cx="6852840" cy="2295957"/>
            </a:xfrm>
            <a:prstGeom prst="wedgeRoundRectCallout">
              <a:avLst>
                <a:gd name="adj1" fmla="val -61751"/>
                <a:gd name="adj2" fmla="val -19638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Yet from another point of view, the assumption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seems highly implausible. </a:t>
              </a:r>
            </a:p>
            <a:p>
              <a:pPr algn="ctr"/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Will not a man who receives an unexpected windfall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 use at least some part of it in "riotous living" 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i.e. in consumption expenditures? 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Would he be likely to add the whole of it to his wealth?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4729C0-FFEA-39D0-AA2B-449A8C31B6C2}"/>
              </a:ext>
            </a:extLst>
          </p:cNvPr>
          <p:cNvSpPr txBox="1"/>
          <p:nvPr/>
        </p:nvSpPr>
        <p:spPr>
          <a:xfrm>
            <a:off x="5267135" y="3772791"/>
            <a:ext cx="685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2"/>
                </a:solidFill>
              </a:rPr>
              <a:t>Aka, “Surely </a:t>
            </a:r>
            <a:r>
              <a:rPr lang="en-US" sz="2400" i="1" dirty="0">
                <a:solidFill>
                  <a:schemeClr val="accent2"/>
                </a:solidFill>
              </a:rPr>
              <a:t>normal</a:t>
            </a:r>
            <a:r>
              <a:rPr lang="en-US" sz="2400" dirty="0">
                <a:solidFill>
                  <a:schemeClr val="accent2"/>
                </a:solidFill>
              </a:rPr>
              <a:t> people would spend lottery winnings on sex, drugs, and rock and roll!”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1FF7EF-299D-B76E-22A7-35599C037B0E}"/>
              </a:ext>
            </a:extLst>
          </p:cNvPr>
          <p:cNvGrpSpPr/>
          <p:nvPr/>
        </p:nvGrpSpPr>
        <p:grpSpPr>
          <a:xfrm>
            <a:off x="551489" y="4760017"/>
            <a:ext cx="11712864" cy="2039335"/>
            <a:chOff x="551489" y="4760017"/>
            <a:chExt cx="11712864" cy="2039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A4C11-36EB-9942-4B1E-52BF43FD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489" y="4760017"/>
              <a:ext cx="2132290" cy="182449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A32044-2AE6-DCC8-03C1-68B580CF088C}"/>
                </a:ext>
              </a:extLst>
            </p:cNvPr>
            <p:cNvSpPr txBox="1"/>
            <p:nvPr/>
          </p:nvSpPr>
          <p:spPr>
            <a:xfrm>
              <a:off x="2784280" y="4762615"/>
              <a:ext cx="79608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1"/>
                  </a:solidFill>
                </a:rPr>
                <a:t>Discuss: </a:t>
              </a:r>
              <a:r>
                <a:rPr lang="en-US" sz="2800" dirty="0">
                  <a:solidFill>
                    <a:schemeClr val="accent1"/>
                  </a:solidFill>
                </a:rPr>
                <a:t>Do you think the PIH is realistic?  If not, which of the assumptions* seem suspicious?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73C0C7-F397-6BD4-0977-467E0210F925}"/>
                </a:ext>
              </a:extLst>
            </p:cNvPr>
            <p:cNvSpPr txBox="1"/>
            <p:nvPr/>
          </p:nvSpPr>
          <p:spPr>
            <a:xfrm>
              <a:off x="6197576" y="5876022"/>
              <a:ext cx="606677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*Assumptions: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/>
                  </a:solidFill>
                </a:rPr>
                <a:t>People are optimizing a concave utility function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accent1"/>
                  </a:solidFill>
                </a:rPr>
                <a:t>People can borrow as much as they “should” be able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336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EC16-6A12-8FAD-3CA5-A4A0D96B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test the PIH?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F596D-3867-8D25-8098-3E442518D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2326" cy="4351338"/>
          </a:xfrm>
        </p:spPr>
        <p:txBody>
          <a:bodyPr/>
          <a:lstStyle/>
          <a:p>
            <a:r>
              <a:rPr lang="en-US" dirty="0"/>
              <a:t>What is the effect of permanent income on consumption?</a:t>
            </a:r>
          </a:p>
          <a:p>
            <a:pPr lvl="1"/>
            <a:r>
              <a:rPr lang="en-US" dirty="0"/>
              <a:t>E.g., $10,000 </a:t>
            </a:r>
            <a:r>
              <a:rPr lang="en-US" b="1" dirty="0"/>
              <a:t>every</a:t>
            </a:r>
            <a:r>
              <a:rPr lang="en-US" dirty="0"/>
              <a:t> year</a:t>
            </a:r>
          </a:p>
          <a:p>
            <a:r>
              <a:rPr lang="en-US" dirty="0"/>
              <a:t>What is the effect of transitory income on consumption?</a:t>
            </a:r>
          </a:p>
          <a:p>
            <a:pPr lvl="1"/>
            <a:r>
              <a:rPr lang="en-US" dirty="0"/>
              <a:t>E.g., $10,000</a:t>
            </a:r>
            <a:r>
              <a:rPr lang="en-US" b="1" dirty="0"/>
              <a:t> this </a:t>
            </a:r>
            <a:r>
              <a:rPr lang="en-US" dirty="0"/>
              <a:t>year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How could we design a study/survey to answer these questions?</a:t>
            </a:r>
          </a:p>
          <a:p>
            <a:r>
              <a:rPr lang="en-US" dirty="0">
                <a:solidFill>
                  <a:schemeClr val="accent1"/>
                </a:solidFill>
              </a:rPr>
              <a:t>Is there existing data we could use?</a:t>
            </a:r>
          </a:p>
        </p:txBody>
      </p:sp>
    </p:spTree>
    <p:extLst>
      <p:ext uri="{BB962C8B-B14F-4D97-AF65-F5344CB8AC3E}">
        <p14:creationId xmlns:p14="http://schemas.microsoft.com/office/powerpoint/2010/main" val="22481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E971-70FC-763B-C5FD-5E39FBC4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D5487-3594-FBDC-0EB6-3CA1BA0BA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Some questions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do people act when they get a bunch of money?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Why do these questions matter?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Impact on policy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theory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“should” you act if you got a bunch of money?</a:t>
            </a:r>
          </a:p>
        </p:txBody>
      </p:sp>
    </p:spTree>
    <p:extLst>
      <p:ext uri="{BB962C8B-B14F-4D97-AF65-F5344CB8AC3E}">
        <p14:creationId xmlns:p14="http://schemas.microsoft.com/office/powerpoint/2010/main" val="3216632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D636-5887-5035-E05D-B0C9150C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32BB-5671-715D-DCF0-508B5D66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Consumption is hard to measure</a:t>
            </a:r>
          </a:p>
          <a:p>
            <a:r>
              <a:rPr lang="en-US" dirty="0"/>
              <a:t>How do we measure transitory and permanent income?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Do people even know what part of their income is transitory and what part is permanent? 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A74933-7594-0FCE-AD37-23257BE2F874}"/>
              </a:ext>
            </a:extLst>
          </p:cNvPr>
          <p:cNvGrpSpPr/>
          <p:nvPr/>
        </p:nvGrpSpPr>
        <p:grpSpPr>
          <a:xfrm>
            <a:off x="417093" y="4111497"/>
            <a:ext cx="11115544" cy="2746503"/>
            <a:chOff x="417093" y="4111497"/>
            <a:chExt cx="11115544" cy="27465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5D8415-B2AB-C375-2290-7CB9D5B71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093" y="4831210"/>
              <a:ext cx="1086853" cy="202679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164994-190D-5F13-6450-8B2D5EAB5760}"/>
                </a:ext>
              </a:extLst>
            </p:cNvPr>
            <p:cNvSpPr txBox="1"/>
            <p:nvPr/>
          </p:nvSpPr>
          <p:spPr>
            <a:xfrm>
              <a:off x="1503946" y="4111497"/>
              <a:ext cx="100286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rgbClr val="0070C0"/>
                </a:solidFill>
              </a:endParaRPr>
            </a:p>
            <a:p>
              <a:r>
                <a:rPr lang="en-US" sz="2000" dirty="0">
                  <a:solidFill>
                    <a:srgbClr val="0070C0"/>
                  </a:solidFill>
                </a:rPr>
                <a:t>I spent $250 on packaged ramen last week, but some of that I won’t eat until later, so it doesn’t count for consumption now.  Oh, and I guess the joy of owning a car counts as consumption value, even though I’ve already paid off the car…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C7801C-2CE1-1B8D-4A75-E6E0B978E688}"/>
              </a:ext>
            </a:extLst>
          </p:cNvPr>
          <p:cNvSpPr txBox="1"/>
          <p:nvPr/>
        </p:nvSpPr>
        <p:spPr>
          <a:xfrm>
            <a:off x="1503946" y="5336773"/>
            <a:ext cx="8125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This year, I made, </a:t>
            </a:r>
            <a:r>
              <a:rPr lang="en-US" sz="2000" dirty="0" err="1">
                <a:solidFill>
                  <a:srgbClr val="0070C0"/>
                </a:solidFill>
              </a:rPr>
              <a:t>ummm</a:t>
            </a:r>
            <a:r>
              <a:rPr lang="en-US" sz="2000" dirty="0">
                <a:solidFill>
                  <a:srgbClr val="0070C0"/>
                </a:solidFill>
              </a:rPr>
              <a:t>, $200 from lawn-mowing, and something like $50 playing poker, but that was off the books, and I work at the library for $15/hour but the hours are all over the place…</a:t>
            </a:r>
          </a:p>
        </p:txBody>
      </p:sp>
    </p:spTree>
    <p:extLst>
      <p:ext uri="{BB962C8B-B14F-4D97-AF65-F5344CB8AC3E}">
        <p14:creationId xmlns:p14="http://schemas.microsoft.com/office/powerpoint/2010/main" val="3736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7766-0DA5-862A-6446-D5501482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next few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9490-90D6-021E-5308-756CE9306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talk more about the sorts of studies we can do, and how to analyze them!</a:t>
            </a:r>
          </a:p>
        </p:txBody>
      </p:sp>
    </p:spTree>
    <p:extLst>
      <p:ext uri="{BB962C8B-B14F-4D97-AF65-F5344CB8AC3E}">
        <p14:creationId xmlns:p14="http://schemas.microsoft.com/office/powerpoint/2010/main" val="2521950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34D3-2064-D111-0F2D-7CF80523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and Looking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A986D-9F1B-9D38-B4C0-9BA8925880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69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8EAB-20D9-DC10-18AE-DD31EA80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C4508-279D-8032-B62C-3BF32F7C7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people do when they get more money?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This question is important for policy!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Permanent Income Hypothesis </a:t>
            </a:r>
            <a:r>
              <a:rPr lang="en-US" dirty="0"/>
              <a:t>gives us a theory of consumption given permanent/transient income.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We may or may not believe it, but it helps us organize the data.</a:t>
            </a:r>
          </a:p>
        </p:txBody>
      </p:sp>
    </p:spTree>
    <p:extLst>
      <p:ext uri="{BB962C8B-B14F-4D97-AF65-F5344CB8AC3E}">
        <p14:creationId xmlns:p14="http://schemas.microsoft.com/office/powerpoint/2010/main" val="18787027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8E7A-7856-79AC-A60B-7E85D97C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560BA-D0C6-44D3-2C7B-6DE40F969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few classes (and in your homework!), we’ll talk about actual studies, and how to analyze them!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31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F0EB9-8855-6AA6-B0C9-E83FD3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56821-B36F-05BE-8C22-119BD426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775" y="146050"/>
            <a:ext cx="2028825" cy="144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0044E-68BA-46FB-DFE2-EB19710BB196}"/>
              </a:ext>
            </a:extLst>
          </p:cNvPr>
          <p:cNvSpPr txBox="1"/>
          <p:nvPr/>
        </p:nvSpPr>
        <p:spPr>
          <a:xfrm>
            <a:off x="1505712" y="1984243"/>
            <a:ext cx="98480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Don’t forget to fill out the exit ticket before you leave class!</a:t>
            </a: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1F52CB0-CE46-989E-A338-6C694D0A271D}"/>
              </a:ext>
            </a:extLst>
          </p:cNvPr>
          <p:cNvSpPr/>
          <p:nvPr/>
        </p:nvSpPr>
        <p:spPr>
          <a:xfrm rot="10800000">
            <a:off x="8403336" y="2902064"/>
            <a:ext cx="2002536" cy="1551063"/>
          </a:xfrm>
          <a:prstGeom prst="bentArrow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8BC9-0AC4-B475-826C-DCC47C2212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464" y="2705591"/>
            <a:ext cx="3495072" cy="34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4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9E51-7850-DFF9-853E-A38AA1AD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479F6-E966-3AC6-8CFF-59BC0E79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2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E6B3-2711-1AB0-62E2-DDBA6DEA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</a:t>
            </a:r>
            <a:r>
              <a:rPr lang="en-US" b="1" dirty="0"/>
              <a:t>you</a:t>
            </a:r>
            <a:r>
              <a:rPr lang="en-US" dirty="0"/>
              <a:t> do </a:t>
            </a:r>
            <a:br>
              <a:rPr lang="en-US" dirty="0"/>
            </a:br>
            <a:r>
              <a:rPr lang="en-US" dirty="0"/>
              <a:t>if someone gave you $10,000 right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DEF2-B23A-DC00-3811-81078B3AC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57778"/>
            <a:ext cx="10145889" cy="46002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Spend it on stuff you wouldn’t buy otherwise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Save it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Work less and spend more time on leisure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Invest it in your education / business / side hustle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336449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5438-4669-FE5E-5187-DDC63F5C8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6E31F-9DAD-1F4F-C182-5AE39919B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ranking_polls/aCJXSvRuam3A83VVQXSEA">
            <a:extLst>
              <a:ext uri="{FF2B5EF4-FFF2-40B4-BE49-F238E27FC236}">
                <a16:creationId xmlns:a16="http://schemas.microsoft.com/office/drawing/2014/main" id="{6F1B7E6D-E274-9C7A-4037-40ECC58D902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AA4F-9E26-DF76-AEDB-1F39FE58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someone else?</a:t>
            </a:r>
            <a:br>
              <a:rPr lang="en-US" dirty="0"/>
            </a:br>
            <a:r>
              <a:rPr lang="en-US" sz="2800" dirty="0"/>
              <a:t>If they got $10,000 today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6CEC-4CC8-70DB-6925-7FAF6331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your parents (or people you know aged 35-65) do?</a:t>
            </a:r>
          </a:p>
          <a:p>
            <a:r>
              <a:rPr lang="en-US" dirty="0"/>
              <a:t>The same or different?</a:t>
            </a:r>
          </a:p>
        </p:txBody>
      </p:sp>
    </p:spTree>
    <p:extLst>
      <p:ext uri="{BB962C8B-B14F-4D97-AF65-F5344CB8AC3E}">
        <p14:creationId xmlns:p14="http://schemas.microsoft.com/office/powerpoint/2010/main" val="411356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B56AA-9CC1-06D1-1D3F-F17B56601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4E862-EDCD-0DC8-BEA8-8156209645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HXAjhEtE2uXpB0q4smyKE?state=opened&amp;flow=Default&amp;onscreen=persist">
            <a:extLst>
              <a:ext uri="{FF2B5EF4-FFF2-40B4-BE49-F238E27FC236}">
                <a16:creationId xmlns:a16="http://schemas.microsoft.com/office/drawing/2014/main" id="{0CB5DD90-D1B2-AC1E-7E1A-FF90BE31DC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690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6960899-7354-4f30-8107-e13a380c828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b055ab4-4c53-49f5-9c1e-3a4ee32114b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974bd92-df4e-430a-86ee-d994a8f300e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0649f5-1966-455a-ba51-d97bc82610b0"/>
</p:tagLst>
</file>

<file path=ppt/theme/theme1.xml><?xml version="1.0" encoding="utf-8"?>
<a:theme xmlns:a="http://schemas.openxmlformats.org/drawingml/2006/main" name="stanford_theme_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nford_theme_1" id="{A142E0A3-F9A9-4D8A-A335-47DDAA9BD0A9}" vid="{02C1A18B-3E97-49A8-9281-C5CEFF489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stanford_theme_1</Template>
  <TotalTime>1122</TotalTime>
  <Words>2994</Words>
  <Application>Microsoft Macintosh PowerPoint</Application>
  <PresentationFormat>Widescreen</PresentationFormat>
  <Paragraphs>363</Paragraphs>
  <Slides>45</Slides>
  <Notes>44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Arial</vt:lpstr>
      <vt:lpstr>Cambria Math</vt:lpstr>
      <vt:lpstr>Wingdings</vt:lpstr>
      <vt:lpstr>stanford_theme_1</vt:lpstr>
      <vt:lpstr>Friedman’s Permanent Income Hypothesis</vt:lpstr>
      <vt:lpstr>Announcements</vt:lpstr>
      <vt:lpstr>New Unit!  The effects of UBI UBI = Universal Basic Income</vt:lpstr>
      <vt:lpstr>Agenda</vt:lpstr>
      <vt:lpstr>Some Questions</vt:lpstr>
      <vt:lpstr>What would you do  if someone gave you $10,000 right now?</vt:lpstr>
      <vt:lpstr>PowerPoint Presentation</vt:lpstr>
      <vt:lpstr>What about someone else? If they got $10,000 today</vt:lpstr>
      <vt:lpstr>PowerPoint Presentation</vt:lpstr>
      <vt:lpstr>For those of you who said different…</vt:lpstr>
      <vt:lpstr>What would you do  if someone gave you $10,000  every year for the rest of your life?</vt:lpstr>
      <vt:lpstr>PowerPoint Presentation</vt:lpstr>
      <vt:lpstr>Why do these questions matter?</vt:lpstr>
      <vt:lpstr>Some policy questions</vt:lpstr>
      <vt:lpstr>What would people do?</vt:lpstr>
      <vt:lpstr>Some Theory</vt:lpstr>
      <vt:lpstr>Why do we need theory? After all, we have data!</vt:lpstr>
      <vt:lpstr>This quote is from 1933! In an editorial for the first issue of Econometrica</vt:lpstr>
      <vt:lpstr>What kind of theory do we need?</vt:lpstr>
      <vt:lpstr>Friedman’s  Permanent Income Hypothesis (PIH)</vt:lpstr>
      <vt:lpstr>PIH: The Math (Part 1)</vt:lpstr>
      <vt:lpstr>Given A_t,y_t,c_t How should I behave in period t+1?</vt:lpstr>
      <vt:lpstr>PIH: The Math (Part 2)</vt:lpstr>
      <vt:lpstr>PIH: The Math (Part 2)</vt:lpstr>
      <vt:lpstr>PIH: The Math (Part 2)</vt:lpstr>
      <vt:lpstr>PIH: The Math (Part 3)</vt:lpstr>
      <vt:lpstr>PIH: The Math (Part 4)</vt:lpstr>
      <vt:lpstr>PIH: The Math (Part 5)</vt:lpstr>
      <vt:lpstr>Phew, that was a lot of math!</vt:lpstr>
      <vt:lpstr>PIH: The Math (Part 5)</vt:lpstr>
      <vt:lpstr>PowerPoint Presentation</vt:lpstr>
      <vt:lpstr>PowerPoint Presentation</vt:lpstr>
      <vt:lpstr>Answers</vt:lpstr>
      <vt:lpstr>What if I get $10,000 more today?</vt:lpstr>
      <vt:lpstr>What if I get $10,000 more every year?</vt:lpstr>
      <vt:lpstr>Take-aways: PIH</vt:lpstr>
      <vt:lpstr>Does this make sense?</vt:lpstr>
      <vt:lpstr>Does this make sense?</vt:lpstr>
      <vt:lpstr>How would we test the PIH?</vt:lpstr>
      <vt:lpstr>Challenges</vt:lpstr>
      <vt:lpstr>In the next few lectures</vt:lpstr>
      <vt:lpstr>Recap and Looking ahead</vt:lpstr>
      <vt:lpstr>Recap</vt:lpstr>
      <vt:lpstr>Looking ahead</vt:lpstr>
      <vt:lpstr>Exit ticket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Katherine Wootters</dc:creator>
  <cp:lastModifiedBy>Mary Katherine Wootters</cp:lastModifiedBy>
  <cp:revision>18</cp:revision>
  <dcterms:created xsi:type="dcterms:W3CDTF">2024-10-06T20:48:26Z</dcterms:created>
  <dcterms:modified xsi:type="dcterms:W3CDTF">2025-10-09T01:35:27Z</dcterms:modified>
</cp:coreProperties>
</file>