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4.xml" ContentType="application/vnd.openxmlformats-officedocument.presentationml.tags+xml"/>
  <Override PartName="/ppt/notesSlides/notesSlide40.xml" ContentType="application/vnd.openxmlformats-officedocument.presentationml.notesSlide+xml"/>
  <Override PartName="/ppt/tags/tag5.xml" ContentType="application/vnd.openxmlformats-officedocument.presentationml.tags+xml"/>
  <Override PartName="/ppt/notesSlides/notesSlide41.xml" ContentType="application/vnd.openxmlformats-officedocument.presentationml.notesSlide+xml"/>
  <Override PartName="/ppt/tags/tag6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257" r:id="rId3"/>
    <p:sldId id="258" r:id="rId4"/>
    <p:sldId id="264" r:id="rId5"/>
    <p:sldId id="259" r:id="rId6"/>
    <p:sldId id="311" r:id="rId7"/>
    <p:sldId id="487" r:id="rId8"/>
    <p:sldId id="337" r:id="rId9"/>
    <p:sldId id="338" r:id="rId10"/>
    <p:sldId id="339" r:id="rId11"/>
    <p:sldId id="340" r:id="rId12"/>
    <p:sldId id="262" r:id="rId13"/>
    <p:sldId id="350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97" r:id="rId23"/>
    <p:sldId id="298" r:id="rId24"/>
    <p:sldId id="352" r:id="rId25"/>
    <p:sldId id="299" r:id="rId26"/>
    <p:sldId id="300" r:id="rId27"/>
    <p:sldId id="302" r:id="rId28"/>
    <p:sldId id="327" r:id="rId29"/>
    <p:sldId id="328" r:id="rId30"/>
    <p:sldId id="485" r:id="rId31"/>
    <p:sldId id="470" r:id="rId32"/>
    <p:sldId id="471" r:id="rId33"/>
    <p:sldId id="472" r:id="rId34"/>
    <p:sldId id="473" r:id="rId35"/>
    <p:sldId id="486" r:id="rId36"/>
    <p:sldId id="320" r:id="rId37"/>
    <p:sldId id="303" r:id="rId38"/>
    <p:sldId id="488" r:id="rId39"/>
    <p:sldId id="489" r:id="rId40"/>
    <p:sldId id="304" r:id="rId41"/>
    <p:sldId id="323" r:id="rId42"/>
    <p:sldId id="324" r:id="rId43"/>
    <p:sldId id="325" r:id="rId44"/>
    <p:sldId id="306" r:id="rId45"/>
    <p:sldId id="490" r:id="rId46"/>
    <p:sldId id="349" r:id="rId47"/>
    <p:sldId id="307" r:id="rId48"/>
    <p:sldId id="491" r:id="rId49"/>
    <p:sldId id="355" r:id="rId50"/>
    <p:sldId id="321" r:id="rId51"/>
    <p:sldId id="308" r:id="rId52"/>
    <p:sldId id="309" r:id="rId53"/>
    <p:sldId id="310" r:id="rId54"/>
    <p:sldId id="314" r:id="rId55"/>
    <p:sldId id="313" r:id="rId56"/>
    <p:sldId id="315" r:id="rId57"/>
    <p:sldId id="316" r:id="rId58"/>
    <p:sldId id="317" r:id="rId59"/>
    <p:sldId id="318" r:id="rId60"/>
    <p:sldId id="319" r:id="rId61"/>
    <p:sldId id="326" r:id="rId62"/>
    <p:sldId id="329" r:id="rId63"/>
    <p:sldId id="330" r:id="rId64"/>
    <p:sldId id="331" r:id="rId65"/>
    <p:sldId id="492" r:id="rId66"/>
    <p:sldId id="332" r:id="rId67"/>
    <p:sldId id="333" r:id="rId68"/>
    <p:sldId id="334" r:id="rId69"/>
    <p:sldId id="335" r:id="rId70"/>
    <p:sldId id="341" r:id="rId71"/>
    <p:sldId id="342" r:id="rId72"/>
    <p:sldId id="343" r:id="rId73"/>
    <p:sldId id="260" r:id="rId74"/>
    <p:sldId id="336" r:id="rId75"/>
    <p:sldId id="344" r:id="rId76"/>
    <p:sldId id="345" r:id="rId77"/>
    <p:sldId id="346" r:id="rId78"/>
    <p:sldId id="347" r:id="rId79"/>
    <p:sldId id="477" r:id="rId80"/>
    <p:sldId id="478" r:id="rId81"/>
    <p:sldId id="444" r:id="rId82"/>
    <p:sldId id="481" r:id="rId83"/>
    <p:sldId id="467" r:id="rId84"/>
    <p:sldId id="458" r:id="rId85"/>
    <p:sldId id="459" r:id="rId86"/>
    <p:sldId id="466" r:id="rId87"/>
    <p:sldId id="484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8"/>
    <p:restoredTop sz="94568"/>
  </p:normalViewPr>
  <p:slideViewPr>
    <p:cSldViewPr snapToGrid="0">
      <p:cViewPr varScale="1">
        <p:scale>
          <a:sx n="113" d="100"/>
          <a:sy n="113" d="100"/>
        </p:scale>
        <p:origin x="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EF128-44E9-BA4E-B942-060E0E9504BB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D29B-36CB-4548-9AC3-A96E855A9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2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do you think people do on average when win the lottery?</a:t>
            </a:r>
          </a:p>
          <a:p>
            <a:r>
              <a:rPr lang="en-US"/>
              <a:t>https://www.polleverywhere.com/multiple_choice_polls/FJKydE94dYVvyOZ22fyhX?display_state=chart&amp;activity_state=closed&amp;state=closed&amp;flow=Engagement&amp;onscreen=persist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5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44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5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7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35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2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27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3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73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21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8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9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5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1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1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427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5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11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87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88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5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3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15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62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61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C76BE-33D1-8FF4-149E-BB21E8F46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D81BAD-88B3-6F38-8FF3-E4EFA54C5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5C2AE-4BC7-6D9F-EE99-A0362E8C6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4155-224A-E656-5C12-9C2FDB7A37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55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3C54F-7C95-FF2E-FBA7-23FF44696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A277E-EF16-6579-0C85-A8E4AAFA7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491F8-15B9-B5A0-AFF5-1FB896D35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5B11-AFC1-4192-50AB-5BBA93EE6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168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How to we interpret this regression?</a:t>
            </a:r>
          </a:p>
          <a:p>
            <a:r>
              <a:rPr lang="en-US"/>
              <a:t>https://www.polleverywhere.com/surveys/dVwi6n0ZC0kztE2AvTX8L?display_state=chart&amp;activity_state=opened&amp;state=opened&amp;flow=Engagement&amp;onscreen=persist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52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Do you think that $$\hat{\beta}\approx$$ ATE?</a:t>
            </a:r>
          </a:p>
          <a:p>
            <a:r>
              <a:rPr lang="en-US"/>
              <a:t>https://www.polleverywhere.com/multiple_choice_polls/tW32pqsxffu1LpK65s2Zf?display_state=chart&amp;activity_state=opened&amp;state=opened&amp;flow=Engagement&amp;onscreen=persist&amp;hide=instructions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36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How does $$\hat{\beta}$$ compare to the observational comparison?</a:t>
            </a:r>
          </a:p>
          <a:p>
            <a:r>
              <a:rPr lang="en-US"/>
              <a:t>https://www.polleverywhere.com/multiple_choice_polls/GBQYipXZtefhuAC6PC0qa?display_state=chart&amp;activity_state=opened&amp;state=opened&amp;flow=Engagement&amp;onscreen=persist&amp;hide=instructions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54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2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55657-1B89-F57B-0112-CE5C57782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CEA4B-C694-0F65-4666-230097051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AE4290-79E7-DAF9-3E49-269867200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49D3B-FD40-9111-B989-2788C15C9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69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5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01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A179A-766C-5191-F281-A9499797D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DCB0A8-6802-E73F-3E25-11C17BD2D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482421-E0E6-99AD-B93A-F30DC6EC0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3050-A7F2-2671-EC0D-FC6270053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941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85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333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835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941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777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92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538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3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153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2420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26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19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69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27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550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87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CBC8-7573-C681-128B-510D3F90B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37970-FEA0-5726-7127-D9C58E15F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95AE5-83BE-5034-AFE1-D2943370C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A63BE-289A-67C4-ED1C-28D5402F5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992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 For retired and unoccupied units, the implied marginal propensity to consume out of windfall income is .92</a:t>
            </a:r>
            <a:r>
              <a:rPr lang="en-US" dirty="0"/>
              <a:t>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5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8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306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153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Data from the 1950 Bureau of Labor Statistics Survey of Consumer Expenditure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5112C-5EF3-E1D4-9050-EB32663F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B3ED7-DEAA-E7E6-B721-5C872B055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92128-9B20-842B-A969-049A204A8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D4AD5-D9E8-8D34-0301-66785B465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5042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187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733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344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51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95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7776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138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258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3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do you think people do on average when win the lottery?</a:t>
            </a:r>
          </a:p>
          <a:p>
            <a:r>
              <a:rPr lang="en-US"/>
              <a:t>https://www.polleverywhere.com/multiple_choice_polls/FJKydE94dYVvyOZ22fyhX?display_state=instructions&amp;activity_state=opened&amp;state=opened&amp;flow=Engagement&amp;onscreen=persist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996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4771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3111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82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34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last year’s class (Unit 2 Lecture 3) there’s more stuff about imperfect multicollinearity (deleted here)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8930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55DA0-5701-4544-B989-8ED9ACDD9502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5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do you think people do on average when win the lottery?</a:t>
            </a:r>
          </a:p>
          <a:p>
            <a:r>
              <a:rPr lang="en-US"/>
              <a:t>https://www.polleverywhere.com/multiple_choice_polls/FJKydE94dYVvyOZ22fyhX?display_state=chart&amp;activity_state=opened&amp;state=opened&amp;flow=Engagement&amp;onscreen=persist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D29B-36CB-4548-9AC3-A96E855A9E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3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0.png"/><Relationship Id="rId4" Type="http://schemas.openxmlformats.org/officeDocument/2006/relationships/image" Target="../media/image2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64.jpeg"/><Relationship Id="rId4" Type="http://schemas.openxmlformats.org/officeDocument/2006/relationships/image" Target="../media/image63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5.png"/><Relationship Id="rId10" Type="http://schemas.openxmlformats.org/officeDocument/2006/relationships/image" Target="../media/image103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E716-3EAF-E70F-1D74-2CF2CD46BC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Regression!</a:t>
            </a:r>
            <a:br>
              <a:rPr lang="en-US" dirty="0"/>
            </a:br>
            <a:r>
              <a:rPr lang="en-US" sz="3200" dirty="0"/>
              <a:t>Motivated by Understanding the Effect of UBI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3F8DF-548B-94F5-B1B0-89F357D70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Causality, Decision Making and Data Science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3253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D7E2-3CCF-7CCA-7291-13F53F2A18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D509D-E920-3741-49CA-34CE7F6D3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FJKydE94dYVvyOZ22fyhX?display_state=chart&amp;activity_state=closed&amp;state=closed&amp;flow=Engagement&amp;onscreen=persist">
            <a:extLst>
              <a:ext uri="{FF2B5EF4-FFF2-40B4-BE49-F238E27FC236}">
                <a16:creationId xmlns:a16="http://schemas.microsoft.com/office/drawing/2014/main" id="{016B0142-32DA-4C13-BFFA-2F17BD9D511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9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ux - luxury paper bag - Papiroti">
            <a:extLst>
              <a:ext uri="{FF2B5EF4-FFF2-40B4-BE49-F238E27FC236}">
                <a16:creationId xmlns:a16="http://schemas.microsoft.com/office/drawing/2014/main" id="{15944FD3-D7B9-BF35-E5B4-1F84F0C2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514" y="3719183"/>
            <a:ext cx="1315939" cy="1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stom Luxury Recycled High Quality Black Paper Shopping Bag for Packaging  Gift with Handle - AliExpress">
            <a:extLst>
              <a:ext uri="{FF2B5EF4-FFF2-40B4-BE49-F238E27FC236}">
                <a16:creationId xmlns:a16="http://schemas.microsoft.com/office/drawing/2014/main" id="{9E57E697-DAEC-675D-8BC5-85B5245D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38" y="3481548"/>
            <a:ext cx="1612695" cy="16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10824-D2EB-606C-0B5C-9438276C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pic>
        <p:nvPicPr>
          <p:cNvPr id="4" name="Picture 2" descr="TAKE IT TO THE LIMITS: Milton Friedman on Libertarianism | Hoover  Institution TAKE IT TO THE LIMITS: Milton Friedman on Libertarianism">
            <a:extLst>
              <a:ext uri="{FF2B5EF4-FFF2-40B4-BE49-F238E27FC236}">
                <a16:creationId xmlns:a16="http://schemas.microsoft.com/office/drawing/2014/main" id="{C935F918-BAE2-87D5-0E11-328F5125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742951"/>
            <a:ext cx="1728617" cy="25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D8E070-92A3-D9EE-D454-3E50A1398C31}"/>
              </a:ext>
            </a:extLst>
          </p:cNvPr>
          <p:cNvSpPr txBox="1"/>
          <p:nvPr/>
        </p:nvSpPr>
        <p:spPr>
          <a:xfrm>
            <a:off x="761515" y="525392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Milton Friedman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EE761A9-B9A8-CFEA-EC5C-326F2F9C13A8}"/>
              </a:ext>
            </a:extLst>
          </p:cNvPr>
          <p:cNvSpPr/>
          <p:nvPr/>
        </p:nvSpPr>
        <p:spPr>
          <a:xfrm>
            <a:off x="3214688" y="1375569"/>
            <a:ext cx="3300412" cy="2214563"/>
          </a:xfrm>
          <a:prstGeom prst="wedgeRoundRectCallout">
            <a:avLst>
              <a:gd name="adj1" fmla="val -80549"/>
              <a:gd name="adj2" fmla="val 318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people win a one-time lottery, they will only increase consumption by a little bit.</a:t>
            </a:r>
          </a:p>
        </p:txBody>
      </p:sp>
      <p:pic>
        <p:nvPicPr>
          <p:cNvPr id="8" name="Picture 7" descr="Adoptable Rabbits | morabbit">
            <a:extLst>
              <a:ext uri="{FF2B5EF4-FFF2-40B4-BE49-F238E27FC236}">
                <a16:creationId xmlns:a16="http://schemas.microsoft.com/office/drawing/2014/main" id="{EDC604AD-C194-34AA-FACD-27F7F032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5183" y="2544420"/>
            <a:ext cx="1805302" cy="29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8CEADB-3669-C727-FF65-5EE493A07C85}"/>
              </a:ext>
            </a:extLst>
          </p:cNvPr>
          <p:cNvSpPr txBox="1"/>
          <p:nvPr/>
        </p:nvSpPr>
        <p:spPr>
          <a:xfrm>
            <a:off x="9489452" y="5247875"/>
            <a:ext cx="22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“Common Sense”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80A5BFB-C681-A19F-7E16-F37FEC613482}"/>
              </a:ext>
            </a:extLst>
          </p:cNvPr>
          <p:cNvSpPr/>
          <p:nvPr/>
        </p:nvSpPr>
        <p:spPr>
          <a:xfrm>
            <a:off x="6620045" y="1273338"/>
            <a:ext cx="3057525" cy="869788"/>
          </a:xfrm>
          <a:prstGeom prst="wedgeRoundRectCallout">
            <a:avLst>
              <a:gd name="adj1" fmla="val 68984"/>
              <a:gd name="adj2" fmla="val 11913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Oh is that so?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E0E14D-0078-4C1B-5365-72682FEA9D10}"/>
              </a:ext>
            </a:extLst>
          </p:cNvPr>
          <p:cNvSpPr txBox="1">
            <a:spLocks/>
          </p:cNvSpPr>
          <p:nvPr/>
        </p:nvSpPr>
        <p:spPr>
          <a:xfrm>
            <a:off x="3016137" y="5432541"/>
            <a:ext cx="6410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How can we test this?</a:t>
            </a:r>
          </a:p>
          <a:p>
            <a:pPr algn="ctr"/>
            <a:r>
              <a:rPr lang="en-US" sz="2600" dirty="0"/>
              <a:t>Let’s dig a bit deeper into the methodology behind those studies.</a:t>
            </a:r>
          </a:p>
        </p:txBody>
      </p:sp>
      <p:pic>
        <p:nvPicPr>
          <p:cNvPr id="1026" name="Picture 2" descr="Custom | Fly Mami Necklace – Lela Aura">
            <a:extLst>
              <a:ext uri="{FF2B5EF4-FFF2-40B4-BE49-F238E27FC236}">
                <a16:creationId xmlns:a16="http://schemas.microsoft.com/office/drawing/2014/main" id="{1741B78E-AF5C-9A85-0A05-DB6B1B6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5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471" y="3468689"/>
            <a:ext cx="978725" cy="9787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Retro Cateye Sunglasses For Women UV400 Protection Cat Eye Bling  Rhinestone Sun Glasses: Clothing | ShopLook">
            <a:extLst>
              <a:ext uri="{FF2B5EF4-FFF2-40B4-BE49-F238E27FC236}">
                <a16:creationId xmlns:a16="http://schemas.microsoft.com/office/drawing/2014/main" id="{B5EFEA21-BFC9-F4C0-8496-65953B2C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64000"/>
                    </a14:imgEffect>
                    <a14:imgEffect>
                      <a14:brightnessContrast bright="-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029">
            <a:off x="9860050" y="2856541"/>
            <a:ext cx="1084541" cy="370565"/>
          </a:xfrm>
          <a:prstGeom prst="rect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51FC5C2-5F51-F3C8-729D-E9A684EE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86" y="3793170"/>
            <a:ext cx="1728617" cy="17286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0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DB0F-6569-733C-C369-0DA6D5FD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0D402-ED04-2996-5532-7E66FCC7C379}"/>
              </a:ext>
            </a:extLst>
          </p:cNvPr>
          <p:cNvGrpSpPr/>
          <p:nvPr/>
        </p:nvGrpSpPr>
        <p:grpSpPr>
          <a:xfrm>
            <a:off x="1420156" y="3061252"/>
            <a:ext cx="8995747" cy="3431623"/>
            <a:chOff x="1420156" y="3061252"/>
            <a:chExt cx="8995747" cy="343162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980C60F-8350-4EFE-A1A6-6E2D6A83486B}"/>
                </a:ext>
              </a:extLst>
            </p:cNvPr>
            <p:cNvCxnSpPr>
              <a:cxnSpLocks/>
            </p:cNvCxnSpPr>
            <p:nvPr/>
          </p:nvCxnSpPr>
          <p:spPr>
            <a:xfrm>
              <a:off x="2968978" y="3061252"/>
              <a:ext cx="0" cy="3260526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ED067F-5D8D-ABE1-A57F-636C6E5F5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8978" y="6321778"/>
              <a:ext cx="5644444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878EB7-44C0-83F1-D61A-61F586AF8E1A}"/>
                </a:ext>
              </a:extLst>
            </p:cNvPr>
            <p:cNvSpPr txBox="1"/>
            <p:nvPr/>
          </p:nvSpPr>
          <p:spPr>
            <a:xfrm>
              <a:off x="8613422" y="6123543"/>
              <a:ext cx="1802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Windfall income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B771BC-1BDE-E5D8-BF48-27451C6C76F3}"/>
                </a:ext>
              </a:extLst>
            </p:cNvPr>
            <p:cNvSpPr txBox="1"/>
            <p:nvPr/>
          </p:nvSpPr>
          <p:spPr>
            <a:xfrm>
              <a:off x="1420156" y="3289992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908079-70A7-AE88-914E-D630C78603AA}"/>
              </a:ext>
            </a:extLst>
          </p:cNvPr>
          <p:cNvGrpSpPr/>
          <p:nvPr/>
        </p:nvGrpSpPr>
        <p:grpSpPr>
          <a:xfrm>
            <a:off x="2968978" y="3326807"/>
            <a:ext cx="6013335" cy="2701652"/>
            <a:chOff x="2968978" y="3326807"/>
            <a:chExt cx="6013335" cy="270165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93DBA2-623F-7B69-6447-14E314B0D6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8978" y="3849511"/>
              <a:ext cx="5480755" cy="217894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17" descr="Adoptable Rabbits | morabbit">
              <a:extLst>
                <a:ext uri="{FF2B5EF4-FFF2-40B4-BE49-F238E27FC236}">
                  <a16:creationId xmlns:a16="http://schemas.microsoft.com/office/drawing/2014/main" id="{B9A6BDF2-93F1-415F-F020-FB081F63A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9732" y="3326807"/>
              <a:ext cx="532581" cy="84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6622E4-428E-F7D6-2573-78D44E365D3B}"/>
              </a:ext>
            </a:extLst>
          </p:cNvPr>
          <p:cNvGrpSpPr/>
          <p:nvPr/>
        </p:nvGrpSpPr>
        <p:grpSpPr>
          <a:xfrm>
            <a:off x="2946393" y="2626080"/>
            <a:ext cx="6177029" cy="2881368"/>
            <a:chOff x="2946393" y="2626080"/>
            <a:chExt cx="6177029" cy="288136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F497BD-CAAF-0BB7-5116-DE12544FB1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8977" y="4465425"/>
              <a:ext cx="5480755" cy="1042023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2D8A9B-8FDC-32D5-5656-D37EF953F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590841" y="4185960"/>
              <a:ext cx="532581" cy="67351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D5880C6-0ADB-DD80-B64D-E9168DDFC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393" y="3126087"/>
              <a:ext cx="5503339" cy="14761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DBDA0C-6F6D-0D5E-4D90-55ABAE77B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0628" y="2626080"/>
              <a:ext cx="561190" cy="84512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6E71A8-745A-D5C5-FDCB-8417D0A412D1}"/>
              </a:ext>
            </a:extLst>
          </p:cNvPr>
          <p:cNvGrpSpPr/>
          <p:nvPr/>
        </p:nvGrpSpPr>
        <p:grpSpPr>
          <a:xfrm>
            <a:off x="2946393" y="4938985"/>
            <a:ext cx="6159286" cy="796947"/>
            <a:chOff x="2946393" y="4938985"/>
            <a:chExt cx="6159286" cy="7969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606ABC-000B-DA32-14AF-CD5AB2346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393" y="5300504"/>
              <a:ext cx="5667030" cy="43542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CB8506C-BF3C-0DB9-5CA7-4BA360CB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8582" y="4938985"/>
              <a:ext cx="497097" cy="693121"/>
            </a:xfrm>
            <a:prstGeom prst="rect">
              <a:avLst/>
            </a:prstGeom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7F8B989-88F5-C8FA-6162-5D47D1F740DB}"/>
              </a:ext>
            </a:extLst>
          </p:cNvPr>
          <p:cNvSpPr txBox="1">
            <a:spLocks/>
          </p:cNvSpPr>
          <p:nvPr/>
        </p:nvSpPr>
        <p:spPr>
          <a:xfrm>
            <a:off x="838199" y="1587089"/>
            <a:ext cx="10796081" cy="124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that consumption is a linear function of windfall income.</a:t>
            </a:r>
          </a:p>
          <a:p>
            <a:r>
              <a:rPr lang="en-US" dirty="0"/>
              <a:t>Different people might have different slopes and y-intercepts:</a:t>
            </a:r>
          </a:p>
        </p:txBody>
      </p:sp>
    </p:spTree>
    <p:extLst>
      <p:ext uri="{BB962C8B-B14F-4D97-AF65-F5344CB8AC3E}">
        <p14:creationId xmlns:p14="http://schemas.microsoft.com/office/powerpoint/2010/main" val="286064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DB0F-6569-733C-C369-0DA6D5FD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the problem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0D402-ED04-2996-5532-7E66FCC7C379}"/>
              </a:ext>
            </a:extLst>
          </p:cNvPr>
          <p:cNvGrpSpPr/>
          <p:nvPr/>
        </p:nvGrpSpPr>
        <p:grpSpPr>
          <a:xfrm>
            <a:off x="1420156" y="3061252"/>
            <a:ext cx="8995747" cy="3431623"/>
            <a:chOff x="1420156" y="3061252"/>
            <a:chExt cx="8995747" cy="343162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980C60F-8350-4EFE-A1A6-6E2D6A83486B}"/>
                </a:ext>
              </a:extLst>
            </p:cNvPr>
            <p:cNvCxnSpPr>
              <a:cxnSpLocks/>
            </p:cNvCxnSpPr>
            <p:nvPr/>
          </p:nvCxnSpPr>
          <p:spPr>
            <a:xfrm>
              <a:off x="2968978" y="3061252"/>
              <a:ext cx="0" cy="3260526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AED067F-5D8D-ABE1-A57F-636C6E5F54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8978" y="6321778"/>
              <a:ext cx="5644444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878EB7-44C0-83F1-D61A-61F586AF8E1A}"/>
                </a:ext>
              </a:extLst>
            </p:cNvPr>
            <p:cNvSpPr txBox="1"/>
            <p:nvPr/>
          </p:nvSpPr>
          <p:spPr>
            <a:xfrm>
              <a:off x="8613422" y="6123543"/>
              <a:ext cx="1802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Windfall income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B771BC-1BDE-E5D8-BF48-27451C6C76F3}"/>
                </a:ext>
              </a:extLst>
            </p:cNvPr>
            <p:cNvSpPr txBox="1"/>
            <p:nvPr/>
          </p:nvSpPr>
          <p:spPr>
            <a:xfrm>
              <a:off x="1420156" y="3289992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C908079-70A7-AE88-914E-D630C78603AA}"/>
              </a:ext>
            </a:extLst>
          </p:cNvPr>
          <p:cNvGrpSpPr/>
          <p:nvPr/>
        </p:nvGrpSpPr>
        <p:grpSpPr>
          <a:xfrm>
            <a:off x="2968978" y="3326807"/>
            <a:ext cx="6013335" cy="2701652"/>
            <a:chOff x="2968978" y="3326807"/>
            <a:chExt cx="6013335" cy="270165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93DBA2-623F-7B69-6447-14E314B0D6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8978" y="3849511"/>
              <a:ext cx="5480755" cy="217894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17" descr="Adoptable Rabbits | morabbit">
              <a:extLst>
                <a:ext uri="{FF2B5EF4-FFF2-40B4-BE49-F238E27FC236}">
                  <a16:creationId xmlns:a16="http://schemas.microsoft.com/office/drawing/2014/main" id="{B9A6BDF2-93F1-415F-F020-FB081F63A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9732" y="3326807"/>
              <a:ext cx="532581" cy="84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6622E4-428E-F7D6-2573-78D44E365D3B}"/>
              </a:ext>
            </a:extLst>
          </p:cNvPr>
          <p:cNvGrpSpPr/>
          <p:nvPr/>
        </p:nvGrpSpPr>
        <p:grpSpPr>
          <a:xfrm>
            <a:off x="2946393" y="2626080"/>
            <a:ext cx="6177029" cy="2881368"/>
            <a:chOff x="2946393" y="2626080"/>
            <a:chExt cx="6177029" cy="288136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F497BD-CAAF-0BB7-5116-DE12544FB1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8977" y="4465425"/>
              <a:ext cx="5480755" cy="1042023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2D8A9B-8FDC-32D5-5656-D37EF953F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590841" y="4185960"/>
              <a:ext cx="532581" cy="673514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D5880C6-0ADB-DD80-B64D-E9168DDFC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393" y="3126087"/>
              <a:ext cx="5503339" cy="14761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ADBDA0C-6F6D-0D5E-4D90-55ABAE77B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0628" y="2626080"/>
              <a:ext cx="561190" cy="84512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6E71A8-745A-D5C5-FDCB-8417D0A412D1}"/>
              </a:ext>
            </a:extLst>
          </p:cNvPr>
          <p:cNvGrpSpPr/>
          <p:nvPr/>
        </p:nvGrpSpPr>
        <p:grpSpPr>
          <a:xfrm>
            <a:off x="2946393" y="4938985"/>
            <a:ext cx="6159286" cy="796947"/>
            <a:chOff x="2946393" y="4938985"/>
            <a:chExt cx="6159286" cy="79694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1606ABC-000B-DA32-14AF-CD5AB2346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393" y="5300504"/>
              <a:ext cx="5667030" cy="43542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CB8506C-BF3C-0DB9-5CA7-4BA360CB1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8582" y="4938985"/>
              <a:ext cx="497097" cy="693121"/>
            </a:xfrm>
            <a:prstGeom prst="rect">
              <a:avLst/>
            </a:prstGeom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7F8B989-88F5-C8FA-6162-5D47D1F740DB}"/>
              </a:ext>
            </a:extLst>
          </p:cNvPr>
          <p:cNvSpPr txBox="1">
            <a:spLocks/>
          </p:cNvSpPr>
          <p:nvPr/>
        </p:nvSpPr>
        <p:spPr>
          <a:xfrm>
            <a:off x="838199" y="1587089"/>
            <a:ext cx="10796081" cy="124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that consumption is a linear function of windfall income.</a:t>
            </a:r>
          </a:p>
          <a:p>
            <a:r>
              <a:rPr lang="en-US" dirty="0"/>
              <a:t>Different people might have different slopes and y-intercepts: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D45A62-5D52-D1CD-F6A1-E2A5CA9BB8CD}"/>
              </a:ext>
            </a:extLst>
          </p:cNvPr>
          <p:cNvGrpSpPr/>
          <p:nvPr/>
        </p:nvGrpSpPr>
        <p:grpSpPr>
          <a:xfrm>
            <a:off x="474317" y="4119585"/>
            <a:ext cx="1939495" cy="2610256"/>
            <a:chOff x="474317" y="4119585"/>
            <a:chExt cx="1939495" cy="261025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8A97AF-1B95-273D-3B12-8301A9998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4317" y="5372688"/>
              <a:ext cx="727764" cy="13571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1B482C-FD06-ABF4-0341-FEF864D413C1}"/>
                </a:ext>
              </a:extLst>
            </p:cNvPr>
            <p:cNvSpPr txBox="1"/>
            <p:nvPr/>
          </p:nvSpPr>
          <p:spPr>
            <a:xfrm>
              <a:off x="528619" y="4119585"/>
              <a:ext cx="18851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70C0"/>
                  </a:solidFill>
                </a:rPr>
                <a:t>How should I interpret the </a:t>
              </a:r>
              <a:r>
                <a:rPr lang="en-US" sz="2000" b="1" dirty="0">
                  <a:solidFill>
                    <a:srgbClr val="0070C0"/>
                  </a:solidFill>
                </a:rPr>
                <a:t>slope</a:t>
              </a:r>
              <a:r>
                <a:rPr lang="en-US" sz="2000" dirty="0">
                  <a:solidFill>
                    <a:srgbClr val="0070C0"/>
                  </a:solidFill>
                </a:rPr>
                <a:t> of one of these lines?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9BB7A3-9300-2FB4-1D47-C743EC797DB9}"/>
              </a:ext>
            </a:extLst>
          </p:cNvPr>
          <p:cNvSpPr txBox="1"/>
          <p:nvPr/>
        </p:nvSpPr>
        <p:spPr>
          <a:xfrm>
            <a:off x="9514662" y="3126087"/>
            <a:ext cx="24484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slope of one of these lines is the </a:t>
            </a:r>
            <a:r>
              <a:rPr lang="en-US" sz="2000" b="1" dirty="0"/>
              <a:t>treatment effect </a:t>
            </a:r>
            <a:r>
              <a:rPr lang="en-US" sz="2000" dirty="0"/>
              <a:t>of getting $1 of windfall income on consumption! </a:t>
            </a:r>
          </a:p>
          <a:p>
            <a:pPr algn="ctr"/>
            <a:r>
              <a:rPr lang="en-US" sz="1600" dirty="0"/>
              <a:t>(for a particular person)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40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21BD-2694-C119-2C49-D6B12BFA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average of these lines </a:t>
            </a:r>
            <a:br>
              <a:rPr lang="en-US" dirty="0"/>
            </a:br>
            <a:r>
              <a:rPr lang="en-US" sz="3200" dirty="0"/>
              <a:t>corresponds to average treatment effect (ATE)</a:t>
            </a:r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82290B-6A6C-A661-9848-13F8366E2D86}"/>
              </a:ext>
            </a:extLst>
          </p:cNvPr>
          <p:cNvGrpSpPr/>
          <p:nvPr/>
        </p:nvGrpSpPr>
        <p:grpSpPr>
          <a:xfrm>
            <a:off x="1420156" y="2626080"/>
            <a:ext cx="8995747" cy="3866795"/>
            <a:chOff x="1420156" y="2626080"/>
            <a:chExt cx="8995747" cy="38667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EEB198D-33C3-6450-97FD-4633990F2115}"/>
                </a:ext>
              </a:extLst>
            </p:cNvPr>
            <p:cNvCxnSpPr>
              <a:cxnSpLocks/>
            </p:cNvCxnSpPr>
            <p:nvPr/>
          </p:nvCxnSpPr>
          <p:spPr>
            <a:xfrm>
              <a:off x="2968978" y="3061252"/>
              <a:ext cx="0" cy="3260526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CBE287F-522E-4F54-48A4-B0F7CCBE2D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8978" y="6321778"/>
              <a:ext cx="5644444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1955F5-ABB1-D5A1-1865-B27B63D5BE22}"/>
                </a:ext>
              </a:extLst>
            </p:cNvPr>
            <p:cNvSpPr txBox="1"/>
            <p:nvPr/>
          </p:nvSpPr>
          <p:spPr>
            <a:xfrm>
              <a:off x="8613422" y="6123543"/>
              <a:ext cx="1802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Windfall income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B4DBF1-A965-0991-271E-2DD323164CFE}"/>
                </a:ext>
              </a:extLst>
            </p:cNvPr>
            <p:cNvSpPr txBox="1"/>
            <p:nvPr/>
          </p:nvSpPr>
          <p:spPr>
            <a:xfrm>
              <a:off x="1420156" y="3289992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D05D12-3FBB-14A3-2894-2CC8E522C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8978" y="3849511"/>
              <a:ext cx="5480755" cy="217894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5F0E9BE-A7AB-805D-1D4E-F42E21948C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8977" y="4465425"/>
              <a:ext cx="5480755" cy="1042023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C34445-F275-2F52-C6F9-96C244223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590841" y="4185960"/>
              <a:ext cx="532581" cy="673514"/>
            </a:xfrm>
            <a:prstGeom prst="rect">
              <a:avLst/>
            </a:prstGeom>
          </p:spPr>
        </p:pic>
        <p:pic>
          <p:nvPicPr>
            <p:cNvPr id="26" name="Picture 25" descr="Adoptable Rabbits | morabbit">
              <a:extLst>
                <a:ext uri="{FF2B5EF4-FFF2-40B4-BE49-F238E27FC236}">
                  <a16:creationId xmlns:a16="http://schemas.microsoft.com/office/drawing/2014/main" id="{554932E8-785A-1371-745A-59E8D48AE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9732" y="3326807"/>
              <a:ext cx="532581" cy="84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37C1C6-5E41-674A-17AB-A0C6D5A34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393" y="3126087"/>
              <a:ext cx="5503339" cy="147610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63F9DA-CD7E-7F5F-0CB2-309A501E05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393" y="5300504"/>
              <a:ext cx="5667030" cy="435428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C562A7D-34AB-52C6-B24A-AC19DB953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0628" y="2626080"/>
              <a:ext cx="561190" cy="8451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1EDE4CF-9F9E-15F8-3732-5BCF6A0E0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8582" y="4938985"/>
              <a:ext cx="497097" cy="693121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BDEB871-4218-94BE-211E-84B4BB0AD473}"/>
              </a:ext>
            </a:extLst>
          </p:cNvPr>
          <p:cNvCxnSpPr/>
          <p:nvPr/>
        </p:nvCxnSpPr>
        <p:spPr>
          <a:xfrm flipV="1">
            <a:off x="2981739" y="4227443"/>
            <a:ext cx="5433391" cy="1272209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2490CE7-0EC4-B206-F6E5-5A8303943A21}"/>
              </a:ext>
            </a:extLst>
          </p:cNvPr>
          <p:cNvGrpSpPr/>
          <p:nvPr/>
        </p:nvGrpSpPr>
        <p:grpSpPr>
          <a:xfrm>
            <a:off x="6756369" y="2027583"/>
            <a:ext cx="4998309" cy="2292626"/>
            <a:chOff x="6756369" y="2027583"/>
            <a:chExt cx="4998309" cy="229262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7FB7EA-DD6F-E445-F580-E5F5FA6D6934}"/>
                </a:ext>
              </a:extLst>
            </p:cNvPr>
            <p:cNvSpPr txBox="1"/>
            <p:nvPr/>
          </p:nvSpPr>
          <p:spPr>
            <a:xfrm>
              <a:off x="9594573" y="2027583"/>
              <a:ext cx="2160105" cy="1736646"/>
            </a:xfrm>
            <a:prstGeom prst="roundRect">
              <a:avLst/>
            </a:prstGeom>
            <a:solidFill>
              <a:srgbClr val="FFFBE9"/>
            </a:solidFill>
            <a:ln w="317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We’d like to know the slope of this line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284A8F6-167A-481D-1677-25DA01A6501B}"/>
                </a:ext>
              </a:extLst>
            </p:cNvPr>
            <p:cNvSpPr/>
            <p:nvPr/>
          </p:nvSpPr>
          <p:spPr>
            <a:xfrm>
              <a:off x="6756369" y="2049495"/>
              <a:ext cx="2838205" cy="2270714"/>
            </a:xfrm>
            <a:custGeom>
              <a:avLst/>
              <a:gdLst>
                <a:gd name="connsiteX0" fmla="*/ 2838205 w 2838205"/>
                <a:gd name="connsiteY0" fmla="*/ 865983 h 2270714"/>
                <a:gd name="connsiteX1" fmla="*/ 2533405 w 2838205"/>
                <a:gd name="connsiteY1" fmla="*/ 759966 h 2270714"/>
                <a:gd name="connsiteX2" fmla="*/ 1725022 w 2838205"/>
                <a:gd name="connsiteY2" fmla="*/ 4592 h 2270714"/>
                <a:gd name="connsiteX3" fmla="*/ 15492 w 2838205"/>
                <a:gd name="connsiteY3" fmla="*/ 508175 h 2270714"/>
                <a:gd name="connsiteX4" fmla="*/ 890135 w 2838205"/>
                <a:gd name="connsiteY4" fmla="*/ 1767131 h 2270714"/>
                <a:gd name="connsiteX5" fmla="*/ 1062414 w 2838205"/>
                <a:gd name="connsiteY5" fmla="*/ 2270714 h 22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8205" h="2270714">
                  <a:moveTo>
                    <a:pt x="2838205" y="865983"/>
                  </a:moveTo>
                  <a:cubicBezTo>
                    <a:pt x="2778570" y="884757"/>
                    <a:pt x="2718935" y="903531"/>
                    <a:pt x="2533405" y="759966"/>
                  </a:cubicBezTo>
                  <a:cubicBezTo>
                    <a:pt x="2347875" y="616401"/>
                    <a:pt x="2144674" y="46557"/>
                    <a:pt x="1725022" y="4592"/>
                  </a:cubicBezTo>
                  <a:cubicBezTo>
                    <a:pt x="1305370" y="-37373"/>
                    <a:pt x="154640" y="214418"/>
                    <a:pt x="15492" y="508175"/>
                  </a:cubicBezTo>
                  <a:cubicBezTo>
                    <a:pt x="-123656" y="801931"/>
                    <a:pt x="715648" y="1473375"/>
                    <a:pt x="890135" y="1767131"/>
                  </a:cubicBezTo>
                  <a:cubicBezTo>
                    <a:pt x="1064622" y="2060888"/>
                    <a:pt x="1063518" y="2165801"/>
                    <a:pt x="1062414" y="227071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24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62C4-E34A-0547-C961-12D7F193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observe?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9FBED-EC55-3725-F515-1E8AEC36C9CD}"/>
              </a:ext>
            </a:extLst>
          </p:cNvPr>
          <p:cNvCxnSpPr>
            <a:cxnSpLocks/>
          </p:cNvCxnSpPr>
          <p:nvPr/>
        </p:nvCxnSpPr>
        <p:spPr>
          <a:xfrm>
            <a:off x="2968978" y="3061252"/>
            <a:ext cx="0" cy="3260526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261065-EB5F-21BA-9B6C-19DA20D647B0}"/>
              </a:ext>
            </a:extLst>
          </p:cNvPr>
          <p:cNvCxnSpPr>
            <a:cxnSpLocks/>
          </p:cNvCxnSpPr>
          <p:nvPr/>
        </p:nvCxnSpPr>
        <p:spPr>
          <a:xfrm flipH="1">
            <a:off x="2968978" y="6321778"/>
            <a:ext cx="5644444" cy="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2A8110-1324-D032-F7DC-F58FA5569AB9}"/>
              </a:ext>
            </a:extLst>
          </p:cNvPr>
          <p:cNvSpPr txBox="1"/>
          <p:nvPr/>
        </p:nvSpPr>
        <p:spPr>
          <a:xfrm>
            <a:off x="8613422" y="6123543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2E388-E5C5-8A30-73E9-AE33A8863B19}"/>
              </a:ext>
            </a:extLst>
          </p:cNvPr>
          <p:cNvSpPr txBox="1"/>
          <p:nvPr/>
        </p:nvSpPr>
        <p:spPr>
          <a:xfrm>
            <a:off x="1420156" y="3289992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6A89D3-C66A-73A8-34AE-61C4CEF1A980}"/>
              </a:ext>
            </a:extLst>
          </p:cNvPr>
          <p:cNvCxnSpPr>
            <a:cxnSpLocks/>
          </p:cNvCxnSpPr>
          <p:nvPr/>
        </p:nvCxnSpPr>
        <p:spPr>
          <a:xfrm flipV="1">
            <a:off x="2968978" y="3849511"/>
            <a:ext cx="5480755" cy="217894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4DD21F-49C2-4636-8946-87E64791CE04}"/>
              </a:ext>
            </a:extLst>
          </p:cNvPr>
          <p:cNvCxnSpPr>
            <a:cxnSpLocks/>
          </p:cNvCxnSpPr>
          <p:nvPr/>
        </p:nvCxnSpPr>
        <p:spPr>
          <a:xfrm flipV="1">
            <a:off x="2968977" y="4465425"/>
            <a:ext cx="5480755" cy="1042023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4EA1083-A7F4-A0D8-5D04-96964E61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90841" y="4185960"/>
            <a:ext cx="532581" cy="673514"/>
          </a:xfrm>
          <a:prstGeom prst="rect">
            <a:avLst/>
          </a:prstGeom>
        </p:spPr>
      </p:pic>
      <p:pic>
        <p:nvPicPr>
          <p:cNvPr id="11" name="Picture 10" descr="Adoptable Rabbits | morabbit">
            <a:extLst>
              <a:ext uri="{FF2B5EF4-FFF2-40B4-BE49-F238E27FC236}">
                <a16:creationId xmlns:a16="http://schemas.microsoft.com/office/drawing/2014/main" id="{BF96230C-0BF5-E629-CF25-63219DF5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32" y="3326807"/>
            <a:ext cx="532581" cy="84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D6417B-5ADA-ED42-5C05-15770CA24E67}"/>
              </a:ext>
            </a:extLst>
          </p:cNvPr>
          <p:cNvCxnSpPr>
            <a:cxnSpLocks/>
          </p:cNvCxnSpPr>
          <p:nvPr/>
        </p:nvCxnSpPr>
        <p:spPr>
          <a:xfrm flipV="1">
            <a:off x="2946393" y="3126087"/>
            <a:ext cx="5503339" cy="147610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9D124F-6B90-C7AE-FE96-0D2148D13E2C}"/>
              </a:ext>
            </a:extLst>
          </p:cNvPr>
          <p:cNvCxnSpPr>
            <a:cxnSpLocks/>
          </p:cNvCxnSpPr>
          <p:nvPr/>
        </p:nvCxnSpPr>
        <p:spPr>
          <a:xfrm flipV="1">
            <a:off x="2946393" y="5300504"/>
            <a:ext cx="5667030" cy="43542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0B17647-FF17-1466-3EDB-0733EC8AF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628" y="2626080"/>
            <a:ext cx="561190" cy="845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00037D-C5AC-9B04-7573-880033485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582" y="4938985"/>
            <a:ext cx="497097" cy="6931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5C46B5-8A70-4B46-EE58-0F439295CD8B}"/>
              </a:ext>
            </a:extLst>
          </p:cNvPr>
          <p:cNvSpPr txBox="1"/>
          <p:nvPr/>
        </p:nvSpPr>
        <p:spPr>
          <a:xfrm>
            <a:off x="7362840" y="6406767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C4C8C6-5E86-463C-5E87-938186687421}"/>
              </a:ext>
            </a:extLst>
          </p:cNvPr>
          <p:cNvSpPr txBox="1"/>
          <p:nvPr/>
        </p:nvSpPr>
        <p:spPr>
          <a:xfrm>
            <a:off x="2770961" y="6414531"/>
            <a:ext cx="60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654619-6621-CA5D-E7A4-40B1C5FC112B}"/>
              </a:ext>
            </a:extLst>
          </p:cNvPr>
          <p:cNvGrpSpPr/>
          <p:nvPr/>
        </p:nvGrpSpPr>
        <p:grpSpPr>
          <a:xfrm>
            <a:off x="2822106" y="3640076"/>
            <a:ext cx="5231787" cy="2516785"/>
            <a:chOff x="2822106" y="3640076"/>
            <a:chExt cx="5231787" cy="251678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8984C9A-12A7-62B6-BE91-0C31800C41E0}"/>
                </a:ext>
              </a:extLst>
            </p:cNvPr>
            <p:cNvSpPr/>
            <p:nvPr/>
          </p:nvSpPr>
          <p:spPr>
            <a:xfrm>
              <a:off x="7805320" y="5255272"/>
              <a:ext cx="248573" cy="248573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57AAF27-159E-D511-23A4-8730A7DAB7E5}"/>
                </a:ext>
              </a:extLst>
            </p:cNvPr>
            <p:cNvSpPr/>
            <p:nvPr/>
          </p:nvSpPr>
          <p:spPr>
            <a:xfrm>
              <a:off x="2822106" y="5908288"/>
              <a:ext cx="248573" cy="24857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04FB33-45F6-80AE-E0DB-FB6B29279260}"/>
                </a:ext>
              </a:extLst>
            </p:cNvPr>
            <p:cNvSpPr/>
            <p:nvPr/>
          </p:nvSpPr>
          <p:spPr>
            <a:xfrm>
              <a:off x="4517801" y="5052787"/>
              <a:ext cx="248573" cy="24857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F40D66E-FB88-61D1-0F50-C481E6E6627E}"/>
                </a:ext>
              </a:extLst>
            </p:cNvPr>
            <p:cNvSpPr/>
            <p:nvPr/>
          </p:nvSpPr>
          <p:spPr>
            <a:xfrm>
              <a:off x="6109042" y="3640076"/>
              <a:ext cx="248573" cy="24857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E1FF39-09FC-0EA3-1E4B-443DD152BD92}"/>
              </a:ext>
            </a:extLst>
          </p:cNvPr>
          <p:cNvSpPr txBox="1">
            <a:spLocks/>
          </p:cNvSpPr>
          <p:nvPr/>
        </p:nvSpPr>
        <p:spPr>
          <a:xfrm>
            <a:off x="838200" y="15569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person only gets one outcome</a:t>
            </a:r>
          </a:p>
        </p:txBody>
      </p:sp>
    </p:spTree>
    <p:extLst>
      <p:ext uri="{BB962C8B-B14F-4D97-AF65-F5344CB8AC3E}">
        <p14:creationId xmlns:p14="http://schemas.microsoft.com/office/powerpoint/2010/main" val="39489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62C4-E34A-0547-C961-12D7F193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observe?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9FBED-EC55-3725-F515-1E8AEC36C9CD}"/>
              </a:ext>
            </a:extLst>
          </p:cNvPr>
          <p:cNvCxnSpPr>
            <a:cxnSpLocks/>
          </p:cNvCxnSpPr>
          <p:nvPr/>
        </p:nvCxnSpPr>
        <p:spPr>
          <a:xfrm>
            <a:off x="2968978" y="3061252"/>
            <a:ext cx="0" cy="3260526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261065-EB5F-21BA-9B6C-19DA20D647B0}"/>
              </a:ext>
            </a:extLst>
          </p:cNvPr>
          <p:cNvCxnSpPr>
            <a:cxnSpLocks/>
          </p:cNvCxnSpPr>
          <p:nvPr/>
        </p:nvCxnSpPr>
        <p:spPr>
          <a:xfrm flipH="1">
            <a:off x="2968978" y="6321778"/>
            <a:ext cx="5644444" cy="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2A8110-1324-D032-F7DC-F58FA5569AB9}"/>
              </a:ext>
            </a:extLst>
          </p:cNvPr>
          <p:cNvSpPr txBox="1"/>
          <p:nvPr/>
        </p:nvSpPr>
        <p:spPr>
          <a:xfrm>
            <a:off x="8613422" y="6123543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2E388-E5C5-8A30-73E9-AE33A8863B19}"/>
              </a:ext>
            </a:extLst>
          </p:cNvPr>
          <p:cNvSpPr txBox="1"/>
          <p:nvPr/>
        </p:nvSpPr>
        <p:spPr>
          <a:xfrm>
            <a:off x="1420156" y="3289992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6A89D3-C66A-73A8-34AE-61C4CEF1A980}"/>
              </a:ext>
            </a:extLst>
          </p:cNvPr>
          <p:cNvCxnSpPr>
            <a:cxnSpLocks/>
          </p:cNvCxnSpPr>
          <p:nvPr/>
        </p:nvCxnSpPr>
        <p:spPr>
          <a:xfrm flipV="1">
            <a:off x="2968978" y="3849511"/>
            <a:ext cx="5480755" cy="217894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4DD21F-49C2-4636-8946-87E64791CE04}"/>
              </a:ext>
            </a:extLst>
          </p:cNvPr>
          <p:cNvCxnSpPr>
            <a:cxnSpLocks/>
          </p:cNvCxnSpPr>
          <p:nvPr/>
        </p:nvCxnSpPr>
        <p:spPr>
          <a:xfrm flipV="1">
            <a:off x="2968977" y="4465425"/>
            <a:ext cx="5480755" cy="1042023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4EA1083-A7F4-A0D8-5D04-96964E61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90841" y="4185960"/>
            <a:ext cx="532581" cy="673514"/>
          </a:xfrm>
          <a:prstGeom prst="rect">
            <a:avLst/>
          </a:prstGeom>
        </p:spPr>
      </p:pic>
      <p:pic>
        <p:nvPicPr>
          <p:cNvPr id="11" name="Picture 10" descr="Adoptable Rabbits | morabbit">
            <a:extLst>
              <a:ext uri="{FF2B5EF4-FFF2-40B4-BE49-F238E27FC236}">
                <a16:creationId xmlns:a16="http://schemas.microsoft.com/office/drawing/2014/main" id="{BF96230C-0BF5-E629-CF25-63219DF5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732" y="3326807"/>
            <a:ext cx="532581" cy="84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D6417B-5ADA-ED42-5C05-15770CA24E67}"/>
              </a:ext>
            </a:extLst>
          </p:cNvPr>
          <p:cNvCxnSpPr>
            <a:cxnSpLocks/>
          </p:cNvCxnSpPr>
          <p:nvPr/>
        </p:nvCxnSpPr>
        <p:spPr>
          <a:xfrm flipV="1">
            <a:off x="3070679" y="3126087"/>
            <a:ext cx="5379053" cy="148567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9D124F-6B90-C7AE-FE96-0D2148D13E2C}"/>
              </a:ext>
            </a:extLst>
          </p:cNvPr>
          <p:cNvCxnSpPr>
            <a:cxnSpLocks/>
          </p:cNvCxnSpPr>
          <p:nvPr/>
        </p:nvCxnSpPr>
        <p:spPr>
          <a:xfrm flipV="1">
            <a:off x="3070679" y="5300504"/>
            <a:ext cx="5542744" cy="450939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0B17647-FF17-1466-3EDB-0733EC8AF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628" y="2626080"/>
            <a:ext cx="561190" cy="845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00037D-C5AC-9B04-7573-880033485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8582" y="4938985"/>
            <a:ext cx="497097" cy="6931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5C46B5-8A70-4B46-EE58-0F439295CD8B}"/>
              </a:ext>
            </a:extLst>
          </p:cNvPr>
          <p:cNvSpPr txBox="1"/>
          <p:nvPr/>
        </p:nvSpPr>
        <p:spPr>
          <a:xfrm>
            <a:off x="7362840" y="6406767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C4C8C6-5E86-463C-5E87-938186687421}"/>
              </a:ext>
            </a:extLst>
          </p:cNvPr>
          <p:cNvSpPr txBox="1"/>
          <p:nvPr/>
        </p:nvSpPr>
        <p:spPr>
          <a:xfrm>
            <a:off x="2770961" y="6414531"/>
            <a:ext cx="60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419E0A-A582-1DE7-CC63-189867272347}"/>
              </a:ext>
            </a:extLst>
          </p:cNvPr>
          <p:cNvSpPr/>
          <p:nvPr/>
        </p:nvSpPr>
        <p:spPr>
          <a:xfrm>
            <a:off x="7805320" y="5255272"/>
            <a:ext cx="248573" cy="2485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B2C70E-6DEF-0700-0857-C2A211778C0B}"/>
              </a:ext>
            </a:extLst>
          </p:cNvPr>
          <p:cNvSpPr/>
          <p:nvPr/>
        </p:nvSpPr>
        <p:spPr>
          <a:xfrm>
            <a:off x="2822106" y="5908288"/>
            <a:ext cx="248573" cy="24857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315541-5373-3FF8-F340-CEAA4C50F515}"/>
              </a:ext>
            </a:extLst>
          </p:cNvPr>
          <p:cNvSpPr/>
          <p:nvPr/>
        </p:nvSpPr>
        <p:spPr>
          <a:xfrm>
            <a:off x="4517801" y="5052787"/>
            <a:ext cx="248573" cy="2485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7FBDD1-F0AC-CD28-10BD-5C66C663F6BC}"/>
              </a:ext>
            </a:extLst>
          </p:cNvPr>
          <p:cNvSpPr/>
          <p:nvPr/>
        </p:nvSpPr>
        <p:spPr>
          <a:xfrm>
            <a:off x="6109042" y="3640076"/>
            <a:ext cx="248573" cy="24857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695026D-366A-3FF0-66E4-F2E84FC3F9A1}"/>
              </a:ext>
            </a:extLst>
          </p:cNvPr>
          <p:cNvSpPr txBox="1">
            <a:spLocks/>
          </p:cNvSpPr>
          <p:nvPr/>
        </p:nvSpPr>
        <p:spPr>
          <a:xfrm>
            <a:off x="838200" y="15569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person only gets one outcome</a:t>
            </a:r>
          </a:p>
        </p:txBody>
      </p:sp>
    </p:spTree>
    <p:extLst>
      <p:ext uri="{BB962C8B-B14F-4D97-AF65-F5344CB8AC3E}">
        <p14:creationId xmlns:p14="http://schemas.microsoft.com/office/powerpoint/2010/main" val="398843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62C4-E34A-0547-C961-12D7F193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observe?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A16E-C511-9274-5041-F17CA863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49"/>
            <a:ext cx="10515600" cy="4351338"/>
          </a:xfrm>
        </p:spPr>
        <p:txBody>
          <a:bodyPr/>
          <a:lstStyle/>
          <a:p>
            <a:r>
              <a:rPr lang="en-US" dirty="0"/>
              <a:t>Each person only gets one outcome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9FBED-EC55-3725-F515-1E8AEC36C9CD}"/>
              </a:ext>
            </a:extLst>
          </p:cNvPr>
          <p:cNvCxnSpPr>
            <a:cxnSpLocks/>
          </p:cNvCxnSpPr>
          <p:nvPr/>
        </p:nvCxnSpPr>
        <p:spPr>
          <a:xfrm>
            <a:off x="2968978" y="3061252"/>
            <a:ext cx="0" cy="3260526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261065-EB5F-21BA-9B6C-19DA20D647B0}"/>
              </a:ext>
            </a:extLst>
          </p:cNvPr>
          <p:cNvCxnSpPr>
            <a:cxnSpLocks/>
          </p:cNvCxnSpPr>
          <p:nvPr/>
        </p:nvCxnSpPr>
        <p:spPr>
          <a:xfrm flipH="1">
            <a:off x="2968978" y="6321778"/>
            <a:ext cx="5644444" cy="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2A8110-1324-D032-F7DC-F58FA5569AB9}"/>
              </a:ext>
            </a:extLst>
          </p:cNvPr>
          <p:cNvSpPr txBox="1"/>
          <p:nvPr/>
        </p:nvSpPr>
        <p:spPr>
          <a:xfrm>
            <a:off x="8613422" y="6123543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2E388-E5C5-8A30-73E9-AE33A8863B19}"/>
              </a:ext>
            </a:extLst>
          </p:cNvPr>
          <p:cNvSpPr txBox="1"/>
          <p:nvPr/>
        </p:nvSpPr>
        <p:spPr>
          <a:xfrm>
            <a:off x="1420156" y="3289992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EA1083-A7F4-A0D8-5D04-96964E61B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00083" y="4294285"/>
            <a:ext cx="532581" cy="673514"/>
          </a:xfrm>
          <a:prstGeom prst="rect">
            <a:avLst/>
          </a:prstGeom>
        </p:spPr>
      </p:pic>
      <p:pic>
        <p:nvPicPr>
          <p:cNvPr id="11" name="Picture 10" descr="Adoptable Rabbits | morabbit">
            <a:extLst>
              <a:ext uri="{FF2B5EF4-FFF2-40B4-BE49-F238E27FC236}">
                <a16:creationId xmlns:a16="http://schemas.microsoft.com/office/drawing/2014/main" id="{BF96230C-0BF5-E629-CF25-63219DF5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61" y="5158328"/>
            <a:ext cx="532581" cy="84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B17647-FF17-1466-3EDB-0733EC8AF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035" y="3061252"/>
            <a:ext cx="561190" cy="845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00037D-C5AC-9B04-7573-880033485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3893" y="4686437"/>
            <a:ext cx="497097" cy="6931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5C46B5-8A70-4B46-EE58-0F439295CD8B}"/>
              </a:ext>
            </a:extLst>
          </p:cNvPr>
          <p:cNvSpPr txBox="1"/>
          <p:nvPr/>
        </p:nvSpPr>
        <p:spPr>
          <a:xfrm>
            <a:off x="7362840" y="6406767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C4C8C6-5E86-463C-5E87-938186687421}"/>
              </a:ext>
            </a:extLst>
          </p:cNvPr>
          <p:cNvSpPr txBox="1"/>
          <p:nvPr/>
        </p:nvSpPr>
        <p:spPr>
          <a:xfrm>
            <a:off x="2770961" y="6414531"/>
            <a:ext cx="60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419E0A-A582-1DE7-CC63-189867272347}"/>
              </a:ext>
            </a:extLst>
          </p:cNvPr>
          <p:cNvSpPr/>
          <p:nvPr/>
        </p:nvSpPr>
        <p:spPr>
          <a:xfrm>
            <a:off x="7805320" y="5255272"/>
            <a:ext cx="248573" cy="2485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B2C70E-6DEF-0700-0857-C2A211778C0B}"/>
              </a:ext>
            </a:extLst>
          </p:cNvPr>
          <p:cNvSpPr/>
          <p:nvPr/>
        </p:nvSpPr>
        <p:spPr>
          <a:xfrm>
            <a:off x="2822106" y="5908288"/>
            <a:ext cx="248573" cy="24857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315541-5373-3FF8-F340-CEAA4C50F515}"/>
              </a:ext>
            </a:extLst>
          </p:cNvPr>
          <p:cNvSpPr/>
          <p:nvPr/>
        </p:nvSpPr>
        <p:spPr>
          <a:xfrm>
            <a:off x="4517801" y="5052787"/>
            <a:ext cx="248573" cy="2485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7FBDD1-F0AC-CD28-10BD-5C66C663F6BC}"/>
              </a:ext>
            </a:extLst>
          </p:cNvPr>
          <p:cNvSpPr/>
          <p:nvPr/>
        </p:nvSpPr>
        <p:spPr>
          <a:xfrm>
            <a:off x="6109042" y="3640076"/>
            <a:ext cx="248573" cy="24857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42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62C4-E34A-0547-C961-12D7F193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observe?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A16E-C511-9274-5041-F17CA863C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49"/>
            <a:ext cx="10515600" cy="4351338"/>
          </a:xfrm>
        </p:spPr>
        <p:txBody>
          <a:bodyPr/>
          <a:lstStyle/>
          <a:p>
            <a:r>
              <a:rPr lang="en-US" dirty="0"/>
              <a:t>Each person only gets one outcome</a:t>
            </a:r>
          </a:p>
          <a:p>
            <a:r>
              <a:rPr lang="en-US" dirty="0"/>
              <a:t>Let’s find the line of best fit!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9FBED-EC55-3725-F515-1E8AEC36C9CD}"/>
              </a:ext>
            </a:extLst>
          </p:cNvPr>
          <p:cNvCxnSpPr>
            <a:cxnSpLocks/>
          </p:cNvCxnSpPr>
          <p:nvPr/>
        </p:nvCxnSpPr>
        <p:spPr>
          <a:xfrm>
            <a:off x="2968978" y="3061252"/>
            <a:ext cx="0" cy="3260526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261065-EB5F-21BA-9B6C-19DA20D647B0}"/>
              </a:ext>
            </a:extLst>
          </p:cNvPr>
          <p:cNvCxnSpPr>
            <a:cxnSpLocks/>
          </p:cNvCxnSpPr>
          <p:nvPr/>
        </p:nvCxnSpPr>
        <p:spPr>
          <a:xfrm flipH="1">
            <a:off x="2968978" y="6321778"/>
            <a:ext cx="5644444" cy="0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12A8110-1324-D032-F7DC-F58FA5569AB9}"/>
              </a:ext>
            </a:extLst>
          </p:cNvPr>
          <p:cNvSpPr txBox="1"/>
          <p:nvPr/>
        </p:nvSpPr>
        <p:spPr>
          <a:xfrm>
            <a:off x="8613422" y="6123543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32E388-E5C5-8A30-73E9-AE33A8863B19}"/>
              </a:ext>
            </a:extLst>
          </p:cNvPr>
          <p:cNvSpPr txBox="1"/>
          <p:nvPr/>
        </p:nvSpPr>
        <p:spPr>
          <a:xfrm>
            <a:off x="1420156" y="3289992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5C46B5-8A70-4B46-EE58-0F439295CD8B}"/>
              </a:ext>
            </a:extLst>
          </p:cNvPr>
          <p:cNvSpPr txBox="1"/>
          <p:nvPr/>
        </p:nvSpPr>
        <p:spPr>
          <a:xfrm>
            <a:off x="7362840" y="6406767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$10,000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C4C8C6-5E86-463C-5E87-938186687421}"/>
              </a:ext>
            </a:extLst>
          </p:cNvPr>
          <p:cNvSpPr txBox="1"/>
          <p:nvPr/>
        </p:nvSpPr>
        <p:spPr>
          <a:xfrm>
            <a:off x="2770961" y="6414531"/>
            <a:ext cx="60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419E0A-A582-1DE7-CC63-189867272347}"/>
              </a:ext>
            </a:extLst>
          </p:cNvPr>
          <p:cNvSpPr/>
          <p:nvPr/>
        </p:nvSpPr>
        <p:spPr>
          <a:xfrm>
            <a:off x="7805320" y="5255272"/>
            <a:ext cx="248573" cy="24857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EB2C70E-6DEF-0700-0857-C2A211778C0B}"/>
              </a:ext>
            </a:extLst>
          </p:cNvPr>
          <p:cNvSpPr/>
          <p:nvPr/>
        </p:nvSpPr>
        <p:spPr>
          <a:xfrm>
            <a:off x="2822106" y="5908288"/>
            <a:ext cx="248573" cy="24857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A315541-5373-3FF8-F340-CEAA4C50F515}"/>
              </a:ext>
            </a:extLst>
          </p:cNvPr>
          <p:cNvSpPr/>
          <p:nvPr/>
        </p:nvSpPr>
        <p:spPr>
          <a:xfrm>
            <a:off x="4517801" y="5052787"/>
            <a:ext cx="248573" cy="24857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7FBDD1-F0AC-CD28-10BD-5C66C663F6BC}"/>
              </a:ext>
            </a:extLst>
          </p:cNvPr>
          <p:cNvSpPr/>
          <p:nvPr/>
        </p:nvSpPr>
        <p:spPr>
          <a:xfrm>
            <a:off x="6109042" y="3640076"/>
            <a:ext cx="248573" cy="24857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E4C76A-A4D5-0780-D749-AF5A167302E1}"/>
              </a:ext>
            </a:extLst>
          </p:cNvPr>
          <p:cNvCxnSpPr>
            <a:cxnSpLocks/>
          </p:cNvCxnSpPr>
          <p:nvPr/>
        </p:nvCxnSpPr>
        <p:spPr>
          <a:xfrm flipV="1">
            <a:off x="2968978" y="4399722"/>
            <a:ext cx="5384839" cy="1032070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glow rad="63500">
              <a:srgbClr val="FFC000">
                <a:alpha val="40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432B448-C7E2-8557-E3DE-69817B7C1ADF}"/>
              </a:ext>
            </a:extLst>
          </p:cNvPr>
          <p:cNvGrpSpPr/>
          <p:nvPr/>
        </p:nvGrpSpPr>
        <p:grpSpPr>
          <a:xfrm>
            <a:off x="2968978" y="2460730"/>
            <a:ext cx="8966778" cy="3447557"/>
            <a:chOff x="2968978" y="2460730"/>
            <a:chExt cx="8966778" cy="344755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C56A58-43E5-C496-F3A6-34717D01535A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233329" y="3888649"/>
              <a:ext cx="0" cy="970825"/>
            </a:xfrm>
            <a:prstGeom prst="line">
              <a:avLst/>
            </a:prstGeom>
            <a:ln w="66675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618874-CFA5-FE82-E582-B5E8A2985594}"/>
                </a:ext>
              </a:extLst>
            </p:cNvPr>
            <p:cNvCxnSpPr>
              <a:cxnSpLocks/>
            </p:cNvCxnSpPr>
            <p:nvPr/>
          </p:nvCxnSpPr>
          <p:spPr>
            <a:xfrm>
              <a:off x="7922982" y="4518991"/>
              <a:ext cx="0" cy="736281"/>
            </a:xfrm>
            <a:prstGeom prst="line">
              <a:avLst/>
            </a:prstGeom>
            <a:ln w="66675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E7B7D6-3863-F838-B3F9-5D0921726A8D}"/>
                </a:ext>
              </a:extLst>
            </p:cNvPr>
            <p:cNvCxnSpPr>
              <a:cxnSpLocks/>
            </p:cNvCxnSpPr>
            <p:nvPr/>
          </p:nvCxnSpPr>
          <p:spPr>
            <a:xfrm>
              <a:off x="2968978" y="5431792"/>
              <a:ext cx="0" cy="476495"/>
            </a:xfrm>
            <a:prstGeom prst="line">
              <a:avLst/>
            </a:prstGeom>
            <a:ln w="66675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4031056-2DE6-F1E2-E5FD-B75ED38945CA}"/>
                </a:ext>
              </a:extLst>
            </p:cNvPr>
            <p:cNvSpPr txBox="1"/>
            <p:nvPr/>
          </p:nvSpPr>
          <p:spPr>
            <a:xfrm>
              <a:off x="8601167" y="2460730"/>
              <a:ext cx="33345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Mathematically, we want to find the line that minimizes the </a:t>
              </a:r>
              <a:r>
                <a:rPr lang="en-US" sz="2400" b="1" dirty="0"/>
                <a:t>sum of the squares </a:t>
              </a:r>
              <a:r>
                <a:rPr lang="en-US" sz="2400" dirty="0"/>
                <a:t>of the errors.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34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FE7B-F4A4-544B-660E-C596E0D4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7704C-39A3-AECB-9C0F-1DD21FFDF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0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D8CD-2330-3A30-982F-F8A87985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5F60-1B88-EDF3-59F5-869AA37B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part 1 due Monday!</a:t>
            </a:r>
          </a:p>
          <a:p>
            <a:r>
              <a:rPr lang="en-US" dirty="0"/>
              <a:t>Project ideas also due Monday!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 </a:t>
            </a:r>
            <a:r>
              <a:rPr lang="en-US" dirty="0">
                <a:solidFill>
                  <a:schemeClr val="accent1"/>
                </a:solidFill>
              </a:rPr>
              <a:t>Project groups can have max size 3, but we are open to petitions for 4, if you do a very ambitious project.</a:t>
            </a:r>
          </a:p>
        </p:txBody>
      </p:sp>
    </p:spTree>
    <p:extLst>
      <p:ext uri="{BB962C8B-B14F-4D97-AF65-F5344CB8AC3E}">
        <p14:creationId xmlns:p14="http://schemas.microsoft.com/office/powerpoint/2010/main" val="95315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0974-D4E9-7265-A27A-38063920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(Univariate)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FD7E8-3930-F260-0B4E-573C1596A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</a:t>
                </a:r>
                <a:r>
                  <a:rPr lang="en-US" b="1" dirty="0"/>
                  <a:t>linear model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FD7E8-3930-F260-0B4E-573C1596A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68A89FF-2E1A-ED0D-41F6-E575E5AE513C}"/>
              </a:ext>
            </a:extLst>
          </p:cNvPr>
          <p:cNvGrpSpPr/>
          <p:nvPr/>
        </p:nvGrpSpPr>
        <p:grpSpPr>
          <a:xfrm>
            <a:off x="2994991" y="2650435"/>
            <a:ext cx="1548822" cy="801756"/>
            <a:chOff x="2994991" y="2650435"/>
            <a:chExt cx="1548822" cy="8017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9C383A-DF3D-A8D2-1255-7AD7769E4964}"/>
                </a:ext>
              </a:extLst>
            </p:cNvPr>
            <p:cNvSpPr txBox="1"/>
            <p:nvPr/>
          </p:nvSpPr>
          <p:spPr>
            <a:xfrm>
              <a:off x="2994991" y="3082859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35D4E1C-A985-1AA5-EF7F-8CA099535432}"/>
                </a:ext>
              </a:extLst>
            </p:cNvPr>
            <p:cNvCxnSpPr>
              <a:stCxn id="4" idx="0"/>
            </p:cNvCxnSpPr>
            <p:nvPr/>
          </p:nvCxnSpPr>
          <p:spPr>
            <a:xfrm flipV="1">
              <a:off x="3769402" y="2650435"/>
              <a:ext cx="617068" cy="4324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515717-AB69-5D00-F872-00945ABC297B}"/>
              </a:ext>
            </a:extLst>
          </p:cNvPr>
          <p:cNvGrpSpPr/>
          <p:nvPr/>
        </p:nvGrpSpPr>
        <p:grpSpPr>
          <a:xfrm>
            <a:off x="4441951" y="2688884"/>
            <a:ext cx="1623390" cy="2542275"/>
            <a:chOff x="4441951" y="2688884"/>
            <a:chExt cx="1623390" cy="254227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CB5FBE3-1A1C-7B6C-D63C-F2B56F8E66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3646" y="2688884"/>
              <a:ext cx="0" cy="7879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74BE5-8CE1-53B8-52AD-89D4F52D398B}"/>
                </a:ext>
              </a:extLst>
            </p:cNvPr>
            <p:cNvSpPr txBox="1"/>
            <p:nvPr/>
          </p:nvSpPr>
          <p:spPr>
            <a:xfrm>
              <a:off x="4441951" y="3476833"/>
              <a:ext cx="16233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Slope of the “average” line.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This is ATE of windfall income on consumption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093308-CEF9-72E5-187F-533FDFDCE0DC}"/>
              </a:ext>
            </a:extLst>
          </p:cNvPr>
          <p:cNvGrpSpPr/>
          <p:nvPr/>
        </p:nvGrpSpPr>
        <p:grpSpPr>
          <a:xfrm>
            <a:off x="5751443" y="2688884"/>
            <a:ext cx="2271905" cy="1434280"/>
            <a:chOff x="5751443" y="2688884"/>
            <a:chExt cx="2271905" cy="143428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67203CA-D0F0-C0A3-0242-350967E61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1443" y="2688884"/>
              <a:ext cx="1060174" cy="78794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81C64D-0BD5-C20C-B844-C52FB38F641D}"/>
                </a:ext>
              </a:extLst>
            </p:cNvPr>
            <p:cNvSpPr txBox="1"/>
            <p:nvPr/>
          </p:nvSpPr>
          <p:spPr>
            <a:xfrm>
              <a:off x="6399958" y="3476833"/>
              <a:ext cx="1623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Windfall income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6D0598-E7F6-170C-8F93-2EE192F82638}"/>
              </a:ext>
            </a:extLst>
          </p:cNvPr>
          <p:cNvGrpSpPr/>
          <p:nvPr/>
        </p:nvGrpSpPr>
        <p:grpSpPr>
          <a:xfrm>
            <a:off x="6500612" y="2646778"/>
            <a:ext cx="3302261" cy="1237385"/>
            <a:chOff x="6500612" y="2646778"/>
            <a:chExt cx="3302261" cy="123738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67810C3-3C63-65CC-1847-0503BC4AAC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0612" y="2646778"/>
              <a:ext cx="1977256" cy="4360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FD35C2D-63E4-D966-6AD9-954E3B67B711}"/>
                </a:ext>
              </a:extLst>
            </p:cNvPr>
            <p:cNvSpPr txBox="1"/>
            <p:nvPr/>
          </p:nvSpPr>
          <p:spPr>
            <a:xfrm>
              <a:off x="8179483" y="2960833"/>
              <a:ext cx="16233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Average “baseline” consumption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C1DE6F-B8DE-769F-08CF-232DA9A7FE61}"/>
              </a:ext>
            </a:extLst>
          </p:cNvPr>
          <p:cNvGrpSpPr/>
          <p:nvPr/>
        </p:nvGrpSpPr>
        <p:grpSpPr>
          <a:xfrm>
            <a:off x="7858539" y="1690688"/>
            <a:ext cx="2662844" cy="923330"/>
            <a:chOff x="7858539" y="1690688"/>
            <a:chExt cx="2662844" cy="92333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9A8A49-3879-62FF-E646-8F1A0C0C11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58539" y="2084663"/>
              <a:ext cx="1132639" cy="2766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5EBEAC-4430-6E04-BEA1-768CA0098A40}"/>
                </a:ext>
              </a:extLst>
            </p:cNvPr>
            <p:cNvSpPr txBox="1"/>
            <p:nvPr/>
          </p:nvSpPr>
          <p:spPr>
            <a:xfrm>
              <a:off x="8897993" y="1690688"/>
              <a:ext cx="16233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Noise that depends on the person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C50C2A-6983-743C-CD5E-9E8F322974B8}"/>
              </a:ext>
            </a:extLst>
          </p:cNvPr>
          <p:cNvGrpSpPr/>
          <p:nvPr/>
        </p:nvGrpSpPr>
        <p:grpSpPr>
          <a:xfrm>
            <a:off x="384318" y="3980695"/>
            <a:ext cx="5367125" cy="2784127"/>
            <a:chOff x="384318" y="3980695"/>
            <a:chExt cx="5367125" cy="278412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FCD58DF-542A-CC37-80EC-F7396CEFBC15}"/>
                </a:ext>
              </a:extLst>
            </p:cNvPr>
            <p:cNvGrpSpPr/>
            <p:nvPr/>
          </p:nvGrpSpPr>
          <p:grpSpPr>
            <a:xfrm>
              <a:off x="838200" y="4353996"/>
              <a:ext cx="3060761" cy="2152782"/>
              <a:chOff x="2968978" y="3061252"/>
              <a:chExt cx="5644444" cy="326052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A156C6E-583F-C0A8-1B17-CAF05F7AF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8978" y="3061252"/>
                <a:ext cx="0" cy="3260526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598DF40-EE94-8D38-DED7-E8C72FE1CB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68978" y="6321778"/>
                <a:ext cx="5644444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32B5136-9B6F-2845-A06F-87C3D92164F6}"/>
                </a:ext>
              </a:extLst>
            </p:cNvPr>
            <p:cNvCxnSpPr/>
            <p:nvPr/>
          </p:nvCxnSpPr>
          <p:spPr>
            <a:xfrm flipV="1">
              <a:off x="838200" y="4664765"/>
              <a:ext cx="2806148" cy="120594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A3BDCEC-8E9D-80D1-1C62-BAC89078E359}"/>
                    </a:ext>
                  </a:extLst>
                </p:cNvPr>
                <p:cNvSpPr txBox="1"/>
                <p:nvPr/>
              </p:nvSpPr>
              <p:spPr>
                <a:xfrm>
                  <a:off x="384318" y="5649373"/>
                  <a:ext cx="5482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A3BDCEC-8E9D-80D1-1C62-BAC89078E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318" y="5649373"/>
                  <a:ext cx="548273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71DFB79-8649-C6D7-3413-AB9C5C6DCA96}"/>
                    </a:ext>
                  </a:extLst>
                </p:cNvPr>
                <p:cNvSpPr txBox="1"/>
                <p:nvPr/>
              </p:nvSpPr>
              <p:spPr>
                <a:xfrm rot="20262594">
                  <a:off x="1740351" y="5042934"/>
                  <a:ext cx="20714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accent2"/>
                      </a:solidFill>
                    </a:rPr>
                    <a:t>Slope =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endParaRPr lang="en-US" sz="2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71DFB79-8649-C6D7-3413-AB9C5C6DCA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62594">
                  <a:off x="1740351" y="5042934"/>
                  <a:ext cx="2071493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819" b="-134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B0910F-00F7-CE2A-6F09-6D88DC002408}"/>
                </a:ext>
              </a:extLst>
            </p:cNvPr>
            <p:cNvSpPr txBox="1"/>
            <p:nvPr/>
          </p:nvSpPr>
          <p:spPr>
            <a:xfrm>
              <a:off x="384318" y="3980695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Consumption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46388E-7F9A-C327-DF18-8B3C89438841}"/>
                </a:ext>
              </a:extLst>
            </p:cNvPr>
            <p:cNvSpPr txBox="1"/>
            <p:nvPr/>
          </p:nvSpPr>
          <p:spPr>
            <a:xfrm>
              <a:off x="3944153" y="6395490"/>
              <a:ext cx="180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Windfall Income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896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0974-D4E9-7265-A27A-38063920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(Univariate)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FD7E8-3930-F260-0B4E-573C1596A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</a:t>
                </a:r>
                <a:r>
                  <a:rPr lang="en-US" b="1" dirty="0"/>
                  <a:t>linear model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FD7E8-3930-F260-0B4E-573C1596A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9C383A-DF3D-A8D2-1255-7AD7769E4964}"/>
              </a:ext>
            </a:extLst>
          </p:cNvPr>
          <p:cNvSpPr txBox="1"/>
          <p:nvPr/>
        </p:nvSpPr>
        <p:spPr>
          <a:xfrm>
            <a:off x="2994990" y="3082859"/>
            <a:ext cx="143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Dependent Variable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5D4E1C-A985-1AA5-EF7F-8CA099535432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710713" y="2650435"/>
            <a:ext cx="675757" cy="432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B5FBE3-1A1C-7B6C-D63C-F2B56F8E6619}"/>
              </a:ext>
            </a:extLst>
          </p:cNvPr>
          <p:cNvCxnSpPr>
            <a:cxnSpLocks/>
          </p:cNvCxnSpPr>
          <p:nvPr/>
        </p:nvCxnSpPr>
        <p:spPr>
          <a:xfrm flipV="1">
            <a:off x="5253646" y="2688884"/>
            <a:ext cx="0" cy="787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474BE5-8CE1-53B8-52AD-89D4F52D398B}"/>
              </a:ext>
            </a:extLst>
          </p:cNvPr>
          <p:cNvSpPr txBox="1"/>
          <p:nvPr/>
        </p:nvSpPr>
        <p:spPr>
          <a:xfrm>
            <a:off x="4441950" y="3476833"/>
            <a:ext cx="180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ATE of X on 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7203CA-D0F0-C0A3-0242-350967E61E4C}"/>
              </a:ext>
            </a:extLst>
          </p:cNvPr>
          <p:cNvCxnSpPr>
            <a:cxnSpLocks/>
          </p:cNvCxnSpPr>
          <p:nvPr/>
        </p:nvCxnSpPr>
        <p:spPr>
          <a:xfrm flipH="1" flipV="1">
            <a:off x="5751443" y="2688884"/>
            <a:ext cx="1060174" cy="7879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81C64D-0BD5-C20C-B844-C52FB38F641D}"/>
              </a:ext>
            </a:extLst>
          </p:cNvPr>
          <p:cNvSpPr txBox="1"/>
          <p:nvPr/>
        </p:nvSpPr>
        <p:spPr>
          <a:xfrm>
            <a:off x="6399958" y="3476833"/>
            <a:ext cx="162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Independent variable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7810C3-3C63-65CC-1847-0503BC4AAC81}"/>
              </a:ext>
            </a:extLst>
          </p:cNvPr>
          <p:cNvCxnSpPr>
            <a:cxnSpLocks/>
          </p:cNvCxnSpPr>
          <p:nvPr/>
        </p:nvCxnSpPr>
        <p:spPr>
          <a:xfrm flipH="1" flipV="1">
            <a:off x="6500612" y="2646778"/>
            <a:ext cx="1977256" cy="436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FD35C2D-63E4-D966-6AD9-954E3B67B711}"/>
              </a:ext>
            </a:extLst>
          </p:cNvPr>
          <p:cNvSpPr txBox="1"/>
          <p:nvPr/>
        </p:nvSpPr>
        <p:spPr>
          <a:xfrm>
            <a:off x="8179483" y="2960833"/>
            <a:ext cx="162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Average “baseline”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9A8A49-3879-62FF-E646-8F1A0C0C11F9}"/>
              </a:ext>
            </a:extLst>
          </p:cNvPr>
          <p:cNvCxnSpPr>
            <a:cxnSpLocks/>
          </p:cNvCxnSpPr>
          <p:nvPr/>
        </p:nvCxnSpPr>
        <p:spPr>
          <a:xfrm flipH="1">
            <a:off x="7858539" y="2084663"/>
            <a:ext cx="1132639" cy="276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C5EBEAC-4430-6E04-BEA1-768CA0098A40}"/>
              </a:ext>
            </a:extLst>
          </p:cNvPr>
          <p:cNvSpPr txBox="1"/>
          <p:nvPr/>
        </p:nvSpPr>
        <p:spPr>
          <a:xfrm>
            <a:off x="8897993" y="1690688"/>
            <a:ext cx="1623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Noise that depends on the person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7F2F90-EB14-C73A-3181-AF6F99308FAF}"/>
              </a:ext>
            </a:extLst>
          </p:cNvPr>
          <p:cNvGrpSpPr/>
          <p:nvPr/>
        </p:nvGrpSpPr>
        <p:grpSpPr>
          <a:xfrm>
            <a:off x="838200" y="4353996"/>
            <a:ext cx="3060761" cy="2152782"/>
            <a:chOff x="2968978" y="3061252"/>
            <a:chExt cx="5644444" cy="32605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C5DA25-66B6-DDC7-94CD-B8E62430F72A}"/>
                </a:ext>
              </a:extLst>
            </p:cNvPr>
            <p:cNvCxnSpPr>
              <a:cxnSpLocks/>
            </p:cNvCxnSpPr>
            <p:nvPr/>
          </p:nvCxnSpPr>
          <p:spPr>
            <a:xfrm>
              <a:off x="2968978" y="3061252"/>
              <a:ext cx="0" cy="3260526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C6B05D2-4E64-04EB-5CB0-C7970FBB18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8978" y="6321778"/>
              <a:ext cx="5644444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38EE7A-F8E1-4AFE-D02F-A1F35BC24D6C}"/>
              </a:ext>
            </a:extLst>
          </p:cNvPr>
          <p:cNvCxnSpPr/>
          <p:nvPr/>
        </p:nvCxnSpPr>
        <p:spPr>
          <a:xfrm flipV="1">
            <a:off x="838200" y="4664765"/>
            <a:ext cx="2806148" cy="120594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4D9003-5379-39A3-80FB-0B8768F90CF9}"/>
                  </a:ext>
                </a:extLst>
              </p:cNvPr>
              <p:cNvSpPr txBox="1"/>
              <p:nvPr/>
            </p:nvSpPr>
            <p:spPr>
              <a:xfrm>
                <a:off x="384318" y="5649373"/>
                <a:ext cx="548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4D9003-5379-39A3-80FB-0B8768F90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18" y="5649373"/>
                <a:ext cx="54827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5E3666-9F75-02B6-C239-BF8601E9D4CD}"/>
                  </a:ext>
                </a:extLst>
              </p:cNvPr>
              <p:cNvSpPr txBox="1"/>
              <p:nvPr/>
            </p:nvSpPr>
            <p:spPr>
              <a:xfrm rot="20262594">
                <a:off x="1740351" y="5042934"/>
                <a:ext cx="20714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2"/>
                    </a:solidFill>
                  </a:rPr>
                  <a:t>Slope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5E3666-9F75-02B6-C239-BF8601E9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2594">
                <a:off x="1740351" y="5042934"/>
                <a:ext cx="2071493" cy="461665"/>
              </a:xfrm>
              <a:prstGeom prst="rect">
                <a:avLst/>
              </a:prstGeom>
              <a:blipFill>
                <a:blip r:embed="rId5"/>
                <a:stretch>
                  <a:fillRect l="-4819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E260F93-B3B6-1FB5-93C5-D46D085A17B7}"/>
              </a:ext>
            </a:extLst>
          </p:cNvPr>
          <p:cNvSpPr txBox="1"/>
          <p:nvPr/>
        </p:nvSpPr>
        <p:spPr>
          <a:xfrm>
            <a:off x="456409" y="416933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CA971-DC58-F3B6-4F12-801B12C416E0}"/>
              </a:ext>
            </a:extLst>
          </p:cNvPr>
          <p:cNvSpPr txBox="1"/>
          <p:nvPr/>
        </p:nvSpPr>
        <p:spPr>
          <a:xfrm>
            <a:off x="3944153" y="63954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05155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0974-D4E9-7265-A27A-38063920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(Univariate)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FD7E8-3930-F260-0B4E-573C1596A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a </a:t>
                </a:r>
                <a:r>
                  <a:rPr lang="en-US" b="1" dirty="0"/>
                  <a:t>linear model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Goal: </a:t>
                </a:r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that minimizes</a:t>
                </a:r>
              </a:p>
              <a:p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FD7E8-3930-F260-0B4E-573C1596A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b="-2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B1427B7-94A1-1336-BC2F-D001FE795695}"/>
              </a:ext>
            </a:extLst>
          </p:cNvPr>
          <p:cNvGrpSpPr/>
          <p:nvPr/>
        </p:nvGrpSpPr>
        <p:grpSpPr>
          <a:xfrm>
            <a:off x="4346713" y="4757530"/>
            <a:ext cx="3829879" cy="1419433"/>
            <a:chOff x="4346713" y="4757530"/>
            <a:chExt cx="3829879" cy="1419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7E111BB-0774-1D78-720A-A8F425FBF389}"/>
                    </a:ext>
                  </a:extLst>
                </p:cNvPr>
                <p:cNvSpPr txBox="1"/>
                <p:nvPr/>
              </p:nvSpPr>
              <p:spPr>
                <a:xfrm>
                  <a:off x="4346713" y="5530632"/>
                  <a:ext cx="20673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2"/>
                      </a:solidFill>
                    </a:rPr>
                    <a:t>What our model would predict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7E111BB-0774-1D78-720A-A8F425FBF3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6713" y="5530632"/>
                  <a:ext cx="2067339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454"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659E6B0-B431-838D-6153-482E3F5E52FA}"/>
                    </a:ext>
                  </a:extLst>
                </p:cNvPr>
                <p:cNvSpPr txBox="1"/>
                <p:nvPr/>
              </p:nvSpPr>
              <p:spPr>
                <a:xfrm>
                  <a:off x="6571422" y="5379771"/>
                  <a:ext cx="1605170" cy="64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4"/>
                      </a:solidFill>
                    </a:rPr>
                    <a:t>What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 actually is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659E6B0-B431-838D-6153-482E3F5E5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422" y="5379771"/>
                  <a:ext cx="1605170" cy="646330"/>
                </a:xfrm>
                <a:prstGeom prst="rect">
                  <a:avLst/>
                </a:prstGeom>
                <a:blipFill>
                  <a:blip r:embed="rId5"/>
                  <a:stretch>
                    <a:fillRect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4BB853A-17E9-3FB5-826E-79E570BF6DE9}"/>
                </a:ext>
              </a:extLst>
            </p:cNvPr>
            <p:cNvCxnSpPr>
              <a:stCxn id="8" idx="0"/>
            </p:cNvCxnSpPr>
            <p:nvPr/>
          </p:nvCxnSpPr>
          <p:spPr>
            <a:xfrm flipH="1" flipV="1">
              <a:off x="7103165" y="4757530"/>
              <a:ext cx="270842" cy="622241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C305766-D122-F2AE-955B-F285AF930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6157" y="4757530"/>
              <a:ext cx="569843" cy="773102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291251-104E-7905-3BA4-BE91DD2ECE7B}"/>
              </a:ext>
            </a:extLst>
          </p:cNvPr>
          <p:cNvGrpSpPr/>
          <p:nvPr/>
        </p:nvGrpSpPr>
        <p:grpSpPr>
          <a:xfrm>
            <a:off x="8609863" y="1163905"/>
            <a:ext cx="3191198" cy="1738515"/>
            <a:chOff x="8609863" y="1163905"/>
            <a:chExt cx="3191198" cy="17385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9859A26-FF67-DD0A-EED3-C589245BE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67533" y="1364973"/>
              <a:ext cx="633528" cy="1537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05E0BC-1BA9-74DC-B547-A312524E96B4}"/>
                    </a:ext>
                  </a:extLst>
                </p:cNvPr>
                <p:cNvSpPr txBox="1"/>
                <p:nvPr/>
              </p:nvSpPr>
              <p:spPr>
                <a:xfrm>
                  <a:off x="8609863" y="1163905"/>
                  <a:ext cx="2557670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rgbClr val="0070C0"/>
                      </a:solidFill>
                    </a:rPr>
                    <a:t>The catch is that we don’t know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2000" dirty="0">
                      <a:solidFill>
                        <a:srgbClr val="0070C0"/>
                      </a:solidFill>
                    </a:rPr>
                    <a:t>.  We need to estimate them from data!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105E0BC-1BA9-74DC-B547-A312524E96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863" y="1163905"/>
                  <a:ext cx="2557670" cy="1323439"/>
                </a:xfrm>
                <a:prstGeom prst="rect">
                  <a:avLst/>
                </a:prstGeom>
                <a:blipFill>
                  <a:blip r:embed="rId7"/>
                  <a:stretch>
                    <a:fillRect t="-2857" r="-6404" b="-7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70A8E6-3790-F00E-9CDC-4B42AA134D38}"/>
              </a:ext>
            </a:extLst>
          </p:cNvPr>
          <p:cNvSpPr txBox="1"/>
          <p:nvPr/>
        </p:nvSpPr>
        <p:spPr>
          <a:xfrm>
            <a:off x="8495379" y="4131174"/>
            <a:ext cx="285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This is called “Mean Squared Error” or MSE.</a:t>
            </a:r>
          </a:p>
        </p:txBody>
      </p:sp>
    </p:spTree>
    <p:extLst>
      <p:ext uri="{BB962C8B-B14F-4D97-AF65-F5344CB8AC3E}">
        <p14:creationId xmlns:p14="http://schemas.microsoft.com/office/powerpoint/2010/main" val="20691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0974-D4E9-7265-A27A-38063920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(Univariate)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FD7E8-3930-F260-0B4E-573C1596A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have a </a:t>
                </a:r>
                <a:r>
                  <a:rPr lang="en-US" b="1" dirty="0"/>
                  <a:t>linear model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Goal: </a:t>
                </a:r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that minimizes</a:t>
                </a:r>
              </a:p>
              <a:p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How to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Linear Algebra (closed form solution)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Optimization algorithms (e.g., SGD: faster approximate solution)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In this class: use Python’s built-in version </a:t>
                </a:r>
                <a:r>
                  <a:rPr lang="en-US" dirty="0">
                    <a:solidFill>
                      <a:schemeClr val="accent1"/>
                    </a:solidFill>
                    <a:sym typeface="Wingdings" pitchFamily="2" charset="2"/>
                  </a:rPr>
                  <a:t> 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FD7E8-3930-F260-0B4E-573C1596A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3"/>
                <a:stretch>
                  <a:fillRect l="-1086" t="-2015" b="-7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F562F0-6E10-EAE8-44DA-440A6BB26788}"/>
                  </a:ext>
                </a:extLst>
              </p:cNvPr>
              <p:cNvSpPr txBox="1"/>
              <p:nvPr/>
            </p:nvSpPr>
            <p:spPr>
              <a:xfrm>
                <a:off x="8609863" y="1163905"/>
                <a:ext cx="255767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>
                    <a:solidFill>
                      <a:srgbClr val="0070C0"/>
                    </a:solidFill>
                  </a:rPr>
                  <a:t>The catch is that we don’t know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.  We need to estimate them from data!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F562F0-6E10-EAE8-44DA-440A6BB2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863" y="1163905"/>
                <a:ext cx="2557670" cy="1323439"/>
              </a:xfrm>
              <a:prstGeom prst="rect">
                <a:avLst/>
              </a:prstGeom>
              <a:blipFill>
                <a:blip r:embed="rId5"/>
                <a:stretch>
                  <a:fillRect t="-2857" r="-6404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4D316D-EAE9-88ED-DB53-2FFC275AAB4D}"/>
              </a:ext>
            </a:extLst>
          </p:cNvPr>
          <p:cNvSpPr txBox="1"/>
          <p:nvPr/>
        </p:nvSpPr>
        <p:spPr>
          <a:xfrm>
            <a:off x="8495379" y="4131174"/>
            <a:ext cx="285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This is called “Mean Squared Error” or MSE.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2E107-DC77-CA08-015C-1F5C09313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7533" y="1364973"/>
            <a:ext cx="633528" cy="15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4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B90F-9538-DC08-FFE2-4FA8273A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Why the sum of the squares??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1C795D-40BC-0E63-3423-1E8A647173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2038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you think that the “true” model of the world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then minimizing MSE gives you the “maximum-likelihood” estimator.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Aka, it answers the question “what is the most likely reality, given that I saw the data that I saw?”</a:t>
                </a:r>
              </a:p>
              <a:p>
                <a:r>
                  <a:rPr lang="en-US" dirty="0"/>
                  <a:t>It is convex and nicely differentiable.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Good for algorithms!</a:t>
                </a:r>
              </a:p>
              <a:p>
                <a:r>
                  <a:rPr lang="en-US" dirty="0"/>
                  <a:t>Geometric intuition: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We want to solve a linear algebra problem.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Minimizing sum-of-squares corresponds to orthogonal projection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onto the space spanned by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chemeClr val="accent5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1C795D-40BC-0E63-3423-1E8A64717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203825"/>
              </a:xfrm>
              <a:blipFill>
                <a:blip r:embed="rId2"/>
                <a:stretch>
                  <a:fillRect l="-1086" t="-1946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66DCF-09DA-1926-05E7-FB5F2A982CA7}"/>
              </a:ext>
            </a:extLst>
          </p:cNvPr>
          <p:cNvGrpSpPr/>
          <p:nvPr/>
        </p:nvGrpSpPr>
        <p:grpSpPr>
          <a:xfrm>
            <a:off x="7486650" y="3743325"/>
            <a:ext cx="4098132" cy="1671638"/>
            <a:chOff x="7486650" y="3743325"/>
            <a:chExt cx="4098132" cy="16716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8DCE9A-1291-C9B2-41E1-AE262232CFD6}"/>
                </a:ext>
              </a:extLst>
            </p:cNvPr>
            <p:cNvGrpSpPr/>
            <p:nvPr/>
          </p:nvGrpSpPr>
          <p:grpSpPr>
            <a:xfrm>
              <a:off x="8882065" y="3743325"/>
              <a:ext cx="2702717" cy="1557337"/>
              <a:chOff x="7424741" y="4843463"/>
              <a:chExt cx="2702717" cy="155733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C144EE-094B-00E7-3236-CBFD047A8F3F}"/>
                  </a:ext>
                </a:extLst>
              </p:cNvPr>
              <p:cNvSpPr/>
              <p:nvPr/>
            </p:nvSpPr>
            <p:spPr>
              <a:xfrm>
                <a:off x="7424741" y="4843463"/>
                <a:ext cx="476248" cy="1557337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  <a:p>
                <a:pPr algn="ctr"/>
                <a:r>
                  <a:rPr lang="en-US" dirty="0"/>
                  <a:t>1</a:t>
                </a:r>
              </a:p>
              <a:p>
                <a:pPr algn="ctr"/>
                <a:r>
                  <a:rPr lang="en-US" dirty="0"/>
                  <a:t>1</a:t>
                </a:r>
              </a:p>
              <a:p>
                <a:pPr algn="ctr"/>
                <a:r>
                  <a:rPr lang="en-US" dirty="0"/>
                  <a:t>1</a:t>
                </a:r>
              </a:p>
              <a:p>
                <a:pPr algn="ctr"/>
                <a:r>
                  <a:rPr lang="en-US" dirty="0"/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0F96A704-8B90-7DD2-5D3E-4840045DA645}"/>
                      </a:ext>
                    </a:extLst>
                  </p:cNvPr>
                  <p:cNvSpPr/>
                  <p:nvPr/>
                </p:nvSpPr>
                <p:spPr>
                  <a:xfrm>
                    <a:off x="7939090" y="4843463"/>
                    <a:ext cx="476248" cy="1557337"/>
                  </a:xfrm>
                  <a:prstGeom prst="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0F96A704-8B90-7DD2-5D3E-4840045DA6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39090" y="4843463"/>
                    <a:ext cx="476248" cy="15573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94418BBD-B754-F9D1-203F-6C9929CD8E45}"/>
                      </a:ext>
                    </a:extLst>
                  </p:cNvPr>
                  <p:cNvSpPr/>
                  <p:nvPr/>
                </p:nvSpPr>
                <p:spPr>
                  <a:xfrm>
                    <a:off x="8593938" y="4843463"/>
                    <a:ext cx="364325" cy="727074"/>
                  </a:xfrm>
                  <a:prstGeom prst="rect">
                    <a:avLst/>
                  </a:prstGeom>
                  <a:solidFill>
                    <a:schemeClr val="accent4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94418BBD-B754-F9D1-203F-6C9929CD8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93938" y="4843463"/>
                    <a:ext cx="364325" cy="72707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4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47485428-DD77-8D2B-EADE-3738B90C0392}"/>
                      </a:ext>
                    </a:extLst>
                  </p:cNvPr>
                  <p:cNvSpPr/>
                  <p:nvPr/>
                </p:nvSpPr>
                <p:spPr>
                  <a:xfrm>
                    <a:off x="9651210" y="4843463"/>
                    <a:ext cx="476248" cy="1557337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b="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47485428-DD77-8D2B-EADE-3738B90C03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1210" y="4843463"/>
                    <a:ext cx="476248" cy="15573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E70DA45-2064-D81E-0D1B-78CCA0749646}"/>
                      </a:ext>
                    </a:extLst>
                  </p:cNvPr>
                  <p:cNvSpPr txBox="1"/>
                  <p:nvPr/>
                </p:nvSpPr>
                <p:spPr>
                  <a:xfrm>
                    <a:off x="8985650" y="5207000"/>
                    <a:ext cx="671513" cy="4924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4E70DA45-2064-D81E-0D1B-78CCA0749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5650" y="5207000"/>
                    <a:ext cx="671513" cy="49244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05712F11-66D3-C61E-4B25-EE5093016C2C}"/>
                </a:ext>
              </a:extLst>
            </p:cNvPr>
            <p:cNvCxnSpPr/>
            <p:nvPr/>
          </p:nvCxnSpPr>
          <p:spPr>
            <a:xfrm flipV="1">
              <a:off x="7486650" y="4521993"/>
              <a:ext cx="1228725" cy="892970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47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8FE4-2BA9-D429-DD2E-9D024D84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Closed-Form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CF3B0-3E99-C64F-F5BD-907C09DB1E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that minimizes MSE is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CF3B0-3E99-C64F-F5BD-907C09DB1E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76000A8-7E51-8359-AC02-44A2670A48B8}"/>
              </a:ext>
            </a:extLst>
          </p:cNvPr>
          <p:cNvGrpSpPr/>
          <p:nvPr/>
        </p:nvGrpSpPr>
        <p:grpSpPr>
          <a:xfrm>
            <a:off x="8476096" y="4457401"/>
            <a:ext cx="3269527" cy="1631216"/>
            <a:chOff x="8476096" y="4457401"/>
            <a:chExt cx="3269527" cy="16312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9E30E9-10B1-4C60-A306-1571B7610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2095" y="4487122"/>
              <a:ext cx="633528" cy="15374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E72AD0-4B8F-80BB-3446-5A7C72A76C70}"/>
                </a:ext>
              </a:extLst>
            </p:cNvPr>
            <p:cNvSpPr txBox="1"/>
            <p:nvPr/>
          </p:nvSpPr>
          <p:spPr>
            <a:xfrm>
              <a:off x="8476096" y="4457401"/>
              <a:ext cx="25576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The formula isn’t so important.  The important part is that it’s the slope of the line of best fit!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FEB85E-CBF9-4E7D-281A-84E53FC6902D}"/>
              </a:ext>
            </a:extLst>
          </p:cNvPr>
          <p:cNvGrpSpPr/>
          <p:nvPr/>
        </p:nvGrpSpPr>
        <p:grpSpPr>
          <a:xfrm>
            <a:off x="453381" y="4603640"/>
            <a:ext cx="3745542" cy="2300448"/>
            <a:chOff x="5803554" y="2390775"/>
            <a:chExt cx="6898007" cy="423663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45917E-1755-7D28-E9B5-F7F0DEE43CA7}"/>
                </a:ext>
              </a:extLst>
            </p:cNvPr>
            <p:cNvCxnSpPr/>
            <p:nvPr/>
          </p:nvCxnSpPr>
          <p:spPr>
            <a:xfrm>
              <a:off x="6629754" y="2390775"/>
              <a:ext cx="0" cy="378618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63E236-5EAF-A08B-1316-8FAB7089E9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754" y="6176963"/>
              <a:ext cx="4995862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4F8B811-B894-D0F3-3A84-01BCDAA40115}"/>
                    </a:ext>
                  </a:extLst>
                </p:cNvPr>
                <p:cNvSpPr txBox="1"/>
                <p:nvPr/>
              </p:nvSpPr>
              <p:spPr>
                <a:xfrm>
                  <a:off x="5803554" y="2390775"/>
                  <a:ext cx="797626" cy="850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4F8B811-B894-D0F3-3A84-01BCDAA401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3554" y="2390775"/>
                  <a:ext cx="797626" cy="8502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C2A5E8C-5299-26BD-590E-B717D690CE85}"/>
                    </a:ext>
                  </a:extLst>
                </p:cNvPr>
                <p:cNvSpPr txBox="1"/>
                <p:nvPr/>
              </p:nvSpPr>
              <p:spPr>
                <a:xfrm flipH="1">
                  <a:off x="11484590" y="5777184"/>
                  <a:ext cx="1216971" cy="850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C2A5E8C-5299-26BD-590E-B717D690C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1484590" y="5777184"/>
                  <a:ext cx="1216971" cy="8502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8FE9C2-3294-88E1-3D36-14C4C1BB1267}"/>
                </a:ext>
              </a:extLst>
            </p:cNvPr>
            <p:cNvSpPr/>
            <p:nvPr/>
          </p:nvSpPr>
          <p:spPr>
            <a:xfrm>
              <a:off x="10470936" y="3388745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CE0BD24-270A-7DAC-3142-F1C2D0F9BE56}"/>
                </a:ext>
              </a:extLst>
            </p:cNvPr>
            <p:cNvSpPr/>
            <p:nvPr/>
          </p:nvSpPr>
          <p:spPr>
            <a:xfrm>
              <a:off x="11011755" y="3123613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69C10E2-E660-ED76-AEC6-1E35EFF585EE}"/>
                </a:ext>
              </a:extLst>
            </p:cNvPr>
            <p:cNvSpPr/>
            <p:nvPr/>
          </p:nvSpPr>
          <p:spPr>
            <a:xfrm>
              <a:off x="10470936" y="4129535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19931E4-06B2-F58A-9BC6-BBED66737208}"/>
                </a:ext>
              </a:extLst>
            </p:cNvPr>
            <p:cNvSpPr/>
            <p:nvPr/>
          </p:nvSpPr>
          <p:spPr>
            <a:xfrm>
              <a:off x="9536229" y="5312656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DF7270F-1682-1F37-0D7F-6F4928E8C8E4}"/>
                </a:ext>
              </a:extLst>
            </p:cNvPr>
            <p:cNvSpPr/>
            <p:nvPr/>
          </p:nvSpPr>
          <p:spPr>
            <a:xfrm>
              <a:off x="7257493" y="5507321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F9D5FF-DA88-42F7-0006-818DA0AEB8A5}"/>
                </a:ext>
              </a:extLst>
            </p:cNvPr>
            <p:cNvSpPr/>
            <p:nvPr/>
          </p:nvSpPr>
          <p:spPr>
            <a:xfrm>
              <a:off x="7257494" y="4668957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72407E-B3A8-2824-FFF0-E55ED8B122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335488"/>
              <a:ext cx="5683206" cy="25211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369ABF-F925-FBEF-59FC-046AD8B80681}"/>
                </a:ext>
              </a:extLst>
            </p:cNvPr>
            <p:cNvSpPr/>
            <p:nvPr/>
          </p:nvSpPr>
          <p:spPr>
            <a:xfrm>
              <a:off x="7757577" y="5183781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E094CC-F7DB-4B62-668F-5DED1D782A36}"/>
                </a:ext>
              </a:extLst>
            </p:cNvPr>
            <p:cNvSpPr/>
            <p:nvPr/>
          </p:nvSpPr>
          <p:spPr>
            <a:xfrm>
              <a:off x="8056718" y="4129535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77D259-FBC6-1B8F-3B2F-F5A2B3EEE019}"/>
                </a:ext>
              </a:extLst>
            </p:cNvPr>
            <p:cNvSpPr/>
            <p:nvPr/>
          </p:nvSpPr>
          <p:spPr>
            <a:xfrm>
              <a:off x="8054907" y="4566364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43EEE1-0032-1242-FF54-9DD89FF02BB6}"/>
                </a:ext>
              </a:extLst>
            </p:cNvPr>
            <p:cNvSpPr/>
            <p:nvPr/>
          </p:nvSpPr>
          <p:spPr>
            <a:xfrm>
              <a:off x="8559174" y="5079747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3062EBE-3DEB-BF06-6675-DBDD3719D1C2}"/>
                </a:ext>
              </a:extLst>
            </p:cNvPr>
            <p:cNvSpPr/>
            <p:nvPr/>
          </p:nvSpPr>
          <p:spPr>
            <a:xfrm>
              <a:off x="9011230" y="4066822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D3D9521-2B6C-7780-BDC4-2E6ECDA5521C}"/>
                </a:ext>
              </a:extLst>
            </p:cNvPr>
            <p:cNvSpPr/>
            <p:nvPr/>
          </p:nvSpPr>
          <p:spPr>
            <a:xfrm>
              <a:off x="9493834" y="4591339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5B1C264-4886-009B-76B8-3136B94C50B5}"/>
                </a:ext>
              </a:extLst>
            </p:cNvPr>
            <p:cNvSpPr/>
            <p:nvPr/>
          </p:nvSpPr>
          <p:spPr>
            <a:xfrm>
              <a:off x="9456828" y="3896626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5B767CC-9FB0-D6FD-7835-40BA0DC1F14F}"/>
                </a:ext>
              </a:extLst>
            </p:cNvPr>
            <p:cNvSpPr/>
            <p:nvPr/>
          </p:nvSpPr>
          <p:spPr>
            <a:xfrm>
              <a:off x="10046864" y="3663717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A1135E7-CF1E-B558-24CF-E042DE7DABDA}"/>
                </a:ext>
              </a:extLst>
            </p:cNvPr>
            <p:cNvSpPr/>
            <p:nvPr/>
          </p:nvSpPr>
          <p:spPr>
            <a:xfrm>
              <a:off x="10047789" y="3915254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4A3FB4-B07B-3E73-EE09-F1D208E9260B}"/>
                  </a:ext>
                </a:extLst>
              </p:cNvPr>
              <p:cNvSpPr txBox="1"/>
              <p:nvPr/>
            </p:nvSpPr>
            <p:spPr>
              <a:xfrm>
                <a:off x="3380494" y="5255846"/>
                <a:ext cx="115826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Slope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4A3FB4-B07B-3E73-EE09-F1D208E9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494" y="5255846"/>
                <a:ext cx="1158266" cy="384336"/>
              </a:xfrm>
              <a:prstGeom prst="rect">
                <a:avLst/>
              </a:prstGeom>
              <a:blipFill>
                <a:blip r:embed="rId7"/>
                <a:stretch>
                  <a:fillRect l="-4348" t="-312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83C4C31-0912-8D3A-FC71-6A672593DC7B}"/>
              </a:ext>
            </a:extLst>
          </p:cNvPr>
          <p:cNvGrpSpPr/>
          <p:nvPr/>
        </p:nvGrpSpPr>
        <p:grpSpPr>
          <a:xfrm>
            <a:off x="3623925" y="266481"/>
            <a:ext cx="8247801" cy="4455959"/>
            <a:chOff x="3623925" y="266481"/>
            <a:chExt cx="8247801" cy="4455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87AF68-499E-C11D-5D35-99B00E91AC24}"/>
                    </a:ext>
                  </a:extLst>
                </p:cNvPr>
                <p:cNvSpPr txBox="1"/>
                <p:nvPr/>
              </p:nvSpPr>
              <p:spPr>
                <a:xfrm>
                  <a:off x="3623925" y="3084171"/>
                  <a:ext cx="4936480" cy="16382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32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32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200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den>
                        </m:f>
                      </m:oMath>
                    </m:oMathPara>
                  </a14:m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887AF68-499E-C11D-5D35-99B00E91A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3925" y="3084171"/>
                  <a:ext cx="4936480" cy="1638269"/>
                </a:xfrm>
                <a:prstGeom prst="rect">
                  <a:avLst/>
                </a:prstGeom>
                <a:blipFill>
                  <a:blip r:embed="rId8"/>
                  <a:stretch>
                    <a:fillRect l="-2571" t="-38462" r="-2571" b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785381-44BB-5D92-1109-0A47D00039E9}"/>
                    </a:ext>
                  </a:extLst>
                </p:cNvPr>
                <p:cNvSpPr txBox="1"/>
                <p:nvPr/>
              </p:nvSpPr>
              <p:spPr>
                <a:xfrm>
                  <a:off x="10352464" y="266481"/>
                  <a:ext cx="1519262" cy="5669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A785381-44BB-5D92-1109-0A47D00039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464" y="266481"/>
                  <a:ext cx="1519262" cy="566950"/>
                </a:xfrm>
                <a:prstGeom prst="rect">
                  <a:avLst/>
                </a:prstGeom>
                <a:blipFill>
                  <a:blip r:embed="rId9"/>
                  <a:stretch>
                    <a:fillRect l="-11667" t="-175556" r="-3333" b="-25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C2D7296-7F93-8EBC-5C98-797F2966D3C0}"/>
                    </a:ext>
                  </a:extLst>
                </p:cNvPr>
                <p:cNvSpPr txBox="1"/>
                <p:nvPr/>
              </p:nvSpPr>
              <p:spPr>
                <a:xfrm>
                  <a:off x="10352464" y="1106281"/>
                  <a:ext cx="1472263" cy="5669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C2D7296-7F93-8EBC-5C98-797F2966D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464" y="1106281"/>
                  <a:ext cx="1472263" cy="566950"/>
                </a:xfrm>
                <a:prstGeom prst="rect">
                  <a:avLst/>
                </a:prstGeom>
                <a:blipFill>
                  <a:blip r:embed="rId10"/>
                  <a:stretch>
                    <a:fillRect l="-12821" t="-169565" r="-5128" b="-2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6368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09F00C-04B7-84ED-C783-784E72C71C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analyze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09F00C-04B7-84ED-C783-784E72C71C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26A137-CD3F-B016-7F81-F40120D11B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7620" y="2428526"/>
                <a:ext cx="605999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Our usual questions: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an unbiased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Aka, does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How good an estimator is it?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How can we construct confidence intervals?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26A137-CD3F-B016-7F81-F40120D11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20" y="2428526"/>
                <a:ext cx="6059993" cy="4351338"/>
              </a:xfrm>
              <a:prstGeom prst="rect">
                <a:avLst/>
              </a:prstGeom>
              <a:blipFill>
                <a:blip r:embed="rId4"/>
                <a:stretch>
                  <a:fillRect l="-2092" t="-2624"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7782AB-F951-87A9-3063-A157F64DF7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1558" y="173014"/>
                <a:ext cx="4515059" cy="18865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400" dirty="0">
                  <a:solidFill>
                    <a:srgbClr val="800000"/>
                  </a:solidFill>
                </a:endParaRPr>
              </a:p>
              <a:p>
                <a:r>
                  <a:rPr lang="en-US" sz="2400" dirty="0">
                    <a:solidFill>
                      <a:srgbClr val="800000"/>
                    </a:solidFill>
                    <a:latin typeface="+mn-lt"/>
                  </a:rPr>
                  <a:t>If that’s our model of the world*,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</a:rPr>
                  <a:t> is ATE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solidFill>
                    <a:srgbClr val="80000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800000"/>
                    </a:solidFill>
                  </a:rPr>
                  <a:t> is our estimate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7782AB-F951-87A9-3063-A157F64D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558" y="173014"/>
                <a:ext cx="4515059" cy="1886593"/>
              </a:xfrm>
              <a:prstGeom prst="rect">
                <a:avLst/>
              </a:prstGeom>
              <a:blipFill>
                <a:blip r:embed="rId5"/>
                <a:stretch>
                  <a:fillRect l="-1966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AE2E6E-8008-C49C-8EF1-861CA6B4FA5E}"/>
              </a:ext>
            </a:extLst>
          </p:cNvPr>
          <p:cNvSpPr txBox="1">
            <a:spLocks/>
          </p:cNvSpPr>
          <p:nvPr/>
        </p:nvSpPr>
        <p:spPr>
          <a:xfrm>
            <a:off x="6777613" y="2428526"/>
            <a:ext cx="56815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Our usual answers: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Yes!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Under some assumptions on the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Resampling/Bootstrapping!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63891-5784-D158-2950-BA8EA6FEC9EF}"/>
                  </a:ext>
                </a:extLst>
              </p:cNvPr>
              <p:cNvSpPr txBox="1"/>
              <p:nvPr/>
            </p:nvSpPr>
            <p:spPr>
              <a:xfrm>
                <a:off x="381718" y="6169709"/>
                <a:ext cx="5681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800000"/>
                    </a:solidFill>
                  </a:rPr>
                  <a:t>*Even if this isn’t exactly our model of the world, under some assumptions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 will still approach the ATE.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63891-5784-D158-2950-BA8EA6FEC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8" y="6169709"/>
                <a:ext cx="5681505" cy="646331"/>
              </a:xfrm>
              <a:prstGeom prst="rect">
                <a:avLst/>
              </a:prstGeom>
              <a:blipFill>
                <a:blip r:embed="rId6"/>
                <a:stretch>
                  <a:fillRect l="-1116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7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2D31B-3C21-96B0-724D-A1EBE8C6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AA7D05-E636-1B81-1A75-0DD2BAFADC96}"/>
              </a:ext>
            </a:extLst>
          </p:cNvPr>
          <p:cNvGrpSpPr/>
          <p:nvPr/>
        </p:nvGrpSpPr>
        <p:grpSpPr>
          <a:xfrm>
            <a:off x="8230056" y="190942"/>
            <a:ext cx="3532140" cy="2538813"/>
            <a:chOff x="6096000" y="2651811"/>
            <a:chExt cx="5641554" cy="405500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977A8A6-C2EB-5D0B-4400-7C5155343AB4}"/>
                </a:ext>
              </a:extLst>
            </p:cNvPr>
            <p:cNvCxnSpPr>
              <a:cxnSpLocks/>
            </p:cNvCxnSpPr>
            <p:nvPr/>
          </p:nvCxnSpPr>
          <p:spPr>
            <a:xfrm>
              <a:off x="6629754" y="3335489"/>
              <a:ext cx="0" cy="2841474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014F9A-227B-FF0E-D0F8-FA0C1065F4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754" y="6176963"/>
              <a:ext cx="4074092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238F886-9820-EAB8-B5D4-B79284AF6703}"/>
                    </a:ext>
                  </a:extLst>
                </p:cNvPr>
                <p:cNvSpPr txBox="1"/>
                <p:nvPr/>
              </p:nvSpPr>
              <p:spPr>
                <a:xfrm>
                  <a:off x="6168595" y="2651811"/>
                  <a:ext cx="797626" cy="850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238F886-9820-EAB8-B5D4-B79284AF6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8595" y="2651811"/>
                  <a:ext cx="797626" cy="8502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1F7C55-B654-46D1-0A58-15C19E9AE562}"/>
                    </a:ext>
                  </a:extLst>
                </p:cNvPr>
                <p:cNvSpPr txBox="1"/>
                <p:nvPr/>
              </p:nvSpPr>
              <p:spPr>
                <a:xfrm flipH="1">
                  <a:off x="10520584" y="5856589"/>
                  <a:ext cx="1216970" cy="850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1F7C55-B654-46D1-0A58-15C19E9AE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520584" y="5856589"/>
                  <a:ext cx="1216970" cy="85022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7195DC-26A3-053F-B0F2-D18C19CFE3B5}"/>
                </a:ext>
              </a:extLst>
            </p:cNvPr>
            <p:cNvSpPr/>
            <p:nvPr/>
          </p:nvSpPr>
          <p:spPr>
            <a:xfrm>
              <a:off x="8973500" y="3685336"/>
              <a:ext cx="232909" cy="23290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2EBC278-CF7B-F6AA-C0B7-FE2B650B4ECF}"/>
                </a:ext>
              </a:extLst>
            </p:cNvPr>
            <p:cNvSpPr/>
            <p:nvPr/>
          </p:nvSpPr>
          <p:spPr>
            <a:xfrm>
              <a:off x="10470936" y="4129535"/>
              <a:ext cx="232909" cy="232909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823647D-14B8-7F06-4286-EF43BFC72FE9}"/>
                </a:ext>
              </a:extLst>
            </p:cNvPr>
            <p:cNvSpPr/>
            <p:nvPr/>
          </p:nvSpPr>
          <p:spPr>
            <a:xfrm>
              <a:off x="9593462" y="4997969"/>
              <a:ext cx="232909" cy="232909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2A2BD4-51C2-B63D-12ED-582195C63AC5}"/>
                </a:ext>
              </a:extLst>
            </p:cNvPr>
            <p:cNvSpPr/>
            <p:nvPr/>
          </p:nvSpPr>
          <p:spPr>
            <a:xfrm>
              <a:off x="7257493" y="5507321"/>
              <a:ext cx="232909" cy="2329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D03FF1-DF04-06FD-3844-9D261BAC750F}"/>
                </a:ext>
              </a:extLst>
            </p:cNvPr>
            <p:cNvSpPr/>
            <p:nvPr/>
          </p:nvSpPr>
          <p:spPr>
            <a:xfrm>
              <a:off x="7257494" y="4668957"/>
              <a:ext cx="232909" cy="232909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2DE92F-68E7-D58B-3848-C53DC2AB8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3717563"/>
              <a:ext cx="4910353" cy="213902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4EA3AA-61FA-69D0-1D27-AA42F60795FD}"/>
                </a:ext>
              </a:extLst>
            </p:cNvPr>
            <p:cNvSpPr/>
            <p:nvPr/>
          </p:nvSpPr>
          <p:spPr>
            <a:xfrm>
              <a:off x="8056718" y="4129535"/>
              <a:ext cx="232909" cy="23290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46D02B-5344-34C8-490A-4C594042FCA6}"/>
                </a:ext>
              </a:extLst>
            </p:cNvPr>
            <p:cNvSpPr/>
            <p:nvPr/>
          </p:nvSpPr>
          <p:spPr>
            <a:xfrm>
              <a:off x="8704694" y="4456638"/>
              <a:ext cx="232909" cy="232909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4AEAB78-EACB-4436-5F07-21041A5BCEB0}"/>
                </a:ext>
              </a:extLst>
            </p:cNvPr>
            <p:cNvSpPr/>
            <p:nvPr/>
          </p:nvSpPr>
          <p:spPr>
            <a:xfrm>
              <a:off x="9713766" y="3423138"/>
              <a:ext cx="232909" cy="23290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81D7AB-C5B6-0237-BA83-4875E6B4A19E}"/>
                  </a:ext>
                </a:extLst>
              </p:cNvPr>
              <p:cNvSpPr txBox="1"/>
              <p:nvPr/>
            </p:nvSpPr>
            <p:spPr>
              <a:xfrm>
                <a:off x="11042086" y="463778"/>
                <a:ext cx="1158266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Slope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81D7AB-C5B6-0237-BA83-4875E6B4A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086" y="463778"/>
                <a:ext cx="1158266" cy="384336"/>
              </a:xfrm>
              <a:prstGeom prst="rect">
                <a:avLst/>
              </a:prstGeom>
              <a:blipFill>
                <a:blip r:embed="rId5"/>
                <a:stretch>
                  <a:fillRect l="-4348" t="-3226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CE1D09F-F960-B006-EAA1-5B45A02F45C8}"/>
              </a:ext>
            </a:extLst>
          </p:cNvPr>
          <p:cNvSpPr txBox="1"/>
          <p:nvPr/>
        </p:nvSpPr>
        <p:spPr>
          <a:xfrm>
            <a:off x="6274261" y="56211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Sample: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DB83E9C-8891-CB2C-FF0F-8ABE42B3B8C2}"/>
              </a:ext>
            </a:extLst>
          </p:cNvPr>
          <p:cNvGrpSpPr/>
          <p:nvPr/>
        </p:nvGrpSpPr>
        <p:grpSpPr>
          <a:xfrm>
            <a:off x="600557" y="1771202"/>
            <a:ext cx="3486689" cy="2538813"/>
            <a:chOff x="600557" y="1771202"/>
            <a:chExt cx="3486689" cy="253881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84A3BA5-7FEE-D440-7339-8A9B0E9543E0}"/>
                </a:ext>
              </a:extLst>
            </p:cNvPr>
            <p:cNvCxnSpPr>
              <a:cxnSpLocks/>
            </p:cNvCxnSpPr>
            <p:nvPr/>
          </p:nvCxnSpPr>
          <p:spPr>
            <a:xfrm>
              <a:off x="889286" y="2199248"/>
              <a:ext cx="0" cy="177902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0CCEE9B-A2CC-F5F8-6CC4-EC7FC89E64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9286" y="3978276"/>
              <a:ext cx="2550762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395E0A2-826F-7BBC-C57D-E8F82BDDC82B}"/>
                    </a:ext>
                  </a:extLst>
                </p:cNvPr>
                <p:cNvSpPr txBox="1"/>
                <p:nvPr/>
              </p:nvSpPr>
              <p:spPr>
                <a:xfrm>
                  <a:off x="600557" y="1771202"/>
                  <a:ext cx="499388" cy="532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395E0A2-826F-7BBC-C57D-E8F82BDDC8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57" y="1771202"/>
                  <a:ext cx="499388" cy="5323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5D4BF93-3F2D-AA51-46B8-3D24BB6EA6B9}"/>
                    </a:ext>
                  </a:extLst>
                </p:cNvPr>
                <p:cNvSpPr txBox="1"/>
                <p:nvPr/>
              </p:nvSpPr>
              <p:spPr>
                <a:xfrm flipH="1">
                  <a:off x="3325309" y="3777692"/>
                  <a:ext cx="761937" cy="532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5D4BF93-3F2D-AA51-46B8-3D24BB6EA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325309" y="3777692"/>
                  <a:ext cx="761937" cy="53232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DF09514B-1A93-EFA5-7AF2-075AD0EE9ED7}"/>
              </a:ext>
            </a:extLst>
          </p:cNvPr>
          <p:cNvSpPr/>
          <p:nvPr/>
        </p:nvSpPr>
        <p:spPr>
          <a:xfrm>
            <a:off x="2356690" y="2418285"/>
            <a:ext cx="145823" cy="14582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94E398-F550-26E8-896A-24DD070D9E30}"/>
              </a:ext>
            </a:extLst>
          </p:cNvPr>
          <p:cNvSpPr/>
          <p:nvPr/>
        </p:nvSpPr>
        <p:spPr>
          <a:xfrm>
            <a:off x="2744844" y="3240116"/>
            <a:ext cx="145823" cy="14582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CEE0EF-3462-A244-8D0F-ADD4EFEED0EC}"/>
              </a:ext>
            </a:extLst>
          </p:cNvPr>
          <p:cNvSpPr/>
          <p:nvPr/>
        </p:nvSpPr>
        <p:spPr>
          <a:xfrm>
            <a:off x="1282309" y="3559018"/>
            <a:ext cx="145823" cy="1458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4BCC19-E762-10ED-EDC8-D13219784CD2}"/>
              </a:ext>
            </a:extLst>
          </p:cNvPr>
          <p:cNvSpPr/>
          <p:nvPr/>
        </p:nvSpPr>
        <p:spPr>
          <a:xfrm>
            <a:off x="1782699" y="2696395"/>
            <a:ext cx="145823" cy="1458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06CBF4-FDF2-7F88-F116-398D1699BC84}"/>
              </a:ext>
            </a:extLst>
          </p:cNvPr>
          <p:cNvSpPr/>
          <p:nvPr/>
        </p:nvSpPr>
        <p:spPr>
          <a:xfrm>
            <a:off x="2188392" y="2901192"/>
            <a:ext cx="145823" cy="1458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8D8FBC3-4B7C-AF8B-1629-1162CE3C695A}"/>
              </a:ext>
            </a:extLst>
          </p:cNvPr>
          <p:cNvSpPr/>
          <p:nvPr/>
        </p:nvSpPr>
        <p:spPr>
          <a:xfrm>
            <a:off x="2820166" y="2254125"/>
            <a:ext cx="145823" cy="1458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6D85FE6-D33F-01F3-2F78-53749379F03D}"/>
              </a:ext>
            </a:extLst>
          </p:cNvPr>
          <p:cNvGrpSpPr/>
          <p:nvPr/>
        </p:nvGrpSpPr>
        <p:grpSpPr>
          <a:xfrm>
            <a:off x="613597" y="4167571"/>
            <a:ext cx="3486689" cy="2538813"/>
            <a:chOff x="613597" y="4167571"/>
            <a:chExt cx="3486689" cy="253881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C42696B-4F1C-BFD5-8AD9-A76D71DC3FD6}"/>
                </a:ext>
              </a:extLst>
            </p:cNvPr>
            <p:cNvCxnSpPr>
              <a:cxnSpLocks/>
            </p:cNvCxnSpPr>
            <p:nvPr/>
          </p:nvCxnSpPr>
          <p:spPr>
            <a:xfrm>
              <a:off x="902326" y="4595617"/>
              <a:ext cx="0" cy="177902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8717E7-F671-B841-5C42-2C052A223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326" y="6374645"/>
              <a:ext cx="2550762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B7419E4-6F50-FD80-F1D8-66F96F4CDD9C}"/>
                    </a:ext>
                  </a:extLst>
                </p:cNvPr>
                <p:cNvSpPr txBox="1"/>
                <p:nvPr/>
              </p:nvSpPr>
              <p:spPr>
                <a:xfrm>
                  <a:off x="613597" y="4167571"/>
                  <a:ext cx="499388" cy="532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B7419E4-6F50-FD80-F1D8-66F96F4CD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597" y="4167571"/>
                  <a:ext cx="499388" cy="5323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67D6B90-0245-0BDF-1AE3-6810D8AF23F3}"/>
                    </a:ext>
                  </a:extLst>
                </p:cNvPr>
                <p:cNvSpPr txBox="1"/>
                <p:nvPr/>
              </p:nvSpPr>
              <p:spPr>
                <a:xfrm flipH="1">
                  <a:off x="3338349" y="6174061"/>
                  <a:ext cx="761937" cy="532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67D6B90-0245-0BDF-1AE3-6810D8AF2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338349" y="6174061"/>
                  <a:ext cx="761937" cy="53232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0ED39C-64F8-FF94-F326-721FF17FB55C}"/>
              </a:ext>
            </a:extLst>
          </p:cNvPr>
          <p:cNvGrpSpPr/>
          <p:nvPr/>
        </p:nvGrpSpPr>
        <p:grpSpPr>
          <a:xfrm>
            <a:off x="4268186" y="1764717"/>
            <a:ext cx="3486689" cy="2538813"/>
            <a:chOff x="4268186" y="1764717"/>
            <a:chExt cx="3486689" cy="253881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0F39A7-8268-19E1-1197-A99E40A3C03E}"/>
                </a:ext>
              </a:extLst>
            </p:cNvPr>
            <p:cNvCxnSpPr>
              <a:cxnSpLocks/>
            </p:cNvCxnSpPr>
            <p:nvPr/>
          </p:nvCxnSpPr>
          <p:spPr>
            <a:xfrm>
              <a:off x="4556915" y="2192763"/>
              <a:ext cx="0" cy="177902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B229B00-E64E-2358-F89E-AC0FC7BC5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6915" y="3971791"/>
              <a:ext cx="2550762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265E948-2150-209A-F4AF-FBC6871BA101}"/>
                    </a:ext>
                  </a:extLst>
                </p:cNvPr>
                <p:cNvSpPr txBox="1"/>
                <p:nvPr/>
              </p:nvSpPr>
              <p:spPr>
                <a:xfrm>
                  <a:off x="4268186" y="1764717"/>
                  <a:ext cx="499388" cy="532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265E948-2150-209A-F4AF-FBC6871BA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186" y="1764717"/>
                  <a:ext cx="499388" cy="53232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5B112AF-0388-8768-C684-F52BF4AF168E}"/>
                    </a:ext>
                  </a:extLst>
                </p:cNvPr>
                <p:cNvSpPr txBox="1"/>
                <p:nvPr/>
              </p:nvSpPr>
              <p:spPr>
                <a:xfrm flipH="1">
                  <a:off x="6992938" y="3771207"/>
                  <a:ext cx="761937" cy="532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5B112AF-0388-8768-C684-F52BF4AF16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992938" y="3771207"/>
                  <a:ext cx="761937" cy="53232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9D30062-58A3-623C-F267-43969082F5A2}"/>
              </a:ext>
            </a:extLst>
          </p:cNvPr>
          <p:cNvGrpSpPr/>
          <p:nvPr/>
        </p:nvGrpSpPr>
        <p:grpSpPr>
          <a:xfrm>
            <a:off x="4279943" y="4174963"/>
            <a:ext cx="3486689" cy="2538813"/>
            <a:chOff x="4279943" y="4174963"/>
            <a:chExt cx="3486689" cy="253881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0266E84-01C1-674B-E80A-C5051AEA9C42}"/>
                </a:ext>
              </a:extLst>
            </p:cNvPr>
            <p:cNvCxnSpPr>
              <a:cxnSpLocks/>
            </p:cNvCxnSpPr>
            <p:nvPr/>
          </p:nvCxnSpPr>
          <p:spPr>
            <a:xfrm>
              <a:off x="4568672" y="4603009"/>
              <a:ext cx="0" cy="177902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053C81-27D7-1DBE-9811-15E57A68F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8672" y="6382037"/>
              <a:ext cx="2550762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EAB027D-366A-E0B7-9F57-C319F58939AE}"/>
                    </a:ext>
                  </a:extLst>
                </p:cNvPr>
                <p:cNvSpPr txBox="1"/>
                <p:nvPr/>
              </p:nvSpPr>
              <p:spPr>
                <a:xfrm>
                  <a:off x="4279943" y="4174963"/>
                  <a:ext cx="499388" cy="532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EAB027D-366A-E0B7-9F57-C319F5893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9943" y="4174963"/>
                  <a:ext cx="499388" cy="53232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2387776-81D5-C0CB-0A1A-7BCBFA9003B6}"/>
                    </a:ext>
                  </a:extLst>
                </p:cNvPr>
                <p:cNvSpPr txBox="1"/>
                <p:nvPr/>
              </p:nvSpPr>
              <p:spPr>
                <a:xfrm flipH="1">
                  <a:off x="7004695" y="6181453"/>
                  <a:ext cx="761937" cy="5323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4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D2387776-81D5-C0CB-0A1A-7BCBFA900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004695" y="6181453"/>
                  <a:ext cx="761937" cy="53232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36905F66-8519-C4F0-4B53-1F4F0962DFBC}"/>
              </a:ext>
            </a:extLst>
          </p:cNvPr>
          <p:cNvSpPr/>
          <p:nvPr/>
        </p:nvSpPr>
        <p:spPr>
          <a:xfrm>
            <a:off x="2860847" y="2215504"/>
            <a:ext cx="145823" cy="1458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F8C33C7-8BEA-BB74-8D42-D991A8B75415}"/>
              </a:ext>
            </a:extLst>
          </p:cNvPr>
          <p:cNvSpPr/>
          <p:nvPr/>
        </p:nvSpPr>
        <p:spPr>
          <a:xfrm>
            <a:off x="2230261" y="2842577"/>
            <a:ext cx="145823" cy="1458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997E4F3-C38B-753D-04CE-9D303D3BED61}"/>
              </a:ext>
            </a:extLst>
          </p:cNvPr>
          <p:cNvGrpSpPr/>
          <p:nvPr/>
        </p:nvGrpSpPr>
        <p:grpSpPr>
          <a:xfrm>
            <a:off x="1295350" y="4975536"/>
            <a:ext cx="2209654" cy="806772"/>
            <a:chOff x="1295350" y="4975536"/>
            <a:chExt cx="2209654" cy="80677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9CDE427-21EF-8851-6133-45905FB58994}"/>
                </a:ext>
              </a:extLst>
            </p:cNvPr>
            <p:cNvSpPr/>
            <p:nvPr/>
          </p:nvSpPr>
          <p:spPr>
            <a:xfrm>
              <a:off x="3307265" y="5092764"/>
              <a:ext cx="145823" cy="1458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34F035-7597-C84C-D730-F12416791868}"/>
                </a:ext>
              </a:extLst>
            </p:cNvPr>
            <p:cNvSpPr/>
            <p:nvPr/>
          </p:nvSpPr>
          <p:spPr>
            <a:xfrm>
              <a:off x="2757884" y="5636485"/>
              <a:ext cx="145823" cy="1458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D003288-0594-A75C-B287-926547D47B63}"/>
                </a:ext>
              </a:extLst>
            </p:cNvPr>
            <p:cNvSpPr/>
            <p:nvPr/>
          </p:nvSpPr>
          <p:spPr>
            <a:xfrm>
              <a:off x="1295350" y="5430493"/>
              <a:ext cx="145823" cy="14582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B7EDCC-10AF-B9FF-7CFA-B1420F6D748D}"/>
                </a:ext>
              </a:extLst>
            </p:cNvPr>
            <p:cNvSpPr/>
            <p:nvPr/>
          </p:nvSpPr>
          <p:spPr>
            <a:xfrm>
              <a:off x="1795739" y="5092764"/>
              <a:ext cx="145823" cy="1458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1B8C15B-4602-1F88-4195-568572A3C279}"/>
                </a:ext>
              </a:extLst>
            </p:cNvPr>
            <p:cNvSpPr/>
            <p:nvPr/>
          </p:nvSpPr>
          <p:spPr>
            <a:xfrm>
              <a:off x="1847656" y="5044198"/>
              <a:ext cx="145823" cy="1458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7D372D0-8E58-D033-7C56-B20938C109C2}"/>
                </a:ext>
              </a:extLst>
            </p:cNvPr>
            <p:cNvSpPr/>
            <p:nvPr/>
          </p:nvSpPr>
          <p:spPr>
            <a:xfrm>
              <a:off x="1909623" y="4975536"/>
              <a:ext cx="145823" cy="1458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6A0C0A2-9632-2F06-99CD-0CBFA05428F4}"/>
                </a:ext>
              </a:extLst>
            </p:cNvPr>
            <p:cNvSpPr/>
            <p:nvPr/>
          </p:nvSpPr>
          <p:spPr>
            <a:xfrm>
              <a:off x="2819849" y="5577870"/>
              <a:ext cx="145823" cy="1458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2B4F5EB3-9922-EAE0-1F85-DA045707720E}"/>
                </a:ext>
              </a:extLst>
            </p:cNvPr>
            <p:cNvSpPr/>
            <p:nvPr/>
          </p:nvSpPr>
          <p:spPr>
            <a:xfrm>
              <a:off x="3359181" y="5024103"/>
              <a:ext cx="145823" cy="1458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3F84B2B-9501-58AC-644C-338C4937F5C1}"/>
              </a:ext>
            </a:extLst>
          </p:cNvPr>
          <p:cNvGrpSpPr/>
          <p:nvPr/>
        </p:nvGrpSpPr>
        <p:grpSpPr>
          <a:xfrm>
            <a:off x="4949938" y="2651392"/>
            <a:ext cx="2219704" cy="1046964"/>
            <a:chOff x="4949938" y="2651392"/>
            <a:chExt cx="2219704" cy="104696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9C628D-FD8D-C6D0-CEC8-C5C0B78441E4}"/>
                </a:ext>
              </a:extLst>
            </p:cNvPr>
            <p:cNvSpPr/>
            <p:nvPr/>
          </p:nvSpPr>
          <p:spPr>
            <a:xfrm>
              <a:off x="6961854" y="2689910"/>
              <a:ext cx="145823" cy="1458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FE0E311-1EEA-47C9-9514-23581FC8A37E}"/>
                </a:ext>
              </a:extLst>
            </p:cNvPr>
            <p:cNvSpPr/>
            <p:nvPr/>
          </p:nvSpPr>
          <p:spPr>
            <a:xfrm>
              <a:off x="6412473" y="3233631"/>
              <a:ext cx="145823" cy="1458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F3E0C31-2C56-2DE8-78B8-42143349D3E2}"/>
                </a:ext>
              </a:extLst>
            </p:cNvPr>
            <p:cNvSpPr/>
            <p:nvPr/>
          </p:nvSpPr>
          <p:spPr>
            <a:xfrm>
              <a:off x="4949938" y="3552533"/>
              <a:ext cx="145823" cy="14582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5C6DD5-BC44-1437-67CE-2D75DDF72D9A}"/>
                </a:ext>
              </a:extLst>
            </p:cNvPr>
            <p:cNvSpPr/>
            <p:nvPr/>
          </p:nvSpPr>
          <p:spPr>
            <a:xfrm>
              <a:off x="4949939" y="3027639"/>
              <a:ext cx="145823" cy="14582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E8CE30D-F38F-CFA2-78DB-A7494D9BFC90}"/>
                </a:ext>
              </a:extLst>
            </p:cNvPr>
            <p:cNvSpPr/>
            <p:nvPr/>
          </p:nvSpPr>
          <p:spPr>
            <a:xfrm>
              <a:off x="5856021" y="2894707"/>
              <a:ext cx="145823" cy="145823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01AA87AB-31D9-CA66-03F5-6B5F7C24F9B0}"/>
                </a:ext>
              </a:extLst>
            </p:cNvPr>
            <p:cNvSpPr/>
            <p:nvPr/>
          </p:nvSpPr>
          <p:spPr>
            <a:xfrm>
              <a:off x="4991806" y="2989122"/>
              <a:ext cx="145823" cy="145823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A0505A2-FBA4-A4A4-5948-A4D43CD5B0FC}"/>
                </a:ext>
              </a:extLst>
            </p:cNvPr>
            <p:cNvSpPr/>
            <p:nvPr/>
          </p:nvSpPr>
          <p:spPr>
            <a:xfrm>
              <a:off x="7023819" y="2651392"/>
              <a:ext cx="145823" cy="1458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14459ED-A6C2-02DD-E1F8-628A1798477E}"/>
                </a:ext>
              </a:extLst>
            </p:cNvPr>
            <p:cNvSpPr/>
            <p:nvPr/>
          </p:nvSpPr>
          <p:spPr>
            <a:xfrm>
              <a:off x="6484487" y="3205163"/>
              <a:ext cx="145823" cy="14582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BF39E59-C657-8799-DF24-674C26150A2E}"/>
              </a:ext>
            </a:extLst>
          </p:cNvPr>
          <p:cNvGrpSpPr/>
          <p:nvPr/>
        </p:nvGrpSpPr>
        <p:grpSpPr>
          <a:xfrm>
            <a:off x="4961695" y="4724914"/>
            <a:ext cx="1303943" cy="1383688"/>
            <a:chOff x="4961695" y="4724914"/>
            <a:chExt cx="1303943" cy="138368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A941D00-3C0F-D30E-BCF8-9B95C54F0016}"/>
                </a:ext>
              </a:extLst>
            </p:cNvPr>
            <p:cNvSpPr/>
            <p:nvPr/>
          </p:nvSpPr>
          <p:spPr>
            <a:xfrm>
              <a:off x="6036076" y="4822046"/>
              <a:ext cx="145823" cy="14582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95A38BA-38B0-E45D-B0C5-C293CB17A5C3}"/>
                </a:ext>
              </a:extLst>
            </p:cNvPr>
            <p:cNvSpPr/>
            <p:nvPr/>
          </p:nvSpPr>
          <p:spPr>
            <a:xfrm>
              <a:off x="4961695" y="5962779"/>
              <a:ext cx="145823" cy="14582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22257E4-B5DB-85D1-D233-549E811E67EC}"/>
                </a:ext>
              </a:extLst>
            </p:cNvPr>
            <p:cNvSpPr/>
            <p:nvPr/>
          </p:nvSpPr>
          <p:spPr>
            <a:xfrm>
              <a:off x="5462085" y="5100156"/>
              <a:ext cx="145823" cy="1458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E8B9D51-0F75-506E-3776-7C9321B2F7B0}"/>
                </a:ext>
              </a:extLst>
            </p:cNvPr>
            <p:cNvSpPr/>
            <p:nvPr/>
          </p:nvSpPr>
          <p:spPr>
            <a:xfrm>
              <a:off x="6067897" y="4783528"/>
              <a:ext cx="145823" cy="14582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BD40926-3D2E-525F-55C9-9FE054B3A36C}"/>
                </a:ext>
              </a:extLst>
            </p:cNvPr>
            <p:cNvSpPr/>
            <p:nvPr/>
          </p:nvSpPr>
          <p:spPr>
            <a:xfrm>
              <a:off x="6119815" y="4724914"/>
              <a:ext cx="145823" cy="14582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233C6C9-BAA1-82DB-3C8B-0EC7C1B0C388}"/>
                </a:ext>
              </a:extLst>
            </p:cNvPr>
            <p:cNvSpPr/>
            <p:nvPr/>
          </p:nvSpPr>
          <p:spPr>
            <a:xfrm>
              <a:off x="5023661" y="5904164"/>
              <a:ext cx="145823" cy="14582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5D1DE41-B5B2-7CF7-C41E-69635322B37D}"/>
                </a:ext>
              </a:extLst>
            </p:cNvPr>
            <p:cNvSpPr/>
            <p:nvPr/>
          </p:nvSpPr>
          <p:spPr>
            <a:xfrm>
              <a:off x="5095676" y="5855598"/>
              <a:ext cx="145823" cy="14582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6047E64-34BD-D5D0-08E9-024325F2AE13}"/>
                </a:ext>
              </a:extLst>
            </p:cNvPr>
            <p:cNvSpPr/>
            <p:nvPr/>
          </p:nvSpPr>
          <p:spPr>
            <a:xfrm>
              <a:off x="5524052" y="5031494"/>
              <a:ext cx="145823" cy="14582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CF757BA-0226-075B-35F3-F09E76E4465E}"/>
              </a:ext>
            </a:extLst>
          </p:cNvPr>
          <p:cNvGrpSpPr/>
          <p:nvPr/>
        </p:nvGrpSpPr>
        <p:grpSpPr>
          <a:xfrm>
            <a:off x="568145" y="2199247"/>
            <a:ext cx="3898007" cy="1767740"/>
            <a:chOff x="568145" y="2199247"/>
            <a:chExt cx="3898007" cy="176774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D14557A-9FC3-E8CC-5D3F-8CE5A815A6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145" y="2199247"/>
              <a:ext cx="3089146" cy="176774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4A07BA60-D656-22E1-0DC0-A2FBBDB956A8}"/>
                    </a:ext>
                  </a:extLst>
                </p:cNvPr>
                <p:cNvSpPr txBox="1"/>
                <p:nvPr/>
              </p:nvSpPr>
              <p:spPr>
                <a:xfrm>
                  <a:off x="3216579" y="2371940"/>
                  <a:ext cx="1249573" cy="384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Slope is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4A07BA60-D656-22E1-0DC0-A2FBBDB95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6579" y="2371940"/>
                  <a:ext cx="1249573" cy="384336"/>
                </a:xfrm>
                <a:prstGeom prst="rect">
                  <a:avLst/>
                </a:prstGeom>
                <a:blipFill>
                  <a:blip r:embed="rId13"/>
                  <a:stretch>
                    <a:fillRect l="-4040" t="-3226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78E73B6-3ADD-C7FB-45C2-22B8C9C37C59}"/>
              </a:ext>
            </a:extLst>
          </p:cNvPr>
          <p:cNvGrpSpPr/>
          <p:nvPr/>
        </p:nvGrpSpPr>
        <p:grpSpPr>
          <a:xfrm>
            <a:off x="613597" y="5179974"/>
            <a:ext cx="3691943" cy="460729"/>
            <a:chOff x="613597" y="5179974"/>
            <a:chExt cx="3691943" cy="460729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9B8CAE6-3F6E-4900-CC57-000B32F9D5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597" y="5179974"/>
              <a:ext cx="3410237" cy="292969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8D2ADA9-1E5C-C898-6A25-16EAE036A60A}"/>
                    </a:ext>
                  </a:extLst>
                </p:cNvPr>
                <p:cNvSpPr txBox="1"/>
                <p:nvPr/>
              </p:nvSpPr>
              <p:spPr>
                <a:xfrm>
                  <a:off x="3055967" y="5256367"/>
                  <a:ext cx="1249573" cy="384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Slope is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B8D2ADA9-1E5C-C898-6A25-16EAE036A6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5967" y="5256367"/>
                  <a:ext cx="1249573" cy="384336"/>
                </a:xfrm>
                <a:prstGeom prst="rect">
                  <a:avLst/>
                </a:prstGeom>
                <a:blipFill>
                  <a:blip r:embed="rId14"/>
                  <a:stretch>
                    <a:fillRect l="-4040" t="-3125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E4C12A1-FA2E-2616-E526-61996671E638}"/>
              </a:ext>
            </a:extLst>
          </p:cNvPr>
          <p:cNvGrpSpPr/>
          <p:nvPr/>
        </p:nvGrpSpPr>
        <p:grpSpPr>
          <a:xfrm>
            <a:off x="4358070" y="2101912"/>
            <a:ext cx="3408562" cy="1430655"/>
            <a:chOff x="4358070" y="2101912"/>
            <a:chExt cx="3408562" cy="143065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4DBC0C-FC2B-B9A2-D495-C064FC93C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8070" y="2704407"/>
              <a:ext cx="3129838" cy="82816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9D6ED78-BDF0-FB9C-6E66-4A772D86F97F}"/>
                    </a:ext>
                  </a:extLst>
                </p:cNvPr>
                <p:cNvSpPr txBox="1"/>
                <p:nvPr/>
              </p:nvSpPr>
              <p:spPr>
                <a:xfrm>
                  <a:off x="6517059" y="2101912"/>
                  <a:ext cx="1249573" cy="384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Slope is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69D6ED78-BDF0-FB9C-6E66-4A772D86F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059" y="2101912"/>
                  <a:ext cx="1249573" cy="384336"/>
                </a:xfrm>
                <a:prstGeom prst="rect">
                  <a:avLst/>
                </a:prstGeom>
                <a:blipFill>
                  <a:blip r:embed="rId15"/>
                  <a:stretch>
                    <a:fillRect l="-4040" t="-6452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60A0AE1-AB4F-743D-8C0F-FE7CAE56A08A}"/>
              </a:ext>
            </a:extLst>
          </p:cNvPr>
          <p:cNvGrpSpPr/>
          <p:nvPr/>
        </p:nvGrpSpPr>
        <p:grpSpPr>
          <a:xfrm>
            <a:off x="4217491" y="4471290"/>
            <a:ext cx="3461241" cy="1824600"/>
            <a:chOff x="4217491" y="4471290"/>
            <a:chExt cx="3461241" cy="18246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836F60A-C952-A84E-E996-05BF74F86E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17491" y="4471290"/>
              <a:ext cx="3057516" cy="182460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E9DD6F42-02A7-123B-7B23-228BDE9195D5}"/>
                    </a:ext>
                  </a:extLst>
                </p:cNvPr>
                <p:cNvSpPr txBox="1"/>
                <p:nvPr/>
              </p:nvSpPr>
              <p:spPr>
                <a:xfrm>
                  <a:off x="6429159" y="4999254"/>
                  <a:ext cx="1249573" cy="384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Slope is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E9DD6F42-02A7-123B-7B23-228BDE9195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159" y="4999254"/>
                  <a:ext cx="1249573" cy="384336"/>
                </a:xfrm>
                <a:prstGeom prst="rect">
                  <a:avLst/>
                </a:prstGeom>
                <a:blipFill>
                  <a:blip r:embed="rId16"/>
                  <a:stretch>
                    <a:fillRect l="-4040" t="-3226" b="-258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BFC54AD-6B2F-A3B8-4104-237E54ECD727}"/>
                  </a:ext>
                </a:extLst>
              </p:cNvPr>
              <p:cNvSpPr txBox="1"/>
              <p:nvPr/>
            </p:nvSpPr>
            <p:spPr>
              <a:xfrm>
                <a:off x="8395506" y="2947928"/>
                <a:ext cx="3410476" cy="2913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Use the distribution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’s to estimate the distribution of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Either: </a:t>
                </a:r>
                <a:r>
                  <a:rPr lang="en-US" dirty="0"/>
                  <a:t>Directly construct confidence intervals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Or: </a:t>
                </a:r>
                <a:r>
                  <a:rPr lang="en-US" dirty="0"/>
                  <a:t>Estimate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assume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construct Gaussian confidence intervals.</a:t>
                </a: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BFC54AD-6B2F-A3B8-4104-237E54ECD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506" y="2947928"/>
                <a:ext cx="3410476" cy="2913939"/>
              </a:xfrm>
              <a:prstGeom prst="rect">
                <a:avLst/>
              </a:prstGeom>
              <a:blipFill>
                <a:blip r:embed="rId17"/>
                <a:stretch>
                  <a:fillRect l="-1071" t="-1046" r="-6607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2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86" grpId="0" animBg="1"/>
      <p:bldP spid="88" grpId="0" animBg="1"/>
      <p:bldP spid="1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09F00C-04B7-84ED-C783-784E72C71C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analyze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09F00C-04B7-84ED-C783-784E72C71C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26A137-CD3F-B016-7F81-F40120D11B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7620" y="2428526"/>
                <a:ext cx="6059993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Our usual questions: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an unbiased estimator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Aka, does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How good an estimator is it?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How can we construct confidence intervals?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B26A137-CD3F-B016-7F81-F40120D11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20" y="2428526"/>
                <a:ext cx="6059993" cy="4351338"/>
              </a:xfrm>
              <a:prstGeom prst="rect">
                <a:avLst/>
              </a:prstGeom>
              <a:blipFill>
                <a:blip r:embed="rId4"/>
                <a:stretch>
                  <a:fillRect l="-2092" t="-2624" r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7782AB-F951-87A9-3063-A157F64DF7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6555" y="272947"/>
                <a:ext cx="4515059" cy="1325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endParaRPr lang="en-US" sz="2400" dirty="0">
                  <a:solidFill>
                    <a:srgbClr val="8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</a:rPr>
                  <a:t> is ATE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800000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400" dirty="0">
                  <a:solidFill>
                    <a:srgbClr val="800000"/>
                  </a:solidFill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800000"/>
                    </a:solidFill>
                  </a:rPr>
                  <a:t> is our estimate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F7782AB-F951-87A9-3063-A157F64DF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555" y="272947"/>
                <a:ext cx="4515059" cy="1325563"/>
              </a:xfrm>
              <a:prstGeom prst="rect">
                <a:avLst/>
              </a:prstGeom>
              <a:blipFill>
                <a:blip r:embed="rId5"/>
                <a:stretch>
                  <a:fillRect l="-1966" t="-4762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AE2E6E-8008-C49C-8EF1-861CA6B4FA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77613" y="2428526"/>
                <a:ext cx="5681505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Our usual answers: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Yes!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Under some assumptions on the noise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We can…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Do Resampling/Bootstrapping!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Also, look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AAE2E6E-8008-C49C-8EF1-861CA6B4F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613" y="2428526"/>
                <a:ext cx="5681505" cy="4351338"/>
              </a:xfrm>
              <a:prstGeom prst="rect">
                <a:avLst/>
              </a:prstGeom>
              <a:blipFill>
                <a:blip r:embed="rId6"/>
                <a:stretch>
                  <a:fillRect l="-2227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6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6772F107-99D2-A50C-9AAD-DB6E84DA17B2}"/>
              </a:ext>
            </a:extLst>
          </p:cNvPr>
          <p:cNvSpPr/>
          <p:nvPr/>
        </p:nvSpPr>
        <p:spPr>
          <a:xfrm>
            <a:off x="10251290" y="5819785"/>
            <a:ext cx="1906253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2808E6-8249-1A89-6A15-AF15E7D718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Analyzing regressions: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2808E6-8249-1A89-6A15-AF15E7D71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AB733-8ED8-2500-CCE2-92824940EE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regression (say,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noise</m:t>
                    </m:r>
                  </m:oMath>
                </a14:m>
                <a:r>
                  <a:rPr lang="en-US" dirty="0"/>
                  <a:t>), the </a:t>
                </a:r>
                <a:r>
                  <a:rPr lang="en-US" b="1" dirty="0"/>
                  <a:t>coefficient of determination </a:t>
                </a:r>
                <a:r>
                  <a:rPr lang="en-US" dirty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9AB733-8ED8-2500-CCE2-92824940EE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0A9488-EAC6-7E87-A07E-C10CF6C7D4C2}"/>
              </a:ext>
            </a:extLst>
          </p:cNvPr>
          <p:cNvGrpSpPr/>
          <p:nvPr/>
        </p:nvGrpSpPr>
        <p:grpSpPr>
          <a:xfrm>
            <a:off x="8523515" y="2329738"/>
            <a:ext cx="2634367" cy="646331"/>
            <a:chOff x="8523515" y="2329738"/>
            <a:chExt cx="2634367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76196D-DB1A-BB8F-F2B2-328D35BAF0D3}"/>
                </a:ext>
              </a:extLst>
            </p:cNvPr>
            <p:cNvSpPr txBox="1"/>
            <p:nvPr/>
          </p:nvSpPr>
          <p:spPr>
            <a:xfrm>
              <a:off x="9413555" y="2329738"/>
              <a:ext cx="1744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Top: mean squared error.</a:t>
              </a:r>
            </a:p>
          </p:txBody>
        </p:sp>
        <p:cxnSp>
          <p:nvCxnSpPr>
            <p:cNvPr id="6" name="Curved Connector 5">
              <a:extLst>
                <a:ext uri="{FF2B5EF4-FFF2-40B4-BE49-F238E27FC236}">
                  <a16:creationId xmlns:a16="http://schemas.microsoft.com/office/drawing/2014/main" id="{0F65E45B-8E22-7217-3063-5342F2CFFF7F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rot="10800000" flipV="1">
              <a:off x="8523515" y="2652904"/>
              <a:ext cx="890041" cy="21401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1568C63-0537-A63C-D6D9-43798C56D645}"/>
              </a:ext>
            </a:extLst>
          </p:cNvPr>
          <p:cNvGrpSpPr/>
          <p:nvPr/>
        </p:nvGrpSpPr>
        <p:grpSpPr>
          <a:xfrm>
            <a:off x="8001001" y="3062539"/>
            <a:ext cx="3714774" cy="646331"/>
            <a:chOff x="8001001" y="3062539"/>
            <a:chExt cx="3714774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8DDE5F-9762-C815-B792-DFD60436EFC3}"/>
                </a:ext>
              </a:extLst>
            </p:cNvPr>
            <p:cNvSpPr txBox="1"/>
            <p:nvPr/>
          </p:nvSpPr>
          <p:spPr>
            <a:xfrm>
              <a:off x="9413555" y="3062539"/>
              <a:ext cx="2302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Bottom: variance of our observations 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B1BFD87F-F038-5356-9CF7-4033675B9546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rot="10800000" flipV="1">
              <a:off x="8001001" y="3385704"/>
              <a:ext cx="1412555" cy="4329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AEC2323-BB23-46C8-1B5E-035AD78CBB8E}"/>
              </a:ext>
            </a:extLst>
          </p:cNvPr>
          <p:cNvGrpSpPr/>
          <p:nvPr/>
        </p:nvGrpSpPr>
        <p:grpSpPr>
          <a:xfrm>
            <a:off x="9075913" y="4024322"/>
            <a:ext cx="3060295" cy="2521912"/>
            <a:chOff x="838200" y="4058502"/>
            <a:chExt cx="3060295" cy="25219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AF74054-C1E0-AAB0-41D7-8315A64DBAFA}"/>
                    </a:ext>
                  </a:extLst>
                </p:cNvPr>
                <p:cNvSpPr txBox="1"/>
                <p:nvPr/>
              </p:nvSpPr>
              <p:spPr>
                <a:xfrm>
                  <a:off x="838200" y="4058502"/>
                  <a:ext cx="306029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000" dirty="0"/>
                    <a:t>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≈1</m:t>
                      </m:r>
                    </m:oMath>
                  </a14:m>
                  <a:r>
                    <a:rPr lang="en-US" sz="2000" dirty="0"/>
                    <a:t>, then the “fit” of the model is very good.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AF74054-C1E0-AAB0-41D7-8315A64DB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4058502"/>
                  <a:ext cx="3060295" cy="707886"/>
                </a:xfrm>
                <a:prstGeom prst="rect">
                  <a:avLst/>
                </a:prstGeom>
                <a:blipFill>
                  <a:blip r:embed="rId5"/>
                  <a:stretch>
                    <a:fillRect l="-2066" t="-1754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47CDDE-F140-2110-E257-DA86B8EA0B19}"/>
                </a:ext>
              </a:extLst>
            </p:cNvPr>
            <p:cNvCxnSpPr>
              <a:cxnSpLocks/>
            </p:cNvCxnSpPr>
            <p:nvPr/>
          </p:nvCxnSpPr>
          <p:spPr>
            <a:xfrm>
              <a:off x="996043" y="5078186"/>
              <a:ext cx="0" cy="150222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8AF7F9-FD5E-1FA8-05C1-221779FEB2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6043" y="6580414"/>
              <a:ext cx="2694214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BC97C8F-B581-D3CD-4646-31A41133D129}"/>
                </a:ext>
              </a:extLst>
            </p:cNvPr>
            <p:cNvCxnSpPr/>
            <p:nvPr/>
          </p:nvCxnSpPr>
          <p:spPr>
            <a:xfrm flipV="1">
              <a:off x="996043" y="5225143"/>
              <a:ext cx="2579914" cy="1355271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70C782-7BDF-CD36-4028-A129B64FDF13}"/>
                </a:ext>
              </a:extLst>
            </p:cNvPr>
            <p:cNvSpPr/>
            <p:nvPr/>
          </p:nvSpPr>
          <p:spPr>
            <a:xfrm>
              <a:off x="2270353" y="5777514"/>
              <a:ext cx="198372" cy="19837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D504E1-C8CE-1225-A287-90E39513E32B}"/>
                </a:ext>
              </a:extLst>
            </p:cNvPr>
            <p:cNvSpPr/>
            <p:nvPr/>
          </p:nvSpPr>
          <p:spPr>
            <a:xfrm>
              <a:off x="3214689" y="5282214"/>
              <a:ext cx="198372" cy="19837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0F88DAB-44BB-BDDF-E19D-D9EA4DC44039}"/>
                </a:ext>
              </a:extLst>
            </p:cNvPr>
            <p:cNvSpPr/>
            <p:nvPr/>
          </p:nvSpPr>
          <p:spPr>
            <a:xfrm>
              <a:off x="2860904" y="5450941"/>
              <a:ext cx="198372" cy="19837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C7307EA-9DAC-0DEE-CD86-F0AD46CD6480}"/>
                </a:ext>
              </a:extLst>
            </p:cNvPr>
            <p:cNvSpPr/>
            <p:nvPr/>
          </p:nvSpPr>
          <p:spPr>
            <a:xfrm>
              <a:off x="1481125" y="6185029"/>
              <a:ext cx="198372" cy="19837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6B2D817-E4D5-4435-3D20-F9469316F75D}"/>
                </a:ext>
              </a:extLst>
            </p:cNvPr>
            <p:cNvSpPr/>
            <p:nvPr/>
          </p:nvSpPr>
          <p:spPr>
            <a:xfrm>
              <a:off x="1702200" y="6060750"/>
              <a:ext cx="198372" cy="19837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7AEE809-4B1D-8F61-2ECB-9EC8B4A99907}"/>
              </a:ext>
            </a:extLst>
          </p:cNvPr>
          <p:cNvGrpSpPr/>
          <p:nvPr/>
        </p:nvGrpSpPr>
        <p:grpSpPr>
          <a:xfrm>
            <a:off x="873025" y="4044506"/>
            <a:ext cx="3140390" cy="2799499"/>
            <a:chOff x="9051581" y="4058502"/>
            <a:chExt cx="3140390" cy="27994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48B4F95-B63E-5B81-80E4-C72F1E8BDD64}"/>
                    </a:ext>
                  </a:extLst>
                </p:cNvPr>
                <p:cNvSpPr txBox="1"/>
                <p:nvPr/>
              </p:nvSpPr>
              <p:spPr>
                <a:xfrm>
                  <a:off x="9051581" y="4058502"/>
                  <a:ext cx="2861582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sz="2000" dirty="0"/>
                    <a:t>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≈0</m:t>
                      </m:r>
                    </m:oMath>
                  </a14:m>
                  <a:r>
                    <a:rPr lang="en-US" sz="2000" dirty="0"/>
                    <a:t>, then the “fit” of the model is very bad.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48B4F95-B63E-5B81-80E4-C72F1E8BD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581" y="4058502"/>
                  <a:ext cx="2861582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322" t="-3509" r="-3965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232E596-4D80-1050-4F22-642D92A9CE79}"/>
                </a:ext>
              </a:extLst>
            </p:cNvPr>
            <p:cNvSpPr/>
            <p:nvPr/>
          </p:nvSpPr>
          <p:spPr>
            <a:xfrm>
              <a:off x="10285718" y="5829301"/>
              <a:ext cx="1906253" cy="1028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1E4BD1-10CD-5536-F837-A75254C29CB9}"/>
                </a:ext>
              </a:extLst>
            </p:cNvPr>
            <p:cNvGrpSpPr/>
            <p:nvPr/>
          </p:nvGrpSpPr>
          <p:grpSpPr>
            <a:xfrm>
              <a:off x="9218949" y="4989078"/>
              <a:ext cx="2694214" cy="1502228"/>
              <a:chOff x="1148443" y="5230586"/>
              <a:chExt cx="2694214" cy="150222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6C5335D-853F-F79A-C652-CF66411B1B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8443" y="5230586"/>
                <a:ext cx="0" cy="1502228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57FC3E3B-B275-F394-033D-B09645A356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48443" y="6732814"/>
                <a:ext cx="2694214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B4F7007-BE70-4480-659E-F747F88051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18948" y="5660819"/>
              <a:ext cx="2579914" cy="43295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0DEB108-6E40-9F5E-685F-0CBC62ABC2B0}"/>
                </a:ext>
              </a:extLst>
            </p:cNvPr>
            <p:cNvSpPr/>
            <p:nvPr/>
          </p:nvSpPr>
          <p:spPr>
            <a:xfrm>
              <a:off x="10107403" y="6255130"/>
              <a:ext cx="172519" cy="1725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DAA82FE-9DA1-58EA-8292-DB5C96CAFA2D}"/>
                </a:ext>
              </a:extLst>
            </p:cNvPr>
            <p:cNvSpPr/>
            <p:nvPr/>
          </p:nvSpPr>
          <p:spPr>
            <a:xfrm>
              <a:off x="10713953" y="5083750"/>
              <a:ext cx="172519" cy="1725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41A3D9-6090-1E01-A175-573C8679FC55}"/>
                </a:ext>
              </a:extLst>
            </p:cNvPr>
            <p:cNvSpPr/>
            <p:nvPr/>
          </p:nvSpPr>
          <p:spPr>
            <a:xfrm>
              <a:off x="11421437" y="6231163"/>
              <a:ext cx="172519" cy="1725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4C25C58-CBB6-2256-B717-8641C8B4DA32}"/>
                </a:ext>
              </a:extLst>
            </p:cNvPr>
            <p:cNvSpPr/>
            <p:nvPr/>
          </p:nvSpPr>
          <p:spPr>
            <a:xfrm>
              <a:off x="9368236" y="5045263"/>
              <a:ext cx="172519" cy="17251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4F4FC0-3D26-59D9-FE1A-7B8F91633ABC}"/>
              </a:ext>
            </a:extLst>
          </p:cNvPr>
          <p:cNvGrpSpPr/>
          <p:nvPr/>
        </p:nvGrpSpPr>
        <p:grpSpPr>
          <a:xfrm>
            <a:off x="5160658" y="4989078"/>
            <a:ext cx="2694214" cy="1502228"/>
            <a:chOff x="1148443" y="5230586"/>
            <a:chExt cx="2694214" cy="150222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706577-C50A-6EB2-A488-EA99406B76A9}"/>
                </a:ext>
              </a:extLst>
            </p:cNvPr>
            <p:cNvCxnSpPr>
              <a:cxnSpLocks/>
            </p:cNvCxnSpPr>
            <p:nvPr/>
          </p:nvCxnSpPr>
          <p:spPr>
            <a:xfrm>
              <a:off x="1148443" y="5230586"/>
              <a:ext cx="0" cy="1502228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2C111D-42DB-AA82-674F-31D00CBD51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8443" y="6732814"/>
              <a:ext cx="2694214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E5DF2D-129B-DC9E-A8B8-108C0000B755}"/>
                </a:ext>
              </a:extLst>
            </p:cNvPr>
            <p:cNvCxnSpPr/>
            <p:nvPr/>
          </p:nvCxnSpPr>
          <p:spPr>
            <a:xfrm flipV="1">
              <a:off x="1148443" y="5377543"/>
              <a:ext cx="2579914" cy="1355271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1D95E06-79C9-F86B-74B4-6539993A0131}"/>
                </a:ext>
              </a:extLst>
            </p:cNvPr>
            <p:cNvSpPr/>
            <p:nvPr/>
          </p:nvSpPr>
          <p:spPr>
            <a:xfrm>
              <a:off x="2351314" y="5582347"/>
              <a:ext cx="205654" cy="20565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29841D8-D8BA-C1D7-0507-39FBF51781D3}"/>
                </a:ext>
              </a:extLst>
            </p:cNvPr>
            <p:cNvSpPr/>
            <p:nvPr/>
          </p:nvSpPr>
          <p:spPr>
            <a:xfrm>
              <a:off x="3295650" y="5397292"/>
              <a:ext cx="205654" cy="20565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31C01D1-1E4E-8A68-361D-95D3339684B9}"/>
                </a:ext>
              </a:extLst>
            </p:cNvPr>
            <p:cNvSpPr/>
            <p:nvPr/>
          </p:nvSpPr>
          <p:spPr>
            <a:xfrm>
              <a:off x="2941865" y="5843607"/>
              <a:ext cx="205654" cy="20565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50D683E-16D5-E94B-2EE9-FAC975BE11E0}"/>
                </a:ext>
              </a:extLst>
            </p:cNvPr>
            <p:cNvSpPr/>
            <p:nvPr/>
          </p:nvSpPr>
          <p:spPr>
            <a:xfrm>
              <a:off x="1562086" y="6038847"/>
              <a:ext cx="205654" cy="20565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764396E-39C8-217D-5170-A4DF916A4BB1}"/>
                </a:ext>
              </a:extLst>
            </p:cNvPr>
            <p:cNvSpPr/>
            <p:nvPr/>
          </p:nvSpPr>
          <p:spPr>
            <a:xfrm>
              <a:off x="1783161" y="6437087"/>
              <a:ext cx="205654" cy="20565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Left-Right Arrow 64">
            <a:extLst>
              <a:ext uri="{FF2B5EF4-FFF2-40B4-BE49-F238E27FC236}">
                <a16:creationId xmlns:a16="http://schemas.microsoft.com/office/drawing/2014/main" id="{75769488-88EB-C13F-D71E-A2F0E87FDEDC}"/>
              </a:ext>
            </a:extLst>
          </p:cNvPr>
          <p:cNvSpPr/>
          <p:nvPr/>
        </p:nvSpPr>
        <p:spPr>
          <a:xfrm>
            <a:off x="4048240" y="4240097"/>
            <a:ext cx="4804749" cy="310243"/>
          </a:xfrm>
          <a:prstGeom prst="left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5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3A88-52B2-BF8B-1D23-1F089228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918F-32BD-9AB8-90FB-2DE1D988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Recap and Motivation for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regression to measure the effects of windfall income</a:t>
            </a:r>
          </a:p>
        </p:txBody>
      </p:sp>
    </p:spTree>
    <p:extLst>
      <p:ext uri="{BB962C8B-B14F-4D97-AF65-F5344CB8AC3E}">
        <p14:creationId xmlns:p14="http://schemas.microsoft.com/office/powerpoint/2010/main" val="1961707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511D23-4769-782E-9BDB-653862F31E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Aside: Should we care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511D23-4769-782E-9BDB-653862F31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EECC5-C90F-98FE-81D2-EFDB120649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It depends!</a:t>
                </a:r>
              </a:p>
              <a:p>
                <a:endParaRPr lang="en-US" dirty="0"/>
              </a:p>
              <a:p>
                <a:r>
                  <a:rPr lang="en-US" dirty="0"/>
                  <a:t>A 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suggests the model is a good fit, which suggests that our causal theory (PIH in this case) is correct.</a:t>
                </a:r>
              </a:p>
              <a:p>
                <a:endParaRPr lang="en-US" dirty="0"/>
              </a:p>
              <a:p>
                <a:r>
                  <a:rPr lang="en-US" dirty="0"/>
                  <a:t>But sometimes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can be large or small for spurious reasons…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EECC5-C90F-98FE-81D2-EFDB12064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75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D1ED2-7B8B-3ED9-5F60-24BBBCA4D7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When should we </a:t>
                </a:r>
                <a:r>
                  <a:rPr lang="en-US" b="1" dirty="0"/>
                  <a:t>not</a:t>
                </a:r>
                <a:r>
                  <a:rPr lang="en-US" dirty="0"/>
                  <a:t> care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D1ED2-7B8B-3ED9-5F60-24BBBCA4D7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950E-8DB9-36E5-8A52-C4D2CC80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7089" cy="4351338"/>
          </a:xfrm>
        </p:spPr>
        <p:txBody>
          <a:bodyPr/>
          <a:lstStyle/>
          <a:p>
            <a:r>
              <a:rPr lang="en-US" dirty="0"/>
              <a:t>Example:  Say we run an RCT.  The treatment is very effective.</a:t>
            </a:r>
          </a:p>
        </p:txBody>
      </p:sp>
    </p:spTree>
    <p:extLst>
      <p:ext uri="{BB962C8B-B14F-4D97-AF65-F5344CB8AC3E}">
        <p14:creationId xmlns:p14="http://schemas.microsoft.com/office/powerpoint/2010/main" val="1564623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D1ED2-7B8B-3ED9-5F60-24BBBCA4D7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When should we </a:t>
                </a:r>
                <a:r>
                  <a:rPr lang="en-US" b="1" dirty="0"/>
                  <a:t>not</a:t>
                </a:r>
                <a:r>
                  <a:rPr lang="en-US" dirty="0"/>
                  <a:t> care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D1ED2-7B8B-3ED9-5F60-24BBBCA4D7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950E-8DB9-36E5-8A52-C4D2CC80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7089" cy="4351338"/>
          </a:xfrm>
        </p:spPr>
        <p:txBody>
          <a:bodyPr/>
          <a:lstStyle/>
          <a:p>
            <a:r>
              <a:rPr lang="en-US" dirty="0"/>
              <a:t>Example:  Say we run an RCT.  The treatment is very effective.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Example A: The control group is </a:t>
            </a:r>
            <a:r>
              <a:rPr lang="en-US" b="1" dirty="0">
                <a:solidFill>
                  <a:schemeClr val="accent1"/>
                </a:solidFill>
              </a:rPr>
              <a:t>much bigger</a:t>
            </a:r>
            <a:r>
              <a:rPr lang="en-US" dirty="0">
                <a:solidFill>
                  <a:schemeClr val="accent1"/>
                </a:solidFill>
              </a:rPr>
              <a:t> than the treatment group.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E246F7-6089-CB94-8EAE-5F8A59B0CDFC}"/>
              </a:ext>
            </a:extLst>
          </p:cNvPr>
          <p:cNvGrpSpPr/>
          <p:nvPr/>
        </p:nvGrpSpPr>
        <p:grpSpPr>
          <a:xfrm>
            <a:off x="2137540" y="4451027"/>
            <a:ext cx="595630" cy="883872"/>
            <a:chOff x="4786995" y="2521230"/>
            <a:chExt cx="537562" cy="7977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4D7F68-5396-8AFC-1B9F-CA2250E00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6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8B02D9D7-F372-778A-6B1A-D6FDE62A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3C3D41-171E-D56E-90D4-DAD3400FFE0B}"/>
              </a:ext>
            </a:extLst>
          </p:cNvPr>
          <p:cNvGrpSpPr/>
          <p:nvPr/>
        </p:nvGrpSpPr>
        <p:grpSpPr>
          <a:xfrm>
            <a:off x="1448113" y="4035791"/>
            <a:ext cx="635386" cy="1135087"/>
            <a:chOff x="4948818" y="3551039"/>
            <a:chExt cx="925926" cy="16541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588DD8-7D62-5EA2-B826-0E8205FB5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71F8B5-5876-0A88-6361-8B927D66B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40880C-29FC-B7FB-CDCD-944CBB2AEBC1}"/>
              </a:ext>
            </a:extLst>
          </p:cNvPr>
          <p:cNvSpPr txBox="1"/>
          <p:nvPr/>
        </p:nvSpPr>
        <p:spPr>
          <a:xfrm>
            <a:off x="1448113" y="3383266"/>
            <a:ext cx="176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Control 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6032E-3C53-3AB5-4EF1-ED73ADFA577A}"/>
              </a:ext>
            </a:extLst>
          </p:cNvPr>
          <p:cNvSpPr txBox="1"/>
          <p:nvPr/>
        </p:nvSpPr>
        <p:spPr>
          <a:xfrm>
            <a:off x="8928966" y="3383266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Treatment Group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B62F61-765B-7FCF-AD88-159D6CD908E4}"/>
              </a:ext>
            </a:extLst>
          </p:cNvPr>
          <p:cNvGrpSpPr/>
          <p:nvPr/>
        </p:nvGrpSpPr>
        <p:grpSpPr>
          <a:xfrm>
            <a:off x="2819928" y="3741500"/>
            <a:ext cx="635386" cy="1135087"/>
            <a:chOff x="4948818" y="3551039"/>
            <a:chExt cx="925926" cy="1654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F20C51-278D-3B8C-403E-ECCA3EF1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6CC94E-067B-4F15-F7B7-8AE8B7D6F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D3B0F9-831C-8B31-7C44-A780BD8DF63D}"/>
              </a:ext>
            </a:extLst>
          </p:cNvPr>
          <p:cNvGrpSpPr/>
          <p:nvPr/>
        </p:nvGrpSpPr>
        <p:grpSpPr>
          <a:xfrm>
            <a:off x="3658872" y="4184197"/>
            <a:ext cx="635386" cy="1135087"/>
            <a:chOff x="4948818" y="3551039"/>
            <a:chExt cx="925926" cy="16541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C4D819B-C7A2-4318-46DE-D7D8100B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F2B407-B1E0-5268-B216-B86E7729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C473C0-85DA-B8CC-B247-60EE571E7184}"/>
              </a:ext>
            </a:extLst>
          </p:cNvPr>
          <p:cNvGrpSpPr/>
          <p:nvPr/>
        </p:nvGrpSpPr>
        <p:grpSpPr>
          <a:xfrm>
            <a:off x="2458856" y="5117924"/>
            <a:ext cx="635386" cy="1135087"/>
            <a:chOff x="4948818" y="3551039"/>
            <a:chExt cx="925926" cy="16541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BB98911-5178-C0A4-18BA-717E12298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90CFA4-F4E4-9D43-0DC1-683121E2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590178-B2FA-0D28-129F-03D2E37C6B69}"/>
              </a:ext>
            </a:extLst>
          </p:cNvPr>
          <p:cNvGrpSpPr/>
          <p:nvPr/>
        </p:nvGrpSpPr>
        <p:grpSpPr>
          <a:xfrm>
            <a:off x="1439060" y="5334899"/>
            <a:ext cx="595630" cy="883872"/>
            <a:chOff x="4786995" y="2521230"/>
            <a:chExt cx="537562" cy="79770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A8A456B-A035-1D01-8867-950B5629D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26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4354375D-82CE-EF68-1C9B-58E063363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7D5D20-836F-E24E-F3DB-F6483B9A2B8C}"/>
              </a:ext>
            </a:extLst>
          </p:cNvPr>
          <p:cNvGrpSpPr/>
          <p:nvPr/>
        </p:nvGrpSpPr>
        <p:grpSpPr>
          <a:xfrm>
            <a:off x="3952690" y="5190268"/>
            <a:ext cx="635386" cy="1135087"/>
            <a:chOff x="4948818" y="3551039"/>
            <a:chExt cx="925926" cy="165412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B1CE5E-8DD0-88A7-D231-0F6FFC32D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AAC305C-6E11-9535-0649-D4354FA54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2322B7-226A-53F5-DBA1-F9A3E3E92964}"/>
              </a:ext>
            </a:extLst>
          </p:cNvPr>
          <p:cNvGrpSpPr/>
          <p:nvPr/>
        </p:nvGrpSpPr>
        <p:grpSpPr>
          <a:xfrm>
            <a:off x="4185753" y="3953881"/>
            <a:ext cx="635386" cy="1135087"/>
            <a:chOff x="4948818" y="3551039"/>
            <a:chExt cx="925926" cy="165412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6CC87B5-F211-A797-F934-03143FEDA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DD96264-7F8F-8F6C-BE56-E25F5A902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B28D52-802B-E903-AFF6-C0F6879D3342}"/>
              </a:ext>
            </a:extLst>
          </p:cNvPr>
          <p:cNvGrpSpPr/>
          <p:nvPr/>
        </p:nvGrpSpPr>
        <p:grpSpPr>
          <a:xfrm>
            <a:off x="654814" y="4367295"/>
            <a:ext cx="595630" cy="883872"/>
            <a:chOff x="4786995" y="2521230"/>
            <a:chExt cx="537562" cy="79770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D207EC-794F-9BD3-99AA-9FE7594BA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35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6CC7A92A-9A28-AAE5-85F5-C6DF99826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52FB74-BE25-425E-A795-63ADF01F0C51}"/>
              </a:ext>
            </a:extLst>
          </p:cNvPr>
          <p:cNvGrpSpPr/>
          <p:nvPr/>
        </p:nvGrpSpPr>
        <p:grpSpPr>
          <a:xfrm>
            <a:off x="3482121" y="3671718"/>
            <a:ext cx="595630" cy="883872"/>
            <a:chOff x="4786995" y="2521230"/>
            <a:chExt cx="537562" cy="79770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AD115DA-54CC-501F-0A30-4B2542FE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38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79E71BB3-671E-C4A5-F59D-B03F5A746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2FB66-1B12-66BA-B798-EF025F73CFF4}"/>
              </a:ext>
            </a:extLst>
          </p:cNvPr>
          <p:cNvGrpSpPr/>
          <p:nvPr/>
        </p:nvGrpSpPr>
        <p:grpSpPr>
          <a:xfrm>
            <a:off x="588345" y="5125559"/>
            <a:ext cx="635386" cy="1135087"/>
            <a:chOff x="4948818" y="3551039"/>
            <a:chExt cx="925926" cy="16541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A30F297-674C-B8F8-393D-9A4721A71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22D4D73-1FDA-0012-B4B4-D3DBCD590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DD5A95-20A4-5F0E-76EE-B428C911C0F7}"/>
              </a:ext>
            </a:extLst>
          </p:cNvPr>
          <p:cNvGrpSpPr/>
          <p:nvPr/>
        </p:nvGrpSpPr>
        <p:grpSpPr>
          <a:xfrm>
            <a:off x="1947116" y="5528849"/>
            <a:ext cx="635386" cy="1135087"/>
            <a:chOff x="4948818" y="3551039"/>
            <a:chExt cx="925926" cy="16541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880B3DC-C0D4-32DC-2840-27D932C5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E891BF2-55E1-0410-7301-BC382A00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0C0910-83B6-9A21-0B20-C383921E90CF}"/>
              </a:ext>
            </a:extLst>
          </p:cNvPr>
          <p:cNvGrpSpPr/>
          <p:nvPr/>
        </p:nvGrpSpPr>
        <p:grpSpPr>
          <a:xfrm>
            <a:off x="3304339" y="5530103"/>
            <a:ext cx="635386" cy="1135087"/>
            <a:chOff x="4948818" y="3551039"/>
            <a:chExt cx="925926" cy="165412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66BE6A7-D62B-43D7-CE95-1DE5A172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1B335B6-5EFC-4166-6099-297435D2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C1955E-E2D4-0AC7-EBC2-4B0B61110DA0}"/>
              </a:ext>
            </a:extLst>
          </p:cNvPr>
          <p:cNvGrpSpPr/>
          <p:nvPr/>
        </p:nvGrpSpPr>
        <p:grpSpPr>
          <a:xfrm>
            <a:off x="762206" y="3353726"/>
            <a:ext cx="595630" cy="883872"/>
            <a:chOff x="4786995" y="2521230"/>
            <a:chExt cx="537562" cy="79770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EF2B797-D227-6C29-EF41-DC386B5D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50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D99F03F4-0A2F-EF58-4D56-E207D6DB6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AC675A-9FD3-059F-7C68-F9E162463AEC}"/>
              </a:ext>
            </a:extLst>
          </p:cNvPr>
          <p:cNvGrpSpPr/>
          <p:nvPr/>
        </p:nvGrpSpPr>
        <p:grpSpPr>
          <a:xfrm>
            <a:off x="9697081" y="4361451"/>
            <a:ext cx="595630" cy="883872"/>
            <a:chOff x="4786995" y="2521230"/>
            <a:chExt cx="537562" cy="79770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784901F-F05B-E443-2521-296D1E79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56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5A8FA514-609B-48C3-6C5F-BDBC5890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EC97B31-A3A3-760B-BDFF-1B86977BFDF8}"/>
              </a:ext>
            </a:extLst>
          </p:cNvPr>
          <p:cNvGrpSpPr/>
          <p:nvPr/>
        </p:nvGrpSpPr>
        <p:grpSpPr>
          <a:xfrm>
            <a:off x="10352140" y="4367295"/>
            <a:ext cx="595630" cy="883872"/>
            <a:chOff x="4786995" y="2521230"/>
            <a:chExt cx="537562" cy="79770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A4770E1-FC21-73F6-1B2C-719BF344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59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B071E7F0-D89B-C79D-6A67-D958F6220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7ADB712-DCC5-A9FC-E3AD-43744BCF7DD6}"/>
                  </a:ext>
                </a:extLst>
              </p:cNvPr>
              <p:cNvSpPr txBox="1"/>
              <p:nvPr/>
            </p:nvSpPr>
            <p:spPr>
              <a:xfrm>
                <a:off x="5232619" y="3151207"/>
                <a:ext cx="3210228" cy="3341668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The treatment explains very little of the variance, since all the variance happens in the control group.</a:t>
                </a: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tiny.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7ADB712-DCC5-A9FC-E3AD-43744BCF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619" y="3151207"/>
                <a:ext cx="3210228" cy="33416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97B457A7-A753-EA17-D50D-145F14A53C04}"/>
              </a:ext>
            </a:extLst>
          </p:cNvPr>
          <p:cNvGrpSpPr/>
          <p:nvPr/>
        </p:nvGrpSpPr>
        <p:grpSpPr>
          <a:xfrm>
            <a:off x="3072489" y="4675226"/>
            <a:ext cx="635386" cy="1135087"/>
            <a:chOff x="4948818" y="3551039"/>
            <a:chExt cx="925926" cy="165412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3AD81EF-50A8-1327-996A-55E77275E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94E91E-89CA-895F-F5A3-D5D99D294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238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D1ED2-7B8B-3ED9-5F60-24BBBCA4D7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When should we </a:t>
                </a:r>
                <a:r>
                  <a:rPr lang="en-US" b="1" dirty="0"/>
                  <a:t>not</a:t>
                </a:r>
                <a:r>
                  <a:rPr lang="en-US" dirty="0"/>
                  <a:t> care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D1ED2-7B8B-3ED9-5F60-24BBBCA4D7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950E-8DB9-36E5-8A52-C4D2CC80B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7089" cy="4351338"/>
          </a:xfrm>
        </p:spPr>
        <p:txBody>
          <a:bodyPr/>
          <a:lstStyle/>
          <a:p>
            <a:r>
              <a:rPr lang="en-US" dirty="0"/>
              <a:t>Example:  Say we run an RCT.  The treatment is very effective.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Example B: The control group is </a:t>
            </a:r>
            <a:r>
              <a:rPr lang="en-US" b="1" dirty="0">
                <a:solidFill>
                  <a:schemeClr val="accent1"/>
                </a:solidFill>
              </a:rPr>
              <a:t>the same size </a:t>
            </a:r>
            <a:r>
              <a:rPr lang="en-US" dirty="0">
                <a:solidFill>
                  <a:schemeClr val="accent1"/>
                </a:solidFill>
              </a:rPr>
              <a:t>as the treatment group.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E246F7-6089-CB94-8EAE-5F8A59B0CDFC}"/>
              </a:ext>
            </a:extLst>
          </p:cNvPr>
          <p:cNvGrpSpPr/>
          <p:nvPr/>
        </p:nvGrpSpPr>
        <p:grpSpPr>
          <a:xfrm>
            <a:off x="10746582" y="5140193"/>
            <a:ext cx="595630" cy="883872"/>
            <a:chOff x="4786995" y="2521230"/>
            <a:chExt cx="537562" cy="7977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4D7F68-5396-8AFC-1B9F-CA2250E00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6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8B02D9D7-F372-778A-6B1A-D6FDE62A4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3C3D41-171E-D56E-90D4-DAD3400FFE0B}"/>
              </a:ext>
            </a:extLst>
          </p:cNvPr>
          <p:cNvGrpSpPr/>
          <p:nvPr/>
        </p:nvGrpSpPr>
        <p:grpSpPr>
          <a:xfrm>
            <a:off x="1581596" y="3916659"/>
            <a:ext cx="635386" cy="1135087"/>
            <a:chOff x="4948818" y="3551039"/>
            <a:chExt cx="925926" cy="16541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588DD8-7D62-5EA2-B826-0E8205FB5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71F8B5-5876-0A88-6361-8B927D66B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40880C-29FC-B7FB-CDCD-944CBB2AEBC1}"/>
              </a:ext>
            </a:extLst>
          </p:cNvPr>
          <p:cNvSpPr txBox="1"/>
          <p:nvPr/>
        </p:nvSpPr>
        <p:spPr>
          <a:xfrm>
            <a:off x="1448113" y="3383266"/>
            <a:ext cx="176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Control Group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6032E-3C53-3AB5-4EF1-ED73ADFA577A}"/>
              </a:ext>
            </a:extLst>
          </p:cNvPr>
          <p:cNvSpPr txBox="1"/>
          <p:nvPr/>
        </p:nvSpPr>
        <p:spPr>
          <a:xfrm>
            <a:off x="8928966" y="3383266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Treatment Group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B62F61-765B-7FCF-AD88-159D6CD908E4}"/>
              </a:ext>
            </a:extLst>
          </p:cNvPr>
          <p:cNvGrpSpPr/>
          <p:nvPr/>
        </p:nvGrpSpPr>
        <p:grpSpPr>
          <a:xfrm>
            <a:off x="2250503" y="3808568"/>
            <a:ext cx="635386" cy="1135087"/>
            <a:chOff x="4948818" y="3551039"/>
            <a:chExt cx="925926" cy="16541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F20C51-278D-3B8C-403E-ECCA3EF1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C6CC94E-067B-4F15-F7B7-8AE8B7D6F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C473C0-85DA-B8CC-B247-60EE571E7184}"/>
              </a:ext>
            </a:extLst>
          </p:cNvPr>
          <p:cNvGrpSpPr/>
          <p:nvPr/>
        </p:nvGrpSpPr>
        <p:grpSpPr>
          <a:xfrm>
            <a:off x="3029518" y="3845082"/>
            <a:ext cx="635386" cy="1135087"/>
            <a:chOff x="4948818" y="3551039"/>
            <a:chExt cx="925926" cy="16541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BB98911-5178-C0A4-18BA-717E12298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90CFA4-F4E4-9D43-0DC1-683121E21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8136E9-2AD0-B4E3-D597-0C1B6741D148}"/>
              </a:ext>
            </a:extLst>
          </p:cNvPr>
          <p:cNvGrpSpPr/>
          <p:nvPr/>
        </p:nvGrpSpPr>
        <p:grpSpPr>
          <a:xfrm>
            <a:off x="10032094" y="5151213"/>
            <a:ext cx="595630" cy="883872"/>
            <a:chOff x="4786995" y="2521230"/>
            <a:chExt cx="537562" cy="79770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B6A9D3-FDAD-60D0-D9A5-76CEA623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23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911A5130-E104-9F28-159E-93740D92A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590178-B2FA-0D28-129F-03D2E37C6B69}"/>
              </a:ext>
            </a:extLst>
          </p:cNvPr>
          <p:cNvGrpSpPr/>
          <p:nvPr/>
        </p:nvGrpSpPr>
        <p:grpSpPr>
          <a:xfrm>
            <a:off x="2709900" y="4709277"/>
            <a:ext cx="595630" cy="883872"/>
            <a:chOff x="4786995" y="2521230"/>
            <a:chExt cx="537562" cy="79770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A8A456B-A035-1D01-8867-950B5629D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26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4354375D-82CE-EF68-1C9B-58E063363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2B28D52-802B-E903-AFF6-C0F6879D3342}"/>
              </a:ext>
            </a:extLst>
          </p:cNvPr>
          <p:cNvGrpSpPr/>
          <p:nvPr/>
        </p:nvGrpSpPr>
        <p:grpSpPr>
          <a:xfrm>
            <a:off x="1082395" y="4666123"/>
            <a:ext cx="595630" cy="883872"/>
            <a:chOff x="4786995" y="2521230"/>
            <a:chExt cx="537562" cy="79770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D207EC-794F-9BD3-99AA-9FE7594BA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35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6CC7A92A-9A28-AAE5-85F5-C6DF998264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452FB74-BE25-425E-A795-63ADF01F0C51}"/>
              </a:ext>
            </a:extLst>
          </p:cNvPr>
          <p:cNvGrpSpPr/>
          <p:nvPr/>
        </p:nvGrpSpPr>
        <p:grpSpPr>
          <a:xfrm>
            <a:off x="9339837" y="5191791"/>
            <a:ext cx="595630" cy="883872"/>
            <a:chOff x="4786995" y="2521230"/>
            <a:chExt cx="537562" cy="79770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AD115DA-54CC-501F-0A30-4B2542FEF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38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79E71BB3-671E-C4A5-F59D-B03F5A746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22FB66-1B12-66BA-B798-EF025F73CFF4}"/>
              </a:ext>
            </a:extLst>
          </p:cNvPr>
          <p:cNvGrpSpPr/>
          <p:nvPr/>
        </p:nvGrpSpPr>
        <p:grpSpPr>
          <a:xfrm>
            <a:off x="1622254" y="5335484"/>
            <a:ext cx="635386" cy="1135087"/>
            <a:chOff x="4948818" y="3551039"/>
            <a:chExt cx="925926" cy="16541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A30F297-674C-B8F8-393D-9A4721A71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22D4D73-1FDA-0012-B4B4-D3DBCD590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DD5A95-20A4-5F0E-76EE-B428C911C0F7}"/>
              </a:ext>
            </a:extLst>
          </p:cNvPr>
          <p:cNvGrpSpPr/>
          <p:nvPr/>
        </p:nvGrpSpPr>
        <p:grpSpPr>
          <a:xfrm>
            <a:off x="2689818" y="5443410"/>
            <a:ext cx="635386" cy="1135087"/>
            <a:chOff x="4948818" y="3551039"/>
            <a:chExt cx="925926" cy="16541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880B3DC-C0D4-32DC-2840-27D932C5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E891BF2-55E1-0410-7301-BC382A004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0C0910-83B6-9A21-0B20-C383921E90CF}"/>
              </a:ext>
            </a:extLst>
          </p:cNvPr>
          <p:cNvGrpSpPr/>
          <p:nvPr/>
        </p:nvGrpSpPr>
        <p:grpSpPr>
          <a:xfrm>
            <a:off x="3528672" y="4624247"/>
            <a:ext cx="635386" cy="1135087"/>
            <a:chOff x="4948818" y="3551039"/>
            <a:chExt cx="925926" cy="165412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66BE6A7-D62B-43D7-CE95-1DE5A1723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1B335B6-5EFC-4166-6099-297435D26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C1C2BB0-FEAA-3F97-1952-693668E8E121}"/>
              </a:ext>
            </a:extLst>
          </p:cNvPr>
          <p:cNvGrpSpPr/>
          <p:nvPr/>
        </p:nvGrpSpPr>
        <p:grpSpPr>
          <a:xfrm>
            <a:off x="9091198" y="4362420"/>
            <a:ext cx="595630" cy="883872"/>
            <a:chOff x="4786995" y="2521230"/>
            <a:chExt cx="537562" cy="79770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6304C34-081A-E157-41E6-023E95E65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53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6278B1D1-5DD9-9BFE-23A8-9967E98F3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CAC675A-9FD3-059F-7C68-F9E162463AEC}"/>
              </a:ext>
            </a:extLst>
          </p:cNvPr>
          <p:cNvGrpSpPr/>
          <p:nvPr/>
        </p:nvGrpSpPr>
        <p:grpSpPr>
          <a:xfrm>
            <a:off x="9697081" y="4361451"/>
            <a:ext cx="595630" cy="883872"/>
            <a:chOff x="4786995" y="2521230"/>
            <a:chExt cx="537562" cy="79770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D784901F-F05B-E443-2521-296D1E79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56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5A8FA514-609B-48C3-6C5F-BDBC5890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EC97B31-A3A3-760B-BDFF-1B86977BFDF8}"/>
              </a:ext>
            </a:extLst>
          </p:cNvPr>
          <p:cNvGrpSpPr/>
          <p:nvPr/>
        </p:nvGrpSpPr>
        <p:grpSpPr>
          <a:xfrm>
            <a:off x="10352140" y="4367295"/>
            <a:ext cx="595630" cy="883872"/>
            <a:chOff x="4786995" y="2521230"/>
            <a:chExt cx="537562" cy="79770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A4770E1-FC21-73F6-1B2C-719BF344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59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B071E7F0-D89B-C79D-6A67-D958F6220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7ADB712-DCC5-A9FC-E3AD-43744BCF7DD6}"/>
                  </a:ext>
                </a:extLst>
              </p:cNvPr>
              <p:cNvSpPr txBox="1"/>
              <p:nvPr/>
            </p:nvSpPr>
            <p:spPr>
              <a:xfrm>
                <a:off x="4911576" y="3250352"/>
                <a:ext cx="3210228" cy="3341668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The treatment explains a lot of the variance, since it is driven by the difference between groups.</a:t>
                </a: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large.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7ADB712-DCC5-A9FC-E3AD-43744BCF7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576" y="3250352"/>
                <a:ext cx="3210228" cy="33416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E8F83FEC-DB45-D954-F1FE-D28F58101D74}"/>
              </a:ext>
            </a:extLst>
          </p:cNvPr>
          <p:cNvGrpSpPr/>
          <p:nvPr/>
        </p:nvGrpSpPr>
        <p:grpSpPr>
          <a:xfrm>
            <a:off x="8695412" y="5177227"/>
            <a:ext cx="595630" cy="883872"/>
            <a:chOff x="4786995" y="2521230"/>
            <a:chExt cx="537562" cy="79770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4BAAD15-C743-F09C-AC06-BB89804A8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63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8EFDEB22-0049-FB08-DE8B-BCDD077FA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F0428F3-0639-5CCB-9B7D-F1F4E61C23CD}"/>
              </a:ext>
            </a:extLst>
          </p:cNvPr>
          <p:cNvGrpSpPr/>
          <p:nvPr/>
        </p:nvGrpSpPr>
        <p:grpSpPr>
          <a:xfrm>
            <a:off x="11058966" y="4362719"/>
            <a:ext cx="595630" cy="883872"/>
            <a:chOff x="4786995" y="2521230"/>
            <a:chExt cx="537562" cy="797704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FBBABCF-9A30-B35D-E57A-BE2F248D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66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AD351621-3F89-A21A-78C5-768C50C7C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B146159-F8EC-DD22-6D5C-93E32BED7A35}"/>
              </a:ext>
            </a:extLst>
          </p:cNvPr>
          <p:cNvGrpSpPr/>
          <p:nvPr/>
        </p:nvGrpSpPr>
        <p:grpSpPr>
          <a:xfrm>
            <a:off x="8495584" y="4329959"/>
            <a:ext cx="595630" cy="883872"/>
            <a:chOff x="4786995" y="2521230"/>
            <a:chExt cx="537562" cy="797704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3A57029-6330-3A8A-9C6B-22ACF7309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6995" y="2541121"/>
              <a:ext cx="537562" cy="777813"/>
            </a:xfrm>
            <a:prstGeom prst="rect">
              <a:avLst/>
            </a:prstGeom>
          </p:spPr>
        </p:pic>
        <p:pic>
          <p:nvPicPr>
            <p:cNvPr id="69" name="Picture 10" descr="Download Smile, Emoji, Happy. Royalty-Free Vector Graphic - Pixabay">
              <a:extLst>
                <a:ext uri="{FF2B5EF4-FFF2-40B4-BE49-F238E27FC236}">
                  <a16:creationId xmlns:a16="http://schemas.microsoft.com/office/drawing/2014/main" id="{3420DB1C-38AF-1D37-A104-8A5C7D268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295" y="2521230"/>
              <a:ext cx="323283" cy="323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3136E46-17D1-A69B-05EE-B48AF6907FE9}"/>
              </a:ext>
            </a:extLst>
          </p:cNvPr>
          <p:cNvGrpSpPr/>
          <p:nvPr/>
        </p:nvGrpSpPr>
        <p:grpSpPr>
          <a:xfrm>
            <a:off x="2052727" y="4649364"/>
            <a:ext cx="635386" cy="1135087"/>
            <a:chOff x="4948818" y="3551039"/>
            <a:chExt cx="925926" cy="1654120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72F072EB-EFA6-7550-D9B1-AA91AD2F1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754" y="3949241"/>
              <a:ext cx="867990" cy="125591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E6D5AE7-2FEA-90B7-934A-3FE49A67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8818" y="3551039"/>
              <a:ext cx="867991" cy="1290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173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D1ED2-7B8B-3ED9-5F60-24BBBCA4D7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When should we </a:t>
                </a:r>
                <a:r>
                  <a:rPr lang="en-US" b="1" dirty="0"/>
                  <a:t>not</a:t>
                </a:r>
                <a:r>
                  <a:rPr lang="en-US" dirty="0"/>
                  <a:t> care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CDD1ED2-7B8B-3ED9-5F60-24BBBCA4D7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4950E-8DB9-36E5-8A52-C4D2CC80B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57089" cy="4351338"/>
              </a:xfrm>
            </p:spPr>
            <p:txBody>
              <a:bodyPr/>
              <a:lstStyle/>
              <a:p>
                <a:r>
                  <a:rPr lang="en-US" dirty="0"/>
                  <a:t>Example:  Say we run an RCT.  The treatment is very effective.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Example A: The control group is </a:t>
                </a:r>
                <a:r>
                  <a:rPr lang="en-US" b="1" dirty="0">
                    <a:solidFill>
                      <a:schemeClr val="accent1"/>
                    </a:solidFill>
                  </a:rPr>
                  <a:t>much bigger</a:t>
                </a:r>
                <a:r>
                  <a:rPr lang="en-US" dirty="0">
                    <a:solidFill>
                      <a:schemeClr val="accent1"/>
                    </a:solidFill>
                  </a:rPr>
                  <a:t> than the treatment group.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tiny.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Example B: The control group is </a:t>
                </a:r>
                <a:r>
                  <a:rPr lang="en-US" b="1" dirty="0">
                    <a:solidFill>
                      <a:schemeClr val="accent1"/>
                    </a:solidFill>
                  </a:rPr>
                  <a:t>the same size </a:t>
                </a:r>
                <a:r>
                  <a:rPr lang="en-US" dirty="0">
                    <a:solidFill>
                      <a:schemeClr val="accent1"/>
                    </a:solidFill>
                  </a:rPr>
                  <a:t>as the treatment group.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large.</a:t>
                </a:r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We </a:t>
                </a:r>
                <a:r>
                  <a:rPr lang="en-US" b="1" dirty="0">
                    <a:solidFill>
                      <a:schemeClr val="tx1"/>
                    </a:solidFill>
                  </a:rPr>
                  <a:t>should not </a:t>
                </a:r>
                <a:r>
                  <a:rPr lang="en-US" dirty="0">
                    <a:solidFill>
                      <a:schemeClr val="tx1"/>
                    </a:solidFill>
                  </a:rPr>
                  <a:t>care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 this example: it has nothing to do with the effectiveness of the treatment!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4950E-8DB9-36E5-8A52-C4D2CC80B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57089" cy="4351338"/>
              </a:xfrm>
              <a:blipFill>
                <a:blip r:embed="rId4"/>
                <a:stretch>
                  <a:fillRect l="-933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27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4038-C9C1-455C-3A74-D663877CC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(End Aside)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DD611A-E65E-E829-8034-60E6E6905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Moral of the story: look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but not without thinking </a:t>
                </a:r>
                <a:r>
                  <a:rPr lang="en-US" dirty="0">
                    <a:sym typeface="Wingdings" pitchFamily="2" charset="2"/>
                  </a:rPr>
                  <a:t>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DD611A-E65E-E829-8034-60E6E6905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449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7CB47-9558-D3EA-948A-C82082BA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regression a good idea </a:t>
            </a:r>
            <a:br>
              <a:rPr lang="en-US" dirty="0"/>
            </a:br>
            <a:r>
              <a:rPr lang="en-US" dirty="0"/>
              <a:t>in our example?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C292A-F16F-607A-4C5A-69AA8F968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957814" cy="1500187"/>
          </a:xfrm>
        </p:spPr>
        <p:txBody>
          <a:bodyPr/>
          <a:lstStyle/>
          <a:p>
            <a:r>
              <a:rPr lang="en-US" dirty="0"/>
              <a:t>If we regress “savings” on “lottery winnings,” what are we learning about ATE?</a:t>
            </a:r>
          </a:p>
        </p:txBody>
      </p:sp>
    </p:spTree>
    <p:extLst>
      <p:ext uri="{BB962C8B-B14F-4D97-AF65-F5344CB8AC3E}">
        <p14:creationId xmlns:p14="http://schemas.microsoft.com/office/powerpoint/2010/main" val="568496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3EB2-277A-B707-8234-0F440909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0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Thought Experiment</a:t>
            </a:r>
            <a:br>
              <a:rPr lang="en-US" dirty="0"/>
            </a:br>
            <a:r>
              <a:rPr lang="en-US" sz="2400" dirty="0"/>
              <a:t>To measure the effect of “windfall” income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6BE3-E649-0215-561E-3B2A8883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251"/>
            <a:ext cx="10515600" cy="20549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at a bunch of people who won the lottery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One-time</a:t>
            </a:r>
            <a:r>
              <a:rPr lang="en-US" dirty="0">
                <a:solidFill>
                  <a:schemeClr val="accent1"/>
                </a:solidFill>
              </a:rPr>
              <a:t> payout of $10,000</a:t>
            </a:r>
          </a:p>
          <a:p>
            <a:r>
              <a:rPr lang="en-US" dirty="0"/>
              <a:t>And look at a bunch of people who didn’t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possibly who didn’t play… </a:t>
            </a:r>
          </a:p>
          <a:p>
            <a:r>
              <a:rPr lang="en-US" dirty="0"/>
              <a:t>Measure the consumption of both groups and run a regression!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40791-EE9A-6B9A-6CFB-A8A9E5F3D512}"/>
              </a:ext>
            </a:extLst>
          </p:cNvPr>
          <p:cNvGrpSpPr/>
          <p:nvPr/>
        </p:nvGrpSpPr>
        <p:grpSpPr>
          <a:xfrm>
            <a:off x="8511499" y="123520"/>
            <a:ext cx="3475829" cy="1567168"/>
            <a:chOff x="8511499" y="123520"/>
            <a:chExt cx="3475829" cy="15671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81F01A-2DA8-860E-AA73-20665E0D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3800" y="153241"/>
              <a:ext cx="633528" cy="15374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145CF0-75E0-4527-F506-563DB6DF5EA8}"/>
                </a:ext>
              </a:extLst>
            </p:cNvPr>
            <p:cNvSpPr txBox="1"/>
            <p:nvPr/>
          </p:nvSpPr>
          <p:spPr>
            <a:xfrm>
              <a:off x="8511499" y="123520"/>
              <a:ext cx="2763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Assume that we can accurately measure consumption for now.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716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7011F-3DD6-6BC8-B3DC-061AC606E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6B85-37A5-49B7-986F-16F7E6B5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0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Thought Experiment</a:t>
            </a:r>
            <a:br>
              <a:rPr lang="en-US" dirty="0"/>
            </a:br>
            <a:r>
              <a:rPr lang="en-US" sz="2400" dirty="0"/>
              <a:t>To measure the effect of “windfall” income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5CCF-1FE9-8183-5949-C89D0CD7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251"/>
            <a:ext cx="10515600" cy="20549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at a bunch of people who won the lottery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One-time</a:t>
            </a:r>
            <a:r>
              <a:rPr lang="en-US" dirty="0">
                <a:solidFill>
                  <a:schemeClr val="accent1"/>
                </a:solidFill>
              </a:rPr>
              <a:t> payout of $10,000</a:t>
            </a:r>
          </a:p>
          <a:p>
            <a:r>
              <a:rPr lang="en-US" dirty="0"/>
              <a:t>And look at a bunch of people who didn’t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possibly who didn’t play… </a:t>
            </a:r>
          </a:p>
          <a:p>
            <a:r>
              <a:rPr lang="en-US" dirty="0"/>
              <a:t>Measure the consumption of both groups and run a regression!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26F801-AB38-1395-C699-BCED115B9739}"/>
              </a:ext>
            </a:extLst>
          </p:cNvPr>
          <p:cNvGrpSpPr/>
          <p:nvPr/>
        </p:nvGrpSpPr>
        <p:grpSpPr>
          <a:xfrm>
            <a:off x="8511499" y="123520"/>
            <a:ext cx="3475829" cy="1567168"/>
            <a:chOff x="8511499" y="123520"/>
            <a:chExt cx="3475829" cy="15671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9B38A8-E960-017C-1C27-43D11EAA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3800" y="153241"/>
              <a:ext cx="633528" cy="15374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4FDBEC-B8F8-1514-AB46-5BD9366328D1}"/>
                </a:ext>
              </a:extLst>
            </p:cNvPr>
            <p:cNvSpPr txBox="1"/>
            <p:nvPr/>
          </p:nvSpPr>
          <p:spPr>
            <a:xfrm>
              <a:off x="8511499" y="123520"/>
              <a:ext cx="2763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Assume that we can accurately measure consumption for now.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351E38-F809-555A-4959-862F2393DD2C}"/>
              </a:ext>
            </a:extLst>
          </p:cNvPr>
          <p:cNvSpPr txBox="1"/>
          <p:nvPr/>
        </p:nvSpPr>
        <p:spPr>
          <a:xfrm>
            <a:off x="2820062" y="6326802"/>
            <a:ext cx="50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EE0048A-A0B5-CA6E-2D1A-61B5DE348C09}"/>
              </a:ext>
            </a:extLst>
          </p:cNvPr>
          <p:cNvGrpSpPr/>
          <p:nvPr/>
        </p:nvGrpSpPr>
        <p:grpSpPr>
          <a:xfrm>
            <a:off x="1271240" y="3631962"/>
            <a:ext cx="9190445" cy="3064172"/>
            <a:chOff x="1271240" y="3631962"/>
            <a:chExt cx="9190445" cy="30641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3344820-8E89-E66D-7943-13144C380580}"/>
                </a:ext>
              </a:extLst>
            </p:cNvPr>
            <p:cNvCxnSpPr/>
            <p:nvPr/>
          </p:nvCxnSpPr>
          <p:spPr>
            <a:xfrm>
              <a:off x="2968978" y="3849511"/>
              <a:ext cx="0" cy="247226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9902A30-E14A-3524-8996-D66629A92E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8978" y="6321778"/>
              <a:ext cx="5644444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38F32D-5075-64FD-D2A7-4414141CE933}"/>
                </a:ext>
              </a:extLst>
            </p:cNvPr>
            <p:cNvSpPr txBox="1"/>
            <p:nvPr/>
          </p:nvSpPr>
          <p:spPr>
            <a:xfrm>
              <a:off x="8613422" y="6123543"/>
              <a:ext cx="184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Lottery Winnings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950DFD-0CF0-5D40-1184-DAFDCBF5A7F2}"/>
                </a:ext>
              </a:extLst>
            </p:cNvPr>
            <p:cNvSpPr txBox="1"/>
            <p:nvPr/>
          </p:nvSpPr>
          <p:spPr>
            <a:xfrm>
              <a:off x="1271240" y="3631962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86E49F-0D5C-5A6A-08C9-D4F3389D420E}"/>
                </a:ext>
              </a:extLst>
            </p:cNvPr>
            <p:cNvSpPr txBox="1"/>
            <p:nvPr/>
          </p:nvSpPr>
          <p:spPr>
            <a:xfrm>
              <a:off x="7388000" y="6326802"/>
              <a:ext cx="112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$10,000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2C2F8B1-FBE1-70B7-F21B-07EE69024030}"/>
              </a:ext>
            </a:extLst>
          </p:cNvPr>
          <p:cNvGrpSpPr/>
          <p:nvPr/>
        </p:nvGrpSpPr>
        <p:grpSpPr>
          <a:xfrm>
            <a:off x="2886917" y="4396989"/>
            <a:ext cx="164120" cy="1909185"/>
            <a:chOff x="2886917" y="4396989"/>
            <a:chExt cx="164120" cy="190918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289D88-94A7-7FBE-0991-D93F05AF68BD}"/>
                </a:ext>
              </a:extLst>
            </p:cNvPr>
            <p:cNvGrpSpPr/>
            <p:nvPr/>
          </p:nvGrpSpPr>
          <p:grpSpPr>
            <a:xfrm>
              <a:off x="2886917" y="4818183"/>
              <a:ext cx="164120" cy="1487991"/>
              <a:chOff x="8015239" y="3993383"/>
              <a:chExt cx="164120" cy="148799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A28C756-A0BC-8182-5765-F9E108B73A0D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3381D95-013E-7637-C6B8-6E668FDCFC3F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9B1299C-77DC-2947-8EFC-699A79F9C95F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AEFDC20-6819-AEDF-6539-9FC0982FF355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08D35BA-C95E-5B69-9627-E155B97E42BC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5EDE9ED-4541-B650-8D7B-7008DE0805D1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294052D-E8B7-3FC1-F2DE-17ED36FF83AD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82B1B04-E694-0F99-745D-CA328A74DA15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D768352-F862-6644-8049-F33DF08FEF36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539EF6-6AD7-5F21-8B61-C41B3F46205F}"/>
                </a:ext>
              </a:extLst>
            </p:cNvPr>
            <p:cNvSpPr/>
            <p:nvPr/>
          </p:nvSpPr>
          <p:spPr>
            <a:xfrm>
              <a:off x="2890270" y="4396989"/>
              <a:ext cx="150726" cy="15072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4167C2B-5B13-1908-7E47-A742EC0A3BBA}"/>
              </a:ext>
            </a:extLst>
          </p:cNvPr>
          <p:cNvGrpSpPr/>
          <p:nvPr/>
        </p:nvGrpSpPr>
        <p:grpSpPr>
          <a:xfrm>
            <a:off x="7862839" y="3471651"/>
            <a:ext cx="2030646" cy="2855151"/>
            <a:chOff x="7862839" y="3471651"/>
            <a:chExt cx="2030646" cy="285515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8B7D20F-9D0D-A857-268F-CC79539781E1}"/>
                </a:ext>
              </a:extLst>
            </p:cNvPr>
            <p:cNvGrpSpPr/>
            <p:nvPr/>
          </p:nvGrpSpPr>
          <p:grpSpPr>
            <a:xfrm>
              <a:off x="7862839" y="3840983"/>
              <a:ext cx="164120" cy="2485819"/>
              <a:chOff x="7862839" y="3840983"/>
              <a:chExt cx="164120" cy="2485819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E0A21D3-595E-B190-BEB3-F75495773BE8}"/>
                  </a:ext>
                </a:extLst>
              </p:cNvPr>
              <p:cNvCxnSpPr>
                <a:stCxn id="12" idx="0"/>
              </p:cNvCxnSpPr>
              <p:nvPr/>
            </p:nvCxnSpPr>
            <p:spPr>
              <a:xfrm flipH="1" flipV="1">
                <a:off x="7948246" y="4001294"/>
                <a:ext cx="1504" cy="2325508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5E18464-AB30-EA1B-0D00-1D175B2F5D32}"/>
                  </a:ext>
                </a:extLst>
              </p:cNvPr>
              <p:cNvSpPr/>
              <p:nvPr/>
            </p:nvSpPr>
            <p:spPr>
              <a:xfrm>
                <a:off x="7872883" y="46021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97928E-3608-6666-DD42-631A21CD2A87}"/>
                  </a:ext>
                </a:extLst>
              </p:cNvPr>
              <p:cNvSpPr/>
              <p:nvPr/>
            </p:nvSpPr>
            <p:spPr>
              <a:xfrm>
                <a:off x="7874558" y="49354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B588D6-2D6C-675D-D166-CCD53A622BCF}"/>
                  </a:ext>
                </a:extLst>
              </p:cNvPr>
              <p:cNvSpPr/>
              <p:nvPr/>
            </p:nvSpPr>
            <p:spPr>
              <a:xfrm>
                <a:off x="7876233" y="51782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3FDDD44-9AB3-F1F7-323F-258A8CEA04CC}"/>
                  </a:ext>
                </a:extLst>
              </p:cNvPr>
              <p:cNvSpPr/>
              <p:nvPr/>
            </p:nvSpPr>
            <p:spPr>
              <a:xfrm>
                <a:off x="7867862" y="41449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E8DF76A-3EAA-EDC7-C69F-0D18489484CB}"/>
                  </a:ext>
                </a:extLst>
              </p:cNvPr>
              <p:cNvSpPr/>
              <p:nvPr/>
            </p:nvSpPr>
            <p:spPr>
              <a:xfrm>
                <a:off x="7869538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D13E1FC-4715-D6FE-67F6-41C80DA2CD88}"/>
                  </a:ext>
                </a:extLst>
              </p:cNvPr>
              <p:cNvSpPr/>
              <p:nvPr/>
            </p:nvSpPr>
            <p:spPr>
              <a:xfrm>
                <a:off x="7871213" y="45100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7C30A9E-CB2B-B832-DF9B-E64F2430A1D3}"/>
                  </a:ext>
                </a:extLst>
              </p:cNvPr>
              <p:cNvSpPr/>
              <p:nvPr/>
            </p:nvSpPr>
            <p:spPr>
              <a:xfrm>
                <a:off x="7862839" y="47428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EC76F0E-ED86-FAA2-B5D3-FA7A01855628}"/>
                  </a:ext>
                </a:extLst>
              </p:cNvPr>
              <p:cNvSpPr/>
              <p:nvPr/>
            </p:nvSpPr>
            <p:spPr>
              <a:xfrm>
                <a:off x="7874565" y="553831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B0231FE-BBBF-A882-8550-6D4FBD22A59D}"/>
                  </a:ext>
                </a:extLst>
              </p:cNvPr>
              <p:cNvSpPr/>
              <p:nvPr/>
            </p:nvSpPr>
            <p:spPr>
              <a:xfrm>
                <a:off x="7867871" y="38409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D712364-D139-7837-2EFA-AC552EDBBFD1}"/>
                </a:ext>
              </a:extLst>
            </p:cNvPr>
            <p:cNvGrpSpPr/>
            <p:nvPr/>
          </p:nvGrpSpPr>
          <p:grpSpPr>
            <a:xfrm>
              <a:off x="8179359" y="3471651"/>
              <a:ext cx="1714126" cy="748657"/>
              <a:chOff x="8179359" y="3471651"/>
              <a:chExt cx="1714126" cy="74865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F9DAA9-4532-AC7C-B0F4-FB76D532A4E8}"/>
                  </a:ext>
                </a:extLst>
              </p:cNvPr>
              <p:cNvSpPr txBox="1"/>
              <p:nvPr/>
            </p:nvSpPr>
            <p:spPr>
              <a:xfrm>
                <a:off x="8180516" y="3471651"/>
                <a:ext cx="171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Lottery winners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CBDE5301-A018-DDE8-4F9A-9BBF58193D99}"/>
                  </a:ext>
                </a:extLst>
              </p:cNvPr>
              <p:cNvCxnSpPr>
                <a:stCxn id="37" idx="2"/>
              </p:cNvCxnSpPr>
              <p:nvPr/>
            </p:nvCxnSpPr>
            <p:spPr>
              <a:xfrm rot="5400000">
                <a:off x="8418518" y="3601824"/>
                <a:ext cx="379325" cy="85764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4A4386-3EDD-1EF8-F6A5-765CCE115011}"/>
              </a:ext>
            </a:extLst>
          </p:cNvPr>
          <p:cNvGrpSpPr/>
          <p:nvPr/>
        </p:nvGrpSpPr>
        <p:grpSpPr>
          <a:xfrm>
            <a:off x="828231" y="4286638"/>
            <a:ext cx="2224483" cy="1900633"/>
            <a:chOff x="828231" y="4286638"/>
            <a:chExt cx="2224483" cy="19006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229EA07-E285-A5D1-C3DC-F6B527B050CF}"/>
                </a:ext>
              </a:extLst>
            </p:cNvPr>
            <p:cNvGrpSpPr/>
            <p:nvPr/>
          </p:nvGrpSpPr>
          <p:grpSpPr>
            <a:xfrm>
              <a:off x="2888594" y="4699280"/>
              <a:ext cx="164120" cy="1487991"/>
              <a:chOff x="8015239" y="3993383"/>
              <a:chExt cx="164120" cy="148799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776EBA0-AF26-33B0-18C0-AA74E4895126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5BDD340-B758-969C-4A18-937D38B5048E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0A2E7A0-277E-4142-4EE0-80B20CB48F53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6C3D67C-439A-18A2-49AC-ABD3306F4110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87D7DA4-77E3-C54B-5836-E9E89CA540A6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736EA00-B25E-DF2E-AA96-146377553C17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AF0720F-311D-469F-C5C1-73DB9B563ACA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6CFC23E-547A-B16C-6C9A-EF7A4B1B8E65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564F4A4-62A7-A6A5-F3D5-C6B70592FDA4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00B0F31-B3F0-360B-1343-90CD4AB8A529}"/>
                </a:ext>
              </a:extLst>
            </p:cNvPr>
            <p:cNvGrpSpPr/>
            <p:nvPr/>
          </p:nvGrpSpPr>
          <p:grpSpPr>
            <a:xfrm>
              <a:off x="828231" y="4286638"/>
              <a:ext cx="1860624" cy="941079"/>
              <a:chOff x="838200" y="4778940"/>
              <a:chExt cx="1860624" cy="94107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F02ECB5-ECB5-8A9F-0F78-F2ED4F6A4772}"/>
                  </a:ext>
                </a:extLst>
              </p:cNvPr>
              <p:cNvSpPr txBox="1"/>
              <p:nvPr/>
            </p:nvSpPr>
            <p:spPr>
              <a:xfrm>
                <a:off x="838200" y="4778940"/>
                <a:ext cx="1860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Non-Lottery winners</a:t>
                </a: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BF7AD930-419A-76F3-880C-7A918C3721E9}"/>
                  </a:ext>
                </a:extLst>
              </p:cNvPr>
              <p:cNvCxnSpPr>
                <a:cxnSpLocks/>
                <a:stCxn id="50" idx="2"/>
              </p:cNvCxnSpPr>
              <p:nvPr/>
            </p:nvCxnSpPr>
            <p:spPr>
              <a:xfrm rot="16200000" flipH="1">
                <a:off x="2059199" y="5134583"/>
                <a:ext cx="294749" cy="87612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8710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DB39C-36F0-2298-2C69-CC53B1BD1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BB58-B884-2517-D4F2-A55E471A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0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Thought Experiment</a:t>
            </a:r>
            <a:br>
              <a:rPr lang="en-US" dirty="0"/>
            </a:br>
            <a:r>
              <a:rPr lang="en-US" sz="2400" dirty="0"/>
              <a:t>To measure the effect of “windfall” income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1C10C-92ED-C22C-DDB5-263A7FAA1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251"/>
            <a:ext cx="10515600" cy="20549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at a bunch of people who won the lottery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One-time</a:t>
            </a:r>
            <a:r>
              <a:rPr lang="en-US" dirty="0">
                <a:solidFill>
                  <a:schemeClr val="accent1"/>
                </a:solidFill>
              </a:rPr>
              <a:t> payout of $10,000</a:t>
            </a:r>
          </a:p>
          <a:p>
            <a:r>
              <a:rPr lang="en-US" dirty="0"/>
              <a:t>And look at a bunch of people who didn’t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and possibly who didn’t play… </a:t>
            </a:r>
          </a:p>
          <a:p>
            <a:r>
              <a:rPr lang="en-US" dirty="0"/>
              <a:t>Measure the consumption of both groups and run a regression!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56E4CB-9418-236E-C7DB-F217E251C03F}"/>
              </a:ext>
            </a:extLst>
          </p:cNvPr>
          <p:cNvGrpSpPr/>
          <p:nvPr/>
        </p:nvGrpSpPr>
        <p:grpSpPr>
          <a:xfrm>
            <a:off x="8511499" y="123520"/>
            <a:ext cx="3475829" cy="1567168"/>
            <a:chOff x="8511499" y="123520"/>
            <a:chExt cx="3475829" cy="15671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FCDA40-75AE-7B54-0E7C-52EF9B639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3800" y="153241"/>
              <a:ext cx="633528" cy="15374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876B10-73E6-39E1-5640-B67DEE2CBD17}"/>
                </a:ext>
              </a:extLst>
            </p:cNvPr>
            <p:cNvSpPr txBox="1"/>
            <p:nvPr/>
          </p:nvSpPr>
          <p:spPr>
            <a:xfrm>
              <a:off x="8511499" y="123520"/>
              <a:ext cx="2763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Assume that we can accurately measure consumption for now.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43C963-1745-AFD8-AB1B-D6D7E39BFD25}"/>
              </a:ext>
            </a:extLst>
          </p:cNvPr>
          <p:cNvSpPr txBox="1"/>
          <p:nvPr/>
        </p:nvSpPr>
        <p:spPr>
          <a:xfrm>
            <a:off x="2820062" y="6326802"/>
            <a:ext cx="50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1F3FB12-26BF-D39A-ED37-F673C5DD0E65}"/>
              </a:ext>
            </a:extLst>
          </p:cNvPr>
          <p:cNvGrpSpPr/>
          <p:nvPr/>
        </p:nvGrpSpPr>
        <p:grpSpPr>
          <a:xfrm>
            <a:off x="1271240" y="3631962"/>
            <a:ext cx="9190445" cy="3064172"/>
            <a:chOff x="1271240" y="3631962"/>
            <a:chExt cx="9190445" cy="306417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1A40B76-8789-E241-5D2A-DEFB38A6EA65}"/>
                </a:ext>
              </a:extLst>
            </p:cNvPr>
            <p:cNvCxnSpPr/>
            <p:nvPr/>
          </p:nvCxnSpPr>
          <p:spPr>
            <a:xfrm>
              <a:off x="2968978" y="3849511"/>
              <a:ext cx="0" cy="247226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E7BA01E-7220-135B-12CA-D569942C20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8978" y="6321778"/>
              <a:ext cx="5644444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1181F4-E34A-8213-6180-827B2B7898A1}"/>
                </a:ext>
              </a:extLst>
            </p:cNvPr>
            <p:cNvSpPr txBox="1"/>
            <p:nvPr/>
          </p:nvSpPr>
          <p:spPr>
            <a:xfrm>
              <a:off x="8613422" y="6123543"/>
              <a:ext cx="1848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Lottery Winnings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2C36FF-29B4-1214-ADDD-5607EA1EA26B}"/>
                </a:ext>
              </a:extLst>
            </p:cNvPr>
            <p:cNvSpPr txBox="1"/>
            <p:nvPr/>
          </p:nvSpPr>
          <p:spPr>
            <a:xfrm>
              <a:off x="1271240" y="3631962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534F6B-C613-E801-0AD5-A3353BD9F1FD}"/>
                </a:ext>
              </a:extLst>
            </p:cNvPr>
            <p:cNvSpPr txBox="1"/>
            <p:nvPr/>
          </p:nvSpPr>
          <p:spPr>
            <a:xfrm>
              <a:off x="7388000" y="6326802"/>
              <a:ext cx="112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$10,000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4D633C9-F6DC-4442-EBDA-A3E015FE822B}"/>
              </a:ext>
            </a:extLst>
          </p:cNvPr>
          <p:cNvGrpSpPr/>
          <p:nvPr/>
        </p:nvGrpSpPr>
        <p:grpSpPr>
          <a:xfrm>
            <a:off x="2886917" y="4396989"/>
            <a:ext cx="164120" cy="1909185"/>
            <a:chOff x="2886917" y="4396989"/>
            <a:chExt cx="164120" cy="190918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63F9399-F3F7-100A-91FC-DBF325C73B7F}"/>
                </a:ext>
              </a:extLst>
            </p:cNvPr>
            <p:cNvGrpSpPr/>
            <p:nvPr/>
          </p:nvGrpSpPr>
          <p:grpSpPr>
            <a:xfrm>
              <a:off x="2886917" y="4818183"/>
              <a:ext cx="164120" cy="1487991"/>
              <a:chOff x="8015239" y="3993383"/>
              <a:chExt cx="164120" cy="148799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2EC3F04-B0C9-65C1-B1CF-34926567853F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3D5DD3-24C6-ACDD-8B51-5632753063EC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FE7CCE4-B2DC-C6F4-4EE0-C32E728AF3E6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26AA3D7-6C73-CEB3-21AF-DC928779A9B4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236D32-FAD5-8CEB-05A3-E33E1F0FE9FC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D8A152C-9FB0-2190-0310-66C7D99D599F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34D3420-97A2-6386-BFE8-6A45C458E375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8C1AC6A-C112-88F2-5A2D-D13AC33262F6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8FAA776-8046-1462-5190-D1ABFF212522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AA04956-F117-192D-5557-3EC90FB5EB1F}"/>
                </a:ext>
              </a:extLst>
            </p:cNvPr>
            <p:cNvSpPr/>
            <p:nvPr/>
          </p:nvSpPr>
          <p:spPr>
            <a:xfrm>
              <a:off x="2890270" y="4396989"/>
              <a:ext cx="150726" cy="15072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2F3B6DE-924C-81F4-140D-3E0756E12F5B}"/>
              </a:ext>
            </a:extLst>
          </p:cNvPr>
          <p:cNvGrpSpPr/>
          <p:nvPr/>
        </p:nvGrpSpPr>
        <p:grpSpPr>
          <a:xfrm>
            <a:off x="7862839" y="3471651"/>
            <a:ext cx="2030646" cy="2855151"/>
            <a:chOff x="7862839" y="3471651"/>
            <a:chExt cx="2030646" cy="285515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4D24130-0A83-0F29-016B-6EEB92D82308}"/>
                </a:ext>
              </a:extLst>
            </p:cNvPr>
            <p:cNvGrpSpPr/>
            <p:nvPr/>
          </p:nvGrpSpPr>
          <p:grpSpPr>
            <a:xfrm>
              <a:off x="7862839" y="3840983"/>
              <a:ext cx="164120" cy="2485819"/>
              <a:chOff x="7862839" y="3840983"/>
              <a:chExt cx="164120" cy="2485819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A1C3F3F-963C-0F12-251F-90624311522F}"/>
                  </a:ext>
                </a:extLst>
              </p:cNvPr>
              <p:cNvCxnSpPr>
                <a:stCxn id="12" idx="0"/>
              </p:cNvCxnSpPr>
              <p:nvPr/>
            </p:nvCxnSpPr>
            <p:spPr>
              <a:xfrm flipH="1" flipV="1">
                <a:off x="7948246" y="4001294"/>
                <a:ext cx="1504" cy="2325508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C41B4C-1549-2936-5400-C87555C258EF}"/>
                  </a:ext>
                </a:extLst>
              </p:cNvPr>
              <p:cNvSpPr/>
              <p:nvPr/>
            </p:nvSpPr>
            <p:spPr>
              <a:xfrm>
                <a:off x="7872883" y="46021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67C2136-1C51-E1F2-5E0D-8BE009A842F3}"/>
                  </a:ext>
                </a:extLst>
              </p:cNvPr>
              <p:cNvSpPr/>
              <p:nvPr/>
            </p:nvSpPr>
            <p:spPr>
              <a:xfrm>
                <a:off x="7874558" y="49354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5C85AA-5074-4614-FA11-8BA1F7AD06DF}"/>
                  </a:ext>
                </a:extLst>
              </p:cNvPr>
              <p:cNvSpPr/>
              <p:nvPr/>
            </p:nvSpPr>
            <p:spPr>
              <a:xfrm>
                <a:off x="7876233" y="51782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9F1A9F6-E9E8-7341-1E94-9EE57526A739}"/>
                  </a:ext>
                </a:extLst>
              </p:cNvPr>
              <p:cNvSpPr/>
              <p:nvPr/>
            </p:nvSpPr>
            <p:spPr>
              <a:xfrm>
                <a:off x="7867862" y="41449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FD7C2A1-F22C-B910-B682-99FF0FE4CF29}"/>
                  </a:ext>
                </a:extLst>
              </p:cNvPr>
              <p:cNvSpPr/>
              <p:nvPr/>
            </p:nvSpPr>
            <p:spPr>
              <a:xfrm>
                <a:off x="7869538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C5A093E-9EA6-1488-A258-A08AF7E91BFD}"/>
                  </a:ext>
                </a:extLst>
              </p:cNvPr>
              <p:cNvSpPr/>
              <p:nvPr/>
            </p:nvSpPr>
            <p:spPr>
              <a:xfrm>
                <a:off x="7871213" y="45100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D77E06F-A427-2105-B8D2-CE6068734B70}"/>
                  </a:ext>
                </a:extLst>
              </p:cNvPr>
              <p:cNvSpPr/>
              <p:nvPr/>
            </p:nvSpPr>
            <p:spPr>
              <a:xfrm>
                <a:off x="7862839" y="47428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3277CC3-E2C8-5118-BB17-E9B84122BF7A}"/>
                  </a:ext>
                </a:extLst>
              </p:cNvPr>
              <p:cNvSpPr/>
              <p:nvPr/>
            </p:nvSpPr>
            <p:spPr>
              <a:xfrm>
                <a:off x="7874565" y="553831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65AFE36-9899-7827-2E08-6BECAAED98D2}"/>
                  </a:ext>
                </a:extLst>
              </p:cNvPr>
              <p:cNvSpPr/>
              <p:nvPr/>
            </p:nvSpPr>
            <p:spPr>
              <a:xfrm>
                <a:off x="7867871" y="38409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B6E1EF5-26AE-761D-67E3-8F7019F4B2FE}"/>
                </a:ext>
              </a:extLst>
            </p:cNvPr>
            <p:cNvGrpSpPr/>
            <p:nvPr/>
          </p:nvGrpSpPr>
          <p:grpSpPr>
            <a:xfrm>
              <a:off x="8179359" y="3471651"/>
              <a:ext cx="1714126" cy="748657"/>
              <a:chOff x="8179359" y="3471651"/>
              <a:chExt cx="1714126" cy="74865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3F0004-7E22-A835-C1CC-F1AA1A0E3B84}"/>
                  </a:ext>
                </a:extLst>
              </p:cNvPr>
              <p:cNvSpPr txBox="1"/>
              <p:nvPr/>
            </p:nvSpPr>
            <p:spPr>
              <a:xfrm>
                <a:off x="8180516" y="3471651"/>
                <a:ext cx="1712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Lottery winners</a:t>
                </a:r>
              </a:p>
            </p:txBody>
          </p:sp>
          <p:cxnSp>
            <p:nvCxnSpPr>
              <p:cNvPr id="39" name="Curved Connector 38">
                <a:extLst>
                  <a:ext uri="{FF2B5EF4-FFF2-40B4-BE49-F238E27FC236}">
                    <a16:creationId xmlns:a16="http://schemas.microsoft.com/office/drawing/2014/main" id="{9D7D18B1-9416-7B84-8AB7-5955759F6C01}"/>
                  </a:ext>
                </a:extLst>
              </p:cNvPr>
              <p:cNvCxnSpPr>
                <a:stCxn id="37" idx="2"/>
              </p:cNvCxnSpPr>
              <p:nvPr/>
            </p:nvCxnSpPr>
            <p:spPr>
              <a:xfrm rot="5400000">
                <a:off x="8418518" y="3601824"/>
                <a:ext cx="379325" cy="85764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6489EBA-61D3-B1C5-AE08-FF5E9331282B}"/>
              </a:ext>
            </a:extLst>
          </p:cNvPr>
          <p:cNvGrpSpPr/>
          <p:nvPr/>
        </p:nvGrpSpPr>
        <p:grpSpPr>
          <a:xfrm>
            <a:off x="828231" y="4286638"/>
            <a:ext cx="2224483" cy="1900633"/>
            <a:chOff x="828231" y="4286638"/>
            <a:chExt cx="2224483" cy="19006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C29C348-A440-18C9-4062-EF3415477989}"/>
                </a:ext>
              </a:extLst>
            </p:cNvPr>
            <p:cNvGrpSpPr/>
            <p:nvPr/>
          </p:nvGrpSpPr>
          <p:grpSpPr>
            <a:xfrm>
              <a:off x="2888594" y="4699280"/>
              <a:ext cx="164120" cy="1487991"/>
              <a:chOff x="8015239" y="3993383"/>
              <a:chExt cx="164120" cy="148799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35431DD-0554-8D4A-EFDE-53714E1B0276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2302B49-1C96-BCD0-B162-F4DC1663D7BE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35F256E-E9F1-E1B3-3A4E-E621CFDE6459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EA26742-F24C-BA6F-C566-7CACDC5ABB80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FDEB46F-92E7-1F0D-6169-B4A7B4E68739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9395568-1909-4756-687C-3F2689688199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73D2F62-2DBC-5170-A34D-1D4A5561DB93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33E5E8B-74AA-2EDF-6C10-B449B7BA7E47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E46C397-CAF8-5142-5089-4B5AF31CDF68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D29555D-E0A5-5132-D4F3-113279C1C2F0}"/>
                </a:ext>
              </a:extLst>
            </p:cNvPr>
            <p:cNvGrpSpPr/>
            <p:nvPr/>
          </p:nvGrpSpPr>
          <p:grpSpPr>
            <a:xfrm>
              <a:off x="828231" y="4286638"/>
              <a:ext cx="1860624" cy="941079"/>
              <a:chOff x="838200" y="4778940"/>
              <a:chExt cx="1860624" cy="94107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492BB7-3614-1B84-434E-736128775B74}"/>
                  </a:ext>
                </a:extLst>
              </p:cNvPr>
              <p:cNvSpPr txBox="1"/>
              <p:nvPr/>
            </p:nvSpPr>
            <p:spPr>
              <a:xfrm>
                <a:off x="838200" y="4778940"/>
                <a:ext cx="1860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Non-Lottery winners</a:t>
                </a: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A56080EB-416B-83CC-5606-4D539F8922EC}"/>
                  </a:ext>
                </a:extLst>
              </p:cNvPr>
              <p:cNvCxnSpPr>
                <a:cxnSpLocks/>
                <a:stCxn id="50" idx="2"/>
              </p:cNvCxnSpPr>
              <p:nvPr/>
            </p:nvCxnSpPr>
            <p:spPr>
              <a:xfrm rot="16200000" flipH="1">
                <a:off x="2059199" y="5134583"/>
                <a:ext cx="294749" cy="876123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0DE0337-F2D4-C848-FFD4-B3F76AD6F784}"/>
              </a:ext>
            </a:extLst>
          </p:cNvPr>
          <p:cNvCxnSpPr>
            <a:cxnSpLocks/>
          </p:cNvCxnSpPr>
          <p:nvPr/>
        </p:nvCxnSpPr>
        <p:spPr>
          <a:xfrm flipV="1">
            <a:off x="2391508" y="4396989"/>
            <a:ext cx="6370655" cy="123208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81F6426-86D2-56D3-B385-8D4DF906CF8C}"/>
              </a:ext>
            </a:extLst>
          </p:cNvPr>
          <p:cNvGrpSpPr/>
          <p:nvPr/>
        </p:nvGrpSpPr>
        <p:grpSpPr>
          <a:xfrm>
            <a:off x="8711638" y="4156154"/>
            <a:ext cx="2958926" cy="839606"/>
            <a:chOff x="8711638" y="4156154"/>
            <a:chExt cx="2958926" cy="8396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A57DC255-68B2-8991-DEA3-071A5AD418A4}"/>
                    </a:ext>
                  </a:extLst>
                </p:cNvPr>
                <p:cNvSpPr txBox="1"/>
                <p:nvPr/>
              </p:nvSpPr>
              <p:spPr>
                <a:xfrm>
                  <a:off x="8750982" y="4156154"/>
                  <a:ext cx="2919582" cy="481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accent5"/>
                      </a:solidFill>
                    </a:rPr>
                    <a:t> slope of this line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1D91ECB-69E4-E6DA-63B7-D44236CF2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982" y="4156154"/>
                  <a:ext cx="2919582" cy="481670"/>
                </a:xfrm>
                <a:prstGeom prst="rect">
                  <a:avLst/>
                </a:prstGeom>
                <a:blipFill>
                  <a:blip r:embed="rId4"/>
                  <a:stretch>
                    <a:fillRect l="-2174" t="-10256" r="-2609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6F12191-32B1-8617-4E43-7E74B7C854C8}"/>
                </a:ext>
              </a:extLst>
            </p:cNvPr>
            <p:cNvSpPr txBox="1"/>
            <p:nvPr/>
          </p:nvSpPr>
          <p:spPr>
            <a:xfrm>
              <a:off x="8711638" y="4626428"/>
              <a:ext cx="218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Our estimate of 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99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37AA-D164-DEFB-745F-BBA643E3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41352-3886-F489-97C1-7937E4DAF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 of transitory income</a:t>
            </a:r>
          </a:p>
        </p:txBody>
      </p:sp>
    </p:spTree>
    <p:extLst>
      <p:ext uri="{BB962C8B-B14F-4D97-AF65-F5344CB8AC3E}">
        <p14:creationId xmlns:p14="http://schemas.microsoft.com/office/powerpoint/2010/main" val="1035077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3EB2-277A-B707-8234-0F440909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Thought Experiment</a:t>
            </a:r>
            <a:br>
              <a:rPr lang="en-US" dirty="0"/>
            </a:br>
            <a:r>
              <a:rPr lang="en-US" sz="2400" dirty="0"/>
              <a:t>To measure the effect of “windfall” income</a:t>
            </a:r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7B6CC7-63BD-9EE7-FA82-126288B01938}"/>
              </a:ext>
            </a:extLst>
          </p:cNvPr>
          <p:cNvGrpSpPr/>
          <p:nvPr/>
        </p:nvGrpSpPr>
        <p:grpSpPr>
          <a:xfrm>
            <a:off x="7075062" y="155735"/>
            <a:ext cx="4895225" cy="2689897"/>
            <a:chOff x="744601" y="4084640"/>
            <a:chExt cx="4895225" cy="268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1D91ECB-69E4-E6DA-63B7-D44236CF2FBE}"/>
                    </a:ext>
                  </a:extLst>
                </p:cNvPr>
                <p:cNvSpPr txBox="1"/>
                <p:nvPr/>
              </p:nvSpPr>
              <p:spPr>
                <a:xfrm>
                  <a:off x="4109812" y="5013542"/>
                  <a:ext cx="1234760" cy="661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</a:rPr>
                    <a:t> slope of this line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1D91ECB-69E4-E6DA-63B7-D44236CF2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812" y="5013542"/>
                  <a:ext cx="1234760" cy="661335"/>
                </a:xfrm>
                <a:prstGeom prst="rect">
                  <a:avLst/>
                </a:prstGeom>
                <a:blipFill>
                  <a:blip r:embed="rId3"/>
                  <a:stretch>
                    <a:fillRect l="-5102" t="-1887" r="-102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665E25C-04A4-7225-2C1A-DA16A7BA43C8}"/>
                </a:ext>
              </a:extLst>
            </p:cNvPr>
            <p:cNvCxnSpPr/>
            <p:nvPr/>
          </p:nvCxnSpPr>
          <p:spPr>
            <a:xfrm>
              <a:off x="2132699" y="4453801"/>
              <a:ext cx="0" cy="194744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83ED7FF-7475-E03C-7940-B0E6399A9D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2699" y="6388956"/>
              <a:ext cx="2399110" cy="12291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9230E7-9B01-BEB2-62A3-64688DF01FE2}"/>
                </a:ext>
              </a:extLst>
            </p:cNvPr>
            <p:cNvSpPr txBox="1"/>
            <p:nvPr/>
          </p:nvSpPr>
          <p:spPr>
            <a:xfrm>
              <a:off x="4510847" y="6129272"/>
              <a:ext cx="11289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Lottery Winnings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590103-BE5E-F212-FBC3-079E17837E57}"/>
                </a:ext>
              </a:extLst>
            </p:cNvPr>
            <p:cNvSpPr txBox="1"/>
            <p:nvPr/>
          </p:nvSpPr>
          <p:spPr>
            <a:xfrm>
              <a:off x="1314722" y="4102265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DD19C9-1A40-07B1-0C1D-EDBF7101F16E}"/>
                </a:ext>
              </a:extLst>
            </p:cNvPr>
            <p:cNvSpPr txBox="1"/>
            <p:nvPr/>
          </p:nvSpPr>
          <p:spPr>
            <a:xfrm>
              <a:off x="2015395" y="6405205"/>
              <a:ext cx="399965" cy="2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60823A-36FD-B309-FD6A-1A62473A301B}"/>
                </a:ext>
              </a:extLst>
            </p:cNvPr>
            <p:cNvSpPr txBox="1"/>
            <p:nvPr/>
          </p:nvSpPr>
          <p:spPr>
            <a:xfrm>
              <a:off x="3530009" y="6405205"/>
              <a:ext cx="1363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$10,000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0A7853-DF1B-775A-17C7-05E878E4A9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95039" y="4573363"/>
              <a:ext cx="1185" cy="1831842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252BEA3-2788-6FC0-FE2F-39ED3BC2FEDE}"/>
                </a:ext>
              </a:extLst>
            </p:cNvPr>
            <p:cNvSpPr/>
            <p:nvPr/>
          </p:nvSpPr>
          <p:spPr>
            <a:xfrm>
              <a:off x="3935675" y="5046663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6608B61-3C30-05E4-B17D-D9FA1287F896}"/>
                </a:ext>
              </a:extLst>
            </p:cNvPr>
            <p:cNvSpPr/>
            <p:nvPr/>
          </p:nvSpPr>
          <p:spPr>
            <a:xfrm>
              <a:off x="3936994" y="5309185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7F04A7C-A3FC-E2E1-51B5-922FD107D483}"/>
                </a:ext>
              </a:extLst>
            </p:cNvPr>
            <p:cNvSpPr/>
            <p:nvPr/>
          </p:nvSpPr>
          <p:spPr>
            <a:xfrm>
              <a:off x="3938314" y="550046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2C7D9AF-036F-2D68-9EBF-562C6B45C813}"/>
                </a:ext>
              </a:extLst>
            </p:cNvPr>
            <p:cNvSpPr/>
            <p:nvPr/>
          </p:nvSpPr>
          <p:spPr>
            <a:xfrm>
              <a:off x="3931720" y="468651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5D1A398-5A6C-956D-A5F2-599E641E061F}"/>
                </a:ext>
              </a:extLst>
            </p:cNvPr>
            <p:cNvSpPr/>
            <p:nvPr/>
          </p:nvSpPr>
          <p:spPr>
            <a:xfrm>
              <a:off x="3933040" y="4806567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B5191F-4659-F552-A175-82FB879B4C26}"/>
                </a:ext>
              </a:extLst>
            </p:cNvPr>
            <p:cNvSpPr/>
            <p:nvPr/>
          </p:nvSpPr>
          <p:spPr>
            <a:xfrm>
              <a:off x="3934359" y="4974106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8CE77B7-CC3A-52C5-B931-092F278AAD13}"/>
                </a:ext>
              </a:extLst>
            </p:cNvPr>
            <p:cNvSpPr/>
            <p:nvPr/>
          </p:nvSpPr>
          <p:spPr>
            <a:xfrm>
              <a:off x="3927763" y="5157475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13F96DA-43F0-A7D3-68F2-D4D5C31B119B}"/>
                </a:ext>
              </a:extLst>
            </p:cNvPr>
            <p:cNvSpPr/>
            <p:nvPr/>
          </p:nvSpPr>
          <p:spPr>
            <a:xfrm>
              <a:off x="3937000" y="578409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75B50FF-849C-8078-203C-5B7445BDFDA7}"/>
                </a:ext>
              </a:extLst>
            </p:cNvPr>
            <p:cNvSpPr/>
            <p:nvPr/>
          </p:nvSpPr>
          <p:spPr>
            <a:xfrm>
              <a:off x="3931727" y="4447083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7B6757E-6538-2068-6D96-BC2928F5240F}"/>
                </a:ext>
              </a:extLst>
            </p:cNvPr>
            <p:cNvGrpSpPr/>
            <p:nvPr/>
          </p:nvGrpSpPr>
          <p:grpSpPr>
            <a:xfrm>
              <a:off x="2068058" y="5216840"/>
              <a:ext cx="129280" cy="1172116"/>
              <a:chOff x="8015239" y="3993383"/>
              <a:chExt cx="164120" cy="148799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2B727B7-47A2-1BFC-A2CD-4B2CD3A76BA1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6F8C683-AA6B-04F0-A963-FFE2E1F3144D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E4BE9C-9FDE-F6B8-40BD-CF817111BFCC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A317DE-7803-6760-C0EC-11A515B1869C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0B477AF-7618-7E4F-7942-3BEFC6AC3B68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05F03D4-305D-07E0-B645-17A990338AD9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4B257E0-B1D4-FC7D-5349-4C51DA1C0E51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63866C4-DE75-0C99-E7B5-2100E52F19EA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8629076-3DE4-24E2-25F8-CF24B5111954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775748E-3E43-9393-5727-8FE21805F6C8}"/>
                </a:ext>
              </a:extLst>
            </p:cNvPr>
            <p:cNvSpPr/>
            <p:nvPr/>
          </p:nvSpPr>
          <p:spPr>
            <a:xfrm>
              <a:off x="2070699" y="4885058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CA816F-5A40-C8F2-F4BB-3391B56C9DB4}"/>
                </a:ext>
              </a:extLst>
            </p:cNvPr>
            <p:cNvSpPr txBox="1"/>
            <p:nvPr/>
          </p:nvSpPr>
          <p:spPr>
            <a:xfrm>
              <a:off x="4118458" y="4084640"/>
              <a:ext cx="13746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Lottery winners</a:t>
              </a:r>
            </a:p>
          </p:txBody>
        </p: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CC8BDBD4-C819-5A81-FA70-F6BEA66F6389}"/>
                </a:ext>
              </a:extLst>
            </p:cNvPr>
            <p:cNvCxnSpPr>
              <a:stCxn id="37" idx="2"/>
            </p:cNvCxnSpPr>
            <p:nvPr/>
          </p:nvCxnSpPr>
          <p:spPr>
            <a:xfrm rot="5400000">
              <a:off x="4320680" y="4189285"/>
              <a:ext cx="281951" cy="688214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23D67E1-2609-E3D2-7657-E3FEBE39EFE9}"/>
                </a:ext>
              </a:extLst>
            </p:cNvPr>
            <p:cNvGrpSpPr/>
            <p:nvPr/>
          </p:nvGrpSpPr>
          <p:grpSpPr>
            <a:xfrm>
              <a:off x="2069379" y="5123178"/>
              <a:ext cx="129280" cy="1172116"/>
              <a:chOff x="8015239" y="3993383"/>
              <a:chExt cx="164120" cy="1487991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5FE6BA0-C1BC-ED70-3341-5D302EF18BC8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735FD96-4D3C-A9F6-B537-53A3A7AD7D4D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38E33E1-A725-88EC-693B-6359F283E7A4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9AB41E9-A4FF-B135-FD39-355EDFCBFAAE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AA79335-4248-3F57-3A61-4DC18A09D35B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21DE8CA-93B0-CD1B-DA19-37539B739074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738F68C-B185-3B32-9AC5-7460A9FFEFF2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BB65E74-1A75-2874-6D02-EB004E6CB0A2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C443B7D-856D-6743-6686-C2CD733894E1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667362A-1C46-D283-E6B0-6586BE966D9E}"/>
                </a:ext>
              </a:extLst>
            </p:cNvPr>
            <p:cNvGrpSpPr/>
            <p:nvPr/>
          </p:nvGrpSpPr>
          <p:grpSpPr>
            <a:xfrm>
              <a:off x="744601" y="4827540"/>
              <a:ext cx="1465645" cy="801350"/>
              <a:chOff x="1080844" y="4790379"/>
              <a:chExt cx="1860624" cy="1017308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E89728-977E-D5A5-B6B5-C82EF415943B}"/>
                  </a:ext>
                </a:extLst>
              </p:cNvPr>
              <p:cNvSpPr txBox="1"/>
              <p:nvPr/>
            </p:nvSpPr>
            <p:spPr>
              <a:xfrm>
                <a:off x="1080844" y="4790379"/>
                <a:ext cx="1860624" cy="664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Non-Lottery winners</a:t>
                </a:r>
              </a:p>
            </p:txBody>
          </p: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97B11F2C-1485-E974-42D8-0AE5F8004016}"/>
                  </a:ext>
                </a:extLst>
              </p:cNvPr>
              <p:cNvCxnSpPr>
                <a:cxnSpLocks/>
                <a:stCxn id="50" idx="2"/>
              </p:cNvCxnSpPr>
              <p:nvPr/>
            </p:nvCxnSpPr>
            <p:spPr>
              <a:xfrm rot="16200000" flipH="1">
                <a:off x="2139930" y="5325829"/>
                <a:ext cx="353084" cy="610632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BE5D6D2-A16A-73DE-FF07-C6ED7ACE4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5179" y="4861844"/>
              <a:ext cx="2957452" cy="105615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618FEB78-B4B8-343B-9024-59C9A13AE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481" y="2460051"/>
                <a:ext cx="7529811" cy="399871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Some questions: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Assuming that this was statistically significant, would this be compelling?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Why or why not?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in terms of (avg of non-winners) and (avg of winners)?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dirty="0"/>
                  <a:t> compare to the “observational comparison”?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observational comparison = (avg of treated) – (avg of untreated)</a:t>
                </a:r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618FEB78-B4B8-343B-9024-59C9A13AE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481" y="2460051"/>
                <a:ext cx="7529811" cy="3998710"/>
              </a:xfrm>
              <a:blipFill>
                <a:blip r:embed="rId4"/>
                <a:stretch>
                  <a:fillRect l="-1684" t="-3481" r="-84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BF29860-6E14-B4EB-3A75-E31799985A35}"/>
              </a:ext>
            </a:extLst>
          </p:cNvPr>
          <p:cNvGrpSpPr/>
          <p:nvPr/>
        </p:nvGrpSpPr>
        <p:grpSpPr>
          <a:xfrm>
            <a:off x="8967699" y="3501486"/>
            <a:ext cx="2354967" cy="2537820"/>
            <a:chOff x="8967699" y="3501486"/>
            <a:chExt cx="2354967" cy="253782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3598365-AD3A-2F8F-22EF-D3E95C7A0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7699" y="4012369"/>
              <a:ext cx="2354967" cy="202693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96B8F3B-BB64-1A73-353E-B913ADA806F2}"/>
                </a:ext>
              </a:extLst>
            </p:cNvPr>
            <p:cNvSpPr txBox="1"/>
            <p:nvPr/>
          </p:nvSpPr>
          <p:spPr>
            <a:xfrm>
              <a:off x="9447261" y="3501486"/>
              <a:ext cx="1398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Discuss!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6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8932-74BD-A15D-BFC9-13DC7807F7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65014-0EE8-A758-4A59-67D90F1D40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surveys/dVwi6n0ZC0kztE2AvTX8L?display_state=chart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030DE3D5-BFD2-BB46-D431-EBE3C46161D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59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6A95-5255-F816-9A9E-D61C75846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66C30-E3ED-8773-30E5-FE13F20DD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tW32pqsxffu1LpK65s2Zf?display_state=chart&amp;activity_state=opened&amp;state=opened&amp;flow=Engagement&amp;onscreen=persist&amp;hide=instructions">
            <a:extLst>
              <a:ext uri="{FF2B5EF4-FFF2-40B4-BE49-F238E27FC236}">
                <a16:creationId xmlns:a16="http://schemas.microsoft.com/office/drawing/2014/main" id="{342CB60A-64DC-A758-7BE1-5B37C090C5D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24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6EB1-7EA1-B9EF-B151-1C895E56D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91F1F-F5E7-5011-821D-6C8A9AFAC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GBQYipXZtefhuAC6PC0qa?display_state=chart&amp;activity_state=opened&amp;state=opened&amp;flow=Engagement&amp;onscreen=persist&amp;hide=instructions">
            <a:extLst>
              <a:ext uri="{FF2B5EF4-FFF2-40B4-BE49-F238E27FC236}">
                <a16:creationId xmlns:a16="http://schemas.microsoft.com/office/drawing/2014/main" id="{C3B00F60-0A68-6E55-3858-4B46B8E496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7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E4A5-F0A1-D6D9-BFFE-E4F8545A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generalizes </a:t>
            </a:r>
            <a:br>
              <a:rPr lang="en-US" dirty="0"/>
            </a:br>
            <a:r>
              <a:rPr lang="en-US" dirty="0"/>
              <a:t>the observational comparison!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0D6214-37AB-673C-F330-02BB7E7420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line of best fit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(10000, 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Consumption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Winnings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0D6214-37AB-673C-F330-02BB7E742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F5D2F859-302C-1690-37C3-B1CDDE3D3DBF}"/>
              </a:ext>
            </a:extLst>
          </p:cNvPr>
          <p:cNvSpPr/>
          <p:nvPr/>
        </p:nvSpPr>
        <p:spPr>
          <a:xfrm>
            <a:off x="7114233" y="3808325"/>
            <a:ext cx="5184949" cy="3315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4DC2D9-B137-A4DC-5053-21124E82FB76}"/>
              </a:ext>
            </a:extLst>
          </p:cNvPr>
          <p:cNvGrpSpPr/>
          <p:nvPr/>
        </p:nvGrpSpPr>
        <p:grpSpPr>
          <a:xfrm>
            <a:off x="7175545" y="4084640"/>
            <a:ext cx="4895225" cy="2689897"/>
            <a:chOff x="744601" y="4084640"/>
            <a:chExt cx="4895225" cy="268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ED3B7AF-B45A-DE84-4D66-49116F14E869}"/>
                    </a:ext>
                  </a:extLst>
                </p:cNvPr>
                <p:cNvSpPr txBox="1"/>
                <p:nvPr/>
              </p:nvSpPr>
              <p:spPr>
                <a:xfrm>
                  <a:off x="4109812" y="5013542"/>
                  <a:ext cx="1234760" cy="661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</a:rPr>
                    <a:t> slope of this line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ED3B7AF-B45A-DE84-4D66-49116F14E8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812" y="5013542"/>
                  <a:ext cx="1234760" cy="661335"/>
                </a:xfrm>
                <a:prstGeom prst="rect">
                  <a:avLst/>
                </a:prstGeom>
                <a:blipFill>
                  <a:blip r:embed="rId4"/>
                  <a:stretch>
                    <a:fillRect l="-3030" t="-1887" r="-101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9FD9950-3910-A0A2-0BA8-E3042BC603F6}"/>
                </a:ext>
              </a:extLst>
            </p:cNvPr>
            <p:cNvCxnSpPr/>
            <p:nvPr/>
          </p:nvCxnSpPr>
          <p:spPr>
            <a:xfrm>
              <a:off x="2132699" y="4453801"/>
              <a:ext cx="0" cy="194744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19F3557-40EC-5F59-0572-DCF16CBA05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2699" y="6388956"/>
              <a:ext cx="2399110" cy="12291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D8AB5-7B3D-DB1C-11FA-366A3B2238F0}"/>
                </a:ext>
              </a:extLst>
            </p:cNvPr>
            <p:cNvSpPr txBox="1"/>
            <p:nvPr/>
          </p:nvSpPr>
          <p:spPr>
            <a:xfrm>
              <a:off x="4510847" y="6129272"/>
              <a:ext cx="11289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Lottery Winnings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5311C3-CB31-333C-2FD1-6664A12211FE}"/>
                </a:ext>
              </a:extLst>
            </p:cNvPr>
            <p:cNvSpPr txBox="1"/>
            <p:nvPr/>
          </p:nvSpPr>
          <p:spPr>
            <a:xfrm>
              <a:off x="1314722" y="4102265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13B81A-E655-2EF4-21D5-6BF69753ED21}"/>
                </a:ext>
              </a:extLst>
            </p:cNvPr>
            <p:cNvSpPr txBox="1"/>
            <p:nvPr/>
          </p:nvSpPr>
          <p:spPr>
            <a:xfrm>
              <a:off x="2015395" y="6405205"/>
              <a:ext cx="399965" cy="2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8142C6-7A1B-2FAF-9F01-47DB0DE3DB85}"/>
                </a:ext>
              </a:extLst>
            </p:cNvPr>
            <p:cNvSpPr txBox="1"/>
            <p:nvPr/>
          </p:nvSpPr>
          <p:spPr>
            <a:xfrm>
              <a:off x="3530009" y="6405205"/>
              <a:ext cx="1363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$10,000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67B651-B633-360D-879F-F0675C6B94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95039" y="4573363"/>
              <a:ext cx="1185" cy="1831842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FC6E82-B804-90C7-1CB0-33013DBB6903}"/>
                </a:ext>
              </a:extLst>
            </p:cNvPr>
            <p:cNvSpPr/>
            <p:nvPr/>
          </p:nvSpPr>
          <p:spPr>
            <a:xfrm>
              <a:off x="3935675" y="5046663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643CC6-4DDC-76A2-0DFA-CB1196AA653E}"/>
                </a:ext>
              </a:extLst>
            </p:cNvPr>
            <p:cNvSpPr/>
            <p:nvPr/>
          </p:nvSpPr>
          <p:spPr>
            <a:xfrm>
              <a:off x="3936994" y="5309185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7BD2FB3-8B36-F1B6-F416-B06F672FF98D}"/>
                </a:ext>
              </a:extLst>
            </p:cNvPr>
            <p:cNvSpPr/>
            <p:nvPr/>
          </p:nvSpPr>
          <p:spPr>
            <a:xfrm>
              <a:off x="3938314" y="550046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EDFE87-4937-F526-59A2-FBD112F80169}"/>
                </a:ext>
              </a:extLst>
            </p:cNvPr>
            <p:cNvSpPr/>
            <p:nvPr/>
          </p:nvSpPr>
          <p:spPr>
            <a:xfrm>
              <a:off x="3931720" y="468651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D66F06-6994-78FC-492D-61F5FEB97B87}"/>
                </a:ext>
              </a:extLst>
            </p:cNvPr>
            <p:cNvSpPr/>
            <p:nvPr/>
          </p:nvSpPr>
          <p:spPr>
            <a:xfrm>
              <a:off x="3933040" y="4806567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FEFF2C6-B014-45F8-0C5D-C22581B9F351}"/>
                </a:ext>
              </a:extLst>
            </p:cNvPr>
            <p:cNvSpPr/>
            <p:nvPr/>
          </p:nvSpPr>
          <p:spPr>
            <a:xfrm>
              <a:off x="3934359" y="4974106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24B6412-7B3F-E7B9-924E-027DA72B8D7E}"/>
                </a:ext>
              </a:extLst>
            </p:cNvPr>
            <p:cNvSpPr/>
            <p:nvPr/>
          </p:nvSpPr>
          <p:spPr>
            <a:xfrm>
              <a:off x="3927763" y="5157475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B9EC1A5-F6EF-5089-4B8D-F551024AA575}"/>
                </a:ext>
              </a:extLst>
            </p:cNvPr>
            <p:cNvSpPr/>
            <p:nvPr/>
          </p:nvSpPr>
          <p:spPr>
            <a:xfrm>
              <a:off x="3937000" y="578409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6CBC71C-0AC2-D097-6EA7-61CA832F79FA}"/>
                </a:ext>
              </a:extLst>
            </p:cNvPr>
            <p:cNvSpPr/>
            <p:nvPr/>
          </p:nvSpPr>
          <p:spPr>
            <a:xfrm>
              <a:off x="3931727" y="4447083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2186E01-F943-C219-AA8D-A0A522B3E2BB}"/>
                </a:ext>
              </a:extLst>
            </p:cNvPr>
            <p:cNvGrpSpPr/>
            <p:nvPr/>
          </p:nvGrpSpPr>
          <p:grpSpPr>
            <a:xfrm>
              <a:off x="2068058" y="5216840"/>
              <a:ext cx="129280" cy="1172116"/>
              <a:chOff x="8015239" y="3993383"/>
              <a:chExt cx="164120" cy="148799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169169A-F776-49A0-1615-BB840AB1C52D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9904EAD-1980-1F68-8A0A-2F48EDB20B82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5409072-86AA-992F-F5D0-6464640909B0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664789F-AEF4-0E29-6A3A-76F39E730F10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C85C0CD-2DAF-10A5-8228-1076A1F5EDBB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2D356F4-0BAB-B64F-8688-B0CA78AA1FD7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5392C7B-09EF-5B8A-C846-25A1E46238E1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FDD3325-BEC8-FB5D-75EC-CA32D2799AF1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83A480E-133E-5116-BDDB-4EE12ADBA333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A43805E-1414-DFEC-1A80-A6ABA94C285C}"/>
                </a:ext>
              </a:extLst>
            </p:cNvPr>
            <p:cNvSpPr/>
            <p:nvPr/>
          </p:nvSpPr>
          <p:spPr>
            <a:xfrm>
              <a:off x="2070699" y="4885058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A6C2C0-9646-B015-333F-CBD2E438701A}"/>
                </a:ext>
              </a:extLst>
            </p:cNvPr>
            <p:cNvSpPr txBox="1"/>
            <p:nvPr/>
          </p:nvSpPr>
          <p:spPr>
            <a:xfrm>
              <a:off x="4118458" y="4084640"/>
              <a:ext cx="13746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Lottery winners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173B4FB3-9852-8DB4-EB7B-6CFCF49C75AA}"/>
                </a:ext>
              </a:extLst>
            </p:cNvPr>
            <p:cNvCxnSpPr>
              <a:stCxn id="24" idx="2"/>
            </p:cNvCxnSpPr>
            <p:nvPr/>
          </p:nvCxnSpPr>
          <p:spPr>
            <a:xfrm rot="5400000">
              <a:off x="4320680" y="4189285"/>
              <a:ext cx="281951" cy="688214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D8958A3-242B-BE8D-52F4-C6A622FC238E}"/>
                </a:ext>
              </a:extLst>
            </p:cNvPr>
            <p:cNvGrpSpPr/>
            <p:nvPr/>
          </p:nvGrpSpPr>
          <p:grpSpPr>
            <a:xfrm>
              <a:off x="2069379" y="5123178"/>
              <a:ext cx="129280" cy="1172116"/>
              <a:chOff x="8015239" y="3993383"/>
              <a:chExt cx="164120" cy="148799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392F0C4-004D-8C33-C2E3-953506C5F70A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22E043D-65C3-195F-8AC3-C35BFC7E8D8D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8AEAFE8-A32D-5430-03EC-4D8CA497CB57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5F1E784-B1B4-7560-907B-7AB04C26697E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D56017B-38F0-F981-A854-3FE531069DBF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12A488B-178D-2687-E8C9-013E7821CCBD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39C5DEC-89D3-EE08-8DB3-3B26E179DA03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A532EE5-4C42-A0EC-2623-19A3F7FEA59F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FB2B323-ADB3-825B-337C-41B7E9175959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23CCA9-BE22-4157-E814-AAB3BBBB3EEA}"/>
                </a:ext>
              </a:extLst>
            </p:cNvPr>
            <p:cNvGrpSpPr/>
            <p:nvPr/>
          </p:nvGrpSpPr>
          <p:grpSpPr>
            <a:xfrm>
              <a:off x="744601" y="4827540"/>
              <a:ext cx="1465645" cy="801350"/>
              <a:chOff x="1080844" y="4790379"/>
              <a:chExt cx="1860624" cy="101730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077286-EA39-26B0-569C-EB33534A9D7F}"/>
                  </a:ext>
                </a:extLst>
              </p:cNvPr>
              <p:cNvSpPr txBox="1"/>
              <p:nvPr/>
            </p:nvSpPr>
            <p:spPr>
              <a:xfrm>
                <a:off x="1080844" y="4790379"/>
                <a:ext cx="1860624" cy="664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Non-Lottery winners</a:t>
                </a:r>
              </a:p>
            </p:txBody>
          </p:sp>
          <p:cxnSp>
            <p:nvCxnSpPr>
              <p:cNvPr id="30" name="Curved Connector 29">
                <a:extLst>
                  <a:ext uri="{FF2B5EF4-FFF2-40B4-BE49-F238E27FC236}">
                    <a16:creationId xmlns:a16="http://schemas.microsoft.com/office/drawing/2014/main" id="{6898B7BD-A122-14E1-DB8E-8B243280006E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rot="16200000" flipH="1">
                <a:off x="2139930" y="5325829"/>
                <a:ext cx="353084" cy="610632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B764EE-3686-D75D-5DCB-AC766E0A1B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5179" y="4861844"/>
              <a:ext cx="2957452" cy="105615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919CAA-E236-CC54-8F52-CA0CADC4DF13}"/>
                  </a:ext>
                </a:extLst>
              </p:cNvPr>
              <p:cNvSpPr txBox="1"/>
              <p:nvPr/>
            </p:nvSpPr>
            <p:spPr>
              <a:xfrm>
                <a:off x="9306798" y="2104"/>
                <a:ext cx="2763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avg of untreated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919CAA-E236-CC54-8F52-CA0CADC4D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798" y="2104"/>
                <a:ext cx="2763972" cy="400110"/>
              </a:xfrm>
              <a:prstGeom prst="rect">
                <a:avLst/>
              </a:prstGeom>
              <a:blipFill>
                <a:blip r:embed="rId5"/>
                <a:stretch>
                  <a:fillRect t="-6250" r="-228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FAE7B3B-1605-3E7E-1570-748DAEE3DF82}"/>
                  </a:ext>
                </a:extLst>
              </p:cNvPr>
              <p:cNvSpPr txBox="1"/>
              <p:nvPr/>
            </p:nvSpPr>
            <p:spPr>
              <a:xfrm>
                <a:off x="9306798" y="337096"/>
                <a:ext cx="2763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avg of treated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FAE7B3B-1605-3E7E-1570-748DAEE3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798" y="337096"/>
                <a:ext cx="2763972" cy="400110"/>
              </a:xfrm>
              <a:prstGeom prst="rect">
                <a:avLst/>
              </a:prstGeom>
              <a:blipFill>
                <a:blip r:embed="rId6"/>
                <a:stretch>
                  <a:fillRect t="-6061" r="-228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A7E33559-82D2-DF47-EE12-21636426C922}"/>
              </a:ext>
            </a:extLst>
          </p:cNvPr>
          <p:cNvGrpSpPr/>
          <p:nvPr/>
        </p:nvGrpSpPr>
        <p:grpSpPr>
          <a:xfrm>
            <a:off x="3903220" y="2944167"/>
            <a:ext cx="2626787" cy="1470512"/>
            <a:chOff x="3903220" y="2944167"/>
            <a:chExt cx="2626787" cy="1470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AFB07CB-D4D9-1B8D-33DD-DC83D67B21A2}"/>
                    </a:ext>
                  </a:extLst>
                </p:cNvPr>
                <p:cNvSpPr txBox="1"/>
                <p:nvPr/>
              </p:nvSpPr>
              <p:spPr>
                <a:xfrm>
                  <a:off x="4467414" y="3222080"/>
                  <a:ext cx="1628586" cy="611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3200" dirty="0">
                      <a:solidFill>
                        <a:schemeClr val="accent2"/>
                      </a:solidFill>
                    </a:rPr>
                    <a:t>This is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AFB07CB-D4D9-1B8D-33DD-DC83D67B2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414" y="3222080"/>
                  <a:ext cx="1628586" cy="611578"/>
                </a:xfrm>
                <a:prstGeom prst="rect">
                  <a:avLst/>
                </a:prstGeom>
                <a:blipFill>
                  <a:blip r:embed="rId8"/>
                  <a:stretch>
                    <a:fillRect l="-8462" t="-10204" r="-4615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5B58B41-762B-D72C-8C30-581FA8104B50}"/>
                </a:ext>
              </a:extLst>
            </p:cNvPr>
            <p:cNvSpPr/>
            <p:nvPr/>
          </p:nvSpPr>
          <p:spPr>
            <a:xfrm>
              <a:off x="4019890" y="2944167"/>
              <a:ext cx="692787" cy="676936"/>
            </a:xfrm>
            <a:custGeom>
              <a:avLst/>
              <a:gdLst>
                <a:gd name="connsiteX0" fmla="*/ 461675 w 692787"/>
                <a:gd name="connsiteY0" fmla="*/ 643095 h 676936"/>
                <a:gd name="connsiteX1" fmla="*/ 19547 w 692787"/>
                <a:gd name="connsiteY1" fmla="*/ 643095 h 676936"/>
                <a:gd name="connsiteX2" fmla="*/ 140128 w 692787"/>
                <a:gd name="connsiteY2" fmla="*/ 291402 h 676936"/>
                <a:gd name="connsiteX3" fmla="*/ 692787 w 692787"/>
                <a:gd name="connsiteY3" fmla="*/ 0 h 67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87" h="676936">
                  <a:moveTo>
                    <a:pt x="461675" y="643095"/>
                  </a:moveTo>
                  <a:cubicBezTo>
                    <a:pt x="267406" y="672402"/>
                    <a:pt x="73138" y="701710"/>
                    <a:pt x="19547" y="643095"/>
                  </a:cubicBezTo>
                  <a:cubicBezTo>
                    <a:pt x="-34044" y="584480"/>
                    <a:pt x="27921" y="398585"/>
                    <a:pt x="140128" y="291402"/>
                  </a:cubicBezTo>
                  <a:cubicBezTo>
                    <a:pt x="252335" y="184219"/>
                    <a:pt x="472561" y="92109"/>
                    <a:pt x="692787" y="0"/>
                  </a:cubicBezTo>
                </a:path>
              </a:pathLst>
            </a:cu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4AE339-211F-8236-CFC7-235C47BA3992}"/>
                </a:ext>
              </a:extLst>
            </p:cNvPr>
            <p:cNvSpPr txBox="1"/>
            <p:nvPr/>
          </p:nvSpPr>
          <p:spPr>
            <a:xfrm>
              <a:off x="3903220" y="3768348"/>
              <a:ext cx="26267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2"/>
                  </a:solidFill>
                </a:rPr>
                <a:t>We interpret it as “the effect of winning $1.”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991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701D2-B988-3464-AA83-950AB2F5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982B6-4B66-61C2-5758-CCC080FE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generalizes </a:t>
            </a:r>
            <a:br>
              <a:rPr lang="en-US" dirty="0"/>
            </a:br>
            <a:r>
              <a:rPr lang="en-US" dirty="0"/>
              <a:t>the observational comparison!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94A10-5503-34BE-5F5C-FE243EBF1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line of best fit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(10000, 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Consumption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Winnings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0D6214-37AB-673C-F330-02BB7E742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86F396C6-9509-6106-14F8-3D888592709D}"/>
              </a:ext>
            </a:extLst>
          </p:cNvPr>
          <p:cNvSpPr/>
          <p:nvPr/>
        </p:nvSpPr>
        <p:spPr>
          <a:xfrm>
            <a:off x="7114233" y="3808325"/>
            <a:ext cx="5184949" cy="3315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12F054-52A8-510C-5530-8B68EF9BA3D6}"/>
              </a:ext>
            </a:extLst>
          </p:cNvPr>
          <p:cNvGrpSpPr/>
          <p:nvPr/>
        </p:nvGrpSpPr>
        <p:grpSpPr>
          <a:xfrm>
            <a:off x="7175545" y="4084640"/>
            <a:ext cx="4895225" cy="2689897"/>
            <a:chOff x="744601" y="4084640"/>
            <a:chExt cx="4895225" cy="2689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74ADEE6-CEA0-817A-8931-3751C1134AC5}"/>
                    </a:ext>
                  </a:extLst>
                </p:cNvPr>
                <p:cNvSpPr txBox="1"/>
                <p:nvPr/>
              </p:nvSpPr>
              <p:spPr>
                <a:xfrm>
                  <a:off x="4109812" y="5013542"/>
                  <a:ext cx="1234760" cy="661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</a:rPr>
                    <a:t> slope of this line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ED3B7AF-B45A-DE84-4D66-49116F14E8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812" y="5013542"/>
                  <a:ext cx="1234760" cy="661335"/>
                </a:xfrm>
                <a:prstGeom prst="rect">
                  <a:avLst/>
                </a:prstGeom>
                <a:blipFill>
                  <a:blip r:embed="rId4"/>
                  <a:stretch>
                    <a:fillRect l="-3030" t="-1887" r="-1010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9C6044B-2A4F-CA5C-2A03-B6BA80BB24AD}"/>
                </a:ext>
              </a:extLst>
            </p:cNvPr>
            <p:cNvCxnSpPr/>
            <p:nvPr/>
          </p:nvCxnSpPr>
          <p:spPr>
            <a:xfrm>
              <a:off x="2132699" y="4453801"/>
              <a:ext cx="0" cy="194744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0979A3-AAC7-DCA8-29AD-FE427709DE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2699" y="6388956"/>
              <a:ext cx="2399110" cy="12291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5ABAF6-3C54-CC96-0071-DEAE18D0D03C}"/>
                </a:ext>
              </a:extLst>
            </p:cNvPr>
            <p:cNvSpPr txBox="1"/>
            <p:nvPr/>
          </p:nvSpPr>
          <p:spPr>
            <a:xfrm>
              <a:off x="4510847" y="6129272"/>
              <a:ext cx="11289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Lottery Winnings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07D282-AD34-7704-8E93-8DCAC99B841E}"/>
                </a:ext>
              </a:extLst>
            </p:cNvPr>
            <p:cNvSpPr txBox="1"/>
            <p:nvPr/>
          </p:nvSpPr>
          <p:spPr>
            <a:xfrm>
              <a:off x="1314722" y="4102265"/>
              <a:ext cx="1401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8E75C2-A789-1A56-0982-1636C3907D6D}"/>
                </a:ext>
              </a:extLst>
            </p:cNvPr>
            <p:cNvSpPr txBox="1"/>
            <p:nvPr/>
          </p:nvSpPr>
          <p:spPr>
            <a:xfrm>
              <a:off x="2015395" y="6405205"/>
              <a:ext cx="399965" cy="2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E666C6-FE5E-17D5-AA11-799A79B08370}"/>
                </a:ext>
              </a:extLst>
            </p:cNvPr>
            <p:cNvSpPr txBox="1"/>
            <p:nvPr/>
          </p:nvSpPr>
          <p:spPr>
            <a:xfrm>
              <a:off x="3530009" y="6405205"/>
              <a:ext cx="1363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$10,000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781B6F-38A3-C8FD-0E6C-3559BFFB47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95039" y="4573363"/>
              <a:ext cx="1185" cy="1831842"/>
            </a:xfrm>
            <a:prstGeom prst="line">
              <a:avLst/>
            </a:prstGeom>
            <a:ln w="12700"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E2CFA-3789-513B-04B7-3686161A0D6E}"/>
                </a:ext>
              </a:extLst>
            </p:cNvPr>
            <p:cNvSpPr/>
            <p:nvPr/>
          </p:nvSpPr>
          <p:spPr>
            <a:xfrm>
              <a:off x="3935675" y="5046663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FB2DFD-BCD3-6AA3-1A7F-8238CDE46267}"/>
                </a:ext>
              </a:extLst>
            </p:cNvPr>
            <p:cNvSpPr/>
            <p:nvPr/>
          </p:nvSpPr>
          <p:spPr>
            <a:xfrm>
              <a:off x="3936994" y="5309185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D980EB-FD78-90C0-4BC6-57886E77856E}"/>
                </a:ext>
              </a:extLst>
            </p:cNvPr>
            <p:cNvSpPr/>
            <p:nvPr/>
          </p:nvSpPr>
          <p:spPr>
            <a:xfrm>
              <a:off x="3938314" y="550046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2AC4C07-A610-312D-63BF-815EAEB2FBD3}"/>
                </a:ext>
              </a:extLst>
            </p:cNvPr>
            <p:cNvSpPr/>
            <p:nvPr/>
          </p:nvSpPr>
          <p:spPr>
            <a:xfrm>
              <a:off x="3931720" y="468651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BB9C55-AD64-0F70-CE24-A0E4014790B6}"/>
                </a:ext>
              </a:extLst>
            </p:cNvPr>
            <p:cNvSpPr/>
            <p:nvPr/>
          </p:nvSpPr>
          <p:spPr>
            <a:xfrm>
              <a:off x="3933040" y="4806567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06C8AF-1A48-AA80-5154-D068B30289A2}"/>
                </a:ext>
              </a:extLst>
            </p:cNvPr>
            <p:cNvSpPr/>
            <p:nvPr/>
          </p:nvSpPr>
          <p:spPr>
            <a:xfrm>
              <a:off x="3934359" y="4974106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DCC11B-D111-1EFF-2C40-E8F5DEB88F3E}"/>
                </a:ext>
              </a:extLst>
            </p:cNvPr>
            <p:cNvSpPr/>
            <p:nvPr/>
          </p:nvSpPr>
          <p:spPr>
            <a:xfrm>
              <a:off x="3927763" y="5157475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8C82784-127A-9C43-02C5-B647E70A6833}"/>
                </a:ext>
              </a:extLst>
            </p:cNvPr>
            <p:cNvSpPr/>
            <p:nvPr/>
          </p:nvSpPr>
          <p:spPr>
            <a:xfrm>
              <a:off x="3937000" y="5784099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44E7F5-F85A-62E7-3E8D-F0456E30FF63}"/>
                </a:ext>
              </a:extLst>
            </p:cNvPr>
            <p:cNvSpPr/>
            <p:nvPr/>
          </p:nvSpPr>
          <p:spPr>
            <a:xfrm>
              <a:off x="3931727" y="4447083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9614CC-33D4-6A37-73A7-316D7F926948}"/>
                </a:ext>
              </a:extLst>
            </p:cNvPr>
            <p:cNvGrpSpPr/>
            <p:nvPr/>
          </p:nvGrpSpPr>
          <p:grpSpPr>
            <a:xfrm>
              <a:off x="2068058" y="5216840"/>
              <a:ext cx="129280" cy="1172116"/>
              <a:chOff x="8015239" y="3993383"/>
              <a:chExt cx="164120" cy="148799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10D1692-F50B-14CC-6F34-8623CDE950C6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A047D8-C00D-E0C1-FED0-6FE8063BF937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F2414B1-1201-BC64-8117-213F973804E2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CC19146-3437-6BBD-6B4A-E04C4E5C663C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1219DC1-09E7-765B-F094-CD896C0D27F9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862546D-5A8C-18F7-F331-F6D610BFEE65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B317456-42AA-96C3-D067-93AA7E06194D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5F6301A-EC4E-0F1F-7C2C-B5D527B74649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BBB5AE1-0E0D-360D-72E6-5D95AECB0900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0216C9F-54C6-FB86-A09B-E55A2CA16A9D}"/>
                </a:ext>
              </a:extLst>
            </p:cNvPr>
            <p:cNvSpPr/>
            <p:nvPr/>
          </p:nvSpPr>
          <p:spPr>
            <a:xfrm>
              <a:off x="2070699" y="4885058"/>
              <a:ext cx="118729" cy="11872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61C05E-54C1-CF28-870E-A7FE289681D4}"/>
                </a:ext>
              </a:extLst>
            </p:cNvPr>
            <p:cNvSpPr txBox="1"/>
            <p:nvPr/>
          </p:nvSpPr>
          <p:spPr>
            <a:xfrm>
              <a:off x="4118458" y="4084640"/>
              <a:ext cx="13746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Lottery winners</a:t>
              </a:r>
            </a:p>
          </p:txBody>
        </p: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25201101-4389-EB6A-0B4D-F5254210ED01}"/>
                </a:ext>
              </a:extLst>
            </p:cNvPr>
            <p:cNvCxnSpPr>
              <a:stCxn id="24" idx="2"/>
            </p:cNvCxnSpPr>
            <p:nvPr/>
          </p:nvCxnSpPr>
          <p:spPr>
            <a:xfrm rot="5400000">
              <a:off x="4320680" y="4189285"/>
              <a:ext cx="281951" cy="688214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A5A520-13EE-A823-517E-C2833A381F3A}"/>
                </a:ext>
              </a:extLst>
            </p:cNvPr>
            <p:cNvGrpSpPr/>
            <p:nvPr/>
          </p:nvGrpSpPr>
          <p:grpSpPr>
            <a:xfrm>
              <a:off x="2069379" y="5123178"/>
              <a:ext cx="129280" cy="1172116"/>
              <a:chOff x="8015239" y="3993383"/>
              <a:chExt cx="164120" cy="148799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410CF66-C0F4-935A-8266-95F9936025AA}"/>
                  </a:ext>
                </a:extLst>
              </p:cNvPr>
              <p:cNvSpPr/>
              <p:nvPr/>
            </p:nvSpPr>
            <p:spPr>
              <a:xfrm>
                <a:off x="8025283" y="475454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9253307-7448-D108-5B6F-7B5C3FD6E548}"/>
                  </a:ext>
                </a:extLst>
              </p:cNvPr>
              <p:cNvSpPr/>
              <p:nvPr/>
            </p:nvSpPr>
            <p:spPr>
              <a:xfrm>
                <a:off x="8026958" y="508781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492FA7F1-8CE6-0255-2871-6E7807F8CF72}"/>
                  </a:ext>
                </a:extLst>
              </p:cNvPr>
              <p:cNvSpPr/>
              <p:nvPr/>
            </p:nvSpPr>
            <p:spPr>
              <a:xfrm>
                <a:off x="8028633" y="5330648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7136BDD-14D6-989D-9D3B-62A7C182BC07}"/>
                  </a:ext>
                </a:extLst>
              </p:cNvPr>
              <p:cNvSpPr/>
              <p:nvPr/>
            </p:nvSpPr>
            <p:spPr>
              <a:xfrm>
                <a:off x="8020262" y="42973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F5FB5AA-3D1F-5312-7A4D-FB3ADE7010F2}"/>
                  </a:ext>
                </a:extLst>
              </p:cNvPr>
              <p:cNvSpPr/>
              <p:nvPr/>
            </p:nvSpPr>
            <p:spPr>
              <a:xfrm>
                <a:off x="8021938" y="4449745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4EB2C4F-4A97-0C06-725A-A4E9CA0A8ECD}"/>
                  </a:ext>
                </a:extLst>
              </p:cNvPr>
              <p:cNvSpPr/>
              <p:nvPr/>
            </p:nvSpPr>
            <p:spPr>
              <a:xfrm>
                <a:off x="8023613" y="4662434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862455D-B4D4-F264-9F69-6D5AC2CCBB81}"/>
                  </a:ext>
                </a:extLst>
              </p:cNvPr>
              <p:cNvSpPr/>
              <p:nvPr/>
            </p:nvSpPr>
            <p:spPr>
              <a:xfrm>
                <a:off x="8015239" y="4895220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AABD243-5A8F-39D9-67EF-12E7109C275D}"/>
                  </a:ext>
                </a:extLst>
              </p:cNvPr>
              <p:cNvSpPr/>
              <p:nvPr/>
            </p:nvSpPr>
            <p:spPr>
              <a:xfrm>
                <a:off x="8026965" y="5218441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84E0A6C-4362-DB1B-EF21-22A4AF3EBB27}"/>
                  </a:ext>
                </a:extLst>
              </p:cNvPr>
              <p:cNvSpPr/>
              <p:nvPr/>
            </p:nvSpPr>
            <p:spPr>
              <a:xfrm>
                <a:off x="8020271" y="3993383"/>
                <a:ext cx="150726" cy="150726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17C29B7-8709-E86D-E91A-9FD1C660DC1E}"/>
                </a:ext>
              </a:extLst>
            </p:cNvPr>
            <p:cNvGrpSpPr/>
            <p:nvPr/>
          </p:nvGrpSpPr>
          <p:grpSpPr>
            <a:xfrm>
              <a:off x="744601" y="4827540"/>
              <a:ext cx="1465645" cy="801350"/>
              <a:chOff x="1080844" y="4790379"/>
              <a:chExt cx="1860624" cy="1017308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BB0356-50EA-DB4D-C7CC-1C98D0129FB6}"/>
                  </a:ext>
                </a:extLst>
              </p:cNvPr>
              <p:cNvSpPr txBox="1"/>
              <p:nvPr/>
            </p:nvSpPr>
            <p:spPr>
              <a:xfrm>
                <a:off x="1080844" y="4790379"/>
                <a:ext cx="1860624" cy="664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Non-Lottery winners</a:t>
                </a:r>
              </a:p>
            </p:txBody>
          </p:sp>
          <p:cxnSp>
            <p:nvCxnSpPr>
              <p:cNvPr id="30" name="Curved Connector 29">
                <a:extLst>
                  <a:ext uri="{FF2B5EF4-FFF2-40B4-BE49-F238E27FC236}">
                    <a16:creationId xmlns:a16="http://schemas.microsoft.com/office/drawing/2014/main" id="{4F9A678F-A459-1635-A524-6487049D2A41}"/>
                  </a:ext>
                </a:extLst>
              </p:cNvPr>
              <p:cNvCxnSpPr>
                <a:cxnSpLocks/>
                <a:stCxn id="29" idx="2"/>
              </p:cNvCxnSpPr>
              <p:nvPr/>
            </p:nvCxnSpPr>
            <p:spPr>
              <a:xfrm rot="16200000" flipH="1">
                <a:off x="2139930" y="5325829"/>
                <a:ext cx="353084" cy="610632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702288F-9E3C-8392-C888-F73149137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5179" y="4861844"/>
              <a:ext cx="2957452" cy="1056153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E430EBE-1E89-4C0D-8C03-F3566F341DB7}"/>
                  </a:ext>
                </a:extLst>
              </p:cNvPr>
              <p:cNvSpPr txBox="1"/>
              <p:nvPr/>
            </p:nvSpPr>
            <p:spPr>
              <a:xfrm>
                <a:off x="9306798" y="2104"/>
                <a:ext cx="2763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avg of untreated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919CAA-E236-CC54-8F52-CA0CADC4D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798" y="2104"/>
                <a:ext cx="2763972" cy="400110"/>
              </a:xfrm>
              <a:prstGeom prst="rect">
                <a:avLst/>
              </a:prstGeom>
              <a:blipFill>
                <a:blip r:embed="rId5"/>
                <a:stretch>
                  <a:fillRect t="-6250" r="-228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1BE4243-05B6-AC23-3FD1-A698EF88B980}"/>
                  </a:ext>
                </a:extLst>
              </p:cNvPr>
              <p:cNvSpPr txBox="1"/>
              <p:nvPr/>
            </p:nvSpPr>
            <p:spPr>
              <a:xfrm>
                <a:off x="9306798" y="337096"/>
                <a:ext cx="2763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avg of treated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FAE7B3B-1605-3E7E-1570-748DAEE3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798" y="337096"/>
                <a:ext cx="2763972" cy="400110"/>
              </a:xfrm>
              <a:prstGeom prst="rect">
                <a:avLst/>
              </a:prstGeom>
              <a:blipFill>
                <a:blip r:embed="rId6"/>
                <a:stretch>
                  <a:fillRect t="-6061" r="-228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CF589C0-6374-E480-04AF-07147908611E}"/>
                  </a:ext>
                </a:extLst>
              </p:cNvPr>
              <p:cNvSpPr txBox="1"/>
              <p:nvPr/>
            </p:nvSpPr>
            <p:spPr>
              <a:xfrm>
                <a:off x="806057" y="4549616"/>
                <a:ext cx="647767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So “the effect of winning $10,000” is…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observational comparison.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8AE808A-0C8C-6C04-1BDF-7C3F9E29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57" y="4549616"/>
                <a:ext cx="6477670" cy="954107"/>
              </a:xfrm>
              <a:prstGeom prst="rect">
                <a:avLst/>
              </a:prstGeom>
              <a:blipFill>
                <a:blip r:embed="rId7"/>
                <a:stretch>
                  <a:fillRect l="-1761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F4AAC19-892D-010E-9783-F039FDAB7D97}"/>
              </a:ext>
            </a:extLst>
          </p:cNvPr>
          <p:cNvGrpSpPr/>
          <p:nvPr/>
        </p:nvGrpSpPr>
        <p:grpSpPr>
          <a:xfrm>
            <a:off x="3903220" y="2944167"/>
            <a:ext cx="2626787" cy="1470512"/>
            <a:chOff x="3903220" y="2944167"/>
            <a:chExt cx="2626787" cy="14705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6F4EFEC-047C-18A6-9D78-6D9994A4A13C}"/>
                    </a:ext>
                  </a:extLst>
                </p:cNvPr>
                <p:cNvSpPr txBox="1"/>
                <p:nvPr/>
              </p:nvSpPr>
              <p:spPr>
                <a:xfrm>
                  <a:off x="4467414" y="3222080"/>
                  <a:ext cx="1628586" cy="6115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sz="3200" dirty="0">
                      <a:solidFill>
                        <a:schemeClr val="accent2"/>
                      </a:solidFill>
                    </a:rPr>
                    <a:t>This is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a14:m>
                  <a:endParaRPr lang="en-US" sz="32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AFB07CB-D4D9-1B8D-33DD-DC83D67B21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7414" y="3222080"/>
                  <a:ext cx="1628586" cy="611578"/>
                </a:xfrm>
                <a:prstGeom prst="rect">
                  <a:avLst/>
                </a:prstGeom>
                <a:blipFill>
                  <a:blip r:embed="rId8"/>
                  <a:stretch>
                    <a:fillRect l="-8462" t="-10204" r="-4615" b="-3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886A5A9-B04A-3D5F-1D8C-026BF5CC4E09}"/>
                </a:ext>
              </a:extLst>
            </p:cNvPr>
            <p:cNvSpPr/>
            <p:nvPr/>
          </p:nvSpPr>
          <p:spPr>
            <a:xfrm>
              <a:off x="4019890" y="2944167"/>
              <a:ext cx="692787" cy="676936"/>
            </a:xfrm>
            <a:custGeom>
              <a:avLst/>
              <a:gdLst>
                <a:gd name="connsiteX0" fmla="*/ 461675 w 692787"/>
                <a:gd name="connsiteY0" fmla="*/ 643095 h 676936"/>
                <a:gd name="connsiteX1" fmla="*/ 19547 w 692787"/>
                <a:gd name="connsiteY1" fmla="*/ 643095 h 676936"/>
                <a:gd name="connsiteX2" fmla="*/ 140128 w 692787"/>
                <a:gd name="connsiteY2" fmla="*/ 291402 h 676936"/>
                <a:gd name="connsiteX3" fmla="*/ 692787 w 692787"/>
                <a:gd name="connsiteY3" fmla="*/ 0 h 67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87" h="676936">
                  <a:moveTo>
                    <a:pt x="461675" y="643095"/>
                  </a:moveTo>
                  <a:cubicBezTo>
                    <a:pt x="267406" y="672402"/>
                    <a:pt x="73138" y="701710"/>
                    <a:pt x="19547" y="643095"/>
                  </a:cubicBezTo>
                  <a:cubicBezTo>
                    <a:pt x="-34044" y="584480"/>
                    <a:pt x="27921" y="398585"/>
                    <a:pt x="140128" y="291402"/>
                  </a:cubicBezTo>
                  <a:cubicBezTo>
                    <a:pt x="252335" y="184219"/>
                    <a:pt x="472561" y="92109"/>
                    <a:pt x="692787" y="0"/>
                  </a:cubicBezTo>
                </a:path>
              </a:pathLst>
            </a:cu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B4F2EC3-FE43-7005-6875-114291861F62}"/>
                </a:ext>
              </a:extLst>
            </p:cNvPr>
            <p:cNvSpPr txBox="1"/>
            <p:nvPr/>
          </p:nvSpPr>
          <p:spPr>
            <a:xfrm>
              <a:off x="3903220" y="3768348"/>
              <a:ext cx="26267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accent2"/>
                  </a:solidFill>
                </a:rPr>
                <a:t>We interpret it as “the effect of winning $1.”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94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5D2F859-302C-1690-37C3-B1CDDE3D3DBF}"/>
              </a:ext>
            </a:extLst>
          </p:cNvPr>
          <p:cNvSpPr/>
          <p:nvPr/>
        </p:nvSpPr>
        <p:spPr>
          <a:xfrm>
            <a:off x="7007051" y="3465200"/>
            <a:ext cx="5184949" cy="3315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6214-37AB-673C-F330-02BB7E74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5949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On the one hand, that’s great!  Now we have an analog for when the “treatment” isn’t just “yes” or “no.”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the other hand, we’ve seen that the observational comparison is </a:t>
            </a:r>
            <a:r>
              <a:rPr lang="en-US" b="1" dirty="0"/>
              <a:t>not</a:t>
            </a:r>
            <a:r>
              <a:rPr lang="en-US" dirty="0"/>
              <a:t> a good way to establish causality!!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1B27E3C-4FD4-2775-502D-4AEAAE6C9193}"/>
              </a:ext>
            </a:extLst>
          </p:cNvPr>
          <p:cNvGrpSpPr/>
          <p:nvPr/>
        </p:nvGrpSpPr>
        <p:grpSpPr>
          <a:xfrm>
            <a:off x="977832" y="2687556"/>
            <a:ext cx="9638996" cy="2694950"/>
            <a:chOff x="977832" y="2687556"/>
            <a:chExt cx="9638996" cy="269495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24DC2D9-B137-A4DC-5053-21124E82FB76}"/>
                </a:ext>
              </a:extLst>
            </p:cNvPr>
            <p:cNvGrpSpPr/>
            <p:nvPr/>
          </p:nvGrpSpPr>
          <p:grpSpPr>
            <a:xfrm>
              <a:off x="977832" y="2687556"/>
              <a:ext cx="4752631" cy="2694950"/>
              <a:chOff x="744601" y="4084640"/>
              <a:chExt cx="4748464" cy="268989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9FD9950-3910-A0A2-0BA8-E3042BC603F6}"/>
                  </a:ext>
                </a:extLst>
              </p:cNvPr>
              <p:cNvCxnSpPr/>
              <p:nvPr/>
            </p:nvCxnSpPr>
            <p:spPr>
              <a:xfrm>
                <a:off x="2132699" y="4453801"/>
                <a:ext cx="0" cy="1947447"/>
              </a:xfrm>
              <a:prstGeom prst="line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19F3557-40EC-5F59-0572-DCF16CBA05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2699" y="6388956"/>
                <a:ext cx="2399110" cy="12291"/>
              </a:xfrm>
              <a:prstGeom prst="line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13B81A-E655-2EF4-21D5-6BF69753ED21}"/>
                  </a:ext>
                </a:extLst>
              </p:cNvPr>
              <p:cNvSpPr txBox="1"/>
              <p:nvPr/>
            </p:nvSpPr>
            <p:spPr>
              <a:xfrm>
                <a:off x="2015395" y="6405205"/>
                <a:ext cx="399965" cy="290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8142C6-7A1B-2FAF-9F01-47DB0DE3DB85}"/>
                  </a:ext>
                </a:extLst>
              </p:cNvPr>
              <p:cNvSpPr txBox="1"/>
              <p:nvPr/>
            </p:nvSpPr>
            <p:spPr>
              <a:xfrm>
                <a:off x="3530009" y="6405205"/>
                <a:ext cx="13639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$10,000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E67B651-B633-360D-879F-F0675C6B94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95039" y="4573363"/>
                <a:ext cx="1185" cy="1831842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1FC6E82-B804-90C7-1CB0-33013DBB6903}"/>
                  </a:ext>
                </a:extLst>
              </p:cNvPr>
              <p:cNvSpPr/>
              <p:nvPr/>
            </p:nvSpPr>
            <p:spPr>
              <a:xfrm>
                <a:off x="3935675" y="5046663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C643CC6-4DDC-76A2-0DFA-CB1196AA653E}"/>
                  </a:ext>
                </a:extLst>
              </p:cNvPr>
              <p:cNvSpPr/>
              <p:nvPr/>
            </p:nvSpPr>
            <p:spPr>
              <a:xfrm>
                <a:off x="3936994" y="5309185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7BD2FB3-8B36-F1B6-F416-B06F672FF98D}"/>
                  </a:ext>
                </a:extLst>
              </p:cNvPr>
              <p:cNvSpPr/>
              <p:nvPr/>
            </p:nvSpPr>
            <p:spPr>
              <a:xfrm>
                <a:off x="3938314" y="5500469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0EDFE87-4937-F526-59A2-FBD112F80169}"/>
                  </a:ext>
                </a:extLst>
              </p:cNvPr>
              <p:cNvSpPr/>
              <p:nvPr/>
            </p:nvSpPr>
            <p:spPr>
              <a:xfrm>
                <a:off x="3931720" y="4686519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2D66F06-6994-78FC-492D-61F5FEB97B87}"/>
                  </a:ext>
                </a:extLst>
              </p:cNvPr>
              <p:cNvSpPr/>
              <p:nvPr/>
            </p:nvSpPr>
            <p:spPr>
              <a:xfrm>
                <a:off x="3933040" y="4806567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FEFF2C6-B014-45F8-0C5D-C22581B9F351}"/>
                  </a:ext>
                </a:extLst>
              </p:cNvPr>
              <p:cNvSpPr/>
              <p:nvPr/>
            </p:nvSpPr>
            <p:spPr>
              <a:xfrm>
                <a:off x="3934359" y="4974106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24B6412-7B3F-E7B9-924E-027DA72B8D7E}"/>
                  </a:ext>
                </a:extLst>
              </p:cNvPr>
              <p:cNvSpPr/>
              <p:nvPr/>
            </p:nvSpPr>
            <p:spPr>
              <a:xfrm>
                <a:off x="3927763" y="5157475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B9EC1A5-F6EF-5089-4B8D-F551024AA575}"/>
                  </a:ext>
                </a:extLst>
              </p:cNvPr>
              <p:cNvSpPr/>
              <p:nvPr/>
            </p:nvSpPr>
            <p:spPr>
              <a:xfrm>
                <a:off x="3937000" y="5784099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6CBC71C-0AC2-D097-6EA7-61CA832F79FA}"/>
                  </a:ext>
                </a:extLst>
              </p:cNvPr>
              <p:cNvSpPr/>
              <p:nvPr/>
            </p:nvSpPr>
            <p:spPr>
              <a:xfrm>
                <a:off x="3931727" y="4447083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2186E01-F943-C219-AA8D-A0A522B3E2BB}"/>
                  </a:ext>
                </a:extLst>
              </p:cNvPr>
              <p:cNvGrpSpPr/>
              <p:nvPr/>
            </p:nvGrpSpPr>
            <p:grpSpPr>
              <a:xfrm>
                <a:off x="2068058" y="5216840"/>
                <a:ext cx="129280" cy="1172116"/>
                <a:chOff x="8015239" y="3993383"/>
                <a:chExt cx="164120" cy="1487991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5169169A-F776-49A0-1615-BB840AB1C52D}"/>
                    </a:ext>
                  </a:extLst>
                </p:cNvPr>
                <p:cNvSpPr/>
                <p:nvPr/>
              </p:nvSpPr>
              <p:spPr>
                <a:xfrm>
                  <a:off x="8025283" y="475454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9904EAD-1980-1F68-8A0A-2F48EDB20B82}"/>
                    </a:ext>
                  </a:extLst>
                </p:cNvPr>
                <p:cNvSpPr/>
                <p:nvPr/>
              </p:nvSpPr>
              <p:spPr>
                <a:xfrm>
                  <a:off x="8026958" y="508781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5409072-86AA-992F-F5D0-6464640909B0}"/>
                    </a:ext>
                  </a:extLst>
                </p:cNvPr>
                <p:cNvSpPr/>
                <p:nvPr/>
              </p:nvSpPr>
              <p:spPr>
                <a:xfrm>
                  <a:off x="8028633" y="5330648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664789F-AEF4-0E29-6A3A-76F39E730F10}"/>
                    </a:ext>
                  </a:extLst>
                </p:cNvPr>
                <p:cNvSpPr/>
                <p:nvPr/>
              </p:nvSpPr>
              <p:spPr>
                <a:xfrm>
                  <a:off x="8020262" y="4297345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C85C0CD-2DAF-10A5-8228-1076A1F5EDBB}"/>
                    </a:ext>
                  </a:extLst>
                </p:cNvPr>
                <p:cNvSpPr/>
                <p:nvPr/>
              </p:nvSpPr>
              <p:spPr>
                <a:xfrm>
                  <a:off x="8021938" y="4449745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2D356F4-0BAB-B64F-8688-B0CA78AA1FD7}"/>
                    </a:ext>
                  </a:extLst>
                </p:cNvPr>
                <p:cNvSpPr/>
                <p:nvPr/>
              </p:nvSpPr>
              <p:spPr>
                <a:xfrm>
                  <a:off x="8023613" y="466243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5392C7B-09EF-5B8A-C846-25A1E46238E1}"/>
                    </a:ext>
                  </a:extLst>
                </p:cNvPr>
                <p:cNvSpPr/>
                <p:nvPr/>
              </p:nvSpPr>
              <p:spPr>
                <a:xfrm>
                  <a:off x="8015239" y="4895220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FDD3325-BEC8-FB5D-75EC-CA32D2799AF1}"/>
                    </a:ext>
                  </a:extLst>
                </p:cNvPr>
                <p:cNvSpPr/>
                <p:nvPr/>
              </p:nvSpPr>
              <p:spPr>
                <a:xfrm>
                  <a:off x="8026965" y="5218441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583A480E-133E-5116-BDDB-4EE12ADBA333}"/>
                    </a:ext>
                  </a:extLst>
                </p:cNvPr>
                <p:cNvSpPr/>
                <p:nvPr/>
              </p:nvSpPr>
              <p:spPr>
                <a:xfrm>
                  <a:off x="8020271" y="3993383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43805E-1414-DFEC-1A80-A6ABA94C285C}"/>
                  </a:ext>
                </a:extLst>
              </p:cNvPr>
              <p:cNvSpPr/>
              <p:nvPr/>
            </p:nvSpPr>
            <p:spPr>
              <a:xfrm>
                <a:off x="2070699" y="4885058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A6C2C0-9646-B015-333F-CBD2E438701A}"/>
                  </a:ext>
                </a:extLst>
              </p:cNvPr>
              <p:cNvSpPr txBox="1"/>
              <p:nvPr/>
            </p:nvSpPr>
            <p:spPr>
              <a:xfrm>
                <a:off x="4118458" y="4084640"/>
                <a:ext cx="13746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Lottery winners</a:t>
                </a:r>
              </a:p>
            </p:txBody>
          </p:sp>
          <p:cxnSp>
            <p:nvCxnSpPr>
              <p:cNvPr id="25" name="Curved Connector 24">
                <a:extLst>
                  <a:ext uri="{FF2B5EF4-FFF2-40B4-BE49-F238E27FC236}">
                    <a16:creationId xmlns:a16="http://schemas.microsoft.com/office/drawing/2014/main" id="{173B4FB3-9852-8DB4-EB7B-6CFCF49C75AA}"/>
                  </a:ext>
                </a:extLst>
              </p:cNvPr>
              <p:cNvCxnSpPr>
                <a:stCxn id="24" idx="2"/>
              </p:cNvCxnSpPr>
              <p:nvPr/>
            </p:nvCxnSpPr>
            <p:spPr>
              <a:xfrm rot="5400000">
                <a:off x="4320680" y="4189285"/>
                <a:ext cx="281951" cy="688214"/>
              </a:xfrm>
              <a:prstGeom prst="curved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D8958A3-242B-BE8D-52F4-C6A622FC238E}"/>
                  </a:ext>
                </a:extLst>
              </p:cNvPr>
              <p:cNvGrpSpPr/>
              <p:nvPr/>
            </p:nvGrpSpPr>
            <p:grpSpPr>
              <a:xfrm>
                <a:off x="2069379" y="5123178"/>
                <a:ext cx="129280" cy="1172116"/>
                <a:chOff x="8015239" y="3993383"/>
                <a:chExt cx="164120" cy="1487991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8392F0C4-004D-8C33-C2E3-953506C5F70A}"/>
                    </a:ext>
                  </a:extLst>
                </p:cNvPr>
                <p:cNvSpPr/>
                <p:nvPr/>
              </p:nvSpPr>
              <p:spPr>
                <a:xfrm>
                  <a:off x="8025283" y="475454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22E043D-65C3-195F-8AC3-C35BFC7E8D8D}"/>
                    </a:ext>
                  </a:extLst>
                </p:cNvPr>
                <p:cNvSpPr/>
                <p:nvPr/>
              </p:nvSpPr>
              <p:spPr>
                <a:xfrm>
                  <a:off x="8026958" y="508781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8AEAFE8-A32D-5430-03EC-4D8CA497CB57}"/>
                    </a:ext>
                  </a:extLst>
                </p:cNvPr>
                <p:cNvSpPr/>
                <p:nvPr/>
              </p:nvSpPr>
              <p:spPr>
                <a:xfrm>
                  <a:off x="8028633" y="5330648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E5F1E784-B1B4-7560-907B-7AB04C26697E}"/>
                    </a:ext>
                  </a:extLst>
                </p:cNvPr>
                <p:cNvSpPr/>
                <p:nvPr/>
              </p:nvSpPr>
              <p:spPr>
                <a:xfrm>
                  <a:off x="8020262" y="4297345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D56017B-38F0-F981-A854-3FE531069DBF}"/>
                    </a:ext>
                  </a:extLst>
                </p:cNvPr>
                <p:cNvSpPr/>
                <p:nvPr/>
              </p:nvSpPr>
              <p:spPr>
                <a:xfrm>
                  <a:off x="8021938" y="4449745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A12A488B-178D-2687-E8C9-013E7821CCBD}"/>
                    </a:ext>
                  </a:extLst>
                </p:cNvPr>
                <p:cNvSpPr/>
                <p:nvPr/>
              </p:nvSpPr>
              <p:spPr>
                <a:xfrm>
                  <a:off x="8023613" y="466243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39C5DEC-89D3-EE08-8DB3-3B26E179DA03}"/>
                    </a:ext>
                  </a:extLst>
                </p:cNvPr>
                <p:cNvSpPr/>
                <p:nvPr/>
              </p:nvSpPr>
              <p:spPr>
                <a:xfrm>
                  <a:off x="8015239" y="4895220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9A532EE5-4C42-A0EC-2623-19A3F7FEA59F}"/>
                    </a:ext>
                  </a:extLst>
                </p:cNvPr>
                <p:cNvSpPr/>
                <p:nvPr/>
              </p:nvSpPr>
              <p:spPr>
                <a:xfrm>
                  <a:off x="8026965" y="5218441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FB2B323-ADB3-825B-337C-41B7E9175959}"/>
                    </a:ext>
                  </a:extLst>
                </p:cNvPr>
                <p:cNvSpPr/>
                <p:nvPr/>
              </p:nvSpPr>
              <p:spPr>
                <a:xfrm>
                  <a:off x="8020271" y="3993383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B23CCA9-BE22-4157-E814-AAB3BBBB3EEA}"/>
                  </a:ext>
                </a:extLst>
              </p:cNvPr>
              <p:cNvGrpSpPr/>
              <p:nvPr/>
            </p:nvGrpSpPr>
            <p:grpSpPr>
              <a:xfrm>
                <a:off x="744601" y="4827540"/>
                <a:ext cx="1465645" cy="801350"/>
                <a:chOff x="1080844" y="4790379"/>
                <a:chExt cx="1860624" cy="1017308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077286-EA39-26B0-569C-EB33534A9D7F}"/>
                    </a:ext>
                  </a:extLst>
                </p:cNvPr>
                <p:cNvSpPr txBox="1"/>
                <p:nvPr/>
              </p:nvSpPr>
              <p:spPr>
                <a:xfrm>
                  <a:off x="1080844" y="4790379"/>
                  <a:ext cx="1860624" cy="6642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Non-Lottery winners</a:t>
                  </a:r>
                </a:p>
              </p:txBody>
            </p:sp>
            <p:cxnSp>
              <p:nvCxnSpPr>
                <p:cNvPr id="30" name="Curved Connector 29">
                  <a:extLst>
                    <a:ext uri="{FF2B5EF4-FFF2-40B4-BE49-F238E27FC236}">
                      <a16:creationId xmlns:a16="http://schemas.microsoft.com/office/drawing/2014/main" id="{6898B7BD-A122-14E1-DB8E-8B243280006E}"/>
                    </a:ext>
                  </a:extLst>
                </p:cNvPr>
                <p:cNvCxnSpPr>
                  <a:cxnSpLocks/>
                  <a:stCxn id="29" idx="2"/>
                </p:cNvCxnSpPr>
                <p:nvPr/>
              </p:nvCxnSpPr>
              <p:spPr>
                <a:xfrm rot="16200000" flipH="1">
                  <a:off x="2139930" y="5325829"/>
                  <a:ext cx="353084" cy="610632"/>
                </a:xfrm>
                <a:prstGeom prst="curvedConnector2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B764EE-3686-D75D-5DCB-AC766E0A1B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5179" y="4861844"/>
                <a:ext cx="2957452" cy="1056153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84BEB90-7081-C9E0-AAD7-632B05E9508D}"/>
                </a:ext>
              </a:extLst>
            </p:cNvPr>
            <p:cNvGrpSpPr/>
            <p:nvPr/>
          </p:nvGrpSpPr>
          <p:grpSpPr>
            <a:xfrm>
              <a:off x="7343613" y="2940240"/>
              <a:ext cx="3273215" cy="2414881"/>
              <a:chOff x="1745179" y="4453801"/>
              <a:chExt cx="3148756" cy="2320736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EDE1C09-572E-9902-7F88-CFBA2D8BADE3}"/>
                  </a:ext>
                </a:extLst>
              </p:cNvPr>
              <p:cNvCxnSpPr/>
              <p:nvPr/>
            </p:nvCxnSpPr>
            <p:spPr>
              <a:xfrm>
                <a:off x="2132699" y="4453801"/>
                <a:ext cx="0" cy="1947447"/>
              </a:xfrm>
              <a:prstGeom prst="line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78D91D0-DC9D-167D-B03C-CCD7B8F317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2699" y="6388956"/>
                <a:ext cx="2399110" cy="12291"/>
              </a:xfrm>
              <a:prstGeom prst="line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C654AC2-5E93-B75F-50BE-A2C4DE74B747}"/>
                  </a:ext>
                </a:extLst>
              </p:cNvPr>
              <p:cNvSpPr txBox="1"/>
              <p:nvPr/>
            </p:nvSpPr>
            <p:spPr>
              <a:xfrm>
                <a:off x="2015395" y="6405205"/>
                <a:ext cx="399965" cy="290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0C2FACC-03D5-A86F-95C7-B4D8DFD93EB3}"/>
                  </a:ext>
                </a:extLst>
              </p:cNvPr>
              <p:cNvSpPr txBox="1"/>
              <p:nvPr/>
            </p:nvSpPr>
            <p:spPr>
              <a:xfrm>
                <a:off x="3530009" y="6405205"/>
                <a:ext cx="13639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$10,000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E572950-62ED-9FDC-47E0-E766D9BD84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95039" y="4573363"/>
                <a:ext cx="1185" cy="1831842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0598841-9672-8740-7C80-2209894CDFF1}"/>
                  </a:ext>
                </a:extLst>
              </p:cNvPr>
              <p:cNvSpPr/>
              <p:nvPr/>
            </p:nvSpPr>
            <p:spPr>
              <a:xfrm>
                <a:off x="3935675" y="5046663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52401F0-1306-6EC7-FEFA-0DD77EC1B508}"/>
                  </a:ext>
                </a:extLst>
              </p:cNvPr>
              <p:cNvSpPr/>
              <p:nvPr/>
            </p:nvSpPr>
            <p:spPr>
              <a:xfrm>
                <a:off x="3737621" y="5294581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A91477B-26BE-11C9-4057-9940575393E0}"/>
                  </a:ext>
                </a:extLst>
              </p:cNvPr>
              <p:cNvSpPr/>
              <p:nvPr/>
            </p:nvSpPr>
            <p:spPr>
              <a:xfrm>
                <a:off x="3565319" y="5033255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B0FB19C-93C4-BFBE-E94A-EC8CC5A89401}"/>
                  </a:ext>
                </a:extLst>
              </p:cNvPr>
              <p:cNvSpPr/>
              <p:nvPr/>
            </p:nvSpPr>
            <p:spPr>
              <a:xfrm>
                <a:off x="3678257" y="4806302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ADC4A50-ECCB-6699-F8FE-24CE5C942552}"/>
                  </a:ext>
                </a:extLst>
              </p:cNvPr>
              <p:cNvSpPr/>
              <p:nvPr/>
            </p:nvSpPr>
            <p:spPr>
              <a:xfrm>
                <a:off x="3933040" y="4806567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32A4979-BA24-45CB-3532-6C9B0AF46920}"/>
                  </a:ext>
                </a:extLst>
              </p:cNvPr>
              <p:cNvSpPr/>
              <p:nvPr/>
            </p:nvSpPr>
            <p:spPr>
              <a:xfrm>
                <a:off x="3814983" y="4978722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9446B0F-C0A2-9AB2-1B4E-4405B2C5248B}"/>
                  </a:ext>
                </a:extLst>
              </p:cNvPr>
              <p:cNvSpPr/>
              <p:nvPr/>
            </p:nvSpPr>
            <p:spPr>
              <a:xfrm>
                <a:off x="3927763" y="5157475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C8F069BD-FD92-0CF3-908B-B1A428D9B5E1}"/>
                  </a:ext>
                </a:extLst>
              </p:cNvPr>
              <p:cNvSpPr/>
              <p:nvPr/>
            </p:nvSpPr>
            <p:spPr>
              <a:xfrm>
                <a:off x="3909420" y="5614552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CD98B48D-A8D7-A546-B387-136925ECB7B9}"/>
                  </a:ext>
                </a:extLst>
              </p:cNvPr>
              <p:cNvSpPr/>
              <p:nvPr/>
            </p:nvSpPr>
            <p:spPr>
              <a:xfrm>
                <a:off x="4159489" y="4843856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B92CCB84-B726-188F-39C4-65521609DC8E}"/>
                  </a:ext>
                </a:extLst>
              </p:cNvPr>
              <p:cNvGrpSpPr/>
              <p:nvPr/>
            </p:nvGrpSpPr>
            <p:grpSpPr>
              <a:xfrm>
                <a:off x="2072018" y="5216840"/>
                <a:ext cx="1494724" cy="1172116"/>
                <a:chOff x="8020262" y="3993383"/>
                <a:chExt cx="1897540" cy="1487991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43298187-45C2-01DA-ACDE-882FEA316127}"/>
                    </a:ext>
                  </a:extLst>
                </p:cNvPr>
                <p:cNvSpPr/>
                <p:nvPr/>
              </p:nvSpPr>
              <p:spPr>
                <a:xfrm>
                  <a:off x="8025283" y="475454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797A7570-CE2A-208E-77C6-457400336859}"/>
                    </a:ext>
                  </a:extLst>
                </p:cNvPr>
                <p:cNvSpPr/>
                <p:nvPr/>
              </p:nvSpPr>
              <p:spPr>
                <a:xfrm>
                  <a:off x="8026958" y="508781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4930481A-B0B3-F5F6-5D15-AA57B7C74122}"/>
                    </a:ext>
                  </a:extLst>
                </p:cNvPr>
                <p:cNvSpPr/>
                <p:nvPr/>
              </p:nvSpPr>
              <p:spPr>
                <a:xfrm>
                  <a:off x="8028633" y="5330648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E97A9730-114D-2336-0DC9-A138BC460B51}"/>
                    </a:ext>
                  </a:extLst>
                </p:cNvPr>
                <p:cNvSpPr/>
                <p:nvPr/>
              </p:nvSpPr>
              <p:spPr>
                <a:xfrm>
                  <a:off x="8020262" y="4297345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93E33D22-5611-91F7-0314-771ADED10FE8}"/>
                    </a:ext>
                  </a:extLst>
                </p:cNvPr>
                <p:cNvSpPr/>
                <p:nvPr/>
              </p:nvSpPr>
              <p:spPr>
                <a:xfrm>
                  <a:off x="8021938" y="4449745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C5D8A10-887B-8D38-6BF6-DD1ECD2E5C95}"/>
                    </a:ext>
                  </a:extLst>
                </p:cNvPr>
                <p:cNvSpPr/>
                <p:nvPr/>
              </p:nvSpPr>
              <p:spPr>
                <a:xfrm>
                  <a:off x="8023613" y="466243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C5771082-AC19-D8A5-48DB-F98E5FE6A97F}"/>
                    </a:ext>
                  </a:extLst>
                </p:cNvPr>
                <p:cNvSpPr/>
                <p:nvPr/>
              </p:nvSpPr>
              <p:spPr>
                <a:xfrm>
                  <a:off x="9277743" y="3993383"/>
                  <a:ext cx="150726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42CE8D73-BAA9-23DC-043D-7E9652713EC1}"/>
                    </a:ext>
                  </a:extLst>
                </p:cNvPr>
                <p:cNvSpPr/>
                <p:nvPr/>
              </p:nvSpPr>
              <p:spPr>
                <a:xfrm>
                  <a:off x="8361895" y="4048954"/>
                  <a:ext cx="150727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EF25B7B6-D0F5-E8DE-2F29-18B1D53F2FA1}"/>
                    </a:ext>
                  </a:extLst>
                </p:cNvPr>
                <p:cNvSpPr/>
                <p:nvPr/>
              </p:nvSpPr>
              <p:spPr>
                <a:xfrm>
                  <a:off x="9767075" y="4223170"/>
                  <a:ext cx="150727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88910BC-C455-9F1B-9223-62952E129B47}"/>
                  </a:ext>
                </a:extLst>
              </p:cNvPr>
              <p:cNvSpPr/>
              <p:nvPr/>
            </p:nvSpPr>
            <p:spPr>
              <a:xfrm>
                <a:off x="3397669" y="5106026"/>
                <a:ext cx="118729" cy="11872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7944CEC-519E-B62A-F6DF-EB6216F2CD97}"/>
                  </a:ext>
                </a:extLst>
              </p:cNvPr>
              <p:cNvGrpSpPr/>
              <p:nvPr/>
            </p:nvGrpSpPr>
            <p:grpSpPr>
              <a:xfrm>
                <a:off x="2077346" y="5110660"/>
                <a:ext cx="1161982" cy="901809"/>
                <a:chOff x="8025283" y="3977469"/>
                <a:chExt cx="1475115" cy="1144834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4332D3F8-F3D3-94F4-9226-5DE434A21C10}"/>
                    </a:ext>
                  </a:extLst>
                </p:cNvPr>
                <p:cNvSpPr/>
                <p:nvPr/>
              </p:nvSpPr>
              <p:spPr>
                <a:xfrm>
                  <a:off x="8025283" y="4754544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6B4FA86E-BD3D-C9D1-CC70-468E9F0E7FE2}"/>
                    </a:ext>
                  </a:extLst>
                </p:cNvPr>
                <p:cNvSpPr/>
                <p:nvPr/>
              </p:nvSpPr>
              <p:spPr>
                <a:xfrm>
                  <a:off x="8671395" y="4735596"/>
                  <a:ext cx="150725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446AF523-91D9-F53F-9650-9B1B9EBF5ECE}"/>
                    </a:ext>
                  </a:extLst>
                </p:cNvPr>
                <p:cNvSpPr/>
                <p:nvPr/>
              </p:nvSpPr>
              <p:spPr>
                <a:xfrm>
                  <a:off x="9247843" y="4971577"/>
                  <a:ext cx="150726" cy="150726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A856499-DC13-22C6-AD75-67C789786909}"/>
                    </a:ext>
                  </a:extLst>
                </p:cNvPr>
                <p:cNvSpPr/>
                <p:nvPr/>
              </p:nvSpPr>
              <p:spPr>
                <a:xfrm>
                  <a:off x="8979560" y="4491609"/>
                  <a:ext cx="150725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AF1015DD-14BE-815A-551A-A551AC3E0226}"/>
                    </a:ext>
                  </a:extLst>
                </p:cNvPr>
                <p:cNvSpPr/>
                <p:nvPr/>
              </p:nvSpPr>
              <p:spPr>
                <a:xfrm>
                  <a:off x="8335018" y="4449745"/>
                  <a:ext cx="150724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B4B28C5-BE97-5930-B8EC-2EB062F37935}"/>
                    </a:ext>
                  </a:extLst>
                </p:cNvPr>
                <p:cNvSpPr/>
                <p:nvPr/>
              </p:nvSpPr>
              <p:spPr>
                <a:xfrm>
                  <a:off x="9349673" y="4361699"/>
                  <a:ext cx="150725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D32DFB76-F24F-0517-E9BD-AD8D43FA8E61}"/>
                    </a:ext>
                  </a:extLst>
                </p:cNvPr>
                <p:cNvSpPr/>
                <p:nvPr/>
              </p:nvSpPr>
              <p:spPr>
                <a:xfrm>
                  <a:off x="8317850" y="4937919"/>
                  <a:ext cx="150725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5D7B298-ADFC-51B7-D63A-A578DBCC9B11}"/>
                    </a:ext>
                  </a:extLst>
                </p:cNvPr>
                <p:cNvSpPr/>
                <p:nvPr/>
              </p:nvSpPr>
              <p:spPr>
                <a:xfrm>
                  <a:off x="8788856" y="4316985"/>
                  <a:ext cx="150727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5BF876AD-38D9-49AD-F8D2-BCE8A4567527}"/>
                    </a:ext>
                  </a:extLst>
                </p:cNvPr>
                <p:cNvSpPr/>
                <p:nvPr/>
              </p:nvSpPr>
              <p:spPr>
                <a:xfrm>
                  <a:off x="9001640" y="3977469"/>
                  <a:ext cx="150725" cy="150725"/>
                </a:xfrm>
                <a:prstGeom prst="ellips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AAE21CA-F21E-8E44-85BD-87E0553F25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5179" y="4861844"/>
                <a:ext cx="2957453" cy="1056152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Right Arrow 98">
              <a:extLst>
                <a:ext uri="{FF2B5EF4-FFF2-40B4-BE49-F238E27FC236}">
                  <a16:creationId xmlns:a16="http://schemas.microsoft.com/office/drawing/2014/main" id="{51F3D896-454E-E925-5C57-74F1736DC889}"/>
                </a:ext>
              </a:extLst>
            </p:cNvPr>
            <p:cNvSpPr/>
            <p:nvPr/>
          </p:nvSpPr>
          <p:spPr>
            <a:xfrm>
              <a:off x="5382426" y="3684518"/>
              <a:ext cx="1416825" cy="78809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itle 1">
            <a:extLst>
              <a:ext uri="{FF2B5EF4-FFF2-40B4-BE49-F238E27FC236}">
                <a16:creationId xmlns:a16="http://schemas.microsoft.com/office/drawing/2014/main" id="{8EDBE5C4-CBF1-2C51-F6CF-1164464E1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Regression generalizes </a:t>
            </a:r>
            <a:br>
              <a:rPr lang="en-US" dirty="0"/>
            </a:br>
            <a:r>
              <a:rPr lang="en-US" dirty="0"/>
              <a:t>the observational comparison!</a:t>
            </a:r>
          </a:p>
        </p:txBody>
      </p:sp>
    </p:spTree>
    <p:extLst>
      <p:ext uri="{BB962C8B-B14F-4D97-AF65-F5344CB8AC3E}">
        <p14:creationId xmlns:p14="http://schemas.microsoft.com/office/powerpoint/2010/main" val="415429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995D-D38E-FA9D-6717-7FEB06078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As usual</a:t>
            </a:r>
            <a:br>
              <a:rPr lang="en-US" dirty="0"/>
            </a:br>
            <a:r>
              <a:rPr lang="en-US" dirty="0"/>
              <a:t>The problem: Confounding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F328D-9A88-1C8C-16D0-7ADB2355D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people who buy more lottery tickets are different than those who don’t.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Maybe people with more permanent income will be more/less likely to buy lottery tickets.</a:t>
            </a:r>
          </a:p>
          <a:p>
            <a:r>
              <a:rPr lang="en-US" dirty="0"/>
              <a:t>We need to </a:t>
            </a:r>
            <a:r>
              <a:rPr lang="en-US" b="1" dirty="0"/>
              <a:t>control</a:t>
            </a:r>
            <a:r>
              <a:rPr lang="en-US" dirty="0"/>
              <a:t> for confounding variables.</a:t>
            </a:r>
          </a:p>
        </p:txBody>
      </p:sp>
    </p:spTree>
    <p:extLst>
      <p:ext uri="{BB962C8B-B14F-4D97-AF65-F5344CB8AC3E}">
        <p14:creationId xmlns:p14="http://schemas.microsoft.com/office/powerpoint/2010/main" val="2675517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BDCAD-6DC6-2219-501F-A484BCC1E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92FCE7F-5B23-BFF5-6B49-59C57A47FA73}"/>
              </a:ext>
            </a:extLst>
          </p:cNvPr>
          <p:cNvGrpSpPr/>
          <p:nvPr/>
        </p:nvGrpSpPr>
        <p:grpSpPr>
          <a:xfrm>
            <a:off x="-38873" y="4424674"/>
            <a:ext cx="10515600" cy="1913449"/>
            <a:chOff x="-38873" y="4424674"/>
            <a:chExt cx="10515600" cy="1913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8826AE83-FF40-104E-4D78-F9F2F33232E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-38873" y="4734748"/>
                  <a:ext cx="10515600" cy="160337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Content Placeholder 2">
                  <a:extLst>
                    <a:ext uri="{FF2B5EF4-FFF2-40B4-BE49-F238E27FC236}">
                      <a16:creationId xmlns:a16="http://schemas.microsoft.com/office/drawing/2014/main" id="{39A7B7CF-EB3F-FF80-F1C7-253627D59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873" y="4734748"/>
                  <a:ext cx="10515600" cy="16033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95D1E2-C7C7-2B36-1BDF-050F6B149103}"/>
                </a:ext>
              </a:extLst>
            </p:cNvPr>
            <p:cNvSpPr txBox="1"/>
            <p:nvPr/>
          </p:nvSpPr>
          <p:spPr>
            <a:xfrm>
              <a:off x="2116361" y="4647933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C261AE6-7268-4A78-EC74-B0B8D20648E7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2890772" y="5017265"/>
              <a:ext cx="543235" cy="2747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C3B8145-A3A7-0B7B-1475-D06FD428BEC0}"/>
                </a:ext>
              </a:extLst>
            </p:cNvPr>
            <p:cNvGrpSpPr/>
            <p:nvPr/>
          </p:nvGrpSpPr>
          <p:grpSpPr>
            <a:xfrm>
              <a:off x="4844219" y="4424674"/>
              <a:ext cx="1623390" cy="699820"/>
              <a:chOff x="4939748" y="3789503"/>
              <a:chExt cx="1623390" cy="699820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67C8E42-BC86-BDC9-1FC3-1799F7C829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41411" y="4112668"/>
                <a:ext cx="221064" cy="3766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EF0629-A397-BA73-FAC7-B5403A5732FD}"/>
                  </a:ext>
                </a:extLst>
              </p:cNvPr>
              <p:cNvSpPr txBox="1"/>
              <p:nvPr/>
            </p:nvSpPr>
            <p:spPr>
              <a:xfrm>
                <a:off x="4939748" y="3789503"/>
                <a:ext cx="16233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1"/>
                    </a:solidFill>
                  </a:rPr>
                  <a:t>Windfall income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F5DEC8-7F3D-2970-78AB-DD062CE6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As usual</a:t>
            </a:r>
            <a:br>
              <a:rPr lang="en-US" dirty="0"/>
            </a:br>
            <a:r>
              <a:rPr lang="en-US" dirty="0"/>
              <a:t>The problem: Confounding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FED70-FC9D-AD63-548C-09FEA3817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people who buy more lottery tickets are different than those who don’t.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Maybe people with more permanent income will be more/less likely to buy lottery tickets.</a:t>
            </a:r>
          </a:p>
          <a:p>
            <a:r>
              <a:rPr lang="en-US" dirty="0"/>
              <a:t>We need to </a:t>
            </a:r>
            <a:r>
              <a:rPr lang="en-US" b="1" dirty="0"/>
              <a:t>control</a:t>
            </a:r>
            <a:r>
              <a:rPr lang="en-US" dirty="0"/>
              <a:t> for confounding variables.</a:t>
            </a:r>
          </a:p>
          <a:p>
            <a:r>
              <a:rPr lang="en-US" dirty="0"/>
              <a:t>Solution: put it into our model!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900986-4F5E-267B-33CA-0D7C6D93E76E}"/>
              </a:ext>
            </a:extLst>
          </p:cNvPr>
          <p:cNvGrpSpPr/>
          <p:nvPr/>
        </p:nvGrpSpPr>
        <p:grpSpPr>
          <a:xfrm>
            <a:off x="624091" y="5205226"/>
            <a:ext cx="10515600" cy="988857"/>
            <a:chOff x="624091" y="5205226"/>
            <a:chExt cx="10515600" cy="988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AF75DC86-83CD-7B99-BEA4-42E08E506E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091" y="5205226"/>
                  <a:ext cx="10515600" cy="98885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45CEB4DC-6C0B-6061-60F3-B1E99666E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91" y="5205226"/>
                  <a:ext cx="10515600" cy="988857"/>
                </a:xfrm>
                <a:prstGeom prst="rect">
                  <a:avLst/>
                </a:prstGeom>
                <a:blipFill>
                  <a:blip r:embed="rId4"/>
                  <a:stretch>
                    <a:fillRect b="-12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31D6F6-BCEB-A9B1-1A04-C510AAC3EB2C}"/>
                </a:ext>
              </a:extLst>
            </p:cNvPr>
            <p:cNvSpPr txBox="1"/>
            <p:nvPr/>
          </p:nvSpPr>
          <p:spPr>
            <a:xfrm>
              <a:off x="1350675" y="5614302"/>
              <a:ext cx="1811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Add net income: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CE3ABC-54AE-E95C-9E87-870CF6FBB1A1}"/>
              </a:ext>
            </a:extLst>
          </p:cNvPr>
          <p:cNvGrpSpPr/>
          <p:nvPr/>
        </p:nvGrpSpPr>
        <p:grpSpPr>
          <a:xfrm>
            <a:off x="1238662" y="5762181"/>
            <a:ext cx="10515600" cy="988857"/>
            <a:chOff x="1238662" y="5762181"/>
            <a:chExt cx="10515600" cy="988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80A9A346-F3D8-30FF-A749-A8B8DDCF8DE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38662" y="5762181"/>
                  <a:ext cx="10515600" cy="98885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noise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Content Placeholder 2">
                  <a:extLst>
                    <a:ext uri="{FF2B5EF4-FFF2-40B4-BE49-F238E27FC236}">
                      <a16:creationId xmlns:a16="http://schemas.microsoft.com/office/drawing/2014/main" id="{DF6A6CB8-56C6-5EE6-2C30-880D2A45A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662" y="5762181"/>
                  <a:ext cx="10515600" cy="9888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8DE6E6-78F5-507F-785C-D0D2DBEF66A9}"/>
                </a:ext>
              </a:extLst>
            </p:cNvPr>
            <p:cNvSpPr txBox="1"/>
            <p:nvPr/>
          </p:nvSpPr>
          <p:spPr>
            <a:xfrm>
              <a:off x="1991962" y="6203861"/>
              <a:ext cx="1048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Add age: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815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9EB0-87AB-C988-606E-D8C9F89C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quick break!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6035C-9412-21EA-AEF1-D3DD001BA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something to think about…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dirty="0"/>
              <a:t>Why would throwing more variables into the model </a:t>
            </a:r>
          </a:p>
          <a:p>
            <a:pPr marL="0" indent="0" algn="ctr">
              <a:buNone/>
            </a:pPr>
            <a:r>
              <a:rPr lang="en-US" sz="3600" dirty="0"/>
              <a:t>help establish causality?</a:t>
            </a:r>
          </a:p>
        </p:txBody>
      </p:sp>
    </p:spTree>
    <p:extLst>
      <p:ext uri="{BB962C8B-B14F-4D97-AF65-F5344CB8AC3E}">
        <p14:creationId xmlns:p14="http://schemas.microsoft.com/office/powerpoint/2010/main" val="51052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D298-5A84-1274-0EC5-34E2DA53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B801A-8555-A6BC-1545-CA2DDD0F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model consumption as a function of income?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Let’s focus today on </a:t>
            </a:r>
            <a:r>
              <a:rPr lang="en-US" b="1" dirty="0">
                <a:solidFill>
                  <a:schemeClr val="accent1"/>
                </a:solidFill>
              </a:rPr>
              <a:t>transitory</a:t>
            </a:r>
            <a:r>
              <a:rPr lang="en-US" dirty="0">
                <a:solidFill>
                  <a:schemeClr val="accent1"/>
                </a:solidFill>
              </a:rPr>
              <a:t> income: a one-time payment.</a:t>
            </a:r>
          </a:p>
          <a:p>
            <a:r>
              <a:rPr lang="en-US" dirty="0"/>
              <a:t>The theory (PIH) says that if someone gets $1 of transitory income, they will spend some small fraction of it: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130A7C-8F1D-C9BD-E291-49DD4821F9C3}"/>
              </a:ext>
            </a:extLst>
          </p:cNvPr>
          <p:cNvGrpSpPr/>
          <p:nvPr/>
        </p:nvGrpSpPr>
        <p:grpSpPr>
          <a:xfrm>
            <a:off x="2968978" y="3816628"/>
            <a:ext cx="6801620" cy="2858162"/>
            <a:chOff x="2968978" y="3816628"/>
            <a:chExt cx="6801620" cy="285816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6F36DEE-219E-B4DE-36EC-758422174FEB}"/>
                </a:ext>
              </a:extLst>
            </p:cNvPr>
            <p:cNvCxnSpPr/>
            <p:nvPr/>
          </p:nvCxnSpPr>
          <p:spPr>
            <a:xfrm>
              <a:off x="2968978" y="3849511"/>
              <a:ext cx="0" cy="247226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FB2B708-B1A7-324C-A6F5-B838E27570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8978" y="6321778"/>
              <a:ext cx="5644444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48002B-657E-677F-1DE7-83B61726FB82}"/>
                </a:ext>
              </a:extLst>
            </p:cNvPr>
            <p:cNvSpPr txBox="1"/>
            <p:nvPr/>
          </p:nvSpPr>
          <p:spPr>
            <a:xfrm>
              <a:off x="8613422" y="6028459"/>
              <a:ext cx="11571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Transitory</a:t>
              </a:r>
            </a:p>
            <a:p>
              <a:r>
                <a:rPr lang="en-US" dirty="0">
                  <a:solidFill>
                    <a:schemeClr val="accent1"/>
                  </a:solidFill>
                </a:rPr>
                <a:t>Income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97E698-9708-8DEE-3481-8B95AEFCA590}"/>
                </a:ext>
              </a:extLst>
            </p:cNvPr>
            <p:cNvSpPr txBox="1"/>
            <p:nvPr/>
          </p:nvSpPr>
          <p:spPr>
            <a:xfrm>
              <a:off x="3110088" y="3816628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F358A-9622-0974-95EB-79D401625475}"/>
              </a:ext>
            </a:extLst>
          </p:cNvPr>
          <p:cNvGrpSpPr/>
          <p:nvPr/>
        </p:nvGrpSpPr>
        <p:grpSpPr>
          <a:xfrm>
            <a:off x="2968978" y="4001294"/>
            <a:ext cx="7839977" cy="1665728"/>
            <a:chOff x="2968978" y="4001294"/>
            <a:chExt cx="7839977" cy="166572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34B42C-7AC2-A728-C07F-414D6B1BFA60}"/>
                </a:ext>
              </a:extLst>
            </p:cNvPr>
            <p:cNvCxnSpPr/>
            <p:nvPr/>
          </p:nvCxnSpPr>
          <p:spPr>
            <a:xfrm flipV="1">
              <a:off x="2968978" y="4185960"/>
              <a:ext cx="5328355" cy="1481062"/>
            </a:xfrm>
            <a:prstGeom prst="line">
              <a:avLst/>
            </a:prstGeom>
            <a:ln w="3810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8350B3-C6C0-916D-D9BD-3457259549AC}"/>
                </a:ext>
              </a:extLst>
            </p:cNvPr>
            <p:cNvSpPr txBox="1"/>
            <p:nvPr/>
          </p:nvSpPr>
          <p:spPr>
            <a:xfrm>
              <a:off x="8294042" y="4001294"/>
              <a:ext cx="2514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My consumption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350130-81AA-36EF-C562-A6C8777155CF}"/>
              </a:ext>
            </a:extLst>
          </p:cNvPr>
          <p:cNvGrpSpPr/>
          <p:nvPr/>
        </p:nvGrpSpPr>
        <p:grpSpPr>
          <a:xfrm>
            <a:off x="345604" y="5667021"/>
            <a:ext cx="2482264" cy="669398"/>
            <a:chOff x="345604" y="5667021"/>
            <a:chExt cx="2482264" cy="669398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10A931AC-DE25-5619-5BA7-B8A930BD9B81}"/>
                </a:ext>
              </a:extLst>
            </p:cNvPr>
            <p:cNvSpPr/>
            <p:nvPr/>
          </p:nvSpPr>
          <p:spPr>
            <a:xfrm rot="10800000">
              <a:off x="2571185" y="5667021"/>
              <a:ext cx="256683" cy="654756"/>
            </a:xfrm>
            <a:prstGeom prst="rightBrac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F6C14F-E220-7D42-2BF8-CAEBE555B339}"/>
                </a:ext>
              </a:extLst>
            </p:cNvPr>
            <p:cNvSpPr txBox="1"/>
            <p:nvPr/>
          </p:nvSpPr>
          <p:spPr>
            <a:xfrm>
              <a:off x="345604" y="5690088"/>
              <a:ext cx="22776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2"/>
                  </a:solidFill>
                </a:rPr>
                <a:t>Consumption with no transitory income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F445A1-9F8F-0D2B-98DE-5A3494296AE4}"/>
              </a:ext>
            </a:extLst>
          </p:cNvPr>
          <p:cNvGrpSpPr/>
          <p:nvPr/>
        </p:nvGrpSpPr>
        <p:grpSpPr>
          <a:xfrm>
            <a:off x="6242756" y="4831644"/>
            <a:ext cx="5328354" cy="735137"/>
            <a:chOff x="6242756" y="4831644"/>
            <a:chExt cx="5328354" cy="735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890CF95-EFD1-CC14-93B9-05F3B948EC0F}"/>
                    </a:ext>
                  </a:extLst>
                </p:cNvPr>
                <p:cNvSpPr txBox="1"/>
                <p:nvPr/>
              </p:nvSpPr>
              <p:spPr>
                <a:xfrm>
                  <a:off x="6574929" y="5103897"/>
                  <a:ext cx="4996181" cy="462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accent2"/>
                      </a:solidFill>
                    </a:rPr>
                    <a:t>Slope is “supposed” to be very small: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890CF95-EFD1-CC14-93B9-05F3B948E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4929" y="5103897"/>
                  <a:ext cx="4996181" cy="462884"/>
                </a:xfrm>
                <a:prstGeom prst="rect">
                  <a:avLst/>
                </a:prstGeom>
                <a:blipFill>
                  <a:blip r:embed="rId3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62D1900-0B03-6D14-C88C-2FADFD1DEE68}"/>
                </a:ext>
              </a:extLst>
            </p:cNvPr>
            <p:cNvSpPr/>
            <p:nvPr/>
          </p:nvSpPr>
          <p:spPr>
            <a:xfrm>
              <a:off x="6242756" y="4831644"/>
              <a:ext cx="1140177" cy="544507"/>
            </a:xfrm>
            <a:custGeom>
              <a:avLst/>
              <a:gdLst>
                <a:gd name="connsiteX0" fmla="*/ 1140177 w 1140177"/>
                <a:gd name="connsiteY0" fmla="*/ 496712 h 544507"/>
                <a:gd name="connsiteX1" fmla="*/ 564444 w 1140177"/>
                <a:gd name="connsiteY1" fmla="*/ 496712 h 544507"/>
                <a:gd name="connsiteX2" fmla="*/ 0 w 1140177"/>
                <a:gd name="connsiteY2" fmla="*/ 0 h 54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0177" h="544507">
                  <a:moveTo>
                    <a:pt x="1140177" y="496712"/>
                  </a:moveTo>
                  <a:cubicBezTo>
                    <a:pt x="947325" y="538104"/>
                    <a:pt x="754473" y="579497"/>
                    <a:pt x="564444" y="496712"/>
                  </a:cubicBezTo>
                  <a:cubicBezTo>
                    <a:pt x="374414" y="413927"/>
                    <a:pt x="187207" y="206963"/>
                    <a:pt x="0" y="0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50635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7476-EA82-5F63-3E56-DBE5127A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Regression!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B076A-FDF8-4F09-047E-8F7F8DA16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78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70D3-C167-AC60-54E6-0C6866AD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C0E13D-0D9F-88B2-702A-68C323ACE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Linear model with multiple independent variables:</a:t>
                </a:r>
              </a:p>
              <a:p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Goal: </a:t>
                </a:r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</m:oMath>
                </a14:m>
                <a:r>
                  <a:rPr lang="en-US" dirty="0"/>
                  <a:t> that minimizes</a:t>
                </a:r>
              </a:p>
              <a:p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C0E13D-0D9F-88B2-702A-68C323ACE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353800" cy="4351338"/>
              </a:xfrm>
              <a:blipFill>
                <a:blip r:embed="rId3"/>
                <a:stretch>
                  <a:fillRect l="-96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D5F3BEA-01EF-3B4C-395C-FACF29898A54}"/>
              </a:ext>
            </a:extLst>
          </p:cNvPr>
          <p:cNvGrpSpPr/>
          <p:nvPr/>
        </p:nvGrpSpPr>
        <p:grpSpPr>
          <a:xfrm>
            <a:off x="5139048" y="4531806"/>
            <a:ext cx="3771072" cy="1267491"/>
            <a:chOff x="4405520" y="4758610"/>
            <a:chExt cx="3771072" cy="1267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FDCC2E5-5600-2883-63C4-A5789C41EBF1}"/>
                    </a:ext>
                  </a:extLst>
                </p:cNvPr>
                <p:cNvSpPr txBox="1"/>
                <p:nvPr/>
              </p:nvSpPr>
              <p:spPr>
                <a:xfrm>
                  <a:off x="4405520" y="5306429"/>
                  <a:ext cx="206733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2"/>
                      </a:solidFill>
                    </a:rPr>
                    <a:t>What our model would predict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FDCC2E5-5600-2883-63C4-A5789C41E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5520" y="5306429"/>
                  <a:ext cx="2067339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2439"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658F7B-F51A-BDCF-6CE8-80302857FFAB}"/>
                    </a:ext>
                  </a:extLst>
                </p:cNvPr>
                <p:cNvSpPr txBox="1"/>
                <p:nvPr/>
              </p:nvSpPr>
              <p:spPr>
                <a:xfrm>
                  <a:off x="6571422" y="5379771"/>
                  <a:ext cx="1605170" cy="64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4"/>
                      </a:solidFill>
                    </a:rPr>
                    <a:t>What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accent4"/>
                      </a:solidFill>
                    </a:rPr>
                    <a:t> actually is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3658F7B-F51A-BDCF-6CE8-80302857F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1422" y="5379771"/>
                  <a:ext cx="1605170" cy="646330"/>
                </a:xfrm>
                <a:prstGeom prst="rect">
                  <a:avLst/>
                </a:prstGeom>
                <a:blipFill>
                  <a:blip r:embed="rId5"/>
                  <a:stretch>
                    <a:fillRect t="-3846" b="-13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A93EAD3-7530-0FC3-21D4-3BA4ADC61F58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7275444" y="4828949"/>
              <a:ext cx="98563" cy="55082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BB9E64E-69D3-61DD-8F23-32849B0ABF81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5439190" y="4758610"/>
              <a:ext cx="365409" cy="54781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CE16D-D461-7121-F931-F9ECB564F725}"/>
              </a:ext>
            </a:extLst>
          </p:cNvPr>
          <p:cNvGrpSpPr/>
          <p:nvPr/>
        </p:nvGrpSpPr>
        <p:grpSpPr>
          <a:xfrm>
            <a:off x="8910120" y="153241"/>
            <a:ext cx="3077208" cy="1537447"/>
            <a:chOff x="8910120" y="153241"/>
            <a:chExt cx="3077208" cy="15374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731586-7801-3986-F02F-4606DCD2F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53800" y="153241"/>
              <a:ext cx="633528" cy="15374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A46B3C-251B-EC42-4B36-AA32E6BE5243}"/>
                </a:ext>
              </a:extLst>
            </p:cNvPr>
            <p:cNvSpPr txBox="1"/>
            <p:nvPr/>
          </p:nvSpPr>
          <p:spPr>
            <a:xfrm>
              <a:off x="8910120" y="262453"/>
              <a:ext cx="23653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More generally, you can include as many variables as you want!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485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40DEB70B-D32F-F936-1745-B19BDBFE455F}"/>
              </a:ext>
            </a:extLst>
          </p:cNvPr>
          <p:cNvGrpSpPr/>
          <p:nvPr/>
        </p:nvGrpSpPr>
        <p:grpSpPr>
          <a:xfrm>
            <a:off x="8014904" y="2607901"/>
            <a:ext cx="255386" cy="2827922"/>
            <a:chOff x="5318101" y="2285526"/>
            <a:chExt cx="255386" cy="282792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8DECD8A-27C4-111A-BE62-6BA858BA630D}"/>
                </a:ext>
              </a:extLst>
            </p:cNvPr>
            <p:cNvSpPr/>
            <p:nvPr/>
          </p:nvSpPr>
          <p:spPr>
            <a:xfrm>
              <a:off x="5318101" y="2285526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1F28DD-5D9A-A0D6-C9A4-027718645E29}"/>
                </a:ext>
              </a:extLst>
            </p:cNvPr>
            <p:cNvSpPr/>
            <p:nvPr/>
          </p:nvSpPr>
          <p:spPr>
            <a:xfrm>
              <a:off x="5322278" y="4981026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0BC1A3-86E7-B5B7-E69C-FDD962466478}"/>
              </a:ext>
            </a:extLst>
          </p:cNvPr>
          <p:cNvGrpSpPr/>
          <p:nvPr/>
        </p:nvGrpSpPr>
        <p:grpSpPr>
          <a:xfrm>
            <a:off x="4019766" y="3961428"/>
            <a:ext cx="255386" cy="1773947"/>
            <a:chOff x="5318101" y="2199815"/>
            <a:chExt cx="255386" cy="177394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62A0A37-A793-CCBA-C545-A4BE04D3A9F6}"/>
                </a:ext>
              </a:extLst>
            </p:cNvPr>
            <p:cNvSpPr/>
            <p:nvPr/>
          </p:nvSpPr>
          <p:spPr>
            <a:xfrm>
              <a:off x="5318101" y="2199815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21C47A-5465-C932-BBB3-5128D48D2701}"/>
                </a:ext>
              </a:extLst>
            </p:cNvPr>
            <p:cNvSpPr/>
            <p:nvPr/>
          </p:nvSpPr>
          <p:spPr>
            <a:xfrm>
              <a:off x="5322278" y="3841340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>
            <a:extLst>
              <a:ext uri="{FF2B5EF4-FFF2-40B4-BE49-F238E27FC236}">
                <a16:creationId xmlns:a16="http://schemas.microsoft.com/office/drawing/2014/main" id="{B4C9D9E8-1A07-29DE-E3FB-084C606EDB4E}"/>
              </a:ext>
            </a:extLst>
          </p:cNvPr>
          <p:cNvSpPr/>
          <p:nvPr/>
        </p:nvSpPr>
        <p:spPr>
          <a:xfrm>
            <a:off x="2085033" y="1899135"/>
            <a:ext cx="7018771" cy="3222493"/>
          </a:xfrm>
          <a:custGeom>
            <a:avLst/>
            <a:gdLst>
              <a:gd name="connsiteX0" fmla="*/ 3476730 w 7023798"/>
              <a:gd name="connsiteY0" fmla="*/ 1647930 h 4350936"/>
              <a:gd name="connsiteX1" fmla="*/ 7023798 w 7023798"/>
              <a:gd name="connsiteY1" fmla="*/ 0 h 4350936"/>
              <a:gd name="connsiteX2" fmla="*/ 4903595 w 7023798"/>
              <a:gd name="connsiteY2" fmla="*/ 2401556 h 4350936"/>
              <a:gd name="connsiteX3" fmla="*/ 0 w 7023798"/>
              <a:gd name="connsiteY3" fmla="*/ 4350936 h 4350936"/>
              <a:gd name="connsiteX4" fmla="*/ 3476730 w 7023798"/>
              <a:gd name="connsiteY4" fmla="*/ 1647930 h 4350936"/>
              <a:gd name="connsiteX0" fmla="*/ 2659644 w 6206712"/>
              <a:gd name="connsiteY0" fmla="*/ 1647930 h 3917944"/>
              <a:gd name="connsiteX1" fmla="*/ 6206712 w 6206712"/>
              <a:gd name="connsiteY1" fmla="*/ 0 h 3917944"/>
              <a:gd name="connsiteX2" fmla="*/ 4086509 w 6206712"/>
              <a:gd name="connsiteY2" fmla="*/ 2401556 h 3917944"/>
              <a:gd name="connsiteX3" fmla="*/ 0 w 6206712"/>
              <a:gd name="connsiteY3" fmla="*/ 3917944 h 3917944"/>
              <a:gd name="connsiteX4" fmla="*/ 2659644 w 6206712"/>
              <a:gd name="connsiteY4" fmla="*/ 1647930 h 3917944"/>
              <a:gd name="connsiteX0" fmla="*/ 2659644 w 7317112"/>
              <a:gd name="connsiteY0" fmla="*/ 1697416 h 3967430"/>
              <a:gd name="connsiteX1" fmla="*/ 7317112 w 7317112"/>
              <a:gd name="connsiteY1" fmla="*/ 0 h 3967430"/>
              <a:gd name="connsiteX2" fmla="*/ 4086509 w 7317112"/>
              <a:gd name="connsiteY2" fmla="*/ 2451042 h 3967430"/>
              <a:gd name="connsiteX3" fmla="*/ 0 w 7317112"/>
              <a:gd name="connsiteY3" fmla="*/ 3967430 h 3967430"/>
              <a:gd name="connsiteX4" fmla="*/ 2659644 w 7317112"/>
              <a:gd name="connsiteY4" fmla="*/ 1697416 h 3967430"/>
              <a:gd name="connsiteX0" fmla="*/ 2659644 w 7317112"/>
              <a:gd name="connsiteY0" fmla="*/ 1697416 h 3967430"/>
              <a:gd name="connsiteX1" fmla="*/ 7317112 w 7317112"/>
              <a:gd name="connsiteY1" fmla="*/ 0 h 3967430"/>
              <a:gd name="connsiteX2" fmla="*/ 5553075 w 7317112"/>
              <a:gd name="connsiteY2" fmla="*/ 2772695 h 3967430"/>
              <a:gd name="connsiteX3" fmla="*/ 0 w 7317112"/>
              <a:gd name="connsiteY3" fmla="*/ 3967430 h 3967430"/>
              <a:gd name="connsiteX4" fmla="*/ 2659644 w 7317112"/>
              <a:gd name="connsiteY4" fmla="*/ 1697416 h 396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7112" h="3967430">
                <a:moveTo>
                  <a:pt x="2659644" y="1697416"/>
                </a:moveTo>
                <a:lnTo>
                  <a:pt x="7317112" y="0"/>
                </a:lnTo>
                <a:lnTo>
                  <a:pt x="5553075" y="2772695"/>
                </a:lnTo>
                <a:lnTo>
                  <a:pt x="0" y="3967430"/>
                </a:lnTo>
                <a:lnTo>
                  <a:pt x="2659644" y="169741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48099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F9E4-9393-5E7F-CA38-4ACD7FBF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“Plane” of best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EB34C-56BC-9416-C1E3-7A35ED91ADEB}"/>
                  </a:ext>
                </a:extLst>
              </p:cNvPr>
              <p:cNvSpPr txBox="1"/>
              <p:nvPr/>
            </p:nvSpPr>
            <p:spPr>
              <a:xfrm>
                <a:off x="8325060" y="0"/>
                <a:ext cx="40344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2EB34C-56BC-9416-C1E3-7A35ED91A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060" y="0"/>
                <a:ext cx="4034413" cy="461665"/>
              </a:xfrm>
              <a:prstGeom prst="rect">
                <a:avLst/>
              </a:prstGeom>
              <a:blipFill>
                <a:blip r:embed="rId3"/>
                <a:stretch>
                  <a:fillRect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7BFCE4-D3C8-6FE8-31C5-DD618FE6CC11}"/>
              </a:ext>
            </a:extLst>
          </p:cNvPr>
          <p:cNvCxnSpPr>
            <a:cxnSpLocks/>
          </p:cNvCxnSpPr>
          <p:nvPr/>
        </p:nvCxnSpPr>
        <p:spPr>
          <a:xfrm>
            <a:off x="4672484" y="4833257"/>
            <a:ext cx="348677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C50328-B2B9-0ADB-6E78-B23E5FD9C82A}"/>
              </a:ext>
            </a:extLst>
          </p:cNvPr>
          <p:cNvCxnSpPr>
            <a:cxnSpLocks/>
          </p:cNvCxnSpPr>
          <p:nvPr/>
        </p:nvCxnSpPr>
        <p:spPr>
          <a:xfrm flipH="1">
            <a:off x="2944167" y="4833257"/>
            <a:ext cx="1728317" cy="156754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8AF3B4-4C99-5DB2-ACDF-3B61C0BEF916}"/>
              </a:ext>
            </a:extLst>
          </p:cNvPr>
          <p:cNvCxnSpPr>
            <a:cxnSpLocks/>
          </p:cNvCxnSpPr>
          <p:nvPr/>
        </p:nvCxnSpPr>
        <p:spPr>
          <a:xfrm flipV="1">
            <a:off x="4672484" y="1690688"/>
            <a:ext cx="0" cy="314256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9F625-3CBD-80BF-F977-481760159D19}"/>
                  </a:ext>
                </a:extLst>
              </p:cNvPr>
              <p:cNvSpPr txBox="1"/>
              <p:nvPr/>
            </p:nvSpPr>
            <p:spPr>
              <a:xfrm>
                <a:off x="7965833" y="4648590"/>
                <a:ext cx="71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F9F625-3CBD-80BF-F977-481760159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33" y="4648590"/>
                <a:ext cx="71845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98F2D0-29B8-58B6-E58A-E3C84E7084A9}"/>
                  </a:ext>
                </a:extLst>
              </p:cNvPr>
              <p:cNvSpPr txBox="1"/>
              <p:nvPr/>
            </p:nvSpPr>
            <p:spPr>
              <a:xfrm>
                <a:off x="2846193" y="6308209"/>
                <a:ext cx="71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98F2D0-29B8-58B6-E58A-E3C84E708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93" y="6308209"/>
                <a:ext cx="7184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B90A50-C97F-3C4D-615A-9B1A46D3FC8D}"/>
                  </a:ext>
                </a:extLst>
              </p:cNvPr>
              <p:cNvSpPr txBox="1"/>
              <p:nvPr/>
            </p:nvSpPr>
            <p:spPr>
              <a:xfrm>
                <a:off x="4559434" y="1598354"/>
                <a:ext cx="71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DB90A50-C97F-3C4D-615A-9B1A46D3F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434" y="1598354"/>
                <a:ext cx="7184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EE079DEC-FF81-C87E-E4C1-8FD38C8E95C7}"/>
              </a:ext>
            </a:extLst>
          </p:cNvPr>
          <p:cNvGrpSpPr/>
          <p:nvPr/>
        </p:nvGrpSpPr>
        <p:grpSpPr>
          <a:xfrm>
            <a:off x="5377043" y="3065822"/>
            <a:ext cx="254559" cy="2155709"/>
            <a:chOff x="5318928" y="2374643"/>
            <a:chExt cx="254559" cy="215570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5AB5BB-D3CD-46F0-C3F0-196FF6DE2FB9}"/>
                </a:ext>
              </a:extLst>
            </p:cNvPr>
            <p:cNvSpPr/>
            <p:nvPr/>
          </p:nvSpPr>
          <p:spPr>
            <a:xfrm>
              <a:off x="5318928" y="2374643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010009A-B1C1-52B0-26D7-4791EB3F882E}"/>
                </a:ext>
              </a:extLst>
            </p:cNvPr>
            <p:cNvSpPr/>
            <p:nvPr/>
          </p:nvSpPr>
          <p:spPr>
            <a:xfrm>
              <a:off x="5322278" y="4397930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D8F6A9-675B-C4F1-70C9-254648B1CD4A}"/>
              </a:ext>
            </a:extLst>
          </p:cNvPr>
          <p:cNvGrpSpPr/>
          <p:nvPr/>
        </p:nvGrpSpPr>
        <p:grpSpPr>
          <a:xfrm>
            <a:off x="6930181" y="2649099"/>
            <a:ext cx="255386" cy="2545561"/>
            <a:chOff x="5318101" y="2064303"/>
            <a:chExt cx="255386" cy="254556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6FCECD7-EB9E-E198-21BD-B9E2C4C12095}"/>
                </a:ext>
              </a:extLst>
            </p:cNvPr>
            <p:cNvSpPr/>
            <p:nvPr/>
          </p:nvSpPr>
          <p:spPr>
            <a:xfrm>
              <a:off x="5318101" y="2064303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C21167-465E-6AD5-3F68-A0CC69599B13}"/>
                </a:ext>
              </a:extLst>
            </p:cNvPr>
            <p:cNvSpPr/>
            <p:nvPr/>
          </p:nvSpPr>
          <p:spPr>
            <a:xfrm>
              <a:off x="5322278" y="4477442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09F4E9-A4B5-8F2D-4661-DC47BF7105AD}"/>
              </a:ext>
            </a:extLst>
          </p:cNvPr>
          <p:cNvGrpSpPr/>
          <p:nvPr/>
        </p:nvGrpSpPr>
        <p:grpSpPr>
          <a:xfrm>
            <a:off x="6187692" y="3336763"/>
            <a:ext cx="262931" cy="2560454"/>
            <a:chOff x="5322278" y="2552993"/>
            <a:chExt cx="262931" cy="256045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411C33E-25BB-1334-515A-93DEA32E3EE5}"/>
                </a:ext>
              </a:extLst>
            </p:cNvPr>
            <p:cNvSpPr/>
            <p:nvPr/>
          </p:nvSpPr>
          <p:spPr>
            <a:xfrm>
              <a:off x="5334000" y="2552993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37C49F6-AABE-29A7-020A-DF9D5226FEF9}"/>
                </a:ext>
              </a:extLst>
            </p:cNvPr>
            <p:cNvSpPr/>
            <p:nvPr/>
          </p:nvSpPr>
          <p:spPr>
            <a:xfrm>
              <a:off x="5322278" y="4981025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37F920-191B-2794-0C08-746D18E8BBC6}"/>
              </a:ext>
            </a:extLst>
          </p:cNvPr>
          <p:cNvGrpSpPr/>
          <p:nvPr/>
        </p:nvGrpSpPr>
        <p:grpSpPr>
          <a:xfrm>
            <a:off x="7135088" y="3709264"/>
            <a:ext cx="262931" cy="3170053"/>
            <a:chOff x="5322278" y="2552993"/>
            <a:chExt cx="262931" cy="317005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7E5BCD1-D77D-58E5-A28D-1EB9F3893206}"/>
                </a:ext>
              </a:extLst>
            </p:cNvPr>
            <p:cNvSpPr/>
            <p:nvPr/>
          </p:nvSpPr>
          <p:spPr>
            <a:xfrm>
              <a:off x="5334000" y="2552993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D97B202-5FE9-BD35-EA14-5A67BB9F528D}"/>
                </a:ext>
              </a:extLst>
            </p:cNvPr>
            <p:cNvSpPr/>
            <p:nvPr/>
          </p:nvSpPr>
          <p:spPr>
            <a:xfrm>
              <a:off x="5322278" y="5590624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019F36D-EB4A-73CF-6DDD-FEAF352FA611}"/>
              </a:ext>
            </a:extLst>
          </p:cNvPr>
          <p:cNvGrpSpPr/>
          <p:nvPr/>
        </p:nvGrpSpPr>
        <p:grpSpPr>
          <a:xfrm>
            <a:off x="4775685" y="3960207"/>
            <a:ext cx="262931" cy="2351086"/>
            <a:chOff x="5322278" y="2272030"/>
            <a:chExt cx="262931" cy="235108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00CE3FD-78CE-D69A-85B0-CF012B26D0FE}"/>
                </a:ext>
              </a:extLst>
            </p:cNvPr>
            <p:cNvSpPr/>
            <p:nvPr/>
          </p:nvSpPr>
          <p:spPr>
            <a:xfrm>
              <a:off x="5334000" y="2272030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BA1D2D-0DFF-7AC8-7D1E-7115AC45E514}"/>
                </a:ext>
              </a:extLst>
            </p:cNvPr>
            <p:cNvSpPr/>
            <p:nvPr/>
          </p:nvSpPr>
          <p:spPr>
            <a:xfrm>
              <a:off x="5322278" y="4490694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C917A0F-7CCC-E7C0-BEE2-A2E951838446}"/>
              </a:ext>
            </a:extLst>
          </p:cNvPr>
          <p:cNvGrpSpPr/>
          <p:nvPr/>
        </p:nvGrpSpPr>
        <p:grpSpPr>
          <a:xfrm>
            <a:off x="5375787" y="3163529"/>
            <a:ext cx="2016083" cy="801466"/>
            <a:chOff x="5375787" y="3163529"/>
            <a:chExt cx="2016083" cy="801466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BEDACF2-B986-0601-D1ED-6E1FC7E0FCA6}"/>
                </a:ext>
              </a:extLst>
            </p:cNvPr>
            <p:cNvSpPr/>
            <p:nvPr/>
          </p:nvSpPr>
          <p:spPr>
            <a:xfrm>
              <a:off x="5375787" y="3163529"/>
              <a:ext cx="258097" cy="169606"/>
            </a:xfrm>
            <a:custGeom>
              <a:avLst/>
              <a:gdLst>
                <a:gd name="connsiteX0" fmla="*/ 258097 w 258097"/>
                <a:gd name="connsiteY0" fmla="*/ 0 h 169606"/>
                <a:gd name="connsiteX1" fmla="*/ 176981 w 258097"/>
                <a:gd name="connsiteY1" fmla="*/ 58994 h 169606"/>
                <a:gd name="connsiteX2" fmla="*/ 0 w 258097"/>
                <a:gd name="connsiteY2" fmla="*/ 73742 h 169606"/>
                <a:gd name="connsiteX3" fmla="*/ 51619 w 258097"/>
                <a:gd name="connsiteY3" fmla="*/ 169606 h 169606"/>
                <a:gd name="connsiteX4" fmla="*/ 176981 w 258097"/>
                <a:gd name="connsiteY4" fmla="*/ 169606 h 169606"/>
                <a:gd name="connsiteX5" fmla="*/ 243348 w 258097"/>
                <a:gd name="connsiteY5" fmla="*/ 117987 h 169606"/>
                <a:gd name="connsiteX6" fmla="*/ 258097 w 258097"/>
                <a:gd name="connsiteY6" fmla="*/ 0 h 16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097" h="169606">
                  <a:moveTo>
                    <a:pt x="258097" y="0"/>
                  </a:moveTo>
                  <a:lnTo>
                    <a:pt x="176981" y="58994"/>
                  </a:lnTo>
                  <a:lnTo>
                    <a:pt x="0" y="73742"/>
                  </a:lnTo>
                  <a:lnTo>
                    <a:pt x="51619" y="169606"/>
                  </a:lnTo>
                  <a:lnTo>
                    <a:pt x="176981" y="169606"/>
                  </a:lnTo>
                  <a:lnTo>
                    <a:pt x="243348" y="117987"/>
                  </a:lnTo>
                  <a:lnTo>
                    <a:pt x="258097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62957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B98DB82-EACB-E4E0-FA6C-E8B041D42193}"/>
                </a:ext>
              </a:extLst>
            </p:cNvPr>
            <p:cNvSpPr/>
            <p:nvPr/>
          </p:nvSpPr>
          <p:spPr>
            <a:xfrm>
              <a:off x="6214646" y="3429388"/>
              <a:ext cx="258097" cy="169606"/>
            </a:xfrm>
            <a:custGeom>
              <a:avLst/>
              <a:gdLst>
                <a:gd name="connsiteX0" fmla="*/ 258097 w 258097"/>
                <a:gd name="connsiteY0" fmla="*/ 0 h 169606"/>
                <a:gd name="connsiteX1" fmla="*/ 176981 w 258097"/>
                <a:gd name="connsiteY1" fmla="*/ 58994 h 169606"/>
                <a:gd name="connsiteX2" fmla="*/ 0 w 258097"/>
                <a:gd name="connsiteY2" fmla="*/ 73742 h 169606"/>
                <a:gd name="connsiteX3" fmla="*/ 51619 w 258097"/>
                <a:gd name="connsiteY3" fmla="*/ 169606 h 169606"/>
                <a:gd name="connsiteX4" fmla="*/ 176981 w 258097"/>
                <a:gd name="connsiteY4" fmla="*/ 169606 h 169606"/>
                <a:gd name="connsiteX5" fmla="*/ 243348 w 258097"/>
                <a:gd name="connsiteY5" fmla="*/ 117987 h 169606"/>
                <a:gd name="connsiteX6" fmla="*/ 258097 w 258097"/>
                <a:gd name="connsiteY6" fmla="*/ 0 h 16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097" h="169606">
                  <a:moveTo>
                    <a:pt x="258097" y="0"/>
                  </a:moveTo>
                  <a:lnTo>
                    <a:pt x="176981" y="58994"/>
                  </a:lnTo>
                  <a:lnTo>
                    <a:pt x="0" y="73742"/>
                  </a:lnTo>
                  <a:lnTo>
                    <a:pt x="51619" y="169606"/>
                  </a:lnTo>
                  <a:lnTo>
                    <a:pt x="176981" y="169606"/>
                  </a:lnTo>
                  <a:lnTo>
                    <a:pt x="243348" y="117987"/>
                  </a:lnTo>
                  <a:lnTo>
                    <a:pt x="258097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62957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EA0452E-87AE-65D0-04A9-091E0655E632}"/>
                </a:ext>
              </a:extLst>
            </p:cNvPr>
            <p:cNvSpPr/>
            <p:nvPr/>
          </p:nvSpPr>
          <p:spPr>
            <a:xfrm>
              <a:off x="7133773" y="3709264"/>
              <a:ext cx="258097" cy="255731"/>
            </a:xfrm>
            <a:custGeom>
              <a:avLst/>
              <a:gdLst>
                <a:gd name="connsiteX0" fmla="*/ 258097 w 258097"/>
                <a:gd name="connsiteY0" fmla="*/ 0 h 169606"/>
                <a:gd name="connsiteX1" fmla="*/ 176981 w 258097"/>
                <a:gd name="connsiteY1" fmla="*/ 58994 h 169606"/>
                <a:gd name="connsiteX2" fmla="*/ 0 w 258097"/>
                <a:gd name="connsiteY2" fmla="*/ 73742 h 169606"/>
                <a:gd name="connsiteX3" fmla="*/ 51619 w 258097"/>
                <a:gd name="connsiteY3" fmla="*/ 169606 h 169606"/>
                <a:gd name="connsiteX4" fmla="*/ 176981 w 258097"/>
                <a:gd name="connsiteY4" fmla="*/ 169606 h 169606"/>
                <a:gd name="connsiteX5" fmla="*/ 243348 w 258097"/>
                <a:gd name="connsiteY5" fmla="*/ 117987 h 169606"/>
                <a:gd name="connsiteX6" fmla="*/ 258097 w 258097"/>
                <a:gd name="connsiteY6" fmla="*/ 0 h 16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097" h="169606">
                  <a:moveTo>
                    <a:pt x="258097" y="0"/>
                  </a:moveTo>
                  <a:lnTo>
                    <a:pt x="176981" y="58994"/>
                  </a:lnTo>
                  <a:lnTo>
                    <a:pt x="0" y="73742"/>
                  </a:lnTo>
                  <a:lnTo>
                    <a:pt x="51619" y="169606"/>
                  </a:lnTo>
                  <a:lnTo>
                    <a:pt x="176981" y="169606"/>
                  </a:lnTo>
                  <a:lnTo>
                    <a:pt x="243348" y="117987"/>
                  </a:lnTo>
                  <a:lnTo>
                    <a:pt x="258097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62957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07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79">
            <a:extLst>
              <a:ext uri="{FF2B5EF4-FFF2-40B4-BE49-F238E27FC236}">
                <a16:creationId xmlns:a16="http://schemas.microsoft.com/office/drawing/2014/main" id="{48DCA2C9-7BB3-5CF9-B7B7-5D646C41BB35}"/>
              </a:ext>
            </a:extLst>
          </p:cNvPr>
          <p:cNvSpPr/>
          <p:nvPr/>
        </p:nvSpPr>
        <p:spPr>
          <a:xfrm rot="166721">
            <a:off x="4235787" y="4970222"/>
            <a:ext cx="4529348" cy="1546479"/>
          </a:xfrm>
          <a:custGeom>
            <a:avLst/>
            <a:gdLst>
              <a:gd name="connsiteX0" fmla="*/ 1328928 w 4315968"/>
              <a:gd name="connsiteY0" fmla="*/ 85344 h 1243584"/>
              <a:gd name="connsiteX1" fmla="*/ 0 w 4315968"/>
              <a:gd name="connsiteY1" fmla="*/ 1243584 h 1243584"/>
              <a:gd name="connsiteX2" fmla="*/ 3438144 w 4315968"/>
              <a:gd name="connsiteY2" fmla="*/ 1219200 h 1243584"/>
              <a:gd name="connsiteX3" fmla="*/ 4315968 w 4315968"/>
              <a:gd name="connsiteY3" fmla="*/ 0 h 1243584"/>
              <a:gd name="connsiteX4" fmla="*/ 1328928 w 4315968"/>
              <a:gd name="connsiteY4" fmla="*/ 85344 h 12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968" h="1243584">
                <a:moveTo>
                  <a:pt x="1328928" y="85344"/>
                </a:moveTo>
                <a:lnTo>
                  <a:pt x="0" y="1243584"/>
                </a:lnTo>
                <a:lnTo>
                  <a:pt x="3438144" y="1219200"/>
                </a:lnTo>
                <a:lnTo>
                  <a:pt x="4315968" y="0"/>
                </a:lnTo>
                <a:lnTo>
                  <a:pt x="1328928" y="85344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4923"/>
                </a:schemeClr>
              </a:gs>
              <a:gs pos="100000">
                <a:schemeClr val="bg1">
                  <a:lumMod val="85000"/>
                </a:schemeClr>
              </a:gs>
            </a:gsLst>
            <a:lin ang="15600000" scaled="0"/>
          </a:gradFill>
          <a:ln>
            <a:noFill/>
          </a:ln>
          <a:effectLst>
            <a:softEdge rad="72004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9E55E6-BAF2-5CC3-2E99-1CD9B31D2790}"/>
              </a:ext>
            </a:extLst>
          </p:cNvPr>
          <p:cNvGrpSpPr/>
          <p:nvPr/>
        </p:nvGrpSpPr>
        <p:grpSpPr>
          <a:xfrm>
            <a:off x="3858567" y="2771775"/>
            <a:ext cx="5215095" cy="3763962"/>
            <a:chOff x="2944167" y="2636838"/>
            <a:chExt cx="5215095" cy="376396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9850A9-764C-EA49-0FE8-EA7FFA05C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84" y="4829398"/>
              <a:ext cx="348677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4CBEEB-4A43-D212-6D23-3D6AF6711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67" y="4833257"/>
              <a:ext cx="1728317" cy="15675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2433DC-8135-824F-0EFF-F99165BD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636838"/>
              <a:ext cx="0" cy="21964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20A6AD55-7F7E-BB15-4FF3-0982F59635A7}"/>
              </a:ext>
            </a:extLst>
          </p:cNvPr>
          <p:cNvCxnSpPr>
            <a:cxnSpLocks/>
            <a:stCxn id="54" idx="3"/>
            <a:endCxn id="13" idx="0"/>
          </p:cNvCxnSpPr>
          <p:nvPr/>
        </p:nvCxnSpPr>
        <p:spPr>
          <a:xfrm>
            <a:off x="4157025" y="3575582"/>
            <a:ext cx="1533119" cy="103429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Freeform 66">
            <a:extLst>
              <a:ext uri="{FF2B5EF4-FFF2-40B4-BE49-F238E27FC236}">
                <a16:creationId xmlns:a16="http://schemas.microsoft.com/office/drawing/2014/main" id="{076A2242-366F-2900-62D0-68BC37E394B7}"/>
              </a:ext>
            </a:extLst>
          </p:cNvPr>
          <p:cNvSpPr/>
          <p:nvPr/>
        </p:nvSpPr>
        <p:spPr>
          <a:xfrm>
            <a:off x="4221497" y="3121009"/>
            <a:ext cx="4408153" cy="1579579"/>
          </a:xfrm>
          <a:custGeom>
            <a:avLst/>
            <a:gdLst>
              <a:gd name="connsiteX0" fmla="*/ 3471862 w 4343400"/>
              <a:gd name="connsiteY0" fmla="*/ 0 h 1543050"/>
              <a:gd name="connsiteX1" fmla="*/ 4343400 w 4343400"/>
              <a:gd name="connsiteY1" fmla="*/ 428625 h 1543050"/>
              <a:gd name="connsiteX2" fmla="*/ 1343025 w 4343400"/>
              <a:gd name="connsiteY2" fmla="*/ 1543050 h 1543050"/>
              <a:gd name="connsiteX3" fmla="*/ 0 w 4343400"/>
              <a:gd name="connsiteY3" fmla="*/ 1385887 h 1543050"/>
              <a:gd name="connsiteX4" fmla="*/ 3471862 w 434340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1543050">
                <a:moveTo>
                  <a:pt x="3471862" y="0"/>
                </a:moveTo>
                <a:lnTo>
                  <a:pt x="4343400" y="428625"/>
                </a:lnTo>
                <a:lnTo>
                  <a:pt x="1343025" y="1543050"/>
                </a:lnTo>
                <a:lnTo>
                  <a:pt x="0" y="1385887"/>
                </a:lnTo>
                <a:lnTo>
                  <a:pt x="3471862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22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EB89-54A4-F0F0-94A2-B70DE38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fix the problem?</a:t>
            </a:r>
            <a:br>
              <a:rPr lang="en-US" dirty="0"/>
            </a:br>
            <a:r>
              <a:rPr lang="en-US" sz="2000" dirty="0"/>
              <a:t>Confounding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C45-C5B6-B25F-CB62-017BA18CC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only confounding variable was (non-windfall) income.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A9866-E189-34E9-C7F3-C8D7C560ED5A}"/>
              </a:ext>
            </a:extLst>
          </p:cNvPr>
          <p:cNvSpPr txBox="1"/>
          <p:nvPr/>
        </p:nvSpPr>
        <p:spPr>
          <a:xfrm>
            <a:off x="5586884" y="254810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953-4623-94B9-2033-50112DC12216}"/>
              </a:ext>
            </a:extLst>
          </p:cNvPr>
          <p:cNvSpPr txBox="1"/>
          <p:nvPr/>
        </p:nvSpPr>
        <p:spPr>
          <a:xfrm>
            <a:off x="9073662" y="4779669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21F0A-3D70-6FCE-7B42-4A55D94733AE}"/>
              </a:ext>
            </a:extLst>
          </p:cNvPr>
          <p:cNvSpPr txBox="1"/>
          <p:nvPr/>
        </p:nvSpPr>
        <p:spPr>
          <a:xfrm>
            <a:off x="1779792" y="630820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Permanent Income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6699B-335F-86D6-D686-7486023727FA}"/>
              </a:ext>
            </a:extLst>
          </p:cNvPr>
          <p:cNvGrpSpPr/>
          <p:nvPr/>
        </p:nvGrpSpPr>
        <p:grpSpPr>
          <a:xfrm>
            <a:off x="5586883" y="4609880"/>
            <a:ext cx="197707" cy="581985"/>
            <a:chOff x="5322278" y="3849139"/>
            <a:chExt cx="262931" cy="77397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8B6109-4B79-A57A-F3E6-3DDEB9DA064B}"/>
                </a:ext>
              </a:extLst>
            </p:cNvPr>
            <p:cNvSpPr/>
            <p:nvPr/>
          </p:nvSpPr>
          <p:spPr>
            <a:xfrm>
              <a:off x="5334000" y="3849139"/>
              <a:ext cx="251209" cy="251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54D22C-634F-FF89-B696-D805D7839504}"/>
                </a:ext>
              </a:extLst>
            </p:cNvPr>
            <p:cNvSpPr/>
            <p:nvPr/>
          </p:nvSpPr>
          <p:spPr>
            <a:xfrm>
              <a:off x="5322278" y="4490694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DEBFFC-0AAD-A113-C1CD-BB9839E9C08A}"/>
              </a:ext>
            </a:extLst>
          </p:cNvPr>
          <p:cNvGrpSpPr/>
          <p:nvPr/>
        </p:nvGrpSpPr>
        <p:grpSpPr>
          <a:xfrm>
            <a:off x="4405829" y="3126136"/>
            <a:ext cx="4203799" cy="1578191"/>
            <a:chOff x="4405829" y="3126136"/>
            <a:chExt cx="4203799" cy="157819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775C14-4782-F655-3D18-C5076D9ED2D8}"/>
                </a:ext>
              </a:extLst>
            </p:cNvPr>
            <p:cNvCxnSpPr>
              <a:stCxn id="13" idx="7"/>
              <a:endCxn id="16" idx="2"/>
            </p:cNvCxnSpPr>
            <p:nvPr/>
          </p:nvCxnSpPr>
          <p:spPr>
            <a:xfrm flipV="1">
              <a:off x="5756927" y="3575583"/>
              <a:ext cx="2852701" cy="106196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2FEDE5-379E-5F12-1414-87B9459A02ED}"/>
                </a:ext>
              </a:extLst>
            </p:cNvPr>
            <p:cNvCxnSpPr>
              <a:cxnSpLocks/>
              <a:stCxn id="13" idx="2"/>
              <a:endCxn id="23" idx="5"/>
            </p:cNvCxnSpPr>
            <p:nvPr/>
          </p:nvCxnSpPr>
          <p:spPr>
            <a:xfrm flipH="1" flipV="1">
              <a:off x="4405829" y="4560419"/>
              <a:ext cx="1189868" cy="14390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FAA1C3-1A6C-A338-4B49-73D12F483AA7}"/>
                </a:ext>
              </a:extLst>
            </p:cNvPr>
            <p:cNvCxnSpPr>
              <a:cxnSpLocks/>
              <a:stCxn id="20" idx="2"/>
              <a:endCxn id="23" idx="7"/>
            </p:cNvCxnSpPr>
            <p:nvPr/>
          </p:nvCxnSpPr>
          <p:spPr>
            <a:xfrm flipH="1">
              <a:off x="4405829" y="3126136"/>
              <a:ext cx="3316733" cy="1300716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5ED611-18B9-B3A8-15A8-E50FF735B0DA}"/>
                </a:ext>
              </a:extLst>
            </p:cNvPr>
            <p:cNvCxnSpPr>
              <a:cxnSpLocks/>
              <a:stCxn id="20" idx="5"/>
              <a:endCxn id="16" idx="2"/>
            </p:cNvCxnSpPr>
            <p:nvPr/>
          </p:nvCxnSpPr>
          <p:spPr>
            <a:xfrm>
              <a:off x="7883792" y="3192919"/>
              <a:ext cx="725836" cy="3826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59AEB9-FD3F-441E-B82C-724C0F875293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5681330" y="4798773"/>
            <a:ext cx="8814" cy="29351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C0B7807-6030-9D1F-F51C-008432DFE010}"/>
              </a:ext>
            </a:extLst>
          </p:cNvPr>
          <p:cNvSpPr txBox="1"/>
          <p:nvPr/>
        </p:nvSpPr>
        <p:spPr>
          <a:xfrm>
            <a:off x="1624024" y="3252416"/>
            <a:ext cx="2533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Low permanent income</a:t>
            </a:r>
          </a:p>
          <a:p>
            <a:r>
              <a:rPr lang="en-US" dirty="0">
                <a:solidFill>
                  <a:schemeClr val="accent2"/>
                </a:solidFill>
              </a:rPr>
              <a:t>Low windfall income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EEF1495-A732-E53D-8A05-6321A6681EA4}"/>
              </a:ext>
            </a:extLst>
          </p:cNvPr>
          <p:cNvGrpSpPr/>
          <p:nvPr/>
        </p:nvGrpSpPr>
        <p:grpSpPr>
          <a:xfrm>
            <a:off x="650017" y="4399189"/>
            <a:ext cx="3783478" cy="1982173"/>
            <a:chOff x="650017" y="4399189"/>
            <a:chExt cx="3783478" cy="198217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954F10-1ECC-1C97-9777-51ECC37EDA40}"/>
                </a:ext>
              </a:extLst>
            </p:cNvPr>
            <p:cNvGrpSpPr/>
            <p:nvPr/>
          </p:nvGrpSpPr>
          <p:grpSpPr>
            <a:xfrm>
              <a:off x="4235788" y="4399189"/>
              <a:ext cx="197707" cy="1982173"/>
              <a:chOff x="5322278" y="1987029"/>
              <a:chExt cx="262932" cy="2636087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D66B752-24D5-7039-5842-A958EDBD75DC}"/>
                  </a:ext>
                </a:extLst>
              </p:cNvPr>
              <p:cNvSpPr/>
              <p:nvPr/>
            </p:nvSpPr>
            <p:spPr>
              <a:xfrm>
                <a:off x="5334002" y="1987029"/>
                <a:ext cx="251208" cy="251208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F67E5D9-F78C-E8B5-F1F9-D1EDF0E68B00}"/>
                  </a:ext>
                </a:extLst>
              </p:cNvPr>
              <p:cNvSpPr/>
              <p:nvPr/>
            </p:nvSpPr>
            <p:spPr>
              <a:xfrm>
                <a:off x="5322278" y="4490694"/>
                <a:ext cx="251209" cy="13242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50E1EB7-F54B-2D36-1A9A-3107C6BFCC2C}"/>
                </a:ext>
              </a:extLst>
            </p:cNvPr>
            <p:cNvCxnSpPr>
              <a:cxnSpLocks/>
              <a:stCxn id="23" idx="3"/>
              <a:endCxn id="24" idx="0"/>
            </p:cNvCxnSpPr>
            <p:nvPr/>
          </p:nvCxnSpPr>
          <p:spPr>
            <a:xfrm>
              <a:off x="4272262" y="4560419"/>
              <a:ext cx="57970" cy="172137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89EBD06-6A56-40D0-BC7B-7AE11A84F0AE}"/>
                </a:ext>
              </a:extLst>
            </p:cNvPr>
            <p:cNvSpPr txBox="1"/>
            <p:nvPr/>
          </p:nvSpPr>
          <p:spPr>
            <a:xfrm>
              <a:off x="650017" y="4726255"/>
              <a:ext cx="2582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High permanent income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Low windfall income</a:t>
              </a:r>
            </a:p>
          </p:txBody>
        </p:sp>
        <p:cxnSp>
          <p:nvCxnSpPr>
            <p:cNvPr id="58" name="Curved Connector 57">
              <a:extLst>
                <a:ext uri="{FF2B5EF4-FFF2-40B4-BE49-F238E27FC236}">
                  <a16:creationId xmlns:a16="http://schemas.microsoft.com/office/drawing/2014/main" id="{88D91CDB-8FF6-0BE0-696A-2F8EB974EEAF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V="1">
              <a:off x="3003633" y="4493636"/>
              <a:ext cx="1240966" cy="694372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3AE9277-749F-976A-0A2A-B06B47F94028}"/>
              </a:ext>
            </a:extLst>
          </p:cNvPr>
          <p:cNvGrpSpPr/>
          <p:nvPr/>
        </p:nvGrpSpPr>
        <p:grpSpPr>
          <a:xfrm>
            <a:off x="8600814" y="3226985"/>
            <a:ext cx="3229934" cy="1922009"/>
            <a:chOff x="8600814" y="3226985"/>
            <a:chExt cx="3229934" cy="19220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F6C4EB-A527-A74D-8221-1C0FEDA635E7}"/>
                </a:ext>
              </a:extLst>
            </p:cNvPr>
            <p:cNvGrpSpPr/>
            <p:nvPr/>
          </p:nvGrpSpPr>
          <p:grpSpPr>
            <a:xfrm>
              <a:off x="8600814" y="3481136"/>
              <a:ext cx="197707" cy="1667858"/>
              <a:chOff x="5322278" y="2405030"/>
              <a:chExt cx="262931" cy="221808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E6EFB71-6043-A1BC-8D64-4FAF9C879AF3}"/>
                  </a:ext>
                </a:extLst>
              </p:cNvPr>
              <p:cNvSpPr/>
              <p:nvPr/>
            </p:nvSpPr>
            <p:spPr>
              <a:xfrm>
                <a:off x="5334000" y="2405030"/>
                <a:ext cx="251209" cy="25120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61DC780-2CE5-578A-02C0-00683BEB8C94}"/>
                  </a:ext>
                </a:extLst>
              </p:cNvPr>
              <p:cNvSpPr/>
              <p:nvPr/>
            </p:nvSpPr>
            <p:spPr>
              <a:xfrm>
                <a:off x="5322278" y="4490694"/>
                <a:ext cx="251209" cy="13242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105D95-EC10-5850-6D88-CBE98B715972}"/>
                </a:ext>
              </a:extLst>
            </p:cNvPr>
            <p:cNvCxnSpPr>
              <a:stCxn id="16" idx="4"/>
              <a:endCxn id="17" idx="0"/>
            </p:cNvCxnSpPr>
            <p:nvPr/>
          </p:nvCxnSpPr>
          <p:spPr>
            <a:xfrm flipH="1">
              <a:off x="8695261" y="3670029"/>
              <a:ext cx="8814" cy="137939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AFFA2C-EE78-A662-8F59-671DB90D7AC0}"/>
                </a:ext>
              </a:extLst>
            </p:cNvPr>
            <p:cNvSpPr txBox="1"/>
            <p:nvPr/>
          </p:nvSpPr>
          <p:spPr>
            <a:xfrm>
              <a:off x="9297747" y="3226985"/>
              <a:ext cx="25330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Low permanent income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High windfall income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6FE44BC1-027B-51EA-88B2-3C443B3D7B13}"/>
                </a:ext>
              </a:extLst>
            </p:cNvPr>
            <p:cNvCxnSpPr>
              <a:cxnSpLocks/>
              <a:stCxn id="61" idx="2"/>
              <a:endCxn id="16" idx="6"/>
            </p:cNvCxnSpPr>
            <p:nvPr/>
          </p:nvCxnSpPr>
          <p:spPr>
            <a:xfrm rot="5400000" flipH="1">
              <a:off x="9532518" y="2841587"/>
              <a:ext cx="297733" cy="1765727"/>
            </a:xfrm>
            <a:prstGeom prst="curvedConnector4">
              <a:avLst>
                <a:gd name="adj1" fmla="val -76780"/>
                <a:gd name="adj2" fmla="val 85863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AF804FA-77BD-ECE8-A535-16F68A96B3B3}"/>
              </a:ext>
            </a:extLst>
          </p:cNvPr>
          <p:cNvGrpSpPr/>
          <p:nvPr/>
        </p:nvGrpSpPr>
        <p:grpSpPr>
          <a:xfrm>
            <a:off x="7620590" y="2680153"/>
            <a:ext cx="1699504" cy="3705322"/>
            <a:chOff x="7620590" y="2680153"/>
            <a:chExt cx="1699504" cy="370532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D3DFC7-BADB-93E5-8B5F-592CC4EAFF5E}"/>
                </a:ext>
              </a:extLst>
            </p:cNvPr>
            <p:cNvGrpSpPr/>
            <p:nvPr/>
          </p:nvGrpSpPr>
          <p:grpSpPr>
            <a:xfrm>
              <a:off x="7713753" y="3031689"/>
              <a:ext cx="197705" cy="3353786"/>
              <a:chOff x="5322278" y="713932"/>
              <a:chExt cx="262928" cy="446021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0560608-907B-7447-08C5-ED54D0A9A950}"/>
                  </a:ext>
                </a:extLst>
              </p:cNvPr>
              <p:cNvSpPr/>
              <p:nvPr/>
            </p:nvSpPr>
            <p:spPr>
              <a:xfrm>
                <a:off x="5333997" y="713932"/>
                <a:ext cx="251209" cy="25121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6ABB4AD-AA24-4D79-8D01-9F20E0992BA9}"/>
                  </a:ext>
                </a:extLst>
              </p:cNvPr>
              <p:cNvSpPr/>
              <p:nvPr/>
            </p:nvSpPr>
            <p:spPr>
              <a:xfrm>
                <a:off x="5322278" y="5041725"/>
                <a:ext cx="251209" cy="13242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34B52C6-2855-3A1A-4489-503FAF636EC7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7808195" y="3220582"/>
              <a:ext cx="8814" cy="306532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BBA945E-360E-5C0B-EFBF-B699A913DF13}"/>
                </a:ext>
              </a:extLst>
            </p:cNvPr>
            <p:cNvSpPr txBox="1"/>
            <p:nvPr/>
          </p:nvSpPr>
          <p:spPr>
            <a:xfrm>
              <a:off x="7620590" y="2680153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Cha-ching! $$$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4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7" grpId="0" animBg="1"/>
      <p:bldP spid="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7649911D-C938-4D96-392C-FD1B7010DD9D}"/>
              </a:ext>
            </a:extLst>
          </p:cNvPr>
          <p:cNvSpPr/>
          <p:nvPr/>
        </p:nvSpPr>
        <p:spPr>
          <a:xfrm rot="166721">
            <a:off x="4235787" y="4970222"/>
            <a:ext cx="4529348" cy="1546479"/>
          </a:xfrm>
          <a:custGeom>
            <a:avLst/>
            <a:gdLst>
              <a:gd name="connsiteX0" fmla="*/ 1328928 w 4315968"/>
              <a:gd name="connsiteY0" fmla="*/ 85344 h 1243584"/>
              <a:gd name="connsiteX1" fmla="*/ 0 w 4315968"/>
              <a:gd name="connsiteY1" fmla="*/ 1243584 h 1243584"/>
              <a:gd name="connsiteX2" fmla="*/ 3438144 w 4315968"/>
              <a:gd name="connsiteY2" fmla="*/ 1219200 h 1243584"/>
              <a:gd name="connsiteX3" fmla="*/ 4315968 w 4315968"/>
              <a:gd name="connsiteY3" fmla="*/ 0 h 1243584"/>
              <a:gd name="connsiteX4" fmla="*/ 1328928 w 4315968"/>
              <a:gd name="connsiteY4" fmla="*/ 85344 h 12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968" h="1243584">
                <a:moveTo>
                  <a:pt x="1328928" y="85344"/>
                </a:moveTo>
                <a:lnTo>
                  <a:pt x="0" y="1243584"/>
                </a:lnTo>
                <a:lnTo>
                  <a:pt x="3438144" y="1219200"/>
                </a:lnTo>
                <a:lnTo>
                  <a:pt x="4315968" y="0"/>
                </a:lnTo>
                <a:lnTo>
                  <a:pt x="1328928" y="85344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4923"/>
                </a:schemeClr>
              </a:gs>
              <a:gs pos="100000">
                <a:schemeClr val="bg1">
                  <a:lumMod val="85000"/>
                </a:schemeClr>
              </a:gs>
            </a:gsLst>
            <a:lin ang="15600000" scaled="0"/>
          </a:gradFill>
          <a:ln>
            <a:noFill/>
          </a:ln>
          <a:effectLst>
            <a:softEdge rad="72004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9E55E6-BAF2-5CC3-2E99-1CD9B31D2790}"/>
              </a:ext>
            </a:extLst>
          </p:cNvPr>
          <p:cNvGrpSpPr/>
          <p:nvPr/>
        </p:nvGrpSpPr>
        <p:grpSpPr>
          <a:xfrm>
            <a:off x="3858567" y="2771775"/>
            <a:ext cx="5215095" cy="3763962"/>
            <a:chOff x="2944167" y="2636838"/>
            <a:chExt cx="5215095" cy="376396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9850A9-764C-EA49-0FE8-EA7FFA05C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84" y="4829398"/>
              <a:ext cx="348677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4CBEEB-4A43-D212-6D23-3D6AF6711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67" y="4833257"/>
              <a:ext cx="1728317" cy="15675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2433DC-8135-824F-0EFF-F99165BD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636838"/>
              <a:ext cx="0" cy="21964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 66">
            <a:extLst>
              <a:ext uri="{FF2B5EF4-FFF2-40B4-BE49-F238E27FC236}">
                <a16:creationId xmlns:a16="http://schemas.microsoft.com/office/drawing/2014/main" id="{076A2242-366F-2900-62D0-68BC37E394B7}"/>
              </a:ext>
            </a:extLst>
          </p:cNvPr>
          <p:cNvSpPr/>
          <p:nvPr/>
        </p:nvSpPr>
        <p:spPr>
          <a:xfrm>
            <a:off x="4221497" y="3121009"/>
            <a:ext cx="4408153" cy="1579579"/>
          </a:xfrm>
          <a:custGeom>
            <a:avLst/>
            <a:gdLst>
              <a:gd name="connsiteX0" fmla="*/ 3471862 w 4343400"/>
              <a:gd name="connsiteY0" fmla="*/ 0 h 1543050"/>
              <a:gd name="connsiteX1" fmla="*/ 4343400 w 4343400"/>
              <a:gd name="connsiteY1" fmla="*/ 428625 h 1543050"/>
              <a:gd name="connsiteX2" fmla="*/ 1343025 w 4343400"/>
              <a:gd name="connsiteY2" fmla="*/ 1543050 h 1543050"/>
              <a:gd name="connsiteX3" fmla="*/ 0 w 4343400"/>
              <a:gd name="connsiteY3" fmla="*/ 1385887 h 1543050"/>
              <a:gd name="connsiteX4" fmla="*/ 3471862 w 434340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1543050">
                <a:moveTo>
                  <a:pt x="3471862" y="0"/>
                </a:moveTo>
                <a:lnTo>
                  <a:pt x="4343400" y="428625"/>
                </a:lnTo>
                <a:lnTo>
                  <a:pt x="1343025" y="1543050"/>
                </a:lnTo>
                <a:lnTo>
                  <a:pt x="0" y="1385887"/>
                </a:lnTo>
                <a:lnTo>
                  <a:pt x="3471862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22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EB89-54A4-F0F0-94A2-B70DE38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fix the problem?</a:t>
            </a:r>
            <a:br>
              <a:rPr lang="en-US" dirty="0"/>
            </a:br>
            <a:r>
              <a:rPr lang="en-US" sz="2000" dirty="0"/>
              <a:t>Confounding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C45-C5B6-B25F-CB62-017BA18CC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only confounding variable was (non-windfall) income.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A9866-E189-34E9-C7F3-C8D7C560ED5A}"/>
              </a:ext>
            </a:extLst>
          </p:cNvPr>
          <p:cNvSpPr txBox="1"/>
          <p:nvPr/>
        </p:nvSpPr>
        <p:spPr>
          <a:xfrm>
            <a:off x="5586884" y="254810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953-4623-94B9-2033-50112DC12216}"/>
              </a:ext>
            </a:extLst>
          </p:cNvPr>
          <p:cNvSpPr txBox="1"/>
          <p:nvPr/>
        </p:nvSpPr>
        <p:spPr>
          <a:xfrm>
            <a:off x="9073662" y="4779669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21F0A-3D70-6FCE-7B42-4A55D94733AE}"/>
              </a:ext>
            </a:extLst>
          </p:cNvPr>
          <p:cNvSpPr txBox="1"/>
          <p:nvPr/>
        </p:nvSpPr>
        <p:spPr>
          <a:xfrm>
            <a:off x="1779792" y="630820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Permanent Income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6699B-335F-86D6-D686-7486023727FA}"/>
              </a:ext>
            </a:extLst>
          </p:cNvPr>
          <p:cNvGrpSpPr/>
          <p:nvPr/>
        </p:nvGrpSpPr>
        <p:grpSpPr>
          <a:xfrm>
            <a:off x="5586883" y="4609880"/>
            <a:ext cx="197707" cy="581985"/>
            <a:chOff x="5322278" y="3849139"/>
            <a:chExt cx="262931" cy="77397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8B6109-4B79-A57A-F3E6-3DDEB9DA064B}"/>
                </a:ext>
              </a:extLst>
            </p:cNvPr>
            <p:cNvSpPr/>
            <p:nvPr/>
          </p:nvSpPr>
          <p:spPr>
            <a:xfrm>
              <a:off x="5334000" y="3849139"/>
              <a:ext cx="251209" cy="251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54D22C-634F-FF89-B696-D805D7839504}"/>
                </a:ext>
              </a:extLst>
            </p:cNvPr>
            <p:cNvSpPr/>
            <p:nvPr/>
          </p:nvSpPr>
          <p:spPr>
            <a:xfrm>
              <a:off x="5322278" y="4490694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F6C4EB-A527-A74D-8221-1C0FEDA635E7}"/>
              </a:ext>
            </a:extLst>
          </p:cNvPr>
          <p:cNvGrpSpPr/>
          <p:nvPr/>
        </p:nvGrpSpPr>
        <p:grpSpPr>
          <a:xfrm>
            <a:off x="8600814" y="3481136"/>
            <a:ext cx="197707" cy="1667858"/>
            <a:chOff x="5322278" y="2405030"/>
            <a:chExt cx="262931" cy="221808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6EFB71-6043-A1BC-8D64-4FAF9C879AF3}"/>
                </a:ext>
              </a:extLst>
            </p:cNvPr>
            <p:cNvSpPr/>
            <p:nvPr/>
          </p:nvSpPr>
          <p:spPr>
            <a:xfrm>
              <a:off x="5334000" y="2405030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1DC780-2CE5-578A-02C0-00683BEB8C94}"/>
                </a:ext>
              </a:extLst>
            </p:cNvPr>
            <p:cNvSpPr/>
            <p:nvPr/>
          </p:nvSpPr>
          <p:spPr>
            <a:xfrm>
              <a:off x="5322278" y="4490694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D3DFC7-BADB-93E5-8B5F-592CC4EAFF5E}"/>
              </a:ext>
            </a:extLst>
          </p:cNvPr>
          <p:cNvGrpSpPr/>
          <p:nvPr/>
        </p:nvGrpSpPr>
        <p:grpSpPr>
          <a:xfrm>
            <a:off x="7713753" y="3031689"/>
            <a:ext cx="197705" cy="3353786"/>
            <a:chOff x="5322278" y="713932"/>
            <a:chExt cx="262928" cy="44602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560608-907B-7447-08C5-ED54D0A9A950}"/>
                </a:ext>
              </a:extLst>
            </p:cNvPr>
            <p:cNvSpPr/>
            <p:nvPr/>
          </p:nvSpPr>
          <p:spPr>
            <a:xfrm>
              <a:off x="5333997" y="713932"/>
              <a:ext cx="251209" cy="25121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ABB4AD-AA24-4D79-8D01-9F20E0992BA9}"/>
                </a:ext>
              </a:extLst>
            </p:cNvPr>
            <p:cNvSpPr/>
            <p:nvPr/>
          </p:nvSpPr>
          <p:spPr>
            <a:xfrm>
              <a:off x="5322278" y="5041725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954F10-1ECC-1C97-9777-51ECC37EDA40}"/>
              </a:ext>
            </a:extLst>
          </p:cNvPr>
          <p:cNvGrpSpPr/>
          <p:nvPr/>
        </p:nvGrpSpPr>
        <p:grpSpPr>
          <a:xfrm>
            <a:off x="4235788" y="4399189"/>
            <a:ext cx="197707" cy="1982173"/>
            <a:chOff x="5322278" y="1987029"/>
            <a:chExt cx="262932" cy="263608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66B752-24D5-7039-5842-A958EDBD75DC}"/>
                </a:ext>
              </a:extLst>
            </p:cNvPr>
            <p:cNvSpPr/>
            <p:nvPr/>
          </p:nvSpPr>
          <p:spPr>
            <a:xfrm>
              <a:off x="5334002" y="1987029"/>
              <a:ext cx="251208" cy="25120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67E5D9-F78C-E8B5-F1F9-D1EDF0E68B00}"/>
                </a:ext>
              </a:extLst>
            </p:cNvPr>
            <p:cNvSpPr/>
            <p:nvPr/>
          </p:nvSpPr>
          <p:spPr>
            <a:xfrm>
              <a:off x="5322278" y="4490694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DEBFFC-0AAD-A113-C1CD-BB9839E9C08A}"/>
              </a:ext>
            </a:extLst>
          </p:cNvPr>
          <p:cNvGrpSpPr/>
          <p:nvPr/>
        </p:nvGrpSpPr>
        <p:grpSpPr>
          <a:xfrm>
            <a:off x="4405829" y="3126136"/>
            <a:ext cx="4203799" cy="1578191"/>
            <a:chOff x="4405829" y="3126136"/>
            <a:chExt cx="4203799" cy="157819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775C14-4782-F655-3D18-C5076D9ED2D8}"/>
                </a:ext>
              </a:extLst>
            </p:cNvPr>
            <p:cNvCxnSpPr>
              <a:stCxn id="13" idx="7"/>
              <a:endCxn id="16" idx="2"/>
            </p:cNvCxnSpPr>
            <p:nvPr/>
          </p:nvCxnSpPr>
          <p:spPr>
            <a:xfrm flipV="1">
              <a:off x="5756927" y="3575583"/>
              <a:ext cx="2852701" cy="106196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2FEDE5-379E-5F12-1414-87B9459A02ED}"/>
                </a:ext>
              </a:extLst>
            </p:cNvPr>
            <p:cNvCxnSpPr>
              <a:cxnSpLocks/>
              <a:stCxn id="13" idx="2"/>
              <a:endCxn id="23" idx="5"/>
            </p:cNvCxnSpPr>
            <p:nvPr/>
          </p:nvCxnSpPr>
          <p:spPr>
            <a:xfrm flipH="1" flipV="1">
              <a:off x="4405829" y="4560419"/>
              <a:ext cx="1189868" cy="14390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FAA1C3-1A6C-A338-4B49-73D12F483AA7}"/>
                </a:ext>
              </a:extLst>
            </p:cNvPr>
            <p:cNvCxnSpPr>
              <a:cxnSpLocks/>
              <a:stCxn id="20" idx="2"/>
              <a:endCxn id="23" idx="7"/>
            </p:cNvCxnSpPr>
            <p:nvPr/>
          </p:nvCxnSpPr>
          <p:spPr>
            <a:xfrm flipH="1">
              <a:off x="4405829" y="3126136"/>
              <a:ext cx="3316733" cy="1300716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5ED611-18B9-B3A8-15A8-E50FF735B0DA}"/>
                </a:ext>
              </a:extLst>
            </p:cNvPr>
            <p:cNvCxnSpPr>
              <a:cxnSpLocks/>
              <a:stCxn id="20" idx="5"/>
              <a:endCxn id="16" idx="2"/>
            </p:cNvCxnSpPr>
            <p:nvPr/>
          </p:nvCxnSpPr>
          <p:spPr>
            <a:xfrm>
              <a:off x="7883792" y="3192919"/>
              <a:ext cx="725836" cy="3826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105D95-EC10-5850-6D88-CBE98B715972}"/>
              </a:ext>
            </a:extLst>
          </p:cNvPr>
          <p:cNvCxnSpPr>
            <a:stCxn id="16" idx="4"/>
            <a:endCxn id="17" idx="0"/>
          </p:cNvCxnSpPr>
          <p:nvPr/>
        </p:nvCxnSpPr>
        <p:spPr>
          <a:xfrm flipH="1">
            <a:off x="8695261" y="3670029"/>
            <a:ext cx="8814" cy="137939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4B52C6-2855-3A1A-4489-503FAF636EC7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7808195" y="3220582"/>
            <a:ext cx="8814" cy="30653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59AEB9-FD3F-441E-B82C-724C0F875293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 flipH="1">
            <a:off x="5681330" y="4798773"/>
            <a:ext cx="8814" cy="29351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0E1EB7-F54B-2D36-1A9A-3107C6BFCC2C}"/>
              </a:ext>
            </a:extLst>
          </p:cNvPr>
          <p:cNvCxnSpPr>
            <a:cxnSpLocks/>
            <a:stCxn id="23" idx="3"/>
            <a:endCxn id="24" idx="0"/>
          </p:cNvCxnSpPr>
          <p:nvPr/>
        </p:nvCxnSpPr>
        <p:spPr>
          <a:xfrm>
            <a:off x="4272262" y="4560419"/>
            <a:ext cx="57970" cy="172137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BFA60-74C0-2C91-51A5-BCC65391102B}"/>
              </a:ext>
            </a:extLst>
          </p:cNvPr>
          <p:cNvSpPr txBox="1">
            <a:spLocks/>
          </p:cNvSpPr>
          <p:nvPr/>
        </p:nvSpPr>
        <p:spPr>
          <a:xfrm>
            <a:off x="838200" y="2964801"/>
            <a:ext cx="2925919" cy="2694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also that lower-income people buy more lottery tickets, and are more likely to win the lottery.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4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6">
            <a:extLst>
              <a:ext uri="{FF2B5EF4-FFF2-40B4-BE49-F238E27FC236}">
                <a16:creationId xmlns:a16="http://schemas.microsoft.com/office/drawing/2014/main" id="{58DB5AA6-B71A-CE51-8417-32F724C8A2D0}"/>
              </a:ext>
            </a:extLst>
          </p:cNvPr>
          <p:cNvSpPr/>
          <p:nvPr/>
        </p:nvSpPr>
        <p:spPr>
          <a:xfrm rot="166721">
            <a:off x="4235787" y="4970222"/>
            <a:ext cx="4529348" cy="1546479"/>
          </a:xfrm>
          <a:custGeom>
            <a:avLst/>
            <a:gdLst>
              <a:gd name="connsiteX0" fmla="*/ 1328928 w 4315968"/>
              <a:gd name="connsiteY0" fmla="*/ 85344 h 1243584"/>
              <a:gd name="connsiteX1" fmla="*/ 0 w 4315968"/>
              <a:gd name="connsiteY1" fmla="*/ 1243584 h 1243584"/>
              <a:gd name="connsiteX2" fmla="*/ 3438144 w 4315968"/>
              <a:gd name="connsiteY2" fmla="*/ 1219200 h 1243584"/>
              <a:gd name="connsiteX3" fmla="*/ 4315968 w 4315968"/>
              <a:gd name="connsiteY3" fmla="*/ 0 h 1243584"/>
              <a:gd name="connsiteX4" fmla="*/ 1328928 w 4315968"/>
              <a:gd name="connsiteY4" fmla="*/ 85344 h 12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968" h="1243584">
                <a:moveTo>
                  <a:pt x="1328928" y="85344"/>
                </a:moveTo>
                <a:lnTo>
                  <a:pt x="0" y="1243584"/>
                </a:lnTo>
                <a:lnTo>
                  <a:pt x="3438144" y="1219200"/>
                </a:lnTo>
                <a:lnTo>
                  <a:pt x="4315968" y="0"/>
                </a:lnTo>
                <a:lnTo>
                  <a:pt x="1328928" y="85344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4923"/>
                </a:schemeClr>
              </a:gs>
              <a:gs pos="100000">
                <a:schemeClr val="bg1">
                  <a:lumMod val="85000"/>
                </a:schemeClr>
              </a:gs>
            </a:gsLst>
            <a:lin ang="15600000" scaled="0"/>
          </a:gradFill>
          <a:ln>
            <a:noFill/>
          </a:ln>
          <a:effectLst>
            <a:softEdge rad="72004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9E55E6-BAF2-5CC3-2E99-1CD9B31D2790}"/>
              </a:ext>
            </a:extLst>
          </p:cNvPr>
          <p:cNvGrpSpPr/>
          <p:nvPr/>
        </p:nvGrpSpPr>
        <p:grpSpPr>
          <a:xfrm>
            <a:off x="3858567" y="2771775"/>
            <a:ext cx="5215095" cy="3763962"/>
            <a:chOff x="2944167" y="2636838"/>
            <a:chExt cx="5215095" cy="376396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9850A9-764C-EA49-0FE8-EA7FFA05C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84" y="4829398"/>
              <a:ext cx="348677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4CBEEB-4A43-D212-6D23-3D6AF6711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67" y="4833257"/>
              <a:ext cx="1728317" cy="15675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2433DC-8135-824F-0EFF-F99165BD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636838"/>
              <a:ext cx="0" cy="21964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 66">
            <a:extLst>
              <a:ext uri="{FF2B5EF4-FFF2-40B4-BE49-F238E27FC236}">
                <a16:creationId xmlns:a16="http://schemas.microsoft.com/office/drawing/2014/main" id="{076A2242-366F-2900-62D0-68BC37E394B7}"/>
              </a:ext>
            </a:extLst>
          </p:cNvPr>
          <p:cNvSpPr/>
          <p:nvPr/>
        </p:nvSpPr>
        <p:spPr>
          <a:xfrm>
            <a:off x="4221497" y="3121009"/>
            <a:ext cx="4408153" cy="1579579"/>
          </a:xfrm>
          <a:custGeom>
            <a:avLst/>
            <a:gdLst>
              <a:gd name="connsiteX0" fmla="*/ 3471862 w 4343400"/>
              <a:gd name="connsiteY0" fmla="*/ 0 h 1543050"/>
              <a:gd name="connsiteX1" fmla="*/ 4343400 w 4343400"/>
              <a:gd name="connsiteY1" fmla="*/ 428625 h 1543050"/>
              <a:gd name="connsiteX2" fmla="*/ 1343025 w 4343400"/>
              <a:gd name="connsiteY2" fmla="*/ 1543050 h 1543050"/>
              <a:gd name="connsiteX3" fmla="*/ 0 w 4343400"/>
              <a:gd name="connsiteY3" fmla="*/ 1385887 h 1543050"/>
              <a:gd name="connsiteX4" fmla="*/ 3471862 w 434340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1543050">
                <a:moveTo>
                  <a:pt x="3471862" y="0"/>
                </a:moveTo>
                <a:lnTo>
                  <a:pt x="4343400" y="428625"/>
                </a:lnTo>
                <a:lnTo>
                  <a:pt x="1343025" y="1543050"/>
                </a:lnTo>
                <a:lnTo>
                  <a:pt x="0" y="1385887"/>
                </a:lnTo>
                <a:lnTo>
                  <a:pt x="3471862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22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EB89-54A4-F0F0-94A2-B70DE38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fix the problem?</a:t>
            </a:r>
            <a:br>
              <a:rPr lang="en-US" dirty="0"/>
            </a:br>
            <a:r>
              <a:rPr lang="en-US" sz="2000" dirty="0"/>
              <a:t>Confounding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C45-C5B6-B25F-CB62-017BA18C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6913"/>
          </a:xfrm>
        </p:spPr>
        <p:txBody>
          <a:bodyPr/>
          <a:lstStyle/>
          <a:p>
            <a:r>
              <a:rPr lang="en-US" dirty="0"/>
              <a:t>Suppose that the only confounding variable was (non-windfall) income.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A9866-E189-34E9-C7F3-C8D7C560ED5A}"/>
              </a:ext>
            </a:extLst>
          </p:cNvPr>
          <p:cNvSpPr txBox="1"/>
          <p:nvPr/>
        </p:nvSpPr>
        <p:spPr>
          <a:xfrm>
            <a:off x="5586884" y="254810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953-4623-94B9-2033-50112DC12216}"/>
              </a:ext>
            </a:extLst>
          </p:cNvPr>
          <p:cNvSpPr txBox="1"/>
          <p:nvPr/>
        </p:nvSpPr>
        <p:spPr>
          <a:xfrm>
            <a:off x="9073662" y="4779669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21F0A-3D70-6FCE-7B42-4A55D94733AE}"/>
              </a:ext>
            </a:extLst>
          </p:cNvPr>
          <p:cNvSpPr txBox="1"/>
          <p:nvPr/>
        </p:nvSpPr>
        <p:spPr>
          <a:xfrm>
            <a:off x="1779792" y="630820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Permanent Income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6699B-335F-86D6-D686-7486023727FA}"/>
              </a:ext>
            </a:extLst>
          </p:cNvPr>
          <p:cNvGrpSpPr/>
          <p:nvPr/>
        </p:nvGrpSpPr>
        <p:grpSpPr>
          <a:xfrm>
            <a:off x="5499837" y="4609878"/>
            <a:ext cx="427581" cy="658771"/>
            <a:chOff x="5206516" y="3849139"/>
            <a:chExt cx="568641" cy="87609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8B6109-4B79-A57A-F3E6-3DDEB9DA064B}"/>
                </a:ext>
              </a:extLst>
            </p:cNvPr>
            <p:cNvSpPr/>
            <p:nvPr/>
          </p:nvSpPr>
          <p:spPr>
            <a:xfrm>
              <a:off x="5334000" y="3849139"/>
              <a:ext cx="251209" cy="251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54D22C-634F-FF89-B696-D805D7839504}"/>
                </a:ext>
              </a:extLst>
            </p:cNvPr>
            <p:cNvSpPr/>
            <p:nvPr/>
          </p:nvSpPr>
          <p:spPr>
            <a:xfrm>
              <a:off x="5206516" y="4410599"/>
              <a:ext cx="568641" cy="3146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F6C4EB-A527-A74D-8221-1C0FEDA635E7}"/>
              </a:ext>
            </a:extLst>
          </p:cNvPr>
          <p:cNvGrpSpPr/>
          <p:nvPr/>
        </p:nvGrpSpPr>
        <p:grpSpPr>
          <a:xfrm>
            <a:off x="8429827" y="3481136"/>
            <a:ext cx="536541" cy="1744715"/>
            <a:chOff x="5094882" y="2405030"/>
            <a:chExt cx="713547" cy="23202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6EFB71-6043-A1BC-8D64-4FAF9C879AF3}"/>
                </a:ext>
              </a:extLst>
            </p:cNvPr>
            <p:cNvSpPr/>
            <p:nvPr/>
          </p:nvSpPr>
          <p:spPr>
            <a:xfrm>
              <a:off x="5334000" y="2405030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1DC780-2CE5-578A-02C0-00683BEB8C94}"/>
                </a:ext>
              </a:extLst>
            </p:cNvPr>
            <p:cNvSpPr/>
            <p:nvPr/>
          </p:nvSpPr>
          <p:spPr>
            <a:xfrm>
              <a:off x="5094882" y="4459473"/>
              <a:ext cx="713547" cy="26585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D3DFC7-BADB-93E5-8B5F-592CC4EAFF5E}"/>
              </a:ext>
            </a:extLst>
          </p:cNvPr>
          <p:cNvGrpSpPr/>
          <p:nvPr/>
        </p:nvGrpSpPr>
        <p:grpSpPr>
          <a:xfrm>
            <a:off x="7713753" y="3031689"/>
            <a:ext cx="197705" cy="3353786"/>
            <a:chOff x="5322278" y="713932"/>
            <a:chExt cx="262928" cy="44602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560608-907B-7447-08C5-ED54D0A9A950}"/>
                </a:ext>
              </a:extLst>
            </p:cNvPr>
            <p:cNvSpPr/>
            <p:nvPr/>
          </p:nvSpPr>
          <p:spPr>
            <a:xfrm>
              <a:off x="5333997" y="713932"/>
              <a:ext cx="251209" cy="25121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ABB4AD-AA24-4D79-8D01-9F20E0992BA9}"/>
                </a:ext>
              </a:extLst>
            </p:cNvPr>
            <p:cNvSpPr/>
            <p:nvPr/>
          </p:nvSpPr>
          <p:spPr>
            <a:xfrm>
              <a:off x="5322278" y="5041725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954F10-1ECC-1C97-9777-51ECC37EDA40}"/>
              </a:ext>
            </a:extLst>
          </p:cNvPr>
          <p:cNvGrpSpPr/>
          <p:nvPr/>
        </p:nvGrpSpPr>
        <p:grpSpPr>
          <a:xfrm>
            <a:off x="4131913" y="4399189"/>
            <a:ext cx="403508" cy="2093685"/>
            <a:chOff x="5184146" y="1987029"/>
            <a:chExt cx="536629" cy="278438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66B752-24D5-7039-5842-A958EDBD75DC}"/>
                </a:ext>
              </a:extLst>
            </p:cNvPr>
            <p:cNvSpPr/>
            <p:nvPr/>
          </p:nvSpPr>
          <p:spPr>
            <a:xfrm>
              <a:off x="5334002" y="1987029"/>
              <a:ext cx="251208" cy="25120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67E5D9-F78C-E8B5-F1F9-D1EDF0E68B00}"/>
                </a:ext>
              </a:extLst>
            </p:cNvPr>
            <p:cNvSpPr/>
            <p:nvPr/>
          </p:nvSpPr>
          <p:spPr>
            <a:xfrm>
              <a:off x="5184146" y="4496163"/>
              <a:ext cx="536629" cy="27525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DEBFFC-0AAD-A113-C1CD-BB9839E9C08A}"/>
              </a:ext>
            </a:extLst>
          </p:cNvPr>
          <p:cNvGrpSpPr/>
          <p:nvPr/>
        </p:nvGrpSpPr>
        <p:grpSpPr>
          <a:xfrm>
            <a:off x="4405829" y="3126136"/>
            <a:ext cx="4203799" cy="1578191"/>
            <a:chOff x="4405829" y="3126136"/>
            <a:chExt cx="4203799" cy="157819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775C14-4782-F655-3D18-C5076D9ED2D8}"/>
                </a:ext>
              </a:extLst>
            </p:cNvPr>
            <p:cNvCxnSpPr>
              <a:stCxn id="13" idx="7"/>
              <a:endCxn id="16" idx="2"/>
            </p:cNvCxnSpPr>
            <p:nvPr/>
          </p:nvCxnSpPr>
          <p:spPr>
            <a:xfrm flipV="1">
              <a:off x="5756927" y="3575583"/>
              <a:ext cx="2852701" cy="106196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2FEDE5-379E-5F12-1414-87B9459A02ED}"/>
                </a:ext>
              </a:extLst>
            </p:cNvPr>
            <p:cNvCxnSpPr>
              <a:cxnSpLocks/>
              <a:stCxn id="13" idx="2"/>
              <a:endCxn id="23" idx="5"/>
            </p:cNvCxnSpPr>
            <p:nvPr/>
          </p:nvCxnSpPr>
          <p:spPr>
            <a:xfrm flipH="1" flipV="1">
              <a:off x="4405829" y="4560419"/>
              <a:ext cx="1189868" cy="14390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FAA1C3-1A6C-A338-4B49-73D12F483AA7}"/>
                </a:ext>
              </a:extLst>
            </p:cNvPr>
            <p:cNvCxnSpPr>
              <a:cxnSpLocks/>
              <a:stCxn id="20" idx="2"/>
              <a:endCxn id="23" idx="7"/>
            </p:cNvCxnSpPr>
            <p:nvPr/>
          </p:nvCxnSpPr>
          <p:spPr>
            <a:xfrm flipH="1">
              <a:off x="4405829" y="3126136"/>
              <a:ext cx="3316733" cy="1300716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5ED611-18B9-B3A8-15A8-E50FF735B0DA}"/>
                </a:ext>
              </a:extLst>
            </p:cNvPr>
            <p:cNvCxnSpPr>
              <a:cxnSpLocks/>
              <a:stCxn id="20" idx="5"/>
              <a:endCxn id="16" idx="2"/>
            </p:cNvCxnSpPr>
            <p:nvPr/>
          </p:nvCxnSpPr>
          <p:spPr>
            <a:xfrm>
              <a:off x="7883792" y="3192919"/>
              <a:ext cx="725836" cy="3826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105D95-EC10-5850-6D88-CBE98B715972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8698098" y="3670029"/>
            <a:ext cx="5977" cy="13559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4B52C6-2855-3A1A-4489-503FAF636EC7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7808195" y="3220582"/>
            <a:ext cx="8814" cy="30653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59AEB9-FD3F-441E-B82C-724C0F875293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5690144" y="4798771"/>
            <a:ext cx="23484" cy="2332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0E1EB7-F54B-2D36-1A9A-3107C6BFCC2C}"/>
              </a:ext>
            </a:extLst>
          </p:cNvPr>
          <p:cNvCxnSpPr>
            <a:cxnSpLocks/>
            <a:stCxn id="63" idx="3"/>
            <a:endCxn id="24" idx="0"/>
          </p:cNvCxnSpPr>
          <p:nvPr/>
        </p:nvCxnSpPr>
        <p:spPr>
          <a:xfrm flipH="1">
            <a:off x="4333667" y="4677121"/>
            <a:ext cx="8596" cy="16087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35AE29-0371-5ADB-9007-9AF85CC7FEE9}"/>
              </a:ext>
            </a:extLst>
          </p:cNvPr>
          <p:cNvSpPr/>
          <p:nvPr/>
        </p:nvSpPr>
        <p:spPr>
          <a:xfrm>
            <a:off x="8747740" y="356209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53DB8-924A-F1B5-2050-E17F9E9B5150}"/>
              </a:ext>
            </a:extLst>
          </p:cNvPr>
          <p:cNvSpPr/>
          <p:nvPr/>
        </p:nvSpPr>
        <p:spPr>
          <a:xfrm>
            <a:off x="8771551" y="344303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4AE648-0961-A30E-62F2-02FE57E6757B}"/>
              </a:ext>
            </a:extLst>
          </p:cNvPr>
          <p:cNvSpPr/>
          <p:nvPr/>
        </p:nvSpPr>
        <p:spPr>
          <a:xfrm>
            <a:off x="8538185" y="359543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37709B-F5AB-34D9-66FE-07D8AE8CCD7B}"/>
              </a:ext>
            </a:extLst>
          </p:cNvPr>
          <p:cNvSpPr/>
          <p:nvPr/>
        </p:nvSpPr>
        <p:spPr>
          <a:xfrm>
            <a:off x="8466746" y="3452552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8CE3C3-5FD4-F7A2-82A1-39C30F261FA1}"/>
              </a:ext>
            </a:extLst>
          </p:cNvPr>
          <p:cNvSpPr/>
          <p:nvPr/>
        </p:nvSpPr>
        <p:spPr>
          <a:xfrm>
            <a:off x="8604858" y="333348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0708FB-5E16-853D-195B-40E487E9BF6B}"/>
              </a:ext>
            </a:extLst>
          </p:cNvPr>
          <p:cNvSpPr/>
          <p:nvPr/>
        </p:nvSpPr>
        <p:spPr>
          <a:xfrm>
            <a:off x="8428641" y="360018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F70F0C1-1FE5-8ED0-6570-C990565F625E}"/>
              </a:ext>
            </a:extLst>
          </p:cNvPr>
          <p:cNvSpPr txBox="1">
            <a:spLocks/>
          </p:cNvSpPr>
          <p:nvPr/>
        </p:nvSpPr>
        <p:spPr>
          <a:xfrm>
            <a:off x="838200" y="2964801"/>
            <a:ext cx="2925919" cy="2694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also that lower-income people buy more lottery tickets, and are more likely to win the lottery.</a:t>
            </a:r>
          </a:p>
          <a:p>
            <a:pPr lvl="1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42084A3-D600-1496-A6D7-94E99F2AD2CF}"/>
              </a:ext>
            </a:extLst>
          </p:cNvPr>
          <p:cNvSpPr/>
          <p:nvPr/>
        </p:nvSpPr>
        <p:spPr>
          <a:xfrm>
            <a:off x="5492434" y="457847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F9F186-CAE0-5011-57F3-9163F09EABCF}"/>
              </a:ext>
            </a:extLst>
          </p:cNvPr>
          <p:cNvSpPr/>
          <p:nvPr/>
        </p:nvSpPr>
        <p:spPr>
          <a:xfrm>
            <a:off x="4131915" y="440132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88E2CDA-BAC6-8511-B78B-215619D5AF9F}"/>
              </a:ext>
            </a:extLst>
          </p:cNvPr>
          <p:cNvSpPr/>
          <p:nvPr/>
        </p:nvSpPr>
        <p:spPr>
          <a:xfrm>
            <a:off x="4198866" y="427334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D7FD24-85E2-72D1-BB1B-D6949AB6D8C0}"/>
              </a:ext>
            </a:extLst>
          </p:cNvPr>
          <p:cNvSpPr/>
          <p:nvPr/>
        </p:nvSpPr>
        <p:spPr>
          <a:xfrm>
            <a:off x="4375744" y="4315902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24E296F-321C-5BC1-8D14-061FDDF1F3AD}"/>
              </a:ext>
            </a:extLst>
          </p:cNvPr>
          <p:cNvSpPr/>
          <p:nvPr/>
        </p:nvSpPr>
        <p:spPr>
          <a:xfrm>
            <a:off x="3991736" y="430239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BB45403-B762-FE26-2491-4A1252B3EEA8}"/>
              </a:ext>
            </a:extLst>
          </p:cNvPr>
          <p:cNvSpPr/>
          <p:nvPr/>
        </p:nvSpPr>
        <p:spPr>
          <a:xfrm>
            <a:off x="4314600" y="451589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EB8E7D-836B-E2D9-1926-67D187CEFA5D}"/>
              </a:ext>
            </a:extLst>
          </p:cNvPr>
          <p:cNvSpPr/>
          <p:nvPr/>
        </p:nvSpPr>
        <p:spPr>
          <a:xfrm>
            <a:off x="4052110" y="4557075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5269AE-D442-E52F-16B9-47EA50683659}"/>
              </a:ext>
            </a:extLst>
          </p:cNvPr>
          <p:cNvSpPr/>
          <p:nvPr/>
        </p:nvSpPr>
        <p:spPr>
          <a:xfrm>
            <a:off x="5631574" y="4525035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FA6D459-2CB0-162C-CCFF-43822D46EFCD}"/>
              </a:ext>
            </a:extLst>
          </p:cNvPr>
          <p:cNvSpPr/>
          <p:nvPr/>
        </p:nvSpPr>
        <p:spPr>
          <a:xfrm>
            <a:off x="5794297" y="459241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056B63-45CF-9D78-D244-448FF3402C98}"/>
              </a:ext>
            </a:extLst>
          </p:cNvPr>
          <p:cNvSpPr/>
          <p:nvPr/>
        </p:nvSpPr>
        <p:spPr>
          <a:xfrm>
            <a:off x="5677289" y="470806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65B481-B259-F04D-EB22-2F23A729FF52}"/>
              </a:ext>
            </a:extLst>
          </p:cNvPr>
          <p:cNvSpPr/>
          <p:nvPr/>
        </p:nvSpPr>
        <p:spPr>
          <a:xfrm>
            <a:off x="5429661" y="470221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7BA5742-D9F0-2F06-8C4D-7BF196A31D80}"/>
              </a:ext>
            </a:extLst>
          </p:cNvPr>
          <p:cNvSpPr/>
          <p:nvPr/>
        </p:nvSpPr>
        <p:spPr>
          <a:xfrm>
            <a:off x="5385129" y="458633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335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9E55E6-BAF2-5CC3-2E99-1CD9B31D2790}"/>
              </a:ext>
            </a:extLst>
          </p:cNvPr>
          <p:cNvGrpSpPr/>
          <p:nvPr/>
        </p:nvGrpSpPr>
        <p:grpSpPr>
          <a:xfrm>
            <a:off x="3858567" y="2771775"/>
            <a:ext cx="5215095" cy="3763962"/>
            <a:chOff x="2944167" y="2636838"/>
            <a:chExt cx="5215095" cy="376396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9850A9-764C-EA49-0FE8-EA7FFA05C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84" y="4829398"/>
              <a:ext cx="348677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4CBEEB-4A43-D212-6D23-3D6AF6711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67" y="4833257"/>
              <a:ext cx="1728317" cy="15675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2433DC-8135-824F-0EFF-F99165BD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636838"/>
              <a:ext cx="0" cy="21964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38EB89-54A4-F0F0-94A2-B70DE38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fix the problem?</a:t>
            </a:r>
            <a:br>
              <a:rPr lang="en-US" dirty="0"/>
            </a:br>
            <a:r>
              <a:rPr lang="en-US" sz="2000" dirty="0"/>
              <a:t>Confounding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C45-C5B6-B25F-CB62-017BA18C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6913"/>
          </a:xfrm>
        </p:spPr>
        <p:txBody>
          <a:bodyPr/>
          <a:lstStyle/>
          <a:p>
            <a:r>
              <a:rPr lang="en-US" dirty="0"/>
              <a:t>Suppose that the only confounding variable was (non-windfall) income.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A9866-E189-34E9-C7F3-C8D7C560ED5A}"/>
              </a:ext>
            </a:extLst>
          </p:cNvPr>
          <p:cNvSpPr txBox="1"/>
          <p:nvPr/>
        </p:nvSpPr>
        <p:spPr>
          <a:xfrm>
            <a:off x="5586884" y="254810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953-4623-94B9-2033-50112DC12216}"/>
              </a:ext>
            </a:extLst>
          </p:cNvPr>
          <p:cNvSpPr txBox="1"/>
          <p:nvPr/>
        </p:nvSpPr>
        <p:spPr>
          <a:xfrm>
            <a:off x="9073662" y="4779669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21F0A-3D70-6FCE-7B42-4A55D94733AE}"/>
              </a:ext>
            </a:extLst>
          </p:cNvPr>
          <p:cNvSpPr txBox="1"/>
          <p:nvPr/>
        </p:nvSpPr>
        <p:spPr>
          <a:xfrm>
            <a:off x="1779792" y="630820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Permanent Income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6699B-335F-86D6-D686-7486023727FA}"/>
              </a:ext>
            </a:extLst>
          </p:cNvPr>
          <p:cNvGrpSpPr/>
          <p:nvPr/>
        </p:nvGrpSpPr>
        <p:grpSpPr>
          <a:xfrm>
            <a:off x="5499837" y="4609878"/>
            <a:ext cx="427581" cy="658771"/>
            <a:chOff x="5206516" y="3849139"/>
            <a:chExt cx="568641" cy="87609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8B6109-4B79-A57A-F3E6-3DDEB9DA064B}"/>
                </a:ext>
              </a:extLst>
            </p:cNvPr>
            <p:cNvSpPr/>
            <p:nvPr/>
          </p:nvSpPr>
          <p:spPr>
            <a:xfrm>
              <a:off x="5334000" y="3849139"/>
              <a:ext cx="251209" cy="251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54D22C-634F-FF89-B696-D805D7839504}"/>
                </a:ext>
              </a:extLst>
            </p:cNvPr>
            <p:cNvSpPr/>
            <p:nvPr/>
          </p:nvSpPr>
          <p:spPr>
            <a:xfrm>
              <a:off x="5206516" y="4410599"/>
              <a:ext cx="568641" cy="3146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F6C4EB-A527-A74D-8221-1C0FEDA635E7}"/>
              </a:ext>
            </a:extLst>
          </p:cNvPr>
          <p:cNvGrpSpPr/>
          <p:nvPr/>
        </p:nvGrpSpPr>
        <p:grpSpPr>
          <a:xfrm>
            <a:off x="8429827" y="3481136"/>
            <a:ext cx="536541" cy="1744715"/>
            <a:chOff x="5094882" y="2405030"/>
            <a:chExt cx="713547" cy="23202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6EFB71-6043-A1BC-8D64-4FAF9C879AF3}"/>
                </a:ext>
              </a:extLst>
            </p:cNvPr>
            <p:cNvSpPr/>
            <p:nvPr/>
          </p:nvSpPr>
          <p:spPr>
            <a:xfrm>
              <a:off x="5334000" y="2405030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1DC780-2CE5-578A-02C0-00683BEB8C94}"/>
                </a:ext>
              </a:extLst>
            </p:cNvPr>
            <p:cNvSpPr/>
            <p:nvPr/>
          </p:nvSpPr>
          <p:spPr>
            <a:xfrm>
              <a:off x="5094882" y="4459473"/>
              <a:ext cx="713547" cy="26585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D3DFC7-BADB-93E5-8B5F-592CC4EAFF5E}"/>
              </a:ext>
            </a:extLst>
          </p:cNvPr>
          <p:cNvGrpSpPr/>
          <p:nvPr/>
        </p:nvGrpSpPr>
        <p:grpSpPr>
          <a:xfrm>
            <a:off x="7713753" y="3031689"/>
            <a:ext cx="197705" cy="3353786"/>
            <a:chOff x="5322278" y="713932"/>
            <a:chExt cx="262928" cy="44602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560608-907B-7447-08C5-ED54D0A9A950}"/>
                </a:ext>
              </a:extLst>
            </p:cNvPr>
            <p:cNvSpPr/>
            <p:nvPr/>
          </p:nvSpPr>
          <p:spPr>
            <a:xfrm>
              <a:off x="5333997" y="713932"/>
              <a:ext cx="251209" cy="25121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ABB4AD-AA24-4D79-8D01-9F20E0992BA9}"/>
                </a:ext>
              </a:extLst>
            </p:cNvPr>
            <p:cNvSpPr/>
            <p:nvPr/>
          </p:nvSpPr>
          <p:spPr>
            <a:xfrm>
              <a:off x="5322278" y="5041725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954F10-1ECC-1C97-9777-51ECC37EDA40}"/>
              </a:ext>
            </a:extLst>
          </p:cNvPr>
          <p:cNvGrpSpPr/>
          <p:nvPr/>
        </p:nvGrpSpPr>
        <p:grpSpPr>
          <a:xfrm>
            <a:off x="4131913" y="4399189"/>
            <a:ext cx="403508" cy="2093685"/>
            <a:chOff x="5184146" y="1987029"/>
            <a:chExt cx="536629" cy="278438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66B752-24D5-7039-5842-A958EDBD75DC}"/>
                </a:ext>
              </a:extLst>
            </p:cNvPr>
            <p:cNvSpPr/>
            <p:nvPr/>
          </p:nvSpPr>
          <p:spPr>
            <a:xfrm>
              <a:off x="5334002" y="1987029"/>
              <a:ext cx="251208" cy="25120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67E5D9-F78C-E8B5-F1F9-D1EDF0E68B00}"/>
                </a:ext>
              </a:extLst>
            </p:cNvPr>
            <p:cNvSpPr/>
            <p:nvPr/>
          </p:nvSpPr>
          <p:spPr>
            <a:xfrm>
              <a:off x="5184146" y="4496163"/>
              <a:ext cx="536629" cy="27525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105D95-EC10-5850-6D88-CBE98B715972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8698098" y="3670029"/>
            <a:ext cx="5977" cy="13559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4B52C6-2855-3A1A-4489-503FAF636EC7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7808195" y="3220582"/>
            <a:ext cx="8814" cy="30653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59AEB9-FD3F-441E-B82C-724C0F875293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5690144" y="4798771"/>
            <a:ext cx="23484" cy="2332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0E1EB7-F54B-2D36-1A9A-3107C6BFCC2C}"/>
              </a:ext>
            </a:extLst>
          </p:cNvPr>
          <p:cNvCxnSpPr>
            <a:cxnSpLocks/>
            <a:stCxn id="63" idx="3"/>
            <a:endCxn id="24" idx="0"/>
          </p:cNvCxnSpPr>
          <p:nvPr/>
        </p:nvCxnSpPr>
        <p:spPr>
          <a:xfrm flipH="1">
            <a:off x="4333667" y="4677121"/>
            <a:ext cx="8596" cy="16087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35AE29-0371-5ADB-9007-9AF85CC7FEE9}"/>
              </a:ext>
            </a:extLst>
          </p:cNvPr>
          <p:cNvSpPr/>
          <p:nvPr/>
        </p:nvSpPr>
        <p:spPr>
          <a:xfrm>
            <a:off x="8747740" y="356209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53DB8-924A-F1B5-2050-E17F9E9B5150}"/>
              </a:ext>
            </a:extLst>
          </p:cNvPr>
          <p:cNvSpPr/>
          <p:nvPr/>
        </p:nvSpPr>
        <p:spPr>
          <a:xfrm>
            <a:off x="8771551" y="344303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4AE648-0961-A30E-62F2-02FE57E6757B}"/>
              </a:ext>
            </a:extLst>
          </p:cNvPr>
          <p:cNvSpPr/>
          <p:nvPr/>
        </p:nvSpPr>
        <p:spPr>
          <a:xfrm>
            <a:off x="8538185" y="359543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37709B-F5AB-34D9-66FE-07D8AE8CCD7B}"/>
              </a:ext>
            </a:extLst>
          </p:cNvPr>
          <p:cNvSpPr/>
          <p:nvPr/>
        </p:nvSpPr>
        <p:spPr>
          <a:xfrm>
            <a:off x="8466746" y="3452552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8CE3C3-5FD4-F7A2-82A1-39C30F261FA1}"/>
              </a:ext>
            </a:extLst>
          </p:cNvPr>
          <p:cNvSpPr/>
          <p:nvPr/>
        </p:nvSpPr>
        <p:spPr>
          <a:xfrm>
            <a:off x="8604858" y="333348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0708FB-5E16-853D-195B-40E487E9BF6B}"/>
              </a:ext>
            </a:extLst>
          </p:cNvPr>
          <p:cNvSpPr/>
          <p:nvPr/>
        </p:nvSpPr>
        <p:spPr>
          <a:xfrm>
            <a:off x="8428641" y="360018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F70F0C1-1FE5-8ED0-6570-C990565F625E}"/>
              </a:ext>
            </a:extLst>
          </p:cNvPr>
          <p:cNvSpPr txBox="1">
            <a:spLocks/>
          </p:cNvSpPr>
          <p:nvPr/>
        </p:nvSpPr>
        <p:spPr>
          <a:xfrm>
            <a:off x="838200" y="2964801"/>
            <a:ext cx="2925919" cy="2694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also that lower-income people buy more lottery tickets, and are more likely to win the lottery.</a:t>
            </a:r>
          </a:p>
          <a:p>
            <a:pPr lvl="1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42084A3-D600-1496-A6D7-94E99F2AD2CF}"/>
              </a:ext>
            </a:extLst>
          </p:cNvPr>
          <p:cNvSpPr/>
          <p:nvPr/>
        </p:nvSpPr>
        <p:spPr>
          <a:xfrm>
            <a:off x="5492434" y="457847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F9F186-CAE0-5011-57F3-9163F09EABCF}"/>
              </a:ext>
            </a:extLst>
          </p:cNvPr>
          <p:cNvSpPr/>
          <p:nvPr/>
        </p:nvSpPr>
        <p:spPr>
          <a:xfrm>
            <a:off x="4131915" y="440132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88E2CDA-BAC6-8511-B78B-215619D5AF9F}"/>
              </a:ext>
            </a:extLst>
          </p:cNvPr>
          <p:cNvSpPr/>
          <p:nvPr/>
        </p:nvSpPr>
        <p:spPr>
          <a:xfrm>
            <a:off x="4198866" y="427334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D7FD24-85E2-72D1-BB1B-D6949AB6D8C0}"/>
              </a:ext>
            </a:extLst>
          </p:cNvPr>
          <p:cNvSpPr/>
          <p:nvPr/>
        </p:nvSpPr>
        <p:spPr>
          <a:xfrm>
            <a:off x="4375744" y="4315902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24E296F-321C-5BC1-8D14-061FDDF1F3AD}"/>
              </a:ext>
            </a:extLst>
          </p:cNvPr>
          <p:cNvSpPr/>
          <p:nvPr/>
        </p:nvSpPr>
        <p:spPr>
          <a:xfrm>
            <a:off x="3991736" y="430239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BB45403-B762-FE26-2491-4A1252B3EEA8}"/>
              </a:ext>
            </a:extLst>
          </p:cNvPr>
          <p:cNvSpPr/>
          <p:nvPr/>
        </p:nvSpPr>
        <p:spPr>
          <a:xfrm>
            <a:off x="4314600" y="451589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EB8E7D-836B-E2D9-1926-67D187CEFA5D}"/>
              </a:ext>
            </a:extLst>
          </p:cNvPr>
          <p:cNvSpPr/>
          <p:nvPr/>
        </p:nvSpPr>
        <p:spPr>
          <a:xfrm>
            <a:off x="4052110" y="4557075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5269AE-D442-E52F-16B9-47EA50683659}"/>
              </a:ext>
            </a:extLst>
          </p:cNvPr>
          <p:cNvSpPr/>
          <p:nvPr/>
        </p:nvSpPr>
        <p:spPr>
          <a:xfrm>
            <a:off x="5631574" y="4525035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FA6D459-2CB0-162C-CCFF-43822D46EFCD}"/>
              </a:ext>
            </a:extLst>
          </p:cNvPr>
          <p:cNvSpPr/>
          <p:nvPr/>
        </p:nvSpPr>
        <p:spPr>
          <a:xfrm>
            <a:off x="5794297" y="459241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056B63-45CF-9D78-D244-448FF3402C98}"/>
              </a:ext>
            </a:extLst>
          </p:cNvPr>
          <p:cNvSpPr/>
          <p:nvPr/>
        </p:nvSpPr>
        <p:spPr>
          <a:xfrm>
            <a:off x="5677289" y="470806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65B481-B259-F04D-EB22-2F23A729FF52}"/>
              </a:ext>
            </a:extLst>
          </p:cNvPr>
          <p:cNvSpPr/>
          <p:nvPr/>
        </p:nvSpPr>
        <p:spPr>
          <a:xfrm>
            <a:off x="5429661" y="470221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7BA5742-D9F0-2F06-8C4D-7BF196A31D80}"/>
              </a:ext>
            </a:extLst>
          </p:cNvPr>
          <p:cNvSpPr/>
          <p:nvPr/>
        </p:nvSpPr>
        <p:spPr>
          <a:xfrm>
            <a:off x="5385129" y="458633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233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9E55E6-BAF2-5CC3-2E99-1CD9B31D2790}"/>
              </a:ext>
            </a:extLst>
          </p:cNvPr>
          <p:cNvGrpSpPr/>
          <p:nvPr/>
        </p:nvGrpSpPr>
        <p:grpSpPr>
          <a:xfrm>
            <a:off x="3858567" y="2771775"/>
            <a:ext cx="5215095" cy="3763962"/>
            <a:chOff x="2944167" y="2636838"/>
            <a:chExt cx="5215095" cy="376396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9850A9-764C-EA49-0FE8-EA7FFA05C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84" y="4829398"/>
              <a:ext cx="348677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4CBEEB-4A43-D212-6D23-3D6AF6711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67" y="4833257"/>
              <a:ext cx="1728317" cy="15675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2433DC-8135-824F-0EFF-F99165BD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636838"/>
              <a:ext cx="0" cy="21964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38EB89-54A4-F0F0-94A2-B70DE38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fix the problem?</a:t>
            </a:r>
            <a:br>
              <a:rPr lang="en-US" dirty="0"/>
            </a:br>
            <a:r>
              <a:rPr lang="en-US" sz="2000" dirty="0"/>
              <a:t>Confounding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C45-C5B6-B25F-CB62-017BA18C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6913"/>
          </a:xfrm>
        </p:spPr>
        <p:txBody>
          <a:bodyPr/>
          <a:lstStyle/>
          <a:p>
            <a:r>
              <a:rPr lang="en-US" dirty="0"/>
              <a:t>Suppose that the only confounding variable was (non-windfall) income.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A9866-E189-34E9-C7F3-C8D7C560ED5A}"/>
              </a:ext>
            </a:extLst>
          </p:cNvPr>
          <p:cNvSpPr txBox="1"/>
          <p:nvPr/>
        </p:nvSpPr>
        <p:spPr>
          <a:xfrm>
            <a:off x="5586884" y="254810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953-4623-94B9-2033-50112DC12216}"/>
              </a:ext>
            </a:extLst>
          </p:cNvPr>
          <p:cNvSpPr txBox="1"/>
          <p:nvPr/>
        </p:nvSpPr>
        <p:spPr>
          <a:xfrm>
            <a:off x="9073662" y="4779669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21F0A-3D70-6FCE-7B42-4A55D94733AE}"/>
              </a:ext>
            </a:extLst>
          </p:cNvPr>
          <p:cNvSpPr txBox="1"/>
          <p:nvPr/>
        </p:nvSpPr>
        <p:spPr>
          <a:xfrm>
            <a:off x="1779792" y="630820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Permanent Income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6699B-335F-86D6-D686-7486023727FA}"/>
              </a:ext>
            </a:extLst>
          </p:cNvPr>
          <p:cNvGrpSpPr/>
          <p:nvPr/>
        </p:nvGrpSpPr>
        <p:grpSpPr>
          <a:xfrm>
            <a:off x="5499837" y="4609878"/>
            <a:ext cx="427581" cy="658771"/>
            <a:chOff x="5206516" y="3849139"/>
            <a:chExt cx="568641" cy="87609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8B6109-4B79-A57A-F3E6-3DDEB9DA064B}"/>
                </a:ext>
              </a:extLst>
            </p:cNvPr>
            <p:cNvSpPr/>
            <p:nvPr/>
          </p:nvSpPr>
          <p:spPr>
            <a:xfrm>
              <a:off x="5334000" y="3849139"/>
              <a:ext cx="251209" cy="251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54D22C-634F-FF89-B696-D805D7839504}"/>
                </a:ext>
              </a:extLst>
            </p:cNvPr>
            <p:cNvSpPr/>
            <p:nvPr/>
          </p:nvSpPr>
          <p:spPr>
            <a:xfrm>
              <a:off x="5206516" y="4410599"/>
              <a:ext cx="568641" cy="3146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F6C4EB-A527-A74D-8221-1C0FEDA635E7}"/>
              </a:ext>
            </a:extLst>
          </p:cNvPr>
          <p:cNvGrpSpPr/>
          <p:nvPr/>
        </p:nvGrpSpPr>
        <p:grpSpPr>
          <a:xfrm>
            <a:off x="8429827" y="3481136"/>
            <a:ext cx="536541" cy="1744715"/>
            <a:chOff x="5094882" y="2405030"/>
            <a:chExt cx="713547" cy="23202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6EFB71-6043-A1BC-8D64-4FAF9C879AF3}"/>
                </a:ext>
              </a:extLst>
            </p:cNvPr>
            <p:cNvSpPr/>
            <p:nvPr/>
          </p:nvSpPr>
          <p:spPr>
            <a:xfrm>
              <a:off x="5334000" y="2405030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1DC780-2CE5-578A-02C0-00683BEB8C94}"/>
                </a:ext>
              </a:extLst>
            </p:cNvPr>
            <p:cNvSpPr/>
            <p:nvPr/>
          </p:nvSpPr>
          <p:spPr>
            <a:xfrm>
              <a:off x="5094882" y="4459473"/>
              <a:ext cx="713547" cy="26585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D3DFC7-BADB-93E5-8B5F-592CC4EAFF5E}"/>
              </a:ext>
            </a:extLst>
          </p:cNvPr>
          <p:cNvGrpSpPr/>
          <p:nvPr/>
        </p:nvGrpSpPr>
        <p:grpSpPr>
          <a:xfrm>
            <a:off x="7713753" y="3031689"/>
            <a:ext cx="197705" cy="3353786"/>
            <a:chOff x="5322278" y="713932"/>
            <a:chExt cx="262928" cy="44602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560608-907B-7447-08C5-ED54D0A9A950}"/>
                </a:ext>
              </a:extLst>
            </p:cNvPr>
            <p:cNvSpPr/>
            <p:nvPr/>
          </p:nvSpPr>
          <p:spPr>
            <a:xfrm>
              <a:off x="5333997" y="713932"/>
              <a:ext cx="251209" cy="25121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ABB4AD-AA24-4D79-8D01-9F20E0992BA9}"/>
                </a:ext>
              </a:extLst>
            </p:cNvPr>
            <p:cNvSpPr/>
            <p:nvPr/>
          </p:nvSpPr>
          <p:spPr>
            <a:xfrm>
              <a:off x="5322278" y="5041725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954F10-1ECC-1C97-9777-51ECC37EDA40}"/>
              </a:ext>
            </a:extLst>
          </p:cNvPr>
          <p:cNvGrpSpPr/>
          <p:nvPr/>
        </p:nvGrpSpPr>
        <p:grpSpPr>
          <a:xfrm>
            <a:off x="4131913" y="4399189"/>
            <a:ext cx="403508" cy="2093685"/>
            <a:chOff x="5184146" y="1987029"/>
            <a:chExt cx="536629" cy="278438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66B752-24D5-7039-5842-A958EDBD75DC}"/>
                </a:ext>
              </a:extLst>
            </p:cNvPr>
            <p:cNvSpPr/>
            <p:nvPr/>
          </p:nvSpPr>
          <p:spPr>
            <a:xfrm>
              <a:off x="5334002" y="1987029"/>
              <a:ext cx="251208" cy="25120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67E5D9-F78C-E8B5-F1F9-D1EDF0E68B00}"/>
                </a:ext>
              </a:extLst>
            </p:cNvPr>
            <p:cNvSpPr/>
            <p:nvPr/>
          </p:nvSpPr>
          <p:spPr>
            <a:xfrm>
              <a:off x="5184146" y="4496163"/>
              <a:ext cx="536629" cy="27525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105D95-EC10-5850-6D88-CBE98B715972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8698098" y="3670029"/>
            <a:ext cx="5977" cy="13559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4B52C6-2855-3A1A-4489-503FAF636EC7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7808195" y="3220582"/>
            <a:ext cx="8814" cy="30653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59AEB9-FD3F-441E-B82C-724C0F875293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5690144" y="4798771"/>
            <a:ext cx="23484" cy="2332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0E1EB7-F54B-2D36-1A9A-3107C6BFCC2C}"/>
              </a:ext>
            </a:extLst>
          </p:cNvPr>
          <p:cNvCxnSpPr>
            <a:cxnSpLocks/>
            <a:stCxn id="63" idx="3"/>
            <a:endCxn id="24" idx="0"/>
          </p:cNvCxnSpPr>
          <p:nvPr/>
        </p:nvCxnSpPr>
        <p:spPr>
          <a:xfrm flipH="1">
            <a:off x="4333667" y="4677121"/>
            <a:ext cx="8596" cy="16087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35AE29-0371-5ADB-9007-9AF85CC7FEE9}"/>
              </a:ext>
            </a:extLst>
          </p:cNvPr>
          <p:cNvSpPr/>
          <p:nvPr/>
        </p:nvSpPr>
        <p:spPr>
          <a:xfrm>
            <a:off x="8747740" y="356209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53DB8-924A-F1B5-2050-E17F9E9B5150}"/>
              </a:ext>
            </a:extLst>
          </p:cNvPr>
          <p:cNvSpPr/>
          <p:nvPr/>
        </p:nvSpPr>
        <p:spPr>
          <a:xfrm>
            <a:off x="8771551" y="344303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4AE648-0961-A30E-62F2-02FE57E6757B}"/>
              </a:ext>
            </a:extLst>
          </p:cNvPr>
          <p:cNvSpPr/>
          <p:nvPr/>
        </p:nvSpPr>
        <p:spPr>
          <a:xfrm>
            <a:off x="8538185" y="359543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37709B-F5AB-34D9-66FE-07D8AE8CCD7B}"/>
              </a:ext>
            </a:extLst>
          </p:cNvPr>
          <p:cNvSpPr/>
          <p:nvPr/>
        </p:nvSpPr>
        <p:spPr>
          <a:xfrm>
            <a:off x="8466746" y="3452552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8CE3C3-5FD4-F7A2-82A1-39C30F261FA1}"/>
              </a:ext>
            </a:extLst>
          </p:cNvPr>
          <p:cNvSpPr/>
          <p:nvPr/>
        </p:nvSpPr>
        <p:spPr>
          <a:xfrm>
            <a:off x="8604858" y="333348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0708FB-5E16-853D-195B-40E487E9BF6B}"/>
              </a:ext>
            </a:extLst>
          </p:cNvPr>
          <p:cNvSpPr/>
          <p:nvPr/>
        </p:nvSpPr>
        <p:spPr>
          <a:xfrm>
            <a:off x="8428641" y="360018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F70F0C1-1FE5-8ED0-6570-C990565F625E}"/>
              </a:ext>
            </a:extLst>
          </p:cNvPr>
          <p:cNvSpPr txBox="1">
            <a:spLocks/>
          </p:cNvSpPr>
          <p:nvPr/>
        </p:nvSpPr>
        <p:spPr>
          <a:xfrm>
            <a:off x="838200" y="2964801"/>
            <a:ext cx="2925919" cy="2694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also that lower-income people buy more lottery tickets, and are more likely to win the lottery.</a:t>
            </a:r>
          </a:p>
          <a:p>
            <a:pPr lvl="1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42084A3-D600-1496-A6D7-94E99F2AD2CF}"/>
              </a:ext>
            </a:extLst>
          </p:cNvPr>
          <p:cNvSpPr/>
          <p:nvPr/>
        </p:nvSpPr>
        <p:spPr>
          <a:xfrm>
            <a:off x="5492434" y="457847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F9F186-CAE0-5011-57F3-9163F09EABCF}"/>
              </a:ext>
            </a:extLst>
          </p:cNvPr>
          <p:cNvSpPr/>
          <p:nvPr/>
        </p:nvSpPr>
        <p:spPr>
          <a:xfrm>
            <a:off x="4131915" y="440132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88E2CDA-BAC6-8511-B78B-215619D5AF9F}"/>
              </a:ext>
            </a:extLst>
          </p:cNvPr>
          <p:cNvSpPr/>
          <p:nvPr/>
        </p:nvSpPr>
        <p:spPr>
          <a:xfrm>
            <a:off x="4198866" y="427334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D7FD24-85E2-72D1-BB1B-D6949AB6D8C0}"/>
              </a:ext>
            </a:extLst>
          </p:cNvPr>
          <p:cNvSpPr/>
          <p:nvPr/>
        </p:nvSpPr>
        <p:spPr>
          <a:xfrm>
            <a:off x="4375744" y="4315902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24E296F-321C-5BC1-8D14-061FDDF1F3AD}"/>
              </a:ext>
            </a:extLst>
          </p:cNvPr>
          <p:cNvSpPr/>
          <p:nvPr/>
        </p:nvSpPr>
        <p:spPr>
          <a:xfrm>
            <a:off x="3991736" y="430239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BB45403-B762-FE26-2491-4A1252B3EEA8}"/>
              </a:ext>
            </a:extLst>
          </p:cNvPr>
          <p:cNvSpPr/>
          <p:nvPr/>
        </p:nvSpPr>
        <p:spPr>
          <a:xfrm>
            <a:off x="4314600" y="451589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EB8E7D-836B-E2D9-1926-67D187CEFA5D}"/>
              </a:ext>
            </a:extLst>
          </p:cNvPr>
          <p:cNvSpPr/>
          <p:nvPr/>
        </p:nvSpPr>
        <p:spPr>
          <a:xfrm>
            <a:off x="4052110" y="4557075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5269AE-D442-E52F-16B9-47EA50683659}"/>
              </a:ext>
            </a:extLst>
          </p:cNvPr>
          <p:cNvSpPr/>
          <p:nvPr/>
        </p:nvSpPr>
        <p:spPr>
          <a:xfrm>
            <a:off x="5631574" y="4525035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FA6D459-2CB0-162C-CCFF-43822D46EFCD}"/>
              </a:ext>
            </a:extLst>
          </p:cNvPr>
          <p:cNvSpPr/>
          <p:nvPr/>
        </p:nvSpPr>
        <p:spPr>
          <a:xfrm>
            <a:off x="5794297" y="459241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056B63-45CF-9D78-D244-448FF3402C98}"/>
              </a:ext>
            </a:extLst>
          </p:cNvPr>
          <p:cNvSpPr/>
          <p:nvPr/>
        </p:nvSpPr>
        <p:spPr>
          <a:xfrm>
            <a:off x="5677289" y="470806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65B481-B259-F04D-EB22-2F23A729FF52}"/>
              </a:ext>
            </a:extLst>
          </p:cNvPr>
          <p:cNvSpPr/>
          <p:nvPr/>
        </p:nvSpPr>
        <p:spPr>
          <a:xfrm>
            <a:off x="5429661" y="470221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7BA5742-D9F0-2F06-8C4D-7BF196A31D80}"/>
              </a:ext>
            </a:extLst>
          </p:cNvPr>
          <p:cNvSpPr/>
          <p:nvPr/>
        </p:nvSpPr>
        <p:spPr>
          <a:xfrm>
            <a:off x="5385129" y="458633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F2F553F-10CA-C747-E331-0DEBB826CC7D}"/>
              </a:ext>
            </a:extLst>
          </p:cNvPr>
          <p:cNvSpPr/>
          <p:nvPr/>
        </p:nvSpPr>
        <p:spPr>
          <a:xfrm>
            <a:off x="3914450" y="2765943"/>
            <a:ext cx="1534322" cy="1268946"/>
          </a:xfrm>
          <a:prstGeom prst="rightArrow">
            <a:avLst/>
          </a:prstGeom>
          <a:scene3d>
            <a:camera prst="orthographicFront">
              <a:rot lat="19800000" lon="30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400" dirty="0"/>
              <a:t>Project! </a:t>
            </a:r>
          </a:p>
        </p:txBody>
      </p:sp>
    </p:spTree>
    <p:extLst>
      <p:ext uri="{BB962C8B-B14F-4D97-AF65-F5344CB8AC3E}">
        <p14:creationId xmlns:p14="http://schemas.microsoft.com/office/powerpoint/2010/main" val="13666682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9E55E6-BAF2-5CC3-2E99-1CD9B31D2790}"/>
              </a:ext>
            </a:extLst>
          </p:cNvPr>
          <p:cNvGrpSpPr/>
          <p:nvPr/>
        </p:nvGrpSpPr>
        <p:grpSpPr>
          <a:xfrm>
            <a:off x="3858567" y="2771775"/>
            <a:ext cx="5215095" cy="3763962"/>
            <a:chOff x="2944167" y="2636838"/>
            <a:chExt cx="5215095" cy="376396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9850A9-764C-EA49-0FE8-EA7FFA05C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84" y="4829398"/>
              <a:ext cx="348677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4CBEEB-4A43-D212-6D23-3D6AF6711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67" y="4833257"/>
              <a:ext cx="1728317" cy="1567543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2433DC-8135-824F-0EFF-F99165BD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636838"/>
              <a:ext cx="0" cy="21964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38EB89-54A4-F0F0-94A2-B70DE38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fix the problem?</a:t>
            </a:r>
            <a:br>
              <a:rPr lang="en-US" dirty="0"/>
            </a:br>
            <a:r>
              <a:rPr lang="en-US" sz="2000" dirty="0"/>
              <a:t>Confounding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C45-C5B6-B25F-CB62-017BA18C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6913"/>
          </a:xfrm>
        </p:spPr>
        <p:txBody>
          <a:bodyPr/>
          <a:lstStyle/>
          <a:p>
            <a:r>
              <a:rPr lang="en-US" dirty="0"/>
              <a:t>Suppose that the only confounding variable was (non-windfall) income.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A9866-E189-34E9-C7F3-C8D7C560ED5A}"/>
              </a:ext>
            </a:extLst>
          </p:cNvPr>
          <p:cNvSpPr txBox="1"/>
          <p:nvPr/>
        </p:nvSpPr>
        <p:spPr>
          <a:xfrm>
            <a:off x="5586884" y="254810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953-4623-94B9-2033-50112DC12216}"/>
              </a:ext>
            </a:extLst>
          </p:cNvPr>
          <p:cNvSpPr txBox="1"/>
          <p:nvPr/>
        </p:nvSpPr>
        <p:spPr>
          <a:xfrm>
            <a:off x="9073662" y="4779669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21F0A-3D70-6FCE-7B42-4A55D94733AE}"/>
              </a:ext>
            </a:extLst>
          </p:cNvPr>
          <p:cNvSpPr txBox="1"/>
          <p:nvPr/>
        </p:nvSpPr>
        <p:spPr>
          <a:xfrm>
            <a:off x="1779792" y="630820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Permanent Income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6EFB71-6043-A1BC-8D64-4FAF9C879AF3}"/>
              </a:ext>
            </a:extLst>
          </p:cNvPr>
          <p:cNvSpPr/>
          <p:nvPr/>
        </p:nvSpPr>
        <p:spPr>
          <a:xfrm>
            <a:off x="8609628" y="340798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35AE29-0371-5ADB-9007-9AF85CC7FEE9}"/>
              </a:ext>
            </a:extLst>
          </p:cNvPr>
          <p:cNvSpPr/>
          <p:nvPr/>
        </p:nvSpPr>
        <p:spPr>
          <a:xfrm>
            <a:off x="8747740" y="348894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53DB8-924A-F1B5-2050-E17F9E9B5150}"/>
              </a:ext>
            </a:extLst>
          </p:cNvPr>
          <p:cNvSpPr/>
          <p:nvPr/>
        </p:nvSpPr>
        <p:spPr>
          <a:xfrm>
            <a:off x="8771551" y="336987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4AE648-0961-A30E-62F2-02FE57E6757B}"/>
              </a:ext>
            </a:extLst>
          </p:cNvPr>
          <p:cNvSpPr/>
          <p:nvPr/>
        </p:nvSpPr>
        <p:spPr>
          <a:xfrm>
            <a:off x="8538185" y="352227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37709B-F5AB-34D9-66FE-07D8AE8CCD7B}"/>
              </a:ext>
            </a:extLst>
          </p:cNvPr>
          <p:cNvSpPr/>
          <p:nvPr/>
        </p:nvSpPr>
        <p:spPr>
          <a:xfrm>
            <a:off x="8466746" y="337940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8CE3C3-5FD4-F7A2-82A1-39C30F261FA1}"/>
              </a:ext>
            </a:extLst>
          </p:cNvPr>
          <p:cNvSpPr/>
          <p:nvPr/>
        </p:nvSpPr>
        <p:spPr>
          <a:xfrm>
            <a:off x="8604858" y="326033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0708FB-5E16-853D-195B-40E487E9BF6B}"/>
              </a:ext>
            </a:extLst>
          </p:cNvPr>
          <p:cNvSpPr/>
          <p:nvPr/>
        </p:nvSpPr>
        <p:spPr>
          <a:xfrm>
            <a:off x="8428641" y="3527037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F70F0C1-1FE5-8ED0-6570-C990565F625E}"/>
              </a:ext>
            </a:extLst>
          </p:cNvPr>
          <p:cNvSpPr txBox="1">
            <a:spLocks/>
          </p:cNvSpPr>
          <p:nvPr/>
        </p:nvSpPr>
        <p:spPr>
          <a:xfrm>
            <a:off x="838200" y="2964801"/>
            <a:ext cx="2925919" cy="2694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also that lower-income people buy more lottery tickets, and are more likely to win the lottery.</a:t>
            </a:r>
          </a:p>
          <a:p>
            <a:pPr lvl="1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42084A3-D600-1496-A6D7-94E99F2AD2CF}"/>
              </a:ext>
            </a:extLst>
          </p:cNvPr>
          <p:cNvSpPr/>
          <p:nvPr/>
        </p:nvSpPr>
        <p:spPr>
          <a:xfrm>
            <a:off x="5711890" y="450532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5269AE-D442-E52F-16B9-47EA50683659}"/>
              </a:ext>
            </a:extLst>
          </p:cNvPr>
          <p:cNvSpPr/>
          <p:nvPr/>
        </p:nvSpPr>
        <p:spPr>
          <a:xfrm>
            <a:off x="5851030" y="445188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FA6D459-2CB0-162C-CCFF-43822D46EFCD}"/>
              </a:ext>
            </a:extLst>
          </p:cNvPr>
          <p:cNvSpPr/>
          <p:nvPr/>
        </p:nvSpPr>
        <p:spPr>
          <a:xfrm>
            <a:off x="6013753" y="451926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056B63-45CF-9D78-D244-448FF3402C98}"/>
              </a:ext>
            </a:extLst>
          </p:cNvPr>
          <p:cNvSpPr/>
          <p:nvPr/>
        </p:nvSpPr>
        <p:spPr>
          <a:xfrm>
            <a:off x="5896745" y="463490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65B481-B259-F04D-EB22-2F23A729FF52}"/>
              </a:ext>
            </a:extLst>
          </p:cNvPr>
          <p:cNvSpPr/>
          <p:nvPr/>
        </p:nvSpPr>
        <p:spPr>
          <a:xfrm>
            <a:off x="5649117" y="462905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7BA5742-D9F0-2F06-8C4D-7BF196A31D80}"/>
              </a:ext>
            </a:extLst>
          </p:cNvPr>
          <p:cNvSpPr/>
          <p:nvPr/>
        </p:nvSpPr>
        <p:spPr>
          <a:xfrm>
            <a:off x="5604585" y="451318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F2F553F-10CA-C747-E331-0DEBB826CC7D}"/>
              </a:ext>
            </a:extLst>
          </p:cNvPr>
          <p:cNvSpPr/>
          <p:nvPr/>
        </p:nvSpPr>
        <p:spPr>
          <a:xfrm>
            <a:off x="3914450" y="2765943"/>
            <a:ext cx="1534322" cy="1268946"/>
          </a:xfrm>
          <a:prstGeom prst="rightArrow">
            <a:avLst/>
          </a:prstGeom>
          <a:scene3d>
            <a:camera prst="orthographicFront">
              <a:rot lat="19800000" lon="30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400" dirty="0"/>
              <a:t>Project!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832B07-F245-B340-3255-87121FC23A4A}"/>
              </a:ext>
            </a:extLst>
          </p:cNvPr>
          <p:cNvSpPr/>
          <p:nvPr/>
        </p:nvSpPr>
        <p:spPr>
          <a:xfrm>
            <a:off x="5759547" y="355398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DC51BE-095D-BF34-A450-37810586D338}"/>
              </a:ext>
            </a:extLst>
          </p:cNvPr>
          <p:cNvSpPr/>
          <p:nvPr/>
        </p:nvSpPr>
        <p:spPr>
          <a:xfrm>
            <a:off x="5826498" y="342599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21AABC-3D9C-2CF5-0B7D-3D36D3A03397}"/>
              </a:ext>
            </a:extLst>
          </p:cNvPr>
          <p:cNvSpPr/>
          <p:nvPr/>
        </p:nvSpPr>
        <p:spPr>
          <a:xfrm>
            <a:off x="6003376" y="346855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BA6BC0-FB43-CBC6-D0FF-097C3088F6C4}"/>
              </a:ext>
            </a:extLst>
          </p:cNvPr>
          <p:cNvSpPr/>
          <p:nvPr/>
        </p:nvSpPr>
        <p:spPr>
          <a:xfrm>
            <a:off x="5619368" y="345504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57092C-876E-0A69-4A91-1EAE6A140C2E}"/>
              </a:ext>
            </a:extLst>
          </p:cNvPr>
          <p:cNvSpPr/>
          <p:nvPr/>
        </p:nvSpPr>
        <p:spPr>
          <a:xfrm>
            <a:off x="5942232" y="3668547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7B86270-CBB9-CA29-F290-99AD349B9D84}"/>
              </a:ext>
            </a:extLst>
          </p:cNvPr>
          <p:cNvSpPr/>
          <p:nvPr/>
        </p:nvSpPr>
        <p:spPr>
          <a:xfrm>
            <a:off x="5679742" y="370973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71DC2B3-8021-3E83-4BF4-E91B70BB4F92}"/>
              </a:ext>
            </a:extLst>
          </p:cNvPr>
          <p:cNvSpPr/>
          <p:nvPr/>
        </p:nvSpPr>
        <p:spPr>
          <a:xfrm>
            <a:off x="8581041" y="2460237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65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39E55E6-BAF2-5CC3-2E99-1CD9B31D2790}"/>
              </a:ext>
            </a:extLst>
          </p:cNvPr>
          <p:cNvGrpSpPr/>
          <p:nvPr/>
        </p:nvGrpSpPr>
        <p:grpSpPr>
          <a:xfrm>
            <a:off x="3858567" y="2771775"/>
            <a:ext cx="5215095" cy="3763962"/>
            <a:chOff x="2944167" y="2636838"/>
            <a:chExt cx="5215095" cy="376396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9850A9-764C-EA49-0FE8-EA7FFA05C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84" y="4829398"/>
              <a:ext cx="348677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4CBEEB-4A43-D212-6D23-3D6AF6711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67" y="4833257"/>
              <a:ext cx="1728317" cy="1567543"/>
            </a:xfrm>
            <a:prstGeom prst="straightConnector1">
              <a:avLst/>
            </a:prstGeom>
            <a:ln w="57150">
              <a:solidFill>
                <a:schemeClr val="bg2">
                  <a:lumMod val="9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2433DC-8135-824F-0EFF-F99165BD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636838"/>
              <a:ext cx="0" cy="21964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38EB89-54A4-F0F0-94A2-B70DE38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fix the problem?</a:t>
            </a:r>
            <a:br>
              <a:rPr lang="en-US" dirty="0"/>
            </a:br>
            <a:r>
              <a:rPr lang="en-US" sz="2000" dirty="0"/>
              <a:t>Confounding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C45-C5B6-B25F-CB62-017BA18C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6913"/>
          </a:xfrm>
        </p:spPr>
        <p:txBody>
          <a:bodyPr/>
          <a:lstStyle/>
          <a:p>
            <a:r>
              <a:rPr lang="en-US" dirty="0"/>
              <a:t>Suppose that the only confounding variable was (non-windfall) income.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A9866-E189-34E9-C7F3-C8D7C560ED5A}"/>
              </a:ext>
            </a:extLst>
          </p:cNvPr>
          <p:cNvSpPr txBox="1"/>
          <p:nvPr/>
        </p:nvSpPr>
        <p:spPr>
          <a:xfrm>
            <a:off x="5586884" y="254810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953-4623-94B9-2033-50112DC12216}"/>
              </a:ext>
            </a:extLst>
          </p:cNvPr>
          <p:cNvSpPr txBox="1"/>
          <p:nvPr/>
        </p:nvSpPr>
        <p:spPr>
          <a:xfrm>
            <a:off x="9073662" y="4779669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21F0A-3D70-6FCE-7B42-4A55D94733AE}"/>
              </a:ext>
            </a:extLst>
          </p:cNvPr>
          <p:cNvSpPr txBox="1"/>
          <p:nvPr/>
        </p:nvSpPr>
        <p:spPr>
          <a:xfrm>
            <a:off x="1779792" y="630820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Permanent Income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6EFB71-6043-A1BC-8D64-4FAF9C879AF3}"/>
              </a:ext>
            </a:extLst>
          </p:cNvPr>
          <p:cNvSpPr/>
          <p:nvPr/>
        </p:nvSpPr>
        <p:spPr>
          <a:xfrm>
            <a:off x="8609628" y="340798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935AE29-0371-5ADB-9007-9AF85CC7FEE9}"/>
              </a:ext>
            </a:extLst>
          </p:cNvPr>
          <p:cNvSpPr/>
          <p:nvPr/>
        </p:nvSpPr>
        <p:spPr>
          <a:xfrm>
            <a:off x="8747740" y="348894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53DB8-924A-F1B5-2050-E17F9E9B5150}"/>
              </a:ext>
            </a:extLst>
          </p:cNvPr>
          <p:cNvSpPr/>
          <p:nvPr/>
        </p:nvSpPr>
        <p:spPr>
          <a:xfrm>
            <a:off x="8771551" y="336987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4AE648-0961-A30E-62F2-02FE57E6757B}"/>
              </a:ext>
            </a:extLst>
          </p:cNvPr>
          <p:cNvSpPr/>
          <p:nvPr/>
        </p:nvSpPr>
        <p:spPr>
          <a:xfrm>
            <a:off x="8538185" y="352227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37709B-F5AB-34D9-66FE-07D8AE8CCD7B}"/>
              </a:ext>
            </a:extLst>
          </p:cNvPr>
          <p:cNvSpPr/>
          <p:nvPr/>
        </p:nvSpPr>
        <p:spPr>
          <a:xfrm>
            <a:off x="8466746" y="337940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8CE3C3-5FD4-F7A2-82A1-39C30F261FA1}"/>
              </a:ext>
            </a:extLst>
          </p:cNvPr>
          <p:cNvSpPr/>
          <p:nvPr/>
        </p:nvSpPr>
        <p:spPr>
          <a:xfrm>
            <a:off x="8604858" y="326033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0708FB-5E16-853D-195B-40E487E9BF6B}"/>
              </a:ext>
            </a:extLst>
          </p:cNvPr>
          <p:cNvSpPr/>
          <p:nvPr/>
        </p:nvSpPr>
        <p:spPr>
          <a:xfrm>
            <a:off x="8428641" y="3527037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F70F0C1-1FE5-8ED0-6570-C990565F625E}"/>
              </a:ext>
            </a:extLst>
          </p:cNvPr>
          <p:cNvSpPr txBox="1">
            <a:spLocks/>
          </p:cNvSpPr>
          <p:nvPr/>
        </p:nvSpPr>
        <p:spPr>
          <a:xfrm>
            <a:off x="838200" y="2964801"/>
            <a:ext cx="2925919" cy="2694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also that lower-income people buy more lottery tickets, and are more likely to win the lottery.</a:t>
            </a:r>
          </a:p>
          <a:p>
            <a:pPr lvl="1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42084A3-D600-1496-A6D7-94E99F2AD2CF}"/>
              </a:ext>
            </a:extLst>
          </p:cNvPr>
          <p:cNvSpPr/>
          <p:nvPr/>
        </p:nvSpPr>
        <p:spPr>
          <a:xfrm>
            <a:off x="5711890" y="450532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5269AE-D442-E52F-16B9-47EA50683659}"/>
              </a:ext>
            </a:extLst>
          </p:cNvPr>
          <p:cNvSpPr/>
          <p:nvPr/>
        </p:nvSpPr>
        <p:spPr>
          <a:xfrm>
            <a:off x="5851030" y="445188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FA6D459-2CB0-162C-CCFF-43822D46EFCD}"/>
              </a:ext>
            </a:extLst>
          </p:cNvPr>
          <p:cNvSpPr/>
          <p:nvPr/>
        </p:nvSpPr>
        <p:spPr>
          <a:xfrm>
            <a:off x="6013753" y="451926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056B63-45CF-9D78-D244-448FF3402C98}"/>
              </a:ext>
            </a:extLst>
          </p:cNvPr>
          <p:cNvSpPr/>
          <p:nvPr/>
        </p:nvSpPr>
        <p:spPr>
          <a:xfrm>
            <a:off x="5896745" y="463490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65B481-B259-F04D-EB22-2F23A729FF52}"/>
              </a:ext>
            </a:extLst>
          </p:cNvPr>
          <p:cNvSpPr/>
          <p:nvPr/>
        </p:nvSpPr>
        <p:spPr>
          <a:xfrm>
            <a:off x="5649117" y="462905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7BA5742-D9F0-2F06-8C4D-7BF196A31D80}"/>
              </a:ext>
            </a:extLst>
          </p:cNvPr>
          <p:cNvSpPr/>
          <p:nvPr/>
        </p:nvSpPr>
        <p:spPr>
          <a:xfrm>
            <a:off x="5604585" y="451318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F2F553F-10CA-C747-E331-0DEBB826CC7D}"/>
              </a:ext>
            </a:extLst>
          </p:cNvPr>
          <p:cNvSpPr/>
          <p:nvPr/>
        </p:nvSpPr>
        <p:spPr>
          <a:xfrm>
            <a:off x="3914450" y="2765943"/>
            <a:ext cx="1534322" cy="1268946"/>
          </a:xfrm>
          <a:prstGeom prst="rightArrow">
            <a:avLst/>
          </a:prstGeom>
          <a:scene3d>
            <a:camera prst="orthographicFront">
              <a:rot lat="19800000" lon="300000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400" dirty="0"/>
              <a:t>Project!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832B07-F245-B340-3255-87121FC23A4A}"/>
              </a:ext>
            </a:extLst>
          </p:cNvPr>
          <p:cNvSpPr/>
          <p:nvPr/>
        </p:nvSpPr>
        <p:spPr>
          <a:xfrm>
            <a:off x="5759547" y="3553984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DC51BE-095D-BF34-A450-37810586D338}"/>
              </a:ext>
            </a:extLst>
          </p:cNvPr>
          <p:cNvSpPr/>
          <p:nvPr/>
        </p:nvSpPr>
        <p:spPr>
          <a:xfrm>
            <a:off x="5826498" y="342599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021AABC-3D9C-2CF5-0B7D-3D36D3A03397}"/>
              </a:ext>
            </a:extLst>
          </p:cNvPr>
          <p:cNvSpPr/>
          <p:nvPr/>
        </p:nvSpPr>
        <p:spPr>
          <a:xfrm>
            <a:off x="6003376" y="346855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BA6BC0-FB43-CBC6-D0FF-097C3088F6C4}"/>
              </a:ext>
            </a:extLst>
          </p:cNvPr>
          <p:cNvSpPr/>
          <p:nvPr/>
        </p:nvSpPr>
        <p:spPr>
          <a:xfrm>
            <a:off x="5619368" y="345504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E57092C-876E-0A69-4A91-1EAE6A140C2E}"/>
              </a:ext>
            </a:extLst>
          </p:cNvPr>
          <p:cNvSpPr/>
          <p:nvPr/>
        </p:nvSpPr>
        <p:spPr>
          <a:xfrm>
            <a:off x="5942232" y="3668547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7B86270-CBB9-CA29-F290-99AD349B9D84}"/>
              </a:ext>
            </a:extLst>
          </p:cNvPr>
          <p:cNvSpPr/>
          <p:nvPr/>
        </p:nvSpPr>
        <p:spPr>
          <a:xfrm>
            <a:off x="5679742" y="370973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71DC2B3-8021-3E83-4BF4-E91B70BB4F92}"/>
              </a:ext>
            </a:extLst>
          </p:cNvPr>
          <p:cNvSpPr/>
          <p:nvPr/>
        </p:nvSpPr>
        <p:spPr>
          <a:xfrm>
            <a:off x="8581041" y="2460237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820A7C-25E1-B55E-4C61-843BB4D0835E}"/>
              </a:ext>
            </a:extLst>
          </p:cNvPr>
          <p:cNvCxnSpPr>
            <a:cxnSpLocks/>
          </p:cNvCxnSpPr>
          <p:nvPr/>
        </p:nvCxnSpPr>
        <p:spPr>
          <a:xfrm flipV="1">
            <a:off x="5279136" y="3180509"/>
            <a:ext cx="3848569" cy="88239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B983DA-62C6-4A48-2DDE-0F913D661934}"/>
                  </a:ext>
                </a:extLst>
              </p:cNvPr>
              <p:cNvSpPr txBox="1"/>
              <p:nvPr/>
            </p:nvSpPr>
            <p:spPr>
              <a:xfrm>
                <a:off x="9265818" y="2482479"/>
                <a:ext cx="2340859" cy="12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Without including permanent income in the regression, we under-estimate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0B983DA-62C6-4A48-2DDE-0F913D661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818" y="2482479"/>
                <a:ext cx="2340859" cy="1215333"/>
              </a:xfrm>
              <a:prstGeom prst="rect">
                <a:avLst/>
              </a:prstGeom>
              <a:blipFill>
                <a:blip r:embed="rId3"/>
                <a:stretch>
                  <a:fillRect l="-2162" t="-2062" r="-2162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C255B4A-98CC-8427-A73B-B46A03B7BE4B}"/>
              </a:ext>
            </a:extLst>
          </p:cNvPr>
          <p:cNvGrpSpPr/>
          <p:nvPr/>
        </p:nvGrpSpPr>
        <p:grpSpPr>
          <a:xfrm>
            <a:off x="6285844" y="2540510"/>
            <a:ext cx="2567508" cy="2003122"/>
            <a:chOff x="6285844" y="2540510"/>
            <a:chExt cx="2567508" cy="200312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A6CAF5-31E7-CEA2-6703-2EC677066E88}"/>
                </a:ext>
              </a:extLst>
            </p:cNvPr>
            <p:cNvCxnSpPr/>
            <p:nvPr/>
          </p:nvCxnSpPr>
          <p:spPr>
            <a:xfrm flipV="1">
              <a:off x="6304120" y="3657451"/>
              <a:ext cx="2088801" cy="886181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78C2D4-FD09-ECCF-7B84-F0E6CCCB4EB4}"/>
                </a:ext>
              </a:extLst>
            </p:cNvPr>
            <p:cNvCxnSpPr/>
            <p:nvPr/>
          </p:nvCxnSpPr>
          <p:spPr>
            <a:xfrm flipV="1">
              <a:off x="6285844" y="2540510"/>
              <a:ext cx="2088801" cy="886181"/>
            </a:xfrm>
            <a:prstGeom prst="line">
              <a:avLst/>
            </a:prstGeom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28C65B-A4C2-0C2F-1DB1-35AB31E52884}"/>
                </a:ext>
              </a:extLst>
            </p:cNvPr>
            <p:cNvSpPr txBox="1"/>
            <p:nvPr/>
          </p:nvSpPr>
          <p:spPr>
            <a:xfrm rot="20217754">
              <a:off x="6512493" y="3944651"/>
              <a:ext cx="2340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/>
                  </a:solidFill>
                </a:rPr>
                <a:t>It should be like this!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2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ux - luxury paper bag - Papiroti">
            <a:extLst>
              <a:ext uri="{FF2B5EF4-FFF2-40B4-BE49-F238E27FC236}">
                <a16:creationId xmlns:a16="http://schemas.microsoft.com/office/drawing/2014/main" id="{15944FD3-D7B9-BF35-E5B4-1F84F0C2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514" y="3719183"/>
            <a:ext cx="1315939" cy="1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stom Luxury Recycled High Quality Black Paper Shopping Bag for Packaging  Gift with Handle - AliExpress">
            <a:extLst>
              <a:ext uri="{FF2B5EF4-FFF2-40B4-BE49-F238E27FC236}">
                <a16:creationId xmlns:a16="http://schemas.microsoft.com/office/drawing/2014/main" id="{9E57E697-DAEC-675D-8BC5-85B5245D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38" y="3481548"/>
            <a:ext cx="1612695" cy="16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10824-D2EB-606C-0B5C-9438276C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211F92-5BBF-6C75-8851-4EC2E8E16747}"/>
              </a:ext>
            </a:extLst>
          </p:cNvPr>
          <p:cNvGrpSpPr/>
          <p:nvPr/>
        </p:nvGrpSpPr>
        <p:grpSpPr>
          <a:xfrm>
            <a:off x="761515" y="1375569"/>
            <a:ext cx="5744388" cy="4247685"/>
            <a:chOff x="761515" y="1375569"/>
            <a:chExt cx="5744388" cy="4247685"/>
          </a:xfrm>
        </p:grpSpPr>
        <p:pic>
          <p:nvPicPr>
            <p:cNvPr id="4" name="Picture 2" descr="TAKE IT TO THE LIMITS: Milton Friedman on Libertarianism | Hoover  Institution TAKE IT TO THE LIMITS: Milton Friedman on Libertarianism">
              <a:extLst>
                <a:ext uri="{FF2B5EF4-FFF2-40B4-BE49-F238E27FC236}">
                  <a16:creationId xmlns:a16="http://schemas.microsoft.com/office/drawing/2014/main" id="{C935F918-BAE2-87D5-0E11-328F51254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200" y="2742951"/>
              <a:ext cx="1728617" cy="251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D8E070-92A3-D9EE-D454-3E50A1398C31}"/>
                </a:ext>
              </a:extLst>
            </p:cNvPr>
            <p:cNvSpPr txBox="1"/>
            <p:nvPr/>
          </p:nvSpPr>
          <p:spPr>
            <a:xfrm>
              <a:off x="761515" y="5253922"/>
              <a:ext cx="180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Milton Friedman</a:t>
              </a:r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4EE761A9-B9A8-CFEA-EC5C-326F2F9C13A8}"/>
                </a:ext>
              </a:extLst>
            </p:cNvPr>
            <p:cNvSpPr/>
            <p:nvPr/>
          </p:nvSpPr>
          <p:spPr>
            <a:xfrm>
              <a:off x="3214688" y="1375569"/>
              <a:ext cx="3291215" cy="2214563"/>
            </a:xfrm>
            <a:prstGeom prst="wedgeRoundRectCallout">
              <a:avLst>
                <a:gd name="adj1" fmla="val -80549"/>
                <a:gd name="adj2" fmla="val 31837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When people win a one-time lottery, they will only increase consumption by a little bit.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A5E790-7CFD-FA9A-BEC4-99FD2613858D}"/>
              </a:ext>
            </a:extLst>
          </p:cNvPr>
          <p:cNvGrpSpPr/>
          <p:nvPr/>
        </p:nvGrpSpPr>
        <p:grpSpPr>
          <a:xfrm>
            <a:off x="6620045" y="1273338"/>
            <a:ext cx="5167143" cy="4343869"/>
            <a:chOff x="6620045" y="1273338"/>
            <a:chExt cx="5167143" cy="4343869"/>
          </a:xfrm>
        </p:grpSpPr>
        <p:pic>
          <p:nvPicPr>
            <p:cNvPr id="8" name="Picture 7" descr="Adoptable Rabbits | morabbit">
              <a:extLst>
                <a:ext uri="{FF2B5EF4-FFF2-40B4-BE49-F238E27FC236}">
                  <a16:creationId xmlns:a16="http://schemas.microsoft.com/office/drawing/2014/main" id="{EDC604AD-C194-34AA-FACD-27F7F0324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25183" y="2544420"/>
              <a:ext cx="1805302" cy="296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CEADB-3669-C727-FF65-5EE493A07C85}"/>
                </a:ext>
              </a:extLst>
            </p:cNvPr>
            <p:cNvSpPr txBox="1"/>
            <p:nvPr/>
          </p:nvSpPr>
          <p:spPr>
            <a:xfrm>
              <a:off x="9489452" y="5247875"/>
              <a:ext cx="229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“Common Sense”</a:t>
              </a:r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480A5BFB-C681-A19F-7E16-F37FEC613482}"/>
                </a:ext>
              </a:extLst>
            </p:cNvPr>
            <p:cNvSpPr/>
            <p:nvPr/>
          </p:nvSpPr>
          <p:spPr>
            <a:xfrm>
              <a:off x="6620045" y="1273338"/>
              <a:ext cx="3057525" cy="869788"/>
            </a:xfrm>
            <a:prstGeom prst="wedgeRoundRectCallout">
              <a:avLst>
                <a:gd name="adj1" fmla="val 68984"/>
                <a:gd name="adj2" fmla="val 119135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Oh is that so?</a:t>
              </a:r>
            </a:p>
          </p:txBody>
        </p:sp>
      </p:grpSp>
      <p:pic>
        <p:nvPicPr>
          <p:cNvPr id="1026" name="Picture 2" descr="Custom | Fly Mami Necklace – Lela Aura">
            <a:extLst>
              <a:ext uri="{FF2B5EF4-FFF2-40B4-BE49-F238E27FC236}">
                <a16:creationId xmlns:a16="http://schemas.microsoft.com/office/drawing/2014/main" id="{1741B78E-AF5C-9A85-0A05-DB6B1B6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5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471" y="3468689"/>
            <a:ext cx="978725" cy="9787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Retro Cateye Sunglasses For Women UV400 Protection Cat Eye Bling  Rhinestone Sun Glasses: Clothing | ShopLook">
            <a:extLst>
              <a:ext uri="{FF2B5EF4-FFF2-40B4-BE49-F238E27FC236}">
                <a16:creationId xmlns:a16="http://schemas.microsoft.com/office/drawing/2014/main" id="{B5EFEA21-BFC9-F4C0-8496-65953B2C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64000"/>
                    </a14:imgEffect>
                    <a14:imgEffect>
                      <a14:brightnessContrast bright="-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029">
            <a:off x="9860050" y="2856541"/>
            <a:ext cx="1084541" cy="370565"/>
          </a:xfrm>
          <a:prstGeom prst="rect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51FC5C2-5F51-F3C8-729D-E9A684EE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86" y="3793170"/>
            <a:ext cx="1728617" cy="17286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69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FE57C3D3-EB9B-36E2-7A77-0A542CFC277E}"/>
              </a:ext>
            </a:extLst>
          </p:cNvPr>
          <p:cNvSpPr/>
          <p:nvPr/>
        </p:nvSpPr>
        <p:spPr>
          <a:xfrm rot="166721">
            <a:off x="4235787" y="4970222"/>
            <a:ext cx="4529348" cy="1546479"/>
          </a:xfrm>
          <a:custGeom>
            <a:avLst/>
            <a:gdLst>
              <a:gd name="connsiteX0" fmla="*/ 1328928 w 4315968"/>
              <a:gd name="connsiteY0" fmla="*/ 85344 h 1243584"/>
              <a:gd name="connsiteX1" fmla="*/ 0 w 4315968"/>
              <a:gd name="connsiteY1" fmla="*/ 1243584 h 1243584"/>
              <a:gd name="connsiteX2" fmla="*/ 3438144 w 4315968"/>
              <a:gd name="connsiteY2" fmla="*/ 1219200 h 1243584"/>
              <a:gd name="connsiteX3" fmla="*/ 4315968 w 4315968"/>
              <a:gd name="connsiteY3" fmla="*/ 0 h 1243584"/>
              <a:gd name="connsiteX4" fmla="*/ 1328928 w 4315968"/>
              <a:gd name="connsiteY4" fmla="*/ 85344 h 124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5968" h="1243584">
                <a:moveTo>
                  <a:pt x="1328928" y="85344"/>
                </a:moveTo>
                <a:lnTo>
                  <a:pt x="0" y="1243584"/>
                </a:lnTo>
                <a:lnTo>
                  <a:pt x="3438144" y="1219200"/>
                </a:lnTo>
                <a:lnTo>
                  <a:pt x="4315968" y="0"/>
                </a:lnTo>
                <a:lnTo>
                  <a:pt x="1328928" y="85344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4923"/>
                </a:schemeClr>
              </a:gs>
              <a:gs pos="100000">
                <a:schemeClr val="bg1">
                  <a:lumMod val="85000"/>
                </a:schemeClr>
              </a:gs>
            </a:gsLst>
            <a:lin ang="15600000" scaled="0"/>
          </a:gradFill>
          <a:ln>
            <a:noFill/>
          </a:ln>
          <a:effectLst>
            <a:softEdge rad="72004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9E55E6-BAF2-5CC3-2E99-1CD9B31D2790}"/>
              </a:ext>
            </a:extLst>
          </p:cNvPr>
          <p:cNvGrpSpPr/>
          <p:nvPr/>
        </p:nvGrpSpPr>
        <p:grpSpPr>
          <a:xfrm>
            <a:off x="3858567" y="2771775"/>
            <a:ext cx="5215095" cy="3763962"/>
            <a:chOff x="2944167" y="2636838"/>
            <a:chExt cx="5215095" cy="3763962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59850A9-764C-EA49-0FE8-EA7FFA05C41E}"/>
                </a:ext>
              </a:extLst>
            </p:cNvPr>
            <p:cNvCxnSpPr>
              <a:cxnSpLocks/>
            </p:cNvCxnSpPr>
            <p:nvPr/>
          </p:nvCxnSpPr>
          <p:spPr>
            <a:xfrm>
              <a:off x="4672484" y="4829398"/>
              <a:ext cx="348677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24CBEEB-4A43-D212-6D23-3D6AF6711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4167" y="4833257"/>
              <a:ext cx="1728317" cy="156754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82433DC-8135-824F-0EFF-F99165BD7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2484" y="2636838"/>
              <a:ext cx="0" cy="219641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Freeform 66">
            <a:extLst>
              <a:ext uri="{FF2B5EF4-FFF2-40B4-BE49-F238E27FC236}">
                <a16:creationId xmlns:a16="http://schemas.microsoft.com/office/drawing/2014/main" id="{076A2242-366F-2900-62D0-68BC37E394B7}"/>
              </a:ext>
            </a:extLst>
          </p:cNvPr>
          <p:cNvSpPr/>
          <p:nvPr/>
        </p:nvSpPr>
        <p:spPr>
          <a:xfrm>
            <a:off x="4221497" y="3121009"/>
            <a:ext cx="4408153" cy="1579579"/>
          </a:xfrm>
          <a:custGeom>
            <a:avLst/>
            <a:gdLst>
              <a:gd name="connsiteX0" fmla="*/ 3471862 w 4343400"/>
              <a:gd name="connsiteY0" fmla="*/ 0 h 1543050"/>
              <a:gd name="connsiteX1" fmla="*/ 4343400 w 4343400"/>
              <a:gd name="connsiteY1" fmla="*/ 428625 h 1543050"/>
              <a:gd name="connsiteX2" fmla="*/ 1343025 w 4343400"/>
              <a:gd name="connsiteY2" fmla="*/ 1543050 h 1543050"/>
              <a:gd name="connsiteX3" fmla="*/ 0 w 4343400"/>
              <a:gd name="connsiteY3" fmla="*/ 1385887 h 1543050"/>
              <a:gd name="connsiteX4" fmla="*/ 3471862 w 4343400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1543050">
                <a:moveTo>
                  <a:pt x="3471862" y="0"/>
                </a:moveTo>
                <a:lnTo>
                  <a:pt x="4343400" y="428625"/>
                </a:lnTo>
                <a:lnTo>
                  <a:pt x="1343025" y="1543050"/>
                </a:lnTo>
                <a:lnTo>
                  <a:pt x="0" y="1385887"/>
                </a:lnTo>
                <a:lnTo>
                  <a:pt x="3471862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22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8EB89-54A4-F0F0-94A2-B70DE38A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fix the problem?</a:t>
            </a:r>
            <a:br>
              <a:rPr lang="en-US" dirty="0"/>
            </a:br>
            <a:r>
              <a:rPr lang="en-US" sz="2000" dirty="0"/>
              <a:t>Confounding variables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1FC45-C5B6-B25F-CB62-017BA18CC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6913"/>
          </a:xfrm>
        </p:spPr>
        <p:txBody>
          <a:bodyPr/>
          <a:lstStyle/>
          <a:p>
            <a:r>
              <a:rPr lang="en-US" dirty="0"/>
              <a:t>Suppose that the only confounding variable was (non-windfall) income.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A9866-E189-34E9-C7F3-C8D7C560ED5A}"/>
              </a:ext>
            </a:extLst>
          </p:cNvPr>
          <p:cNvSpPr txBox="1"/>
          <p:nvPr/>
        </p:nvSpPr>
        <p:spPr>
          <a:xfrm>
            <a:off x="5586884" y="2548103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Consumption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2E5953-4623-94B9-2033-50112DC12216}"/>
              </a:ext>
            </a:extLst>
          </p:cNvPr>
          <p:cNvSpPr txBox="1"/>
          <p:nvPr/>
        </p:nvSpPr>
        <p:spPr>
          <a:xfrm>
            <a:off x="9073662" y="4779669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Windfall Income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321F0A-3D70-6FCE-7B42-4A55D94733AE}"/>
              </a:ext>
            </a:extLst>
          </p:cNvPr>
          <p:cNvSpPr txBox="1"/>
          <p:nvPr/>
        </p:nvSpPr>
        <p:spPr>
          <a:xfrm>
            <a:off x="1779792" y="6308209"/>
            <a:ext cx="207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Permanent Income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E6699B-335F-86D6-D686-7486023727FA}"/>
              </a:ext>
            </a:extLst>
          </p:cNvPr>
          <p:cNvGrpSpPr/>
          <p:nvPr/>
        </p:nvGrpSpPr>
        <p:grpSpPr>
          <a:xfrm>
            <a:off x="5499837" y="4609878"/>
            <a:ext cx="427581" cy="658771"/>
            <a:chOff x="5206516" y="3849139"/>
            <a:chExt cx="568641" cy="87609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8B6109-4B79-A57A-F3E6-3DDEB9DA064B}"/>
                </a:ext>
              </a:extLst>
            </p:cNvPr>
            <p:cNvSpPr/>
            <p:nvPr/>
          </p:nvSpPr>
          <p:spPr>
            <a:xfrm>
              <a:off x="5334000" y="3849139"/>
              <a:ext cx="251209" cy="251207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54D22C-634F-FF89-B696-D805D7839504}"/>
                </a:ext>
              </a:extLst>
            </p:cNvPr>
            <p:cNvSpPr/>
            <p:nvPr/>
          </p:nvSpPr>
          <p:spPr>
            <a:xfrm>
              <a:off x="5206516" y="4410599"/>
              <a:ext cx="568641" cy="3146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F6C4EB-A527-A74D-8221-1C0FEDA635E7}"/>
              </a:ext>
            </a:extLst>
          </p:cNvPr>
          <p:cNvGrpSpPr/>
          <p:nvPr/>
        </p:nvGrpSpPr>
        <p:grpSpPr>
          <a:xfrm>
            <a:off x="8429827" y="3481136"/>
            <a:ext cx="536541" cy="1744715"/>
            <a:chOff x="5094882" y="2405030"/>
            <a:chExt cx="713547" cy="23202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6EFB71-6043-A1BC-8D64-4FAF9C879AF3}"/>
                </a:ext>
              </a:extLst>
            </p:cNvPr>
            <p:cNvSpPr/>
            <p:nvPr/>
          </p:nvSpPr>
          <p:spPr>
            <a:xfrm>
              <a:off x="5334000" y="2405030"/>
              <a:ext cx="251209" cy="25120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1DC780-2CE5-578A-02C0-00683BEB8C94}"/>
                </a:ext>
              </a:extLst>
            </p:cNvPr>
            <p:cNvSpPr/>
            <p:nvPr/>
          </p:nvSpPr>
          <p:spPr>
            <a:xfrm>
              <a:off x="5094882" y="4459473"/>
              <a:ext cx="713547" cy="26585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D3DFC7-BADB-93E5-8B5F-592CC4EAFF5E}"/>
              </a:ext>
            </a:extLst>
          </p:cNvPr>
          <p:cNvGrpSpPr/>
          <p:nvPr/>
        </p:nvGrpSpPr>
        <p:grpSpPr>
          <a:xfrm>
            <a:off x="7713753" y="3031689"/>
            <a:ext cx="197705" cy="3353786"/>
            <a:chOff x="5322278" y="713932"/>
            <a:chExt cx="262928" cy="44602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0560608-907B-7447-08C5-ED54D0A9A950}"/>
                </a:ext>
              </a:extLst>
            </p:cNvPr>
            <p:cNvSpPr/>
            <p:nvPr/>
          </p:nvSpPr>
          <p:spPr>
            <a:xfrm>
              <a:off x="5333997" y="713932"/>
              <a:ext cx="251209" cy="25121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ABB4AD-AA24-4D79-8D01-9F20E0992BA9}"/>
                </a:ext>
              </a:extLst>
            </p:cNvPr>
            <p:cNvSpPr/>
            <p:nvPr/>
          </p:nvSpPr>
          <p:spPr>
            <a:xfrm>
              <a:off x="5322278" y="5041725"/>
              <a:ext cx="251209" cy="13242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954F10-1ECC-1C97-9777-51ECC37EDA40}"/>
              </a:ext>
            </a:extLst>
          </p:cNvPr>
          <p:cNvGrpSpPr/>
          <p:nvPr/>
        </p:nvGrpSpPr>
        <p:grpSpPr>
          <a:xfrm>
            <a:off x="4131913" y="4399189"/>
            <a:ext cx="403508" cy="2093685"/>
            <a:chOff x="5184146" y="1987029"/>
            <a:chExt cx="536629" cy="278438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66B752-24D5-7039-5842-A958EDBD75DC}"/>
                </a:ext>
              </a:extLst>
            </p:cNvPr>
            <p:cNvSpPr/>
            <p:nvPr/>
          </p:nvSpPr>
          <p:spPr>
            <a:xfrm>
              <a:off x="5334002" y="1987029"/>
              <a:ext cx="251208" cy="25120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67E5D9-F78C-E8B5-F1F9-D1EDF0E68B00}"/>
                </a:ext>
              </a:extLst>
            </p:cNvPr>
            <p:cNvSpPr/>
            <p:nvPr/>
          </p:nvSpPr>
          <p:spPr>
            <a:xfrm>
              <a:off x="5184146" y="4496163"/>
              <a:ext cx="536629" cy="27525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DEBFFC-0AAD-A113-C1CD-BB9839E9C08A}"/>
              </a:ext>
            </a:extLst>
          </p:cNvPr>
          <p:cNvGrpSpPr/>
          <p:nvPr/>
        </p:nvGrpSpPr>
        <p:grpSpPr>
          <a:xfrm>
            <a:off x="4405829" y="3126136"/>
            <a:ext cx="4203799" cy="1578191"/>
            <a:chOff x="4405829" y="3126136"/>
            <a:chExt cx="4203799" cy="157819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775C14-4782-F655-3D18-C5076D9ED2D8}"/>
                </a:ext>
              </a:extLst>
            </p:cNvPr>
            <p:cNvCxnSpPr>
              <a:stCxn id="13" idx="7"/>
              <a:endCxn id="16" idx="2"/>
            </p:cNvCxnSpPr>
            <p:nvPr/>
          </p:nvCxnSpPr>
          <p:spPr>
            <a:xfrm flipV="1">
              <a:off x="5756927" y="3575583"/>
              <a:ext cx="2852701" cy="106196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2FEDE5-379E-5F12-1414-87B9459A02ED}"/>
                </a:ext>
              </a:extLst>
            </p:cNvPr>
            <p:cNvCxnSpPr>
              <a:cxnSpLocks/>
              <a:stCxn id="13" idx="2"/>
              <a:endCxn id="23" idx="5"/>
            </p:cNvCxnSpPr>
            <p:nvPr/>
          </p:nvCxnSpPr>
          <p:spPr>
            <a:xfrm flipH="1" flipV="1">
              <a:off x="4405829" y="4560419"/>
              <a:ext cx="1189868" cy="14390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FAA1C3-1A6C-A338-4B49-73D12F483AA7}"/>
                </a:ext>
              </a:extLst>
            </p:cNvPr>
            <p:cNvCxnSpPr>
              <a:cxnSpLocks/>
              <a:stCxn id="20" idx="2"/>
              <a:endCxn id="23" idx="7"/>
            </p:cNvCxnSpPr>
            <p:nvPr/>
          </p:nvCxnSpPr>
          <p:spPr>
            <a:xfrm flipH="1">
              <a:off x="4405829" y="3126136"/>
              <a:ext cx="3316733" cy="1300716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C5ED611-18B9-B3A8-15A8-E50FF735B0DA}"/>
                </a:ext>
              </a:extLst>
            </p:cNvPr>
            <p:cNvCxnSpPr>
              <a:cxnSpLocks/>
              <a:stCxn id="20" idx="5"/>
              <a:endCxn id="16" idx="2"/>
            </p:cNvCxnSpPr>
            <p:nvPr/>
          </p:nvCxnSpPr>
          <p:spPr>
            <a:xfrm>
              <a:off x="7883792" y="3192919"/>
              <a:ext cx="725836" cy="3826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4105D95-EC10-5850-6D88-CBE98B715972}"/>
              </a:ext>
            </a:extLst>
          </p:cNvPr>
          <p:cNvCxnSpPr>
            <a:cxnSpLocks/>
            <a:stCxn id="16" idx="4"/>
            <a:endCxn id="17" idx="0"/>
          </p:cNvCxnSpPr>
          <p:nvPr/>
        </p:nvCxnSpPr>
        <p:spPr>
          <a:xfrm flipH="1">
            <a:off x="8698098" y="3670029"/>
            <a:ext cx="5977" cy="13559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34B52C6-2855-3A1A-4489-503FAF636EC7}"/>
              </a:ext>
            </a:extLst>
          </p:cNvPr>
          <p:cNvCxnSpPr>
            <a:cxnSpLocks/>
            <a:stCxn id="20" idx="4"/>
            <a:endCxn id="21" idx="0"/>
          </p:cNvCxnSpPr>
          <p:nvPr/>
        </p:nvCxnSpPr>
        <p:spPr>
          <a:xfrm flipH="1">
            <a:off x="7808195" y="3220582"/>
            <a:ext cx="8814" cy="30653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59AEB9-FD3F-441E-B82C-724C0F875293}"/>
              </a:ext>
            </a:extLst>
          </p:cNvPr>
          <p:cNvCxnSpPr>
            <a:cxnSpLocks/>
            <a:stCxn id="13" idx="4"/>
            <a:endCxn id="14" idx="0"/>
          </p:cNvCxnSpPr>
          <p:nvPr/>
        </p:nvCxnSpPr>
        <p:spPr>
          <a:xfrm>
            <a:off x="5690144" y="4798771"/>
            <a:ext cx="23484" cy="2332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0E1EB7-F54B-2D36-1A9A-3107C6BFCC2C}"/>
              </a:ext>
            </a:extLst>
          </p:cNvPr>
          <p:cNvCxnSpPr>
            <a:cxnSpLocks/>
            <a:stCxn id="63" idx="3"/>
            <a:endCxn id="24" idx="0"/>
          </p:cNvCxnSpPr>
          <p:nvPr/>
        </p:nvCxnSpPr>
        <p:spPr>
          <a:xfrm flipH="1">
            <a:off x="4333667" y="4677121"/>
            <a:ext cx="8596" cy="16087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935AE29-0371-5ADB-9007-9AF85CC7FEE9}"/>
              </a:ext>
            </a:extLst>
          </p:cNvPr>
          <p:cNvSpPr/>
          <p:nvPr/>
        </p:nvSpPr>
        <p:spPr>
          <a:xfrm>
            <a:off x="8747740" y="356209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653DB8-924A-F1B5-2050-E17F9E9B5150}"/>
              </a:ext>
            </a:extLst>
          </p:cNvPr>
          <p:cNvSpPr/>
          <p:nvPr/>
        </p:nvSpPr>
        <p:spPr>
          <a:xfrm>
            <a:off x="8771551" y="344303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4AE648-0961-A30E-62F2-02FE57E6757B}"/>
              </a:ext>
            </a:extLst>
          </p:cNvPr>
          <p:cNvSpPr/>
          <p:nvPr/>
        </p:nvSpPr>
        <p:spPr>
          <a:xfrm>
            <a:off x="8538185" y="359543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37709B-F5AB-34D9-66FE-07D8AE8CCD7B}"/>
              </a:ext>
            </a:extLst>
          </p:cNvPr>
          <p:cNvSpPr/>
          <p:nvPr/>
        </p:nvSpPr>
        <p:spPr>
          <a:xfrm>
            <a:off x="8466746" y="3452552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8CE3C3-5FD4-F7A2-82A1-39C30F261FA1}"/>
              </a:ext>
            </a:extLst>
          </p:cNvPr>
          <p:cNvSpPr/>
          <p:nvPr/>
        </p:nvSpPr>
        <p:spPr>
          <a:xfrm>
            <a:off x="8604858" y="333348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0708FB-5E16-853D-195B-40E487E9BF6B}"/>
              </a:ext>
            </a:extLst>
          </p:cNvPr>
          <p:cNvSpPr/>
          <p:nvPr/>
        </p:nvSpPr>
        <p:spPr>
          <a:xfrm>
            <a:off x="8428641" y="3600189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F70F0C1-1FE5-8ED0-6570-C990565F625E}"/>
              </a:ext>
            </a:extLst>
          </p:cNvPr>
          <p:cNvSpPr txBox="1">
            <a:spLocks/>
          </p:cNvSpPr>
          <p:nvPr/>
        </p:nvSpPr>
        <p:spPr>
          <a:xfrm>
            <a:off x="838200" y="2964801"/>
            <a:ext cx="2925919" cy="26941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Suppose also that lower-income people buy more lottery tickets, and are more likely to win the lottery.</a:t>
            </a:r>
          </a:p>
          <a:p>
            <a:pPr lvl="1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42084A3-D600-1496-A6D7-94E99F2AD2CF}"/>
              </a:ext>
            </a:extLst>
          </p:cNvPr>
          <p:cNvSpPr/>
          <p:nvPr/>
        </p:nvSpPr>
        <p:spPr>
          <a:xfrm>
            <a:off x="5492434" y="457847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F9F186-CAE0-5011-57F3-9163F09EABCF}"/>
              </a:ext>
            </a:extLst>
          </p:cNvPr>
          <p:cNvSpPr/>
          <p:nvPr/>
        </p:nvSpPr>
        <p:spPr>
          <a:xfrm>
            <a:off x="4131915" y="4401328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88E2CDA-BAC6-8511-B78B-215619D5AF9F}"/>
              </a:ext>
            </a:extLst>
          </p:cNvPr>
          <p:cNvSpPr/>
          <p:nvPr/>
        </p:nvSpPr>
        <p:spPr>
          <a:xfrm>
            <a:off x="4198866" y="427334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6D7FD24-85E2-72D1-BB1B-D6949AB6D8C0}"/>
              </a:ext>
            </a:extLst>
          </p:cNvPr>
          <p:cNvSpPr/>
          <p:nvPr/>
        </p:nvSpPr>
        <p:spPr>
          <a:xfrm>
            <a:off x="4375744" y="4315902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24E296F-321C-5BC1-8D14-061FDDF1F3AD}"/>
              </a:ext>
            </a:extLst>
          </p:cNvPr>
          <p:cNvSpPr/>
          <p:nvPr/>
        </p:nvSpPr>
        <p:spPr>
          <a:xfrm>
            <a:off x="3991736" y="4302393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BB45403-B762-FE26-2491-4A1252B3EEA8}"/>
              </a:ext>
            </a:extLst>
          </p:cNvPr>
          <p:cNvSpPr/>
          <p:nvPr/>
        </p:nvSpPr>
        <p:spPr>
          <a:xfrm>
            <a:off x="4314600" y="451589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2EB8E7D-836B-E2D9-1926-67D187CEFA5D}"/>
              </a:ext>
            </a:extLst>
          </p:cNvPr>
          <p:cNvSpPr/>
          <p:nvPr/>
        </p:nvSpPr>
        <p:spPr>
          <a:xfrm>
            <a:off x="4052110" y="4557075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F5269AE-D442-E52F-16B9-47EA50683659}"/>
              </a:ext>
            </a:extLst>
          </p:cNvPr>
          <p:cNvSpPr/>
          <p:nvPr/>
        </p:nvSpPr>
        <p:spPr>
          <a:xfrm>
            <a:off x="5631574" y="4525035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FA6D459-2CB0-162C-CCFF-43822D46EFCD}"/>
              </a:ext>
            </a:extLst>
          </p:cNvPr>
          <p:cNvSpPr/>
          <p:nvPr/>
        </p:nvSpPr>
        <p:spPr>
          <a:xfrm>
            <a:off x="5794297" y="459241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056B63-45CF-9D78-D244-448FF3402C98}"/>
              </a:ext>
            </a:extLst>
          </p:cNvPr>
          <p:cNvSpPr/>
          <p:nvPr/>
        </p:nvSpPr>
        <p:spPr>
          <a:xfrm>
            <a:off x="5677289" y="4708061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F65B481-B259-F04D-EB22-2F23A729FF52}"/>
              </a:ext>
            </a:extLst>
          </p:cNvPr>
          <p:cNvSpPr/>
          <p:nvPr/>
        </p:nvSpPr>
        <p:spPr>
          <a:xfrm>
            <a:off x="5429661" y="4702210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7BA5742-D9F0-2F06-8C4D-7BF196A31D80}"/>
              </a:ext>
            </a:extLst>
          </p:cNvPr>
          <p:cNvSpPr/>
          <p:nvPr/>
        </p:nvSpPr>
        <p:spPr>
          <a:xfrm>
            <a:off x="5385129" y="4586336"/>
            <a:ext cx="188893" cy="18889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016E9B-C8D1-4406-654C-14163DC14163}"/>
              </a:ext>
            </a:extLst>
          </p:cNvPr>
          <p:cNvGrpSpPr/>
          <p:nvPr/>
        </p:nvGrpSpPr>
        <p:grpSpPr>
          <a:xfrm>
            <a:off x="4595403" y="2835363"/>
            <a:ext cx="7050055" cy="1733320"/>
            <a:chOff x="4595403" y="2835363"/>
            <a:chExt cx="7050055" cy="173332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058AF6D-6060-9382-0055-C00612558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5403" y="3175172"/>
              <a:ext cx="3026096" cy="114452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2A8B7DE-C87E-9D22-D499-D60376280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3190" y="3734856"/>
              <a:ext cx="2263520" cy="83382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1DD0B39-31F4-99CC-D784-CCDB25934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0897" y="3522140"/>
              <a:ext cx="2454191" cy="930898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CA64357-35C9-5027-0973-40F2B4FA7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1695" y="3325328"/>
              <a:ext cx="3047130" cy="1161403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C6519CC-4AE1-7E66-6BC1-8FD7E3B6A673}"/>
                    </a:ext>
                  </a:extLst>
                </p:cNvPr>
                <p:cNvSpPr txBox="1"/>
                <p:nvPr/>
              </p:nvSpPr>
              <p:spPr>
                <a:xfrm>
                  <a:off x="9304599" y="2835363"/>
                  <a:ext cx="2340859" cy="1215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/>
                      </a:solidFill>
                    </a:rPr>
                    <a:t>When we include permanent income in the regression, we get the right value for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</m:oMath>
                  </a14:m>
                  <a:r>
                    <a:rPr lang="en-US" dirty="0">
                      <a:solidFill>
                        <a:schemeClr val="accent5"/>
                      </a:solidFill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C6519CC-4AE1-7E66-6BC1-8FD7E3B6A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4599" y="2835363"/>
                  <a:ext cx="2340859" cy="1215333"/>
                </a:xfrm>
                <a:prstGeom prst="rect">
                  <a:avLst/>
                </a:prstGeom>
                <a:blipFill>
                  <a:blip r:embed="rId3"/>
                  <a:stretch>
                    <a:fillRect l="-2162" t="-2083" r="-3784" b="-7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83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70D3-C167-AC60-54E6-0C6866AD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C0E13D-0D9F-88B2-702A-68C323ACEC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48764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Fit a linear model with multiple dependent variables:</a:t>
                </a:r>
              </a:p>
              <a:p>
                <a:endParaRPr 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Interpretation: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represents the 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b="1" dirty="0">
                    <a:solidFill>
                      <a:schemeClr val="accent1"/>
                    </a:solidFill>
                  </a:rPr>
                  <a:t>controlling</a:t>
                </a:r>
                <a:r>
                  <a:rPr lang="en-US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our interpretation good?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Same tools as for univariate regression: resampling, look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C0E13D-0D9F-88B2-702A-68C323ACEC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4876419"/>
              </a:xfrm>
              <a:blipFill>
                <a:blip r:embed="rId3"/>
                <a:stretch>
                  <a:fillRect l="-1006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CE16D-D461-7121-F931-F9ECB564F725}"/>
              </a:ext>
            </a:extLst>
          </p:cNvPr>
          <p:cNvGrpSpPr/>
          <p:nvPr/>
        </p:nvGrpSpPr>
        <p:grpSpPr>
          <a:xfrm>
            <a:off x="8910120" y="153241"/>
            <a:ext cx="3077208" cy="1537447"/>
            <a:chOff x="8910120" y="153241"/>
            <a:chExt cx="3077208" cy="15374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731586-7801-3986-F02F-4606DCD2F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53800" y="153241"/>
              <a:ext cx="633528" cy="15374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A46B3C-251B-EC42-4B36-AA32E6BE5243}"/>
                </a:ext>
              </a:extLst>
            </p:cNvPr>
            <p:cNvSpPr txBox="1"/>
            <p:nvPr/>
          </p:nvSpPr>
          <p:spPr>
            <a:xfrm>
              <a:off x="8910120" y="262453"/>
              <a:ext cx="23653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More generally, you can include as many variables as you want!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B8481A-A624-711C-E05B-EC1FEABADD92}"/>
              </a:ext>
            </a:extLst>
          </p:cNvPr>
          <p:cNvGrpSpPr/>
          <p:nvPr/>
        </p:nvGrpSpPr>
        <p:grpSpPr>
          <a:xfrm>
            <a:off x="2135361" y="3936972"/>
            <a:ext cx="6228352" cy="1354217"/>
            <a:chOff x="4494745" y="194409"/>
            <a:chExt cx="6228352" cy="13542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939AB4-DEAE-403C-7919-283585CDF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494745" y="194409"/>
              <a:ext cx="522263" cy="13362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1B6A217-D266-160D-8AD5-D27AB1DE1C21}"/>
                    </a:ext>
                  </a:extLst>
                </p:cNvPr>
                <p:cNvSpPr txBox="1"/>
                <p:nvPr/>
              </p:nvSpPr>
              <p:spPr>
                <a:xfrm>
                  <a:off x="5017009" y="194409"/>
                  <a:ext cx="5706088" cy="1354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The symmetric thing is true as well: </a:t>
                  </a: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represents the ATE 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, controlling for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. </a:t>
                  </a:r>
                </a:p>
                <a:p>
                  <a:endParaRPr lang="en-US" sz="1000" dirty="0">
                    <a:solidFill>
                      <a:srgbClr val="0070C0"/>
                    </a:solidFill>
                  </a:endParaRPr>
                </a:p>
                <a:p>
                  <a:r>
                    <a:rPr lang="en-US" dirty="0">
                      <a:solidFill>
                        <a:srgbClr val="0070C0"/>
                      </a:solidFill>
                    </a:rPr>
                    <a:t>But often we care about the effect of just one thing, and we use the other variables to control for stuff.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1B6A217-D266-160D-8AD5-D27AB1DE1C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009" y="194409"/>
                  <a:ext cx="5706088" cy="1354217"/>
                </a:xfrm>
                <a:prstGeom prst="rect">
                  <a:avLst/>
                </a:prstGeom>
                <a:blipFill>
                  <a:blip r:embed="rId5"/>
                  <a:stretch>
                    <a:fillRect l="-889" t="-2804" b="-5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624493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F2E7-D633-9D39-BF50-58D83045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</p:spPr>
        <p:txBody>
          <a:bodyPr/>
          <a:lstStyle/>
          <a:p>
            <a:r>
              <a:rPr lang="en-US" dirty="0"/>
              <a:t>So…What </a:t>
            </a:r>
            <a:r>
              <a:rPr lang="en-US" b="1" dirty="0"/>
              <a:t>is</a:t>
            </a:r>
            <a:r>
              <a:rPr lang="en-US" dirty="0"/>
              <a:t> the effect of windfall income?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EB11-2B69-36D1-7113-B7E8C4DCB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Today:	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Quick look at three papers from the 1950’s and 1960’s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You read about these for your pre-reading response!</a:t>
            </a:r>
          </a:p>
          <a:p>
            <a:r>
              <a:rPr lang="en-US" dirty="0"/>
              <a:t>Next time: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Deeper look at more recent papers</a:t>
            </a:r>
          </a:p>
        </p:txBody>
      </p:sp>
    </p:spTree>
    <p:extLst>
      <p:ext uri="{BB962C8B-B14F-4D97-AF65-F5344CB8AC3E}">
        <p14:creationId xmlns:p14="http://schemas.microsoft.com/office/powerpoint/2010/main" val="24876531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ux - luxury paper bag - Papiroti">
            <a:extLst>
              <a:ext uri="{FF2B5EF4-FFF2-40B4-BE49-F238E27FC236}">
                <a16:creationId xmlns:a16="http://schemas.microsoft.com/office/drawing/2014/main" id="{15944FD3-D7B9-BF35-E5B4-1F84F0C2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514" y="3719183"/>
            <a:ext cx="1315939" cy="1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stom Luxury Recycled High Quality Black Paper Shopping Bag for Packaging  Gift with Handle - AliExpress">
            <a:extLst>
              <a:ext uri="{FF2B5EF4-FFF2-40B4-BE49-F238E27FC236}">
                <a16:creationId xmlns:a16="http://schemas.microsoft.com/office/drawing/2014/main" id="{9E57E697-DAEC-675D-8BC5-85B5245D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38" y="3481548"/>
            <a:ext cx="1612695" cy="16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10824-D2EB-606C-0B5C-9438276C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pic>
        <p:nvPicPr>
          <p:cNvPr id="4" name="Picture 2" descr="TAKE IT TO THE LIMITS: Milton Friedman on Libertarianism | Hoover  Institution TAKE IT TO THE LIMITS: Milton Friedman on Libertarianism">
            <a:extLst>
              <a:ext uri="{FF2B5EF4-FFF2-40B4-BE49-F238E27FC236}">
                <a16:creationId xmlns:a16="http://schemas.microsoft.com/office/drawing/2014/main" id="{C935F918-BAE2-87D5-0E11-328F5125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742951"/>
            <a:ext cx="1728617" cy="25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D8E070-92A3-D9EE-D454-3E50A1398C31}"/>
              </a:ext>
            </a:extLst>
          </p:cNvPr>
          <p:cNvSpPr txBox="1"/>
          <p:nvPr/>
        </p:nvSpPr>
        <p:spPr>
          <a:xfrm>
            <a:off x="761515" y="525392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Milton Friedman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EE761A9-B9A8-CFEA-EC5C-326F2F9C13A8}"/>
              </a:ext>
            </a:extLst>
          </p:cNvPr>
          <p:cNvSpPr/>
          <p:nvPr/>
        </p:nvSpPr>
        <p:spPr>
          <a:xfrm>
            <a:off x="3214688" y="1375569"/>
            <a:ext cx="3057525" cy="2214563"/>
          </a:xfrm>
          <a:prstGeom prst="wedgeRoundRectCallout">
            <a:avLst>
              <a:gd name="adj1" fmla="val -80549"/>
              <a:gd name="adj2" fmla="val 318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people win the lottery, they will only increase consumption by a little bit.</a:t>
            </a:r>
          </a:p>
        </p:txBody>
      </p:sp>
      <p:pic>
        <p:nvPicPr>
          <p:cNvPr id="8" name="Picture 7" descr="Adoptable Rabbits | morabbit">
            <a:extLst>
              <a:ext uri="{FF2B5EF4-FFF2-40B4-BE49-F238E27FC236}">
                <a16:creationId xmlns:a16="http://schemas.microsoft.com/office/drawing/2014/main" id="{EDC604AD-C194-34AA-FACD-27F7F032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25183" y="2544420"/>
            <a:ext cx="1805302" cy="29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8CEADB-3669-C727-FF65-5EE493A07C85}"/>
              </a:ext>
            </a:extLst>
          </p:cNvPr>
          <p:cNvSpPr txBox="1"/>
          <p:nvPr/>
        </p:nvSpPr>
        <p:spPr>
          <a:xfrm>
            <a:off x="9489452" y="5247875"/>
            <a:ext cx="229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“Common Sense”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80A5BFB-C681-A19F-7E16-F37FEC613482}"/>
              </a:ext>
            </a:extLst>
          </p:cNvPr>
          <p:cNvSpPr/>
          <p:nvPr/>
        </p:nvSpPr>
        <p:spPr>
          <a:xfrm>
            <a:off x="6620045" y="1273338"/>
            <a:ext cx="3057525" cy="869788"/>
          </a:xfrm>
          <a:prstGeom prst="wedgeRoundRectCallout">
            <a:avLst>
              <a:gd name="adj1" fmla="val 68984"/>
              <a:gd name="adj2" fmla="val 11913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Oh is that so?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E0E14D-0078-4C1B-5365-72682FEA9D10}"/>
              </a:ext>
            </a:extLst>
          </p:cNvPr>
          <p:cNvSpPr txBox="1">
            <a:spLocks/>
          </p:cNvSpPr>
          <p:nvPr/>
        </p:nvSpPr>
        <p:spPr>
          <a:xfrm>
            <a:off x="3214688" y="5451513"/>
            <a:ext cx="6410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C151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How can we test this?</a:t>
            </a:r>
          </a:p>
        </p:txBody>
      </p:sp>
      <p:pic>
        <p:nvPicPr>
          <p:cNvPr id="1026" name="Picture 2" descr="Custom | Fly Mami Necklace – Lela Aura">
            <a:extLst>
              <a:ext uri="{FF2B5EF4-FFF2-40B4-BE49-F238E27FC236}">
                <a16:creationId xmlns:a16="http://schemas.microsoft.com/office/drawing/2014/main" id="{1741B78E-AF5C-9A85-0A05-DB6B1B65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5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471" y="3468689"/>
            <a:ext cx="978725" cy="9787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Retro Cateye Sunglasses For Women UV400 Protection Cat Eye Bling  Rhinestone Sun Glasses: Clothing | ShopLook">
            <a:extLst>
              <a:ext uri="{FF2B5EF4-FFF2-40B4-BE49-F238E27FC236}">
                <a16:creationId xmlns:a16="http://schemas.microsoft.com/office/drawing/2014/main" id="{B5EFEA21-BFC9-F4C0-8496-65953B2C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64000"/>
                    </a14:imgEffect>
                    <a14:imgEffect>
                      <a14:brightnessContrast bright="-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029">
            <a:off x="9860050" y="2856541"/>
            <a:ext cx="1084541" cy="370565"/>
          </a:xfrm>
          <a:prstGeom prst="rect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51FC5C2-5F51-F3C8-729D-E9A684EE1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86" y="3793170"/>
            <a:ext cx="1728617" cy="17286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312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1F91-C0FF-DAB1-2A74-03539679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pic>
        <p:nvPicPr>
          <p:cNvPr id="4" name="Picture 2" descr="TAKE IT TO THE LIMITS: Milton Friedman on Libertarianism | Hoover  Institution TAKE IT TO THE LIMITS: Milton Friedman on Libertarianism">
            <a:extLst>
              <a:ext uri="{FF2B5EF4-FFF2-40B4-BE49-F238E27FC236}">
                <a16:creationId xmlns:a16="http://schemas.microsoft.com/office/drawing/2014/main" id="{94CC72B2-6239-82D0-B9F0-5CA7AFE3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742951"/>
            <a:ext cx="1728617" cy="25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5E6E71-45F4-02CF-1FAC-4FC5C9C528ED}"/>
              </a:ext>
            </a:extLst>
          </p:cNvPr>
          <p:cNvSpPr txBox="1"/>
          <p:nvPr/>
        </p:nvSpPr>
        <p:spPr>
          <a:xfrm>
            <a:off x="761515" y="525392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Milton Friedman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C17E37E-4A3D-9981-1E97-10CF3EC1ABD2}"/>
              </a:ext>
            </a:extLst>
          </p:cNvPr>
          <p:cNvSpPr/>
          <p:nvPr/>
        </p:nvSpPr>
        <p:spPr>
          <a:xfrm>
            <a:off x="3214688" y="1375569"/>
            <a:ext cx="3057525" cy="2214563"/>
          </a:xfrm>
          <a:prstGeom prst="wedgeRoundRectCallout">
            <a:avLst>
              <a:gd name="adj1" fmla="val -80549"/>
              <a:gd name="adj2" fmla="val 318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people win the lottery, they will only increase consumption by a little bit.</a:t>
            </a:r>
          </a:p>
        </p:txBody>
      </p:sp>
    </p:spTree>
    <p:extLst>
      <p:ext uri="{BB962C8B-B14F-4D97-AF65-F5344CB8AC3E}">
        <p14:creationId xmlns:p14="http://schemas.microsoft.com/office/powerpoint/2010/main" val="33217507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C74C9-02EF-17DB-D134-88610D361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1F55F-AEAF-16E8-6EEC-6512FD09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pic>
        <p:nvPicPr>
          <p:cNvPr id="4" name="Picture 2" descr="TAKE IT TO THE LIMITS: Milton Friedman on Libertarianism | Hoover  Institution TAKE IT TO THE LIMITS: Milton Friedman on Libertarianism">
            <a:extLst>
              <a:ext uri="{FF2B5EF4-FFF2-40B4-BE49-F238E27FC236}">
                <a16:creationId xmlns:a16="http://schemas.microsoft.com/office/drawing/2014/main" id="{028345D1-4569-9C19-A612-E1160AAF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2742951"/>
            <a:ext cx="1728617" cy="25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DE0668-A669-5EA2-C491-0AFAD6A3B67A}"/>
              </a:ext>
            </a:extLst>
          </p:cNvPr>
          <p:cNvSpPr txBox="1"/>
          <p:nvPr/>
        </p:nvSpPr>
        <p:spPr>
          <a:xfrm>
            <a:off x="761515" y="5253922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Milton Friedman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151EFF2-1FA4-9C07-81C7-DDE268042757}"/>
              </a:ext>
            </a:extLst>
          </p:cNvPr>
          <p:cNvSpPr/>
          <p:nvPr/>
        </p:nvSpPr>
        <p:spPr>
          <a:xfrm>
            <a:off x="3214688" y="1375569"/>
            <a:ext cx="3057525" cy="2214563"/>
          </a:xfrm>
          <a:prstGeom prst="wedgeRoundRectCallout">
            <a:avLst>
              <a:gd name="adj1" fmla="val -80549"/>
              <a:gd name="adj2" fmla="val 3183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people win the lottery, they will only increase consumption by a little bit.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71B2BD-C431-39C8-BB35-85E0B16C2596}"/>
              </a:ext>
            </a:extLst>
          </p:cNvPr>
          <p:cNvGrpSpPr/>
          <p:nvPr/>
        </p:nvGrpSpPr>
        <p:grpSpPr>
          <a:xfrm>
            <a:off x="4431765" y="3429000"/>
            <a:ext cx="7298565" cy="2655661"/>
            <a:chOff x="4431765" y="3429000"/>
            <a:chExt cx="7298565" cy="2655661"/>
          </a:xfrm>
        </p:grpSpPr>
        <p:pic>
          <p:nvPicPr>
            <p:cNvPr id="3074" name="Picture 2" descr="Lawrence Klein">
              <a:extLst>
                <a:ext uri="{FF2B5EF4-FFF2-40B4-BE49-F238E27FC236}">
                  <a16:creationId xmlns:a16="http://schemas.microsoft.com/office/drawing/2014/main" id="{58EFC3E0-8EA2-9A74-C184-99803505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1629" y="3430270"/>
              <a:ext cx="1522362" cy="2214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F06C43-B406-20D2-D323-4377E50484C4}"/>
                </a:ext>
              </a:extLst>
            </p:cNvPr>
            <p:cNvSpPr txBox="1"/>
            <p:nvPr/>
          </p:nvSpPr>
          <p:spPr>
            <a:xfrm>
              <a:off x="8183346" y="5715329"/>
              <a:ext cx="1698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Lawrence Klein</a:t>
              </a:r>
            </a:p>
          </p:txBody>
        </p:sp>
        <p:pic>
          <p:nvPicPr>
            <p:cNvPr id="3076" name="Picture 4" descr="a">
              <a:extLst>
                <a:ext uri="{FF2B5EF4-FFF2-40B4-BE49-F238E27FC236}">
                  <a16:creationId xmlns:a16="http://schemas.microsoft.com/office/drawing/2014/main" id="{5D29717C-3F37-AB02-CCB4-C5641E786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32173" y="3429000"/>
              <a:ext cx="1577915" cy="2156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93EEB9-426F-A6B1-3EB8-13108F3270E3}"/>
                </a:ext>
              </a:extLst>
            </p:cNvPr>
            <p:cNvSpPr txBox="1"/>
            <p:nvPr/>
          </p:nvSpPr>
          <p:spPr>
            <a:xfrm>
              <a:off x="10032173" y="5672198"/>
              <a:ext cx="1698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Nissan </a:t>
              </a:r>
              <a:r>
                <a:rPr lang="en-US" dirty="0" err="1"/>
                <a:t>Liviatan</a:t>
              </a:r>
              <a:endParaRPr lang="en-US" dirty="0"/>
            </a:p>
          </p:txBody>
        </p: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698E0DCD-996D-B29C-99E6-4E60245F2980}"/>
                </a:ext>
              </a:extLst>
            </p:cNvPr>
            <p:cNvSpPr/>
            <p:nvPr/>
          </p:nvSpPr>
          <p:spPr>
            <a:xfrm>
              <a:off x="4431765" y="3998436"/>
              <a:ext cx="3057525" cy="1325563"/>
            </a:xfrm>
            <a:prstGeom prst="wedgeRoundRectCallout">
              <a:avLst>
                <a:gd name="adj1" fmla="val 81240"/>
                <a:gd name="adj2" fmla="val -4667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That’s not what the data say…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48F72F-5DBB-FD69-386E-721F5EF842DB}"/>
              </a:ext>
            </a:extLst>
          </p:cNvPr>
          <p:cNvGrpSpPr/>
          <p:nvPr/>
        </p:nvGrpSpPr>
        <p:grpSpPr>
          <a:xfrm>
            <a:off x="6647850" y="168413"/>
            <a:ext cx="5475524" cy="1903870"/>
            <a:chOff x="6647850" y="168413"/>
            <a:chExt cx="5475524" cy="19038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9F0DFF-CD55-15A9-3C4A-87F3C07BB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7850" y="168413"/>
              <a:ext cx="5475524" cy="104579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C79539-5F4D-4164-6718-C4B900BC6DA2}"/>
                </a:ext>
              </a:extLst>
            </p:cNvPr>
            <p:cNvSpPr txBox="1"/>
            <p:nvPr/>
          </p:nvSpPr>
          <p:spPr>
            <a:xfrm>
              <a:off x="9065850" y="1272064"/>
              <a:ext cx="305752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Bulletin of the Oxford University Institute of Economics &amp; Statistics, </a:t>
              </a:r>
              <a:r>
                <a:rPr lang="en-US" dirty="0"/>
                <a:t>1957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938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D2AA-7999-0F19-ABAC-9D4FABD9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221"/>
          </a:xfrm>
        </p:spPr>
        <p:txBody>
          <a:bodyPr/>
          <a:lstStyle/>
          <a:p>
            <a:r>
              <a:rPr lang="en-US" dirty="0"/>
              <a:t>They ran a multivariate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B811-E205-C0EE-F0FD-D115AD43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776"/>
            <a:ext cx="10515600" cy="1660027"/>
          </a:xfrm>
        </p:spPr>
        <p:txBody>
          <a:bodyPr>
            <a:normAutofit/>
          </a:bodyPr>
          <a:lstStyle/>
          <a:p>
            <a:r>
              <a:rPr lang="en-US" sz="2400" dirty="0"/>
              <a:t>Data from the 1953 UK “Savings Survey” </a:t>
            </a:r>
          </a:p>
          <a:p>
            <a:r>
              <a:rPr lang="en-US" sz="2400" b="0" i="0" u="none" strike="noStrike" baseline="0" dirty="0">
                <a:latin typeface="Code"/>
              </a:rPr>
              <a:t>“Windfall income consisted of life insurance benefits, gambling winnings, cash gifts, cash legacies, postwar credits, and other lump-sum transfers of money”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F6EF7-AA36-0859-2265-938DC761528D}"/>
              </a:ext>
            </a:extLst>
          </p:cNvPr>
          <p:cNvSpPr txBox="1"/>
          <p:nvPr/>
        </p:nvSpPr>
        <p:spPr>
          <a:xfrm>
            <a:off x="3177915" y="2134"/>
            <a:ext cx="915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*Disclaimer: This expression has been simplified a bit for clarity, it’s not their exact results.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A53DDCE-E5E3-F895-7411-250D62F533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7639" y="4692062"/>
                <a:ext cx="10515600" cy="16600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coefficient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is statistically significant and negative!</a:t>
                </a:r>
                <a:endParaRPr lang="en-US" sz="2400" dirty="0">
                  <a:latin typeface="Code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A53DDCE-E5E3-F895-7411-250D62F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39" y="4692062"/>
                <a:ext cx="10515600" cy="1660027"/>
              </a:xfrm>
              <a:prstGeom prst="rect">
                <a:avLst/>
              </a:prstGeom>
              <a:blipFill>
                <a:blip r:embed="rId3"/>
                <a:stretch>
                  <a:fillRect l="-724" t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9B8358F-4B40-0C05-BB7F-A96DC14C6538}"/>
              </a:ext>
            </a:extLst>
          </p:cNvPr>
          <p:cNvGrpSpPr/>
          <p:nvPr/>
        </p:nvGrpSpPr>
        <p:grpSpPr>
          <a:xfrm>
            <a:off x="638761" y="5301220"/>
            <a:ext cx="11503995" cy="1627649"/>
            <a:chOff x="638761" y="5301220"/>
            <a:chExt cx="11503995" cy="1627649"/>
          </a:xfrm>
        </p:grpSpPr>
        <p:pic>
          <p:nvPicPr>
            <p:cNvPr id="22" name="Picture 2" descr="Lawrence Klein">
              <a:extLst>
                <a:ext uri="{FF2B5EF4-FFF2-40B4-BE49-F238E27FC236}">
                  <a16:creationId xmlns:a16="http://schemas.microsoft.com/office/drawing/2014/main" id="{3BE745AF-43C1-87A0-E5F2-2B54B617D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165964" y="5491060"/>
              <a:ext cx="988396" cy="143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a">
              <a:extLst>
                <a:ext uri="{FF2B5EF4-FFF2-40B4-BE49-F238E27FC236}">
                  <a16:creationId xmlns:a16="http://schemas.microsoft.com/office/drawing/2014/main" id="{CE6A5015-6FD4-0479-3E62-9B1B10871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54360" y="5557466"/>
              <a:ext cx="988396" cy="135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ular Callout 23">
              <a:extLst>
                <a:ext uri="{FF2B5EF4-FFF2-40B4-BE49-F238E27FC236}">
                  <a16:creationId xmlns:a16="http://schemas.microsoft.com/office/drawing/2014/main" id="{6D183EE7-E621-8F15-39B9-755B67DFE563}"/>
                </a:ext>
              </a:extLst>
            </p:cNvPr>
            <p:cNvSpPr/>
            <p:nvPr/>
          </p:nvSpPr>
          <p:spPr>
            <a:xfrm>
              <a:off x="638761" y="5301220"/>
              <a:ext cx="9128324" cy="1396258"/>
            </a:xfrm>
            <a:prstGeom prst="wedgeRoundRectCallout">
              <a:avLst>
                <a:gd name="adj1" fmla="val 56645"/>
                <a:gd name="adj2" fmla="val 23419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People are “clearly using [windfall income] in order to enjoy a higher temporary level of living than would otherwise be possible.”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C555FF-B0E0-C34C-B0A4-9987AC15C7BC}"/>
              </a:ext>
            </a:extLst>
          </p:cNvPr>
          <p:cNvGrpSpPr/>
          <p:nvPr/>
        </p:nvGrpSpPr>
        <p:grpSpPr>
          <a:xfrm>
            <a:off x="442000" y="2759385"/>
            <a:ext cx="11750000" cy="2089488"/>
            <a:chOff x="442000" y="2759385"/>
            <a:chExt cx="11750000" cy="2089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B0BB84F-6105-9E56-E626-5E2A3AA5F576}"/>
                    </a:ext>
                  </a:extLst>
                </p:cNvPr>
                <p:cNvSpPr txBox="1"/>
                <p:nvPr/>
              </p:nvSpPr>
              <p:spPr>
                <a:xfrm>
                  <a:off x="1289154" y="3140875"/>
                  <a:ext cx="103139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−0.081 </m:t>
                        </m:r>
                        <m: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+ 0.026⋅</m:t>
                        </m:r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−0.030 </m:t>
                        </m:r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+0.0011 </m:t>
                        </m:r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−0.12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B0BB84F-6105-9E56-E626-5E2A3AA5F5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154" y="3140875"/>
                  <a:ext cx="10313914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DA2288-2BCF-40DA-B96C-10230C63773F}"/>
                </a:ext>
              </a:extLst>
            </p:cNvPr>
            <p:cNvSpPr txBox="1"/>
            <p:nvPr/>
          </p:nvSpPr>
          <p:spPr>
            <a:xfrm>
              <a:off x="442000" y="3683947"/>
              <a:ext cx="1560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</a:rPr>
                <a:t>Discretionary savings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70988B-7C24-0CFC-3931-093643A47F1A}"/>
                </a:ext>
              </a:extLst>
            </p:cNvPr>
            <p:cNvSpPr txBox="1"/>
            <p:nvPr/>
          </p:nvSpPr>
          <p:spPr>
            <a:xfrm>
              <a:off x="4809343" y="3639778"/>
              <a:ext cx="128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Net Income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79CF97-9399-9E98-8C48-80F8B8DF8DE5}"/>
                </a:ext>
              </a:extLst>
            </p:cNvPr>
            <p:cNvGrpSpPr/>
            <p:nvPr/>
          </p:nvGrpSpPr>
          <p:grpSpPr>
            <a:xfrm>
              <a:off x="6023684" y="3639778"/>
              <a:ext cx="3085986" cy="942566"/>
              <a:chOff x="4319664" y="3787579"/>
              <a:chExt cx="3085986" cy="94256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5DC687-8713-00D0-E786-A85B44F8C50D}"/>
                  </a:ext>
                </a:extLst>
              </p:cNvPr>
              <p:cNvSpPr txBox="1"/>
              <p:nvPr/>
            </p:nvSpPr>
            <p:spPr>
              <a:xfrm>
                <a:off x="4319664" y="3799006"/>
                <a:ext cx="12866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5"/>
                    </a:solidFill>
                  </a:rPr>
                  <a:t>Liquid assets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E4A8312-4622-B303-0B4D-B57FEFF96C3A}"/>
                      </a:ext>
                    </a:extLst>
                  </p:cNvPr>
                  <p:cNvSpPr txBox="1"/>
                  <p:nvPr/>
                </p:nvSpPr>
                <p:spPr>
                  <a:xfrm>
                    <a:off x="5024711" y="3787579"/>
                    <a:ext cx="2380939" cy="9425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Income</m:t>
                              </m:r>
                              <m: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last</m:t>
                              </m:r>
                              <m: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yr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Income</m:t>
                              </m:r>
                              <m: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this</m:t>
                              </m:r>
                              <m: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yr</m:t>
                              </m:r>
                            </m:den>
                          </m:f>
                        </m:oMath>
                      </m:oMathPara>
                    </a14:m>
                    <a:endParaRPr lang="en-US" b="0" dirty="0">
                      <a:solidFill>
                        <a:schemeClr val="accent5"/>
                      </a:solidFill>
                    </a:endParaRPr>
                  </a:p>
                  <a:p>
                    <a:pPr algn="ctr"/>
                    <a:endParaRPr lang="en-US" dirty="0">
                      <a:solidFill>
                        <a:schemeClr val="accent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E4A8312-4622-B303-0B4D-B57FEFF96C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4711" y="3787579"/>
                    <a:ext cx="2380939" cy="94256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2A8BEE-E1E4-0119-FB59-F24E7D1E1673}"/>
                </a:ext>
              </a:extLst>
            </p:cNvPr>
            <p:cNvSpPr txBox="1"/>
            <p:nvPr/>
          </p:nvSpPr>
          <p:spPr>
            <a:xfrm>
              <a:off x="9089073" y="3562834"/>
              <a:ext cx="1286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Age of head of household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5FEFCE-BFA6-F632-F45D-9E07C6D03E3A}"/>
                </a:ext>
              </a:extLst>
            </p:cNvPr>
            <p:cNvSpPr txBox="1"/>
            <p:nvPr/>
          </p:nvSpPr>
          <p:spPr>
            <a:xfrm>
              <a:off x="10604401" y="3636240"/>
              <a:ext cx="1449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Compulsory Savings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06EB74-FC01-CDF3-54D4-67DFABF74308}"/>
                </a:ext>
              </a:extLst>
            </p:cNvPr>
            <p:cNvSpPr txBox="1"/>
            <p:nvPr/>
          </p:nvSpPr>
          <p:spPr>
            <a:xfrm>
              <a:off x="2913826" y="3664095"/>
              <a:ext cx="1286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Windfall Income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6FEC37-BEF9-39FB-F658-8251438FCEBF}"/>
                </a:ext>
              </a:extLst>
            </p:cNvPr>
            <p:cNvSpPr txBox="1"/>
            <p:nvPr/>
          </p:nvSpPr>
          <p:spPr>
            <a:xfrm>
              <a:off x="2474442" y="2771543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(0.002)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E06B46-AE9B-C552-FA47-A626FC8110FC}"/>
                </a:ext>
              </a:extLst>
            </p:cNvPr>
            <p:cNvSpPr txBox="1"/>
            <p:nvPr/>
          </p:nvSpPr>
          <p:spPr>
            <a:xfrm>
              <a:off x="4336596" y="2796218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(0.143)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ED269D-5A31-8E2E-4C98-6551A0D08596}"/>
                </a:ext>
              </a:extLst>
            </p:cNvPr>
            <p:cNvSpPr txBox="1"/>
            <p:nvPr/>
          </p:nvSpPr>
          <p:spPr>
            <a:xfrm>
              <a:off x="6147989" y="2762234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(0.009)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C3B2AF-889E-6F74-919A-C48182AB2790}"/>
                </a:ext>
              </a:extLst>
            </p:cNvPr>
            <p:cNvSpPr txBox="1"/>
            <p:nvPr/>
          </p:nvSpPr>
          <p:spPr>
            <a:xfrm>
              <a:off x="8399409" y="2759385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(0.001)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6569C0-4BF9-C66F-10D9-ECA08CC18BFE}"/>
                </a:ext>
              </a:extLst>
            </p:cNvPr>
            <p:cNvSpPr txBox="1"/>
            <p:nvPr/>
          </p:nvSpPr>
          <p:spPr>
            <a:xfrm>
              <a:off x="10210802" y="2797857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75000"/>
                    </a:schemeClr>
                  </a:solidFill>
                </a:rPr>
                <a:t>(0.28)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E24C223-9EEE-7EB0-EF6B-884BFE62D665}"/>
                    </a:ext>
                  </a:extLst>
                </p:cNvPr>
                <p:cNvSpPr txBox="1"/>
                <p:nvPr/>
              </p:nvSpPr>
              <p:spPr>
                <a:xfrm>
                  <a:off x="10965126" y="4479541"/>
                  <a:ext cx="1226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=0.28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E24C223-9EEE-7EB0-EF6B-884BFE62D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65126" y="4479541"/>
                  <a:ext cx="122687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635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8648-FB5D-9975-49F8-E6336770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pic>
        <p:nvPicPr>
          <p:cNvPr id="4" name="Picture 2" descr="TAKE IT TO THE LIMITS: Milton Friedman on Libertarianism | Hoover  Institution TAKE IT TO THE LIMITS: Milton Friedman on Libertarianism">
            <a:extLst>
              <a:ext uri="{FF2B5EF4-FFF2-40B4-BE49-F238E27FC236}">
                <a16:creationId xmlns:a16="http://schemas.microsoft.com/office/drawing/2014/main" id="{CA01A3F0-8DE9-3F5E-4830-518FC397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1583315"/>
            <a:ext cx="1238525" cy="17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D977E-50C5-DACD-2522-229EBBE213CE}"/>
              </a:ext>
            </a:extLst>
          </p:cNvPr>
          <p:cNvSpPr txBox="1"/>
          <p:nvPr/>
        </p:nvSpPr>
        <p:spPr>
          <a:xfrm>
            <a:off x="787920" y="3379843"/>
            <a:ext cx="123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Friedman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6D19DE6-D10E-3CFA-9231-E19400BC1E92}"/>
              </a:ext>
            </a:extLst>
          </p:cNvPr>
          <p:cNvSpPr/>
          <p:nvPr/>
        </p:nvSpPr>
        <p:spPr>
          <a:xfrm>
            <a:off x="2623416" y="1518998"/>
            <a:ext cx="5078587" cy="1325563"/>
          </a:xfrm>
          <a:prstGeom prst="wedgeRoundRectCallout">
            <a:avLst>
              <a:gd name="adj1" fmla="val -64020"/>
              <a:gd name="adj2" fmla="val 35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people win the lottery, they will only increase consumption by a little bit.</a:t>
            </a:r>
          </a:p>
        </p:txBody>
      </p:sp>
      <p:pic>
        <p:nvPicPr>
          <p:cNvPr id="7" name="Picture 2" descr="Lawrence Klein">
            <a:extLst>
              <a:ext uri="{FF2B5EF4-FFF2-40B4-BE49-F238E27FC236}">
                <a16:creationId xmlns:a16="http://schemas.microsoft.com/office/drawing/2014/main" id="{945409B1-2C8D-0672-826E-27BE62ED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6048" y="2884019"/>
            <a:ext cx="935581" cy="1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06382A-A3D0-9C62-3AD8-22C3AA246E5B}"/>
              </a:ext>
            </a:extLst>
          </p:cNvPr>
          <p:cNvSpPr txBox="1"/>
          <p:nvPr/>
        </p:nvSpPr>
        <p:spPr>
          <a:xfrm>
            <a:off x="10084567" y="4245492"/>
            <a:ext cx="166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Klein + </a:t>
            </a:r>
            <a:r>
              <a:rPr lang="en-US" dirty="0" err="1"/>
              <a:t>Liviatan</a:t>
            </a:r>
            <a:endParaRPr lang="en-US" dirty="0"/>
          </a:p>
        </p:txBody>
      </p:sp>
      <p:pic>
        <p:nvPicPr>
          <p:cNvPr id="9" name="Picture 4" descr="a">
            <a:extLst>
              <a:ext uri="{FF2B5EF4-FFF2-40B4-BE49-F238E27FC236}">
                <a16:creationId xmlns:a16="http://schemas.microsoft.com/office/drawing/2014/main" id="{52E6CDE3-B2B9-B54E-3587-053D416B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19219" y="2901727"/>
            <a:ext cx="969722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D7A6297-7145-4C05-DE09-932D4FE0B127}"/>
              </a:ext>
            </a:extLst>
          </p:cNvPr>
          <p:cNvSpPr/>
          <p:nvPr/>
        </p:nvSpPr>
        <p:spPr>
          <a:xfrm>
            <a:off x="4621880" y="3082136"/>
            <a:ext cx="4433913" cy="693728"/>
          </a:xfrm>
          <a:prstGeom prst="wedgeRoundRectCallout">
            <a:avLst>
              <a:gd name="adj1" fmla="val 68561"/>
              <a:gd name="adj2" fmla="val -64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That’s not what the data say…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21B388-086C-DC97-6159-DD47B8E6527F}"/>
              </a:ext>
            </a:extLst>
          </p:cNvPr>
          <p:cNvGrpSpPr/>
          <p:nvPr/>
        </p:nvGrpSpPr>
        <p:grpSpPr>
          <a:xfrm>
            <a:off x="629502" y="4008826"/>
            <a:ext cx="6914939" cy="1906209"/>
            <a:chOff x="629502" y="4008826"/>
            <a:chExt cx="6914939" cy="19062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8B146B-DD65-28B1-79CD-36F4E4A3B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38200" y="4008826"/>
              <a:ext cx="1600618" cy="15368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A0F65D-8BEE-5144-F84A-5D0214D34166}"/>
                </a:ext>
              </a:extLst>
            </p:cNvPr>
            <p:cNvSpPr txBox="1"/>
            <p:nvPr/>
          </p:nvSpPr>
          <p:spPr>
            <a:xfrm>
              <a:off x="629502" y="5545703"/>
              <a:ext cx="2278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Mordechai </a:t>
              </a:r>
              <a:r>
                <a:rPr lang="en-US" dirty="0" err="1"/>
                <a:t>Kreinin</a:t>
              </a:r>
              <a:endParaRPr lang="en-US" dirty="0"/>
            </a:p>
          </p:txBody>
        </p: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F7C85941-A229-F370-D599-D9FBA3CDCB3B}"/>
                </a:ext>
              </a:extLst>
            </p:cNvPr>
            <p:cNvSpPr/>
            <p:nvPr/>
          </p:nvSpPr>
          <p:spPr>
            <a:xfrm>
              <a:off x="3721481" y="4136281"/>
              <a:ext cx="3822960" cy="561738"/>
            </a:xfrm>
            <a:prstGeom prst="wedgeRoundRectCallout">
              <a:avLst>
                <a:gd name="adj1" fmla="val -92323"/>
                <a:gd name="adj2" fmla="val 29466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It </a:t>
              </a:r>
              <a:r>
                <a:rPr lang="en-US" sz="2400" b="1" dirty="0"/>
                <a:t>is</a:t>
              </a:r>
              <a:r>
                <a:rPr lang="en-US" sz="2400" dirty="0"/>
                <a:t> what my data say!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99CA-0D1D-51C6-6EF1-75656682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multivariate regression…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9B6B1-24DE-CA26-547D-8FF05A55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959"/>
            <a:ext cx="10515600" cy="1999551"/>
          </a:xfrm>
        </p:spPr>
        <p:txBody>
          <a:bodyPr/>
          <a:lstStyle/>
          <a:p>
            <a:r>
              <a:rPr lang="en-US" dirty="0"/>
              <a:t>Data: Israeli Survey of Family Savings, 1957/1958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Looked at about 80 families who received </a:t>
            </a:r>
            <a:r>
              <a:rPr lang="en-US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£ 3000 in restitution payments from Germany.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Average disposable income of these families was about</a:t>
            </a:r>
            <a:r>
              <a:rPr lang="en-US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 I</a:t>
            </a:r>
            <a:r>
              <a:rPr lang="en-US" dirty="0">
                <a:solidFill>
                  <a:schemeClr val="accent1"/>
                </a:solidFill>
              </a:rPr>
              <a:t>£ 3400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AD345-DB15-23FD-2930-070F9AD3C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59" y="49345"/>
            <a:ext cx="7146424" cy="523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4F6D76-3197-AFBC-7FBC-FE67E854E348}"/>
              </a:ext>
            </a:extLst>
          </p:cNvPr>
          <p:cNvSpPr txBox="1"/>
          <p:nvPr/>
        </p:nvSpPr>
        <p:spPr>
          <a:xfrm>
            <a:off x="9263623" y="445892"/>
            <a:ext cx="280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M. </a:t>
            </a:r>
            <a:r>
              <a:rPr lang="en-US" sz="1400" dirty="0" err="1"/>
              <a:t>Kreinin</a:t>
            </a:r>
            <a:endParaRPr lang="en-US" sz="1400" dirty="0"/>
          </a:p>
          <a:p>
            <a:pPr algn="r"/>
            <a:r>
              <a:rPr lang="en-US" sz="1400" dirty="0"/>
              <a:t>American Economic Review, 1961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811330-2469-5467-C06E-6D4FBD3D5E82}"/>
              </a:ext>
            </a:extLst>
          </p:cNvPr>
          <p:cNvGrpSpPr/>
          <p:nvPr/>
        </p:nvGrpSpPr>
        <p:grpSpPr>
          <a:xfrm>
            <a:off x="2053688" y="3580577"/>
            <a:ext cx="9531062" cy="1828663"/>
            <a:chOff x="2053688" y="3580577"/>
            <a:chExt cx="9531062" cy="1828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0860B1A-19EE-2815-90D4-D2AB627682A4}"/>
                    </a:ext>
                  </a:extLst>
                </p:cNvPr>
                <p:cNvSpPr txBox="1"/>
                <p:nvPr/>
              </p:nvSpPr>
              <p:spPr>
                <a:xfrm>
                  <a:off x="2665294" y="3949909"/>
                  <a:ext cx="650165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=397+0.857⋅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+0.167⋅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0860B1A-19EE-2815-90D4-D2AB627682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294" y="3949909"/>
                  <a:ext cx="6501652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1170" r="-975"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EDF1F9-DED5-2DCC-1F93-A5398B0EC46F}"/>
                </a:ext>
              </a:extLst>
            </p:cNvPr>
            <p:cNvSpPr txBox="1"/>
            <p:nvPr/>
          </p:nvSpPr>
          <p:spPr>
            <a:xfrm>
              <a:off x="3687583" y="3580577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(412)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110034-2132-D792-7A61-3005AF320894}"/>
                </a:ext>
              </a:extLst>
            </p:cNvPr>
            <p:cNvSpPr txBox="1"/>
            <p:nvPr/>
          </p:nvSpPr>
          <p:spPr>
            <a:xfrm>
              <a:off x="5092317" y="3580577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(0.105)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2B016C-4604-15FF-1407-A7BA15367AFE}"/>
                </a:ext>
              </a:extLst>
            </p:cNvPr>
            <p:cNvSpPr txBox="1"/>
            <p:nvPr/>
          </p:nvSpPr>
          <p:spPr>
            <a:xfrm>
              <a:off x="7279335" y="3580577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(0.156)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E7AD07-6DAB-C085-265D-622EC81855FD}"/>
                </a:ext>
              </a:extLst>
            </p:cNvPr>
            <p:cNvSpPr txBox="1"/>
            <p:nvPr/>
          </p:nvSpPr>
          <p:spPr>
            <a:xfrm>
              <a:off x="8364514" y="4503907"/>
              <a:ext cx="2428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Windfall income (restitution payment)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7D8160-BA30-6479-CF85-E4368E8DEE5D}"/>
                </a:ext>
              </a:extLst>
            </p:cNvPr>
            <p:cNvSpPr txBox="1"/>
            <p:nvPr/>
          </p:nvSpPr>
          <p:spPr>
            <a:xfrm>
              <a:off x="5536060" y="4485910"/>
              <a:ext cx="18256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Disposable income without restitution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4AFF6F-025D-9CBD-360C-DCDA075D63D1}"/>
                </a:ext>
              </a:extLst>
            </p:cNvPr>
            <p:cNvSpPr txBox="1"/>
            <p:nvPr/>
          </p:nvSpPr>
          <p:spPr>
            <a:xfrm>
              <a:off x="2053688" y="4454178"/>
              <a:ext cx="1993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5DFF5F-34DE-F8DC-BCBB-72FF775FA8A8}"/>
                    </a:ext>
                  </a:extLst>
                </p:cNvPr>
                <p:cNvSpPr txBox="1"/>
                <p:nvPr/>
              </p:nvSpPr>
              <p:spPr>
                <a:xfrm>
                  <a:off x="10042020" y="3968860"/>
                  <a:ext cx="15427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= 0.591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5DFF5F-34DE-F8DC-BCBB-72FF775FA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2020" y="3968860"/>
                  <a:ext cx="1542730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38C5C9D-F27F-B1BA-EF49-049F28E9C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6270" y="5493099"/>
                <a:ext cx="5522626" cy="19995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The coefficient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much smaller than that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338C5C9D-F27F-B1BA-EF49-049F28E9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70" y="5493099"/>
                <a:ext cx="5522626" cy="1999551"/>
              </a:xfrm>
              <a:prstGeom prst="rect">
                <a:avLst/>
              </a:prstGeom>
              <a:blipFill>
                <a:blip r:embed="rId6"/>
                <a:stretch>
                  <a:fillRect l="-1835" t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1A93A-BBC7-C77F-999B-E4F632A7D031}"/>
              </a:ext>
            </a:extLst>
          </p:cNvPr>
          <p:cNvGrpSpPr/>
          <p:nvPr/>
        </p:nvGrpSpPr>
        <p:grpSpPr>
          <a:xfrm>
            <a:off x="6265888" y="5318501"/>
            <a:ext cx="5926112" cy="1536877"/>
            <a:chOff x="6265888" y="5318501"/>
            <a:chExt cx="5926112" cy="15368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E771F0E-C228-DAA2-D2E9-EB0400F2F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38086" y="5318501"/>
              <a:ext cx="1653914" cy="153687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FE04B8-DDE6-6858-99FD-EB8FBA142D97}"/>
                </a:ext>
              </a:extLst>
            </p:cNvPr>
            <p:cNvSpPr txBox="1"/>
            <p:nvPr/>
          </p:nvSpPr>
          <p:spPr>
            <a:xfrm>
              <a:off x="6265888" y="5778882"/>
              <a:ext cx="3654773" cy="1021556"/>
            </a:xfrm>
            <a:prstGeom prst="wedgeRoundRectCallout">
              <a:avLst>
                <a:gd name="adj1" fmla="val 81295"/>
                <a:gd name="adj2" fmla="val -25543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“The smallness of this figure [0.167] is consistent with the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permanent income hypothesis”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2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8648-FB5D-9975-49F8-E6336770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pic>
        <p:nvPicPr>
          <p:cNvPr id="4" name="Picture 2" descr="TAKE IT TO THE LIMITS: Milton Friedman on Libertarianism | Hoover  Institution TAKE IT TO THE LIMITS: Milton Friedman on Libertarianism">
            <a:extLst>
              <a:ext uri="{FF2B5EF4-FFF2-40B4-BE49-F238E27FC236}">
                <a16:creationId xmlns:a16="http://schemas.microsoft.com/office/drawing/2014/main" id="{CA01A3F0-8DE9-3F5E-4830-518FC397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1583315"/>
            <a:ext cx="1238525" cy="17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D977E-50C5-DACD-2522-229EBBE213CE}"/>
              </a:ext>
            </a:extLst>
          </p:cNvPr>
          <p:cNvSpPr txBox="1"/>
          <p:nvPr/>
        </p:nvSpPr>
        <p:spPr>
          <a:xfrm>
            <a:off x="787920" y="3379843"/>
            <a:ext cx="123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Friedman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6D19DE6-D10E-3CFA-9231-E19400BC1E92}"/>
              </a:ext>
            </a:extLst>
          </p:cNvPr>
          <p:cNvSpPr/>
          <p:nvPr/>
        </p:nvSpPr>
        <p:spPr>
          <a:xfrm>
            <a:off x="2623416" y="1518998"/>
            <a:ext cx="5078587" cy="1325563"/>
          </a:xfrm>
          <a:prstGeom prst="wedgeRoundRectCallout">
            <a:avLst>
              <a:gd name="adj1" fmla="val -64020"/>
              <a:gd name="adj2" fmla="val 35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people win the lottery, they will only increase consumption by a little bit.</a:t>
            </a:r>
          </a:p>
        </p:txBody>
      </p:sp>
      <p:pic>
        <p:nvPicPr>
          <p:cNvPr id="7" name="Picture 2" descr="Lawrence Klein">
            <a:extLst>
              <a:ext uri="{FF2B5EF4-FFF2-40B4-BE49-F238E27FC236}">
                <a16:creationId xmlns:a16="http://schemas.microsoft.com/office/drawing/2014/main" id="{945409B1-2C8D-0672-826E-27BE62ED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6048" y="2884019"/>
            <a:ext cx="935581" cy="1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06382A-A3D0-9C62-3AD8-22C3AA246E5B}"/>
              </a:ext>
            </a:extLst>
          </p:cNvPr>
          <p:cNvSpPr txBox="1"/>
          <p:nvPr/>
        </p:nvSpPr>
        <p:spPr>
          <a:xfrm>
            <a:off x="10084567" y="4245492"/>
            <a:ext cx="166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Klein + </a:t>
            </a:r>
            <a:r>
              <a:rPr lang="en-US" dirty="0" err="1"/>
              <a:t>Liviatan</a:t>
            </a:r>
            <a:endParaRPr lang="en-US" dirty="0"/>
          </a:p>
        </p:txBody>
      </p:sp>
      <p:pic>
        <p:nvPicPr>
          <p:cNvPr id="9" name="Picture 4" descr="a">
            <a:extLst>
              <a:ext uri="{FF2B5EF4-FFF2-40B4-BE49-F238E27FC236}">
                <a16:creationId xmlns:a16="http://schemas.microsoft.com/office/drawing/2014/main" id="{52E6CDE3-B2B9-B54E-3587-053D416B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19219" y="2901727"/>
            <a:ext cx="969722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D7A6297-7145-4C05-DE09-932D4FE0B127}"/>
              </a:ext>
            </a:extLst>
          </p:cNvPr>
          <p:cNvSpPr/>
          <p:nvPr/>
        </p:nvSpPr>
        <p:spPr>
          <a:xfrm>
            <a:off x="4621880" y="3082136"/>
            <a:ext cx="4433913" cy="693728"/>
          </a:xfrm>
          <a:prstGeom prst="wedgeRoundRectCallout">
            <a:avLst>
              <a:gd name="adj1" fmla="val 68561"/>
              <a:gd name="adj2" fmla="val -64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That’s not what the data say…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B146B-DD65-28B1-79CD-36F4E4A3B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8200" y="4008826"/>
            <a:ext cx="1600618" cy="1536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A0F65D-8BEE-5144-F84A-5D0214D34166}"/>
              </a:ext>
            </a:extLst>
          </p:cNvPr>
          <p:cNvSpPr txBox="1"/>
          <p:nvPr/>
        </p:nvSpPr>
        <p:spPr>
          <a:xfrm>
            <a:off x="838200" y="5545703"/>
            <a:ext cx="12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Kreinin</a:t>
            </a:r>
            <a:endParaRPr lang="en-US" dirty="0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7C85941-A229-F370-D599-D9FBA3CDCB3B}"/>
              </a:ext>
            </a:extLst>
          </p:cNvPr>
          <p:cNvSpPr/>
          <p:nvPr/>
        </p:nvSpPr>
        <p:spPr>
          <a:xfrm>
            <a:off x="3721481" y="4136281"/>
            <a:ext cx="3822960" cy="561738"/>
          </a:xfrm>
          <a:prstGeom prst="wedgeRoundRectCallout">
            <a:avLst>
              <a:gd name="adj1" fmla="val -92323"/>
              <a:gd name="adj2" fmla="val 294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</a:t>
            </a:r>
            <a:r>
              <a:rPr lang="en-US" sz="2400" b="1" dirty="0"/>
              <a:t>is</a:t>
            </a:r>
            <a:r>
              <a:rPr lang="en-US" sz="2400" dirty="0"/>
              <a:t> what my data say!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96AF5C-BBB2-B694-7AF9-6EA50B12ACAA}"/>
              </a:ext>
            </a:extLst>
          </p:cNvPr>
          <p:cNvGrpSpPr/>
          <p:nvPr/>
        </p:nvGrpSpPr>
        <p:grpSpPr>
          <a:xfrm>
            <a:off x="3960131" y="5083175"/>
            <a:ext cx="8353039" cy="1774825"/>
            <a:chOff x="3960131" y="5083175"/>
            <a:chExt cx="8353039" cy="17748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1B8700-BD1B-6217-69B7-2B96E4AE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67233" y="5083175"/>
              <a:ext cx="1397000" cy="14097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FCF9AB-E871-68EA-AE26-DC83A04A3859}"/>
                </a:ext>
              </a:extLst>
            </p:cNvPr>
            <p:cNvSpPr txBox="1"/>
            <p:nvPr/>
          </p:nvSpPr>
          <p:spPr>
            <a:xfrm>
              <a:off x="10394429" y="6488668"/>
              <a:ext cx="1918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Ronald Bodkin</a:t>
              </a:r>
            </a:p>
          </p:txBody>
        </p:sp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9A0AD77F-F800-665B-FCFA-FD94FC7A50D0}"/>
                </a:ext>
              </a:extLst>
            </p:cNvPr>
            <p:cNvSpPr/>
            <p:nvPr/>
          </p:nvSpPr>
          <p:spPr>
            <a:xfrm>
              <a:off x="3960131" y="5198839"/>
              <a:ext cx="4250329" cy="693728"/>
            </a:xfrm>
            <a:prstGeom prst="wedgeRoundRectCallout">
              <a:avLst>
                <a:gd name="adj1" fmla="val 109002"/>
                <a:gd name="adj2" fmla="val 37200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It’s</a:t>
              </a:r>
              <a:r>
                <a:rPr lang="en-US" sz="2400" b="1" dirty="0"/>
                <a:t> not </a:t>
              </a:r>
              <a:r>
                <a:rPr lang="en-US" sz="2400" dirty="0"/>
                <a:t>what my data say!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53FF8-1798-46B7-4A5E-8BA64466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Lux - luxury paper bag - Papiroti">
            <a:extLst>
              <a:ext uri="{FF2B5EF4-FFF2-40B4-BE49-F238E27FC236}">
                <a16:creationId xmlns:a16="http://schemas.microsoft.com/office/drawing/2014/main" id="{EDFD2841-F1DB-4CD0-47BA-C2F6A45B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514" y="3719183"/>
            <a:ext cx="1315939" cy="11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stom Luxury Recycled High Quality Black Paper Shopping Bag for Packaging  Gift with Handle - AliExpress">
            <a:extLst>
              <a:ext uri="{FF2B5EF4-FFF2-40B4-BE49-F238E27FC236}">
                <a16:creationId xmlns:a16="http://schemas.microsoft.com/office/drawing/2014/main" id="{BBC81B6B-6205-E45A-613B-C7F409467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138" y="3481548"/>
            <a:ext cx="1612695" cy="161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AFDBA3-641C-C739-E43F-FC2BA2FC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6B8B60-B2B6-DD78-139A-5BF1B5F42539}"/>
              </a:ext>
            </a:extLst>
          </p:cNvPr>
          <p:cNvGrpSpPr/>
          <p:nvPr/>
        </p:nvGrpSpPr>
        <p:grpSpPr>
          <a:xfrm>
            <a:off x="761515" y="1375569"/>
            <a:ext cx="5744388" cy="4247685"/>
            <a:chOff x="761515" y="1375569"/>
            <a:chExt cx="5744388" cy="4247685"/>
          </a:xfrm>
        </p:grpSpPr>
        <p:pic>
          <p:nvPicPr>
            <p:cNvPr id="4" name="Picture 2" descr="TAKE IT TO THE LIMITS: Milton Friedman on Libertarianism | Hoover  Institution TAKE IT TO THE LIMITS: Milton Friedman on Libertarianism">
              <a:extLst>
                <a:ext uri="{FF2B5EF4-FFF2-40B4-BE49-F238E27FC236}">
                  <a16:creationId xmlns:a16="http://schemas.microsoft.com/office/drawing/2014/main" id="{88CA9FD3-0988-D5EE-2F8C-3227FE33A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200" y="2742951"/>
              <a:ext cx="1728617" cy="251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F18DE9-F410-52D7-CA6C-83F566D0F332}"/>
                </a:ext>
              </a:extLst>
            </p:cNvPr>
            <p:cNvSpPr txBox="1"/>
            <p:nvPr/>
          </p:nvSpPr>
          <p:spPr>
            <a:xfrm>
              <a:off x="761515" y="5253922"/>
              <a:ext cx="180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Milton Friedman</a:t>
              </a:r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7B9F3D2-1D58-4241-472E-67ADAF6A4B5C}"/>
                </a:ext>
              </a:extLst>
            </p:cNvPr>
            <p:cNvSpPr/>
            <p:nvPr/>
          </p:nvSpPr>
          <p:spPr>
            <a:xfrm>
              <a:off x="3214688" y="1375569"/>
              <a:ext cx="3291215" cy="2214563"/>
            </a:xfrm>
            <a:prstGeom prst="wedgeRoundRectCallout">
              <a:avLst>
                <a:gd name="adj1" fmla="val -80549"/>
                <a:gd name="adj2" fmla="val 31837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When people win a one-time lottery, they will only increase consumption by a little bit.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3F30A1-2DBD-EB30-D8C2-C70B0FFE37BC}"/>
              </a:ext>
            </a:extLst>
          </p:cNvPr>
          <p:cNvGrpSpPr/>
          <p:nvPr/>
        </p:nvGrpSpPr>
        <p:grpSpPr>
          <a:xfrm>
            <a:off x="6620045" y="1273338"/>
            <a:ext cx="5167143" cy="4343869"/>
            <a:chOff x="6620045" y="1273338"/>
            <a:chExt cx="5167143" cy="4343869"/>
          </a:xfrm>
        </p:grpSpPr>
        <p:pic>
          <p:nvPicPr>
            <p:cNvPr id="8" name="Picture 7" descr="Adoptable Rabbits | morabbit">
              <a:extLst>
                <a:ext uri="{FF2B5EF4-FFF2-40B4-BE49-F238E27FC236}">
                  <a16:creationId xmlns:a16="http://schemas.microsoft.com/office/drawing/2014/main" id="{CB876B00-9E47-99A5-E230-5DE57F2D6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25183" y="2544420"/>
              <a:ext cx="1805302" cy="296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5D4DF2-3AB8-A34D-FB50-F753A3C13316}"/>
                </a:ext>
              </a:extLst>
            </p:cNvPr>
            <p:cNvSpPr txBox="1"/>
            <p:nvPr/>
          </p:nvSpPr>
          <p:spPr>
            <a:xfrm>
              <a:off x="9489452" y="5247875"/>
              <a:ext cx="2297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“Common Sense”</a:t>
              </a:r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6B266073-9B39-F6EC-7EB9-87D06F6BCBC0}"/>
                </a:ext>
              </a:extLst>
            </p:cNvPr>
            <p:cNvSpPr/>
            <p:nvPr/>
          </p:nvSpPr>
          <p:spPr>
            <a:xfrm>
              <a:off x="6620045" y="1273338"/>
              <a:ext cx="3057525" cy="869788"/>
            </a:xfrm>
            <a:prstGeom prst="wedgeRoundRectCallout">
              <a:avLst>
                <a:gd name="adj1" fmla="val 68984"/>
                <a:gd name="adj2" fmla="val 119135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Oh is that so?</a:t>
              </a:r>
            </a:p>
          </p:txBody>
        </p:sp>
      </p:grpSp>
      <p:pic>
        <p:nvPicPr>
          <p:cNvPr id="1026" name="Picture 2" descr="Custom | Fly Mami Necklace – Lela Aura">
            <a:extLst>
              <a:ext uri="{FF2B5EF4-FFF2-40B4-BE49-F238E27FC236}">
                <a16:creationId xmlns:a16="http://schemas.microsoft.com/office/drawing/2014/main" id="{8CA2ACE7-7A50-BA64-5B9F-AFAC06512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5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471" y="3468689"/>
            <a:ext cx="978725" cy="97872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azon.com: Retro Cateye Sunglasses For Women UV400 Protection Cat Eye Bling  Rhinestone Sun Glasses: Clothing | ShopLook">
            <a:extLst>
              <a:ext uri="{FF2B5EF4-FFF2-40B4-BE49-F238E27FC236}">
                <a16:creationId xmlns:a16="http://schemas.microsoft.com/office/drawing/2014/main" id="{BBB39DF0-D8B2-62F0-49A1-5ECBE750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64000"/>
                    </a14:imgEffect>
                    <a14:imgEffect>
                      <a14:brightnessContrast bright="-7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029">
            <a:off x="9860050" y="2856541"/>
            <a:ext cx="1084541" cy="370565"/>
          </a:xfrm>
          <a:prstGeom prst="rect">
            <a:avLst/>
          </a:prstGeom>
          <a:noFill/>
          <a:scene3d>
            <a:camera prst="orthographicFront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32B632C-FB52-2427-5DEC-151748D0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86" y="3793170"/>
            <a:ext cx="1728617" cy="17286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815498-02FD-8384-AAC4-1D61F59D385B}"/>
              </a:ext>
            </a:extLst>
          </p:cNvPr>
          <p:cNvSpPr txBox="1"/>
          <p:nvPr/>
        </p:nvSpPr>
        <p:spPr>
          <a:xfrm>
            <a:off x="3004731" y="4306069"/>
            <a:ext cx="49533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800000"/>
                </a:solidFill>
              </a:rPr>
              <a:t>You read about three studies that tried to settle this debate.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What do you think, based on those studies and on your own intuition/experience?</a:t>
            </a:r>
          </a:p>
        </p:txBody>
      </p:sp>
    </p:spTree>
    <p:extLst>
      <p:ext uri="{BB962C8B-B14F-4D97-AF65-F5344CB8AC3E}">
        <p14:creationId xmlns:p14="http://schemas.microsoft.com/office/powerpoint/2010/main" val="40173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C58B-6A64-9BE9-6314-B4B9DDC9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61051" cy="1230211"/>
          </a:xfrm>
        </p:spPr>
        <p:txBody>
          <a:bodyPr>
            <a:normAutofit/>
          </a:bodyPr>
          <a:lstStyle/>
          <a:p>
            <a:r>
              <a:rPr lang="en-US" sz="3600" dirty="0"/>
              <a:t>Yet another </a:t>
            </a:r>
            <a:br>
              <a:rPr lang="en-US" dirty="0"/>
            </a:br>
            <a:r>
              <a:rPr lang="en-US" dirty="0"/>
              <a:t>multivariate regression…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CBAE2-EB63-A888-B1C7-D65967A1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1949, the US Government announced that National Life Insurance dividends would be paid out to WWII veterans.</a:t>
            </a:r>
          </a:p>
          <a:p>
            <a:pPr lvl="1"/>
            <a:r>
              <a:rPr lang="en-US" dirty="0"/>
              <a:t>Not anticipated</a:t>
            </a:r>
          </a:p>
          <a:p>
            <a:pPr lvl="1"/>
            <a:r>
              <a:rPr lang="en-US" dirty="0"/>
              <a:t>Payments averaged $255 per veteran in the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DC413-9860-C614-111D-C883F3C5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408" y="134836"/>
            <a:ext cx="4811949" cy="882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5D2B0-EE20-78C5-B181-10A0B801AFA9}"/>
              </a:ext>
            </a:extLst>
          </p:cNvPr>
          <p:cNvSpPr txBox="1"/>
          <p:nvPr/>
        </p:nvSpPr>
        <p:spPr>
          <a:xfrm>
            <a:off x="7617940" y="908762"/>
            <a:ext cx="4024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American Economic Review, 1959 and 1966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30B582-8630-84DC-5751-6FA9D4E0F121}"/>
              </a:ext>
            </a:extLst>
          </p:cNvPr>
          <p:cNvGrpSpPr/>
          <p:nvPr/>
        </p:nvGrpSpPr>
        <p:grpSpPr>
          <a:xfrm>
            <a:off x="1399082" y="3544022"/>
            <a:ext cx="10243742" cy="1917892"/>
            <a:chOff x="1399082" y="3544022"/>
            <a:chExt cx="10243742" cy="1917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342E6A8-E83F-B49C-B987-35CABE02072B}"/>
                    </a:ext>
                  </a:extLst>
                </p:cNvPr>
                <p:cNvSpPr txBox="1"/>
                <p:nvPr/>
              </p:nvSpPr>
              <p:spPr>
                <a:xfrm>
                  <a:off x="2137084" y="3984586"/>
                  <a:ext cx="626761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=$964+0.757 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+0.966 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342E6A8-E83F-B49C-B987-35CABE020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084" y="3984586"/>
                  <a:ext cx="6267613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1215" t="-8889" r="-101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EFDBECE-14FA-E9DB-6465-3814AC858036}"/>
                    </a:ext>
                  </a:extLst>
                </p:cNvPr>
                <p:cNvSpPr txBox="1"/>
                <p:nvPr/>
              </p:nvSpPr>
              <p:spPr>
                <a:xfrm>
                  <a:off x="9906067" y="4030752"/>
                  <a:ext cx="17367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=0.601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EFDBECE-14FA-E9DB-6465-3814AC858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67" y="4030752"/>
                  <a:ext cx="173675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1E3A64-4A9E-4383-80F9-C14BE89CFC2E}"/>
                </a:ext>
              </a:extLst>
            </p:cNvPr>
            <p:cNvSpPr txBox="1"/>
            <p:nvPr/>
          </p:nvSpPr>
          <p:spPr>
            <a:xfrm>
              <a:off x="7617940" y="4538584"/>
              <a:ext cx="2428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Windfall income (life insurance dividends)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5102D-8CC5-6D49-1EEF-FE770F221864}"/>
                </a:ext>
              </a:extLst>
            </p:cNvPr>
            <p:cNvSpPr txBox="1"/>
            <p:nvPr/>
          </p:nvSpPr>
          <p:spPr>
            <a:xfrm>
              <a:off x="4976558" y="4538584"/>
              <a:ext cx="18256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Post-tax family income, not including 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4FEF6-98E9-4008-CFE9-08818280F594}"/>
                </a:ext>
              </a:extLst>
            </p:cNvPr>
            <p:cNvSpPr txBox="1"/>
            <p:nvPr/>
          </p:nvSpPr>
          <p:spPr>
            <a:xfrm>
              <a:off x="1399082" y="4454178"/>
              <a:ext cx="1966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Consumption, including on durable goods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A71037-99A4-98F4-EC0E-E16350625CA7}"/>
                </a:ext>
              </a:extLst>
            </p:cNvPr>
            <p:cNvSpPr txBox="1"/>
            <p:nvPr/>
          </p:nvSpPr>
          <p:spPr>
            <a:xfrm>
              <a:off x="3190673" y="3565124"/>
              <a:ext cx="992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(76)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B425F2-7C58-5737-E4EA-E76FA71CEA8E}"/>
                </a:ext>
              </a:extLst>
            </p:cNvPr>
            <p:cNvSpPr txBox="1"/>
            <p:nvPr/>
          </p:nvSpPr>
          <p:spPr>
            <a:xfrm>
              <a:off x="4610279" y="3565123"/>
              <a:ext cx="1321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(0.017)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8FF5E8-97B6-C155-0289-C4A74813B3C3}"/>
                </a:ext>
              </a:extLst>
            </p:cNvPr>
            <p:cNvSpPr txBox="1"/>
            <p:nvPr/>
          </p:nvSpPr>
          <p:spPr>
            <a:xfrm>
              <a:off x="6507488" y="3544022"/>
              <a:ext cx="1321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(0.145)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99A444-D0B8-F63E-3363-07E2E73C55B7}"/>
              </a:ext>
            </a:extLst>
          </p:cNvPr>
          <p:cNvGrpSpPr/>
          <p:nvPr/>
        </p:nvGrpSpPr>
        <p:grpSpPr>
          <a:xfrm>
            <a:off x="838200" y="5083175"/>
            <a:ext cx="11474970" cy="1774825"/>
            <a:chOff x="838200" y="5083175"/>
            <a:chExt cx="11474970" cy="17748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F5DDC-B10D-4C65-D10D-512EDA8DB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67233" y="5083175"/>
              <a:ext cx="1397000" cy="14097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7BB6B-93E1-2AB1-8FD8-894653559B6D}"/>
                </a:ext>
              </a:extLst>
            </p:cNvPr>
            <p:cNvSpPr txBox="1"/>
            <p:nvPr/>
          </p:nvSpPr>
          <p:spPr>
            <a:xfrm>
              <a:off x="10394429" y="6488668"/>
              <a:ext cx="1918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Ronald Bodkin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21E6B1-DE45-9E64-4201-9A59885534FE}"/>
                </a:ext>
              </a:extLst>
            </p:cNvPr>
            <p:cNvSpPr txBox="1"/>
            <p:nvPr/>
          </p:nvSpPr>
          <p:spPr>
            <a:xfrm>
              <a:off x="838200" y="5633785"/>
              <a:ext cx="8798523" cy="1123712"/>
            </a:xfrm>
            <a:prstGeom prst="wedgeRoundRectCallout">
              <a:avLst>
                <a:gd name="adj1" fmla="val 65488"/>
                <a:gd name="adj2" fmla="val -54192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“This result, however, is not necessarily inconsistent with the permanent income hypothesis. It is possible that the greater part of these consumption expenditures were purchases of consumer durables.”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1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C58B-6A64-9BE9-6314-B4B9DDC9A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61051" cy="1230211"/>
          </a:xfrm>
        </p:spPr>
        <p:txBody>
          <a:bodyPr>
            <a:normAutofit/>
          </a:bodyPr>
          <a:lstStyle/>
          <a:p>
            <a:r>
              <a:rPr lang="en-US" sz="3600" dirty="0"/>
              <a:t>Yet another </a:t>
            </a:r>
            <a:br>
              <a:rPr lang="en-US" dirty="0"/>
            </a:br>
            <a:r>
              <a:rPr lang="en-US" dirty="0"/>
              <a:t>multivariate regression…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CBAE2-EB63-A888-B1C7-D65967A1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1949, the US Government announced that National Life Insurance dividends would be paid out to WWII veterans.</a:t>
            </a:r>
          </a:p>
          <a:p>
            <a:pPr lvl="1"/>
            <a:r>
              <a:rPr lang="en-US" dirty="0"/>
              <a:t>Not anticipated</a:t>
            </a:r>
          </a:p>
          <a:p>
            <a:pPr lvl="1"/>
            <a:r>
              <a:rPr lang="en-US" dirty="0"/>
              <a:t>Payments averaged $255 per veteran in the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DC413-9860-C614-111D-C883F3C5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408" y="134836"/>
            <a:ext cx="4811949" cy="882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5D2B0-EE20-78C5-B181-10A0B801AFA9}"/>
              </a:ext>
            </a:extLst>
          </p:cNvPr>
          <p:cNvSpPr txBox="1"/>
          <p:nvPr/>
        </p:nvSpPr>
        <p:spPr>
          <a:xfrm>
            <a:off x="7617940" y="908762"/>
            <a:ext cx="4024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American Economic Review, 1959 and 1966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4BAAAB-9467-99C0-0721-550D7073A2DF}"/>
              </a:ext>
            </a:extLst>
          </p:cNvPr>
          <p:cNvGrpSpPr/>
          <p:nvPr/>
        </p:nvGrpSpPr>
        <p:grpSpPr>
          <a:xfrm>
            <a:off x="1399082" y="3544022"/>
            <a:ext cx="10243742" cy="1917892"/>
            <a:chOff x="1399082" y="3544022"/>
            <a:chExt cx="10243742" cy="1917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342E6A8-E83F-B49C-B987-35CABE02072B}"/>
                    </a:ext>
                  </a:extLst>
                </p:cNvPr>
                <p:cNvSpPr txBox="1"/>
                <p:nvPr/>
              </p:nvSpPr>
              <p:spPr>
                <a:xfrm>
                  <a:off x="2137084" y="3984586"/>
                  <a:ext cx="63659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′=$959+0.560 </m:t>
                        </m:r>
                        <m:r>
                          <a:rPr lang="en-US" sz="36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+0.723 </m:t>
                        </m:r>
                        <m:r>
                          <a:rPr lang="en-US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342E6A8-E83F-B49C-B987-35CABE020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084" y="3984586"/>
                  <a:ext cx="6365973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1195" t="-8889" r="-99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EFDBECE-14FA-E9DB-6465-3814AC858036}"/>
                    </a:ext>
                  </a:extLst>
                </p:cNvPr>
                <p:cNvSpPr txBox="1"/>
                <p:nvPr/>
              </p:nvSpPr>
              <p:spPr>
                <a:xfrm>
                  <a:off x="9906067" y="4030752"/>
                  <a:ext cx="17367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=0.601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EFDBECE-14FA-E9DB-6465-3814AC858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67" y="4030752"/>
                  <a:ext cx="173675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1E3A64-4A9E-4383-80F9-C14BE89CFC2E}"/>
                </a:ext>
              </a:extLst>
            </p:cNvPr>
            <p:cNvSpPr txBox="1"/>
            <p:nvPr/>
          </p:nvSpPr>
          <p:spPr>
            <a:xfrm>
              <a:off x="7617940" y="4538584"/>
              <a:ext cx="2428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Windfall income (life insurance dividends)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35102D-8CC5-6D49-1EEF-FE770F221864}"/>
                </a:ext>
              </a:extLst>
            </p:cNvPr>
            <p:cNvSpPr txBox="1"/>
            <p:nvPr/>
          </p:nvSpPr>
          <p:spPr>
            <a:xfrm>
              <a:off x="4976558" y="4538584"/>
              <a:ext cx="18256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/>
                  </a:solidFill>
                </a:rPr>
                <a:t>Post-tax family income, not including 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4FEF6-98E9-4008-CFE9-08818280F594}"/>
                </a:ext>
              </a:extLst>
            </p:cNvPr>
            <p:cNvSpPr txBox="1"/>
            <p:nvPr/>
          </p:nvSpPr>
          <p:spPr>
            <a:xfrm>
              <a:off x="1399082" y="4454178"/>
              <a:ext cx="1966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Consumption, </a:t>
              </a:r>
              <a:r>
                <a:rPr lang="en-US" b="1" dirty="0">
                  <a:solidFill>
                    <a:schemeClr val="accent1"/>
                  </a:solidFill>
                </a:rPr>
                <a:t>not</a:t>
              </a:r>
              <a:r>
                <a:rPr lang="en-US" dirty="0">
                  <a:solidFill>
                    <a:schemeClr val="accent1"/>
                  </a:solidFill>
                </a:rPr>
                <a:t> including durable goods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A71037-99A4-98F4-EC0E-E16350625CA7}"/>
                </a:ext>
              </a:extLst>
            </p:cNvPr>
            <p:cNvSpPr txBox="1"/>
            <p:nvPr/>
          </p:nvSpPr>
          <p:spPr>
            <a:xfrm>
              <a:off x="3190673" y="3565124"/>
              <a:ext cx="992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(57)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B425F2-7C58-5737-E4EA-E76FA71CEA8E}"/>
                </a:ext>
              </a:extLst>
            </p:cNvPr>
            <p:cNvSpPr txBox="1"/>
            <p:nvPr/>
          </p:nvSpPr>
          <p:spPr>
            <a:xfrm>
              <a:off x="4610279" y="3565123"/>
              <a:ext cx="1321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(0.012)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8FF5E8-97B6-C155-0289-C4A74813B3C3}"/>
                </a:ext>
              </a:extLst>
            </p:cNvPr>
            <p:cNvSpPr txBox="1"/>
            <p:nvPr/>
          </p:nvSpPr>
          <p:spPr>
            <a:xfrm>
              <a:off x="6507488" y="3544022"/>
              <a:ext cx="1321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</a:rPr>
                <a:t>(0.109)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2C4291-3BAC-0B73-7246-DDEBC5CC5F7C}"/>
              </a:ext>
            </a:extLst>
          </p:cNvPr>
          <p:cNvGrpSpPr/>
          <p:nvPr/>
        </p:nvGrpSpPr>
        <p:grpSpPr>
          <a:xfrm>
            <a:off x="652488" y="5083175"/>
            <a:ext cx="11660682" cy="1774825"/>
            <a:chOff x="652488" y="5083175"/>
            <a:chExt cx="11660682" cy="17748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F4E7A0-4598-E398-DD59-098878833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67233" y="5083175"/>
              <a:ext cx="1397000" cy="14097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3D6B2E-9FCB-B8A5-3F39-679CE6F03CCF}"/>
                </a:ext>
              </a:extLst>
            </p:cNvPr>
            <p:cNvSpPr txBox="1"/>
            <p:nvPr/>
          </p:nvSpPr>
          <p:spPr>
            <a:xfrm>
              <a:off x="10394429" y="6488668"/>
              <a:ext cx="1918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Ronald Bodkin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30F2B9-5D1E-A3D2-6326-655B39FE2050}"/>
                </a:ext>
              </a:extLst>
            </p:cNvPr>
            <p:cNvSpPr txBox="1"/>
            <p:nvPr/>
          </p:nvSpPr>
          <p:spPr>
            <a:xfrm>
              <a:off x="652488" y="5688717"/>
              <a:ext cx="9380096" cy="919401"/>
            </a:xfrm>
            <a:prstGeom prst="wedgeRoundRectCallout">
              <a:avLst>
                <a:gd name="adj1" fmla="val 58643"/>
                <a:gd name="adj2" fmla="val -58424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“It would appear that an absolute income hypothesis [as opposed to PIH] serves as a superior explanation for this body of data.”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8648-FB5D-9975-49F8-E6336770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</a:t>
            </a:r>
          </a:p>
        </p:txBody>
      </p:sp>
      <p:pic>
        <p:nvPicPr>
          <p:cNvPr id="4" name="Picture 2" descr="TAKE IT TO THE LIMITS: Milton Friedman on Libertarianism | Hoover  Institution TAKE IT TO THE LIMITS: Milton Friedman on Libertarianism">
            <a:extLst>
              <a:ext uri="{FF2B5EF4-FFF2-40B4-BE49-F238E27FC236}">
                <a16:creationId xmlns:a16="http://schemas.microsoft.com/office/drawing/2014/main" id="{CA01A3F0-8DE9-3F5E-4830-518FC397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1583315"/>
            <a:ext cx="1238525" cy="179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AD977E-50C5-DACD-2522-229EBBE213CE}"/>
              </a:ext>
            </a:extLst>
          </p:cNvPr>
          <p:cNvSpPr txBox="1"/>
          <p:nvPr/>
        </p:nvSpPr>
        <p:spPr>
          <a:xfrm>
            <a:off x="787920" y="3379843"/>
            <a:ext cx="123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Friedman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6D19DE6-D10E-3CFA-9231-E19400BC1E92}"/>
              </a:ext>
            </a:extLst>
          </p:cNvPr>
          <p:cNvSpPr/>
          <p:nvPr/>
        </p:nvSpPr>
        <p:spPr>
          <a:xfrm>
            <a:off x="2623416" y="1518998"/>
            <a:ext cx="5078587" cy="1325563"/>
          </a:xfrm>
          <a:prstGeom prst="wedgeRoundRectCallout">
            <a:avLst>
              <a:gd name="adj1" fmla="val -64020"/>
              <a:gd name="adj2" fmla="val 35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When people win the lottery, they will only increase consumption by a little bit.</a:t>
            </a:r>
          </a:p>
        </p:txBody>
      </p:sp>
      <p:pic>
        <p:nvPicPr>
          <p:cNvPr id="7" name="Picture 2" descr="Lawrence Klein">
            <a:extLst>
              <a:ext uri="{FF2B5EF4-FFF2-40B4-BE49-F238E27FC236}">
                <a16:creationId xmlns:a16="http://schemas.microsoft.com/office/drawing/2014/main" id="{945409B1-2C8D-0672-826E-27BE62ED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6048" y="2884019"/>
            <a:ext cx="935581" cy="1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06382A-A3D0-9C62-3AD8-22C3AA246E5B}"/>
              </a:ext>
            </a:extLst>
          </p:cNvPr>
          <p:cNvSpPr txBox="1"/>
          <p:nvPr/>
        </p:nvSpPr>
        <p:spPr>
          <a:xfrm>
            <a:off x="10084567" y="4245492"/>
            <a:ext cx="1669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Klein + </a:t>
            </a:r>
            <a:r>
              <a:rPr lang="en-US" dirty="0" err="1"/>
              <a:t>Liviatan</a:t>
            </a:r>
            <a:endParaRPr lang="en-US" dirty="0"/>
          </a:p>
        </p:txBody>
      </p:sp>
      <p:pic>
        <p:nvPicPr>
          <p:cNvPr id="9" name="Picture 4" descr="a">
            <a:extLst>
              <a:ext uri="{FF2B5EF4-FFF2-40B4-BE49-F238E27FC236}">
                <a16:creationId xmlns:a16="http://schemas.microsoft.com/office/drawing/2014/main" id="{52E6CDE3-B2B9-B54E-3587-053D416B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19219" y="2901727"/>
            <a:ext cx="969722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D7A6297-7145-4C05-DE09-932D4FE0B127}"/>
              </a:ext>
            </a:extLst>
          </p:cNvPr>
          <p:cNvSpPr/>
          <p:nvPr/>
        </p:nvSpPr>
        <p:spPr>
          <a:xfrm>
            <a:off x="4621880" y="3082136"/>
            <a:ext cx="4433913" cy="693728"/>
          </a:xfrm>
          <a:prstGeom prst="wedgeRoundRectCallout">
            <a:avLst>
              <a:gd name="adj1" fmla="val 68561"/>
              <a:gd name="adj2" fmla="val -64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That’s not what the data say…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8B146B-DD65-28B1-79CD-36F4E4A3B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8200" y="4008826"/>
            <a:ext cx="1600618" cy="1536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A0F65D-8BEE-5144-F84A-5D0214D34166}"/>
              </a:ext>
            </a:extLst>
          </p:cNvPr>
          <p:cNvSpPr txBox="1"/>
          <p:nvPr/>
        </p:nvSpPr>
        <p:spPr>
          <a:xfrm>
            <a:off x="838200" y="5545703"/>
            <a:ext cx="12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Kreinin</a:t>
            </a:r>
            <a:endParaRPr lang="en-US" dirty="0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F7C85941-A229-F370-D599-D9FBA3CDCB3B}"/>
              </a:ext>
            </a:extLst>
          </p:cNvPr>
          <p:cNvSpPr/>
          <p:nvPr/>
        </p:nvSpPr>
        <p:spPr>
          <a:xfrm>
            <a:off x="3721481" y="4136281"/>
            <a:ext cx="3822960" cy="561738"/>
          </a:xfrm>
          <a:prstGeom prst="wedgeRoundRectCallout">
            <a:avLst>
              <a:gd name="adj1" fmla="val -92323"/>
              <a:gd name="adj2" fmla="val 294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</a:t>
            </a:r>
            <a:r>
              <a:rPr lang="en-US" sz="2400" b="1" dirty="0"/>
              <a:t>is</a:t>
            </a:r>
            <a:r>
              <a:rPr lang="en-US" sz="2400" dirty="0"/>
              <a:t> what my data say!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B8700-BD1B-6217-69B7-2B96E4AE7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7233" y="5083175"/>
            <a:ext cx="1397000" cy="1409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FCF9AB-E871-68EA-AE26-DC83A04A3859}"/>
              </a:ext>
            </a:extLst>
          </p:cNvPr>
          <p:cNvSpPr txBox="1"/>
          <p:nvPr/>
        </p:nvSpPr>
        <p:spPr>
          <a:xfrm>
            <a:off x="10394429" y="6488668"/>
            <a:ext cx="19187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Ronald Bodkin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9A0AD77F-F800-665B-FCFA-FD94FC7A50D0}"/>
              </a:ext>
            </a:extLst>
          </p:cNvPr>
          <p:cNvSpPr/>
          <p:nvPr/>
        </p:nvSpPr>
        <p:spPr>
          <a:xfrm>
            <a:off x="3960131" y="5198839"/>
            <a:ext cx="4250329" cy="693728"/>
          </a:xfrm>
          <a:prstGeom prst="wedgeRoundRectCallout">
            <a:avLst>
              <a:gd name="adj1" fmla="val 109002"/>
              <a:gd name="adj2" fmla="val 3720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It’s</a:t>
            </a:r>
            <a:r>
              <a:rPr lang="en-US" sz="2400" b="1" dirty="0"/>
              <a:t> not </a:t>
            </a:r>
            <a:r>
              <a:rPr lang="en-US" sz="2400" dirty="0"/>
              <a:t>what my data say!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EEAF4E-AC7B-4C1D-B413-283439EA3942}"/>
              </a:ext>
            </a:extLst>
          </p:cNvPr>
          <p:cNvSpPr txBox="1"/>
          <p:nvPr/>
        </p:nvSpPr>
        <p:spPr>
          <a:xfrm rot="5400000">
            <a:off x="5367183" y="5967783"/>
            <a:ext cx="1926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40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DB0F-6569-733C-C369-0DA6D5FD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One of </a:t>
            </a:r>
            <a:br>
              <a:rPr lang="en-US" dirty="0"/>
            </a:br>
            <a:r>
              <a:rPr lang="en-US" dirty="0"/>
              <a:t>Bodkin’s critiques of </a:t>
            </a:r>
            <a:r>
              <a:rPr lang="en-US" dirty="0" err="1"/>
              <a:t>Klein+Liviatan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3861-5C1D-D728-D0D1-BD9767B3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“Transitory income” is what is </a:t>
            </a:r>
            <a:r>
              <a:rPr lang="en-US" i="1" dirty="0"/>
              <a:t>perceived</a:t>
            </a:r>
            <a:r>
              <a:rPr lang="en-US" dirty="0"/>
              <a:t> as one-time income…</a:t>
            </a:r>
          </a:p>
          <a:p>
            <a:pPr marL="0" indent="0">
              <a:buNone/>
            </a:pPr>
            <a:r>
              <a:rPr lang="en-US" dirty="0"/>
              <a:t>                             …But how do we know what people perceive?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FF4BC-66C0-EFD8-B8A0-2185E0F7503F}"/>
              </a:ext>
            </a:extLst>
          </p:cNvPr>
          <p:cNvSpPr txBox="1"/>
          <p:nvPr/>
        </p:nvSpPr>
        <p:spPr>
          <a:xfrm>
            <a:off x="2486379" y="3083121"/>
            <a:ext cx="3185551" cy="2145268"/>
          </a:xfrm>
          <a:prstGeom prst="wedgeRoundRectCallout">
            <a:avLst>
              <a:gd name="adj1" fmla="val -80275"/>
              <a:gd name="adj2" fmla="val 27514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I’m an excellent gambler!  I view my gambling winnings as permanent income.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1E666-2593-9B78-3870-B5AB184B9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047929" y="4453512"/>
            <a:ext cx="1149511" cy="1453697"/>
          </a:xfrm>
          <a:prstGeom prst="rect">
            <a:avLst/>
          </a:prstGeom>
        </p:spPr>
      </p:pic>
      <p:pic>
        <p:nvPicPr>
          <p:cNvPr id="8" name="Picture 7" descr="Adoptable Rabbits | morabbit">
            <a:extLst>
              <a:ext uri="{FF2B5EF4-FFF2-40B4-BE49-F238E27FC236}">
                <a16:creationId xmlns:a16="http://schemas.microsoft.com/office/drawing/2014/main" id="{5D22C981-C008-DCBD-93AD-091D0240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6" y="4453512"/>
            <a:ext cx="1148699" cy="18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A88B3-083A-0CF8-1436-894C8BE91BCC}"/>
              </a:ext>
            </a:extLst>
          </p:cNvPr>
          <p:cNvSpPr txBox="1"/>
          <p:nvPr/>
        </p:nvSpPr>
        <p:spPr>
          <a:xfrm>
            <a:off x="5969154" y="3083121"/>
            <a:ext cx="3185551" cy="1736646"/>
          </a:xfrm>
          <a:prstGeom prst="wedgeRoundRectCallout">
            <a:avLst>
              <a:gd name="adj1" fmla="val 79056"/>
              <a:gd name="adj2" fmla="val 40816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 went to Vegas on a lark and won $100!  That’s transitory income for me!</a:t>
            </a:r>
          </a:p>
        </p:txBody>
      </p:sp>
    </p:spTree>
    <p:extLst>
      <p:ext uri="{BB962C8B-B14F-4D97-AF65-F5344CB8AC3E}">
        <p14:creationId xmlns:p14="http://schemas.microsoft.com/office/powerpoint/2010/main" val="40018753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8FDC-0F31-5CC4-E2E1-0E524834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37"/>
            <a:ext cx="10515600" cy="1325563"/>
          </a:xfrm>
        </p:spPr>
        <p:txBody>
          <a:bodyPr/>
          <a:lstStyle/>
          <a:p>
            <a:r>
              <a:rPr lang="en-US" dirty="0"/>
              <a:t>What’s happening here???</a:t>
            </a:r>
            <a:br>
              <a:rPr lang="en-US" dirty="0"/>
            </a:br>
            <a:r>
              <a:rPr lang="en-US" sz="2400" dirty="0"/>
              <a:t>Why do the same techniques get radically different results???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A92C7-39CD-4754-F543-A65E255A7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745"/>
            <a:ext cx="10515600" cy="566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Lots of challenges:</a:t>
            </a:r>
          </a:p>
          <a:p>
            <a:r>
              <a:rPr lang="en-US" dirty="0"/>
              <a:t>How can we measure “transitory income”?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 has to do with whether people perceive it to be one-time, and whether they anticipated it…how can we know that?</a:t>
            </a:r>
          </a:p>
          <a:p>
            <a:r>
              <a:rPr lang="en-US" dirty="0"/>
              <a:t>How do we measure consumption?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In the PIH, “consumption” means “stuff I consumed this time period, even if I paid for it in a different time period.”  That’s hard to measure!</a:t>
            </a:r>
          </a:p>
          <a:p>
            <a:r>
              <a:rPr lang="en-US" dirty="0"/>
              <a:t>What about heterogeneous effects?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Maybe poor people and rich people treat windfall income differently? (In a way that’s not captured in a linear model).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Maybe people treat big windfalls and small windfalls differently?</a:t>
            </a:r>
          </a:p>
          <a:p>
            <a:r>
              <a:rPr lang="en-US" dirty="0"/>
              <a:t>All these studies are on very different populations! (And maybe not the ones we care about now…)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Retirees in the UK; families in Israel; WWII veterans in the US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122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90F7-6BB3-2871-D10D-BFD58DB59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948F-AD50-7702-F21D-555532059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recent studies on the effects of income on spending/saving/working!</a:t>
            </a:r>
          </a:p>
        </p:txBody>
      </p:sp>
    </p:spTree>
    <p:extLst>
      <p:ext uri="{BB962C8B-B14F-4D97-AF65-F5344CB8AC3E}">
        <p14:creationId xmlns:p14="http://schemas.microsoft.com/office/powerpoint/2010/main" val="5625402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FE1E-EA18-102E-2E46-0E5AB371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and 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8A580-4D3C-82CE-0655-498127B6E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A1685-81CA-E3E8-4CD7-B2891C3E93ED}"/>
              </a:ext>
            </a:extLst>
          </p:cNvPr>
          <p:cNvSpPr txBox="1"/>
          <p:nvPr/>
        </p:nvSpPr>
        <p:spPr>
          <a:xfrm>
            <a:off x="6974762" y="768350"/>
            <a:ext cx="4385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Make sure to stick around for the exit ticket!</a:t>
            </a:r>
          </a:p>
        </p:txBody>
      </p:sp>
    </p:spTree>
    <p:extLst>
      <p:ext uri="{BB962C8B-B14F-4D97-AF65-F5344CB8AC3E}">
        <p14:creationId xmlns:p14="http://schemas.microsoft.com/office/powerpoint/2010/main" val="30993365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CFA6-430C-F0FD-F011-F0915A3B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 from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BC0D-87EC-6CAC-43F4-667D3538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fit a linear model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Multivariate regression lets us “control” for observed variables</a:t>
            </a:r>
          </a:p>
          <a:p>
            <a:pPr lvl="1"/>
            <a:endParaRPr lang="en-US" dirty="0"/>
          </a:p>
          <a:p>
            <a:r>
              <a:rPr lang="en-US" dirty="0"/>
              <a:t>Multivariate regression seems to give us lots of conflicting answers about “What is the effect of windfall income.”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It’s a hard problem!</a:t>
            </a:r>
          </a:p>
        </p:txBody>
      </p:sp>
    </p:spTree>
    <p:extLst>
      <p:ext uri="{BB962C8B-B14F-4D97-AF65-F5344CB8AC3E}">
        <p14:creationId xmlns:p14="http://schemas.microsoft.com/office/powerpoint/2010/main" val="39243023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C384-BB12-987A-4D40-E3B9B1EB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5035C-2B7F-C00A-C377-4D340D95F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recent (and maybe more believable?) studies on the effects of UBI / windfall income.</a:t>
            </a:r>
          </a:p>
        </p:txBody>
      </p:sp>
    </p:spTree>
    <p:extLst>
      <p:ext uri="{BB962C8B-B14F-4D97-AF65-F5344CB8AC3E}">
        <p14:creationId xmlns:p14="http://schemas.microsoft.com/office/powerpoint/2010/main" val="14166689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9456D-11A3-F392-35C8-E9E30A0A2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737" y="2677864"/>
            <a:ext cx="3550525" cy="35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0B1C-E0F1-1C03-2B22-40EEC8906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AF295-0374-B62F-6C6F-7C464F2CC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FJKydE94dYVvyOZ22fyhX?display_state=instructions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84408293-035D-C9A0-1D41-86FF819BE7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104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ACAF-FB06-617C-6EAD-AF008EE99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</a:t>
            </a:r>
            <a:br>
              <a:rPr lang="en-US" dirty="0"/>
            </a:br>
            <a:r>
              <a:rPr lang="en-US" sz="4800" dirty="0"/>
              <a:t>for Anticipated Questions on Multicollinearity </a:t>
            </a:r>
            <a:r>
              <a:rPr lang="en-US" sz="4800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B2C42-13F4-CACC-1F5C-6D26DC3F3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18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6BAC-4A4B-BB51-D095-460E0FB1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720"/>
            <a:ext cx="10515600" cy="1325563"/>
          </a:xfrm>
        </p:spPr>
        <p:txBody>
          <a:bodyPr/>
          <a:lstStyle/>
          <a:p>
            <a:r>
              <a:rPr lang="en-US" dirty="0"/>
              <a:t>Q: Do we care about multicollinearity?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FC06-8DFC-CBE1-BD3B-921A0A6D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3883"/>
            <a:ext cx="11035553" cy="1415118"/>
          </a:xfrm>
        </p:spPr>
        <p:txBody>
          <a:bodyPr>
            <a:normAutofit/>
          </a:bodyPr>
          <a:lstStyle/>
          <a:p>
            <a:r>
              <a:rPr lang="en-US" b="1" dirty="0"/>
              <a:t>Multicollinearity: </a:t>
            </a:r>
            <a:r>
              <a:rPr lang="en-US" dirty="0"/>
              <a:t>Regression variables have an (approximately) linear relationship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99CDB-5246-9FE3-8CB7-C2DBD1B3F878}"/>
              </a:ext>
            </a:extLst>
          </p:cNvPr>
          <p:cNvSpPr txBox="1"/>
          <p:nvPr/>
        </p:nvSpPr>
        <p:spPr>
          <a:xfrm>
            <a:off x="838199" y="3428417"/>
            <a:ext cx="703617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Example: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Dependent Variable: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C = Consumption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Independent Variables: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W = Lottery Winnings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T = Money spend on lottery tickets</a:t>
            </a:r>
            <a:endParaRPr 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4DF81-E8C3-7C1A-7D57-B31A23EFF94E}"/>
                  </a:ext>
                </a:extLst>
              </p:cNvPr>
              <p:cNvSpPr txBox="1"/>
              <p:nvPr/>
            </p:nvSpPr>
            <p:spPr>
              <a:xfrm>
                <a:off x="7651377" y="3644736"/>
                <a:ext cx="350968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Say that the expected return on $1 of lottery tickets is $0.70.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≈0.70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4DF81-E8C3-7C1A-7D57-B31A23EFF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377" y="3644736"/>
                <a:ext cx="3509682" cy="1938992"/>
              </a:xfrm>
              <a:prstGeom prst="rect">
                <a:avLst/>
              </a:prstGeom>
              <a:blipFill>
                <a:blip r:embed="rId3"/>
                <a:stretch>
                  <a:fillRect l="-2166" t="-2614" b="-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3F94AAA-208B-59E0-700E-2F4FD7B92604}"/>
              </a:ext>
            </a:extLst>
          </p:cNvPr>
          <p:cNvSpPr txBox="1"/>
          <p:nvPr/>
        </p:nvSpPr>
        <p:spPr>
          <a:xfrm>
            <a:off x="8095129" y="6197156"/>
            <a:ext cx="216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Linear Relationship!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32E0C7-1B54-FCE1-7E9B-93428209652F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177894" y="5583728"/>
            <a:ext cx="893953" cy="613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E48A7A-6A79-1DD9-BB96-C70C4C102A19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8888506" y="5583728"/>
            <a:ext cx="289388" cy="613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9321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EE5D6-450F-75E4-D0DA-0A5D11D2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places on the internet suggest that we should remove collinearities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F1B22-2CF3-E5AB-22DF-CBDBFEF0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is, drop W or T in this example.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A491D-7183-F287-6B1B-2E380F581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231" y="2774262"/>
            <a:ext cx="8595073" cy="2650354"/>
          </a:xfrm>
          <a:prstGeom prst="rect">
            <a:avLst/>
          </a:prstGeom>
        </p:spPr>
      </p:pic>
      <p:pic>
        <p:nvPicPr>
          <p:cNvPr id="2050" name="Picture 2" descr="ChatGPT - Wikipedia">
            <a:extLst>
              <a:ext uri="{FF2B5EF4-FFF2-40B4-BE49-F238E27FC236}">
                <a16:creationId xmlns:a16="http://schemas.microsoft.com/office/drawing/2014/main" id="{C109F858-3470-9A0C-9382-976E5CED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96" y="4559643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528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AEEB-A21F-5C7D-CD31-CBDBD648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But!  Other places on the internet…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EF51-94C1-BA83-0E11-0C9678B1D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7465"/>
            <a:ext cx="10515600" cy="262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“There is </a:t>
            </a:r>
            <a:r>
              <a:rPr lang="en-US" sz="360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no justification </a:t>
            </a:r>
            <a:r>
              <a:rPr lang="en-US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 the practice of removing collinear variables as part of regression analysis, and </a:t>
            </a:r>
            <a:r>
              <a:rPr lang="en-US" sz="3600" b="1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doing so may constitute scientific misconduct</a:t>
            </a:r>
            <a:r>
              <a:rPr lang="en-US" sz="36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.”</a:t>
            </a:r>
            <a:endParaRPr lang="en-US" sz="3600" dirty="0"/>
          </a:p>
        </p:txBody>
      </p:sp>
      <p:pic>
        <p:nvPicPr>
          <p:cNvPr id="1030" name="Picture 6" descr="Wikipedia Logo, symbol, meaning, history, PNG, brand">
            <a:extLst>
              <a:ext uri="{FF2B5EF4-FFF2-40B4-BE49-F238E27FC236}">
                <a16:creationId xmlns:a16="http://schemas.microsoft.com/office/drawing/2014/main" id="{B644B6FB-079C-C5D6-7F8C-6E704474B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3" y="4504038"/>
            <a:ext cx="3789405" cy="21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16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6BAC-4A4B-BB51-D095-460E0FB1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720"/>
            <a:ext cx="7391400" cy="1325563"/>
          </a:xfrm>
        </p:spPr>
        <p:txBody>
          <a:bodyPr/>
          <a:lstStyle/>
          <a:p>
            <a:r>
              <a:rPr lang="en-US" dirty="0"/>
              <a:t>Q: Do we care about multicollinearity?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699CDB-5246-9FE3-8CB7-C2DBD1B3F878}"/>
                  </a:ext>
                </a:extLst>
              </p:cNvPr>
              <p:cNvSpPr txBox="1"/>
              <p:nvPr/>
            </p:nvSpPr>
            <p:spPr>
              <a:xfrm>
                <a:off x="7234517" y="0"/>
                <a:ext cx="4957483" cy="1877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Example: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Dependent Variable: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C = Consumption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Independent Variables: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= Lottery Winnings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= Money spend on lottery tickets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≈0.70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699CDB-5246-9FE3-8CB7-C2DBD1B3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7" y="0"/>
                <a:ext cx="4957483" cy="1877437"/>
              </a:xfrm>
              <a:prstGeom prst="rect">
                <a:avLst/>
              </a:prstGeom>
              <a:blipFill>
                <a:blip r:embed="rId3"/>
                <a:stretch>
                  <a:fillRect l="-736" t="-9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B21279-EB3B-1D0A-F155-63DCA8B85415}"/>
                  </a:ext>
                </a:extLst>
              </p:cNvPr>
              <p:cNvSpPr txBox="1"/>
              <p:nvPr/>
            </p:nvSpPr>
            <p:spPr>
              <a:xfrm>
                <a:off x="838200" y="2106324"/>
                <a:ext cx="9497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Extreme case: </a:t>
                </a:r>
                <a:r>
                  <a:rPr lang="en-US" sz="2400" dirty="0"/>
                  <a:t>What if we have exact collinearity?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=0.70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exactly.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B21279-EB3B-1D0A-F155-63DCA8B85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6324"/>
                <a:ext cx="9497985" cy="461665"/>
              </a:xfrm>
              <a:prstGeom prst="rect">
                <a:avLst/>
              </a:prstGeom>
              <a:blipFill>
                <a:blip r:embed="rId4"/>
                <a:stretch>
                  <a:fillRect l="-1068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FA02B2-2424-06FE-D48F-FE55BA5ABB8B}"/>
                  </a:ext>
                </a:extLst>
              </p:cNvPr>
              <p:cNvSpPr txBox="1"/>
              <p:nvPr/>
            </p:nvSpPr>
            <p:spPr>
              <a:xfrm>
                <a:off x="838200" y="2660431"/>
                <a:ext cx="35903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we include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in the regression: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FA02B2-2424-06FE-D48F-FE55BA5AB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0431"/>
                <a:ext cx="3590365" cy="830997"/>
              </a:xfrm>
              <a:prstGeom prst="rect">
                <a:avLst/>
              </a:prstGeom>
              <a:blipFill>
                <a:blip r:embed="rId5"/>
                <a:stretch>
                  <a:fillRect l="-2827"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B128A7-5BC8-F16C-1667-C0ED373F3DFC}"/>
                  </a:ext>
                </a:extLst>
              </p:cNvPr>
              <p:cNvSpPr txBox="1"/>
              <p:nvPr/>
            </p:nvSpPr>
            <p:spPr>
              <a:xfrm>
                <a:off x="7234517" y="2967335"/>
                <a:ext cx="3590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we include only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B128A7-5BC8-F16C-1667-C0ED373F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7" y="2967335"/>
                <a:ext cx="3590365" cy="461665"/>
              </a:xfrm>
              <a:prstGeom prst="rect">
                <a:avLst/>
              </a:prstGeom>
              <a:blipFill>
                <a:blip r:embed="rId6"/>
                <a:stretch>
                  <a:fillRect l="-2465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8B3AA-8F4B-16BF-D400-F14ACD626A1A}"/>
                  </a:ext>
                </a:extLst>
              </p:cNvPr>
              <p:cNvSpPr txBox="1"/>
              <p:nvPr/>
            </p:nvSpPr>
            <p:spPr>
              <a:xfrm>
                <a:off x="1239124" y="3597025"/>
                <a:ext cx="46233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8B3AA-8F4B-16BF-D400-F14ACD6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24" y="3597025"/>
                <a:ext cx="4623381" cy="430887"/>
              </a:xfrm>
              <a:prstGeom prst="rect">
                <a:avLst/>
              </a:prstGeom>
              <a:blipFill>
                <a:blip r:embed="rId7"/>
                <a:stretch>
                  <a:fillRect l="-1370" t="-2857" r="-137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471EAD-75A1-817A-EE09-6897EA0E8DBF}"/>
                  </a:ext>
                </a:extLst>
              </p:cNvPr>
              <p:cNvSpPr txBox="1"/>
              <p:nvPr/>
            </p:nvSpPr>
            <p:spPr>
              <a:xfrm>
                <a:off x="7437106" y="3597024"/>
                <a:ext cx="3515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471EAD-75A1-817A-EE09-6897EA0E8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06" y="3597024"/>
                <a:ext cx="3515770" cy="430887"/>
              </a:xfrm>
              <a:prstGeom prst="rect">
                <a:avLst/>
              </a:prstGeom>
              <a:blipFill>
                <a:blip r:embed="rId8"/>
                <a:stretch>
                  <a:fillRect l="-2158" t="-2857" r="-179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5923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6BAC-4A4B-BB51-D095-460E0FB1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720"/>
            <a:ext cx="7391400" cy="1325563"/>
          </a:xfrm>
        </p:spPr>
        <p:txBody>
          <a:bodyPr/>
          <a:lstStyle/>
          <a:p>
            <a:r>
              <a:rPr lang="en-US" dirty="0"/>
              <a:t>Q: Do we care about multicollinearity?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699CDB-5246-9FE3-8CB7-C2DBD1B3F878}"/>
                  </a:ext>
                </a:extLst>
              </p:cNvPr>
              <p:cNvSpPr txBox="1"/>
              <p:nvPr/>
            </p:nvSpPr>
            <p:spPr>
              <a:xfrm>
                <a:off x="7234517" y="0"/>
                <a:ext cx="4957483" cy="1877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Example: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Dependent Variable: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C = Consumption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Independent Variables: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= Lottery Winnings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= Money spend on lottery tickets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≈0.70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699CDB-5246-9FE3-8CB7-C2DBD1B3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7" y="0"/>
                <a:ext cx="4957483" cy="1877437"/>
              </a:xfrm>
              <a:prstGeom prst="rect">
                <a:avLst/>
              </a:prstGeom>
              <a:blipFill>
                <a:blip r:embed="rId3"/>
                <a:stretch>
                  <a:fillRect l="-736" t="-9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B21279-EB3B-1D0A-F155-63DCA8B85415}"/>
                  </a:ext>
                </a:extLst>
              </p:cNvPr>
              <p:cNvSpPr txBox="1"/>
              <p:nvPr/>
            </p:nvSpPr>
            <p:spPr>
              <a:xfrm>
                <a:off x="838200" y="2106324"/>
                <a:ext cx="9497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Extreme case: </a:t>
                </a:r>
                <a:r>
                  <a:rPr lang="en-US" sz="2400" dirty="0"/>
                  <a:t>What if we have exact collinearity?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=0.70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exactly.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B21279-EB3B-1D0A-F155-63DCA8B85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6324"/>
                <a:ext cx="9497985" cy="461665"/>
              </a:xfrm>
              <a:prstGeom prst="rect">
                <a:avLst/>
              </a:prstGeom>
              <a:blipFill>
                <a:blip r:embed="rId4"/>
                <a:stretch>
                  <a:fillRect l="-1068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FA02B2-2424-06FE-D48F-FE55BA5ABB8B}"/>
                  </a:ext>
                </a:extLst>
              </p:cNvPr>
              <p:cNvSpPr txBox="1"/>
              <p:nvPr/>
            </p:nvSpPr>
            <p:spPr>
              <a:xfrm>
                <a:off x="838200" y="2660431"/>
                <a:ext cx="35903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we include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in the regression: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FA02B2-2424-06FE-D48F-FE55BA5AB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0431"/>
                <a:ext cx="3590365" cy="830997"/>
              </a:xfrm>
              <a:prstGeom prst="rect">
                <a:avLst/>
              </a:prstGeom>
              <a:blipFill>
                <a:blip r:embed="rId5"/>
                <a:stretch>
                  <a:fillRect l="-2827"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B128A7-5BC8-F16C-1667-C0ED373F3DFC}"/>
                  </a:ext>
                </a:extLst>
              </p:cNvPr>
              <p:cNvSpPr txBox="1"/>
              <p:nvPr/>
            </p:nvSpPr>
            <p:spPr>
              <a:xfrm>
                <a:off x="7234517" y="2967335"/>
                <a:ext cx="3590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we include only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B128A7-5BC8-F16C-1667-C0ED373F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7" y="2967335"/>
                <a:ext cx="3590365" cy="461665"/>
              </a:xfrm>
              <a:prstGeom prst="rect">
                <a:avLst/>
              </a:prstGeom>
              <a:blipFill>
                <a:blip r:embed="rId6"/>
                <a:stretch>
                  <a:fillRect l="-2465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8B3AA-8F4B-16BF-D400-F14ACD626A1A}"/>
                  </a:ext>
                </a:extLst>
              </p:cNvPr>
              <p:cNvSpPr txBox="1"/>
              <p:nvPr/>
            </p:nvSpPr>
            <p:spPr>
              <a:xfrm>
                <a:off x="1239124" y="3597025"/>
                <a:ext cx="46233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8B3AA-8F4B-16BF-D400-F14ACD6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24" y="3597025"/>
                <a:ext cx="4623381" cy="430887"/>
              </a:xfrm>
              <a:prstGeom prst="rect">
                <a:avLst/>
              </a:prstGeom>
              <a:blipFill>
                <a:blip r:embed="rId7"/>
                <a:stretch>
                  <a:fillRect l="-1370" t="-2857" r="-137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4C4D0B-91FA-E53D-271C-488A7D8279BB}"/>
                  </a:ext>
                </a:extLst>
              </p:cNvPr>
              <p:cNvSpPr txBox="1"/>
              <p:nvPr/>
            </p:nvSpPr>
            <p:spPr>
              <a:xfrm>
                <a:off x="7437106" y="3597024"/>
                <a:ext cx="3515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4C4D0B-91FA-E53D-271C-488A7D82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06" y="3597024"/>
                <a:ext cx="3515770" cy="430887"/>
              </a:xfrm>
              <a:prstGeom prst="rect">
                <a:avLst/>
              </a:prstGeom>
              <a:blipFill>
                <a:blip r:embed="rId8"/>
                <a:stretch>
                  <a:fillRect l="-2158" t="-2857" r="-179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39FE54E-EDB4-76F9-C503-54161A991E25}"/>
              </a:ext>
            </a:extLst>
          </p:cNvPr>
          <p:cNvSpPr txBox="1"/>
          <p:nvPr/>
        </p:nvSpPr>
        <p:spPr>
          <a:xfrm>
            <a:off x="5320553" y="47395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B798A-B3D1-B9F9-94E6-338CB8AD130C}"/>
              </a:ext>
            </a:extLst>
          </p:cNvPr>
          <p:cNvSpPr txBox="1"/>
          <p:nvPr/>
        </p:nvSpPr>
        <p:spPr>
          <a:xfrm>
            <a:off x="635147" y="5519172"/>
            <a:ext cx="6411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But…we </a:t>
            </a:r>
            <a:r>
              <a:rPr lang="en-US" sz="2400" b="1" dirty="0">
                <a:solidFill>
                  <a:schemeClr val="accent2"/>
                </a:solidFill>
              </a:rPr>
              <a:t>shouldn’t</a:t>
            </a:r>
            <a:r>
              <a:rPr lang="en-US" sz="2400" dirty="0">
                <a:solidFill>
                  <a:schemeClr val="accent2"/>
                </a:solidFill>
              </a:rPr>
              <a:t> be able to distinguish “the effect of W” from “the effect of T” in this case! 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So it’s “correct” that there’s not a unique answer.</a:t>
            </a:r>
            <a:endParaRPr lang="en-US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4F6EC4-BA0F-3CBE-9C95-8AF1D5A6AC7A}"/>
                  </a:ext>
                </a:extLst>
              </p:cNvPr>
              <p:cNvSpPr txBox="1"/>
              <p:nvPr/>
            </p:nvSpPr>
            <p:spPr>
              <a:xfrm>
                <a:off x="838200" y="4243954"/>
                <a:ext cx="5769528" cy="1220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There isn’t a unique optimal choice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n-US" sz="2400" b="1" dirty="0"/>
                  <a:t>!</a:t>
                </a:r>
              </a:p>
              <a:p>
                <a:r>
                  <a:rPr lang="en-US" sz="2400" dirty="0"/>
                  <a:t>e.g.,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+0⋅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then </a:t>
                </a:r>
                <a:r>
                  <a:rPr lang="en-US" sz="2400" b="1" dirty="0"/>
                  <a:t>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+0.7⋅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4F6EC4-BA0F-3CBE-9C95-8AF1D5A6A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3954"/>
                <a:ext cx="5769528" cy="1220142"/>
              </a:xfrm>
              <a:prstGeom prst="rect">
                <a:avLst/>
              </a:prstGeom>
              <a:blipFill>
                <a:blip r:embed="rId9"/>
                <a:stretch>
                  <a:fillRect l="-1758" t="-4124" r="-659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958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A6BAC-4A4B-BB51-D095-460E0FB1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720"/>
            <a:ext cx="7391400" cy="1325563"/>
          </a:xfrm>
        </p:spPr>
        <p:txBody>
          <a:bodyPr/>
          <a:lstStyle/>
          <a:p>
            <a:r>
              <a:rPr lang="en-US" dirty="0"/>
              <a:t>Q: Do we care about multicollinearity?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699CDB-5246-9FE3-8CB7-C2DBD1B3F878}"/>
                  </a:ext>
                </a:extLst>
              </p:cNvPr>
              <p:cNvSpPr txBox="1"/>
              <p:nvPr/>
            </p:nvSpPr>
            <p:spPr>
              <a:xfrm>
                <a:off x="7234517" y="0"/>
                <a:ext cx="4957483" cy="18774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Example: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Dependent Variable: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C = Consumption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1"/>
                    </a:solidFill>
                  </a:rPr>
                  <a:t>Independent Variables: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= Lottery Winnings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= Money spend on lottery tickets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≈0.70 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699CDB-5246-9FE3-8CB7-C2DBD1B3F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7" y="0"/>
                <a:ext cx="4957483" cy="1877437"/>
              </a:xfrm>
              <a:prstGeom prst="rect">
                <a:avLst/>
              </a:prstGeom>
              <a:blipFill>
                <a:blip r:embed="rId3"/>
                <a:stretch>
                  <a:fillRect l="-736" t="-9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B21279-EB3B-1D0A-F155-63DCA8B85415}"/>
                  </a:ext>
                </a:extLst>
              </p:cNvPr>
              <p:cNvSpPr txBox="1"/>
              <p:nvPr/>
            </p:nvSpPr>
            <p:spPr>
              <a:xfrm>
                <a:off x="838200" y="2106324"/>
                <a:ext cx="94979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Extreme case: </a:t>
                </a:r>
                <a:r>
                  <a:rPr lang="en-US" sz="2400" dirty="0"/>
                  <a:t>What if we have exact collinearity?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=0.70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exactly.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B21279-EB3B-1D0A-F155-63DCA8B85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6324"/>
                <a:ext cx="9497985" cy="461665"/>
              </a:xfrm>
              <a:prstGeom prst="rect">
                <a:avLst/>
              </a:prstGeom>
              <a:blipFill>
                <a:blip r:embed="rId4"/>
                <a:stretch>
                  <a:fillRect l="-1068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FA02B2-2424-06FE-D48F-FE55BA5ABB8B}"/>
                  </a:ext>
                </a:extLst>
              </p:cNvPr>
              <p:cNvSpPr txBox="1"/>
              <p:nvPr/>
            </p:nvSpPr>
            <p:spPr>
              <a:xfrm>
                <a:off x="838200" y="2660431"/>
                <a:ext cx="35903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we include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in the regression: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FA02B2-2424-06FE-D48F-FE55BA5AB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0431"/>
                <a:ext cx="3590365" cy="830997"/>
              </a:xfrm>
              <a:prstGeom prst="rect">
                <a:avLst/>
              </a:prstGeom>
              <a:blipFill>
                <a:blip r:embed="rId5"/>
                <a:stretch>
                  <a:fillRect l="-2827"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B128A7-5BC8-F16C-1667-C0ED373F3DFC}"/>
                  </a:ext>
                </a:extLst>
              </p:cNvPr>
              <p:cNvSpPr txBox="1"/>
              <p:nvPr/>
            </p:nvSpPr>
            <p:spPr>
              <a:xfrm>
                <a:off x="7234517" y="2967335"/>
                <a:ext cx="3590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we include only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B128A7-5BC8-F16C-1667-C0ED373F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17" y="2967335"/>
                <a:ext cx="3590365" cy="461665"/>
              </a:xfrm>
              <a:prstGeom prst="rect">
                <a:avLst/>
              </a:prstGeom>
              <a:blipFill>
                <a:blip r:embed="rId6"/>
                <a:stretch>
                  <a:fillRect l="-2465" t="-1052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8B3AA-8F4B-16BF-D400-F14ACD626A1A}"/>
                  </a:ext>
                </a:extLst>
              </p:cNvPr>
              <p:cNvSpPr txBox="1"/>
              <p:nvPr/>
            </p:nvSpPr>
            <p:spPr>
              <a:xfrm>
                <a:off x="1239124" y="3597025"/>
                <a:ext cx="46233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88B3AA-8F4B-16BF-D400-F14ACD626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24" y="3597025"/>
                <a:ext cx="4623381" cy="430887"/>
              </a:xfrm>
              <a:prstGeom prst="rect">
                <a:avLst/>
              </a:prstGeom>
              <a:blipFill>
                <a:blip r:embed="rId7"/>
                <a:stretch>
                  <a:fillRect l="-1370" t="-2857" r="-137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4C4D0B-91FA-E53D-271C-488A7D8279BB}"/>
                  </a:ext>
                </a:extLst>
              </p:cNvPr>
              <p:cNvSpPr txBox="1"/>
              <p:nvPr/>
            </p:nvSpPr>
            <p:spPr>
              <a:xfrm>
                <a:off x="7437106" y="3597024"/>
                <a:ext cx="3515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noise</m:t>
                      </m:r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44C4D0B-91FA-E53D-271C-488A7D82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06" y="3597024"/>
                <a:ext cx="3515770" cy="430887"/>
              </a:xfrm>
              <a:prstGeom prst="rect">
                <a:avLst/>
              </a:prstGeom>
              <a:blipFill>
                <a:blip r:embed="rId8"/>
                <a:stretch>
                  <a:fillRect l="-2158" t="-2857" r="-179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F21FEA-0EFA-3AC7-228C-C8ECF3586F5E}"/>
                  </a:ext>
                </a:extLst>
              </p:cNvPr>
              <p:cNvSpPr txBox="1"/>
              <p:nvPr/>
            </p:nvSpPr>
            <p:spPr>
              <a:xfrm>
                <a:off x="838200" y="4243954"/>
                <a:ext cx="5769528" cy="1220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There isn’t a unique optimal choice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n-US" sz="2400" b="1" dirty="0"/>
                  <a:t>!</a:t>
                </a:r>
              </a:p>
              <a:p>
                <a:r>
                  <a:rPr lang="en-US" sz="2400" dirty="0"/>
                  <a:t>e.g.,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+0⋅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          then </a:t>
                </a:r>
                <a:r>
                  <a:rPr lang="en-US" sz="2400" b="1" dirty="0"/>
                  <a:t>also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+0.7⋅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F21FEA-0EFA-3AC7-228C-C8ECF3586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43954"/>
                <a:ext cx="5769528" cy="1220142"/>
              </a:xfrm>
              <a:prstGeom prst="rect">
                <a:avLst/>
              </a:prstGeom>
              <a:blipFill>
                <a:blip r:embed="rId9"/>
                <a:stretch>
                  <a:fillRect l="-1758" t="-4124" r="-659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39FE54E-EDB4-76F9-C503-54161A991E25}"/>
              </a:ext>
            </a:extLst>
          </p:cNvPr>
          <p:cNvSpPr txBox="1"/>
          <p:nvPr/>
        </p:nvSpPr>
        <p:spPr>
          <a:xfrm>
            <a:off x="5320553" y="473953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B798A-B3D1-B9F9-94E6-338CB8AD130C}"/>
              </a:ext>
            </a:extLst>
          </p:cNvPr>
          <p:cNvSpPr txBox="1"/>
          <p:nvPr/>
        </p:nvSpPr>
        <p:spPr>
          <a:xfrm>
            <a:off x="635147" y="5519172"/>
            <a:ext cx="6411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But…we </a:t>
            </a:r>
            <a:r>
              <a:rPr lang="en-US" sz="2400" b="1" dirty="0">
                <a:solidFill>
                  <a:schemeClr val="accent2"/>
                </a:solidFill>
              </a:rPr>
              <a:t>shouldn’t</a:t>
            </a:r>
            <a:r>
              <a:rPr lang="en-US" sz="2400" dirty="0">
                <a:solidFill>
                  <a:schemeClr val="accent2"/>
                </a:solidFill>
              </a:rPr>
              <a:t> be able to distinguish “the effect of W” from “the effect of T” in this case! 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So it’s “correct” that there’s not a unique answer.</a:t>
            </a:r>
            <a:endParaRPr lang="en-US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5B17D6-9633-95CD-E69E-33F05C4C453A}"/>
                  </a:ext>
                </a:extLst>
              </p:cNvPr>
              <p:cNvSpPr txBox="1"/>
              <p:nvPr/>
            </p:nvSpPr>
            <p:spPr>
              <a:xfrm>
                <a:off x="7249757" y="4258208"/>
                <a:ext cx="437286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There probably is a unique </a:t>
                </a:r>
                <a:r>
                  <a:rPr lang="en-US" sz="2400" dirty="0" err="1"/>
                  <a:t>soln</a:t>
                </a:r>
                <a:r>
                  <a:rPr lang="en-US" sz="2400" dirty="0"/>
                  <a:t>:</a:t>
                </a:r>
              </a:p>
              <a:p>
                <a:pPr algn="ctr"/>
                <a:r>
                  <a:rPr lang="en-US" sz="2400" b="0" dirty="0"/>
                  <a:t>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5B17D6-9633-95CD-E69E-33F05C4C4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757" y="4258208"/>
                <a:ext cx="4372864" cy="830997"/>
              </a:xfrm>
              <a:prstGeom prst="rect">
                <a:avLst/>
              </a:prstGeom>
              <a:blipFill>
                <a:blip r:embed="rId10"/>
                <a:stretch>
                  <a:fillRect l="-1734" t="-6061" r="-173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12EB3E1-042B-3B8A-4BB0-5A80692F28F6}"/>
              </a:ext>
            </a:extLst>
          </p:cNvPr>
          <p:cNvSpPr txBox="1"/>
          <p:nvPr/>
        </p:nvSpPr>
        <p:spPr>
          <a:xfrm>
            <a:off x="7307190" y="5081826"/>
            <a:ext cx="488481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We’d conclude that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 “the ATE of W on C is 1.” 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But is that really the effect of W? 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 It might be the effect of T!</a:t>
            </a:r>
          </a:p>
          <a:p>
            <a:pPr algn="ctr"/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015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47AC-019E-9917-7DF0-3E06FC58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83" y="1673225"/>
            <a:ext cx="8925910" cy="5184775"/>
          </a:xfrm>
        </p:spPr>
        <p:txBody>
          <a:bodyPr>
            <a:normAutofit/>
          </a:bodyPr>
          <a:lstStyle/>
          <a:p>
            <a:r>
              <a:rPr lang="en-US" dirty="0"/>
              <a:t>Perfect collinearity means we can’t distinguish the contribution of one variable from another.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But we shouldn’t be able to!</a:t>
            </a:r>
          </a:p>
          <a:p>
            <a:r>
              <a:rPr lang="en-US" dirty="0"/>
              <a:t>Imperfect collinearity may lead to large standard errors.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But they should! 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don’t get much statistical power about the effect of lottery winnings on consumption if almost all of the variation is explained by how much money is spent on lottery tickets.</a:t>
            </a:r>
          </a:p>
          <a:p>
            <a:pPr marL="342900" indent="-342900"/>
            <a:r>
              <a:rPr lang="en-US" dirty="0"/>
              <a:t>If there’s collinearity, some regression solvers might break or have errors.</a:t>
            </a:r>
          </a:p>
          <a:p>
            <a:pPr marL="1257300" lvl="2" indent="-342900"/>
            <a:r>
              <a:rPr lang="en-US" sz="2400" dirty="0">
                <a:solidFill>
                  <a:schemeClr val="accent1"/>
                </a:solidFill>
              </a:rPr>
              <a:t>Find a better solver!  </a:t>
            </a:r>
            <a:r>
              <a:rPr lang="en-US" sz="2400" b="1" dirty="0">
                <a:solidFill>
                  <a:schemeClr val="accent1"/>
                </a:solidFill>
              </a:rPr>
              <a:t>ADVERTISEMENT: CME 302 </a:t>
            </a:r>
            <a:r>
              <a:rPr lang="en-US" sz="2400" b="1" dirty="0">
                <a:solidFill>
                  <a:schemeClr val="accent1"/>
                </a:solidFill>
                <a:sym typeface="Wingdings" pitchFamily="2" charset="2"/>
              </a:rPr>
              <a:t> 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BB837F-4BA0-65B5-7419-F0FCA2CB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94" y="0"/>
            <a:ext cx="10515600" cy="1325563"/>
          </a:xfrm>
        </p:spPr>
        <p:txBody>
          <a:bodyPr/>
          <a:lstStyle/>
          <a:p>
            <a:r>
              <a:rPr lang="en-US" dirty="0"/>
              <a:t>Q: Do we care about multicollinearity?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1154DE-F927-C170-12CD-1286711660DD}"/>
              </a:ext>
            </a:extLst>
          </p:cNvPr>
          <p:cNvSpPr txBox="1">
            <a:spLocks/>
          </p:cNvSpPr>
          <p:nvPr/>
        </p:nvSpPr>
        <p:spPr>
          <a:xfrm>
            <a:off x="636494" y="965666"/>
            <a:ext cx="11035553" cy="707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8E0000"/>
                </a:solidFill>
              </a:rPr>
              <a:t>A: Maybe, but blindly removing variables isn’t the right thing to do.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Numerical Linear Algebra with Julia: Eric Darve, Mary Wootters:  9781611976540: Amazon.com: Books">
            <a:extLst>
              <a:ext uri="{FF2B5EF4-FFF2-40B4-BE49-F238E27FC236}">
                <a16:creationId xmlns:a16="http://schemas.microsoft.com/office/drawing/2014/main" id="{7DBE7DB2-3AB6-6A70-6C86-615F1463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192" y="3932160"/>
            <a:ext cx="2343807" cy="28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820F67-DB81-0287-D014-509BBC1A95E7}"/>
              </a:ext>
            </a:extLst>
          </p:cNvPr>
          <p:cNvCxnSpPr/>
          <p:nvPr/>
        </p:nvCxnSpPr>
        <p:spPr>
          <a:xfrm flipV="1">
            <a:off x="9101959" y="5633545"/>
            <a:ext cx="1187669" cy="49398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4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03C9A-4254-8916-6630-18DC846A3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09EE0-C77E-36EA-8CD6-906AE2E50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FJKydE94dYVvyOZ22fyhX?display_state=chart&amp;activity_state=opened&amp;state=opened&amp;flow=Engagement&amp;onscreen=persist">
            <a:extLst>
              <a:ext uri="{FF2B5EF4-FFF2-40B4-BE49-F238E27FC236}">
                <a16:creationId xmlns:a16="http://schemas.microsoft.com/office/drawing/2014/main" id="{0DAE5378-B037-30F0-C6F5-A165CBFACD3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26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ac228c9-727b-4565-9eb5-13f97d29eeb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86601af-b154-4de9-8edd-c993a56b464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655f834-0797-4783-9d0d-fd278a38529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34f3a24-1e19-4047-9521-462fe97374b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37a7d58-f608-45a5-aedc-1e18ff8811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a37544b-79fb-4ea2-af40-52b52aeb0bbc"/>
</p:tagLst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8228</TotalTime>
  <Words>5425</Words>
  <Application>Microsoft Macintosh PowerPoint</Application>
  <PresentationFormat>Widescreen</PresentationFormat>
  <Paragraphs>809</Paragraphs>
  <Slides>87</Slides>
  <Notes>85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American Typewriter</vt:lpstr>
      <vt:lpstr>Aptos</vt:lpstr>
      <vt:lpstr>Arial</vt:lpstr>
      <vt:lpstr>Cambria Math</vt:lpstr>
      <vt:lpstr>Code</vt:lpstr>
      <vt:lpstr>Helvetica</vt:lpstr>
      <vt:lpstr>stanford_theme_1</vt:lpstr>
      <vt:lpstr>Regression! Motivated by Understanding the Effect of UBI</vt:lpstr>
      <vt:lpstr>Announcements</vt:lpstr>
      <vt:lpstr>Agenda</vt:lpstr>
      <vt:lpstr>Recap and Motivation</vt:lpstr>
      <vt:lpstr>Last time</vt:lpstr>
      <vt:lpstr>The debate</vt:lpstr>
      <vt:lpstr>The debate</vt:lpstr>
      <vt:lpstr>PowerPoint Presentation</vt:lpstr>
      <vt:lpstr>PowerPoint Presentation</vt:lpstr>
      <vt:lpstr>PowerPoint Presentation</vt:lpstr>
      <vt:lpstr>The debate</vt:lpstr>
      <vt:lpstr>Setting up the problem</vt:lpstr>
      <vt:lpstr>Setting up the problem</vt:lpstr>
      <vt:lpstr>The average of these lines  corresponds to average treatment effect (ATE)</vt:lpstr>
      <vt:lpstr>What do we observe?</vt:lpstr>
      <vt:lpstr>What do we observe?</vt:lpstr>
      <vt:lpstr>What do we observe?</vt:lpstr>
      <vt:lpstr>What do we observe?</vt:lpstr>
      <vt:lpstr>Regression</vt:lpstr>
      <vt:lpstr>(Univariate) Regression</vt:lpstr>
      <vt:lpstr>(Univariate) Regression</vt:lpstr>
      <vt:lpstr>(Univariate) Regression</vt:lpstr>
      <vt:lpstr>(Univariate) Regression</vt:lpstr>
      <vt:lpstr>Aside: Why the sum of the squares??</vt:lpstr>
      <vt:lpstr>Closed-Form Solution</vt:lpstr>
      <vt:lpstr>How do we analyze β ̂?</vt:lpstr>
      <vt:lpstr>Resampling</vt:lpstr>
      <vt:lpstr>How do we analyze β ̂?</vt:lpstr>
      <vt:lpstr>Analyzing regressions: R^2</vt:lpstr>
      <vt:lpstr>Aside: Should we care about R^2?</vt:lpstr>
      <vt:lpstr>When should we not care about R^2?</vt:lpstr>
      <vt:lpstr>When should we not care about R^2?</vt:lpstr>
      <vt:lpstr>When should we not care about R^2?</vt:lpstr>
      <vt:lpstr>When should we not care about R^2?</vt:lpstr>
      <vt:lpstr>(End Aside)</vt:lpstr>
      <vt:lpstr>Is regression a good idea  in our example?</vt:lpstr>
      <vt:lpstr>Thought Experiment To measure the effect of “windfall” income</vt:lpstr>
      <vt:lpstr>Thought Experiment To measure the effect of “windfall” income</vt:lpstr>
      <vt:lpstr>Thought Experiment To measure the effect of “windfall” income</vt:lpstr>
      <vt:lpstr>Thought Experiment To measure the effect of “windfall” income</vt:lpstr>
      <vt:lpstr>PowerPoint Presentation</vt:lpstr>
      <vt:lpstr>PowerPoint Presentation</vt:lpstr>
      <vt:lpstr>PowerPoint Presentation</vt:lpstr>
      <vt:lpstr>Regression generalizes  the observational comparison!</vt:lpstr>
      <vt:lpstr>Regression generalizes  the observational comparison!</vt:lpstr>
      <vt:lpstr>Regression generalizes  the observational comparison!</vt:lpstr>
      <vt:lpstr>As usual The problem: Confounding Variables</vt:lpstr>
      <vt:lpstr>As usual The problem: Confounding Variables</vt:lpstr>
      <vt:lpstr>Let’s take a quick break!</vt:lpstr>
      <vt:lpstr>Multivariate Regression!</vt:lpstr>
      <vt:lpstr>Multivariate Regression</vt:lpstr>
      <vt:lpstr>“Plane” of best fit</vt:lpstr>
      <vt:lpstr>How does this fix the problem? Confounding variables</vt:lpstr>
      <vt:lpstr>How does this fix the problem? Confounding variables</vt:lpstr>
      <vt:lpstr>How does this fix the problem? Confounding variables</vt:lpstr>
      <vt:lpstr>How does this fix the problem? Confounding variables</vt:lpstr>
      <vt:lpstr>How does this fix the problem? Confounding variables</vt:lpstr>
      <vt:lpstr>How does this fix the problem? Confounding variables</vt:lpstr>
      <vt:lpstr>How does this fix the problem? Confounding variables</vt:lpstr>
      <vt:lpstr>How does this fix the problem? Confounding variables</vt:lpstr>
      <vt:lpstr>Multivariate Regression</vt:lpstr>
      <vt:lpstr>So…What is the effect of windfall income?</vt:lpstr>
      <vt:lpstr>The debate</vt:lpstr>
      <vt:lpstr>The debate</vt:lpstr>
      <vt:lpstr>The debate</vt:lpstr>
      <vt:lpstr>They ran a multivariate regression</vt:lpstr>
      <vt:lpstr>The debate</vt:lpstr>
      <vt:lpstr>Another multivariate regression…</vt:lpstr>
      <vt:lpstr>The debate</vt:lpstr>
      <vt:lpstr>Yet another  multivariate regression…</vt:lpstr>
      <vt:lpstr>Yet another  multivariate regression…</vt:lpstr>
      <vt:lpstr>The debate</vt:lpstr>
      <vt:lpstr>One of  Bodkin’s critiques of Klein+Liviatan </vt:lpstr>
      <vt:lpstr>What’s happening here??? Why do the same techniques get radically different results???</vt:lpstr>
      <vt:lpstr>Next time</vt:lpstr>
      <vt:lpstr>Wrap Up and Looking Ahead</vt:lpstr>
      <vt:lpstr>Take-Aways from Today</vt:lpstr>
      <vt:lpstr>Next Time</vt:lpstr>
      <vt:lpstr>Exit ticket</vt:lpstr>
      <vt:lpstr>Extra Slides  for Anticipated Questions on Multicollinearity  </vt:lpstr>
      <vt:lpstr>Q: Do we care about multicollinearity?</vt:lpstr>
      <vt:lpstr>Lots of places on the internet suggest that we should remove collinearities</vt:lpstr>
      <vt:lpstr>But!  Other places on the internet…</vt:lpstr>
      <vt:lpstr>Q: Do we care about multicollinearity?</vt:lpstr>
      <vt:lpstr>Q: Do we care about multicollinearity?</vt:lpstr>
      <vt:lpstr>Q: Do we care about multicollinearity?</vt:lpstr>
      <vt:lpstr>Q: Do we care about multicollinearity?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Regression! Motivated by Understanding the Effect of UBI</dc:title>
  <dc:creator>Mary Katherine Wootters</dc:creator>
  <cp:lastModifiedBy>Amar Venugopal</cp:lastModifiedBy>
  <cp:revision>35</cp:revision>
  <dcterms:created xsi:type="dcterms:W3CDTF">2024-10-07T16:44:24Z</dcterms:created>
  <dcterms:modified xsi:type="dcterms:W3CDTF">2025-10-21T22:46:35Z</dcterms:modified>
</cp:coreProperties>
</file>