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D5_563ED35E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418" r:id="rId15"/>
    <p:sldId id="417" r:id="rId16"/>
    <p:sldId id="419" r:id="rId17"/>
    <p:sldId id="406" r:id="rId18"/>
    <p:sldId id="421" r:id="rId19"/>
    <p:sldId id="424" r:id="rId20"/>
    <p:sldId id="425" r:id="rId21"/>
    <p:sldId id="422" r:id="rId22"/>
    <p:sldId id="426" r:id="rId23"/>
    <p:sldId id="427" r:id="rId24"/>
    <p:sldId id="469" r:id="rId25"/>
    <p:sldId id="420" r:id="rId26"/>
    <p:sldId id="428" r:id="rId27"/>
    <p:sldId id="431" r:id="rId28"/>
    <p:sldId id="432" r:id="rId29"/>
    <p:sldId id="433" r:id="rId30"/>
    <p:sldId id="441" r:id="rId31"/>
    <p:sldId id="439" r:id="rId32"/>
    <p:sldId id="436" r:id="rId33"/>
    <p:sldId id="437" r:id="rId34"/>
    <p:sldId id="434" r:id="rId35"/>
    <p:sldId id="442" r:id="rId36"/>
    <p:sldId id="440" r:id="rId37"/>
    <p:sldId id="445" r:id="rId38"/>
    <p:sldId id="446" r:id="rId39"/>
    <p:sldId id="448" r:id="rId40"/>
    <p:sldId id="447" r:id="rId41"/>
    <p:sldId id="449" r:id="rId42"/>
    <p:sldId id="452" r:id="rId43"/>
    <p:sldId id="453" r:id="rId44"/>
    <p:sldId id="454" r:id="rId45"/>
    <p:sldId id="455" r:id="rId46"/>
    <p:sldId id="456" r:id="rId47"/>
    <p:sldId id="33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58CD8C-03A7-9D85-365F-EE55E6D00704}" name="Jason Weitze" initials="JW" userId="c76f9870fa4fa5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626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modernComment_1D5_563ED3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F0A443-B799-0741-82CB-AE8DBC718DA7}" authorId="{FE58CD8C-03A7-9D85-365F-EE55E6D00704}" created="2024-10-22T17:06:45.63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46957918" sldId="469"/>
      <ac:spMk id="6" creationId="{D8B460FE-511E-6194-4683-FF0C1CC6F76D}"/>
      <ac:txMk cp="26" len="6">
        <ac:context len="33" hash="1488639939"/>
      </ac:txMk>
    </ac:txMkLst>
    <p188:pos x="5478632" y="479072"/>
    <p188:txBody>
      <a:bodyPr/>
      <a:lstStyle/>
      <a:p>
        <a:r>
          <a:rPr lang="en-US"/>
          <a:t>earnings?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EBCC9-647F-5E45-BA5E-8CCC5D43C492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55DA0-5701-4544-B989-8ED9ACDD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CF3F7-4D41-164A-A4D4-E640BD3750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2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Should $$\beta_L$$ be positive or negative?</a:t>
            </a:r>
          </a:p>
          <a:p>
            <a:r>
              <a:rPr lang="en-US"/>
              <a:t>https://www.polleverywhere.com/multiple_choice_polls/kCsbHoHpsxh7oZs1mQxKe?state=opened&amp;flow=Default&amp;onscreen=persist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6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5_563ED35E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FF79-BB73-440C-5390-3645CD1AF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Evidence on the Effect of Unearned Income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05A0-1A40-EE67-D3CC-B6D8C0250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Causality, Decision Making, and Data Science 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37429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3764-EF5E-8452-91D4-37D4A42D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</a:t>
            </a:r>
            <a:br>
              <a:rPr lang="en-US" dirty="0"/>
            </a:br>
            <a:r>
              <a:rPr lang="en-US" sz="5400" dirty="0"/>
              <a:t>Massachusetts Lottery Winners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FB29F-0C50-0A1B-188A-B46045504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C27CE-E8EB-5E10-D204-826425F2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91" y="267123"/>
            <a:ext cx="7605371" cy="2001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E05A1-1D3C-2A1A-B697-2C5C5EB35889}"/>
              </a:ext>
            </a:extLst>
          </p:cNvPr>
          <p:cNvSpPr txBox="1"/>
          <p:nvPr/>
        </p:nvSpPr>
        <p:spPr>
          <a:xfrm>
            <a:off x="8370278" y="2295524"/>
            <a:ext cx="353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American Economic Review, 2001</a:t>
            </a:r>
          </a:p>
        </p:txBody>
      </p:sp>
    </p:spTree>
    <p:extLst>
      <p:ext uri="{BB962C8B-B14F-4D97-AF65-F5344CB8AC3E}">
        <p14:creationId xmlns:p14="http://schemas.microsoft.com/office/powerpoint/2010/main" val="229904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AC3A-3803-4D84-5555-B18ED4D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19BDF-AB4D-B8AC-0D78-B2E75EEF0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4463"/>
                <a:ext cx="10515600" cy="49084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Look at people who played the lottery in MA, in 1984-1988.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“Winners” won large prizes (mean: $400K), paid out over 20 years.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“Non-winners” are season-ticket holders who won smaller ($100-$5000) one-time prizes.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Survey winners and non-winners: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What are things like now (at the time of the survey, 1995/1996)?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Do you / your spouse work?  How much savings do you have and of what types? What’s your housing/car situation? Etc.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What were things like when you won your small/big prize?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Similar questions, but about 1984-1988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Earnings info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Earnings at winning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6 years (via Social Security earnings records)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19BDF-AB4D-B8AC-0D78-B2E75EEF0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4463"/>
                <a:ext cx="10515600" cy="4908411"/>
              </a:xfrm>
              <a:blipFill>
                <a:blip r:embed="rId2"/>
                <a:stretch>
                  <a:fillRect l="-1043" t="-3106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13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8F3B-71A1-A6EB-F8B9-7BEC3BCE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861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  <a:br>
              <a:rPr lang="en-US" dirty="0"/>
            </a:br>
            <a:r>
              <a:rPr lang="en-US" sz="2700" dirty="0"/>
              <a:t>There were a lot more questions – you can see some of these data in your HW!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F3B4-C050-04F8-EE41-A0ADB9A6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155"/>
            <a:ext cx="5130521" cy="4745997"/>
          </a:xfrm>
        </p:spPr>
        <p:txBody>
          <a:bodyPr/>
          <a:lstStyle/>
          <a:p>
            <a:r>
              <a:rPr lang="en-US" dirty="0"/>
              <a:t>A few questions about “now” </a:t>
            </a:r>
            <a:r>
              <a:rPr lang="en-US" sz="2000" dirty="0"/>
              <a:t>(1995-1996)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6774E5-F43E-B896-221C-DAAD36815F3E}"/>
              </a:ext>
            </a:extLst>
          </p:cNvPr>
          <p:cNvSpPr txBox="1">
            <a:spLocks/>
          </p:cNvSpPr>
          <p:nvPr/>
        </p:nvSpPr>
        <p:spPr>
          <a:xfrm>
            <a:off x="7079902" y="2920403"/>
            <a:ext cx="4819022" cy="474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few questions about “when you won”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(1986)</a:t>
            </a:r>
            <a:r>
              <a:rPr lang="en-US" dirty="0">
                <a:sym typeface="Wingdings" pitchFamily="2" charset="2"/>
              </a:rPr>
              <a:t>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BF04B-2C91-D6BA-434E-09E2DB1C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8" y="2920403"/>
            <a:ext cx="5775526" cy="3263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D7534-1AB2-6D42-F447-4203986CD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8" y="3937597"/>
            <a:ext cx="6149002" cy="2832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083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3A4A-1AC7-E19E-EDED-E1BC7DF0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Summary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94DB2-19D2-AAAB-4242-1EAD9C9A55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94934"/>
            <a:ext cx="8217905" cy="54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3A4A-1AC7-E19E-EDED-E1BC7DF0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Summary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94DB2-19D2-AAAB-4242-1EAD9C9A55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94934"/>
            <a:ext cx="8217905" cy="5426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44990-8D32-6FA5-8E42-A4EA77A7B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499" y="3340642"/>
            <a:ext cx="2447707" cy="2188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2AAC9-9487-D74F-2CE7-B3964805172D}"/>
              </a:ext>
            </a:extLst>
          </p:cNvPr>
          <p:cNvSpPr txBox="1"/>
          <p:nvPr/>
        </p:nvSpPr>
        <p:spPr>
          <a:xfrm>
            <a:off x="9342921" y="662781"/>
            <a:ext cx="2672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Discuss: </a:t>
            </a:r>
          </a:p>
          <a:p>
            <a:pPr algn="ctr"/>
            <a:r>
              <a:rPr lang="en-US" sz="2400" dirty="0"/>
              <a:t>Are there meaningful differences between winners and losers?  </a:t>
            </a:r>
          </a:p>
          <a:p>
            <a:pPr algn="ctr"/>
            <a:r>
              <a:rPr lang="en-US" sz="2400" dirty="0"/>
              <a:t>If so, why might that be?</a:t>
            </a:r>
          </a:p>
        </p:txBody>
      </p:sp>
    </p:spTree>
    <p:extLst>
      <p:ext uri="{BB962C8B-B14F-4D97-AF65-F5344CB8AC3E}">
        <p14:creationId xmlns:p14="http://schemas.microsoft.com/office/powerpoint/2010/main" val="87508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ED845-8254-D26F-3FF3-35926CBA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C2BA-EFA3-6AA1-8CFB-E2596256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possible reasons…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13C8-62B5-00C4-3A64-57835E16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response rate was only around 50% for winners and 42% for non-winners.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Different types of people might be more/less likely to reply when they are winners/non-winners.</a:t>
            </a:r>
          </a:p>
          <a:p>
            <a:endParaRPr lang="en-US" dirty="0"/>
          </a:p>
          <a:p>
            <a:r>
              <a:rPr lang="en-US" dirty="0"/>
              <a:t>The lottery is random by </a:t>
            </a:r>
            <a:r>
              <a:rPr lang="en-US" b="1" dirty="0"/>
              <a:t>tickets</a:t>
            </a:r>
            <a:r>
              <a:rPr lang="en-US" dirty="0"/>
              <a:t>, not by people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Number of tickets bought may be correlated with other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80994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192B-CB43-BE68-3C80-BC24FFDD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“winning”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4B59-4204-DB61-7D41-A2AE491E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8155"/>
          </a:xfrm>
        </p:spPr>
        <p:txBody>
          <a:bodyPr/>
          <a:lstStyle/>
          <a:p>
            <a:r>
              <a:rPr lang="en-US" dirty="0"/>
              <a:t>Histogram of </a:t>
            </a:r>
            <a:r>
              <a:rPr lang="en-US" b="1" dirty="0"/>
              <a:t>yearly</a:t>
            </a:r>
            <a:r>
              <a:rPr lang="en-US" dirty="0"/>
              <a:t> payouts for winners: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D1A40-9E21-0618-2AFC-5EE5F84F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48" y="2451100"/>
            <a:ext cx="8445391" cy="37375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66F7F8-3884-CDBA-8D8D-5445F1FE3ECF}"/>
              </a:ext>
            </a:extLst>
          </p:cNvPr>
          <p:cNvGrpSpPr/>
          <p:nvPr/>
        </p:nvGrpSpPr>
        <p:grpSpPr>
          <a:xfrm flipH="1">
            <a:off x="9460891" y="1922274"/>
            <a:ext cx="2347163" cy="3327806"/>
            <a:chOff x="2487772" y="3114648"/>
            <a:chExt cx="2964221" cy="3327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9849B3-C53E-8C30-81A6-682B75BB9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684536" y="4314977"/>
              <a:ext cx="1146772" cy="21274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90BC00-60C5-9295-6DDE-96EE5424A15E}"/>
                </a:ext>
              </a:extLst>
            </p:cNvPr>
            <p:cNvSpPr txBox="1"/>
            <p:nvPr/>
          </p:nvSpPr>
          <p:spPr>
            <a:xfrm>
              <a:off x="2487772" y="3114648"/>
              <a:ext cx="2964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Lots of winners received about $20,000 per year for 20 years.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0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3757-BC2F-9DF6-A118-7A7BB709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Validity?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4600D-9051-2827-0F85-1AA3044A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lottery players compare to the rest of the population?</a:t>
            </a:r>
          </a:p>
          <a:p>
            <a:r>
              <a:rPr lang="en-US" dirty="0"/>
              <a:t>Here is a comparison to the Current Population Survey, a nationally representative survey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40BA4-31B8-8E05-2528-BD894D6B21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15" y="3572228"/>
            <a:ext cx="8932569" cy="22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9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CCA-7924-EE63-2FE9-0ACCCA5C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8B35B-877D-5A33-A76F-4F54DD811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Lottery study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077CE3-9EAD-EB24-C839-0449478ADCF3}"/>
              </a:ext>
            </a:extLst>
          </p:cNvPr>
          <p:cNvGrpSpPr/>
          <p:nvPr/>
        </p:nvGrpSpPr>
        <p:grpSpPr>
          <a:xfrm flipH="1">
            <a:off x="9118599" y="1816006"/>
            <a:ext cx="2677501" cy="3434074"/>
            <a:chOff x="2502869" y="3008380"/>
            <a:chExt cx="3381403" cy="343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7BA78D-DAB1-117F-C0AB-73489EF96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684536" y="4314977"/>
              <a:ext cx="1146772" cy="21274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171A08-DF11-B00C-63D1-5F8D09E9FBF4}"/>
                </a:ext>
              </a:extLst>
            </p:cNvPr>
            <p:cNvSpPr txBox="1"/>
            <p:nvPr/>
          </p:nvSpPr>
          <p:spPr>
            <a:xfrm>
              <a:off x="2502869" y="3008380"/>
              <a:ext cx="338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You’ll get to play around with these data and see if you find similar things in your homework!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5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D0FE-C0BA-55D2-49D9-F7B63A3A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Looks like there’s an effect…</a:t>
            </a:r>
            <a:br>
              <a:rPr lang="en-US" dirty="0"/>
            </a:br>
            <a:r>
              <a:rPr lang="en-US" sz="2400" dirty="0"/>
              <a:t>On whether or not you 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16F9F-FA60-CDBD-2755-201E7F59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6" y="1690688"/>
            <a:ext cx="10392905" cy="4436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40DF4-56CA-84B8-2EC3-E4DA7064649F}"/>
              </a:ext>
            </a:extLst>
          </p:cNvPr>
          <p:cNvSpPr txBox="1"/>
          <p:nvPr/>
        </p:nvSpPr>
        <p:spPr>
          <a:xfrm>
            <a:off x="7265633" y="3650735"/>
            <a:ext cx="13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Big winners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B8850-FE88-5ABF-CA62-10AC10C0A077}"/>
              </a:ext>
            </a:extLst>
          </p:cNvPr>
          <p:cNvSpPr txBox="1"/>
          <p:nvPr/>
        </p:nvSpPr>
        <p:spPr>
          <a:xfrm>
            <a:off x="9738502" y="3217173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Winners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D215B-4C34-19D5-0CA1-2B591A76CF71}"/>
              </a:ext>
            </a:extLst>
          </p:cNvPr>
          <p:cNvSpPr txBox="1"/>
          <p:nvPr/>
        </p:nvSpPr>
        <p:spPr>
          <a:xfrm>
            <a:off x="8701809" y="2781855"/>
            <a:ext cx="149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Non-Winners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01DDB64-9EA2-E6D3-B1C7-864F2CAD1416}"/>
              </a:ext>
            </a:extLst>
          </p:cNvPr>
          <p:cNvSpPr/>
          <p:nvPr/>
        </p:nvSpPr>
        <p:spPr>
          <a:xfrm>
            <a:off x="2154264" y="2772029"/>
            <a:ext cx="8865031" cy="1259621"/>
          </a:xfrm>
          <a:custGeom>
            <a:avLst/>
            <a:gdLst>
              <a:gd name="connsiteX0" fmla="*/ 0 w 8865031"/>
              <a:gd name="connsiteY0" fmla="*/ 141652 h 1259621"/>
              <a:gd name="connsiteX1" fmla="*/ 371960 w 8865031"/>
              <a:gd name="connsiteY1" fmla="*/ 172649 h 1259621"/>
              <a:gd name="connsiteX2" fmla="*/ 697424 w 8865031"/>
              <a:gd name="connsiteY2" fmla="*/ 281137 h 1259621"/>
              <a:gd name="connsiteX3" fmla="*/ 1053885 w 8865031"/>
              <a:gd name="connsiteY3" fmla="*/ 172649 h 1259621"/>
              <a:gd name="connsiteX4" fmla="*/ 1503336 w 8865031"/>
              <a:gd name="connsiteY4" fmla="*/ 48663 h 1259621"/>
              <a:gd name="connsiteX5" fmla="*/ 2247255 w 8865031"/>
              <a:gd name="connsiteY5" fmla="*/ 2168 h 1259621"/>
              <a:gd name="connsiteX6" fmla="*/ 2882685 w 8865031"/>
              <a:gd name="connsiteY6" fmla="*/ 110656 h 1259621"/>
              <a:gd name="connsiteX7" fmla="*/ 3843580 w 8865031"/>
              <a:gd name="connsiteY7" fmla="*/ 95157 h 1259621"/>
              <a:gd name="connsiteX8" fmla="*/ 4432516 w 8865031"/>
              <a:gd name="connsiteY8" fmla="*/ 141652 h 1259621"/>
              <a:gd name="connsiteX9" fmla="*/ 4556502 w 8865031"/>
              <a:gd name="connsiteY9" fmla="*/ 250140 h 1259621"/>
              <a:gd name="connsiteX10" fmla="*/ 5129939 w 8865031"/>
              <a:gd name="connsiteY10" fmla="*/ 730588 h 1259621"/>
              <a:gd name="connsiteX11" fmla="*/ 5796367 w 8865031"/>
              <a:gd name="connsiteY11" fmla="*/ 901069 h 1259621"/>
              <a:gd name="connsiteX12" fmla="*/ 6555783 w 8865031"/>
              <a:gd name="connsiteY12" fmla="*/ 963063 h 1259621"/>
              <a:gd name="connsiteX13" fmla="*/ 7392692 w 8865031"/>
              <a:gd name="connsiteY13" fmla="*/ 1257530 h 1259621"/>
              <a:gd name="connsiteX14" fmla="*/ 8105614 w 8865031"/>
              <a:gd name="connsiteY14" fmla="*/ 1102547 h 1259621"/>
              <a:gd name="connsiteX15" fmla="*/ 8865031 w 8865031"/>
              <a:gd name="connsiteY15" fmla="*/ 1257530 h 12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65031" h="1259621">
                <a:moveTo>
                  <a:pt x="0" y="141652"/>
                </a:moveTo>
                <a:cubicBezTo>
                  <a:pt x="127861" y="145527"/>
                  <a:pt x="255723" y="149402"/>
                  <a:pt x="371960" y="172649"/>
                </a:cubicBezTo>
                <a:cubicBezTo>
                  <a:pt x="488197" y="195896"/>
                  <a:pt x="583770" y="281137"/>
                  <a:pt x="697424" y="281137"/>
                </a:cubicBezTo>
                <a:cubicBezTo>
                  <a:pt x="811078" y="281137"/>
                  <a:pt x="919566" y="211395"/>
                  <a:pt x="1053885" y="172649"/>
                </a:cubicBezTo>
                <a:cubicBezTo>
                  <a:pt x="1188204" y="133903"/>
                  <a:pt x="1304441" y="77076"/>
                  <a:pt x="1503336" y="48663"/>
                </a:cubicBezTo>
                <a:cubicBezTo>
                  <a:pt x="1702231" y="20250"/>
                  <a:pt x="2017364" y="-8164"/>
                  <a:pt x="2247255" y="2168"/>
                </a:cubicBezTo>
                <a:cubicBezTo>
                  <a:pt x="2477146" y="12500"/>
                  <a:pt x="2616631" y="95158"/>
                  <a:pt x="2882685" y="110656"/>
                </a:cubicBezTo>
                <a:cubicBezTo>
                  <a:pt x="3148739" y="126154"/>
                  <a:pt x="3585275" y="89991"/>
                  <a:pt x="3843580" y="95157"/>
                </a:cubicBezTo>
                <a:cubicBezTo>
                  <a:pt x="4101885" y="100323"/>
                  <a:pt x="4313696" y="115822"/>
                  <a:pt x="4432516" y="141652"/>
                </a:cubicBezTo>
                <a:cubicBezTo>
                  <a:pt x="4551336" y="167482"/>
                  <a:pt x="4556502" y="250140"/>
                  <a:pt x="4556502" y="250140"/>
                </a:cubicBezTo>
                <a:cubicBezTo>
                  <a:pt x="4672739" y="348296"/>
                  <a:pt x="4923295" y="622100"/>
                  <a:pt x="5129939" y="730588"/>
                </a:cubicBezTo>
                <a:cubicBezTo>
                  <a:pt x="5336583" y="839076"/>
                  <a:pt x="5558726" y="862323"/>
                  <a:pt x="5796367" y="901069"/>
                </a:cubicBezTo>
                <a:cubicBezTo>
                  <a:pt x="6034008" y="939815"/>
                  <a:pt x="6289729" y="903653"/>
                  <a:pt x="6555783" y="963063"/>
                </a:cubicBezTo>
                <a:cubicBezTo>
                  <a:pt x="6821837" y="1022473"/>
                  <a:pt x="7134387" y="1234283"/>
                  <a:pt x="7392692" y="1257530"/>
                </a:cubicBezTo>
                <a:cubicBezTo>
                  <a:pt x="7650997" y="1280777"/>
                  <a:pt x="7860224" y="1102547"/>
                  <a:pt x="8105614" y="1102547"/>
                </a:cubicBezTo>
                <a:cubicBezTo>
                  <a:pt x="8351004" y="1102547"/>
                  <a:pt x="8608017" y="1180038"/>
                  <a:pt x="8865031" y="1257530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6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2645-F809-D986-1B55-7DFE7F50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A547-1923-059B-0397-4DFE85EBF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Part 1 </a:t>
            </a:r>
            <a:r>
              <a:rPr lang="en-US" b="1" i="1" dirty="0"/>
              <a:t>and</a:t>
            </a:r>
            <a:r>
              <a:rPr lang="en-US" dirty="0"/>
              <a:t> Project Ideas due Monday!</a:t>
            </a:r>
          </a:p>
        </p:txBody>
      </p:sp>
    </p:spTree>
    <p:extLst>
      <p:ext uri="{BB962C8B-B14F-4D97-AF65-F5344CB8AC3E}">
        <p14:creationId xmlns:p14="http://schemas.microsoft.com/office/powerpoint/2010/main" val="146269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16F9F-FA60-CDBD-2755-201E7F59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6" y="1690688"/>
            <a:ext cx="10392905" cy="4436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40DF4-56CA-84B8-2EC3-E4DA7064649F}"/>
              </a:ext>
            </a:extLst>
          </p:cNvPr>
          <p:cNvSpPr txBox="1"/>
          <p:nvPr/>
        </p:nvSpPr>
        <p:spPr>
          <a:xfrm>
            <a:off x="7265633" y="3650735"/>
            <a:ext cx="13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Big winners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B8850-FE88-5ABF-CA62-10AC10C0A077}"/>
              </a:ext>
            </a:extLst>
          </p:cNvPr>
          <p:cNvSpPr txBox="1"/>
          <p:nvPr/>
        </p:nvSpPr>
        <p:spPr>
          <a:xfrm>
            <a:off x="9738502" y="3217173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Winners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D215B-4C34-19D5-0CA1-2B591A76CF71}"/>
              </a:ext>
            </a:extLst>
          </p:cNvPr>
          <p:cNvSpPr txBox="1"/>
          <p:nvPr/>
        </p:nvSpPr>
        <p:spPr>
          <a:xfrm>
            <a:off x="8701809" y="2781855"/>
            <a:ext cx="149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Non-Winners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01DDB64-9EA2-E6D3-B1C7-864F2CAD1416}"/>
              </a:ext>
            </a:extLst>
          </p:cNvPr>
          <p:cNvSpPr/>
          <p:nvPr/>
        </p:nvSpPr>
        <p:spPr>
          <a:xfrm>
            <a:off x="2154264" y="2772029"/>
            <a:ext cx="8865031" cy="1259621"/>
          </a:xfrm>
          <a:custGeom>
            <a:avLst/>
            <a:gdLst>
              <a:gd name="connsiteX0" fmla="*/ 0 w 8865031"/>
              <a:gd name="connsiteY0" fmla="*/ 141652 h 1259621"/>
              <a:gd name="connsiteX1" fmla="*/ 371960 w 8865031"/>
              <a:gd name="connsiteY1" fmla="*/ 172649 h 1259621"/>
              <a:gd name="connsiteX2" fmla="*/ 697424 w 8865031"/>
              <a:gd name="connsiteY2" fmla="*/ 281137 h 1259621"/>
              <a:gd name="connsiteX3" fmla="*/ 1053885 w 8865031"/>
              <a:gd name="connsiteY3" fmla="*/ 172649 h 1259621"/>
              <a:gd name="connsiteX4" fmla="*/ 1503336 w 8865031"/>
              <a:gd name="connsiteY4" fmla="*/ 48663 h 1259621"/>
              <a:gd name="connsiteX5" fmla="*/ 2247255 w 8865031"/>
              <a:gd name="connsiteY5" fmla="*/ 2168 h 1259621"/>
              <a:gd name="connsiteX6" fmla="*/ 2882685 w 8865031"/>
              <a:gd name="connsiteY6" fmla="*/ 110656 h 1259621"/>
              <a:gd name="connsiteX7" fmla="*/ 3843580 w 8865031"/>
              <a:gd name="connsiteY7" fmla="*/ 95157 h 1259621"/>
              <a:gd name="connsiteX8" fmla="*/ 4432516 w 8865031"/>
              <a:gd name="connsiteY8" fmla="*/ 141652 h 1259621"/>
              <a:gd name="connsiteX9" fmla="*/ 4556502 w 8865031"/>
              <a:gd name="connsiteY9" fmla="*/ 250140 h 1259621"/>
              <a:gd name="connsiteX10" fmla="*/ 5129939 w 8865031"/>
              <a:gd name="connsiteY10" fmla="*/ 730588 h 1259621"/>
              <a:gd name="connsiteX11" fmla="*/ 5796367 w 8865031"/>
              <a:gd name="connsiteY11" fmla="*/ 901069 h 1259621"/>
              <a:gd name="connsiteX12" fmla="*/ 6555783 w 8865031"/>
              <a:gd name="connsiteY12" fmla="*/ 963063 h 1259621"/>
              <a:gd name="connsiteX13" fmla="*/ 7392692 w 8865031"/>
              <a:gd name="connsiteY13" fmla="*/ 1257530 h 1259621"/>
              <a:gd name="connsiteX14" fmla="*/ 8105614 w 8865031"/>
              <a:gd name="connsiteY14" fmla="*/ 1102547 h 1259621"/>
              <a:gd name="connsiteX15" fmla="*/ 8865031 w 8865031"/>
              <a:gd name="connsiteY15" fmla="*/ 1257530 h 12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65031" h="1259621">
                <a:moveTo>
                  <a:pt x="0" y="141652"/>
                </a:moveTo>
                <a:cubicBezTo>
                  <a:pt x="127861" y="145527"/>
                  <a:pt x="255723" y="149402"/>
                  <a:pt x="371960" y="172649"/>
                </a:cubicBezTo>
                <a:cubicBezTo>
                  <a:pt x="488197" y="195896"/>
                  <a:pt x="583770" y="281137"/>
                  <a:pt x="697424" y="281137"/>
                </a:cubicBezTo>
                <a:cubicBezTo>
                  <a:pt x="811078" y="281137"/>
                  <a:pt x="919566" y="211395"/>
                  <a:pt x="1053885" y="172649"/>
                </a:cubicBezTo>
                <a:cubicBezTo>
                  <a:pt x="1188204" y="133903"/>
                  <a:pt x="1304441" y="77076"/>
                  <a:pt x="1503336" y="48663"/>
                </a:cubicBezTo>
                <a:cubicBezTo>
                  <a:pt x="1702231" y="20250"/>
                  <a:pt x="2017364" y="-8164"/>
                  <a:pt x="2247255" y="2168"/>
                </a:cubicBezTo>
                <a:cubicBezTo>
                  <a:pt x="2477146" y="12500"/>
                  <a:pt x="2616631" y="95158"/>
                  <a:pt x="2882685" y="110656"/>
                </a:cubicBezTo>
                <a:cubicBezTo>
                  <a:pt x="3148739" y="126154"/>
                  <a:pt x="3585275" y="89991"/>
                  <a:pt x="3843580" y="95157"/>
                </a:cubicBezTo>
                <a:cubicBezTo>
                  <a:pt x="4101885" y="100323"/>
                  <a:pt x="4313696" y="115822"/>
                  <a:pt x="4432516" y="141652"/>
                </a:cubicBezTo>
                <a:cubicBezTo>
                  <a:pt x="4551336" y="167482"/>
                  <a:pt x="4556502" y="250140"/>
                  <a:pt x="4556502" y="250140"/>
                </a:cubicBezTo>
                <a:cubicBezTo>
                  <a:pt x="4672739" y="348296"/>
                  <a:pt x="4923295" y="622100"/>
                  <a:pt x="5129939" y="730588"/>
                </a:cubicBezTo>
                <a:cubicBezTo>
                  <a:pt x="5336583" y="839076"/>
                  <a:pt x="5558726" y="862323"/>
                  <a:pt x="5796367" y="901069"/>
                </a:cubicBezTo>
                <a:cubicBezTo>
                  <a:pt x="6034008" y="939815"/>
                  <a:pt x="6289729" y="903653"/>
                  <a:pt x="6555783" y="963063"/>
                </a:cubicBezTo>
                <a:cubicBezTo>
                  <a:pt x="6821837" y="1022473"/>
                  <a:pt x="7134387" y="1234283"/>
                  <a:pt x="7392692" y="1257530"/>
                </a:cubicBezTo>
                <a:cubicBezTo>
                  <a:pt x="7650997" y="1280777"/>
                  <a:pt x="7860224" y="1102547"/>
                  <a:pt x="8105614" y="1102547"/>
                </a:cubicBezTo>
                <a:cubicBezTo>
                  <a:pt x="8351004" y="1102547"/>
                  <a:pt x="8608017" y="1180038"/>
                  <a:pt x="8865031" y="1257530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132136-64E5-D5C0-2965-A65804EFF36A}"/>
              </a:ext>
            </a:extLst>
          </p:cNvPr>
          <p:cNvSpPr txBox="1">
            <a:spLocks/>
          </p:cNvSpPr>
          <p:nvPr/>
        </p:nvSpPr>
        <p:spPr>
          <a:xfrm>
            <a:off x="8650637" y="431111"/>
            <a:ext cx="2788403" cy="1193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But how do we quantify it?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4A781B-DA8B-E41D-7C23-CE7B8DFB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Looks like there’s an effect…</a:t>
            </a:r>
            <a:br>
              <a:rPr lang="en-US" dirty="0"/>
            </a:br>
            <a:r>
              <a:rPr lang="en-US" sz="2400" dirty="0"/>
              <a:t>On whether or not you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F548-30CC-9ADA-CAD1-1F04BE05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multivariate regression!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93AA7-49FC-EC53-7766-78F433CFD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76000" cy="4351338"/>
              </a:xfrm>
            </p:spPr>
            <p:txBody>
              <a:bodyPr/>
              <a:lstStyle/>
              <a:p>
                <a:r>
                  <a:rPr lang="en-US" b="1" dirty="0"/>
                  <a:t>Outcome variable: </a:t>
                </a:r>
                <a:r>
                  <a:rPr lang="en-US" dirty="0">
                    <a:solidFill>
                      <a:schemeClr val="accent1"/>
                    </a:solidFill>
                  </a:rPr>
                  <a:t>average earnings </a:t>
                </a:r>
                <a:r>
                  <a:rPr lang="en-US" dirty="0"/>
                  <a:t>over 6 years post-winning</a:t>
                </a:r>
              </a:p>
              <a:p>
                <a:r>
                  <a:rPr lang="en-US" b="1" dirty="0"/>
                  <a:t>Variable we care about: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/>
                  <a:t>, lottery payout per year</a:t>
                </a:r>
              </a:p>
              <a:p>
                <a:r>
                  <a:rPr lang="en-US" b="1" dirty="0"/>
                  <a:t>Other variables in the regression: </a:t>
                </a:r>
                <a:r>
                  <a:rPr lang="en-US" dirty="0">
                    <a:solidFill>
                      <a:schemeClr val="accent5"/>
                    </a:solidFill>
                  </a:rPr>
                  <a:t>Tons of stuff!</a:t>
                </a:r>
              </a:p>
              <a:p>
                <a:pPr lvl="1"/>
                <a:r>
                  <a:rPr lang="en-US" dirty="0"/>
                  <a:t>Age, sex, education, number of tickets bought, prior earnings, prior employment status…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93AA7-49FC-EC53-7766-78F433CFD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76000" cy="4351338"/>
              </a:xfrm>
              <a:blipFill>
                <a:blip r:embed="rId2"/>
                <a:stretch>
                  <a:fillRect l="-102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AA9627-D902-3F86-C9D3-8D9D2232A6D7}"/>
                  </a:ext>
                </a:extLst>
              </p:cNvPr>
              <p:cNvSpPr txBox="1"/>
              <p:nvPr/>
            </p:nvSpPr>
            <p:spPr>
              <a:xfrm>
                <a:off x="1538534" y="4519246"/>
                <a:ext cx="9114931" cy="815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Average</m:t>
                          </m:r>
                          <m: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earnings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stuff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stuff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AA9627-D902-3F86-C9D3-8D9D2232A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34" y="4519246"/>
                <a:ext cx="9114931" cy="815736"/>
              </a:xfrm>
              <a:prstGeom prst="rect">
                <a:avLst/>
              </a:prstGeom>
              <a:blipFill>
                <a:blip r:embed="rId3"/>
                <a:stretch>
                  <a:fillRect r="-972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BE4F0-BEF7-C26D-5132-BD4362C14A7B}"/>
                  </a:ext>
                </a:extLst>
              </p:cNvPr>
              <p:cNvSpPr txBox="1"/>
              <p:nvPr/>
            </p:nvSpPr>
            <p:spPr>
              <a:xfrm>
                <a:off x="838200" y="5969655"/>
                <a:ext cx="94084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Quick sanity-check: </a:t>
                </a:r>
                <a:r>
                  <a:rPr lang="en-US" sz="2800" dirty="0"/>
                  <a:t>Do you think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/>
                  <a:t> is positive or negative?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BE4F0-BEF7-C26D-5132-BD4362C1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69655"/>
                <a:ext cx="9408473" cy="523220"/>
              </a:xfrm>
              <a:prstGeom prst="rect">
                <a:avLst/>
              </a:prstGeom>
              <a:blipFill>
                <a:blip r:embed="rId4"/>
                <a:stretch>
                  <a:fillRect l="-1350" t="-9302" r="-40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030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B315-69A3-5CB1-D4CE-DA5497D1C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E29F-82B2-E91E-C68A-B1B1626C0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kCsbHoHpsxh7oZs1mQxKe?state=opened&amp;flow=Default&amp;onscreen=persist">
            <a:extLst>
              <a:ext uri="{FF2B5EF4-FFF2-40B4-BE49-F238E27FC236}">
                <a16:creationId xmlns:a16="http://schemas.microsoft.com/office/drawing/2014/main" id="{A062C995-4144-CA1E-CD3E-C803928451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F548-30CC-9ADA-CAD1-1F04BE05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multivariate regression!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93AA7-49FC-EC53-7766-78F433CFD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76000" cy="4351338"/>
              </a:xfrm>
            </p:spPr>
            <p:txBody>
              <a:bodyPr/>
              <a:lstStyle/>
              <a:p>
                <a:r>
                  <a:rPr lang="en-US" b="1" dirty="0"/>
                  <a:t>Outcome variable: </a:t>
                </a:r>
                <a:r>
                  <a:rPr lang="en-US" dirty="0">
                    <a:solidFill>
                      <a:schemeClr val="accent1"/>
                    </a:solidFill>
                  </a:rPr>
                  <a:t>average earnings </a:t>
                </a:r>
                <a:r>
                  <a:rPr lang="en-US" dirty="0"/>
                  <a:t>over 6 years post-winning</a:t>
                </a:r>
              </a:p>
              <a:p>
                <a:r>
                  <a:rPr lang="en-US" b="1" dirty="0"/>
                  <a:t>Variable we care about: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/>
                  <a:t>, lottery payout per year</a:t>
                </a:r>
              </a:p>
              <a:p>
                <a:r>
                  <a:rPr lang="en-US" b="1" dirty="0"/>
                  <a:t>Other variables in the regression: </a:t>
                </a:r>
                <a:r>
                  <a:rPr lang="en-US" dirty="0">
                    <a:solidFill>
                      <a:schemeClr val="accent5"/>
                    </a:solidFill>
                  </a:rPr>
                  <a:t>Tons of stuff!</a:t>
                </a:r>
              </a:p>
              <a:p>
                <a:pPr lvl="1"/>
                <a:r>
                  <a:rPr lang="en-US" dirty="0"/>
                  <a:t>Age, sex, education, number of tickets bought, prior earnings, prior employment status…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93AA7-49FC-EC53-7766-78F433CFD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76000" cy="4351338"/>
              </a:xfrm>
              <a:blipFill>
                <a:blip r:embed="rId2"/>
                <a:stretch>
                  <a:fillRect l="-102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AA9627-D902-3F86-C9D3-8D9D2232A6D7}"/>
                  </a:ext>
                </a:extLst>
              </p:cNvPr>
              <p:cNvSpPr txBox="1"/>
              <p:nvPr/>
            </p:nvSpPr>
            <p:spPr>
              <a:xfrm>
                <a:off x="1538534" y="4519246"/>
                <a:ext cx="9114931" cy="815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Average</m:t>
                          </m:r>
                          <m: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earnings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stuff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stuff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AA9627-D902-3F86-C9D3-8D9D2232A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34" y="4519246"/>
                <a:ext cx="9114931" cy="815736"/>
              </a:xfrm>
              <a:prstGeom prst="rect">
                <a:avLst/>
              </a:prstGeom>
              <a:blipFill>
                <a:blip r:embed="rId3"/>
                <a:stretch>
                  <a:fillRect r="-972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BE4F0-BEF7-C26D-5132-BD4362C14A7B}"/>
                  </a:ext>
                </a:extLst>
              </p:cNvPr>
              <p:cNvSpPr txBox="1"/>
              <p:nvPr/>
            </p:nvSpPr>
            <p:spPr>
              <a:xfrm>
                <a:off x="838200" y="5700964"/>
                <a:ext cx="625626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Result</a:t>
                </a:r>
                <a:r>
                  <a:rPr lang="en-US" sz="32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=−0.051      (0.008)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BE4F0-BEF7-C26D-5132-BD4362C1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00964"/>
                <a:ext cx="6256264" cy="610936"/>
              </a:xfrm>
              <a:prstGeom prst="rect">
                <a:avLst/>
              </a:prstGeom>
              <a:blipFill>
                <a:blip r:embed="rId4"/>
                <a:stretch>
                  <a:fillRect l="-2231" t="-10204" r="-811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CE5006F-2FD2-F8CF-F9EE-E251A2DE1EDD}"/>
              </a:ext>
            </a:extLst>
          </p:cNvPr>
          <p:cNvSpPr txBox="1"/>
          <p:nvPr/>
        </p:nvSpPr>
        <p:spPr>
          <a:xfrm>
            <a:off x="7473462" y="5576798"/>
            <a:ext cx="290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Every dollar of unearned yearly permanent income causes someone to earn 5¢ less, on average.</a:t>
            </a:r>
          </a:p>
        </p:txBody>
      </p:sp>
    </p:spTree>
    <p:extLst>
      <p:ext uri="{BB962C8B-B14F-4D97-AF65-F5344CB8AC3E}">
        <p14:creationId xmlns:p14="http://schemas.microsoft.com/office/powerpoint/2010/main" val="178894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574D-233A-8D69-9193-EE78364C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Sanity-check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3681-8D60-2577-2430-82223030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What happens if we let the dependent variable be “average earnings in the 6 years </a:t>
            </a:r>
            <a:r>
              <a:rPr lang="en-US" b="1" dirty="0"/>
              <a:t>before</a:t>
            </a:r>
            <a:r>
              <a:rPr lang="en-US" dirty="0"/>
              <a:t> you won the lottery”?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should get that the ATE is 0…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E1B95-3D4F-437A-F5AD-516333C5C2CC}"/>
              </a:ext>
            </a:extLst>
          </p:cNvPr>
          <p:cNvSpPr txBox="1"/>
          <p:nvPr/>
        </p:nvSpPr>
        <p:spPr>
          <a:xfrm>
            <a:off x="1474898" y="316739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Outcome variable: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460FE-511E-6194-4683-FF0C1CC6F76D}"/>
              </a:ext>
            </a:extLst>
          </p:cNvPr>
          <p:cNvSpPr txBox="1"/>
          <p:nvPr/>
        </p:nvSpPr>
        <p:spPr>
          <a:xfrm>
            <a:off x="440254" y="3907577"/>
            <a:ext cx="54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Average of </a:t>
            </a:r>
            <a:r>
              <a:rPr lang="en-US" sz="2400" b="1" dirty="0">
                <a:solidFill>
                  <a:schemeClr val="accent1"/>
                </a:solidFill>
              </a:rPr>
              <a:t>last</a:t>
            </a:r>
            <a:r>
              <a:rPr lang="en-US" sz="2400" dirty="0">
                <a:solidFill>
                  <a:schemeClr val="accent1"/>
                </a:solidFill>
              </a:rPr>
              <a:t> 1 year of income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EA850-3B7A-1F79-08C6-FF04D91D4531}"/>
              </a:ext>
            </a:extLst>
          </p:cNvPr>
          <p:cNvSpPr txBox="1"/>
          <p:nvPr/>
        </p:nvSpPr>
        <p:spPr>
          <a:xfrm>
            <a:off x="1301049" y="5221805"/>
            <a:ext cx="479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Average of</a:t>
            </a:r>
            <a:r>
              <a:rPr lang="en-US" sz="2400" b="1" dirty="0">
                <a:solidFill>
                  <a:schemeClr val="accent1"/>
                </a:solidFill>
              </a:rPr>
              <a:t> next </a:t>
            </a:r>
            <a:r>
              <a:rPr lang="en-US" sz="2400" dirty="0">
                <a:solidFill>
                  <a:schemeClr val="accent1"/>
                </a:solidFill>
              </a:rPr>
              <a:t>6 years of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C1DA69-8E3A-F92B-46FF-5E0A5758B621}"/>
                  </a:ext>
                </a:extLst>
              </p:cNvPr>
              <p:cNvSpPr txBox="1"/>
              <p:nvPr/>
            </p:nvSpPr>
            <p:spPr>
              <a:xfrm>
                <a:off x="7381977" y="3144242"/>
                <a:ext cx="2463688" cy="546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win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C1DA69-8E3A-F92B-46FF-5E0A5758B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977" y="3144242"/>
                <a:ext cx="2463688" cy="546368"/>
              </a:xfrm>
              <a:prstGeom prst="rect">
                <a:avLst/>
              </a:prstGeom>
              <a:blipFill>
                <a:blip r:embed="rId4"/>
                <a:stretch>
                  <a:fillRect l="-5128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34BC77-4E6B-2E17-0ED7-FCC59C4FAA6C}"/>
              </a:ext>
            </a:extLst>
          </p:cNvPr>
          <p:cNvSpPr txBox="1"/>
          <p:nvPr/>
        </p:nvSpPr>
        <p:spPr>
          <a:xfrm>
            <a:off x="7431796" y="3866357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-0.53  (.78)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59180-57D3-FBAD-5ED2-0743AE1E5814}"/>
              </a:ext>
            </a:extLst>
          </p:cNvPr>
          <p:cNvSpPr txBox="1"/>
          <p:nvPr/>
        </p:nvSpPr>
        <p:spPr>
          <a:xfrm>
            <a:off x="7381977" y="5219989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-5.74  (1.40)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B2FE8-93DC-C511-E3B5-B6F020154992}"/>
                  </a:ext>
                </a:extLst>
              </p:cNvPr>
              <p:cNvSpPr txBox="1"/>
              <p:nvPr/>
            </p:nvSpPr>
            <p:spPr>
              <a:xfrm>
                <a:off x="4653279" y="6070095"/>
                <a:ext cx="753872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Slightly different regression: 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(Average earnings)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win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Did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you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win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lottery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accent5"/>
                  </a:solidFill>
                </a:endParaRPr>
              </a:p>
              <a:p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B2FE8-93DC-C511-E3B5-B6F02015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279" y="6070095"/>
                <a:ext cx="7538721" cy="923330"/>
              </a:xfrm>
              <a:prstGeom prst="rect">
                <a:avLst/>
              </a:prstGeom>
              <a:blipFill>
                <a:blip r:embed="rId5"/>
                <a:stretch>
                  <a:fillRect l="-672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117B430-C564-65B0-B463-04BE1E1B8922}"/>
              </a:ext>
            </a:extLst>
          </p:cNvPr>
          <p:cNvSpPr/>
          <p:nvPr/>
        </p:nvSpPr>
        <p:spPr>
          <a:xfrm>
            <a:off x="1301049" y="3016251"/>
            <a:ext cx="9037320" cy="27862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F309B-E8D8-C7D0-FC07-41527A5FD9E3}"/>
              </a:ext>
            </a:extLst>
          </p:cNvPr>
          <p:cNvSpPr txBox="1"/>
          <p:nvPr/>
        </p:nvSpPr>
        <p:spPr>
          <a:xfrm>
            <a:off x="593800" y="4543173"/>
            <a:ext cx="54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Average of </a:t>
            </a:r>
            <a:r>
              <a:rPr lang="en-US" sz="2400" b="1" dirty="0">
                <a:solidFill>
                  <a:schemeClr val="accent1"/>
                </a:solidFill>
              </a:rPr>
              <a:t>last</a:t>
            </a:r>
            <a:r>
              <a:rPr lang="en-US" sz="2400" dirty="0">
                <a:solidFill>
                  <a:schemeClr val="accent1"/>
                </a:solidFill>
              </a:rPr>
              <a:t> 3 years of 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24318-2E05-54BB-91D3-1F58058A7717}"/>
              </a:ext>
            </a:extLst>
          </p:cNvPr>
          <p:cNvSpPr txBox="1"/>
          <p:nvPr/>
        </p:nvSpPr>
        <p:spPr>
          <a:xfrm>
            <a:off x="7417573" y="4507063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-0.39  (.95)</a:t>
            </a:r>
          </a:p>
        </p:txBody>
      </p:sp>
    </p:spTree>
    <p:extLst>
      <p:ext uri="{BB962C8B-B14F-4D97-AF65-F5344CB8AC3E}">
        <p14:creationId xmlns:p14="http://schemas.microsoft.com/office/powerpoint/2010/main" val="14469579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F017-2037-0DAE-AE32-4F747460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0DD46-7A4F-861C-3F40-D78AF736E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Lottery study</a:t>
            </a:r>
          </a:p>
        </p:txBody>
      </p:sp>
    </p:spTree>
    <p:extLst>
      <p:ext uri="{BB962C8B-B14F-4D97-AF65-F5344CB8AC3E}">
        <p14:creationId xmlns:p14="http://schemas.microsoft.com/office/powerpoint/2010/main" val="37305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C50D-74D7-D3DB-F1BD-A431CB64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take away from this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87D24-9F2D-D0B2-CDD7-9E4D2D76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tell us something about what would happen if we implemented UBI?</a:t>
            </a:r>
          </a:p>
          <a:p>
            <a:r>
              <a:rPr lang="en-US" dirty="0"/>
              <a:t>How would you advise a policy-maker to act based on this study?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961B6-AB5F-DB81-F436-57CB2DD7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92" y="3759375"/>
            <a:ext cx="2447707" cy="21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5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3764-EF5E-8452-91D4-37D4A42D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</a:t>
            </a:r>
            <a:br>
              <a:rPr lang="en-US" dirty="0"/>
            </a:br>
            <a:r>
              <a:rPr lang="en-US" sz="4400" dirty="0" err="1"/>
              <a:t>OpenResearch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Unconditional Income Study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FB29F-0C50-0A1B-188A-B46045504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4EDB0-A3FF-7B32-4A15-0BEEECD9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15" y="193431"/>
            <a:ext cx="5175250" cy="2273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D0638-8465-9927-C180-612B31D67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193431"/>
            <a:ext cx="4264855" cy="2198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4598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C3A0-B42A-549C-2238-A599F60C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325563"/>
          </a:xfrm>
        </p:spPr>
        <p:txBody>
          <a:bodyPr>
            <a:normAutofit/>
          </a:bodyPr>
          <a:lstStyle/>
          <a:p>
            <a:r>
              <a:rPr lang="en-US" dirty="0"/>
              <a:t>The study: </a:t>
            </a:r>
            <a:br>
              <a:rPr lang="en-US" dirty="0"/>
            </a:br>
            <a:r>
              <a:rPr lang="en-US" sz="3100" dirty="0"/>
              <a:t>A randomized experiment, 2020-2023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30041-C5C3-2EDF-67C3-3CF25314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11" y="1878379"/>
            <a:ext cx="9269498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Population: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Eligible participants were between 21 and 40 years old, and less then 300% of federal poverty line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Two regions: Texas (including Dallas) and Illinois (including Chicago)</a:t>
            </a:r>
            <a:endParaRPr lang="en-US" b="1" dirty="0"/>
          </a:p>
          <a:p>
            <a:r>
              <a:rPr lang="en-US" b="1" dirty="0"/>
              <a:t>Treatment: </a:t>
            </a:r>
            <a:r>
              <a:rPr lang="en-US" dirty="0"/>
              <a:t>1000 people got $1000/month for 3 years</a:t>
            </a:r>
          </a:p>
          <a:p>
            <a:r>
              <a:rPr lang="en-US" b="1" dirty="0"/>
              <a:t>Control: </a:t>
            </a:r>
            <a:r>
              <a:rPr lang="en-US" dirty="0"/>
              <a:t>2000 people got $50/month for 3 years</a:t>
            </a:r>
          </a:p>
          <a:p>
            <a:r>
              <a:rPr lang="en-US" b="1" dirty="0"/>
              <a:t>Data Collected: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Survey data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Administrative/credit records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Time-use data from a phone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B04AA-315C-0457-E3B1-C31114928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40" y="0"/>
            <a:ext cx="4162360" cy="2108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58897-41C5-4401-2F41-CF273E450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820" y="2363505"/>
            <a:ext cx="2019125" cy="44944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6190ED1-4702-FDFD-BDEE-E8CB676BCB07}"/>
              </a:ext>
            </a:extLst>
          </p:cNvPr>
          <p:cNvCxnSpPr>
            <a:cxnSpLocks/>
          </p:cNvCxnSpPr>
          <p:nvPr/>
        </p:nvCxnSpPr>
        <p:spPr>
          <a:xfrm flipV="1">
            <a:off x="5943600" y="4610752"/>
            <a:ext cx="3991709" cy="127188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97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1083-E0E0-97F9-2905-BBCC3796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looked at some data from this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02B18-C456-716F-A205-1FB3E51C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find interesting?</a:t>
            </a:r>
          </a:p>
          <a:p>
            <a:r>
              <a:rPr lang="en-US" dirty="0"/>
              <a:t>Share with your neighbor, then we’ll discuss together.</a:t>
            </a:r>
          </a:p>
        </p:txBody>
      </p:sp>
    </p:spTree>
    <p:extLst>
      <p:ext uri="{BB962C8B-B14F-4D97-AF65-F5344CB8AC3E}">
        <p14:creationId xmlns:p14="http://schemas.microsoft.com/office/powerpoint/2010/main" val="345328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8796-F507-0AEE-13D5-D90F3B03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AB89-B93A-F402-19AA-B2C148E7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studies on the effects of UBI / unearned income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59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CCA-7924-EE63-2FE9-0ACCCA5C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8B35B-877D-5A33-A76F-4F54DD811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OpenResearch</a:t>
            </a:r>
            <a:r>
              <a:rPr lang="en-US" dirty="0"/>
              <a:t> Study</a:t>
            </a:r>
          </a:p>
        </p:txBody>
      </p:sp>
    </p:spTree>
    <p:extLst>
      <p:ext uri="{BB962C8B-B14F-4D97-AF65-F5344CB8AC3E}">
        <p14:creationId xmlns:p14="http://schemas.microsoft.com/office/powerpoint/2010/main" val="838043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E5D-3A66-96D6-874D-01214EC6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people spend the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D1F26-6E1A-1BAC-3B84-249E71E8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average, out of $1000 per month,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$310 was spent on higher expenditures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$210 on increased leisure (i.e., reduced earned income),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$30 was spent on higher savings,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…but this was offset by the accumulation of $60/month of higher debt.</a:t>
            </a:r>
          </a:p>
        </p:txBody>
      </p:sp>
    </p:spTree>
    <p:extLst>
      <p:ext uri="{BB962C8B-B14F-4D97-AF65-F5344CB8AC3E}">
        <p14:creationId xmlns:p14="http://schemas.microsoft.com/office/powerpoint/2010/main" val="1316053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AA4B-6A2A-B3FB-E19B-9451B3BA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they spend the money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57F8-D899-F156-858B-8C2D922D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296"/>
            <a:ext cx="11247120" cy="4351338"/>
          </a:xfrm>
        </p:spPr>
        <p:txBody>
          <a:bodyPr/>
          <a:lstStyle/>
          <a:p>
            <a:r>
              <a:rPr lang="en-US" dirty="0"/>
              <a:t>On average, monthly expenditures increased by $310 (out of $1000)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370E4-160A-D116-E4F9-E19B4ED2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2211677"/>
            <a:ext cx="7772400" cy="44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4AB4-F3A1-D8AE-CC69-20739076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they spend the money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AFD9-A7B8-0243-A818-8A51DB9B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53" y="1592006"/>
            <a:ext cx="10515600" cy="4351338"/>
          </a:xfrm>
        </p:spPr>
        <p:txBody>
          <a:bodyPr/>
          <a:lstStyle/>
          <a:p>
            <a:r>
              <a:rPr lang="en-US" dirty="0"/>
              <a:t>This differed by income level: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Low-income: Spending went up by $294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Medium-income: …by $427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High-income: … by $71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F78D2-C81B-0870-6FB2-05A8B2FFC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1138"/>
            <a:ext cx="5513294" cy="3166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260BE-B287-C272-8564-FC3673D2E761}"/>
              </a:ext>
            </a:extLst>
          </p:cNvPr>
          <p:cNvSpPr txBox="1"/>
          <p:nvPr/>
        </p:nvSpPr>
        <p:spPr>
          <a:xfrm>
            <a:off x="0" y="3506472"/>
            <a:ext cx="1649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E0000"/>
                </a:solidFill>
              </a:rPr>
              <a:t>Lower income: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3220E-3762-1A8D-63BF-0C0318DFA045}"/>
              </a:ext>
            </a:extLst>
          </p:cNvPr>
          <p:cNvSpPr txBox="1"/>
          <p:nvPr/>
        </p:nvSpPr>
        <p:spPr>
          <a:xfrm>
            <a:off x="6355976" y="3448072"/>
            <a:ext cx="1701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E0000"/>
                </a:solidFill>
              </a:rPr>
              <a:t>Higher income: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C1039-24C3-7C94-14E0-3875EDDAC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553" y="3767675"/>
            <a:ext cx="5325436" cy="30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96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DF63-5711-051E-FDA1-A16204DA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people spend their time/work?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1F2620-1B9B-038D-136C-677D6F7E5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2.0 percentage point decrease in labor market participation</a:t>
            </a:r>
          </a:p>
          <a:p>
            <a:r>
              <a:rPr lang="en-US" dirty="0"/>
              <a:t>1.3-1.4 hour-per-week reduction in hours </a:t>
            </a:r>
          </a:p>
          <a:p>
            <a:r>
              <a:rPr lang="en-US" dirty="0"/>
              <a:t>No statistically significant impact on: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Quality of employment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Investment in human capital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665BB-17DE-AF88-26F6-7264C49F0D89}"/>
              </a:ext>
            </a:extLst>
          </p:cNvPr>
          <p:cNvSpPr txBox="1"/>
          <p:nvPr/>
        </p:nvSpPr>
        <p:spPr>
          <a:xfrm>
            <a:off x="1680883" y="5080062"/>
            <a:ext cx="9372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“Overall, our results suggest a moderate labor supply effect that does not appear offset by other productive activities.”</a:t>
            </a:r>
          </a:p>
        </p:txBody>
      </p:sp>
    </p:spTree>
    <p:extLst>
      <p:ext uri="{BB962C8B-B14F-4D97-AF65-F5344CB8AC3E}">
        <p14:creationId xmlns:p14="http://schemas.microsoft.com/office/powerpoint/2010/main" val="4287795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F017-2037-0DAE-AE32-4F747460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0DD46-7A4F-861C-3F40-D78AF736E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OpenResearch</a:t>
            </a:r>
            <a:r>
              <a:rPr lang="en-US" dirty="0"/>
              <a:t> Study</a:t>
            </a:r>
          </a:p>
        </p:txBody>
      </p:sp>
    </p:spTree>
    <p:extLst>
      <p:ext uri="{BB962C8B-B14F-4D97-AF65-F5344CB8AC3E}">
        <p14:creationId xmlns:p14="http://schemas.microsoft.com/office/powerpoint/2010/main" val="3788380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C50D-74D7-D3DB-F1BD-A431CB64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take away from this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87D24-9F2D-D0B2-CDD7-9E4D2D76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tell us something about what would happen if we implemented UBI?</a:t>
            </a:r>
          </a:p>
          <a:p>
            <a:r>
              <a:rPr lang="en-US" dirty="0"/>
              <a:t>How would you advise a policy-maker to act based on this study?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961B6-AB5F-DB81-F436-57CB2DD7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92" y="3759375"/>
            <a:ext cx="2447707" cy="21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10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3764-EF5E-8452-91D4-37D4A42D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</a:t>
            </a:r>
            <a:br>
              <a:rPr lang="en-US" dirty="0"/>
            </a:br>
            <a:r>
              <a:rPr lang="en-US" sz="5400" dirty="0"/>
              <a:t>UBI in Finland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FB29F-0C50-0A1B-188A-B46045504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A07D8-D0BA-ECDF-16D0-16DCF507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89" y="138906"/>
            <a:ext cx="5156200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A42CA-71E0-DB95-C428-99946CCC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812" y="1123031"/>
            <a:ext cx="4984377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86AD4-7D48-8E73-1C06-E0C4A9EA62DF}"/>
              </a:ext>
            </a:extLst>
          </p:cNvPr>
          <p:cNvGrpSpPr/>
          <p:nvPr/>
        </p:nvGrpSpPr>
        <p:grpSpPr>
          <a:xfrm>
            <a:off x="7032812" y="2186979"/>
            <a:ext cx="6098240" cy="960704"/>
            <a:chOff x="7227422" y="2186979"/>
            <a:chExt cx="6098240" cy="9607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6B010-5D6E-2652-620C-792BB63512A6}"/>
                </a:ext>
              </a:extLst>
            </p:cNvPr>
            <p:cNvSpPr txBox="1"/>
            <p:nvPr/>
          </p:nvSpPr>
          <p:spPr>
            <a:xfrm>
              <a:off x="7227423" y="2624463"/>
              <a:ext cx="480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(The full paper is only available in Finnish.  These slides are based on Google </a:t>
              </a:r>
              <a:r>
                <a:rPr lang="en-US" sz="1400" dirty="0" err="1">
                  <a:solidFill>
                    <a:srgbClr val="0070C0"/>
                  </a:solidFill>
                </a:rPr>
                <a:t>Translate’s</a:t>
              </a:r>
              <a:r>
                <a:rPr lang="en-US" sz="1400" dirty="0">
                  <a:solidFill>
                    <a:srgbClr val="0070C0"/>
                  </a:solidFill>
                </a:rPr>
                <a:t> translation.)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3307E4-B0B3-2758-8D63-3C5AC9142A95}"/>
                </a:ext>
              </a:extLst>
            </p:cNvPr>
            <p:cNvSpPr txBox="1"/>
            <p:nvPr/>
          </p:nvSpPr>
          <p:spPr>
            <a:xfrm>
              <a:off x="7227422" y="2186979"/>
              <a:ext cx="60982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The title translates to:</a:t>
              </a:r>
              <a:br>
                <a:rPr lang="en-US" sz="1400" dirty="0">
                  <a:solidFill>
                    <a:srgbClr val="0070C0"/>
                  </a:solidFill>
                </a:rPr>
              </a:br>
              <a:r>
                <a:rPr lang="en-US" sz="1400" dirty="0">
                  <a:solidFill>
                    <a:srgbClr val="0070C0"/>
                  </a:solidFill>
                  <a:latin typeface="Roboto" panose="02000000000000000000" pitchFamily="2" charset="0"/>
                </a:rPr>
                <a:t>“E</a:t>
              </a:r>
              <a:r>
                <a:rPr lang="en-US" sz="1400" b="0" i="0" dirty="0">
                  <a:solidFill>
                    <a:srgbClr val="0070C0"/>
                  </a:solidFill>
                  <a:effectLst/>
                  <a:latin typeface="Roboto" panose="02000000000000000000" pitchFamily="2" charset="0"/>
                </a:rPr>
                <a:t>valuation of the Finnish basic income experiment”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29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82B6-D4C1-5907-2591-B49E9834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9C79-4C3F-8869-B4D0-FEE546BA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>
                <a:solidFill>
                  <a:srgbClr val="050707"/>
                </a:solidFill>
                <a:effectLst/>
                <a:latin typeface="Lato" panose="020F0502020204030203" pitchFamily="34" charset="0"/>
              </a:rPr>
              <a:t>Ran for 2017 -2018 </a:t>
            </a:r>
          </a:p>
          <a:p>
            <a:r>
              <a:rPr lang="en-US" b="1">
                <a:solidFill>
                  <a:srgbClr val="050707"/>
                </a:solidFill>
                <a:latin typeface="Lato" panose="020F0502020204030203" pitchFamily="34" charset="0"/>
              </a:rPr>
              <a:t>Treatment group: </a:t>
            </a:r>
            <a:r>
              <a:rPr lang="en-US" b="0" i="0">
                <a:solidFill>
                  <a:srgbClr val="050707"/>
                </a:solidFill>
                <a:effectLst/>
                <a:latin typeface="Lato" panose="020F0502020204030203" pitchFamily="34" charset="0"/>
              </a:rPr>
              <a:t>2,000 randomly selected unemployed people across the country got a regular monthly income of €560, with no obligations.</a:t>
            </a:r>
          </a:p>
          <a:p>
            <a:r>
              <a:rPr lang="en-US" b="1">
                <a:solidFill>
                  <a:srgbClr val="050707"/>
                </a:solidFill>
                <a:latin typeface="Lato" panose="020F0502020204030203" pitchFamily="34" charset="0"/>
              </a:rPr>
              <a:t>Control group: </a:t>
            </a:r>
            <a:r>
              <a:rPr lang="en-US">
                <a:solidFill>
                  <a:srgbClr val="050707"/>
                </a:solidFill>
                <a:latin typeface="Lato" panose="020F0502020204030203" pitchFamily="34" charset="0"/>
              </a:rPr>
              <a:t>people with unemployment benefits.</a:t>
            </a:r>
          </a:p>
          <a:p>
            <a:pPr lvl="1"/>
            <a:endParaRPr lang="en-US">
              <a:solidFill>
                <a:srgbClr val="050707"/>
              </a:solidFill>
              <a:latin typeface="Lato" panose="020F0502020204030203" pitchFamily="34" charset="0"/>
            </a:endParaRPr>
          </a:p>
          <a:p>
            <a:r>
              <a:rPr lang="en-US">
                <a:solidFill>
                  <a:srgbClr val="050707"/>
                </a:solidFill>
                <a:latin typeface="Lato" panose="020F0502020204030203" pitchFamily="34" charset="0"/>
              </a:rPr>
              <a:t>Question:</a:t>
            </a:r>
          </a:p>
          <a:p>
            <a:pPr lvl="1"/>
            <a:r>
              <a:rPr lang="en-US" b="0" i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Would a guaranteed income encourage people to take up low-paid or temporary work without fear of losing benefits?</a:t>
            </a:r>
          </a:p>
          <a:p>
            <a:pPr lvl="2"/>
            <a:r>
              <a:rPr lang="en-US">
                <a:solidFill>
                  <a:schemeClr val="accent1"/>
                </a:solidFill>
                <a:latin typeface="Lato" panose="020F0502020204030203" pitchFamily="34" charset="0"/>
              </a:rPr>
              <a:t>(In contrast to unemployment benefits)</a:t>
            </a:r>
            <a:endParaRPr lang="en-US" b="0" i="0" dirty="0">
              <a:solidFill>
                <a:schemeClr val="accent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95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CCA-7924-EE63-2FE9-0ACCCA5C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8B35B-877D-5A33-A76F-4F54DD811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Finland study</a:t>
            </a:r>
          </a:p>
        </p:txBody>
      </p:sp>
    </p:spTree>
    <p:extLst>
      <p:ext uri="{BB962C8B-B14F-4D97-AF65-F5344CB8AC3E}">
        <p14:creationId xmlns:p14="http://schemas.microsoft.com/office/powerpoint/2010/main" val="30180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7089-0080-E834-4EAA-5D8CD686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5A501-9935-81A7-8AEA-53812D9A1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93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9AE34C-3CF4-7EAA-14F7-DE26E040B745}"/>
              </a:ext>
            </a:extLst>
          </p:cNvPr>
          <p:cNvSpPr txBox="1"/>
          <p:nvPr/>
        </p:nvSpPr>
        <p:spPr>
          <a:xfrm>
            <a:off x="838200" y="1234105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8E0000"/>
                </a:solidFill>
              </a:rPr>
              <a:t>A little bit!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436C4C-5A97-7C2F-B856-CE1B10CEA822}"/>
              </a:ext>
            </a:extLst>
          </p:cNvPr>
          <p:cNvGrpSpPr/>
          <p:nvPr/>
        </p:nvGrpSpPr>
        <p:grpSpPr>
          <a:xfrm>
            <a:off x="5425961" y="552153"/>
            <a:ext cx="7186706" cy="6302894"/>
            <a:chOff x="5090459" y="555106"/>
            <a:chExt cx="7186706" cy="63028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3B67E2-615F-491B-5B0D-EE96EA48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0459" y="924438"/>
              <a:ext cx="7186706" cy="5933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0332F4-971C-94F7-5E9D-A1F1B89A7CEF}"/>
                </a:ext>
              </a:extLst>
            </p:cNvPr>
            <p:cNvSpPr txBox="1"/>
            <p:nvPr/>
          </p:nvSpPr>
          <p:spPr>
            <a:xfrm>
              <a:off x="9729830" y="555106"/>
              <a:ext cx="21932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 ● Treatment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9B9BDD-190A-1259-F6D1-FE6E03F1ECA5}"/>
                </a:ext>
              </a:extLst>
            </p:cNvPr>
            <p:cNvSpPr txBox="1"/>
            <p:nvPr/>
          </p:nvSpPr>
          <p:spPr>
            <a:xfrm>
              <a:off x="10582835" y="2526823"/>
              <a:ext cx="12579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○ Control</a:t>
              </a: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E021E659-DDDB-6817-0D12-C6CBE6D8A822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5400000">
              <a:off x="10405624" y="1101649"/>
              <a:ext cx="598033" cy="243610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33A30913-D8DD-FD82-BB22-07D19C50F824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>
              <a:off x="10204755" y="1880437"/>
              <a:ext cx="378081" cy="831053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28A494-09D8-D8B5-D884-E8AFECA7B0A6}"/>
              </a:ext>
            </a:extLst>
          </p:cNvPr>
          <p:cNvSpPr txBox="1"/>
          <p:nvPr/>
        </p:nvSpPr>
        <p:spPr>
          <a:xfrm>
            <a:off x="7462846" y="5185044"/>
            <a:ext cx="345549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Treatment – Control</a:t>
            </a:r>
          </a:p>
          <a:p>
            <a:pPr algn="r"/>
            <a:r>
              <a:rPr lang="en-US" dirty="0">
                <a:solidFill>
                  <a:schemeClr val="accent1"/>
                </a:solidFill>
              </a:rPr>
              <a:t>(with 95% confidence intervals)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369239-67CD-1E88-EA79-3512BE8F8452}"/>
              </a:ext>
            </a:extLst>
          </p:cNvPr>
          <p:cNvSpPr txBox="1"/>
          <p:nvPr/>
        </p:nvSpPr>
        <p:spPr>
          <a:xfrm>
            <a:off x="838200" y="2168834"/>
            <a:ext cx="50916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Regression results: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control group worked an average of 71 days in a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Nov 2017-Oct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Estimate:</a:t>
            </a:r>
            <a:r>
              <a:rPr lang="en-US" sz="2400" dirty="0"/>
              <a:t> treatment group worked about 6 more days in that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Std. Err: 2.5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p-value: 0.02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5E51C7-9B52-86D0-D48A-4A8A9D13607D}"/>
              </a:ext>
            </a:extLst>
          </p:cNvPr>
          <p:cNvSpPr txBox="1"/>
          <p:nvPr/>
        </p:nvSpPr>
        <p:spPr>
          <a:xfrm>
            <a:off x="430985" y="5933562"/>
            <a:ext cx="4826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Regression controlled for: gender, age, education level and field, foreign language proficiency, family type, disease diagnosis, municipality group, residential area, type of unemployment benefit, unemployment days, working days, work income and amount of housing allowance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5F7AB-37A7-C7BC-F7E7-6C2D86A53737}"/>
              </a:ext>
            </a:extLst>
          </p:cNvPr>
          <p:cNvSpPr txBox="1"/>
          <p:nvPr/>
        </p:nvSpPr>
        <p:spPr>
          <a:xfrm>
            <a:off x="8132353" y="2782669"/>
            <a:ext cx="21932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Monthly number of working days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38832-C31F-8310-98BF-561AB194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08"/>
            <a:ext cx="10515600" cy="1325563"/>
          </a:xfrm>
        </p:spPr>
        <p:txBody>
          <a:bodyPr/>
          <a:lstStyle/>
          <a:p>
            <a:r>
              <a:rPr lang="en-US" dirty="0"/>
              <a:t>Did people work more?</a:t>
            </a:r>
          </a:p>
        </p:txBody>
      </p:sp>
    </p:spTree>
    <p:extLst>
      <p:ext uri="{BB962C8B-B14F-4D97-AF65-F5344CB8AC3E}">
        <p14:creationId xmlns:p14="http://schemas.microsoft.com/office/powerpoint/2010/main" val="3913729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FF04-8396-52E9-DB63-8709EE7A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72" y="218141"/>
            <a:ext cx="10515600" cy="1325563"/>
          </a:xfrm>
        </p:spPr>
        <p:txBody>
          <a:bodyPr/>
          <a:lstStyle/>
          <a:p>
            <a:r>
              <a:rPr lang="en-US" dirty="0"/>
              <a:t>Were people happier/healthier?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09224-EDAC-AC26-867D-73430D905C1A}"/>
              </a:ext>
            </a:extLst>
          </p:cNvPr>
          <p:cNvSpPr txBox="1"/>
          <p:nvPr/>
        </p:nvSpPr>
        <p:spPr>
          <a:xfrm>
            <a:off x="779272" y="1502263"/>
            <a:ext cx="912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8E0000"/>
                </a:solidFill>
              </a:rPr>
              <a:t>Yes!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B7E3E-4D0B-474C-04E8-BC0C5AA8A274}"/>
              </a:ext>
            </a:extLst>
          </p:cNvPr>
          <p:cNvGrpSpPr/>
          <p:nvPr/>
        </p:nvGrpSpPr>
        <p:grpSpPr>
          <a:xfrm>
            <a:off x="2679138" y="2865717"/>
            <a:ext cx="9512862" cy="3992283"/>
            <a:chOff x="1339569" y="2259106"/>
            <a:chExt cx="9512862" cy="39922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A656EF-7151-6A23-B9B7-0E6A059A3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569" y="2259106"/>
              <a:ext cx="9512862" cy="39922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497241-5856-F5B5-C2CB-902BB913E629}"/>
                </a:ext>
              </a:extLst>
            </p:cNvPr>
            <p:cNvSpPr txBox="1"/>
            <p:nvPr/>
          </p:nvSpPr>
          <p:spPr>
            <a:xfrm>
              <a:off x="1788457" y="3532456"/>
              <a:ext cx="14940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Dejection?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8F8BC3-6EE9-E1F4-F09A-60483DD9C144}"/>
                </a:ext>
              </a:extLst>
            </p:cNvPr>
            <p:cNvSpPr txBox="1"/>
            <p:nvPr/>
          </p:nvSpPr>
          <p:spPr>
            <a:xfrm>
              <a:off x="1934975" y="3839748"/>
              <a:ext cx="149402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Yes</a:t>
              </a:r>
            </a:p>
            <a:p>
              <a:r>
                <a:rPr lang="en-US" sz="1600" dirty="0">
                  <a:solidFill>
                    <a:schemeClr val="accent1"/>
                  </a:solidFill>
                </a:rPr>
                <a:t>No</a:t>
              </a:r>
            </a:p>
            <a:p>
              <a:r>
                <a:rPr lang="en-US" sz="1600" dirty="0">
                  <a:solidFill>
                    <a:schemeClr val="accent1"/>
                  </a:solidFill>
                </a:rPr>
                <a:t>Can’t say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7BDBF0-ED29-3112-6C44-D7F866F402AA}"/>
                </a:ext>
              </a:extLst>
            </p:cNvPr>
            <p:cNvSpPr txBox="1"/>
            <p:nvPr/>
          </p:nvSpPr>
          <p:spPr>
            <a:xfrm>
              <a:off x="1788457" y="4752388"/>
              <a:ext cx="34707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Inability to experience pleasure?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4B2D74-B066-2737-52B2-ED79630080CD}"/>
                </a:ext>
              </a:extLst>
            </p:cNvPr>
            <p:cNvSpPr txBox="1"/>
            <p:nvPr/>
          </p:nvSpPr>
          <p:spPr>
            <a:xfrm>
              <a:off x="1934975" y="5045715"/>
              <a:ext cx="149402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Yes</a:t>
              </a:r>
            </a:p>
            <a:p>
              <a:r>
                <a:rPr lang="en-US" sz="1600" dirty="0">
                  <a:solidFill>
                    <a:schemeClr val="accent1"/>
                  </a:solidFill>
                </a:rPr>
                <a:t>No</a:t>
              </a:r>
            </a:p>
            <a:p>
              <a:r>
                <a:rPr lang="en-US" sz="1600" dirty="0">
                  <a:solidFill>
                    <a:schemeClr val="accent1"/>
                  </a:solidFill>
                </a:rPr>
                <a:t>Can’t say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974EE2-E368-01BC-6A90-B0559F50A4D0}"/>
                </a:ext>
              </a:extLst>
            </p:cNvPr>
            <p:cNvSpPr txBox="1"/>
            <p:nvPr/>
          </p:nvSpPr>
          <p:spPr>
            <a:xfrm>
              <a:off x="4388875" y="3207570"/>
              <a:ext cx="116616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1"/>
                  </a:solidFill>
                </a:rPr>
                <a:t>Treatment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1EA818-360C-B368-6C1E-105C7DDA0716}"/>
                </a:ext>
              </a:extLst>
            </p:cNvPr>
            <p:cNvSpPr txBox="1"/>
            <p:nvPr/>
          </p:nvSpPr>
          <p:spPr>
            <a:xfrm>
              <a:off x="6458321" y="3196064"/>
              <a:ext cx="116616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1"/>
                  </a:solidFill>
                </a:rPr>
                <a:t>Control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F9658D-9035-7935-1A08-56DF93A0E392}"/>
                </a:ext>
              </a:extLst>
            </p:cNvPr>
            <p:cNvSpPr txBox="1"/>
            <p:nvPr/>
          </p:nvSpPr>
          <p:spPr>
            <a:xfrm>
              <a:off x="1759323" y="2449748"/>
              <a:ext cx="86733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Effects on depression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6B4B939-2B25-AA88-4691-9F1FF258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298" y="1623181"/>
            <a:ext cx="9126071" cy="1206115"/>
          </a:xfrm>
        </p:spPr>
        <p:txBody>
          <a:bodyPr>
            <a:normAutofit/>
          </a:bodyPr>
          <a:lstStyle/>
          <a:p>
            <a:r>
              <a:rPr lang="en-US" sz="2400" dirty="0"/>
              <a:t>Treatment group reported better health, fewer trips to the hospital, better subjective sense of well-being, etc.</a:t>
            </a:r>
          </a:p>
          <a:p>
            <a:r>
              <a:rPr lang="en-US" sz="2400" dirty="0" err="1"/>
              <a:t>E.g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0265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F017-2037-0DAE-AE32-4F747460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0DD46-7A4F-861C-3F40-D78AF736E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Finland study</a:t>
            </a:r>
          </a:p>
        </p:txBody>
      </p:sp>
    </p:spTree>
    <p:extLst>
      <p:ext uri="{BB962C8B-B14F-4D97-AF65-F5344CB8AC3E}">
        <p14:creationId xmlns:p14="http://schemas.microsoft.com/office/powerpoint/2010/main" val="1707380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C50D-74D7-D3DB-F1BD-A431CB64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take away from this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87D24-9F2D-D0B2-CDD7-9E4D2D76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tell us something about what would happen if we implemented UBI?</a:t>
            </a:r>
          </a:p>
          <a:p>
            <a:r>
              <a:rPr lang="en-US" dirty="0"/>
              <a:t>How would you advise a policy-maker to act based on this study?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961B6-AB5F-DB81-F436-57CB2DD7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92" y="3759375"/>
            <a:ext cx="2447707" cy="21883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899B74-85D2-6053-69CE-492B27159CF3}"/>
              </a:ext>
            </a:extLst>
          </p:cNvPr>
          <p:cNvSpPr txBox="1">
            <a:spLocks/>
          </p:cNvSpPr>
          <p:nvPr/>
        </p:nvSpPr>
        <p:spPr>
          <a:xfrm>
            <a:off x="838200" y="4680596"/>
            <a:ext cx="86554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do you take away from all three studies together?</a:t>
            </a:r>
          </a:p>
        </p:txBody>
      </p:sp>
    </p:spTree>
    <p:extLst>
      <p:ext uri="{BB962C8B-B14F-4D97-AF65-F5344CB8AC3E}">
        <p14:creationId xmlns:p14="http://schemas.microsoft.com/office/powerpoint/2010/main" val="318096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A2A9-4F8B-66F3-66A1-CBCE8962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1BAC3-F9CB-6142-F3E6-F04586394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5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1679-D839-9784-3D52-46AD105A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CF34-3780-A415-A5EF-4A255CB8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865966"/>
            <a:ext cx="11353800" cy="4351338"/>
          </a:xfrm>
        </p:spPr>
        <p:txBody>
          <a:bodyPr/>
          <a:lstStyle/>
          <a:p>
            <a:r>
              <a:rPr lang="en-US" dirty="0"/>
              <a:t>Three more recent studies on the effects of unearned income/UBI.</a:t>
            </a:r>
          </a:p>
          <a:p>
            <a:endParaRPr lang="en-US" dirty="0"/>
          </a:p>
          <a:p>
            <a:r>
              <a:rPr lang="en-US" dirty="0"/>
              <a:t>Takeaways: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For policy-makers: still an ongoing conversation!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For us: Causal inference is hard!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49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CC7E-759A-EBC3-E048-9A4FADF2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CF6-E3C5-2392-E881-0E964BC2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Heterogeneous Treatment Effects!  Random Forests!</a:t>
            </a:r>
          </a:p>
        </p:txBody>
      </p:sp>
    </p:spTree>
    <p:extLst>
      <p:ext uri="{BB962C8B-B14F-4D97-AF65-F5344CB8AC3E}">
        <p14:creationId xmlns:p14="http://schemas.microsoft.com/office/powerpoint/2010/main" val="1149586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E7EB9-A5E7-BA24-8C26-9D7108DB0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760" y="2653887"/>
            <a:ext cx="3598479" cy="35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DC1E-8ADC-D907-8BE2-DB31E040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seen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99F6-91AD-6A39-FFF8-003852EB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Some theory:</a:t>
            </a:r>
          </a:p>
          <a:p>
            <a:pPr lvl="1"/>
            <a:r>
              <a:rPr lang="en-US" dirty="0"/>
              <a:t>Friedman’s Permanent Income Hypothesis says that people “smooth” consumption over their lifetime.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If you get a windfall now, you’ll save most of it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If you know you’re going to make more later, you’ll start spending some of it now</a:t>
            </a:r>
          </a:p>
          <a:p>
            <a:r>
              <a:rPr lang="en-US" b="1" dirty="0"/>
              <a:t>Some techniques: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(Multivariate) regression!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Regression fits a linear model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You can “control” for observables by including them in the model</a:t>
            </a:r>
          </a:p>
          <a:p>
            <a:r>
              <a:rPr lang="en-US" b="1" dirty="0"/>
              <a:t>Some older studies:</a:t>
            </a:r>
          </a:p>
          <a:p>
            <a:pPr lvl="1"/>
            <a:r>
              <a:rPr lang="en-US" dirty="0"/>
              <a:t>What happens when people get windfall income?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Conflicting results!</a:t>
            </a:r>
          </a:p>
        </p:txBody>
      </p:sp>
    </p:spTree>
    <p:extLst>
      <p:ext uri="{BB962C8B-B14F-4D97-AF65-F5344CB8AC3E}">
        <p14:creationId xmlns:p14="http://schemas.microsoft.com/office/powerpoint/2010/main" val="368309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F3EF-3A9F-E610-7A26-7670EBCB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19C4-9A2D-EF4D-9A8C-13CD188F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more recent studies on the effects of UBI / unearned income: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Lotteries! 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You’re looking at this on your homework!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randomized experiment on UBI done in the US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You looked at this one before class!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randomized experiment on UBI done in Finland (if time)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This one is new!</a:t>
            </a:r>
          </a:p>
        </p:txBody>
      </p:sp>
    </p:spTree>
    <p:extLst>
      <p:ext uri="{BB962C8B-B14F-4D97-AF65-F5344CB8AC3E}">
        <p14:creationId xmlns:p14="http://schemas.microsoft.com/office/powerpoint/2010/main" val="358078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39F5-4A07-0EAA-487C-319CB1E0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47928-9BF1-6FD0-B30E-F4B3FB970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7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27E0-A964-E0BE-1A58-4630C8ED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go through these studies…</a:t>
            </a:r>
            <a:br>
              <a:rPr lang="en-US" dirty="0"/>
            </a:br>
            <a:r>
              <a:rPr lang="en-US" sz="2400" dirty="0"/>
              <a:t>Think about: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A43D-C39C-C629-6A99-A62A6A36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219823" cy="480218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Internal Validity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Does this get at a causal effect in the population studied?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External Validity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Does this get at a causal effect in other relevant populations?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 Validity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Are we measuring the right thing?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If we care about UBI?  If we care about stimulus checks?  If we care about social security? 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Spillover Effects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Might the fact that some people got the “treatment” affect those who didn’t?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Ethical Concerns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Is it ethical to randomize?  For observational data, privacy issues?</a:t>
            </a:r>
          </a:p>
        </p:txBody>
      </p:sp>
    </p:spTree>
    <p:extLst>
      <p:ext uri="{BB962C8B-B14F-4D97-AF65-F5344CB8AC3E}">
        <p14:creationId xmlns:p14="http://schemas.microsoft.com/office/powerpoint/2010/main" val="269545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27E0-A964-E0BE-1A58-4630C8ED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go through these studies…</a:t>
            </a:r>
            <a:br>
              <a:rPr lang="en-US" dirty="0"/>
            </a:br>
            <a:r>
              <a:rPr lang="en-US" sz="2400" dirty="0"/>
              <a:t>Think about: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A43D-C39C-C629-6A99-A62A6A36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21982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the take-aways for a policy-maker thinking about UBI?</a:t>
            </a:r>
          </a:p>
          <a:p>
            <a:r>
              <a:rPr lang="en-US" dirty="0"/>
              <a:t>If we had a UBI…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Would people work less?  Work more?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would people do with the money?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Is there heterogeneity in the effects?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Other policy-relevant questions?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confident does the study make you in the answers to the above?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0.416"/>
  <p:tag name="ORIGINALWIDTH" val="4044.244"/>
  <p:tag name="OUTPUTTYPE" val="PNG"/>
  <p:tag name="IGUANATEXVERSION" val="161"/>
  <p:tag name="LATEXADDIN" val="\documentclass{article}&#10;\usepackage{amsmath}&#10;\pagestyle{empty}&#10;\begin{document}&#10;&#10;&#10;\centerline{\sc Summary Statistics Lottery  Sample}&#10;\begin{center}&#10;\begin{tabular}{lccccccc}&#10;\hline\hline&#10;%&amp;&amp;&amp;&amp;&amp;&amp;&amp;\\&#10;Variable &amp; \multicolumn{2}{c}{All} &amp; Losers &amp; Winners &amp;  \\&#10;&amp;  \multicolumn{2}{c}{N=496} &amp; $N_T$=259 &amp; $N_C$=237 &amp; &amp; Norm.&#10;\\&#10; &amp; mean &amp; (s.d.) &amp; mean &amp; mean &amp;[t-stat] &amp;  Dif.\\&#10; %&amp;&amp;&amp;&amp;&amp;&amp;&amp; \\ &#10;\hline&#10;%&amp; \\&#10; {\tt Year Won}          &amp; 6.23 &amp; 1.18 &amp; 6.38 &amp; 6.06 &amp; -3.0 &amp; -0.27 \\    &#10; {\tt \# Tickets}  &amp; 3.33 &amp; 2.86 &amp; 2.19 &amp; 4.57 &amp; 9.9 &amp; 0.90 \\      &#10; {\tt Age} &amp; 50.2 &amp; 13.7 &amp; 53.2 &amp; 47.0 &amp; -5.2 &amp; -0.47 \\&#10; {\tt Male} &amp; 0.63 &amp; 0.48 &amp; 0.67 &amp; 0.58 &amp; -2.1 &amp; -0.19 \\    &#10; {\tt Education}  &amp; 13.73 &amp; 2.20 &amp; 14.43 &amp; 12.97 &amp; -7.8 &amp; -0.70 \\ &#10; {\tt Working Then} &amp; 0.78 &amp; 0.41 &amp; 0.77 &amp; 0.80 &amp; 0.9 &amp; 0.08 \\      &#10; {\tt Earn Y -6}  &amp; 13.8 &amp; 13.4 &amp; 15.6 &amp; 12.0 &amp; -3.1 &amp; -0.27 \\&#10;\vdots \\&#10;%{\tt Earn Y -5}    &amp; 14.12 &amp; 13.76 &amp; 15.96 &amp; 12.12 &amp; -3.2 &amp; -0.28 \\&#10;% {\tt Earn Y -4}  &amp; 14.21 &amp; 14.06 &amp; 16.20 &amp; 12.04 &amp; -3.4 &amp; -0.30 \\&#10;%{\tt Earn Y -3}  &amp; 14.80 &amp; 14.77 &amp; 16.62 &amp; 12.82 &amp; -2.9 &amp; -0.26 \\&#10;% {\tt Earn Y -2}   &amp; 15.62 &amp; 15.27 &amp; 17.58 &amp; 13.48 &amp; -3.1 &amp; -0.27 \\&#10; {\tt Earn Y -1}  &amp; 16.3 &amp; 15.7 &amp; {18.0} &amp; {14.5} &amp; -2.5 &amp; -0.23 \\&#10; {\tt Pos Earn Y-6}&amp; 0.69 &amp; 0.46 &amp; 0.69 &amp; 0.70 &amp; 0.3 &amp; 0.03 \\      &#10;\vdots \\&#10;% {\tt Pos Earn Y -5}&amp; 0.71 &amp; 0.45 &amp; 0.68 &amp; 0.74 &amp; 1.6 &amp; 0.14 \\      &#10;% {\tt Pos Earn Y -4}&amp; 0.71 &amp; 0.45 &amp; 0.69 &amp; 0.73 &amp; 1.1 &amp; 0.10 \\      &#10;% {\tt Pos Earn Y -3}&amp; 0.70 &amp; 0.46 &amp; 0.68 &amp; 0.73 &amp; 1.4 &amp; 0.13 \\      &#10; %{\tt Pos Earn Y -2}&amp; 0.71 &amp; 0.46 &amp; 0.68 &amp; 0.74 &amp; 1.6 &amp; 0.15 \\      &#10; {\tt Pos Earn Y-1}&amp; 0.71 &amp; 0.45 &amp; 0.69 &amp; 0.74 &amp; 1.2 &amp; 0.10 \\      &#10;\hline&#10;\end{tabular}      &#10;\end{center}      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0.416"/>
  <p:tag name="ORIGINALWIDTH" val="4044.244"/>
  <p:tag name="OUTPUTTYPE" val="PNG"/>
  <p:tag name="IGUANATEXVERSION" val="161"/>
  <p:tag name="LATEXADDIN" val="\documentclass{article}&#10;\usepackage{amsmath}&#10;\pagestyle{empty}&#10;\begin{document}&#10;&#10;&#10;\centerline{\sc Summary Statistics Lottery  Sample}&#10;\begin{center}&#10;\begin{tabular}{lccccccc}&#10;\hline\hline&#10;%&amp;&amp;&amp;&amp;&amp;&amp;&amp;\\&#10;Variable &amp; \multicolumn{2}{c}{All} &amp; Losers &amp; Winners &amp;  \\&#10;&amp;  \multicolumn{2}{c}{N=496} &amp; $N_T$=259 &amp; $N_C$=237 &amp; &amp; Norm.&#10;\\&#10; &amp; mean &amp; (s.d.) &amp; mean &amp; mean &amp;[t-stat] &amp;  Dif.\\&#10; %&amp;&amp;&amp;&amp;&amp;&amp;&amp; \\ &#10;\hline&#10;%&amp; \\&#10; {\tt Year Won}          &amp; 6.23 &amp; 1.18 &amp; 6.38 &amp; 6.06 &amp; -3.0 &amp; -0.27 \\    &#10; {\tt \# Tickets}  &amp; 3.33 &amp; 2.86 &amp; 2.19 &amp; 4.57 &amp; 9.9 &amp; 0.90 \\      &#10; {\tt Age} &amp; 50.2 &amp; 13.7 &amp; 53.2 &amp; 47.0 &amp; -5.2 &amp; -0.47 \\&#10; {\tt Male} &amp; 0.63 &amp; 0.48 &amp; 0.67 &amp; 0.58 &amp; -2.1 &amp; -0.19 \\    &#10; {\tt Education}  &amp; 13.73 &amp; 2.20 &amp; 14.43 &amp; 12.97 &amp; -7.8 &amp; -0.70 \\ &#10; {\tt Working Then} &amp; 0.78 &amp; 0.41 &amp; 0.77 &amp; 0.80 &amp; 0.9 &amp; 0.08 \\      &#10; {\tt Earn Y -6}  &amp; 13.8 &amp; 13.4 &amp; 15.6 &amp; 12.0 &amp; -3.1 &amp; -0.27 \\&#10;\vdots \\&#10;%{\tt Earn Y -5}    &amp; 14.12 &amp; 13.76 &amp; 15.96 &amp; 12.12 &amp; -3.2 &amp; -0.28 \\&#10;% {\tt Earn Y -4}  &amp; 14.21 &amp; 14.06 &amp; 16.20 &amp; 12.04 &amp; -3.4 &amp; -0.30 \\&#10;%{\tt Earn Y -3}  &amp; 14.80 &amp; 14.77 &amp; 16.62 &amp; 12.82 &amp; -2.9 &amp; -0.26 \\&#10;% {\tt Earn Y -2}   &amp; 15.62 &amp; 15.27 &amp; 17.58 &amp; 13.48 &amp; -3.1 &amp; -0.27 \\&#10; {\tt Earn Y -1}  &amp; 16.3 &amp; 15.7 &amp; {18.0} &amp; {14.5} &amp; -2.5 &amp; -0.23 \\&#10; {\tt Pos Earn Y-6}&amp; 0.69 &amp; 0.46 &amp; 0.69 &amp; 0.70 &amp; 0.3 &amp; 0.03 \\      &#10;\vdots \\&#10;% {\tt Pos Earn Y -5}&amp; 0.71 &amp; 0.45 &amp; 0.68 &amp; 0.74 &amp; 1.6 &amp; 0.14 \\      &#10;% {\tt Pos Earn Y -4}&amp; 0.71 &amp; 0.45 &amp; 0.69 &amp; 0.73 &amp; 1.1 &amp; 0.10 \\      &#10;% {\tt Pos Earn Y -3}&amp; 0.70 &amp; 0.46 &amp; 0.68 &amp; 0.73 &amp; 1.4 &amp; 0.13 \\      &#10; %{\tt Pos Earn Y -2}&amp; 0.71 &amp; 0.46 &amp; 0.68 &amp; 0.74 &amp; 1.6 &amp; 0.15 \\      &#10; {\tt Pos Earn Y-1}&amp; 0.71 &amp; 0.45 &amp; 0.69 &amp; 0.74 &amp; 1.2 &amp; 0.10 \\      &#10;\hline&#10;\end{tabular}      &#10;\end{center}      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5.609"/>
  <p:tag name="ORIGINALWIDTH" val="4395.951"/>
  <p:tag name="OUTPUTTYPE" val="PNG"/>
  <p:tag name="IGUANATEXVERSION" val="161"/>
  <p:tag name="LATEXADDIN" val="\documentclass{article}&#10;\usepackage{amsmath}&#10;\pagestyle{empty}&#10;\begin{document}&#10;&#10;&#10;\centerline{\sc Summary Statistics Lottery  Sample and Current Population Survey}&#10;\begin{center}&#10;\begin{tabular}{lcc}&#10;Variable &amp; Lottery Data &amp; Current Population Survey&#10;\\&#10;Female &amp; 0.37 &amp; 0.53\\&#10;Age &amp; 47.0 &amp; 43.2\\&#10;Education &amp; 13.7 &amp; 12.7\\&#10;Earnings 1983 &amp; 14.8 &amp; 11.6\\&#10;Positive Earnings 1983 &amp; 0.71 &amp; 0.71 \\&#10;    \hline&#10;\end{tabular}      &#10;\end{center}&#10;&#10;\end{document}"/>
  <p:tag name="IGUANATEXSIZE" val="20"/>
  <p:tag name="IGUANATEXCURSOR" val="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b10c62-83dd-4c3d-ae0e-6c6ff162f9d4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3772</TotalTime>
  <Words>1863</Words>
  <Application>Microsoft Macintosh PowerPoint</Application>
  <PresentationFormat>Widescreen</PresentationFormat>
  <Paragraphs>241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Aptos</vt:lpstr>
      <vt:lpstr>Arial</vt:lpstr>
      <vt:lpstr>Cambria Math</vt:lpstr>
      <vt:lpstr>Lato</vt:lpstr>
      <vt:lpstr>Roboto</vt:lpstr>
      <vt:lpstr>Wingdings</vt:lpstr>
      <vt:lpstr>stanford_theme_1</vt:lpstr>
      <vt:lpstr>Empirical Evidence on the Effect of Unearned Income</vt:lpstr>
      <vt:lpstr>Announcements</vt:lpstr>
      <vt:lpstr>Agenda</vt:lpstr>
      <vt:lpstr>Recap</vt:lpstr>
      <vt:lpstr>What have we seen so far?</vt:lpstr>
      <vt:lpstr>Today</vt:lpstr>
      <vt:lpstr>Three Studies</vt:lpstr>
      <vt:lpstr>As we go through these studies… Think about:</vt:lpstr>
      <vt:lpstr>As we go through these studies… Think about:</vt:lpstr>
      <vt:lpstr>Study 1:  Massachusetts Lottery Winners</vt:lpstr>
      <vt:lpstr>The study</vt:lpstr>
      <vt:lpstr>Examples There were a lot more questions – you can see some of these data in your HW!</vt:lpstr>
      <vt:lpstr>Summary statistics</vt:lpstr>
      <vt:lpstr>Summary statistics</vt:lpstr>
      <vt:lpstr>Some possible reasons…</vt:lpstr>
      <vt:lpstr>What does “winning” look like?</vt:lpstr>
      <vt:lpstr>External Validity?</vt:lpstr>
      <vt:lpstr>Findings</vt:lpstr>
      <vt:lpstr>Looks like there’s an effect… On whether or not you work</vt:lpstr>
      <vt:lpstr>Looks like there’s an effect… On whether or not you work</vt:lpstr>
      <vt:lpstr>Run a multivariate regression!</vt:lpstr>
      <vt:lpstr>PowerPoint Presentation</vt:lpstr>
      <vt:lpstr>Run a multivariate regression!</vt:lpstr>
      <vt:lpstr>Sanity-check</vt:lpstr>
      <vt:lpstr>Take-aways?</vt:lpstr>
      <vt:lpstr>What do you take away from this study?</vt:lpstr>
      <vt:lpstr>Study 2:  OpenResearch  Unconditional Income Study</vt:lpstr>
      <vt:lpstr>The study:  A randomized experiment, 2020-2023</vt:lpstr>
      <vt:lpstr>You looked at some data from this study</vt:lpstr>
      <vt:lpstr>Findings</vt:lpstr>
      <vt:lpstr>How did people spend the money?</vt:lpstr>
      <vt:lpstr>What did they spend the money on?</vt:lpstr>
      <vt:lpstr>What did they spend the money on?</vt:lpstr>
      <vt:lpstr>How did people spend their time/work?</vt:lpstr>
      <vt:lpstr>Take-aways?</vt:lpstr>
      <vt:lpstr>What do you take away from this study?</vt:lpstr>
      <vt:lpstr>Study 3:  UBI in Finland</vt:lpstr>
      <vt:lpstr>The study</vt:lpstr>
      <vt:lpstr>Findings</vt:lpstr>
      <vt:lpstr>Did people work more?</vt:lpstr>
      <vt:lpstr>Were people happier/healthier?</vt:lpstr>
      <vt:lpstr>Take-aways?</vt:lpstr>
      <vt:lpstr>What do you take away from this study?</vt:lpstr>
      <vt:lpstr>Wrap-Up and Looking Ahead</vt:lpstr>
      <vt:lpstr>Today</vt:lpstr>
      <vt:lpstr>Next time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50</cp:revision>
  <dcterms:created xsi:type="dcterms:W3CDTF">2024-10-16T16:44:10Z</dcterms:created>
  <dcterms:modified xsi:type="dcterms:W3CDTF">2025-09-03T00:01:35Z</dcterms:modified>
</cp:coreProperties>
</file>