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7" r:id="rId2"/>
    <p:sldId id="258" r:id="rId3"/>
    <p:sldId id="259" r:id="rId4"/>
    <p:sldId id="457" r:id="rId5"/>
    <p:sldId id="520" r:id="rId6"/>
    <p:sldId id="521" r:id="rId7"/>
    <p:sldId id="522" r:id="rId8"/>
    <p:sldId id="458" r:id="rId9"/>
    <p:sldId id="460" r:id="rId10"/>
    <p:sldId id="461" r:id="rId11"/>
    <p:sldId id="462" r:id="rId12"/>
    <p:sldId id="524" r:id="rId13"/>
    <p:sldId id="463" r:id="rId14"/>
    <p:sldId id="523" r:id="rId15"/>
    <p:sldId id="466" r:id="rId16"/>
    <p:sldId id="467" r:id="rId17"/>
    <p:sldId id="383" r:id="rId18"/>
    <p:sldId id="470" r:id="rId19"/>
    <p:sldId id="468" r:id="rId20"/>
    <p:sldId id="469" r:id="rId21"/>
    <p:sldId id="471" r:id="rId22"/>
    <p:sldId id="472" r:id="rId23"/>
    <p:sldId id="473" r:id="rId24"/>
    <p:sldId id="474" r:id="rId25"/>
    <p:sldId id="475" r:id="rId26"/>
    <p:sldId id="476" r:id="rId27"/>
    <p:sldId id="477" r:id="rId28"/>
    <p:sldId id="478" r:id="rId29"/>
    <p:sldId id="479" r:id="rId30"/>
    <p:sldId id="480" r:id="rId31"/>
    <p:sldId id="481" r:id="rId32"/>
    <p:sldId id="504" r:id="rId33"/>
    <p:sldId id="505" r:id="rId34"/>
    <p:sldId id="507" r:id="rId35"/>
    <p:sldId id="508" r:id="rId36"/>
    <p:sldId id="513" r:id="rId37"/>
    <p:sldId id="509" r:id="rId38"/>
    <p:sldId id="510" r:id="rId39"/>
    <p:sldId id="511" r:id="rId40"/>
    <p:sldId id="512" r:id="rId41"/>
    <p:sldId id="514" r:id="rId42"/>
    <p:sldId id="515" r:id="rId43"/>
    <p:sldId id="516" r:id="rId44"/>
    <p:sldId id="517" r:id="rId45"/>
    <p:sldId id="518" r:id="rId46"/>
    <p:sldId id="482" r:id="rId47"/>
    <p:sldId id="485" r:id="rId48"/>
    <p:sldId id="484" r:id="rId49"/>
    <p:sldId id="486" r:id="rId50"/>
    <p:sldId id="487" r:id="rId51"/>
    <p:sldId id="488" r:id="rId52"/>
    <p:sldId id="489" r:id="rId53"/>
    <p:sldId id="490" r:id="rId54"/>
    <p:sldId id="492" r:id="rId55"/>
    <p:sldId id="491" r:id="rId56"/>
    <p:sldId id="519" r:id="rId57"/>
    <p:sldId id="493" r:id="rId58"/>
    <p:sldId id="494" r:id="rId59"/>
    <p:sldId id="495" r:id="rId60"/>
    <p:sldId id="496" r:id="rId61"/>
    <p:sldId id="497" r:id="rId62"/>
    <p:sldId id="498" r:id="rId63"/>
    <p:sldId id="499" r:id="rId64"/>
    <p:sldId id="500" r:id="rId65"/>
    <p:sldId id="501" r:id="rId66"/>
    <p:sldId id="454" r:id="rId67"/>
    <p:sldId id="455" r:id="rId68"/>
    <p:sldId id="456" r:id="rId69"/>
    <p:sldId id="335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58CD8C-03A7-9D85-365F-EE55E6D00704}" name="Jason Weitze" initials="JW" userId="c76f9870fa4fa52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FCFFD2"/>
    <a:srgbClr val="DCF6FF"/>
    <a:srgbClr val="D1DEEF"/>
    <a:srgbClr val="E7F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1"/>
    <p:restoredTop sz="94626"/>
  </p:normalViewPr>
  <p:slideViewPr>
    <p:cSldViewPr snapToGrid="0">
      <p:cViewPr varScale="1">
        <p:scale>
          <a:sx n="98" d="100"/>
          <a:sy n="98" d="100"/>
        </p:scale>
        <p:origin x="21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8/10/relationships/authors" Target="author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EBCC9-647F-5E45-BA5E-8CCC5D43C492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55DA0-5701-4544-B989-8ED9ACDD9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0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CF3F7-4D41-164A-A4D4-E640BD3750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70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4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17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160BA-28CE-7EFC-FA19-00CE6C6FE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51DF66-403F-7577-EF73-8662D0C960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CA04F7-29E3-EE29-61DD-E86C968B8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F54B0-84A7-CC69-74A4-C7D6F581C0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58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34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39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7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32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02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19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55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86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3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04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75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61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07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73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07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77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08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9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386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335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016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178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638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120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443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105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18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366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4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667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296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3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965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555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122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398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720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1559A-452E-52EE-7140-FCFECF43C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E50B23-C5D7-4626-CA09-E33577ACDC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3957B1-65A7-3635-7E4D-8F4C139D7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863F7-F8F3-3612-D9B1-8430A04BD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332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E4D05-0E24-43AC-007F-A92366C21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3F12BF-A0D2-0E28-6D48-C628AAA8D0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8BF57F-3A7F-58EA-94A7-E11E887D7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71B39-7779-090D-1EBB-ABA0E75225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95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FAD34-CF28-A578-5DFF-290909CB0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06A23E-A3D0-6A77-974B-0AA2379DBA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BF7A66-12C1-300F-6261-7A6C36209C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BC95E-F86B-F952-83F1-26E4AAEA70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87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886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67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8D74F-BB38-14FA-E6FB-A6209FE4D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45DFF2-81D3-1D1B-F41E-4DEDD53349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BE4869-FAB9-4DA5-0675-4E4B856F4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59D1A-0F7E-BF86-E706-0FC3B7B2F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243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64006-2D98-EAD0-46D5-A3AFF8674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0C767D-5711-5C0E-7A72-1EEC7534D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631513-97EB-A64B-8ADE-A5FE980E5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983F7-96B4-2B05-0011-70B95F9F34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856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106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872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500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413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004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8735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Is this regression a good idea?</a:t>
            </a:r>
          </a:p>
          <a:p>
            <a:r>
              <a:rPr lang="en-US"/>
              <a:t>https://www.polleverywhere.com/multiple_choice_polls/VSOiuX2W9SqnjsVtQbGTg?state=opened&amp;flow=Default&amp;onscreen=persist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497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335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311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813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633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4088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8714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995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9294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0653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60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34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33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0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DF170-811C-2B31-C0B0-862E91A4B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CCEDE-52CB-FB5A-D84F-1DE2B0FF2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0654C-3E45-A586-A8CF-27C2F44FD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3FB41-6698-A8A3-9568-A48F1950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500EE-EA0C-D40A-DD27-0D0C4B37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4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4510-4B21-DC22-7420-9F84FC62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19451-B586-AA05-D054-A9F1923CE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7FC57-6205-2A78-80A0-BB6AA1CF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B43F5-3769-91D9-F447-F3E44C42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62A88-1673-2416-F5B7-E12A4BEC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2AE72-8B3F-0851-5089-AC8CFF790B2F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8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1EEFA-D7BD-F80C-2B4C-0AEDA101A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C1D9E-E814-5FED-9B2B-78D71AEBE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57526-7469-C9F1-34C8-B1F790EC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ADFC0-7CC2-BF2F-F56F-571E62AE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4DFF3-379F-BDBB-5CAB-16B1BC40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E4D9E-0F99-E18D-52A5-55D652C32935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DF521-5D56-2266-8D85-8DD46238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C1307-B2F1-2310-0212-94140F1A5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DBA0A-585B-37F2-C235-0D07DF81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C95D1-75E4-DBB9-137E-73D4F5AB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8427C-7848-DA7C-8C53-9BD75700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FA992D-C6A1-04E6-6480-D6FF5834A1D9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8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FEB4-A114-1406-AAC7-E6A93747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5736C-4324-7C32-AD7B-93A2A9C7E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1F154-5E54-8A6E-32D1-50892B47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9038B-6435-F39A-AE45-EC227764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BDF1E-A55C-2F2F-60EB-26E50943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699B5-BC08-318D-27C2-159A3F84676E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8BC7-37A9-2A41-A226-1AA2056C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95DB0-B3D9-5AA8-0EBE-8DE243B43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C9C40-4553-98FF-B057-51D06316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316FA-702D-0970-98FC-C9857BDB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F98C5-312D-43ED-B810-B24CF5C9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7E21C-8BB3-4F1E-CF27-B3C2310D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DB9F7D-4293-E584-BB33-F33655869B04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8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B629-ED87-5F0F-C9BC-928A597F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799BA-B41E-6860-AA97-BD0EF6DD4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E23B1-8B3C-B07C-FDE2-19F41F30B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C4BBA-5A0D-0E42-7483-493DBCED4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16F14-27E0-D214-DE57-BB9CAF7B4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ACE10-B3E3-AA96-7962-FFDFF715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16E200-901C-8F02-918B-5D1D4D58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BD97F-62C3-7108-5E3B-4FCE958B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3A5397-9352-EF76-A222-9B7EF3224C80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29A3-9228-EFA1-7EA8-320A5E4C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B2899-CC6E-9662-436F-D08B922B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9471A-67C3-CA58-574B-353065996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98AAE-7DA0-24C8-EAFB-42939860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67E615-E4D7-8DF7-AC05-9434E1BD634F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4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57AF7-9EDB-A1C4-8FE7-E0FEEE54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B410C-9EC2-0283-7D97-C87FEBE2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411A1-87A4-150F-6303-025F7327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C10DA-58DD-6058-72F5-37C7FA819707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6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9521-1256-3807-0A09-73CF197D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0C9A-E639-327E-EAE2-4C18EEFBB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2BD3E-A8F9-C833-0D6E-E56DF294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7D350-5EB9-6E86-2F02-CACFB7A7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94B27-4321-6C96-5E6C-B4294A3A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78C75-416A-15DA-A2DC-37E0ECED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89290-EA5E-999A-9087-ED945E983F0D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0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BC17-AE68-BB5D-7E81-4CAFF8B6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9BB58-A5B3-752C-C3CD-66BCD70B9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54B17-4878-2B1B-1EF4-2E2326955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00598-743F-6934-3985-938F1E86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902F9-7383-6CE3-298B-4DB50315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4894E-3991-6152-5957-002E7265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84A78-F893-43A3-1D6F-4587823EF278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4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45FD974E-6B30-074E-DCDA-B43A8313BD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705" y="6239790"/>
            <a:ext cx="1473924" cy="50617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0B608-161B-B8F7-D7A5-CED71D4B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A0E45-27EC-856E-DA78-F5A5903CB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56F89-8D60-6463-E4B5-485DB2E56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B529C-7AC4-498E-86D4-DC9A7DA9F89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DDFEF-E259-13F0-9373-3E1D0F6A2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544F3-851E-BC68-C039-63A94D3C5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C151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9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3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7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0.png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" Type="http://schemas.openxmlformats.org/officeDocument/2006/relationships/image" Target="../media/image63.png"/><Relationship Id="rId21" Type="http://schemas.openxmlformats.org/officeDocument/2006/relationships/image" Target="../media/image77.png"/><Relationship Id="rId7" Type="http://schemas.openxmlformats.org/officeDocument/2006/relationships/image" Target="../media/image14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33" Type="http://schemas.openxmlformats.org/officeDocument/2006/relationships/image" Target="../media/image89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5" Type="http://schemas.openxmlformats.org/officeDocument/2006/relationships/image" Target="../media/image34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image" Target="../media/image33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Relationship Id="rId8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3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3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60.png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3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60.png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90.png"/><Relationship Id="rId18" Type="http://schemas.openxmlformats.org/officeDocument/2006/relationships/image" Target="../media/image102.png"/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12" Type="http://schemas.openxmlformats.org/officeDocument/2006/relationships/image" Target="../media/image62.png"/><Relationship Id="rId17" Type="http://schemas.openxmlformats.org/officeDocument/2006/relationships/image" Target="../media/image101.png"/><Relationship Id="rId2" Type="http://schemas.openxmlformats.org/officeDocument/2006/relationships/notesSlide" Target="../notesSlides/notesSlide55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60.png"/><Relationship Id="rId5" Type="http://schemas.openxmlformats.org/officeDocument/2006/relationships/image" Target="../media/image97.png"/><Relationship Id="rId15" Type="http://schemas.openxmlformats.org/officeDocument/2006/relationships/image" Target="../media/image91.png"/><Relationship Id="rId10" Type="http://schemas.openxmlformats.org/officeDocument/2006/relationships/image" Target="../media/image34.png"/><Relationship Id="rId19" Type="http://schemas.openxmlformats.org/officeDocument/2006/relationships/image" Target="../media/image105.png"/><Relationship Id="rId4" Type="http://schemas.openxmlformats.org/officeDocument/2006/relationships/image" Target="../media/image11.png"/><Relationship Id="rId9" Type="http://schemas.openxmlformats.org/officeDocument/2006/relationships/image" Target="../media/image33.png"/><Relationship Id="rId1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gif"/><Relationship Id="rId5" Type="http://schemas.openxmlformats.org/officeDocument/2006/relationships/image" Target="../media/image106.png"/><Relationship Id="rId4" Type="http://schemas.openxmlformats.org/officeDocument/2006/relationships/image" Target="../media/image10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3.png"/><Relationship Id="rId7" Type="http://schemas.openxmlformats.org/officeDocument/2006/relationships/image" Target="../media/image90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101.png"/><Relationship Id="rId5" Type="http://schemas.openxmlformats.org/officeDocument/2006/relationships/image" Target="../media/image60.png"/><Relationship Id="rId10" Type="http://schemas.openxmlformats.org/officeDocument/2006/relationships/image" Target="../media/image92.png"/><Relationship Id="rId4" Type="http://schemas.openxmlformats.org/officeDocument/2006/relationships/image" Target="../media/image34.png"/><Relationship Id="rId9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02.png"/><Relationship Id="rId3" Type="http://schemas.openxmlformats.org/officeDocument/2006/relationships/image" Target="../media/image111.png"/><Relationship Id="rId7" Type="http://schemas.openxmlformats.org/officeDocument/2006/relationships/image" Target="../media/image62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92.png"/><Relationship Id="rId5" Type="http://schemas.openxmlformats.org/officeDocument/2006/relationships/image" Target="../media/image34.png"/><Relationship Id="rId15" Type="http://schemas.openxmlformats.org/officeDocument/2006/relationships/image" Target="../media/image11.png"/><Relationship Id="rId10" Type="http://schemas.openxmlformats.org/officeDocument/2006/relationships/image" Target="../media/image91.png"/><Relationship Id="rId4" Type="http://schemas.openxmlformats.org/officeDocument/2006/relationships/image" Target="../media/image33.png"/><Relationship Id="rId9" Type="http://schemas.openxmlformats.org/officeDocument/2006/relationships/image" Target="../media/image61.png"/><Relationship Id="rId14" Type="http://schemas.openxmlformats.org/officeDocument/2006/relationships/image" Target="../media/image11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7FF79-BB73-440C-5390-3645CD1AF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793" y="1219200"/>
            <a:ext cx="11088414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Heterogeneous Treatment Effects</a:t>
            </a:r>
            <a:br>
              <a:rPr lang="en-US" dirty="0"/>
            </a:br>
            <a:r>
              <a:rPr lang="en-US" sz="3100" dirty="0"/>
              <a:t>and</a:t>
            </a:r>
            <a:br>
              <a:rPr lang="en-US" dirty="0"/>
            </a:br>
            <a:r>
              <a:rPr lang="en-US" dirty="0"/>
              <a:t>Random Forests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05A0-1A40-EE67-D3CC-B6D8C0250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038"/>
            <a:ext cx="9144000" cy="1655762"/>
          </a:xfrm>
        </p:spPr>
        <p:txBody>
          <a:bodyPr/>
          <a:lstStyle/>
          <a:p>
            <a:r>
              <a:rPr lang="en-US" dirty="0"/>
              <a:t>Causality, Decision Making, and Data Science </a:t>
            </a:r>
          </a:p>
          <a:p>
            <a:r>
              <a:rPr lang="en-US" dirty="0"/>
              <a:t>Lecture 9</a:t>
            </a:r>
          </a:p>
        </p:txBody>
      </p:sp>
    </p:spTree>
    <p:extLst>
      <p:ext uri="{BB962C8B-B14F-4D97-AF65-F5344CB8AC3E}">
        <p14:creationId xmlns:p14="http://schemas.microsoft.com/office/powerpoint/2010/main" val="3374293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C6FF1-AFA7-D61A-BA0D-699073E5E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Average Treatment Effects</a:t>
            </a:r>
            <a:br>
              <a:rPr lang="en-US" dirty="0"/>
            </a:br>
            <a:r>
              <a:rPr lang="en-US" sz="3600" dirty="0"/>
              <a:t>(CATE)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73A42-A7CA-903D-4308-1C003111FB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1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8140-8227-7097-FDB5-0A780A05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Average Treatment Effect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E7C735-E6EC-ADC1-E999-47B559388D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8917" y="1836134"/>
                <a:ext cx="9724698" cy="50218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Set-up (as usual):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(e.g., consumption)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(e.g., whether or not you win the lottery – say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is 0 or 1)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A bunch of other </a:t>
                </a:r>
                <a:r>
                  <a:rPr lang="en-US" b="1" dirty="0">
                    <a:solidFill>
                      <a:schemeClr val="accent1"/>
                    </a:solidFill>
                  </a:rPr>
                  <a:t>observables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(e.g., income, age, ….)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Each person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has </a:t>
                </a:r>
                <a:r>
                  <a:rPr lang="en-US" b="1" dirty="0">
                    <a:solidFill>
                      <a:schemeClr val="accent1"/>
                    </a:solidFill>
                  </a:rPr>
                  <a:t>potential outcomes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E7C735-E6EC-ADC1-E999-47B559388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8917" y="1836134"/>
                <a:ext cx="9724698" cy="5021865"/>
              </a:xfrm>
              <a:blipFill>
                <a:blip r:embed="rId3"/>
                <a:stretch>
                  <a:fillRect l="-1173" t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B75FA1-03CF-57D9-7A6E-CDFB8C861C93}"/>
                  </a:ext>
                </a:extLst>
              </p:cNvPr>
              <p:cNvSpPr txBox="1"/>
              <p:nvPr/>
            </p:nvSpPr>
            <p:spPr>
              <a:xfrm>
                <a:off x="9046779" y="3427029"/>
                <a:ext cx="272480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accent1"/>
                    </a:solidFill>
                  </a:rPr>
                  <a:t>(consumption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does/doesn’t win lottery)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B75FA1-03CF-57D9-7A6E-CDFB8C861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779" y="3427029"/>
                <a:ext cx="2724807" cy="584775"/>
              </a:xfrm>
              <a:prstGeom prst="rect">
                <a:avLst/>
              </a:prstGeom>
              <a:blipFill>
                <a:blip r:embed="rId4"/>
                <a:stretch>
                  <a:fillRect l="-1395" t="-212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572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BD663-0CB4-19AD-4CA8-6E22556F0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E99E-AE10-0730-EDBF-17B615C75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Average Treatment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697B7-FECE-3205-8439-A12FA32CB0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8917" y="1836134"/>
                <a:ext cx="9724698" cy="50218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Set-up (as usual):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(e.g., consumption)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(e.g., whether or not you win the lottery – say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is 0 or 1)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A bunch of other </a:t>
                </a:r>
                <a:r>
                  <a:rPr lang="en-US" b="1" dirty="0">
                    <a:solidFill>
                      <a:schemeClr val="accent1"/>
                    </a:solidFill>
                  </a:rPr>
                  <a:t>observables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(e.g., income, age, ….)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Each person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has </a:t>
                </a:r>
                <a:r>
                  <a:rPr lang="en-US" b="1" dirty="0">
                    <a:solidFill>
                      <a:schemeClr val="accent1"/>
                    </a:solidFill>
                  </a:rPr>
                  <a:t>potential outcomes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ATE: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1" dirty="0"/>
                  <a:t>Conditional ATE </a:t>
                </a:r>
                <a:r>
                  <a:rPr lang="en-US" dirty="0"/>
                  <a:t>(CATE):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 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acc>
                                <m:accPr>
                                  <m:chr m:val="⃗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ith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E7C735-E6EC-ADC1-E999-47B559388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8917" y="1836134"/>
                <a:ext cx="9724698" cy="5021865"/>
              </a:xfrm>
              <a:blipFill>
                <a:blip r:embed="rId3"/>
                <a:stretch>
                  <a:fillRect l="-1173" t="-2020" b="-35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A03DBA-A8B0-52EC-CEEE-49DF5E9CC24B}"/>
                  </a:ext>
                </a:extLst>
              </p:cNvPr>
              <p:cNvSpPr txBox="1"/>
              <p:nvPr/>
            </p:nvSpPr>
            <p:spPr>
              <a:xfrm>
                <a:off x="9046779" y="3427029"/>
                <a:ext cx="272480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accent1"/>
                    </a:solidFill>
                  </a:rPr>
                  <a:t>(consumption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does/doesn’t win lottery)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B75FA1-03CF-57D9-7A6E-CDFB8C861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779" y="3427029"/>
                <a:ext cx="2724807" cy="584775"/>
              </a:xfrm>
              <a:prstGeom prst="rect">
                <a:avLst/>
              </a:prstGeom>
              <a:blipFill>
                <a:blip r:embed="rId4"/>
                <a:stretch>
                  <a:fillRect l="-1395" t="-212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3C504B2-ADB5-2872-6AC9-84EF7CC43A2D}"/>
              </a:ext>
            </a:extLst>
          </p:cNvPr>
          <p:cNvSpPr txBox="1"/>
          <p:nvPr/>
        </p:nvSpPr>
        <p:spPr>
          <a:xfrm>
            <a:off x="9541937" y="4347066"/>
            <a:ext cx="248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N is the number of people in the population we care about.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39DCFB-5A32-81BB-FCBA-CD3C984E8D6B}"/>
                  </a:ext>
                </a:extLst>
              </p:cNvPr>
              <p:cNvSpPr txBox="1"/>
              <p:nvPr/>
            </p:nvSpPr>
            <p:spPr>
              <a:xfrm>
                <a:off x="9448800" y="4952328"/>
                <a:ext cx="2483356" cy="48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1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1200" dirty="0">
                    <a:solidFill>
                      <a:schemeClr val="accent5"/>
                    </a:solidFill>
                  </a:rPr>
                  <a:t> is the number of people with observables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sz="12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12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7C22D6-A6EE-D936-F646-E7A0FFE24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4952328"/>
                <a:ext cx="2483356" cy="484107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570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189B9-560F-B83E-03C8-AC16CB88F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6B52-DD87-AE1C-5F7A-C0A369BE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Average Treatment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EE840A-2F2C-3096-94E4-A03166860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8916" y="1836134"/>
                <a:ext cx="10294883" cy="502186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Conditional ATE </a:t>
                </a:r>
                <a:r>
                  <a:rPr lang="en-US" dirty="0"/>
                  <a:t>(CATE):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 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acc>
                                <m:accPr>
                                  <m:chr m:val="⃗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ith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Interpretation: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the average effect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among those people with observables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  <a:p>
                <a:pPr lvl="1"/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income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=$50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age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=35)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(on average) how much more a 35-year-old making $50K/yr will consume if they win the lottery.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EE840A-2F2C-3096-94E4-A03166860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8916" y="1836134"/>
                <a:ext cx="10294883" cy="5021865"/>
              </a:xfrm>
              <a:blipFill>
                <a:blip r:embed="rId3"/>
                <a:stretch>
                  <a:fillRect l="-1110" t="-23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35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9201B-0AB9-8D60-DC3E-ABD9D5A1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estimate CATE?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16DB3-4D39-5201-DEF6-1A62E2F0D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Not with vanilla regression…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40ABBEC-A646-1397-F8AC-2919E2E5BB22}"/>
              </a:ext>
            </a:extLst>
          </p:cNvPr>
          <p:cNvGrpSpPr/>
          <p:nvPr/>
        </p:nvGrpSpPr>
        <p:grpSpPr>
          <a:xfrm>
            <a:off x="1125582" y="2971800"/>
            <a:ext cx="10515600" cy="4351338"/>
            <a:chOff x="838200" y="1825625"/>
            <a:chExt cx="10515600" cy="43513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ontent Placeholder 2">
                  <a:extLst>
                    <a:ext uri="{FF2B5EF4-FFF2-40B4-BE49-F238E27FC236}">
                      <a16:creationId xmlns:a16="http://schemas.microsoft.com/office/drawing/2014/main" id="{43B3039E-CE2A-36A5-94C0-066E1F34DAA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38200" y="1825625"/>
                  <a:ext cx="10515600" cy="435133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6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36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oMath>
                    </m:oMathPara>
                  </a14:m>
                  <a:endParaRPr lang="en-US" sz="3600" dirty="0"/>
                </a:p>
                <a:p>
                  <a:pPr marL="0" indent="0" algn="ctr">
                    <a:buFont typeface="Arial" panose="020B0604020202020204" pitchFamily="34" charset="0"/>
                    <a:buNone/>
                  </a:pPr>
                  <a:endParaRPr lang="en-US" sz="3600" dirty="0"/>
                </a:p>
              </p:txBody>
            </p:sp>
          </mc:Choice>
          <mc:Fallback xmlns="">
            <p:sp>
              <p:nvSpPr>
                <p:cNvPr id="4" name="Content Placeholder 2">
                  <a:extLst>
                    <a:ext uri="{FF2B5EF4-FFF2-40B4-BE49-F238E27FC236}">
                      <a16:creationId xmlns:a16="http://schemas.microsoft.com/office/drawing/2014/main" id="{43B3039E-CE2A-36A5-94C0-066E1F34DA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825625"/>
                  <a:ext cx="10515600" cy="4351338"/>
                </a:xfrm>
                <a:prstGeom prst="rect">
                  <a:avLst/>
                </a:prstGeom>
                <a:blipFill>
                  <a:blip r:embed="rId3"/>
                  <a:stretch>
                    <a:fillRect t="-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C77804-D2FB-220B-C8AE-59703976F403}"/>
                </a:ext>
              </a:extLst>
            </p:cNvPr>
            <p:cNvSpPr txBox="1"/>
            <p:nvPr/>
          </p:nvSpPr>
          <p:spPr>
            <a:xfrm>
              <a:off x="5053915" y="2395148"/>
              <a:ext cx="938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Income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AC4945-F62D-A4B4-AEAB-AD09CC49CE41}"/>
                </a:ext>
              </a:extLst>
            </p:cNvPr>
            <p:cNvSpPr txBox="1"/>
            <p:nvPr/>
          </p:nvSpPr>
          <p:spPr>
            <a:xfrm>
              <a:off x="7008417" y="2395148"/>
              <a:ext cx="557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Age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30FB00-9D53-3DDE-6993-CFF4633257F5}"/>
                </a:ext>
              </a:extLst>
            </p:cNvPr>
            <p:cNvSpPr txBox="1"/>
            <p:nvPr/>
          </p:nvSpPr>
          <p:spPr>
            <a:xfrm>
              <a:off x="3220751" y="2395148"/>
              <a:ext cx="938078" cy="959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Did you win the lottery?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675881-71E6-A8F0-A4A4-3A1E8868624D}"/>
                </a:ext>
              </a:extLst>
            </p:cNvPr>
            <p:cNvSpPr txBox="1"/>
            <p:nvPr/>
          </p:nvSpPr>
          <p:spPr>
            <a:xfrm>
              <a:off x="1079822" y="2395148"/>
              <a:ext cx="1693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Consumption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3CFFF66-087C-B82E-6F50-D0BF875713B4}"/>
              </a:ext>
            </a:extLst>
          </p:cNvPr>
          <p:cNvSpPr txBox="1"/>
          <p:nvPr/>
        </p:nvSpPr>
        <p:spPr>
          <a:xfrm>
            <a:off x="885200" y="4501030"/>
            <a:ext cx="2657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Only one ATE here!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710DD3-6CC3-7033-74DC-4644FEC92746}"/>
              </a:ext>
            </a:extLst>
          </p:cNvPr>
          <p:cNvCxnSpPr>
            <a:cxnSpLocks/>
          </p:cNvCxnSpPr>
          <p:nvPr/>
        </p:nvCxnSpPr>
        <p:spPr>
          <a:xfrm flipV="1">
            <a:off x="2816269" y="3541323"/>
            <a:ext cx="475570" cy="95970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549FE45-B120-B6EB-DE83-95B8E515F0DC}"/>
              </a:ext>
            </a:extLst>
          </p:cNvPr>
          <p:cNvSpPr txBox="1"/>
          <p:nvPr/>
        </p:nvSpPr>
        <p:spPr>
          <a:xfrm>
            <a:off x="2626872" y="5311018"/>
            <a:ext cx="7513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But before we answer this question…</a:t>
            </a:r>
          </a:p>
        </p:txBody>
      </p:sp>
    </p:spTree>
    <p:extLst>
      <p:ext uri="{BB962C8B-B14F-4D97-AF65-F5344CB8AC3E}">
        <p14:creationId xmlns:p14="http://schemas.microsoft.com/office/powerpoint/2010/main" val="303573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D5E75-7954-3F6F-007E-88720A4B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Trees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1F903-B183-AA49-E985-9C681F718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83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EFB8-3563-72BF-1E25-8B7B5036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24F9-CF7D-4672-5A6B-4996BE4A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data, we want to “learn” a function that best describes it</a:t>
            </a:r>
          </a:p>
          <a:p>
            <a:pPr lvl="1"/>
            <a:endParaRPr lang="en-US" i="1" dirty="0"/>
          </a:p>
          <a:p>
            <a:r>
              <a:rPr lang="en-US" b="1" dirty="0">
                <a:solidFill>
                  <a:schemeClr val="accent1"/>
                </a:solidFill>
              </a:rPr>
              <a:t>Regression</a:t>
            </a:r>
            <a:r>
              <a:rPr lang="en-US" dirty="0"/>
              <a:t> learns a </a:t>
            </a:r>
            <a:r>
              <a:rPr lang="en-US" b="1" dirty="0"/>
              <a:t>linear</a:t>
            </a:r>
            <a:r>
              <a:rPr lang="en-US" dirty="0"/>
              <a:t> function that best fits data</a:t>
            </a:r>
          </a:p>
          <a:p>
            <a:pPr lvl="1"/>
            <a:endParaRPr lang="en-US" dirty="0"/>
          </a:p>
          <a:p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regression tree </a:t>
            </a:r>
            <a:r>
              <a:rPr lang="en-US" dirty="0"/>
              <a:t>learns a </a:t>
            </a:r>
            <a:r>
              <a:rPr lang="en-US" b="1" dirty="0"/>
              <a:t>“step function” </a:t>
            </a:r>
            <a:r>
              <a:rPr lang="en-US" dirty="0"/>
              <a:t>that best fits data</a:t>
            </a:r>
          </a:p>
          <a:p>
            <a:pPr lvl="1"/>
            <a:r>
              <a:rPr lang="en-US" dirty="0">
                <a:solidFill>
                  <a:srgbClr val="8E0000"/>
                </a:solidFill>
              </a:rPr>
              <a:t>Let’s see how!</a:t>
            </a:r>
          </a:p>
        </p:txBody>
      </p:sp>
    </p:spTree>
    <p:extLst>
      <p:ext uri="{BB962C8B-B14F-4D97-AF65-F5344CB8AC3E}">
        <p14:creationId xmlns:p14="http://schemas.microsoft.com/office/powerpoint/2010/main" val="3171045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E9050-908C-FAFC-9B3A-9122ECD3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trees</a:t>
            </a:r>
            <a:br>
              <a:rPr lang="en-US" dirty="0"/>
            </a:br>
            <a:r>
              <a:rPr lang="en-US" sz="2800" dirty="0"/>
              <a:t>Definition by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872203-6987-AF96-B2EB-0E024C8FEF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Say we have two features: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= income</a:t>
                </a:r>
              </a:p>
              <a:p>
                <a:r>
                  <a:rPr lang="en-US" dirty="0"/>
                  <a:t>Care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consumption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872203-6987-AF96-B2EB-0E024C8FEF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2D7169-3450-4908-0E9A-0C8C74465A1A}"/>
              </a:ext>
            </a:extLst>
          </p:cNvPr>
          <p:cNvCxnSpPr/>
          <p:nvPr/>
        </p:nvCxnSpPr>
        <p:spPr>
          <a:xfrm>
            <a:off x="6809014" y="1690688"/>
            <a:ext cx="0" cy="40406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FDE032-5FD5-60E4-CEB7-DE3EA8FEAC96}"/>
              </a:ext>
            </a:extLst>
          </p:cNvPr>
          <p:cNvCxnSpPr>
            <a:cxnSpLocks/>
          </p:cNvCxnSpPr>
          <p:nvPr/>
        </p:nvCxnSpPr>
        <p:spPr>
          <a:xfrm flipH="1">
            <a:off x="6809014" y="5731329"/>
            <a:ext cx="48169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0010185-71A5-7B45-B4CA-2114FD9659FC}"/>
              </a:ext>
            </a:extLst>
          </p:cNvPr>
          <p:cNvSpPr txBox="1"/>
          <p:nvPr/>
        </p:nvSpPr>
        <p:spPr>
          <a:xfrm>
            <a:off x="10604332" y="576948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 (income)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CA92EE-75DD-4DBE-8921-F73DFE17CE85}"/>
              </a:ext>
            </a:extLst>
          </p:cNvPr>
          <p:cNvSpPr txBox="1"/>
          <p:nvPr/>
        </p:nvSpPr>
        <p:spPr>
          <a:xfrm>
            <a:off x="6096000" y="1281215"/>
            <a:ext cx="87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(Age)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25CE027-1582-8C7E-D539-F97C0B0B7011}"/>
              </a:ext>
            </a:extLst>
          </p:cNvPr>
          <p:cNvSpPr/>
          <p:nvPr/>
        </p:nvSpPr>
        <p:spPr>
          <a:xfrm>
            <a:off x="9217478" y="1825625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B6BED1-D456-C397-E92F-45723A5D968B}"/>
              </a:ext>
            </a:extLst>
          </p:cNvPr>
          <p:cNvSpPr/>
          <p:nvPr/>
        </p:nvSpPr>
        <p:spPr>
          <a:xfrm>
            <a:off x="10952770" y="1687331"/>
            <a:ext cx="236765" cy="23676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BE5BEEF-A4D7-70E0-95A3-722C1A28B0E3}"/>
              </a:ext>
            </a:extLst>
          </p:cNvPr>
          <p:cNvSpPr/>
          <p:nvPr/>
        </p:nvSpPr>
        <p:spPr>
          <a:xfrm>
            <a:off x="10367567" y="2210195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98F140A-FBCE-9E26-7F8B-71C9771D09C8}"/>
              </a:ext>
            </a:extLst>
          </p:cNvPr>
          <p:cNvSpPr/>
          <p:nvPr/>
        </p:nvSpPr>
        <p:spPr>
          <a:xfrm>
            <a:off x="10632262" y="2859897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2B3440-DE06-A54F-721F-BCCC76D2FA2D}"/>
              </a:ext>
            </a:extLst>
          </p:cNvPr>
          <p:cNvSpPr/>
          <p:nvPr/>
        </p:nvSpPr>
        <p:spPr>
          <a:xfrm>
            <a:off x="10983056" y="3709330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84EC50-1EAE-CC23-FCE3-145D237F93A4}"/>
              </a:ext>
            </a:extLst>
          </p:cNvPr>
          <p:cNvSpPr/>
          <p:nvPr/>
        </p:nvSpPr>
        <p:spPr>
          <a:xfrm>
            <a:off x="9857263" y="3239157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68D24A-8017-750B-4318-DA239AA21829}"/>
              </a:ext>
            </a:extLst>
          </p:cNvPr>
          <p:cNvSpPr/>
          <p:nvPr/>
        </p:nvSpPr>
        <p:spPr>
          <a:xfrm>
            <a:off x="9454243" y="2623132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345C075-6723-425D-157D-5137147BFE5F}"/>
              </a:ext>
            </a:extLst>
          </p:cNvPr>
          <p:cNvSpPr/>
          <p:nvPr/>
        </p:nvSpPr>
        <p:spPr>
          <a:xfrm>
            <a:off x="7148579" y="1529166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4F313CA-3A1F-D4F6-569A-490EA00967C5}"/>
              </a:ext>
            </a:extLst>
          </p:cNvPr>
          <p:cNvSpPr/>
          <p:nvPr/>
        </p:nvSpPr>
        <p:spPr>
          <a:xfrm>
            <a:off x="7776481" y="1929994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225AA10-76D3-1895-8358-1EF6E2E95E1D}"/>
              </a:ext>
            </a:extLst>
          </p:cNvPr>
          <p:cNvSpPr/>
          <p:nvPr/>
        </p:nvSpPr>
        <p:spPr>
          <a:xfrm>
            <a:off x="7285263" y="2454729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BBA0DC0-CFFC-78B5-AE63-A1E4274BE5C4}"/>
              </a:ext>
            </a:extLst>
          </p:cNvPr>
          <p:cNvSpPr/>
          <p:nvPr/>
        </p:nvSpPr>
        <p:spPr>
          <a:xfrm>
            <a:off x="8483873" y="2976593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94BFD6C-7EFB-B18F-075C-9A88EC4FB031}"/>
              </a:ext>
            </a:extLst>
          </p:cNvPr>
          <p:cNvSpPr/>
          <p:nvPr/>
        </p:nvSpPr>
        <p:spPr>
          <a:xfrm>
            <a:off x="7266961" y="3999504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64A286B-D5EB-1F3E-F14A-3993F8710887}"/>
              </a:ext>
            </a:extLst>
          </p:cNvPr>
          <p:cNvSpPr/>
          <p:nvPr/>
        </p:nvSpPr>
        <p:spPr>
          <a:xfrm>
            <a:off x="7977991" y="3778477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39D758-DA25-596C-7146-51616F0A6B20}"/>
              </a:ext>
            </a:extLst>
          </p:cNvPr>
          <p:cNvSpPr/>
          <p:nvPr/>
        </p:nvSpPr>
        <p:spPr>
          <a:xfrm>
            <a:off x="7731210" y="4702366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2878096-7FC1-7DD1-2D89-28883C065D7D}"/>
              </a:ext>
            </a:extLst>
          </p:cNvPr>
          <p:cNvSpPr/>
          <p:nvPr/>
        </p:nvSpPr>
        <p:spPr>
          <a:xfrm>
            <a:off x="8351525" y="5255258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20CD18F-3E3D-CC70-CD35-BF61936CCABD}"/>
              </a:ext>
            </a:extLst>
          </p:cNvPr>
          <p:cNvSpPr/>
          <p:nvPr/>
        </p:nvSpPr>
        <p:spPr>
          <a:xfrm>
            <a:off x="8720638" y="4885166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DCFBF05-4D2B-8E56-716A-400521D52B5A}"/>
              </a:ext>
            </a:extLst>
          </p:cNvPr>
          <p:cNvSpPr/>
          <p:nvPr/>
        </p:nvSpPr>
        <p:spPr>
          <a:xfrm>
            <a:off x="9691008" y="5142552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5E72A3B-9DB4-D3BA-FAC2-3D603975AE39}"/>
              </a:ext>
            </a:extLst>
          </p:cNvPr>
          <p:cNvSpPr/>
          <p:nvPr/>
        </p:nvSpPr>
        <p:spPr>
          <a:xfrm>
            <a:off x="10249184" y="4583984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61FF24A-2ECB-65B1-35D1-C0FE527A1AD5}"/>
              </a:ext>
            </a:extLst>
          </p:cNvPr>
          <p:cNvSpPr/>
          <p:nvPr/>
        </p:nvSpPr>
        <p:spPr>
          <a:xfrm>
            <a:off x="10912108" y="5024169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0247D2A-FD3D-3A66-4412-6039FFCDE783}"/>
              </a:ext>
            </a:extLst>
          </p:cNvPr>
          <p:cNvSpPr/>
          <p:nvPr/>
        </p:nvSpPr>
        <p:spPr>
          <a:xfrm>
            <a:off x="9307497" y="4058848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387546-11AB-0FD8-9A13-0128E338754A}"/>
              </a:ext>
            </a:extLst>
          </p:cNvPr>
          <p:cNvSpPr/>
          <p:nvPr/>
        </p:nvSpPr>
        <p:spPr>
          <a:xfrm>
            <a:off x="9883825" y="3896466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CE0324-DCBE-6A4C-C94D-587AC23AE754}"/>
              </a:ext>
            </a:extLst>
          </p:cNvPr>
          <p:cNvSpPr/>
          <p:nvPr/>
        </p:nvSpPr>
        <p:spPr>
          <a:xfrm>
            <a:off x="9738880" y="4658324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B5E59CA-4041-5F3C-5D28-121D588F59D8}"/>
              </a:ext>
            </a:extLst>
          </p:cNvPr>
          <p:cNvSpPr/>
          <p:nvPr/>
        </p:nvSpPr>
        <p:spPr>
          <a:xfrm>
            <a:off x="10424612" y="5232310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3E8EA40-A730-CAFD-11AC-84622BF7A0C0}"/>
              </a:ext>
            </a:extLst>
          </p:cNvPr>
          <p:cNvSpPr/>
          <p:nvPr/>
        </p:nvSpPr>
        <p:spPr>
          <a:xfrm>
            <a:off x="10318875" y="3616626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3E473A3-7F81-0330-5E01-FD69BDDB2FCC}"/>
              </a:ext>
            </a:extLst>
          </p:cNvPr>
          <p:cNvSpPr/>
          <p:nvPr/>
        </p:nvSpPr>
        <p:spPr>
          <a:xfrm>
            <a:off x="10793725" y="4332114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EC200D4-DC5B-F4C1-E96A-D568CE3BD07E}"/>
              </a:ext>
            </a:extLst>
          </p:cNvPr>
          <p:cNvSpPr/>
          <p:nvPr/>
        </p:nvSpPr>
        <p:spPr>
          <a:xfrm>
            <a:off x="7105718" y="3094975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B4E2AD7-BEAF-B314-B75C-79F745CF52A5}"/>
              </a:ext>
            </a:extLst>
          </p:cNvPr>
          <p:cNvSpPr/>
          <p:nvPr/>
        </p:nvSpPr>
        <p:spPr>
          <a:xfrm>
            <a:off x="7888830" y="3051326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63792C4-A94F-B5D6-0CE6-9B8D69AD9BEE}"/>
              </a:ext>
            </a:extLst>
          </p:cNvPr>
          <p:cNvSpPr/>
          <p:nvPr/>
        </p:nvSpPr>
        <p:spPr>
          <a:xfrm>
            <a:off x="8505414" y="4213731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27FFFCC-911A-375A-5143-FCA21FEBAA13}"/>
              </a:ext>
            </a:extLst>
          </p:cNvPr>
          <p:cNvSpPr/>
          <p:nvPr/>
        </p:nvSpPr>
        <p:spPr>
          <a:xfrm>
            <a:off x="7250868" y="5198105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DC3D944-64C3-D366-9072-CE693CD6A96C}"/>
              </a:ext>
            </a:extLst>
          </p:cNvPr>
          <p:cNvSpPr/>
          <p:nvPr/>
        </p:nvSpPr>
        <p:spPr>
          <a:xfrm>
            <a:off x="8292334" y="2336346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DCDF1B-C328-2361-CBDD-A2F2C5D341F4}"/>
              </a:ext>
            </a:extLst>
          </p:cNvPr>
          <p:cNvSpPr/>
          <p:nvPr/>
        </p:nvSpPr>
        <p:spPr>
          <a:xfrm>
            <a:off x="8327179" y="1554733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0804DC-328A-A1B9-C304-FA371778AE95}"/>
              </a:ext>
            </a:extLst>
          </p:cNvPr>
          <p:cNvSpPr/>
          <p:nvPr/>
        </p:nvSpPr>
        <p:spPr>
          <a:xfrm>
            <a:off x="10815937" y="2359295"/>
            <a:ext cx="236765" cy="23676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6F809D5-B57C-7548-DD91-758D027508F1}"/>
              </a:ext>
            </a:extLst>
          </p:cNvPr>
          <p:cNvSpPr/>
          <p:nvPr/>
        </p:nvSpPr>
        <p:spPr>
          <a:xfrm>
            <a:off x="10006500" y="2668880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83BC51A-7CC9-8EE1-08CE-FF544F67ABC7}"/>
              </a:ext>
            </a:extLst>
          </p:cNvPr>
          <p:cNvSpPr/>
          <p:nvPr/>
        </p:nvSpPr>
        <p:spPr>
          <a:xfrm>
            <a:off x="9189114" y="3331740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CBA36D4-5347-E411-3EDB-A932934DEB1B}"/>
              </a:ext>
            </a:extLst>
          </p:cNvPr>
          <p:cNvSpPr/>
          <p:nvPr/>
        </p:nvSpPr>
        <p:spPr>
          <a:xfrm>
            <a:off x="9321894" y="4999571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23D8E36-2C9D-111F-A35C-D00B29B39774}"/>
              </a:ext>
            </a:extLst>
          </p:cNvPr>
          <p:cNvSpPr/>
          <p:nvPr/>
        </p:nvSpPr>
        <p:spPr>
          <a:xfrm>
            <a:off x="9767146" y="1874554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5AB0163-6F23-3607-C335-7650AE131BCD}"/>
              </a:ext>
            </a:extLst>
          </p:cNvPr>
          <p:cNvSpPr/>
          <p:nvPr/>
        </p:nvSpPr>
        <p:spPr>
          <a:xfrm>
            <a:off x="10318875" y="1695714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9D0A21D-FD85-C225-2E68-9F750ECB8917}"/>
              </a:ext>
            </a:extLst>
          </p:cNvPr>
          <p:cNvSpPr/>
          <p:nvPr/>
        </p:nvSpPr>
        <p:spPr>
          <a:xfrm>
            <a:off x="10555640" y="4007242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F09DCC0-91A0-5A0D-C0AB-92B80B7E0AE0}"/>
              </a:ext>
            </a:extLst>
          </p:cNvPr>
          <p:cNvSpPr/>
          <p:nvPr/>
        </p:nvSpPr>
        <p:spPr>
          <a:xfrm>
            <a:off x="8618502" y="188002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248B382-1206-80A8-D378-326AC72C7C82}"/>
              </a:ext>
            </a:extLst>
          </p:cNvPr>
          <p:cNvSpPr/>
          <p:nvPr/>
        </p:nvSpPr>
        <p:spPr>
          <a:xfrm>
            <a:off x="8618502" y="523719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8BA375D-6624-79DA-695A-1F9E6F91AF22}"/>
              </a:ext>
            </a:extLst>
          </p:cNvPr>
          <p:cNvSpPr/>
          <p:nvPr/>
        </p:nvSpPr>
        <p:spPr>
          <a:xfrm>
            <a:off x="8618502" y="837890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76273C9-8D0F-42D2-40E4-13B36932EA66}"/>
                  </a:ext>
                </a:extLst>
              </p:cNvPr>
              <p:cNvSpPr txBox="1"/>
              <p:nvPr/>
            </p:nvSpPr>
            <p:spPr>
              <a:xfrm>
                <a:off x="8909598" y="126303"/>
                <a:ext cx="2874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High consumption (large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76273C9-8D0F-42D2-40E4-13B36932E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598" y="126303"/>
                <a:ext cx="2874441" cy="369332"/>
              </a:xfrm>
              <a:prstGeom prst="rect">
                <a:avLst/>
              </a:prstGeom>
              <a:blipFill>
                <a:blip r:embed="rId4"/>
                <a:stretch>
                  <a:fillRect l="-1762" t="-10345" r="-88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A5383AA-ADB6-2853-070F-ACE4A339AD08}"/>
                  </a:ext>
                </a:extLst>
              </p:cNvPr>
              <p:cNvSpPr txBox="1"/>
              <p:nvPr/>
            </p:nvSpPr>
            <p:spPr>
              <a:xfrm>
                <a:off x="8886102" y="781354"/>
                <a:ext cx="288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Low consumption (small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A5383AA-ADB6-2853-070F-ACE4A339A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102" y="781354"/>
                <a:ext cx="2888098" cy="369332"/>
              </a:xfrm>
              <a:prstGeom prst="rect">
                <a:avLst/>
              </a:prstGeom>
              <a:blipFill>
                <a:blip r:embed="rId5"/>
                <a:stretch>
                  <a:fillRect l="-1754" t="-6667" r="-87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7639BD8A-1D8A-69F9-3A34-A5A4067D2AD8}"/>
              </a:ext>
            </a:extLst>
          </p:cNvPr>
          <p:cNvSpPr txBox="1"/>
          <p:nvPr/>
        </p:nvSpPr>
        <p:spPr>
          <a:xfrm>
            <a:off x="8897857" y="41934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F567DA7-1672-9491-375F-69BA10417179}"/>
              </a:ext>
            </a:extLst>
          </p:cNvPr>
          <p:cNvSpPr/>
          <p:nvPr/>
        </p:nvSpPr>
        <p:spPr>
          <a:xfrm>
            <a:off x="11021259" y="2946950"/>
            <a:ext cx="236765" cy="23676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492B779-4E45-C179-5EAD-D763CA5E5E92}"/>
              </a:ext>
            </a:extLst>
          </p:cNvPr>
          <p:cNvSpPr txBox="1"/>
          <p:nvPr/>
        </p:nvSpPr>
        <p:spPr>
          <a:xfrm>
            <a:off x="1129847" y="5908182"/>
            <a:ext cx="7607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Note: </a:t>
            </a:r>
            <a:r>
              <a:rPr lang="en-US" sz="2400" dirty="0">
                <a:solidFill>
                  <a:schemeClr val="accent2"/>
                </a:solidFill>
              </a:rPr>
              <a:t>this data cannot be captured by a linear function!  Regression won’t capture what’s going on.</a:t>
            </a:r>
          </a:p>
        </p:txBody>
      </p:sp>
      <p:cxnSp>
        <p:nvCxnSpPr>
          <p:cNvPr id="61" name="Curved Connector 60">
            <a:extLst>
              <a:ext uri="{FF2B5EF4-FFF2-40B4-BE49-F238E27FC236}">
                <a16:creationId xmlns:a16="http://schemas.microsoft.com/office/drawing/2014/main" id="{34B6F61B-4DB9-2284-194C-1CDEAA621C37}"/>
              </a:ext>
            </a:extLst>
          </p:cNvPr>
          <p:cNvCxnSpPr>
            <a:cxnSpLocks/>
            <a:stCxn id="59" idx="0"/>
          </p:cNvCxnSpPr>
          <p:nvPr/>
        </p:nvCxnSpPr>
        <p:spPr>
          <a:xfrm rot="5400000" flipH="1" flipV="1">
            <a:off x="5159437" y="4069543"/>
            <a:ext cx="1612569" cy="2064710"/>
          </a:xfrm>
          <a:prstGeom prst="curvedConnector2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73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B0D99-EE83-57FE-9383-A03227764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AE659-3DF0-FF50-2CD9-9C24F86A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trees</a:t>
            </a:r>
            <a:br>
              <a:rPr lang="en-US" dirty="0"/>
            </a:br>
            <a:r>
              <a:rPr lang="en-US" sz="2800" dirty="0"/>
              <a:t>Definition by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F975F6-138F-87C6-E37E-36B7B9865F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Say we have two features: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= income</a:t>
                </a:r>
              </a:p>
              <a:p>
                <a:r>
                  <a:rPr lang="en-US" dirty="0"/>
                  <a:t>Care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consumption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F975F6-138F-87C6-E37E-36B7B9865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44D746-95C9-C92B-86ED-B49B0E52F96C}"/>
              </a:ext>
            </a:extLst>
          </p:cNvPr>
          <p:cNvCxnSpPr/>
          <p:nvPr/>
        </p:nvCxnSpPr>
        <p:spPr>
          <a:xfrm>
            <a:off x="6809014" y="1690688"/>
            <a:ext cx="0" cy="40406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8754B7-6A7A-62D4-3982-CB9B4F837CC8}"/>
              </a:ext>
            </a:extLst>
          </p:cNvPr>
          <p:cNvCxnSpPr>
            <a:cxnSpLocks/>
          </p:cNvCxnSpPr>
          <p:nvPr/>
        </p:nvCxnSpPr>
        <p:spPr>
          <a:xfrm flipH="1">
            <a:off x="6809014" y="5731329"/>
            <a:ext cx="48169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7B5D6D3-0248-CBFE-15FD-8ED912AE175C}"/>
              </a:ext>
            </a:extLst>
          </p:cNvPr>
          <p:cNvSpPr txBox="1"/>
          <p:nvPr/>
        </p:nvSpPr>
        <p:spPr>
          <a:xfrm>
            <a:off x="10604332" y="576948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 (income)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C792CB-75E0-A132-C95D-B813FD27907D}"/>
              </a:ext>
            </a:extLst>
          </p:cNvPr>
          <p:cNvSpPr txBox="1"/>
          <p:nvPr/>
        </p:nvSpPr>
        <p:spPr>
          <a:xfrm>
            <a:off x="6096000" y="1281215"/>
            <a:ext cx="87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(Age)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64BD2C-FFF5-63C3-B19D-161595E6B49C}"/>
              </a:ext>
            </a:extLst>
          </p:cNvPr>
          <p:cNvSpPr/>
          <p:nvPr/>
        </p:nvSpPr>
        <p:spPr>
          <a:xfrm>
            <a:off x="9217478" y="1825625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004681-6048-059A-7135-864B3ABAF5E1}"/>
              </a:ext>
            </a:extLst>
          </p:cNvPr>
          <p:cNvSpPr/>
          <p:nvPr/>
        </p:nvSpPr>
        <p:spPr>
          <a:xfrm>
            <a:off x="10952770" y="1687331"/>
            <a:ext cx="236765" cy="23676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1D1757-9908-DFFE-16C8-3F00D962AD78}"/>
              </a:ext>
            </a:extLst>
          </p:cNvPr>
          <p:cNvSpPr/>
          <p:nvPr/>
        </p:nvSpPr>
        <p:spPr>
          <a:xfrm>
            <a:off x="10367567" y="2210195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5DBCB15-A793-A0BC-1E1A-7F83E8A840C6}"/>
              </a:ext>
            </a:extLst>
          </p:cNvPr>
          <p:cNvSpPr/>
          <p:nvPr/>
        </p:nvSpPr>
        <p:spPr>
          <a:xfrm>
            <a:off x="10632262" y="2859897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8602DF-0223-AA96-2757-49689D05F9C3}"/>
              </a:ext>
            </a:extLst>
          </p:cNvPr>
          <p:cNvSpPr/>
          <p:nvPr/>
        </p:nvSpPr>
        <p:spPr>
          <a:xfrm>
            <a:off x="10983056" y="3709330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B27A17-2FFE-BA40-7E47-4DD0EB72BA6E}"/>
              </a:ext>
            </a:extLst>
          </p:cNvPr>
          <p:cNvSpPr/>
          <p:nvPr/>
        </p:nvSpPr>
        <p:spPr>
          <a:xfrm>
            <a:off x="9857263" y="3239157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2A211C7-798B-FD57-1F01-189F4C560D68}"/>
              </a:ext>
            </a:extLst>
          </p:cNvPr>
          <p:cNvSpPr/>
          <p:nvPr/>
        </p:nvSpPr>
        <p:spPr>
          <a:xfrm>
            <a:off x="9454243" y="2623132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AE87B0-9BA4-C8F9-0387-FA3BA0E4612D}"/>
              </a:ext>
            </a:extLst>
          </p:cNvPr>
          <p:cNvSpPr/>
          <p:nvPr/>
        </p:nvSpPr>
        <p:spPr>
          <a:xfrm>
            <a:off x="7148579" y="1529166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00D1E7B-3366-A1A0-777C-8C7BBDDDF161}"/>
              </a:ext>
            </a:extLst>
          </p:cNvPr>
          <p:cNvSpPr/>
          <p:nvPr/>
        </p:nvSpPr>
        <p:spPr>
          <a:xfrm>
            <a:off x="7776481" y="1929994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77A0304-47CB-54B5-77D2-D414CF1F225C}"/>
              </a:ext>
            </a:extLst>
          </p:cNvPr>
          <p:cNvSpPr/>
          <p:nvPr/>
        </p:nvSpPr>
        <p:spPr>
          <a:xfrm>
            <a:off x="7285263" y="2454729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AB38C2E-A2CE-64DA-9047-DEA2CF16E96A}"/>
              </a:ext>
            </a:extLst>
          </p:cNvPr>
          <p:cNvSpPr/>
          <p:nvPr/>
        </p:nvSpPr>
        <p:spPr>
          <a:xfrm>
            <a:off x="8483873" y="2976593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71E0ADA-8D03-D8D7-3917-FA220AFF25AE}"/>
              </a:ext>
            </a:extLst>
          </p:cNvPr>
          <p:cNvSpPr/>
          <p:nvPr/>
        </p:nvSpPr>
        <p:spPr>
          <a:xfrm>
            <a:off x="7266961" y="3999504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FBBA5DD-3E0C-5C7D-A988-2F57DD98A391}"/>
              </a:ext>
            </a:extLst>
          </p:cNvPr>
          <p:cNvSpPr/>
          <p:nvPr/>
        </p:nvSpPr>
        <p:spPr>
          <a:xfrm>
            <a:off x="7977991" y="3778477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D4D408F-9B6F-A3C8-6468-BF56AFF7C8F9}"/>
              </a:ext>
            </a:extLst>
          </p:cNvPr>
          <p:cNvSpPr/>
          <p:nvPr/>
        </p:nvSpPr>
        <p:spPr>
          <a:xfrm>
            <a:off x="7731210" y="4702366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97B6356-F05E-E68E-DC1F-ED4E05E92AD1}"/>
              </a:ext>
            </a:extLst>
          </p:cNvPr>
          <p:cNvSpPr/>
          <p:nvPr/>
        </p:nvSpPr>
        <p:spPr>
          <a:xfrm>
            <a:off x="8351525" y="5255258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AC97FA-A026-D4F4-8454-F24CD820A40B}"/>
              </a:ext>
            </a:extLst>
          </p:cNvPr>
          <p:cNvSpPr/>
          <p:nvPr/>
        </p:nvSpPr>
        <p:spPr>
          <a:xfrm>
            <a:off x="8720638" y="4885166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42D7F19-1D29-D8D3-E3C0-27ACA38AD22F}"/>
              </a:ext>
            </a:extLst>
          </p:cNvPr>
          <p:cNvSpPr/>
          <p:nvPr/>
        </p:nvSpPr>
        <p:spPr>
          <a:xfrm>
            <a:off x="9691008" y="5142552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C111E46-95B3-B8FE-2560-04A7338E1DD5}"/>
              </a:ext>
            </a:extLst>
          </p:cNvPr>
          <p:cNvSpPr/>
          <p:nvPr/>
        </p:nvSpPr>
        <p:spPr>
          <a:xfrm>
            <a:off x="10249184" y="4583984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8AC7368-473B-EBFF-5920-AB1F1184A700}"/>
              </a:ext>
            </a:extLst>
          </p:cNvPr>
          <p:cNvSpPr/>
          <p:nvPr/>
        </p:nvSpPr>
        <p:spPr>
          <a:xfrm>
            <a:off x="10912108" y="5024169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BF024EB-EB6A-04F1-38DA-456B98916B94}"/>
              </a:ext>
            </a:extLst>
          </p:cNvPr>
          <p:cNvSpPr/>
          <p:nvPr/>
        </p:nvSpPr>
        <p:spPr>
          <a:xfrm>
            <a:off x="9307497" y="4058848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1B08518-9350-8F30-3B02-325CD71A7508}"/>
              </a:ext>
            </a:extLst>
          </p:cNvPr>
          <p:cNvSpPr/>
          <p:nvPr/>
        </p:nvSpPr>
        <p:spPr>
          <a:xfrm>
            <a:off x="9883825" y="3896466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767056B-C5D3-1D5C-BEF5-EC1FB24ABAE0}"/>
              </a:ext>
            </a:extLst>
          </p:cNvPr>
          <p:cNvSpPr/>
          <p:nvPr/>
        </p:nvSpPr>
        <p:spPr>
          <a:xfrm>
            <a:off x="9738880" y="4658324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892DF45-6BF3-C42E-7432-C57E1CE1A397}"/>
              </a:ext>
            </a:extLst>
          </p:cNvPr>
          <p:cNvSpPr/>
          <p:nvPr/>
        </p:nvSpPr>
        <p:spPr>
          <a:xfrm>
            <a:off x="10424612" y="5232310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6B5AAF0-ED33-0A7F-25BD-67C9565723E1}"/>
              </a:ext>
            </a:extLst>
          </p:cNvPr>
          <p:cNvSpPr/>
          <p:nvPr/>
        </p:nvSpPr>
        <p:spPr>
          <a:xfrm>
            <a:off x="10318875" y="3616626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8E1D4FB-1B10-D5E2-6C32-6E56A980845A}"/>
              </a:ext>
            </a:extLst>
          </p:cNvPr>
          <p:cNvSpPr/>
          <p:nvPr/>
        </p:nvSpPr>
        <p:spPr>
          <a:xfrm>
            <a:off x="10793725" y="4332114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9CDA2BC-5767-EF94-AA34-E3CF21E1BB6F}"/>
              </a:ext>
            </a:extLst>
          </p:cNvPr>
          <p:cNvSpPr/>
          <p:nvPr/>
        </p:nvSpPr>
        <p:spPr>
          <a:xfrm>
            <a:off x="7105718" y="3094975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90CC70-28AE-A3F7-3139-4D7C929B7C62}"/>
              </a:ext>
            </a:extLst>
          </p:cNvPr>
          <p:cNvSpPr/>
          <p:nvPr/>
        </p:nvSpPr>
        <p:spPr>
          <a:xfrm>
            <a:off x="7888830" y="3051326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BADC9F2-99EA-895D-60A4-5296180D3509}"/>
              </a:ext>
            </a:extLst>
          </p:cNvPr>
          <p:cNvSpPr/>
          <p:nvPr/>
        </p:nvSpPr>
        <p:spPr>
          <a:xfrm>
            <a:off x="8505414" y="4213731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61AD87D-961D-A5AF-A79E-FFC3D3A8F284}"/>
              </a:ext>
            </a:extLst>
          </p:cNvPr>
          <p:cNvSpPr/>
          <p:nvPr/>
        </p:nvSpPr>
        <p:spPr>
          <a:xfrm>
            <a:off x="7250868" y="5198105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8B04ADF-2E7C-3153-7316-B53B9A948181}"/>
              </a:ext>
            </a:extLst>
          </p:cNvPr>
          <p:cNvSpPr/>
          <p:nvPr/>
        </p:nvSpPr>
        <p:spPr>
          <a:xfrm>
            <a:off x="8292334" y="2336346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67837F-F465-D676-9FCB-B69BF246A690}"/>
              </a:ext>
            </a:extLst>
          </p:cNvPr>
          <p:cNvSpPr/>
          <p:nvPr/>
        </p:nvSpPr>
        <p:spPr>
          <a:xfrm>
            <a:off x="8327179" y="1554733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EC02536-5C5D-6D02-6670-611C45CF3C20}"/>
              </a:ext>
            </a:extLst>
          </p:cNvPr>
          <p:cNvSpPr/>
          <p:nvPr/>
        </p:nvSpPr>
        <p:spPr>
          <a:xfrm>
            <a:off x="10815937" y="2359295"/>
            <a:ext cx="236765" cy="23676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B4783C6-344D-FFA1-3BC6-3D9335ED9D3A}"/>
              </a:ext>
            </a:extLst>
          </p:cNvPr>
          <p:cNvSpPr/>
          <p:nvPr/>
        </p:nvSpPr>
        <p:spPr>
          <a:xfrm>
            <a:off x="10006500" y="2668880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AF2CF70-C5B5-A4F2-FFAB-BFF93C4AED05}"/>
              </a:ext>
            </a:extLst>
          </p:cNvPr>
          <p:cNvSpPr/>
          <p:nvPr/>
        </p:nvSpPr>
        <p:spPr>
          <a:xfrm>
            <a:off x="9189114" y="3331740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888540A-6630-C8E0-DB96-46484ABFAEC2}"/>
              </a:ext>
            </a:extLst>
          </p:cNvPr>
          <p:cNvSpPr/>
          <p:nvPr/>
        </p:nvSpPr>
        <p:spPr>
          <a:xfrm>
            <a:off x="9321894" y="4999571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8F16706-FEEA-DD5F-3878-EDF5959554C5}"/>
              </a:ext>
            </a:extLst>
          </p:cNvPr>
          <p:cNvSpPr/>
          <p:nvPr/>
        </p:nvSpPr>
        <p:spPr>
          <a:xfrm>
            <a:off x="9767146" y="1874554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8618172-F4C8-D9CE-DEFD-6E8F236A58AA}"/>
              </a:ext>
            </a:extLst>
          </p:cNvPr>
          <p:cNvSpPr/>
          <p:nvPr/>
        </p:nvSpPr>
        <p:spPr>
          <a:xfrm>
            <a:off x="10318875" y="1695714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B901DAC-4855-006C-38CA-19B836B348B5}"/>
              </a:ext>
            </a:extLst>
          </p:cNvPr>
          <p:cNvSpPr/>
          <p:nvPr/>
        </p:nvSpPr>
        <p:spPr>
          <a:xfrm>
            <a:off x="10555640" y="4007242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0AAAD65-39AC-4225-FF36-796F43DFA65F}"/>
              </a:ext>
            </a:extLst>
          </p:cNvPr>
          <p:cNvSpPr/>
          <p:nvPr/>
        </p:nvSpPr>
        <p:spPr>
          <a:xfrm>
            <a:off x="8618502" y="188002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57DB55E-8970-B5DC-350F-B9BC449A6764}"/>
              </a:ext>
            </a:extLst>
          </p:cNvPr>
          <p:cNvSpPr/>
          <p:nvPr/>
        </p:nvSpPr>
        <p:spPr>
          <a:xfrm>
            <a:off x="8618502" y="523719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BC80F4E-53DC-7E6C-ABF6-1E8AA09B7079}"/>
              </a:ext>
            </a:extLst>
          </p:cNvPr>
          <p:cNvSpPr/>
          <p:nvPr/>
        </p:nvSpPr>
        <p:spPr>
          <a:xfrm>
            <a:off x="8618502" y="837890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389CE06-E35F-3138-F102-584C16357A83}"/>
                  </a:ext>
                </a:extLst>
              </p:cNvPr>
              <p:cNvSpPr txBox="1"/>
              <p:nvPr/>
            </p:nvSpPr>
            <p:spPr>
              <a:xfrm>
                <a:off x="8909598" y="126303"/>
                <a:ext cx="2874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High consumption (large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389CE06-E35F-3138-F102-584C16357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598" y="126303"/>
                <a:ext cx="2874441" cy="369332"/>
              </a:xfrm>
              <a:prstGeom prst="rect">
                <a:avLst/>
              </a:prstGeom>
              <a:blipFill>
                <a:blip r:embed="rId4"/>
                <a:stretch>
                  <a:fillRect l="-1762" t="-10345" r="-88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F3CE31B-86CA-E84C-000D-6671EC6CF522}"/>
                  </a:ext>
                </a:extLst>
              </p:cNvPr>
              <p:cNvSpPr txBox="1"/>
              <p:nvPr/>
            </p:nvSpPr>
            <p:spPr>
              <a:xfrm>
                <a:off x="8886102" y="781354"/>
                <a:ext cx="288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Low consumption (small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F3CE31B-86CA-E84C-000D-6671EC6CF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102" y="781354"/>
                <a:ext cx="2888098" cy="369332"/>
              </a:xfrm>
              <a:prstGeom prst="rect">
                <a:avLst/>
              </a:prstGeom>
              <a:blipFill>
                <a:blip r:embed="rId5"/>
                <a:stretch>
                  <a:fillRect l="-1754" t="-6667" r="-87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2DAB1D24-AD76-B16E-CB30-5379C753BB42}"/>
              </a:ext>
            </a:extLst>
          </p:cNvPr>
          <p:cNvSpPr txBox="1"/>
          <p:nvPr/>
        </p:nvSpPr>
        <p:spPr>
          <a:xfrm>
            <a:off x="8897857" y="41934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E5422D0-9523-E501-C6FE-E2FE9BD3C59D}"/>
              </a:ext>
            </a:extLst>
          </p:cNvPr>
          <p:cNvSpPr/>
          <p:nvPr/>
        </p:nvSpPr>
        <p:spPr>
          <a:xfrm>
            <a:off x="11021259" y="2946950"/>
            <a:ext cx="236765" cy="23676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8CB918-7872-ADA7-859F-FC0A15A8BB0F}"/>
              </a:ext>
            </a:extLst>
          </p:cNvPr>
          <p:cNvCxnSpPr/>
          <p:nvPr/>
        </p:nvCxnSpPr>
        <p:spPr>
          <a:xfrm flipV="1">
            <a:off x="9082216" y="1281215"/>
            <a:ext cx="0" cy="4857597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8AC6B40D-7E3E-C778-558F-8E3C91DDBA81}"/>
                  </a:ext>
                </a:extLst>
              </p:cNvPr>
              <p:cNvSpPr/>
              <p:nvPr/>
            </p:nvSpPr>
            <p:spPr>
              <a:xfrm>
                <a:off x="2647738" y="3735008"/>
                <a:ext cx="1408670" cy="56163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&lt;45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8AC6B40D-7E3E-C778-558F-8E3C91DDB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738" y="3735008"/>
                <a:ext cx="1408670" cy="56163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30FB2FF-967B-9E34-ED0C-0E57B1B795F1}"/>
              </a:ext>
            </a:extLst>
          </p:cNvPr>
          <p:cNvSpPr txBox="1"/>
          <p:nvPr/>
        </p:nvSpPr>
        <p:spPr>
          <a:xfrm>
            <a:off x="8736884" y="6172939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$45K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0647A4-B85C-176A-038D-8B8877E126DA}"/>
              </a:ext>
            </a:extLst>
          </p:cNvPr>
          <p:cNvGrpSpPr/>
          <p:nvPr/>
        </p:nvGrpSpPr>
        <p:grpSpPr>
          <a:xfrm>
            <a:off x="2018063" y="4240538"/>
            <a:ext cx="2496677" cy="461828"/>
            <a:chOff x="2018063" y="4240538"/>
            <a:chExt cx="2496677" cy="461828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7AB19DC-5A1B-2F76-F23C-EED9A3C3EE14}"/>
                </a:ext>
              </a:extLst>
            </p:cNvPr>
            <p:cNvCxnSpPr>
              <a:stCxn id="7" idx="2"/>
            </p:cNvCxnSpPr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03AE568-381D-122B-DDD5-D4F9C7EA48BE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5D8D448-DD23-538F-624D-EB51A3A9E4DD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94E3B45-04D2-4147-F279-5E4F25487127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5706262D-5ADE-FA95-5241-10222D4F0B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66057" y="5453104"/>
            <a:ext cx="593190" cy="135003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3BE05C6E-5A98-2A88-873E-1BDB25EE717F}"/>
              </a:ext>
            </a:extLst>
          </p:cNvPr>
          <p:cNvSpPr txBox="1"/>
          <p:nvPr/>
        </p:nvSpPr>
        <p:spPr>
          <a:xfrm>
            <a:off x="1159247" y="5731329"/>
            <a:ext cx="3029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We’ll come back to how to decide where to split in a bit…</a:t>
            </a:r>
          </a:p>
        </p:txBody>
      </p:sp>
    </p:spTree>
    <p:extLst>
      <p:ext uri="{BB962C8B-B14F-4D97-AF65-F5344CB8AC3E}">
        <p14:creationId xmlns:p14="http://schemas.microsoft.com/office/powerpoint/2010/main" val="2232783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81DB7-B8A6-52E2-46AB-675AEBA8A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F560-3D61-09A6-3632-147521904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trees</a:t>
            </a:r>
            <a:br>
              <a:rPr lang="en-US" dirty="0"/>
            </a:br>
            <a:r>
              <a:rPr lang="en-US" sz="2800" dirty="0"/>
              <a:t>Definition by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1AFC1-D315-0B74-F91A-1EA3813FD7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Say we have two features: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= income</a:t>
                </a:r>
              </a:p>
              <a:p>
                <a:r>
                  <a:rPr lang="en-US" dirty="0"/>
                  <a:t>Care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consumption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1AFC1-D315-0B74-F91A-1EA3813FD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DA852-BF50-12C8-1EEC-7CAE4082DB95}"/>
              </a:ext>
            </a:extLst>
          </p:cNvPr>
          <p:cNvCxnSpPr/>
          <p:nvPr/>
        </p:nvCxnSpPr>
        <p:spPr>
          <a:xfrm>
            <a:off x="6809014" y="1690688"/>
            <a:ext cx="0" cy="40406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889A47-593B-15D6-5E46-3A23B3F9EDE9}"/>
              </a:ext>
            </a:extLst>
          </p:cNvPr>
          <p:cNvCxnSpPr>
            <a:cxnSpLocks/>
          </p:cNvCxnSpPr>
          <p:nvPr/>
        </p:nvCxnSpPr>
        <p:spPr>
          <a:xfrm flipH="1">
            <a:off x="6809014" y="5731329"/>
            <a:ext cx="48169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0E0AD9-4870-9310-B7D0-2B63D10FA933}"/>
              </a:ext>
            </a:extLst>
          </p:cNvPr>
          <p:cNvSpPr txBox="1"/>
          <p:nvPr/>
        </p:nvSpPr>
        <p:spPr>
          <a:xfrm>
            <a:off x="10604332" y="576948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 (income)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693B2E-70ED-A3B2-03E9-8E69A7AEA63E}"/>
              </a:ext>
            </a:extLst>
          </p:cNvPr>
          <p:cNvSpPr txBox="1"/>
          <p:nvPr/>
        </p:nvSpPr>
        <p:spPr>
          <a:xfrm>
            <a:off x="6096000" y="1281215"/>
            <a:ext cx="87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(Age)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91845A1-AA55-9CAC-B521-0D7554B2F1E2}"/>
              </a:ext>
            </a:extLst>
          </p:cNvPr>
          <p:cNvSpPr/>
          <p:nvPr/>
        </p:nvSpPr>
        <p:spPr>
          <a:xfrm>
            <a:off x="9217478" y="1825625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05A093-BC80-22A8-1BC5-C22EAE2DF2A2}"/>
              </a:ext>
            </a:extLst>
          </p:cNvPr>
          <p:cNvSpPr/>
          <p:nvPr/>
        </p:nvSpPr>
        <p:spPr>
          <a:xfrm>
            <a:off x="10952770" y="1687331"/>
            <a:ext cx="236765" cy="23676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133A61-581D-1A8F-72D9-1B0D92D5DA84}"/>
              </a:ext>
            </a:extLst>
          </p:cNvPr>
          <p:cNvSpPr/>
          <p:nvPr/>
        </p:nvSpPr>
        <p:spPr>
          <a:xfrm>
            <a:off x="10367567" y="2210195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16DB00-D704-4C88-1BDE-5179CE2AAC86}"/>
              </a:ext>
            </a:extLst>
          </p:cNvPr>
          <p:cNvSpPr/>
          <p:nvPr/>
        </p:nvSpPr>
        <p:spPr>
          <a:xfrm>
            <a:off x="10632262" y="2859897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425A7A-18E0-83ED-3B76-51E1B3A160AC}"/>
              </a:ext>
            </a:extLst>
          </p:cNvPr>
          <p:cNvSpPr/>
          <p:nvPr/>
        </p:nvSpPr>
        <p:spPr>
          <a:xfrm>
            <a:off x="10983056" y="3709330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9FD5832-818A-3BA0-F126-6F295D900CB2}"/>
              </a:ext>
            </a:extLst>
          </p:cNvPr>
          <p:cNvSpPr/>
          <p:nvPr/>
        </p:nvSpPr>
        <p:spPr>
          <a:xfrm>
            <a:off x="9857263" y="3239157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B99FCBA-EDA2-EFE5-F70E-339005E66E8B}"/>
              </a:ext>
            </a:extLst>
          </p:cNvPr>
          <p:cNvSpPr/>
          <p:nvPr/>
        </p:nvSpPr>
        <p:spPr>
          <a:xfrm>
            <a:off x="9454243" y="2623132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BBE483A-5980-26CA-8B2A-C1FF1F7B7E0B}"/>
              </a:ext>
            </a:extLst>
          </p:cNvPr>
          <p:cNvSpPr/>
          <p:nvPr/>
        </p:nvSpPr>
        <p:spPr>
          <a:xfrm>
            <a:off x="7148579" y="1529166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176B98-26BE-4101-DF95-A3ACA4A60E00}"/>
              </a:ext>
            </a:extLst>
          </p:cNvPr>
          <p:cNvSpPr/>
          <p:nvPr/>
        </p:nvSpPr>
        <p:spPr>
          <a:xfrm>
            <a:off x="7776481" y="1929994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A68F00-61BA-CAE1-D38A-158E19C87021}"/>
              </a:ext>
            </a:extLst>
          </p:cNvPr>
          <p:cNvSpPr/>
          <p:nvPr/>
        </p:nvSpPr>
        <p:spPr>
          <a:xfrm>
            <a:off x="7285263" y="2454729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DB26FB2-4CEE-A561-83A0-3AB6C042B1F9}"/>
              </a:ext>
            </a:extLst>
          </p:cNvPr>
          <p:cNvSpPr/>
          <p:nvPr/>
        </p:nvSpPr>
        <p:spPr>
          <a:xfrm>
            <a:off x="8483873" y="2976593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2788D3-0E9F-63A3-0F2D-B89B5CA7A27B}"/>
              </a:ext>
            </a:extLst>
          </p:cNvPr>
          <p:cNvSpPr/>
          <p:nvPr/>
        </p:nvSpPr>
        <p:spPr>
          <a:xfrm>
            <a:off x="7266961" y="3999504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C30E7CB-2863-81C0-1270-690F53383E1F}"/>
              </a:ext>
            </a:extLst>
          </p:cNvPr>
          <p:cNvSpPr/>
          <p:nvPr/>
        </p:nvSpPr>
        <p:spPr>
          <a:xfrm>
            <a:off x="7977991" y="3778477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081508E-45DD-5319-74B6-35D90BC8F970}"/>
              </a:ext>
            </a:extLst>
          </p:cNvPr>
          <p:cNvSpPr/>
          <p:nvPr/>
        </p:nvSpPr>
        <p:spPr>
          <a:xfrm>
            <a:off x="7731210" y="4702366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E6DFAF9-0A40-778A-24BD-9DC46EA6CD21}"/>
              </a:ext>
            </a:extLst>
          </p:cNvPr>
          <p:cNvSpPr/>
          <p:nvPr/>
        </p:nvSpPr>
        <p:spPr>
          <a:xfrm>
            <a:off x="8351525" y="5255258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86D64E9-D70B-0EA8-D411-1543E4398D96}"/>
              </a:ext>
            </a:extLst>
          </p:cNvPr>
          <p:cNvSpPr/>
          <p:nvPr/>
        </p:nvSpPr>
        <p:spPr>
          <a:xfrm>
            <a:off x="8720638" y="4885166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490445E-68EE-97C2-9B04-9336C22CFA42}"/>
              </a:ext>
            </a:extLst>
          </p:cNvPr>
          <p:cNvSpPr/>
          <p:nvPr/>
        </p:nvSpPr>
        <p:spPr>
          <a:xfrm>
            <a:off x="9691008" y="5142552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BF82D72-15C2-5925-BE40-5CB54C7FF972}"/>
              </a:ext>
            </a:extLst>
          </p:cNvPr>
          <p:cNvSpPr/>
          <p:nvPr/>
        </p:nvSpPr>
        <p:spPr>
          <a:xfrm>
            <a:off x="10249184" y="4583984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C1EA58-16B0-7C7F-29AB-0E070AAC63D4}"/>
              </a:ext>
            </a:extLst>
          </p:cNvPr>
          <p:cNvSpPr/>
          <p:nvPr/>
        </p:nvSpPr>
        <p:spPr>
          <a:xfrm>
            <a:off x="10912108" y="5024169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B3EFE70-01F9-1619-DC16-E358DCD8A9A7}"/>
              </a:ext>
            </a:extLst>
          </p:cNvPr>
          <p:cNvSpPr/>
          <p:nvPr/>
        </p:nvSpPr>
        <p:spPr>
          <a:xfrm>
            <a:off x="9307497" y="4058848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8A00F73-B152-7B79-CBC1-3FEB24F6A33E}"/>
              </a:ext>
            </a:extLst>
          </p:cNvPr>
          <p:cNvSpPr/>
          <p:nvPr/>
        </p:nvSpPr>
        <p:spPr>
          <a:xfrm>
            <a:off x="9883825" y="3896466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6C18FC-B4C0-D534-B604-D70E81D64FAB}"/>
              </a:ext>
            </a:extLst>
          </p:cNvPr>
          <p:cNvSpPr/>
          <p:nvPr/>
        </p:nvSpPr>
        <p:spPr>
          <a:xfrm>
            <a:off x="9738880" y="4658324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4DC0DE3-283B-86F7-208F-A2364F38D5CD}"/>
              </a:ext>
            </a:extLst>
          </p:cNvPr>
          <p:cNvSpPr/>
          <p:nvPr/>
        </p:nvSpPr>
        <p:spPr>
          <a:xfrm>
            <a:off x="10424612" y="5232310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39AAFDE-D685-0CD8-98E1-85A8C0473785}"/>
              </a:ext>
            </a:extLst>
          </p:cNvPr>
          <p:cNvSpPr/>
          <p:nvPr/>
        </p:nvSpPr>
        <p:spPr>
          <a:xfrm>
            <a:off x="10318875" y="3616626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1217CE7-5440-0374-660B-7AF689FB4234}"/>
              </a:ext>
            </a:extLst>
          </p:cNvPr>
          <p:cNvSpPr/>
          <p:nvPr/>
        </p:nvSpPr>
        <p:spPr>
          <a:xfrm>
            <a:off x="10793725" y="4332114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6BC5836-269F-1FE0-F1F3-70766EB1971A}"/>
              </a:ext>
            </a:extLst>
          </p:cNvPr>
          <p:cNvSpPr/>
          <p:nvPr/>
        </p:nvSpPr>
        <p:spPr>
          <a:xfrm>
            <a:off x="7105718" y="3094975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795E371-2512-C598-63F9-5EAB19FABC2C}"/>
              </a:ext>
            </a:extLst>
          </p:cNvPr>
          <p:cNvSpPr/>
          <p:nvPr/>
        </p:nvSpPr>
        <p:spPr>
          <a:xfrm>
            <a:off x="7888830" y="3051326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792B6A8-6FBA-8233-C4E0-666D75512DF6}"/>
              </a:ext>
            </a:extLst>
          </p:cNvPr>
          <p:cNvSpPr/>
          <p:nvPr/>
        </p:nvSpPr>
        <p:spPr>
          <a:xfrm>
            <a:off x="8505414" y="4213731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CD3934F-91C1-0445-EA0B-5B3BADF96D6A}"/>
              </a:ext>
            </a:extLst>
          </p:cNvPr>
          <p:cNvSpPr/>
          <p:nvPr/>
        </p:nvSpPr>
        <p:spPr>
          <a:xfrm>
            <a:off x="7250868" y="5198105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5D67791-37B0-3C46-080D-FA5453E48DF1}"/>
              </a:ext>
            </a:extLst>
          </p:cNvPr>
          <p:cNvSpPr/>
          <p:nvPr/>
        </p:nvSpPr>
        <p:spPr>
          <a:xfrm>
            <a:off x="8292334" y="2336346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112E3FF-4A18-4C81-153C-D16C41CF855F}"/>
              </a:ext>
            </a:extLst>
          </p:cNvPr>
          <p:cNvSpPr/>
          <p:nvPr/>
        </p:nvSpPr>
        <p:spPr>
          <a:xfrm>
            <a:off x="8327179" y="1554733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52178CD-C230-8789-985B-3D316C15C867}"/>
              </a:ext>
            </a:extLst>
          </p:cNvPr>
          <p:cNvSpPr/>
          <p:nvPr/>
        </p:nvSpPr>
        <p:spPr>
          <a:xfrm>
            <a:off x="10815937" y="2359295"/>
            <a:ext cx="236765" cy="23676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4353C32-3AF1-5062-72CB-11A17B6B320F}"/>
              </a:ext>
            </a:extLst>
          </p:cNvPr>
          <p:cNvSpPr/>
          <p:nvPr/>
        </p:nvSpPr>
        <p:spPr>
          <a:xfrm>
            <a:off x="10006500" y="2668880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2FA9DF5-8171-D390-FE70-4C1A0ED58566}"/>
              </a:ext>
            </a:extLst>
          </p:cNvPr>
          <p:cNvSpPr/>
          <p:nvPr/>
        </p:nvSpPr>
        <p:spPr>
          <a:xfrm>
            <a:off x="9189114" y="3331740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4D805FD-585F-38F5-2696-5F52CFB1CBA5}"/>
              </a:ext>
            </a:extLst>
          </p:cNvPr>
          <p:cNvSpPr/>
          <p:nvPr/>
        </p:nvSpPr>
        <p:spPr>
          <a:xfrm>
            <a:off x="9321894" y="4999571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7120BBD-CF35-AF78-FE80-E5372F7CF376}"/>
              </a:ext>
            </a:extLst>
          </p:cNvPr>
          <p:cNvSpPr/>
          <p:nvPr/>
        </p:nvSpPr>
        <p:spPr>
          <a:xfrm>
            <a:off x="9767146" y="1874554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B648FCA-2A94-2385-3525-D0BD5C1DC290}"/>
              </a:ext>
            </a:extLst>
          </p:cNvPr>
          <p:cNvSpPr/>
          <p:nvPr/>
        </p:nvSpPr>
        <p:spPr>
          <a:xfrm>
            <a:off x="10318875" y="1695714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02A2320-721D-4C33-9B28-50A41425EA26}"/>
              </a:ext>
            </a:extLst>
          </p:cNvPr>
          <p:cNvSpPr/>
          <p:nvPr/>
        </p:nvSpPr>
        <p:spPr>
          <a:xfrm>
            <a:off x="10555640" y="4007242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4CDF424-417C-0CA6-E050-46F11769A551}"/>
              </a:ext>
            </a:extLst>
          </p:cNvPr>
          <p:cNvSpPr/>
          <p:nvPr/>
        </p:nvSpPr>
        <p:spPr>
          <a:xfrm>
            <a:off x="8618502" y="188002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1EC9EE6-01F4-EC26-5C03-1C86DE3D4D14}"/>
              </a:ext>
            </a:extLst>
          </p:cNvPr>
          <p:cNvSpPr/>
          <p:nvPr/>
        </p:nvSpPr>
        <p:spPr>
          <a:xfrm>
            <a:off x="8618502" y="523719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3F2D35D-0CD2-5BF0-1AD9-5F7A3BBB5067}"/>
              </a:ext>
            </a:extLst>
          </p:cNvPr>
          <p:cNvSpPr/>
          <p:nvPr/>
        </p:nvSpPr>
        <p:spPr>
          <a:xfrm>
            <a:off x="8618502" y="837890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F46EC8-46B1-08F4-98D5-4C0C7C8CBF6D}"/>
                  </a:ext>
                </a:extLst>
              </p:cNvPr>
              <p:cNvSpPr txBox="1"/>
              <p:nvPr/>
            </p:nvSpPr>
            <p:spPr>
              <a:xfrm>
                <a:off x="8909598" y="126303"/>
                <a:ext cx="2874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High consumption (large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F46EC8-46B1-08F4-98D5-4C0C7C8CB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598" y="126303"/>
                <a:ext cx="2874441" cy="369332"/>
              </a:xfrm>
              <a:prstGeom prst="rect">
                <a:avLst/>
              </a:prstGeom>
              <a:blipFill>
                <a:blip r:embed="rId4"/>
                <a:stretch>
                  <a:fillRect l="-1762" t="-10345" r="-88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B2FD5FB-C611-2B11-113B-5BD13D468660}"/>
                  </a:ext>
                </a:extLst>
              </p:cNvPr>
              <p:cNvSpPr txBox="1"/>
              <p:nvPr/>
            </p:nvSpPr>
            <p:spPr>
              <a:xfrm>
                <a:off x="8886102" y="781354"/>
                <a:ext cx="288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Low consumption (small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B2FD5FB-C611-2B11-113B-5BD13D468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102" y="781354"/>
                <a:ext cx="2888098" cy="369332"/>
              </a:xfrm>
              <a:prstGeom prst="rect">
                <a:avLst/>
              </a:prstGeom>
              <a:blipFill>
                <a:blip r:embed="rId5"/>
                <a:stretch>
                  <a:fillRect l="-1754" t="-6667" r="-87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41622DEA-E8CC-7911-7595-E4864FBCC1B1}"/>
              </a:ext>
            </a:extLst>
          </p:cNvPr>
          <p:cNvSpPr txBox="1"/>
          <p:nvPr/>
        </p:nvSpPr>
        <p:spPr>
          <a:xfrm>
            <a:off x="8897857" y="41934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8A2C512-D1C3-6AA8-BFB9-9A94A7EBD63F}"/>
              </a:ext>
            </a:extLst>
          </p:cNvPr>
          <p:cNvSpPr/>
          <p:nvPr/>
        </p:nvSpPr>
        <p:spPr>
          <a:xfrm>
            <a:off x="11021259" y="2946950"/>
            <a:ext cx="236765" cy="23676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56469C-BF49-1D48-FAB4-1BD99398B6C8}"/>
              </a:ext>
            </a:extLst>
          </p:cNvPr>
          <p:cNvCxnSpPr/>
          <p:nvPr/>
        </p:nvCxnSpPr>
        <p:spPr>
          <a:xfrm flipV="1">
            <a:off x="9082216" y="1281215"/>
            <a:ext cx="0" cy="4857597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1DC3CF44-7E53-7915-BACE-3491DCA06DAC}"/>
                  </a:ext>
                </a:extLst>
              </p:cNvPr>
              <p:cNvSpPr/>
              <p:nvPr/>
            </p:nvSpPr>
            <p:spPr>
              <a:xfrm>
                <a:off x="2647738" y="3735008"/>
                <a:ext cx="1408670" cy="56163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&lt;45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1DC3CF44-7E53-7915-BACE-3491DCA06D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738" y="3735008"/>
                <a:ext cx="1408670" cy="56163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24201BB-C6C7-EE51-A14D-FCD133D7992D}"/>
              </a:ext>
            </a:extLst>
          </p:cNvPr>
          <p:cNvSpPr txBox="1"/>
          <p:nvPr/>
        </p:nvSpPr>
        <p:spPr>
          <a:xfrm>
            <a:off x="8736884" y="6172939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$45K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21CAC5-E429-0ABB-09A9-1D53932B666C}"/>
              </a:ext>
            </a:extLst>
          </p:cNvPr>
          <p:cNvGrpSpPr/>
          <p:nvPr/>
        </p:nvGrpSpPr>
        <p:grpSpPr>
          <a:xfrm>
            <a:off x="2018063" y="4240538"/>
            <a:ext cx="2496677" cy="461828"/>
            <a:chOff x="2018063" y="4240538"/>
            <a:chExt cx="2496677" cy="461828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DE4A82F-450B-F575-5B08-A98596F3DCB9}"/>
                </a:ext>
              </a:extLst>
            </p:cNvPr>
            <p:cNvCxnSpPr>
              <a:stCxn id="7" idx="2"/>
            </p:cNvCxnSpPr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1A14E80-B715-5926-DE76-981261CBB6F1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E2729E4-16E5-8D40-0933-C84F8A792221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24BAD5A-4593-7D63-8F15-D2FCD9C8A644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F376388-21B1-3427-6C8E-E7C16BF5086F}"/>
              </a:ext>
            </a:extLst>
          </p:cNvPr>
          <p:cNvCxnSpPr>
            <a:cxnSpLocks/>
          </p:cNvCxnSpPr>
          <p:nvPr/>
        </p:nvCxnSpPr>
        <p:spPr>
          <a:xfrm flipV="1">
            <a:off x="6660292" y="2859897"/>
            <a:ext cx="2421924" cy="19717"/>
          </a:xfrm>
          <a:prstGeom prst="line">
            <a:avLst/>
          </a:prstGeom>
          <a:ln w="38100">
            <a:solidFill>
              <a:schemeClr val="accent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DF1B9A4-F9FB-43DD-B938-9E011F4DBF03}"/>
              </a:ext>
            </a:extLst>
          </p:cNvPr>
          <p:cNvCxnSpPr>
            <a:cxnSpLocks/>
          </p:cNvCxnSpPr>
          <p:nvPr/>
        </p:nvCxnSpPr>
        <p:spPr>
          <a:xfrm>
            <a:off x="9059475" y="3628199"/>
            <a:ext cx="2669059" cy="1401"/>
          </a:xfrm>
          <a:prstGeom prst="line">
            <a:avLst/>
          </a:prstGeom>
          <a:ln w="38100">
            <a:solidFill>
              <a:schemeClr val="accent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4CB06A8-AEE7-5D7F-721B-6D8F16DEEDC7}"/>
              </a:ext>
            </a:extLst>
          </p:cNvPr>
          <p:cNvSpPr txBox="1"/>
          <p:nvPr/>
        </p:nvSpPr>
        <p:spPr>
          <a:xfrm>
            <a:off x="6096000" y="269149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475861-AB00-E157-BD7F-8DBD3939A7D2}"/>
              </a:ext>
            </a:extLst>
          </p:cNvPr>
          <p:cNvSpPr txBox="1"/>
          <p:nvPr/>
        </p:nvSpPr>
        <p:spPr>
          <a:xfrm>
            <a:off x="6269984" y="3421658"/>
            <a:ext cx="61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B86F0F57-43A8-C923-E17D-6D3CB79B6B8B}"/>
                  </a:ext>
                </a:extLst>
              </p:cNvPr>
              <p:cNvSpPr/>
              <p:nvPr/>
            </p:nvSpPr>
            <p:spPr>
              <a:xfrm>
                <a:off x="1603839" y="4692451"/>
                <a:ext cx="1408670" cy="561637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&lt;35?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B86F0F57-43A8-C923-E17D-6D3CB79B6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839" y="4692451"/>
                <a:ext cx="1408670" cy="56163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D937F10C-4502-5546-E216-B77E15A95250}"/>
                  </a:ext>
                </a:extLst>
              </p:cNvPr>
              <p:cNvSpPr/>
              <p:nvPr/>
            </p:nvSpPr>
            <p:spPr>
              <a:xfrm>
                <a:off x="3823603" y="4702366"/>
                <a:ext cx="1408670" cy="561637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&lt;25?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D937F10C-4502-5546-E216-B77E15A952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603" y="4702366"/>
                <a:ext cx="1408670" cy="56163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537C46FA-0588-61EC-C6B1-E3F44234523D}"/>
              </a:ext>
            </a:extLst>
          </p:cNvPr>
          <p:cNvGrpSpPr/>
          <p:nvPr/>
        </p:nvGrpSpPr>
        <p:grpSpPr>
          <a:xfrm>
            <a:off x="769724" y="5207231"/>
            <a:ext cx="2496677" cy="461828"/>
            <a:chOff x="2018063" y="4240538"/>
            <a:chExt cx="2496677" cy="461828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DFA50F3E-A113-77CC-3498-7B338326D8AD}"/>
                </a:ext>
              </a:extLst>
            </p:cNvPr>
            <p:cNvCxnSpPr/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0366A9F-BF56-15B0-29B8-75D79DEB4F67}"/>
                </a:ext>
              </a:extLst>
            </p:cNvPr>
            <p:cNvCxnSpPr>
              <a:cxnSpLocks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E1E4027-4DDE-6C8E-61FD-94BA36B50A69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947662C-0AD7-EAC4-6CE1-8792E98A9DB8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366C978-89D6-DFA0-6029-FB184A0E842C}"/>
              </a:ext>
            </a:extLst>
          </p:cNvPr>
          <p:cNvGrpSpPr/>
          <p:nvPr/>
        </p:nvGrpSpPr>
        <p:grpSpPr>
          <a:xfrm>
            <a:off x="3565626" y="5213263"/>
            <a:ext cx="2496677" cy="461828"/>
            <a:chOff x="2018063" y="4240538"/>
            <a:chExt cx="2496677" cy="461828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9DAE98FA-841D-CF9E-95C3-222AD6AEDCC0}"/>
                </a:ext>
              </a:extLst>
            </p:cNvPr>
            <p:cNvCxnSpPr/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680C76F6-2250-6584-4A28-1D061F0FFFC5}"/>
                </a:ext>
              </a:extLst>
            </p:cNvPr>
            <p:cNvCxnSpPr>
              <a:cxnSpLocks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F303EAE-3C58-8EF9-8696-DCB48CFBCD44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02E960B-9CDC-F46C-3A76-987528B9D06C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2D3469E8-73E5-9DA1-D5D3-B006EFD7D1A3}"/>
              </a:ext>
            </a:extLst>
          </p:cNvPr>
          <p:cNvSpPr/>
          <p:nvPr/>
        </p:nvSpPr>
        <p:spPr>
          <a:xfrm>
            <a:off x="1028978" y="5681124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FCC94C5-999C-E7A5-0449-2662610CC222}"/>
              </a:ext>
            </a:extLst>
          </p:cNvPr>
          <p:cNvSpPr/>
          <p:nvPr/>
        </p:nvSpPr>
        <p:spPr>
          <a:xfrm>
            <a:off x="2848105" y="5703186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1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2645-F809-D986-1B55-7DFE7F50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8A547-1923-059B-0397-4DFE85EBF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HW2 Part 2 due Monday!</a:t>
            </a:r>
          </a:p>
        </p:txBody>
      </p:sp>
    </p:spTree>
    <p:extLst>
      <p:ext uri="{BB962C8B-B14F-4D97-AF65-F5344CB8AC3E}">
        <p14:creationId xmlns:p14="http://schemas.microsoft.com/office/powerpoint/2010/main" val="1462695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51084-96DE-B87A-C20E-D8E1A48AF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5DD5-853C-ECC4-7B9A-7990F743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trees</a:t>
            </a:r>
            <a:br>
              <a:rPr lang="en-US" dirty="0"/>
            </a:br>
            <a:r>
              <a:rPr lang="en-US" sz="2800" dirty="0"/>
              <a:t>Definition by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57EEDA-AF69-705D-35A5-AEAA977427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Say we have two features: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= income</a:t>
                </a:r>
              </a:p>
              <a:p>
                <a:r>
                  <a:rPr lang="en-US" dirty="0"/>
                  <a:t>Care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consumption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57EEDA-AF69-705D-35A5-AEAA977427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36BEDD-8892-BC37-41D3-FCDDCD08E455}"/>
              </a:ext>
            </a:extLst>
          </p:cNvPr>
          <p:cNvCxnSpPr/>
          <p:nvPr/>
        </p:nvCxnSpPr>
        <p:spPr>
          <a:xfrm>
            <a:off x="6809014" y="1690688"/>
            <a:ext cx="0" cy="40406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C9ECA3-11E2-166A-4C50-F4D4849A91E1}"/>
              </a:ext>
            </a:extLst>
          </p:cNvPr>
          <p:cNvCxnSpPr>
            <a:cxnSpLocks/>
          </p:cNvCxnSpPr>
          <p:nvPr/>
        </p:nvCxnSpPr>
        <p:spPr>
          <a:xfrm flipH="1">
            <a:off x="6809014" y="5731329"/>
            <a:ext cx="48169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4B9E522-145E-881E-BD14-D94CA511417C}"/>
              </a:ext>
            </a:extLst>
          </p:cNvPr>
          <p:cNvSpPr txBox="1"/>
          <p:nvPr/>
        </p:nvSpPr>
        <p:spPr>
          <a:xfrm>
            <a:off x="10604332" y="576948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 (income)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DFE033-F15D-E5EA-C139-CE0A5468A6AB}"/>
              </a:ext>
            </a:extLst>
          </p:cNvPr>
          <p:cNvSpPr txBox="1"/>
          <p:nvPr/>
        </p:nvSpPr>
        <p:spPr>
          <a:xfrm>
            <a:off x="6096000" y="1281215"/>
            <a:ext cx="87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(Age)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FE1D0FC-49B0-61F4-33E2-2325C07C3A8C}"/>
              </a:ext>
            </a:extLst>
          </p:cNvPr>
          <p:cNvSpPr/>
          <p:nvPr/>
        </p:nvSpPr>
        <p:spPr>
          <a:xfrm>
            <a:off x="9217478" y="1825625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D2AE334-3AF7-CE64-E27C-9C5A363DDE9D}"/>
              </a:ext>
            </a:extLst>
          </p:cNvPr>
          <p:cNvSpPr/>
          <p:nvPr/>
        </p:nvSpPr>
        <p:spPr>
          <a:xfrm>
            <a:off x="10952770" y="1687331"/>
            <a:ext cx="236765" cy="23676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7DAEDA-D5B3-261E-58C7-6E5670F38EFC}"/>
              </a:ext>
            </a:extLst>
          </p:cNvPr>
          <p:cNvSpPr/>
          <p:nvPr/>
        </p:nvSpPr>
        <p:spPr>
          <a:xfrm>
            <a:off x="10367567" y="2210195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A70504A-F58E-B059-61D9-1FD98BD27D68}"/>
              </a:ext>
            </a:extLst>
          </p:cNvPr>
          <p:cNvSpPr/>
          <p:nvPr/>
        </p:nvSpPr>
        <p:spPr>
          <a:xfrm>
            <a:off x="10632262" y="2859897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308A4C6-0D08-F6B3-5FF9-D512BFA0D123}"/>
              </a:ext>
            </a:extLst>
          </p:cNvPr>
          <p:cNvSpPr/>
          <p:nvPr/>
        </p:nvSpPr>
        <p:spPr>
          <a:xfrm>
            <a:off x="10983056" y="3709330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46D0EAC-AA8C-60E8-4AF4-ADC125E98638}"/>
              </a:ext>
            </a:extLst>
          </p:cNvPr>
          <p:cNvSpPr/>
          <p:nvPr/>
        </p:nvSpPr>
        <p:spPr>
          <a:xfrm>
            <a:off x="9857263" y="3239157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F21486-51F8-4E5D-353D-ED61CEBFDACF}"/>
              </a:ext>
            </a:extLst>
          </p:cNvPr>
          <p:cNvSpPr/>
          <p:nvPr/>
        </p:nvSpPr>
        <p:spPr>
          <a:xfrm>
            <a:off x="9454243" y="2623132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98811DC-D904-310A-6D72-684673CE90FF}"/>
              </a:ext>
            </a:extLst>
          </p:cNvPr>
          <p:cNvSpPr/>
          <p:nvPr/>
        </p:nvSpPr>
        <p:spPr>
          <a:xfrm>
            <a:off x="7148579" y="1529166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E2F11CE-B44C-BB11-D07F-60096232BB0A}"/>
              </a:ext>
            </a:extLst>
          </p:cNvPr>
          <p:cNvSpPr/>
          <p:nvPr/>
        </p:nvSpPr>
        <p:spPr>
          <a:xfrm>
            <a:off x="7776481" y="1929994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278B8E-35B9-B918-0A00-79DCCE0479BC}"/>
              </a:ext>
            </a:extLst>
          </p:cNvPr>
          <p:cNvSpPr/>
          <p:nvPr/>
        </p:nvSpPr>
        <p:spPr>
          <a:xfrm>
            <a:off x="7285263" y="2454729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D5E11C-1F6E-9E59-C5D7-9AC25E6CA311}"/>
              </a:ext>
            </a:extLst>
          </p:cNvPr>
          <p:cNvSpPr/>
          <p:nvPr/>
        </p:nvSpPr>
        <p:spPr>
          <a:xfrm>
            <a:off x="8483873" y="2976593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DF4242-C136-0AD6-DD28-60E7EC560F96}"/>
              </a:ext>
            </a:extLst>
          </p:cNvPr>
          <p:cNvSpPr/>
          <p:nvPr/>
        </p:nvSpPr>
        <p:spPr>
          <a:xfrm>
            <a:off x="7266961" y="3999504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5E08993-CB93-E3FD-39B2-D7DC7535F89D}"/>
              </a:ext>
            </a:extLst>
          </p:cNvPr>
          <p:cNvSpPr/>
          <p:nvPr/>
        </p:nvSpPr>
        <p:spPr>
          <a:xfrm>
            <a:off x="7977991" y="3778477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8291C09-CC9E-B05F-E80D-A25969BF8D03}"/>
              </a:ext>
            </a:extLst>
          </p:cNvPr>
          <p:cNvSpPr/>
          <p:nvPr/>
        </p:nvSpPr>
        <p:spPr>
          <a:xfrm>
            <a:off x="7731210" y="4702366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8E49965-DD7C-33D9-F4A6-809D9BAB4B62}"/>
              </a:ext>
            </a:extLst>
          </p:cNvPr>
          <p:cNvSpPr/>
          <p:nvPr/>
        </p:nvSpPr>
        <p:spPr>
          <a:xfrm>
            <a:off x="8351525" y="5255258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3F3EF38-6461-8A74-D78D-F2429D425681}"/>
              </a:ext>
            </a:extLst>
          </p:cNvPr>
          <p:cNvSpPr/>
          <p:nvPr/>
        </p:nvSpPr>
        <p:spPr>
          <a:xfrm>
            <a:off x="8720638" y="4885166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824A6C7-E73D-217C-FFEB-C8EB375DF011}"/>
              </a:ext>
            </a:extLst>
          </p:cNvPr>
          <p:cNvSpPr/>
          <p:nvPr/>
        </p:nvSpPr>
        <p:spPr>
          <a:xfrm>
            <a:off x="9691008" y="5142552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E09B4E7-D784-10DA-A34F-0C951F828039}"/>
              </a:ext>
            </a:extLst>
          </p:cNvPr>
          <p:cNvSpPr/>
          <p:nvPr/>
        </p:nvSpPr>
        <p:spPr>
          <a:xfrm>
            <a:off x="10249184" y="4583984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3482A16-CEC9-ED29-CD89-E22C4273110F}"/>
              </a:ext>
            </a:extLst>
          </p:cNvPr>
          <p:cNvSpPr/>
          <p:nvPr/>
        </p:nvSpPr>
        <p:spPr>
          <a:xfrm>
            <a:off x="10912108" y="5024169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058C5FA-4F6D-3BC5-1324-D6106E95D968}"/>
              </a:ext>
            </a:extLst>
          </p:cNvPr>
          <p:cNvSpPr/>
          <p:nvPr/>
        </p:nvSpPr>
        <p:spPr>
          <a:xfrm>
            <a:off x="9307497" y="4058848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395FB65-D3FC-BCA5-64C7-DC2C5127E9E2}"/>
              </a:ext>
            </a:extLst>
          </p:cNvPr>
          <p:cNvSpPr/>
          <p:nvPr/>
        </p:nvSpPr>
        <p:spPr>
          <a:xfrm>
            <a:off x="9883825" y="3896466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2B8F9AD-64E6-142F-22D9-FA76A0A354C1}"/>
              </a:ext>
            </a:extLst>
          </p:cNvPr>
          <p:cNvSpPr/>
          <p:nvPr/>
        </p:nvSpPr>
        <p:spPr>
          <a:xfrm>
            <a:off x="9738880" y="4658324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33DCA68-194B-CF84-E9EE-0ED24A739A60}"/>
              </a:ext>
            </a:extLst>
          </p:cNvPr>
          <p:cNvSpPr/>
          <p:nvPr/>
        </p:nvSpPr>
        <p:spPr>
          <a:xfrm>
            <a:off x="10424612" y="5232310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9792439-C9E6-A313-11FE-91CFDFE9017E}"/>
              </a:ext>
            </a:extLst>
          </p:cNvPr>
          <p:cNvSpPr/>
          <p:nvPr/>
        </p:nvSpPr>
        <p:spPr>
          <a:xfrm>
            <a:off x="10318875" y="3616626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177D72-B4A3-AD34-AA78-A6441E7C6D74}"/>
              </a:ext>
            </a:extLst>
          </p:cNvPr>
          <p:cNvSpPr/>
          <p:nvPr/>
        </p:nvSpPr>
        <p:spPr>
          <a:xfrm>
            <a:off x="10793725" y="4332114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842BCEA-1022-355F-EC85-B205989B6EA8}"/>
              </a:ext>
            </a:extLst>
          </p:cNvPr>
          <p:cNvSpPr/>
          <p:nvPr/>
        </p:nvSpPr>
        <p:spPr>
          <a:xfrm>
            <a:off x="7105718" y="3094975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3844F3A-B0DA-9E0D-05F0-7FCF180A3D23}"/>
              </a:ext>
            </a:extLst>
          </p:cNvPr>
          <p:cNvSpPr/>
          <p:nvPr/>
        </p:nvSpPr>
        <p:spPr>
          <a:xfrm>
            <a:off x="7888830" y="3051326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869103E-B1E1-13C5-8E1C-E16A2DD31C2C}"/>
              </a:ext>
            </a:extLst>
          </p:cNvPr>
          <p:cNvSpPr/>
          <p:nvPr/>
        </p:nvSpPr>
        <p:spPr>
          <a:xfrm>
            <a:off x="8505414" y="4213731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5CDD843-D6D0-9194-75A1-965246EB0AFF}"/>
              </a:ext>
            </a:extLst>
          </p:cNvPr>
          <p:cNvSpPr/>
          <p:nvPr/>
        </p:nvSpPr>
        <p:spPr>
          <a:xfrm>
            <a:off x="7250868" y="5198105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00121FD-F977-1DBA-0EAF-51FAC946D36C}"/>
              </a:ext>
            </a:extLst>
          </p:cNvPr>
          <p:cNvSpPr/>
          <p:nvPr/>
        </p:nvSpPr>
        <p:spPr>
          <a:xfrm>
            <a:off x="8292334" y="2336346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68A4686-6615-AE8F-698D-F9B46A55536D}"/>
              </a:ext>
            </a:extLst>
          </p:cNvPr>
          <p:cNvSpPr/>
          <p:nvPr/>
        </p:nvSpPr>
        <p:spPr>
          <a:xfrm>
            <a:off x="8327179" y="1554733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C3982B4-0CC6-6DA1-2775-5ADEEFC4889E}"/>
              </a:ext>
            </a:extLst>
          </p:cNvPr>
          <p:cNvSpPr/>
          <p:nvPr/>
        </p:nvSpPr>
        <p:spPr>
          <a:xfrm>
            <a:off x="10815937" y="2359295"/>
            <a:ext cx="236765" cy="23676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E3E616C-0CFA-2877-059D-B0AB65E14E94}"/>
              </a:ext>
            </a:extLst>
          </p:cNvPr>
          <p:cNvSpPr/>
          <p:nvPr/>
        </p:nvSpPr>
        <p:spPr>
          <a:xfrm>
            <a:off x="10006500" y="2668880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2DAF934-CDAB-F297-E3D1-95635A46280C}"/>
              </a:ext>
            </a:extLst>
          </p:cNvPr>
          <p:cNvSpPr/>
          <p:nvPr/>
        </p:nvSpPr>
        <p:spPr>
          <a:xfrm>
            <a:off x="9189114" y="3331740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45355F2-3939-4230-F49C-ECB161B36B4E}"/>
              </a:ext>
            </a:extLst>
          </p:cNvPr>
          <p:cNvSpPr/>
          <p:nvPr/>
        </p:nvSpPr>
        <p:spPr>
          <a:xfrm>
            <a:off x="9321894" y="4999571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65F4967-64A7-18FC-7A14-F86E883D28A4}"/>
              </a:ext>
            </a:extLst>
          </p:cNvPr>
          <p:cNvSpPr/>
          <p:nvPr/>
        </p:nvSpPr>
        <p:spPr>
          <a:xfrm>
            <a:off x="9767146" y="1874554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CEAC0DD-583A-CBAD-8BC4-A63FFB558294}"/>
              </a:ext>
            </a:extLst>
          </p:cNvPr>
          <p:cNvSpPr/>
          <p:nvPr/>
        </p:nvSpPr>
        <p:spPr>
          <a:xfrm>
            <a:off x="10318875" y="1695714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234758A-1BA5-39B2-357E-94C202226BD0}"/>
              </a:ext>
            </a:extLst>
          </p:cNvPr>
          <p:cNvSpPr/>
          <p:nvPr/>
        </p:nvSpPr>
        <p:spPr>
          <a:xfrm>
            <a:off x="10555640" y="4007242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9062F12-DAC2-A115-FA9E-B3776A36FE48}"/>
              </a:ext>
            </a:extLst>
          </p:cNvPr>
          <p:cNvSpPr/>
          <p:nvPr/>
        </p:nvSpPr>
        <p:spPr>
          <a:xfrm>
            <a:off x="8618502" y="188002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C61FCCA-2549-9EAE-33F5-9A2563B8E3CB}"/>
              </a:ext>
            </a:extLst>
          </p:cNvPr>
          <p:cNvSpPr/>
          <p:nvPr/>
        </p:nvSpPr>
        <p:spPr>
          <a:xfrm>
            <a:off x="8618502" y="523719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5DC3969-3528-AC19-960A-06A08BC7A5AC}"/>
              </a:ext>
            </a:extLst>
          </p:cNvPr>
          <p:cNvSpPr/>
          <p:nvPr/>
        </p:nvSpPr>
        <p:spPr>
          <a:xfrm>
            <a:off x="8618502" y="837890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FAFF59E-668D-6572-DDD8-7EA40B3129EF}"/>
                  </a:ext>
                </a:extLst>
              </p:cNvPr>
              <p:cNvSpPr txBox="1"/>
              <p:nvPr/>
            </p:nvSpPr>
            <p:spPr>
              <a:xfrm>
                <a:off x="8909598" y="126303"/>
                <a:ext cx="2874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High consumption (large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FAFF59E-668D-6572-DDD8-7EA40B312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598" y="126303"/>
                <a:ext cx="2874441" cy="369332"/>
              </a:xfrm>
              <a:prstGeom prst="rect">
                <a:avLst/>
              </a:prstGeom>
              <a:blipFill>
                <a:blip r:embed="rId4"/>
                <a:stretch>
                  <a:fillRect l="-1762" t="-10345" r="-88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D48DE02-5E15-8155-67F2-60463AA779F1}"/>
                  </a:ext>
                </a:extLst>
              </p:cNvPr>
              <p:cNvSpPr txBox="1"/>
              <p:nvPr/>
            </p:nvSpPr>
            <p:spPr>
              <a:xfrm>
                <a:off x="8886102" y="781354"/>
                <a:ext cx="288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Low consumption (small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D48DE02-5E15-8155-67F2-60463AA77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102" y="781354"/>
                <a:ext cx="2888098" cy="369332"/>
              </a:xfrm>
              <a:prstGeom prst="rect">
                <a:avLst/>
              </a:prstGeom>
              <a:blipFill>
                <a:blip r:embed="rId5"/>
                <a:stretch>
                  <a:fillRect l="-1754" t="-6667" r="-87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8D99EF4A-6795-E4CE-074D-F1B5A3ADB0DD}"/>
              </a:ext>
            </a:extLst>
          </p:cNvPr>
          <p:cNvSpPr txBox="1"/>
          <p:nvPr/>
        </p:nvSpPr>
        <p:spPr>
          <a:xfrm>
            <a:off x="8897857" y="41934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561249B-BEFF-4B6D-ECE1-3C9701607BA4}"/>
              </a:ext>
            </a:extLst>
          </p:cNvPr>
          <p:cNvSpPr/>
          <p:nvPr/>
        </p:nvSpPr>
        <p:spPr>
          <a:xfrm>
            <a:off x="11021259" y="2946950"/>
            <a:ext cx="236765" cy="23676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D57160-F2CE-9736-4904-D140FB248D22}"/>
              </a:ext>
            </a:extLst>
          </p:cNvPr>
          <p:cNvCxnSpPr/>
          <p:nvPr/>
        </p:nvCxnSpPr>
        <p:spPr>
          <a:xfrm flipV="1">
            <a:off x="9082216" y="1281215"/>
            <a:ext cx="0" cy="4857597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D7DDD64-EAF6-72CF-5132-E3CEDAF5A199}"/>
                  </a:ext>
                </a:extLst>
              </p:cNvPr>
              <p:cNvSpPr/>
              <p:nvPr/>
            </p:nvSpPr>
            <p:spPr>
              <a:xfrm>
                <a:off x="2647738" y="3735008"/>
                <a:ext cx="1408670" cy="56163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&lt;45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D7DDD64-EAF6-72CF-5132-E3CEDAF5A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738" y="3735008"/>
                <a:ext cx="1408670" cy="56163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DB55003-272E-C216-53B8-6A8FB2FAB8F1}"/>
              </a:ext>
            </a:extLst>
          </p:cNvPr>
          <p:cNvSpPr txBox="1"/>
          <p:nvPr/>
        </p:nvSpPr>
        <p:spPr>
          <a:xfrm>
            <a:off x="8736884" y="6172939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$45K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9662BD-FD28-1CB7-77FA-A7E842B97F24}"/>
              </a:ext>
            </a:extLst>
          </p:cNvPr>
          <p:cNvGrpSpPr/>
          <p:nvPr/>
        </p:nvGrpSpPr>
        <p:grpSpPr>
          <a:xfrm>
            <a:off x="2018063" y="4240538"/>
            <a:ext cx="2496677" cy="461828"/>
            <a:chOff x="2018063" y="4240538"/>
            <a:chExt cx="2496677" cy="461828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74FEF16-6831-C438-D12C-B7DFB400AA0B}"/>
                </a:ext>
              </a:extLst>
            </p:cNvPr>
            <p:cNvCxnSpPr>
              <a:stCxn id="7" idx="2"/>
            </p:cNvCxnSpPr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52445B6-C307-21C1-DC42-314710806BF1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8BD005B-FBBF-C57D-C0EE-148E6FAFE6EC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2F0E861-2515-E2B8-F51E-C702C3E1E577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E5FE804-1FC9-5611-5AF9-F7835D9862A3}"/>
              </a:ext>
            </a:extLst>
          </p:cNvPr>
          <p:cNvCxnSpPr>
            <a:cxnSpLocks/>
          </p:cNvCxnSpPr>
          <p:nvPr/>
        </p:nvCxnSpPr>
        <p:spPr>
          <a:xfrm flipV="1">
            <a:off x="6660292" y="2859897"/>
            <a:ext cx="2421924" cy="19717"/>
          </a:xfrm>
          <a:prstGeom prst="line">
            <a:avLst/>
          </a:prstGeom>
          <a:ln w="38100">
            <a:solidFill>
              <a:schemeClr val="accent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A775820-4576-2F9D-20BB-D337FCF118A3}"/>
              </a:ext>
            </a:extLst>
          </p:cNvPr>
          <p:cNvCxnSpPr>
            <a:cxnSpLocks/>
          </p:cNvCxnSpPr>
          <p:nvPr/>
        </p:nvCxnSpPr>
        <p:spPr>
          <a:xfrm>
            <a:off x="9059475" y="3628199"/>
            <a:ext cx="2669059" cy="1401"/>
          </a:xfrm>
          <a:prstGeom prst="line">
            <a:avLst/>
          </a:prstGeom>
          <a:ln w="38100">
            <a:solidFill>
              <a:schemeClr val="accent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181F358-8CB4-0E9F-DD58-37FC76EA571C}"/>
              </a:ext>
            </a:extLst>
          </p:cNvPr>
          <p:cNvSpPr txBox="1"/>
          <p:nvPr/>
        </p:nvSpPr>
        <p:spPr>
          <a:xfrm>
            <a:off x="6096000" y="269149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7AC425-6D48-AA86-9B84-28B5D24B0ADE}"/>
              </a:ext>
            </a:extLst>
          </p:cNvPr>
          <p:cNvSpPr txBox="1"/>
          <p:nvPr/>
        </p:nvSpPr>
        <p:spPr>
          <a:xfrm>
            <a:off x="6269984" y="3421658"/>
            <a:ext cx="61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2ED4D911-B40F-E5AF-62A2-7C76FA115DEE}"/>
                  </a:ext>
                </a:extLst>
              </p:cNvPr>
              <p:cNvSpPr/>
              <p:nvPr/>
            </p:nvSpPr>
            <p:spPr>
              <a:xfrm>
                <a:off x="1603839" y="4692451"/>
                <a:ext cx="1408670" cy="561637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&lt;35?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2ED4D911-B40F-E5AF-62A2-7C76FA115D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839" y="4692451"/>
                <a:ext cx="1408670" cy="56163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482FC630-02C1-D851-47F0-D24A3B05A796}"/>
                  </a:ext>
                </a:extLst>
              </p:cNvPr>
              <p:cNvSpPr/>
              <p:nvPr/>
            </p:nvSpPr>
            <p:spPr>
              <a:xfrm>
                <a:off x="3823603" y="4702366"/>
                <a:ext cx="1408670" cy="561637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&lt;25?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482FC630-02C1-D851-47F0-D24A3B05A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603" y="4702366"/>
                <a:ext cx="1408670" cy="56163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362671B5-4446-5ED6-59DF-6B6C98B43202}"/>
              </a:ext>
            </a:extLst>
          </p:cNvPr>
          <p:cNvGrpSpPr/>
          <p:nvPr/>
        </p:nvGrpSpPr>
        <p:grpSpPr>
          <a:xfrm>
            <a:off x="769724" y="5207231"/>
            <a:ext cx="2496677" cy="461828"/>
            <a:chOff x="2018063" y="4240538"/>
            <a:chExt cx="2496677" cy="461828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E557172-4EAD-98A0-412D-7BBF95324DC8}"/>
                </a:ext>
              </a:extLst>
            </p:cNvPr>
            <p:cNvCxnSpPr/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B2F363C-ACCD-5652-A44D-5CD93C9FDD72}"/>
                </a:ext>
              </a:extLst>
            </p:cNvPr>
            <p:cNvCxnSpPr>
              <a:cxnSpLocks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9CA786D-E15B-6B80-D0E0-4C99391B89E7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808E481-A4DD-E005-CC1A-F1ED70653088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A278367-B4B8-5AF3-8B92-7EFF8EC7DFFE}"/>
              </a:ext>
            </a:extLst>
          </p:cNvPr>
          <p:cNvGrpSpPr/>
          <p:nvPr/>
        </p:nvGrpSpPr>
        <p:grpSpPr>
          <a:xfrm>
            <a:off x="3565626" y="5213263"/>
            <a:ext cx="2496677" cy="461828"/>
            <a:chOff x="2018063" y="4240538"/>
            <a:chExt cx="2496677" cy="461828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7B33AF07-B469-2758-FD75-A845D2BEF9C1}"/>
                </a:ext>
              </a:extLst>
            </p:cNvPr>
            <p:cNvCxnSpPr/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45AD7ED4-3BC2-694F-99C7-F239E8969160}"/>
                </a:ext>
              </a:extLst>
            </p:cNvPr>
            <p:cNvCxnSpPr>
              <a:cxnSpLocks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FB3B34C-649C-8370-7380-598B4A30D7B6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5183181-9F8D-40E5-CA73-8D8AF561D82E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27A2D0E1-5112-B296-ECA6-0056AF255395}"/>
                  </a:ext>
                </a:extLst>
              </p:cNvPr>
              <p:cNvSpPr/>
              <p:nvPr/>
            </p:nvSpPr>
            <p:spPr>
              <a:xfrm>
                <a:off x="3401873" y="5667964"/>
                <a:ext cx="1233852" cy="56163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&lt;70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27A2D0E1-5112-B296-ECA6-0056AF2553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873" y="5667964"/>
                <a:ext cx="1233852" cy="56163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7AE15CD8-260F-5F90-8EAD-028FD487DBCF}"/>
                  </a:ext>
                </a:extLst>
              </p:cNvPr>
              <p:cNvSpPr/>
              <p:nvPr/>
            </p:nvSpPr>
            <p:spPr>
              <a:xfrm>
                <a:off x="5232713" y="5705721"/>
                <a:ext cx="1232587" cy="56163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7AE15CD8-260F-5F90-8EAD-028FD487DB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713" y="5705721"/>
                <a:ext cx="1232587" cy="56163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24541758-6B06-5601-CFFE-260E7F12D100}"/>
              </a:ext>
            </a:extLst>
          </p:cNvPr>
          <p:cNvGrpSpPr/>
          <p:nvPr/>
        </p:nvGrpSpPr>
        <p:grpSpPr>
          <a:xfrm>
            <a:off x="3088362" y="6148910"/>
            <a:ext cx="1629790" cy="461828"/>
            <a:chOff x="2018063" y="4240538"/>
            <a:chExt cx="2496677" cy="461828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9540E2BF-6C39-E67F-E74F-4C2D6D88E014}"/>
                </a:ext>
              </a:extLst>
            </p:cNvPr>
            <p:cNvCxnSpPr/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C7F1745-BB32-5BBE-874E-F64B9040022D}"/>
                </a:ext>
              </a:extLst>
            </p:cNvPr>
            <p:cNvCxnSpPr>
              <a:cxnSpLocks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C773ADC-67F9-7AD7-0AE3-6EC07C2F104F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2E38A6E-2853-831B-BBB8-A93A11F44425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8F70C2D-5B13-E551-5B52-1DB4C793B913}"/>
              </a:ext>
            </a:extLst>
          </p:cNvPr>
          <p:cNvGrpSpPr/>
          <p:nvPr/>
        </p:nvGrpSpPr>
        <p:grpSpPr>
          <a:xfrm>
            <a:off x="4961134" y="6154942"/>
            <a:ext cx="1629790" cy="461828"/>
            <a:chOff x="2018063" y="4240538"/>
            <a:chExt cx="2496677" cy="461828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C187FF96-3BE3-BEAF-FB84-975B1594595D}"/>
                </a:ext>
              </a:extLst>
            </p:cNvPr>
            <p:cNvCxnSpPr/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13F0A37-E526-478F-C5F9-C16ED313CE55}"/>
                </a:ext>
              </a:extLst>
            </p:cNvPr>
            <p:cNvCxnSpPr>
              <a:cxnSpLocks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03C757E-182B-3774-3A85-98A9F01B08C9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9306724-6EE6-3016-299A-8EDBD87BC9D2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82307F80-29FF-B06F-50BF-FBA5AA251D6E}"/>
              </a:ext>
            </a:extLst>
          </p:cNvPr>
          <p:cNvSpPr/>
          <p:nvPr/>
        </p:nvSpPr>
        <p:spPr>
          <a:xfrm>
            <a:off x="3165108" y="6621235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ACCCEAD4-C9DD-2E1F-8BC4-F07FD7E95501}"/>
              </a:ext>
            </a:extLst>
          </p:cNvPr>
          <p:cNvSpPr/>
          <p:nvPr/>
        </p:nvSpPr>
        <p:spPr>
          <a:xfrm>
            <a:off x="4444795" y="6635609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F2AFF5C1-F283-0A51-DAE2-08A479BAAC7D}"/>
              </a:ext>
            </a:extLst>
          </p:cNvPr>
          <p:cNvSpPr/>
          <p:nvPr/>
        </p:nvSpPr>
        <p:spPr>
          <a:xfrm>
            <a:off x="5089559" y="6611842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627E723-7A4C-C2CB-FFE9-3D27BBD296FC}"/>
              </a:ext>
            </a:extLst>
          </p:cNvPr>
          <p:cNvSpPr/>
          <p:nvPr/>
        </p:nvSpPr>
        <p:spPr>
          <a:xfrm>
            <a:off x="6354159" y="6621234"/>
            <a:ext cx="236765" cy="23676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0D22B24-4B5F-89EF-A0C0-4DE4926CE4D8}"/>
              </a:ext>
            </a:extLst>
          </p:cNvPr>
          <p:cNvCxnSpPr>
            <a:cxnSpLocks/>
          </p:cNvCxnSpPr>
          <p:nvPr/>
        </p:nvCxnSpPr>
        <p:spPr>
          <a:xfrm flipV="1">
            <a:off x="10862680" y="1435303"/>
            <a:ext cx="0" cy="218263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824A1FF-26E6-531E-3F69-07BC4941BA7B}"/>
              </a:ext>
            </a:extLst>
          </p:cNvPr>
          <p:cNvCxnSpPr>
            <a:cxnSpLocks/>
          </p:cNvCxnSpPr>
          <p:nvPr/>
        </p:nvCxnSpPr>
        <p:spPr>
          <a:xfrm flipV="1">
            <a:off x="10199942" y="3646313"/>
            <a:ext cx="0" cy="2307833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05B05C33-00A6-FC6C-B7A1-6CB8E36E5DB0}"/>
              </a:ext>
            </a:extLst>
          </p:cNvPr>
          <p:cNvSpPr txBox="1"/>
          <p:nvPr/>
        </p:nvSpPr>
        <p:spPr>
          <a:xfrm>
            <a:off x="9840045" y="5970636"/>
            <a:ext cx="688605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$70K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BC06A25-C7E7-B994-08B7-2852CF76A090}"/>
              </a:ext>
            </a:extLst>
          </p:cNvPr>
          <p:cNvSpPr/>
          <p:nvPr/>
        </p:nvSpPr>
        <p:spPr>
          <a:xfrm>
            <a:off x="10485949" y="6249176"/>
            <a:ext cx="1796667" cy="1385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3449F73-F799-BAC2-E1A2-481DC82646B0}"/>
              </a:ext>
            </a:extLst>
          </p:cNvPr>
          <p:cNvSpPr/>
          <p:nvPr/>
        </p:nvSpPr>
        <p:spPr>
          <a:xfrm>
            <a:off x="1028978" y="5681124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C0F0A02B-C8FD-7E16-E2C0-C3679016C2A5}"/>
              </a:ext>
            </a:extLst>
          </p:cNvPr>
          <p:cNvSpPr/>
          <p:nvPr/>
        </p:nvSpPr>
        <p:spPr>
          <a:xfrm>
            <a:off x="2848105" y="5703186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97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056F9-4BD0-2F86-E213-95027343A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C2A4-27FC-69E4-8C53-7D55D71C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trees</a:t>
            </a:r>
            <a:br>
              <a:rPr lang="en-US" dirty="0"/>
            </a:br>
            <a:r>
              <a:rPr lang="en-US" sz="2800" dirty="0"/>
              <a:t>Definition by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C0FA77-26B9-2B76-4CA3-F4C40E03BE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Say we have two features: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= income</a:t>
                </a:r>
              </a:p>
              <a:p>
                <a:r>
                  <a:rPr lang="en-US" dirty="0"/>
                  <a:t>Care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consumption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C0FA77-26B9-2B76-4CA3-F4C40E03BE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5711A51D-F9B5-8A9A-03BE-9FF6A679D02D}"/>
              </a:ext>
            </a:extLst>
          </p:cNvPr>
          <p:cNvSpPr/>
          <p:nvPr/>
        </p:nvSpPr>
        <p:spPr>
          <a:xfrm>
            <a:off x="8618502" y="188002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A5C7250-0110-3418-D0F6-23CA6CD8B765}"/>
              </a:ext>
            </a:extLst>
          </p:cNvPr>
          <p:cNvSpPr/>
          <p:nvPr/>
        </p:nvSpPr>
        <p:spPr>
          <a:xfrm>
            <a:off x="8618502" y="523719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02D4194-7692-74BF-1D94-74ECD5A06FA4}"/>
              </a:ext>
            </a:extLst>
          </p:cNvPr>
          <p:cNvSpPr/>
          <p:nvPr/>
        </p:nvSpPr>
        <p:spPr>
          <a:xfrm>
            <a:off x="8618502" y="837890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228B21D-3DAC-BCB9-C571-7134C424B27F}"/>
                  </a:ext>
                </a:extLst>
              </p:cNvPr>
              <p:cNvSpPr txBox="1"/>
              <p:nvPr/>
            </p:nvSpPr>
            <p:spPr>
              <a:xfrm>
                <a:off x="8909598" y="126303"/>
                <a:ext cx="2874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High consumption (large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228B21D-3DAC-BCB9-C571-7134C424B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598" y="126303"/>
                <a:ext cx="2874441" cy="369332"/>
              </a:xfrm>
              <a:prstGeom prst="rect">
                <a:avLst/>
              </a:prstGeom>
              <a:blipFill>
                <a:blip r:embed="rId4"/>
                <a:stretch>
                  <a:fillRect l="-1762" t="-10345" r="-88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88E9461-0CFB-38C9-044F-83789BCB2212}"/>
                  </a:ext>
                </a:extLst>
              </p:cNvPr>
              <p:cNvSpPr txBox="1"/>
              <p:nvPr/>
            </p:nvSpPr>
            <p:spPr>
              <a:xfrm>
                <a:off x="8886102" y="781354"/>
                <a:ext cx="288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Low consumption (small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88E9461-0CFB-38C9-044F-83789BCB2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102" y="781354"/>
                <a:ext cx="2888098" cy="369332"/>
              </a:xfrm>
              <a:prstGeom prst="rect">
                <a:avLst/>
              </a:prstGeom>
              <a:blipFill>
                <a:blip r:embed="rId5"/>
                <a:stretch>
                  <a:fillRect l="-1754" t="-6667" r="-87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649E9B32-91A9-F04F-F2E7-D53D361A328A}"/>
              </a:ext>
            </a:extLst>
          </p:cNvPr>
          <p:cNvSpPr txBox="1"/>
          <p:nvPr/>
        </p:nvSpPr>
        <p:spPr>
          <a:xfrm>
            <a:off x="8897857" y="41934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5D643DFC-010A-375D-214A-2071BCA4DFBC}"/>
                  </a:ext>
                </a:extLst>
              </p:cNvPr>
              <p:cNvSpPr/>
              <p:nvPr/>
            </p:nvSpPr>
            <p:spPr>
              <a:xfrm>
                <a:off x="2647738" y="3735008"/>
                <a:ext cx="1408670" cy="56163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&lt;45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5D643DFC-010A-375D-214A-2071BCA4D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738" y="3735008"/>
                <a:ext cx="1408670" cy="56163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9C2B12F-317F-F96D-4471-DE20A99D1212}"/>
              </a:ext>
            </a:extLst>
          </p:cNvPr>
          <p:cNvGrpSpPr/>
          <p:nvPr/>
        </p:nvGrpSpPr>
        <p:grpSpPr>
          <a:xfrm>
            <a:off x="2018063" y="4240538"/>
            <a:ext cx="2496677" cy="461828"/>
            <a:chOff x="2018063" y="4240538"/>
            <a:chExt cx="2496677" cy="461828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FCF7FC2-D2B9-C9CD-2256-00CAC9A204C2}"/>
                </a:ext>
              </a:extLst>
            </p:cNvPr>
            <p:cNvCxnSpPr>
              <a:stCxn id="7" idx="2"/>
            </p:cNvCxnSpPr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47E09D1-05A3-FB94-2F45-A35FED77DEF8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CF742B0-4171-3ADF-890B-7FB6CC40CC48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C4613B2-A76C-531B-A48D-BE0CD5150F7A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BA4C27BF-B4EA-A0F7-9284-F0AB7C76397D}"/>
                  </a:ext>
                </a:extLst>
              </p:cNvPr>
              <p:cNvSpPr/>
              <p:nvPr/>
            </p:nvSpPr>
            <p:spPr>
              <a:xfrm>
                <a:off x="1603839" y="4692451"/>
                <a:ext cx="1408670" cy="561637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&lt;35?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BA4C27BF-B4EA-A0F7-9284-F0AB7C763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839" y="4692451"/>
                <a:ext cx="1408670" cy="56163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24F8692C-F787-5A25-3AD0-82C7AD1E46CD}"/>
                  </a:ext>
                </a:extLst>
              </p:cNvPr>
              <p:cNvSpPr/>
              <p:nvPr/>
            </p:nvSpPr>
            <p:spPr>
              <a:xfrm>
                <a:off x="3823603" y="4702366"/>
                <a:ext cx="1408670" cy="561637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&lt;25?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24F8692C-F787-5A25-3AD0-82C7AD1E4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603" y="4702366"/>
                <a:ext cx="1408670" cy="56163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7F271007-5359-F9FC-1DC4-6163643BD111}"/>
              </a:ext>
            </a:extLst>
          </p:cNvPr>
          <p:cNvGrpSpPr/>
          <p:nvPr/>
        </p:nvGrpSpPr>
        <p:grpSpPr>
          <a:xfrm>
            <a:off x="769724" y="5207231"/>
            <a:ext cx="2496677" cy="461828"/>
            <a:chOff x="2018063" y="4240538"/>
            <a:chExt cx="2496677" cy="461828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61A9796F-13A3-986D-072C-4916533DBF32}"/>
                </a:ext>
              </a:extLst>
            </p:cNvPr>
            <p:cNvCxnSpPr/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008000D-E431-F055-9570-73775610961C}"/>
                </a:ext>
              </a:extLst>
            </p:cNvPr>
            <p:cNvCxnSpPr>
              <a:cxnSpLocks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182AA4C-7545-A1BC-6811-EBFA31132E7C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5E34CB5-514B-2A16-121C-BDB811C653CC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AE7229C-1BFD-0AC7-710F-6A4BD0FB8450}"/>
              </a:ext>
            </a:extLst>
          </p:cNvPr>
          <p:cNvGrpSpPr/>
          <p:nvPr/>
        </p:nvGrpSpPr>
        <p:grpSpPr>
          <a:xfrm>
            <a:off x="3565626" y="5213263"/>
            <a:ext cx="2496677" cy="461828"/>
            <a:chOff x="2018063" y="4240538"/>
            <a:chExt cx="2496677" cy="461828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76F696F-0B07-86B9-E513-BA6625482D44}"/>
                </a:ext>
              </a:extLst>
            </p:cNvPr>
            <p:cNvCxnSpPr/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642BD4E3-C508-DF78-5DFC-BC9FC46E9736}"/>
                </a:ext>
              </a:extLst>
            </p:cNvPr>
            <p:cNvCxnSpPr>
              <a:cxnSpLocks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8A20DE9-F72C-3E75-083C-3B4BF3A9DC16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C07EE21-AFAC-906D-2868-C0D4E2B8101C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7E63EEC9-CD54-75D1-735B-69488B473F91}"/>
                  </a:ext>
                </a:extLst>
              </p:cNvPr>
              <p:cNvSpPr/>
              <p:nvPr/>
            </p:nvSpPr>
            <p:spPr>
              <a:xfrm>
                <a:off x="3401873" y="5667964"/>
                <a:ext cx="1233852" cy="56163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&lt;70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7E63EEC9-CD54-75D1-735B-69488B473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873" y="5667964"/>
                <a:ext cx="1233852" cy="56163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2CE06744-B3B9-E38D-A8FE-4DBFBDFF1AF1}"/>
                  </a:ext>
                </a:extLst>
              </p:cNvPr>
              <p:cNvSpPr/>
              <p:nvPr/>
            </p:nvSpPr>
            <p:spPr>
              <a:xfrm>
                <a:off x="5232713" y="5705721"/>
                <a:ext cx="1232587" cy="56163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2CE06744-B3B9-E38D-A8FE-4DBFBDFF1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713" y="5705721"/>
                <a:ext cx="1232587" cy="56163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99360823-CD84-59C2-298F-554E427CA853}"/>
              </a:ext>
            </a:extLst>
          </p:cNvPr>
          <p:cNvGrpSpPr/>
          <p:nvPr/>
        </p:nvGrpSpPr>
        <p:grpSpPr>
          <a:xfrm>
            <a:off x="3088362" y="6148910"/>
            <a:ext cx="1629790" cy="461828"/>
            <a:chOff x="2018063" y="4240538"/>
            <a:chExt cx="2496677" cy="461828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53A3AA25-0DF2-E9A7-1143-B1F82DCDBEAC}"/>
                </a:ext>
              </a:extLst>
            </p:cNvPr>
            <p:cNvCxnSpPr/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3B7A014-F493-F33D-210F-4A8F6E6E335B}"/>
                </a:ext>
              </a:extLst>
            </p:cNvPr>
            <p:cNvCxnSpPr>
              <a:cxnSpLocks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A9708EF-B583-FDAE-C5D9-11AB05D9C22B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21A0939-4268-5FF6-FF8D-FF04186A5C77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99F3FB2-95ED-7530-9F4D-1907C6612709}"/>
              </a:ext>
            </a:extLst>
          </p:cNvPr>
          <p:cNvGrpSpPr/>
          <p:nvPr/>
        </p:nvGrpSpPr>
        <p:grpSpPr>
          <a:xfrm>
            <a:off x="4961134" y="6154942"/>
            <a:ext cx="1629790" cy="461828"/>
            <a:chOff x="2018063" y="4240538"/>
            <a:chExt cx="2496677" cy="461828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3398FA24-7013-1163-3FD2-E1CCEC30DD2D}"/>
                </a:ext>
              </a:extLst>
            </p:cNvPr>
            <p:cNvCxnSpPr/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8FF3F24-3886-4C0C-8914-90FE35FE513F}"/>
                </a:ext>
              </a:extLst>
            </p:cNvPr>
            <p:cNvCxnSpPr>
              <a:cxnSpLocks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00C3961-7D53-8935-15E5-F748968BC218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E3BE291-5E77-4889-2D6A-1A2E707FFCED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05226BD7-22E9-9671-6901-7814FAA4D6F0}"/>
              </a:ext>
            </a:extLst>
          </p:cNvPr>
          <p:cNvSpPr/>
          <p:nvPr/>
        </p:nvSpPr>
        <p:spPr>
          <a:xfrm>
            <a:off x="3165108" y="6621235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3472971-9479-8E4E-C288-AC6D92E108EA}"/>
              </a:ext>
            </a:extLst>
          </p:cNvPr>
          <p:cNvSpPr/>
          <p:nvPr/>
        </p:nvSpPr>
        <p:spPr>
          <a:xfrm>
            <a:off x="4444795" y="6635609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B310B80-753B-4755-3DF6-762EB5EB3ED9}"/>
              </a:ext>
            </a:extLst>
          </p:cNvPr>
          <p:cNvSpPr/>
          <p:nvPr/>
        </p:nvSpPr>
        <p:spPr>
          <a:xfrm>
            <a:off x="5089559" y="6611842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EB82995-4E3F-D16A-9ABE-E92BC4EA2128}"/>
              </a:ext>
            </a:extLst>
          </p:cNvPr>
          <p:cNvSpPr/>
          <p:nvPr/>
        </p:nvSpPr>
        <p:spPr>
          <a:xfrm>
            <a:off x="6354159" y="6621234"/>
            <a:ext cx="236765" cy="23676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816250F-5EB9-FDAF-F94D-99D19E10D56E}"/>
              </a:ext>
            </a:extLst>
          </p:cNvPr>
          <p:cNvGrpSpPr/>
          <p:nvPr/>
        </p:nvGrpSpPr>
        <p:grpSpPr>
          <a:xfrm>
            <a:off x="6323399" y="1510074"/>
            <a:ext cx="5060883" cy="3152786"/>
            <a:chOff x="5515244" y="1176442"/>
            <a:chExt cx="8277443" cy="515661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57C9A85-C16D-6CE7-665C-F6396AEC6268}"/>
                </a:ext>
              </a:extLst>
            </p:cNvPr>
            <p:cNvCxnSpPr/>
            <p:nvPr/>
          </p:nvCxnSpPr>
          <p:spPr>
            <a:xfrm>
              <a:off x="6809014" y="1690688"/>
              <a:ext cx="0" cy="40406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702BEF8-6BB0-DE25-28D1-BE13563DFB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9014" y="5731329"/>
              <a:ext cx="48169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D31335-010D-F7EA-94A8-B94F085DE603}"/>
                </a:ext>
              </a:extLst>
            </p:cNvPr>
            <p:cNvSpPr txBox="1"/>
            <p:nvPr/>
          </p:nvSpPr>
          <p:spPr>
            <a:xfrm>
              <a:off x="11135869" y="5728983"/>
              <a:ext cx="2656818" cy="604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X (income)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A0B993-FFEC-F653-EBFE-0C9174BD5AE5}"/>
                </a:ext>
              </a:extLst>
            </p:cNvPr>
            <p:cNvSpPr txBox="1"/>
            <p:nvPr/>
          </p:nvSpPr>
          <p:spPr>
            <a:xfrm>
              <a:off x="5515244" y="1176442"/>
              <a:ext cx="875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 (Age)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F0CAB2-AEC0-76F6-573B-623324ADC071}"/>
                </a:ext>
              </a:extLst>
            </p:cNvPr>
            <p:cNvSpPr/>
            <p:nvPr/>
          </p:nvSpPr>
          <p:spPr>
            <a:xfrm>
              <a:off x="9217478" y="1825625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7E96598-D24C-A42F-CC71-9ACF48404799}"/>
                </a:ext>
              </a:extLst>
            </p:cNvPr>
            <p:cNvSpPr/>
            <p:nvPr/>
          </p:nvSpPr>
          <p:spPr>
            <a:xfrm>
              <a:off x="10952770" y="1687331"/>
              <a:ext cx="236765" cy="2367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92915CE-1F3F-FA7E-88A3-C1D5F706621C}"/>
                </a:ext>
              </a:extLst>
            </p:cNvPr>
            <p:cNvSpPr/>
            <p:nvPr/>
          </p:nvSpPr>
          <p:spPr>
            <a:xfrm>
              <a:off x="10367567" y="2210195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1F8F67D-627C-9820-F7E4-FB6AC52CADC7}"/>
                </a:ext>
              </a:extLst>
            </p:cNvPr>
            <p:cNvSpPr/>
            <p:nvPr/>
          </p:nvSpPr>
          <p:spPr>
            <a:xfrm>
              <a:off x="10632262" y="2859897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B90B070-480F-F347-DC0C-74F0BB41DAD2}"/>
                </a:ext>
              </a:extLst>
            </p:cNvPr>
            <p:cNvSpPr/>
            <p:nvPr/>
          </p:nvSpPr>
          <p:spPr>
            <a:xfrm>
              <a:off x="10983056" y="3709330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F955E71-FF0A-C725-33AF-FA75D2927275}"/>
                </a:ext>
              </a:extLst>
            </p:cNvPr>
            <p:cNvSpPr/>
            <p:nvPr/>
          </p:nvSpPr>
          <p:spPr>
            <a:xfrm>
              <a:off x="9857263" y="3239157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EA4226B-DFA6-B972-0DB3-019033DDC995}"/>
                </a:ext>
              </a:extLst>
            </p:cNvPr>
            <p:cNvSpPr/>
            <p:nvPr/>
          </p:nvSpPr>
          <p:spPr>
            <a:xfrm>
              <a:off x="9454243" y="2623132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C409657-B70F-0B87-710A-9019F01BD6F7}"/>
                </a:ext>
              </a:extLst>
            </p:cNvPr>
            <p:cNvSpPr/>
            <p:nvPr/>
          </p:nvSpPr>
          <p:spPr>
            <a:xfrm>
              <a:off x="7148579" y="1529166"/>
              <a:ext cx="236765" cy="23676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A5A3529-0F19-2452-2869-E8648C204B80}"/>
                </a:ext>
              </a:extLst>
            </p:cNvPr>
            <p:cNvSpPr/>
            <p:nvPr/>
          </p:nvSpPr>
          <p:spPr>
            <a:xfrm>
              <a:off x="7776481" y="1929994"/>
              <a:ext cx="236765" cy="23676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B24DA9-D6BE-FB39-FCBC-8E3709D6B18F}"/>
                </a:ext>
              </a:extLst>
            </p:cNvPr>
            <p:cNvSpPr/>
            <p:nvPr/>
          </p:nvSpPr>
          <p:spPr>
            <a:xfrm>
              <a:off x="7285263" y="2454729"/>
              <a:ext cx="236765" cy="23676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E1CA44C-638A-72BF-D55B-4924FC24411A}"/>
                </a:ext>
              </a:extLst>
            </p:cNvPr>
            <p:cNvSpPr/>
            <p:nvPr/>
          </p:nvSpPr>
          <p:spPr>
            <a:xfrm>
              <a:off x="8483873" y="2976593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B8E6BCD-F815-2D6F-DEB5-B7E96E261C48}"/>
                </a:ext>
              </a:extLst>
            </p:cNvPr>
            <p:cNvSpPr/>
            <p:nvPr/>
          </p:nvSpPr>
          <p:spPr>
            <a:xfrm>
              <a:off x="7266961" y="3999504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B357F26-D913-C2F6-9D18-801A0BE9A691}"/>
                </a:ext>
              </a:extLst>
            </p:cNvPr>
            <p:cNvSpPr/>
            <p:nvPr/>
          </p:nvSpPr>
          <p:spPr>
            <a:xfrm>
              <a:off x="7977991" y="3778477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BDF7E68-886F-4A14-C294-383A74183CFD}"/>
                </a:ext>
              </a:extLst>
            </p:cNvPr>
            <p:cNvSpPr/>
            <p:nvPr/>
          </p:nvSpPr>
          <p:spPr>
            <a:xfrm>
              <a:off x="7731210" y="4702366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81B848E-86C0-E110-1C42-6888E3BBDDAC}"/>
                </a:ext>
              </a:extLst>
            </p:cNvPr>
            <p:cNvSpPr/>
            <p:nvPr/>
          </p:nvSpPr>
          <p:spPr>
            <a:xfrm>
              <a:off x="8351525" y="5255258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B5FD0CF-6150-446F-65A9-AB084E6E9CED}"/>
                </a:ext>
              </a:extLst>
            </p:cNvPr>
            <p:cNvSpPr/>
            <p:nvPr/>
          </p:nvSpPr>
          <p:spPr>
            <a:xfrm>
              <a:off x="8720638" y="4885166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256D2A4-006E-7CE1-4528-BEED26891B15}"/>
                </a:ext>
              </a:extLst>
            </p:cNvPr>
            <p:cNvSpPr/>
            <p:nvPr/>
          </p:nvSpPr>
          <p:spPr>
            <a:xfrm>
              <a:off x="9691008" y="5142552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94BC25A-360F-BE8A-38EC-247CD60B3289}"/>
                </a:ext>
              </a:extLst>
            </p:cNvPr>
            <p:cNvSpPr/>
            <p:nvPr/>
          </p:nvSpPr>
          <p:spPr>
            <a:xfrm>
              <a:off x="10249184" y="4583984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04EF6DD-14ED-D7E7-2671-743B66B043EC}"/>
                </a:ext>
              </a:extLst>
            </p:cNvPr>
            <p:cNvSpPr/>
            <p:nvPr/>
          </p:nvSpPr>
          <p:spPr>
            <a:xfrm>
              <a:off x="10912108" y="5024169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61D863B-5B8D-ED25-AD2C-6E67F0B35569}"/>
                </a:ext>
              </a:extLst>
            </p:cNvPr>
            <p:cNvSpPr/>
            <p:nvPr/>
          </p:nvSpPr>
          <p:spPr>
            <a:xfrm>
              <a:off x="9307497" y="4058848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D8AFFF0-131D-FA50-D4A5-AC5784A97501}"/>
                </a:ext>
              </a:extLst>
            </p:cNvPr>
            <p:cNvSpPr/>
            <p:nvPr/>
          </p:nvSpPr>
          <p:spPr>
            <a:xfrm>
              <a:off x="9883825" y="3896466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E685DEF-3C86-C80A-8FB9-18853119ECD2}"/>
                </a:ext>
              </a:extLst>
            </p:cNvPr>
            <p:cNvSpPr/>
            <p:nvPr/>
          </p:nvSpPr>
          <p:spPr>
            <a:xfrm>
              <a:off x="9738880" y="4658324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F375194-0B31-67AD-960A-DFDFAA50F3BB}"/>
                </a:ext>
              </a:extLst>
            </p:cNvPr>
            <p:cNvSpPr/>
            <p:nvPr/>
          </p:nvSpPr>
          <p:spPr>
            <a:xfrm>
              <a:off x="10424612" y="5232310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4BD671B-A33D-BBE0-4623-1351EAA6EF50}"/>
                </a:ext>
              </a:extLst>
            </p:cNvPr>
            <p:cNvSpPr/>
            <p:nvPr/>
          </p:nvSpPr>
          <p:spPr>
            <a:xfrm>
              <a:off x="10318875" y="3616626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8F5489D-E256-0A32-CBB4-09B883E3BCA6}"/>
                </a:ext>
              </a:extLst>
            </p:cNvPr>
            <p:cNvSpPr/>
            <p:nvPr/>
          </p:nvSpPr>
          <p:spPr>
            <a:xfrm>
              <a:off x="10793725" y="4332114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F639D7C-834B-0528-A78C-C87E496BC526}"/>
                </a:ext>
              </a:extLst>
            </p:cNvPr>
            <p:cNvSpPr/>
            <p:nvPr/>
          </p:nvSpPr>
          <p:spPr>
            <a:xfrm>
              <a:off x="7105718" y="3094975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3F5607F-E7D6-EE14-FECE-9340D56930E1}"/>
                </a:ext>
              </a:extLst>
            </p:cNvPr>
            <p:cNvSpPr/>
            <p:nvPr/>
          </p:nvSpPr>
          <p:spPr>
            <a:xfrm>
              <a:off x="7888830" y="3051326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B6D60F-F313-F7AA-37D2-E939A6BB7E5F}"/>
                </a:ext>
              </a:extLst>
            </p:cNvPr>
            <p:cNvSpPr/>
            <p:nvPr/>
          </p:nvSpPr>
          <p:spPr>
            <a:xfrm>
              <a:off x="8505414" y="4213731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BCC63DB-174A-C36F-FEC2-7B3CEEEC03DA}"/>
                </a:ext>
              </a:extLst>
            </p:cNvPr>
            <p:cNvSpPr/>
            <p:nvPr/>
          </p:nvSpPr>
          <p:spPr>
            <a:xfrm>
              <a:off x="7250868" y="5198105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77BBCC5-B7F0-415A-C8AC-0685DDFA130B}"/>
                </a:ext>
              </a:extLst>
            </p:cNvPr>
            <p:cNvSpPr/>
            <p:nvPr/>
          </p:nvSpPr>
          <p:spPr>
            <a:xfrm>
              <a:off x="8292334" y="2336346"/>
              <a:ext cx="236765" cy="23676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022E8BA-C86F-08B2-8473-11DD39EA011E}"/>
                </a:ext>
              </a:extLst>
            </p:cNvPr>
            <p:cNvSpPr/>
            <p:nvPr/>
          </p:nvSpPr>
          <p:spPr>
            <a:xfrm>
              <a:off x="8327179" y="1554733"/>
              <a:ext cx="236765" cy="23676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C3BF4F2-8EB3-2673-5141-5FBBF7A020A4}"/>
                </a:ext>
              </a:extLst>
            </p:cNvPr>
            <p:cNvSpPr/>
            <p:nvPr/>
          </p:nvSpPr>
          <p:spPr>
            <a:xfrm>
              <a:off x="10815937" y="2359295"/>
              <a:ext cx="236765" cy="2367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7604572-8288-AC3A-9F13-A419B58A4779}"/>
                </a:ext>
              </a:extLst>
            </p:cNvPr>
            <p:cNvSpPr/>
            <p:nvPr/>
          </p:nvSpPr>
          <p:spPr>
            <a:xfrm>
              <a:off x="10006500" y="2668880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09567ED-0BD9-9572-9D2A-59BF350BBD15}"/>
                </a:ext>
              </a:extLst>
            </p:cNvPr>
            <p:cNvSpPr/>
            <p:nvPr/>
          </p:nvSpPr>
          <p:spPr>
            <a:xfrm>
              <a:off x="9189114" y="3331740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431B9EE-8084-1A46-7002-F89B252DEB76}"/>
                </a:ext>
              </a:extLst>
            </p:cNvPr>
            <p:cNvSpPr/>
            <p:nvPr/>
          </p:nvSpPr>
          <p:spPr>
            <a:xfrm>
              <a:off x="9321894" y="4999571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5693BE9-01E3-CB88-1B6C-7B7AD8823A31}"/>
                </a:ext>
              </a:extLst>
            </p:cNvPr>
            <p:cNvSpPr/>
            <p:nvPr/>
          </p:nvSpPr>
          <p:spPr>
            <a:xfrm>
              <a:off x="9767146" y="1874554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B69F575-D5B6-BC10-8A63-7918D9797C5E}"/>
                </a:ext>
              </a:extLst>
            </p:cNvPr>
            <p:cNvSpPr/>
            <p:nvPr/>
          </p:nvSpPr>
          <p:spPr>
            <a:xfrm>
              <a:off x="10318875" y="1695714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81BBF86-D55D-D4B5-2D32-F33224F23C2D}"/>
                </a:ext>
              </a:extLst>
            </p:cNvPr>
            <p:cNvSpPr/>
            <p:nvPr/>
          </p:nvSpPr>
          <p:spPr>
            <a:xfrm>
              <a:off x="10555640" y="4007242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61256A8-2951-40EB-6B4E-38DB91626DF1}"/>
                </a:ext>
              </a:extLst>
            </p:cNvPr>
            <p:cNvSpPr/>
            <p:nvPr/>
          </p:nvSpPr>
          <p:spPr>
            <a:xfrm>
              <a:off x="11021259" y="2946950"/>
              <a:ext cx="236765" cy="2367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C879739-D65A-F89C-B04F-A7BC9C6D13B4}"/>
                </a:ext>
              </a:extLst>
            </p:cNvPr>
            <p:cNvCxnSpPr/>
            <p:nvPr/>
          </p:nvCxnSpPr>
          <p:spPr>
            <a:xfrm flipV="1">
              <a:off x="9082216" y="1281215"/>
              <a:ext cx="0" cy="485759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A4753B7-88D2-C2BE-2383-490A0E7553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0292" y="2859897"/>
              <a:ext cx="2421924" cy="19717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EDA53F2-EFBB-63BA-4FE8-43A1E2B8231D}"/>
                </a:ext>
              </a:extLst>
            </p:cNvPr>
            <p:cNvCxnSpPr>
              <a:cxnSpLocks/>
            </p:cNvCxnSpPr>
            <p:nvPr/>
          </p:nvCxnSpPr>
          <p:spPr>
            <a:xfrm>
              <a:off x="9059475" y="3628199"/>
              <a:ext cx="2669059" cy="1401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C32C17-A781-A130-203E-BE84260D2A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2680" y="1435303"/>
              <a:ext cx="0" cy="2182630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6556DF0-CCD1-1F38-49E4-9328392C9C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9942" y="3646313"/>
              <a:ext cx="0" cy="2307833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C321303E-7140-32B4-7887-FF39574B28C0}"/>
              </a:ext>
            </a:extLst>
          </p:cNvPr>
          <p:cNvSpPr/>
          <p:nvPr/>
        </p:nvSpPr>
        <p:spPr>
          <a:xfrm>
            <a:off x="10485949" y="6249176"/>
            <a:ext cx="1796667" cy="1385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14DA181-2990-95F3-1930-2520CE4132E0}"/>
              </a:ext>
            </a:extLst>
          </p:cNvPr>
          <p:cNvSpPr/>
          <p:nvPr/>
        </p:nvSpPr>
        <p:spPr>
          <a:xfrm>
            <a:off x="1028978" y="5681124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5D1B723-4EC5-0E9A-C5B0-3A35661AEC34}"/>
              </a:ext>
            </a:extLst>
          </p:cNvPr>
          <p:cNvSpPr/>
          <p:nvPr/>
        </p:nvSpPr>
        <p:spPr>
          <a:xfrm>
            <a:off x="2848105" y="5703186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C81A7DA-D3DA-95AA-B7D6-C2AB34829F5D}"/>
              </a:ext>
            </a:extLst>
          </p:cNvPr>
          <p:cNvSpPr txBox="1"/>
          <p:nvPr/>
        </p:nvSpPr>
        <p:spPr>
          <a:xfrm>
            <a:off x="7216346" y="4702366"/>
            <a:ext cx="4734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tree represents a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539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C6F14-32A8-03CF-C454-07D9605A1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1476-ED19-67F2-906F-51E5DFF3D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trees</a:t>
            </a:r>
            <a:br>
              <a:rPr lang="en-US" dirty="0"/>
            </a:br>
            <a:r>
              <a:rPr lang="en-US" sz="2800" dirty="0"/>
              <a:t>Definition by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DF759F-7B97-81C2-1CCE-F60DB7EDAD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Say we have two features: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= income</a:t>
                </a:r>
              </a:p>
              <a:p>
                <a:r>
                  <a:rPr lang="en-US" dirty="0"/>
                  <a:t>Care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consumption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DF759F-7B97-81C2-1CCE-F60DB7EDAD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C63D1E09-764C-D012-B0D8-6B2FA5131565}"/>
              </a:ext>
            </a:extLst>
          </p:cNvPr>
          <p:cNvSpPr/>
          <p:nvPr/>
        </p:nvSpPr>
        <p:spPr>
          <a:xfrm>
            <a:off x="8618502" y="188002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F60E650-6BDB-F1BF-6B3A-1019C55DF146}"/>
              </a:ext>
            </a:extLst>
          </p:cNvPr>
          <p:cNvSpPr/>
          <p:nvPr/>
        </p:nvSpPr>
        <p:spPr>
          <a:xfrm>
            <a:off x="8618502" y="523719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FA636B9-F53F-2354-C8F9-01F6DE55745B}"/>
              </a:ext>
            </a:extLst>
          </p:cNvPr>
          <p:cNvSpPr/>
          <p:nvPr/>
        </p:nvSpPr>
        <p:spPr>
          <a:xfrm>
            <a:off x="8618502" y="837890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018B6CA-07FB-80A1-B5E1-76D92F4A19CC}"/>
                  </a:ext>
                </a:extLst>
              </p:cNvPr>
              <p:cNvSpPr txBox="1"/>
              <p:nvPr/>
            </p:nvSpPr>
            <p:spPr>
              <a:xfrm>
                <a:off x="8909598" y="126303"/>
                <a:ext cx="2874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High consumption (large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018B6CA-07FB-80A1-B5E1-76D92F4A1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598" y="126303"/>
                <a:ext cx="2874441" cy="369332"/>
              </a:xfrm>
              <a:prstGeom prst="rect">
                <a:avLst/>
              </a:prstGeom>
              <a:blipFill>
                <a:blip r:embed="rId4"/>
                <a:stretch>
                  <a:fillRect l="-1762" t="-10345" r="-88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F8AB8CA-C95E-3BAF-6139-9C35D00D3EBA}"/>
                  </a:ext>
                </a:extLst>
              </p:cNvPr>
              <p:cNvSpPr txBox="1"/>
              <p:nvPr/>
            </p:nvSpPr>
            <p:spPr>
              <a:xfrm>
                <a:off x="8886102" y="781354"/>
                <a:ext cx="288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Low consumption (small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F8AB8CA-C95E-3BAF-6139-9C35D00D3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102" y="781354"/>
                <a:ext cx="2888098" cy="369332"/>
              </a:xfrm>
              <a:prstGeom prst="rect">
                <a:avLst/>
              </a:prstGeom>
              <a:blipFill>
                <a:blip r:embed="rId5"/>
                <a:stretch>
                  <a:fillRect l="-1754" t="-6667" r="-87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4291B870-5F85-7956-3279-A1FCB29239D9}"/>
              </a:ext>
            </a:extLst>
          </p:cNvPr>
          <p:cNvSpPr txBox="1"/>
          <p:nvPr/>
        </p:nvSpPr>
        <p:spPr>
          <a:xfrm>
            <a:off x="8897857" y="41934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B1AB5418-B7A2-7FB7-55FF-87A56A3CD06B}"/>
                  </a:ext>
                </a:extLst>
              </p:cNvPr>
              <p:cNvSpPr/>
              <p:nvPr/>
            </p:nvSpPr>
            <p:spPr>
              <a:xfrm>
                <a:off x="2647738" y="3735008"/>
                <a:ext cx="1408670" cy="56163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&lt;45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B1AB5418-B7A2-7FB7-55FF-87A56A3CD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738" y="3735008"/>
                <a:ext cx="1408670" cy="56163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F29E632C-CC03-473A-AF04-7DB3637AAC0A}"/>
              </a:ext>
            </a:extLst>
          </p:cNvPr>
          <p:cNvGrpSpPr/>
          <p:nvPr/>
        </p:nvGrpSpPr>
        <p:grpSpPr>
          <a:xfrm>
            <a:off x="2018063" y="4240538"/>
            <a:ext cx="2496677" cy="461828"/>
            <a:chOff x="2018063" y="4240538"/>
            <a:chExt cx="2496677" cy="461828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E907102-CE6A-277F-D409-6606351BC4C3}"/>
                </a:ext>
              </a:extLst>
            </p:cNvPr>
            <p:cNvCxnSpPr>
              <a:stCxn id="7" idx="2"/>
            </p:cNvCxnSpPr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7E69479-F231-21FF-8C0A-B858CBFC57A1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AC7C964-CD13-B3B4-D06C-FF26BEFA3871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1CF5FBE-BDF9-DF67-61CE-6E9B368A3B27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58E1EF8-8E44-3BFE-BACD-0F9D255A7AC3}"/>
                  </a:ext>
                </a:extLst>
              </p:cNvPr>
              <p:cNvSpPr/>
              <p:nvPr/>
            </p:nvSpPr>
            <p:spPr>
              <a:xfrm>
                <a:off x="1603839" y="4692451"/>
                <a:ext cx="1408670" cy="561637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&lt;35?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A58E1EF8-8E44-3BFE-BACD-0F9D255A7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839" y="4692451"/>
                <a:ext cx="1408670" cy="56163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C9321CEF-24FA-9E34-C8E9-1C1FE6F03A01}"/>
                  </a:ext>
                </a:extLst>
              </p:cNvPr>
              <p:cNvSpPr/>
              <p:nvPr/>
            </p:nvSpPr>
            <p:spPr>
              <a:xfrm>
                <a:off x="3823603" y="4702366"/>
                <a:ext cx="1408670" cy="561637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&lt;25?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C9321CEF-24FA-9E34-C8E9-1C1FE6F03A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603" y="4702366"/>
                <a:ext cx="1408670" cy="56163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C2A27588-EC6D-A263-2B51-B1BF5FDE979E}"/>
              </a:ext>
            </a:extLst>
          </p:cNvPr>
          <p:cNvGrpSpPr/>
          <p:nvPr/>
        </p:nvGrpSpPr>
        <p:grpSpPr>
          <a:xfrm>
            <a:off x="769724" y="5207231"/>
            <a:ext cx="2496677" cy="461828"/>
            <a:chOff x="2018063" y="4240538"/>
            <a:chExt cx="2496677" cy="461828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CB86403-BF0C-60FE-E80B-43AAE8453FD6}"/>
                </a:ext>
              </a:extLst>
            </p:cNvPr>
            <p:cNvCxnSpPr/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B3D7DD7-3D74-CB48-880D-34DBA0BA9F14}"/>
                </a:ext>
              </a:extLst>
            </p:cNvPr>
            <p:cNvCxnSpPr>
              <a:cxnSpLocks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F406668-C873-DC82-7A06-783FC8045E6D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32F8019-B3B9-B814-0666-FDE540101F89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854A197-438A-429B-EC63-6038E1CBF373}"/>
              </a:ext>
            </a:extLst>
          </p:cNvPr>
          <p:cNvGrpSpPr/>
          <p:nvPr/>
        </p:nvGrpSpPr>
        <p:grpSpPr>
          <a:xfrm>
            <a:off x="3565626" y="5213263"/>
            <a:ext cx="2496677" cy="461828"/>
            <a:chOff x="2018063" y="4240538"/>
            <a:chExt cx="2496677" cy="461828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D7E5D44-F173-08F3-D9CF-697296BA43AC}"/>
                </a:ext>
              </a:extLst>
            </p:cNvPr>
            <p:cNvCxnSpPr/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55B67E7-4084-5BBA-F07F-1BE9298214FE}"/>
                </a:ext>
              </a:extLst>
            </p:cNvPr>
            <p:cNvCxnSpPr>
              <a:cxnSpLocks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70AFFC2-1723-CD05-3758-C3F9F5CC2BAC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F80820A-53C4-4483-7E1D-A1CDEEAA1918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A56B777F-C2FA-B5D5-3667-102A970B9894}"/>
                  </a:ext>
                </a:extLst>
              </p:cNvPr>
              <p:cNvSpPr/>
              <p:nvPr/>
            </p:nvSpPr>
            <p:spPr>
              <a:xfrm>
                <a:off x="3401873" y="5667964"/>
                <a:ext cx="1233852" cy="56163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&lt;70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A56B777F-C2FA-B5D5-3667-102A970B9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873" y="5667964"/>
                <a:ext cx="1233852" cy="56163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D3B57AD9-C435-D5D5-1E83-5D37505BCE73}"/>
                  </a:ext>
                </a:extLst>
              </p:cNvPr>
              <p:cNvSpPr/>
              <p:nvPr/>
            </p:nvSpPr>
            <p:spPr>
              <a:xfrm>
                <a:off x="5232713" y="5705721"/>
                <a:ext cx="1232587" cy="56163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D3B57AD9-C435-D5D5-1E83-5D37505BC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713" y="5705721"/>
                <a:ext cx="1232587" cy="56163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F59E9F08-ACE8-B899-2305-DD0ADF8653BF}"/>
              </a:ext>
            </a:extLst>
          </p:cNvPr>
          <p:cNvGrpSpPr/>
          <p:nvPr/>
        </p:nvGrpSpPr>
        <p:grpSpPr>
          <a:xfrm>
            <a:off x="3088362" y="6148910"/>
            <a:ext cx="1629790" cy="461828"/>
            <a:chOff x="2018063" y="4240538"/>
            <a:chExt cx="2496677" cy="461828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7A881790-0447-7776-5954-55B1B38E51C9}"/>
                </a:ext>
              </a:extLst>
            </p:cNvPr>
            <p:cNvCxnSpPr/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2032DCB-3321-CC11-0E6F-0A32B760F62B}"/>
                </a:ext>
              </a:extLst>
            </p:cNvPr>
            <p:cNvCxnSpPr>
              <a:cxnSpLocks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0D3BD33-E7AE-818C-8EF3-8F1916176088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68A759D-587F-9DC9-F821-340E41AFA496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EBC5D9D-1D3B-6BFC-A492-A5F89E9B3E74}"/>
              </a:ext>
            </a:extLst>
          </p:cNvPr>
          <p:cNvGrpSpPr/>
          <p:nvPr/>
        </p:nvGrpSpPr>
        <p:grpSpPr>
          <a:xfrm>
            <a:off x="4961134" y="6154942"/>
            <a:ext cx="1629790" cy="461828"/>
            <a:chOff x="2018063" y="4240538"/>
            <a:chExt cx="2496677" cy="461828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B5A927DB-5943-7917-1F0F-16AAE362A329}"/>
                </a:ext>
              </a:extLst>
            </p:cNvPr>
            <p:cNvCxnSpPr/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AC0E68B8-4C75-B68D-B568-EF1239BDDF34}"/>
                </a:ext>
              </a:extLst>
            </p:cNvPr>
            <p:cNvCxnSpPr>
              <a:cxnSpLocks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B5DD4F1-0DE9-C45D-19E7-E969C320EA7D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3DB636D-6D3D-B42A-CD8E-8441A27528C4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564F2893-3A7E-A613-FBE0-04E0E4BB1D03}"/>
              </a:ext>
            </a:extLst>
          </p:cNvPr>
          <p:cNvSpPr/>
          <p:nvPr/>
        </p:nvSpPr>
        <p:spPr>
          <a:xfrm>
            <a:off x="3165108" y="6621235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CD6DD764-5708-3547-5909-1755BB22BF3C}"/>
              </a:ext>
            </a:extLst>
          </p:cNvPr>
          <p:cNvSpPr/>
          <p:nvPr/>
        </p:nvSpPr>
        <p:spPr>
          <a:xfrm>
            <a:off x="4444795" y="6635609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BABF6BE-DAAC-F189-DE7C-83C0C773DD0B}"/>
              </a:ext>
            </a:extLst>
          </p:cNvPr>
          <p:cNvSpPr/>
          <p:nvPr/>
        </p:nvSpPr>
        <p:spPr>
          <a:xfrm>
            <a:off x="5089559" y="6611842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93C21B2-5AF8-A56C-3A9E-AE6E394C34B2}"/>
              </a:ext>
            </a:extLst>
          </p:cNvPr>
          <p:cNvSpPr/>
          <p:nvPr/>
        </p:nvSpPr>
        <p:spPr>
          <a:xfrm>
            <a:off x="6354159" y="6621234"/>
            <a:ext cx="236765" cy="23676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A26770E-0D0A-83BA-A768-E6D73F9C69AC}"/>
              </a:ext>
            </a:extLst>
          </p:cNvPr>
          <p:cNvGrpSpPr/>
          <p:nvPr/>
        </p:nvGrpSpPr>
        <p:grpSpPr>
          <a:xfrm>
            <a:off x="6323399" y="1510074"/>
            <a:ext cx="5060883" cy="3152786"/>
            <a:chOff x="5515244" y="1176442"/>
            <a:chExt cx="8277443" cy="515661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6069F8B-444F-B225-D2E9-FC47666504F8}"/>
                </a:ext>
              </a:extLst>
            </p:cNvPr>
            <p:cNvCxnSpPr/>
            <p:nvPr/>
          </p:nvCxnSpPr>
          <p:spPr>
            <a:xfrm>
              <a:off x="6809014" y="1690688"/>
              <a:ext cx="0" cy="40406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BC4EF16-E58D-8C07-E14D-C0B1A71034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9014" y="5731329"/>
              <a:ext cx="48169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06F166-7356-22A2-E101-81A13E63640E}"/>
                </a:ext>
              </a:extLst>
            </p:cNvPr>
            <p:cNvSpPr txBox="1"/>
            <p:nvPr/>
          </p:nvSpPr>
          <p:spPr>
            <a:xfrm>
              <a:off x="11135869" y="5728983"/>
              <a:ext cx="2656818" cy="604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X (income)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7079B5-B006-D95D-AB04-680A743C05CA}"/>
                </a:ext>
              </a:extLst>
            </p:cNvPr>
            <p:cNvSpPr txBox="1"/>
            <p:nvPr/>
          </p:nvSpPr>
          <p:spPr>
            <a:xfrm>
              <a:off x="5515244" y="1176442"/>
              <a:ext cx="875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 (Age)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A8FDCF0-10F4-7EC2-06DC-9C510923E459}"/>
                </a:ext>
              </a:extLst>
            </p:cNvPr>
            <p:cNvSpPr/>
            <p:nvPr/>
          </p:nvSpPr>
          <p:spPr>
            <a:xfrm>
              <a:off x="9217478" y="1825625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71D1D7E-22E7-C3FC-55DE-E50B78259EFE}"/>
                </a:ext>
              </a:extLst>
            </p:cNvPr>
            <p:cNvSpPr/>
            <p:nvPr/>
          </p:nvSpPr>
          <p:spPr>
            <a:xfrm>
              <a:off x="10952770" y="1687331"/>
              <a:ext cx="236765" cy="2367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A4634F9-B972-2137-A11A-AA08C72EDC65}"/>
                </a:ext>
              </a:extLst>
            </p:cNvPr>
            <p:cNvSpPr/>
            <p:nvPr/>
          </p:nvSpPr>
          <p:spPr>
            <a:xfrm>
              <a:off x="10367567" y="2210195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173FC4-74E3-8429-E970-590B139BCD5C}"/>
                </a:ext>
              </a:extLst>
            </p:cNvPr>
            <p:cNvSpPr/>
            <p:nvPr/>
          </p:nvSpPr>
          <p:spPr>
            <a:xfrm>
              <a:off x="10632262" y="2859897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F3F5DA-A1AD-CF3E-A273-149D8067C4E7}"/>
                </a:ext>
              </a:extLst>
            </p:cNvPr>
            <p:cNvSpPr/>
            <p:nvPr/>
          </p:nvSpPr>
          <p:spPr>
            <a:xfrm>
              <a:off x="10983056" y="3709330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17D9BF7-625B-4121-6908-2089466BE7BB}"/>
                </a:ext>
              </a:extLst>
            </p:cNvPr>
            <p:cNvSpPr/>
            <p:nvPr/>
          </p:nvSpPr>
          <p:spPr>
            <a:xfrm>
              <a:off x="9857263" y="3239157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ECBADCB-73BD-23EC-1069-E1B46AE6FC2C}"/>
                </a:ext>
              </a:extLst>
            </p:cNvPr>
            <p:cNvSpPr/>
            <p:nvPr/>
          </p:nvSpPr>
          <p:spPr>
            <a:xfrm>
              <a:off x="9454243" y="2623132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364CA08-2BB7-B0D3-6126-5C7F1F02A31D}"/>
                </a:ext>
              </a:extLst>
            </p:cNvPr>
            <p:cNvSpPr/>
            <p:nvPr/>
          </p:nvSpPr>
          <p:spPr>
            <a:xfrm>
              <a:off x="7148579" y="1529166"/>
              <a:ext cx="236765" cy="23676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8BB742B-077D-08E3-C780-EE5A4004DD0F}"/>
                </a:ext>
              </a:extLst>
            </p:cNvPr>
            <p:cNvSpPr/>
            <p:nvPr/>
          </p:nvSpPr>
          <p:spPr>
            <a:xfrm>
              <a:off x="7776481" y="1929994"/>
              <a:ext cx="236765" cy="23676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A4E4D35-B45E-7A13-82E6-C9F7C4478DC7}"/>
                </a:ext>
              </a:extLst>
            </p:cNvPr>
            <p:cNvSpPr/>
            <p:nvPr/>
          </p:nvSpPr>
          <p:spPr>
            <a:xfrm>
              <a:off x="7285263" y="2454729"/>
              <a:ext cx="236765" cy="23676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B3121F4-4CBD-34B2-AF3E-EE81DBFCB06C}"/>
                </a:ext>
              </a:extLst>
            </p:cNvPr>
            <p:cNvSpPr/>
            <p:nvPr/>
          </p:nvSpPr>
          <p:spPr>
            <a:xfrm>
              <a:off x="8483873" y="2976593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F9C5A83-8869-7C59-7DFA-382312A495B7}"/>
                </a:ext>
              </a:extLst>
            </p:cNvPr>
            <p:cNvSpPr/>
            <p:nvPr/>
          </p:nvSpPr>
          <p:spPr>
            <a:xfrm>
              <a:off x="7266961" y="3999504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1957F07-A48D-72E5-D181-73AF450D9CA7}"/>
                </a:ext>
              </a:extLst>
            </p:cNvPr>
            <p:cNvSpPr/>
            <p:nvPr/>
          </p:nvSpPr>
          <p:spPr>
            <a:xfrm>
              <a:off x="7977991" y="3778477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154C096-BC6E-64B0-B7A6-DEE7A45E7788}"/>
                </a:ext>
              </a:extLst>
            </p:cNvPr>
            <p:cNvSpPr/>
            <p:nvPr/>
          </p:nvSpPr>
          <p:spPr>
            <a:xfrm>
              <a:off x="7731210" y="4702366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7248AFD-32A3-8649-CCAA-02C63CF1B746}"/>
                </a:ext>
              </a:extLst>
            </p:cNvPr>
            <p:cNvSpPr/>
            <p:nvPr/>
          </p:nvSpPr>
          <p:spPr>
            <a:xfrm>
              <a:off x="8351525" y="5255258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5D340A4-215A-1B78-7695-E7DB0C380AE0}"/>
                </a:ext>
              </a:extLst>
            </p:cNvPr>
            <p:cNvSpPr/>
            <p:nvPr/>
          </p:nvSpPr>
          <p:spPr>
            <a:xfrm>
              <a:off x="8720638" y="4885166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4701AE0-F14F-6FCE-7FA4-E2D43D055364}"/>
                </a:ext>
              </a:extLst>
            </p:cNvPr>
            <p:cNvSpPr/>
            <p:nvPr/>
          </p:nvSpPr>
          <p:spPr>
            <a:xfrm>
              <a:off x="9691008" y="5142552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DFD744A-A3D1-C177-219E-6B41504EC7F9}"/>
                </a:ext>
              </a:extLst>
            </p:cNvPr>
            <p:cNvSpPr/>
            <p:nvPr/>
          </p:nvSpPr>
          <p:spPr>
            <a:xfrm>
              <a:off x="10249184" y="4583984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5A7DB18-5FB0-8D45-F65B-6C1077351EFD}"/>
                </a:ext>
              </a:extLst>
            </p:cNvPr>
            <p:cNvSpPr/>
            <p:nvPr/>
          </p:nvSpPr>
          <p:spPr>
            <a:xfrm>
              <a:off x="10912108" y="5024169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F2F9040-676B-7373-0CEA-564D835DA665}"/>
                </a:ext>
              </a:extLst>
            </p:cNvPr>
            <p:cNvSpPr/>
            <p:nvPr/>
          </p:nvSpPr>
          <p:spPr>
            <a:xfrm>
              <a:off x="9307497" y="4058848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8DABC7F-0B1E-AC95-F7D2-96828F66C44C}"/>
                </a:ext>
              </a:extLst>
            </p:cNvPr>
            <p:cNvSpPr/>
            <p:nvPr/>
          </p:nvSpPr>
          <p:spPr>
            <a:xfrm>
              <a:off x="9883825" y="3896466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D2339DA-C469-8581-833E-351F9C835FD2}"/>
                </a:ext>
              </a:extLst>
            </p:cNvPr>
            <p:cNvSpPr/>
            <p:nvPr/>
          </p:nvSpPr>
          <p:spPr>
            <a:xfrm>
              <a:off x="9738880" y="4658324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B0C14E3-5620-4329-3B4D-363296EF4F5E}"/>
                </a:ext>
              </a:extLst>
            </p:cNvPr>
            <p:cNvSpPr/>
            <p:nvPr/>
          </p:nvSpPr>
          <p:spPr>
            <a:xfrm>
              <a:off x="10424612" y="5232310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D99C3B3-0A54-B1AF-BFDE-D377CFC14E73}"/>
                </a:ext>
              </a:extLst>
            </p:cNvPr>
            <p:cNvSpPr/>
            <p:nvPr/>
          </p:nvSpPr>
          <p:spPr>
            <a:xfrm>
              <a:off x="10318875" y="3616626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0CB0DCE-6EB7-D1F9-8253-982610547900}"/>
                </a:ext>
              </a:extLst>
            </p:cNvPr>
            <p:cNvSpPr/>
            <p:nvPr/>
          </p:nvSpPr>
          <p:spPr>
            <a:xfrm>
              <a:off x="10793725" y="4332114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445E589-FE2F-9C81-9E7B-E2E5AFDAE650}"/>
                </a:ext>
              </a:extLst>
            </p:cNvPr>
            <p:cNvSpPr/>
            <p:nvPr/>
          </p:nvSpPr>
          <p:spPr>
            <a:xfrm>
              <a:off x="7105718" y="3094975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57A9A19-ACED-17A9-F6A2-73A49F75CF68}"/>
                </a:ext>
              </a:extLst>
            </p:cNvPr>
            <p:cNvSpPr/>
            <p:nvPr/>
          </p:nvSpPr>
          <p:spPr>
            <a:xfrm>
              <a:off x="7888830" y="3051326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BC53F3B-09CA-53A9-10A8-5F6710FD2E1E}"/>
                </a:ext>
              </a:extLst>
            </p:cNvPr>
            <p:cNvSpPr/>
            <p:nvPr/>
          </p:nvSpPr>
          <p:spPr>
            <a:xfrm>
              <a:off x="8505414" y="4213731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CF41F99-AF70-04A5-DE80-BD37EFA414D9}"/>
                </a:ext>
              </a:extLst>
            </p:cNvPr>
            <p:cNvSpPr/>
            <p:nvPr/>
          </p:nvSpPr>
          <p:spPr>
            <a:xfrm>
              <a:off x="7250868" y="5198105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E5DDA7F-D4E6-939F-447A-91D8A6A83B75}"/>
                </a:ext>
              </a:extLst>
            </p:cNvPr>
            <p:cNvSpPr/>
            <p:nvPr/>
          </p:nvSpPr>
          <p:spPr>
            <a:xfrm>
              <a:off x="8292334" y="2336346"/>
              <a:ext cx="236765" cy="23676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66853EC-656C-2778-331B-46BD25C413BD}"/>
                </a:ext>
              </a:extLst>
            </p:cNvPr>
            <p:cNvSpPr/>
            <p:nvPr/>
          </p:nvSpPr>
          <p:spPr>
            <a:xfrm>
              <a:off x="8327179" y="1554733"/>
              <a:ext cx="236765" cy="23676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9139F47-79A0-77B5-1E86-E6643169647F}"/>
                </a:ext>
              </a:extLst>
            </p:cNvPr>
            <p:cNvSpPr/>
            <p:nvPr/>
          </p:nvSpPr>
          <p:spPr>
            <a:xfrm>
              <a:off x="10815937" y="2359295"/>
              <a:ext cx="236765" cy="2367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430ADD8-0E1D-9B50-1316-B0A7FE43AA71}"/>
                </a:ext>
              </a:extLst>
            </p:cNvPr>
            <p:cNvSpPr/>
            <p:nvPr/>
          </p:nvSpPr>
          <p:spPr>
            <a:xfrm>
              <a:off x="10006500" y="2668880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29FB5FB-74D5-D777-F670-A0B1EA406438}"/>
                </a:ext>
              </a:extLst>
            </p:cNvPr>
            <p:cNvSpPr/>
            <p:nvPr/>
          </p:nvSpPr>
          <p:spPr>
            <a:xfrm>
              <a:off x="9189114" y="3331740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A593F86-61F3-E340-8655-236EA620B919}"/>
                </a:ext>
              </a:extLst>
            </p:cNvPr>
            <p:cNvSpPr/>
            <p:nvPr/>
          </p:nvSpPr>
          <p:spPr>
            <a:xfrm>
              <a:off x="9321894" y="4999571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6F3B235-A601-9363-0F8D-1E50EC020277}"/>
                </a:ext>
              </a:extLst>
            </p:cNvPr>
            <p:cNvSpPr/>
            <p:nvPr/>
          </p:nvSpPr>
          <p:spPr>
            <a:xfrm>
              <a:off x="9767146" y="1874554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B154390-725E-139A-0F4C-68FCD9F1A35D}"/>
                </a:ext>
              </a:extLst>
            </p:cNvPr>
            <p:cNvSpPr/>
            <p:nvPr/>
          </p:nvSpPr>
          <p:spPr>
            <a:xfrm>
              <a:off x="10318875" y="1695714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D1D5AD9-6348-AA00-628F-7836E25013EA}"/>
                </a:ext>
              </a:extLst>
            </p:cNvPr>
            <p:cNvSpPr/>
            <p:nvPr/>
          </p:nvSpPr>
          <p:spPr>
            <a:xfrm>
              <a:off x="10555640" y="4007242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BA60E3C-5AE3-5ACB-26AB-77CE4A62458C}"/>
                </a:ext>
              </a:extLst>
            </p:cNvPr>
            <p:cNvSpPr/>
            <p:nvPr/>
          </p:nvSpPr>
          <p:spPr>
            <a:xfrm>
              <a:off x="11021259" y="2946950"/>
              <a:ext cx="236765" cy="2367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272B5E6-27B1-EE81-5901-896CFE01BFB3}"/>
                </a:ext>
              </a:extLst>
            </p:cNvPr>
            <p:cNvCxnSpPr/>
            <p:nvPr/>
          </p:nvCxnSpPr>
          <p:spPr>
            <a:xfrm flipV="1">
              <a:off x="9082216" y="1281215"/>
              <a:ext cx="0" cy="485759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7801239-084B-504E-52C1-E1FCFAFED8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0292" y="2859897"/>
              <a:ext cx="2421924" cy="19717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AF1F852-F73B-312A-C6C3-0A6AFE3FC12A}"/>
                </a:ext>
              </a:extLst>
            </p:cNvPr>
            <p:cNvCxnSpPr>
              <a:cxnSpLocks/>
            </p:cNvCxnSpPr>
            <p:nvPr/>
          </p:nvCxnSpPr>
          <p:spPr>
            <a:xfrm>
              <a:off x="9059475" y="3628199"/>
              <a:ext cx="2669059" cy="1401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B592CAD-109E-5E41-0809-E3DDA99E63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2680" y="1435303"/>
              <a:ext cx="0" cy="2182630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F99A4D-D27F-B873-8AF0-C6DC91BB1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9942" y="3646313"/>
              <a:ext cx="0" cy="2307833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040E9E6C-A94A-D586-CB7F-FC9188096938}"/>
              </a:ext>
            </a:extLst>
          </p:cNvPr>
          <p:cNvSpPr/>
          <p:nvPr/>
        </p:nvSpPr>
        <p:spPr>
          <a:xfrm>
            <a:off x="10485949" y="6249176"/>
            <a:ext cx="1796667" cy="1385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0A0BF71-7B6B-7D3B-B4F7-27C96E7C4D59}"/>
              </a:ext>
            </a:extLst>
          </p:cNvPr>
          <p:cNvSpPr/>
          <p:nvPr/>
        </p:nvSpPr>
        <p:spPr>
          <a:xfrm>
            <a:off x="1028978" y="5681124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82554D5-C5B3-B7B8-BF7D-6F56F9E68903}"/>
              </a:ext>
            </a:extLst>
          </p:cNvPr>
          <p:cNvSpPr/>
          <p:nvPr/>
        </p:nvSpPr>
        <p:spPr>
          <a:xfrm>
            <a:off x="2848105" y="5703186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01C2D33-F1C1-A29C-5EE4-E18A2732C617}"/>
                  </a:ext>
                </a:extLst>
              </p:cNvPr>
              <p:cNvSpPr txBox="1"/>
              <p:nvPr/>
            </p:nvSpPr>
            <p:spPr>
              <a:xfrm>
                <a:off x="7216346" y="4702366"/>
                <a:ext cx="47344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This tree represents a function.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we get a new person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sz="2000" dirty="0"/>
                  <a:t>, we predict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01C2D33-F1C1-A29C-5EE4-E18A2732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346" y="4702366"/>
                <a:ext cx="4734442" cy="1323439"/>
              </a:xfrm>
              <a:prstGeom prst="rect">
                <a:avLst/>
              </a:prstGeom>
              <a:blipFill>
                <a:blip r:embed="rId11"/>
                <a:stretch>
                  <a:fillRect l="-1072" t="-2857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00">
            <a:extLst>
              <a:ext uri="{FF2B5EF4-FFF2-40B4-BE49-F238E27FC236}">
                <a16:creationId xmlns:a16="http://schemas.microsoft.com/office/drawing/2014/main" id="{3C3C8A68-A31F-374C-1B3C-42143D503879}"/>
              </a:ext>
            </a:extLst>
          </p:cNvPr>
          <p:cNvSpPr/>
          <p:nvPr/>
        </p:nvSpPr>
        <p:spPr>
          <a:xfrm>
            <a:off x="10675240" y="5703186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E9B3FC6-AD32-5638-1238-8951E06A738C}"/>
              </a:ext>
            </a:extLst>
          </p:cNvPr>
          <p:cNvSpPr/>
          <p:nvPr/>
        </p:nvSpPr>
        <p:spPr>
          <a:xfrm>
            <a:off x="3217856" y="4090944"/>
            <a:ext cx="2754029" cy="2508421"/>
          </a:xfrm>
          <a:custGeom>
            <a:avLst/>
            <a:gdLst>
              <a:gd name="connsiteX0" fmla="*/ 0 w 2754029"/>
              <a:gd name="connsiteY0" fmla="*/ 0 h 2508421"/>
              <a:gd name="connsiteX1" fmla="*/ 1445740 w 2754029"/>
              <a:gd name="connsiteY1" fmla="*/ 988540 h 2508421"/>
              <a:gd name="connsiteX2" fmla="*/ 2730843 w 2754029"/>
              <a:gd name="connsiteY2" fmla="*/ 1964724 h 2508421"/>
              <a:gd name="connsiteX3" fmla="*/ 2150075 w 2754029"/>
              <a:gd name="connsiteY3" fmla="*/ 2508421 h 250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4029" h="2508421">
                <a:moveTo>
                  <a:pt x="0" y="0"/>
                </a:moveTo>
                <a:cubicBezTo>
                  <a:pt x="495300" y="330543"/>
                  <a:pt x="990600" y="661086"/>
                  <a:pt x="1445740" y="988540"/>
                </a:cubicBezTo>
                <a:cubicBezTo>
                  <a:pt x="1900880" y="1315994"/>
                  <a:pt x="2613454" y="1711411"/>
                  <a:pt x="2730843" y="1964724"/>
                </a:cubicBezTo>
                <a:cubicBezTo>
                  <a:pt x="2848232" y="2218037"/>
                  <a:pt x="2499153" y="2363229"/>
                  <a:pt x="2150075" y="2508421"/>
                </a:cubicBezTo>
              </a:path>
            </a:pathLst>
          </a:custGeom>
          <a:noFill/>
          <a:ln w="76200">
            <a:solidFill>
              <a:srgbClr val="FFC000"/>
            </a:solidFill>
          </a:ln>
          <a:effectLst>
            <a:glow rad="222037">
              <a:srgbClr val="FFFF00">
                <a:alpha val="67511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3607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8C60E-90B2-1A24-FF72-065E59F5A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7F6B-23F9-BAAC-D424-B77639EE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trees</a:t>
            </a:r>
            <a:br>
              <a:rPr lang="en-US" dirty="0"/>
            </a:br>
            <a:r>
              <a:rPr lang="en-US" sz="2800" dirty="0"/>
              <a:t>Definition by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8D7E0B-DFA3-029B-EC7F-A07506E8FE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Say we have two features: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= income</a:t>
                </a:r>
              </a:p>
              <a:p>
                <a:r>
                  <a:rPr lang="en-US" dirty="0"/>
                  <a:t>Care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consumption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8D7E0B-DFA3-029B-EC7F-A07506E8FE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00037EE2-CDF3-5986-4C27-2AE8870CFA72}"/>
              </a:ext>
            </a:extLst>
          </p:cNvPr>
          <p:cNvSpPr/>
          <p:nvPr/>
        </p:nvSpPr>
        <p:spPr>
          <a:xfrm>
            <a:off x="8618502" y="188002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EEFD958-C263-3EFC-12C2-1E0ACDE9CE31}"/>
              </a:ext>
            </a:extLst>
          </p:cNvPr>
          <p:cNvSpPr/>
          <p:nvPr/>
        </p:nvSpPr>
        <p:spPr>
          <a:xfrm>
            <a:off x="8618502" y="523719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7CCCB5B-0EC6-C68B-1644-35E58BD40E3B}"/>
              </a:ext>
            </a:extLst>
          </p:cNvPr>
          <p:cNvSpPr/>
          <p:nvPr/>
        </p:nvSpPr>
        <p:spPr>
          <a:xfrm>
            <a:off x="8618502" y="837890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66497DF-BD6D-7A6B-2D9B-823259682098}"/>
                  </a:ext>
                </a:extLst>
              </p:cNvPr>
              <p:cNvSpPr txBox="1"/>
              <p:nvPr/>
            </p:nvSpPr>
            <p:spPr>
              <a:xfrm>
                <a:off x="8909598" y="126303"/>
                <a:ext cx="2874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High consumption (large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66497DF-BD6D-7A6B-2D9B-823259682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598" y="126303"/>
                <a:ext cx="2874441" cy="369332"/>
              </a:xfrm>
              <a:prstGeom prst="rect">
                <a:avLst/>
              </a:prstGeom>
              <a:blipFill>
                <a:blip r:embed="rId4"/>
                <a:stretch>
                  <a:fillRect l="-1762" t="-10345" r="-88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78168A1-4830-CD4E-7E34-B621F26A724C}"/>
                  </a:ext>
                </a:extLst>
              </p:cNvPr>
              <p:cNvSpPr txBox="1"/>
              <p:nvPr/>
            </p:nvSpPr>
            <p:spPr>
              <a:xfrm>
                <a:off x="8886102" y="781354"/>
                <a:ext cx="288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Low consumption (small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78168A1-4830-CD4E-7E34-B621F26A7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102" y="781354"/>
                <a:ext cx="2888098" cy="369332"/>
              </a:xfrm>
              <a:prstGeom prst="rect">
                <a:avLst/>
              </a:prstGeom>
              <a:blipFill>
                <a:blip r:embed="rId5"/>
                <a:stretch>
                  <a:fillRect l="-1754" t="-6667" r="-87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CA985905-0141-43BF-E92D-DEC9138C9FA0}"/>
              </a:ext>
            </a:extLst>
          </p:cNvPr>
          <p:cNvSpPr txBox="1"/>
          <p:nvPr/>
        </p:nvSpPr>
        <p:spPr>
          <a:xfrm>
            <a:off x="8897857" y="41934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4C0A8C06-9EF7-267F-C9A4-943DA5054944}"/>
                  </a:ext>
                </a:extLst>
              </p:cNvPr>
              <p:cNvSpPr/>
              <p:nvPr/>
            </p:nvSpPr>
            <p:spPr>
              <a:xfrm>
                <a:off x="2647738" y="3735008"/>
                <a:ext cx="1408670" cy="56163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&lt;45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4C0A8C06-9EF7-267F-C9A4-943DA5054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738" y="3735008"/>
                <a:ext cx="1408670" cy="56163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976E32A-B85E-6CE0-BAC9-235204EB5919}"/>
              </a:ext>
            </a:extLst>
          </p:cNvPr>
          <p:cNvGrpSpPr/>
          <p:nvPr/>
        </p:nvGrpSpPr>
        <p:grpSpPr>
          <a:xfrm>
            <a:off x="2018063" y="4240538"/>
            <a:ext cx="2496677" cy="461828"/>
            <a:chOff x="2018063" y="4240538"/>
            <a:chExt cx="2496677" cy="461828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3A8A737-CF80-2A38-1A37-08388F4F967F}"/>
                </a:ext>
              </a:extLst>
            </p:cNvPr>
            <p:cNvCxnSpPr>
              <a:stCxn id="7" idx="2"/>
            </p:cNvCxnSpPr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1083E24-E31A-AA2A-A1DD-1C71530FCD2F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EE640A8-861D-59C6-B769-8904847DF80D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8CF86BC-1305-D106-077E-0E408E20488B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B01A771F-09B1-E74A-1172-D0AF7E82E3B8}"/>
                  </a:ext>
                </a:extLst>
              </p:cNvPr>
              <p:cNvSpPr/>
              <p:nvPr/>
            </p:nvSpPr>
            <p:spPr>
              <a:xfrm>
                <a:off x="1603839" y="4692451"/>
                <a:ext cx="1408670" cy="561637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&lt;35?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B01A771F-09B1-E74A-1172-D0AF7E82E3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839" y="4692451"/>
                <a:ext cx="1408670" cy="56163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9FDA7A38-D999-2190-B1BB-009864BA671C}"/>
                  </a:ext>
                </a:extLst>
              </p:cNvPr>
              <p:cNvSpPr/>
              <p:nvPr/>
            </p:nvSpPr>
            <p:spPr>
              <a:xfrm>
                <a:off x="3823603" y="4702366"/>
                <a:ext cx="1408670" cy="561637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&lt;25?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9FDA7A38-D999-2190-B1BB-009864BA67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603" y="4702366"/>
                <a:ext cx="1408670" cy="56163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DB51B1D9-ED7A-9739-6580-6AFF39441222}"/>
              </a:ext>
            </a:extLst>
          </p:cNvPr>
          <p:cNvGrpSpPr/>
          <p:nvPr/>
        </p:nvGrpSpPr>
        <p:grpSpPr>
          <a:xfrm>
            <a:off x="769724" y="5207231"/>
            <a:ext cx="2496677" cy="461828"/>
            <a:chOff x="2018063" y="4240538"/>
            <a:chExt cx="2496677" cy="461828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A339FDA7-22E2-F2AD-41A6-1DA57DC24900}"/>
                </a:ext>
              </a:extLst>
            </p:cNvPr>
            <p:cNvCxnSpPr/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39D1670-764B-A148-D2E5-5C384FAB4950}"/>
                </a:ext>
              </a:extLst>
            </p:cNvPr>
            <p:cNvCxnSpPr>
              <a:cxnSpLocks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F05B5F6-FA2D-D655-464B-0825E948C799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3E7D092-D698-492D-2FE8-D04432B3E00C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BE33C50-ABDE-5D3F-71B4-3823242CC81D}"/>
              </a:ext>
            </a:extLst>
          </p:cNvPr>
          <p:cNvGrpSpPr/>
          <p:nvPr/>
        </p:nvGrpSpPr>
        <p:grpSpPr>
          <a:xfrm>
            <a:off x="3565626" y="5213263"/>
            <a:ext cx="2496677" cy="461828"/>
            <a:chOff x="2018063" y="4240538"/>
            <a:chExt cx="2496677" cy="461828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F19B37CB-0789-7AEF-AF19-3C921BE5BBAA}"/>
                </a:ext>
              </a:extLst>
            </p:cNvPr>
            <p:cNvCxnSpPr/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F09E012-206E-B663-BEAC-236B80EC492E}"/>
                </a:ext>
              </a:extLst>
            </p:cNvPr>
            <p:cNvCxnSpPr>
              <a:cxnSpLocks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C4830CD-54A7-6EBD-E6AF-B951FE4BF273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EE5D548-C196-993F-3D36-2D27599A850C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A5325ECA-4FEF-60A6-E79C-44AF3AF41FC8}"/>
                  </a:ext>
                </a:extLst>
              </p:cNvPr>
              <p:cNvSpPr/>
              <p:nvPr/>
            </p:nvSpPr>
            <p:spPr>
              <a:xfrm>
                <a:off x="3401873" y="5667964"/>
                <a:ext cx="1233852" cy="56163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&lt;70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A5325ECA-4FEF-60A6-E79C-44AF3AF41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873" y="5667964"/>
                <a:ext cx="1233852" cy="56163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370E8636-FAD9-276F-1B5D-751CC1AF8C82}"/>
                  </a:ext>
                </a:extLst>
              </p:cNvPr>
              <p:cNvSpPr/>
              <p:nvPr/>
            </p:nvSpPr>
            <p:spPr>
              <a:xfrm>
                <a:off x="5232713" y="5705721"/>
                <a:ext cx="1232587" cy="56163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370E8636-FAD9-276F-1B5D-751CC1AF8C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713" y="5705721"/>
                <a:ext cx="1232587" cy="56163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27138AA1-FF0A-0D8B-D2FB-9FBF020935E2}"/>
              </a:ext>
            </a:extLst>
          </p:cNvPr>
          <p:cNvGrpSpPr/>
          <p:nvPr/>
        </p:nvGrpSpPr>
        <p:grpSpPr>
          <a:xfrm>
            <a:off x="3088362" y="6148910"/>
            <a:ext cx="1629790" cy="461828"/>
            <a:chOff x="2018063" y="4240538"/>
            <a:chExt cx="2496677" cy="461828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70A6BF99-C630-F64F-2CB3-B3C96DE47723}"/>
                </a:ext>
              </a:extLst>
            </p:cNvPr>
            <p:cNvCxnSpPr/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5BEE35DE-018C-0251-B5A2-15EA7D082C15}"/>
                </a:ext>
              </a:extLst>
            </p:cNvPr>
            <p:cNvCxnSpPr>
              <a:cxnSpLocks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4749989-58C0-279E-08F9-45E80ABC8F80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F40BD12-EBF4-8308-1650-50AD85416567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913D0C9-3CE8-F04F-19A1-80CAF007CEEA}"/>
              </a:ext>
            </a:extLst>
          </p:cNvPr>
          <p:cNvGrpSpPr/>
          <p:nvPr/>
        </p:nvGrpSpPr>
        <p:grpSpPr>
          <a:xfrm>
            <a:off x="4961134" y="6154942"/>
            <a:ext cx="1629790" cy="461828"/>
            <a:chOff x="2018063" y="4240538"/>
            <a:chExt cx="2496677" cy="461828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74BC495C-BD5E-9EF7-B25F-DD41982DADA5}"/>
                </a:ext>
              </a:extLst>
            </p:cNvPr>
            <p:cNvCxnSpPr/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71A5FF58-D5A2-3615-7300-49D9EC366D13}"/>
                </a:ext>
              </a:extLst>
            </p:cNvPr>
            <p:cNvCxnSpPr>
              <a:cxnSpLocks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17046DC-5A2A-8A38-E183-00608EA7320F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6FA2FA3-966C-624F-B9C5-0301D46F7698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663F4285-B3C6-58DC-FB06-FBFD8E7A13E6}"/>
              </a:ext>
            </a:extLst>
          </p:cNvPr>
          <p:cNvSpPr/>
          <p:nvPr/>
        </p:nvSpPr>
        <p:spPr>
          <a:xfrm>
            <a:off x="3165108" y="6621235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8C8E1EF-FC34-2D52-891A-969CEF8573E6}"/>
              </a:ext>
            </a:extLst>
          </p:cNvPr>
          <p:cNvSpPr/>
          <p:nvPr/>
        </p:nvSpPr>
        <p:spPr>
          <a:xfrm>
            <a:off x="4444795" y="6635609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7E2ED2E-8FAD-A95F-1945-2D4124578E1B}"/>
              </a:ext>
            </a:extLst>
          </p:cNvPr>
          <p:cNvSpPr/>
          <p:nvPr/>
        </p:nvSpPr>
        <p:spPr>
          <a:xfrm>
            <a:off x="5089559" y="6611842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8AEB58D-5337-A5EB-AE12-9F392F64EC3E}"/>
              </a:ext>
            </a:extLst>
          </p:cNvPr>
          <p:cNvSpPr/>
          <p:nvPr/>
        </p:nvSpPr>
        <p:spPr>
          <a:xfrm>
            <a:off x="6354159" y="6621234"/>
            <a:ext cx="236765" cy="23676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A979159-7AD3-CFDF-72D4-C6D6C284D029}"/>
              </a:ext>
            </a:extLst>
          </p:cNvPr>
          <p:cNvGrpSpPr/>
          <p:nvPr/>
        </p:nvGrpSpPr>
        <p:grpSpPr>
          <a:xfrm>
            <a:off x="6323399" y="1510074"/>
            <a:ext cx="5060883" cy="3152786"/>
            <a:chOff x="5515244" y="1176442"/>
            <a:chExt cx="8277443" cy="515661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50A621C-DA6D-5303-C94B-F5AD12CD2202}"/>
                </a:ext>
              </a:extLst>
            </p:cNvPr>
            <p:cNvCxnSpPr/>
            <p:nvPr/>
          </p:nvCxnSpPr>
          <p:spPr>
            <a:xfrm>
              <a:off x="6809014" y="1690688"/>
              <a:ext cx="0" cy="40406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6F2FB2C-2DE1-CE3E-1EA5-0ED20DC4F6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9014" y="5731329"/>
              <a:ext cx="48169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8FA282-65DB-20C4-2CD0-BFED54A33A5C}"/>
                </a:ext>
              </a:extLst>
            </p:cNvPr>
            <p:cNvSpPr txBox="1"/>
            <p:nvPr/>
          </p:nvSpPr>
          <p:spPr>
            <a:xfrm>
              <a:off x="11135869" y="5728983"/>
              <a:ext cx="2656818" cy="604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X (income)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4C5B4D-D0C1-B825-BC6F-1416499F67A1}"/>
                </a:ext>
              </a:extLst>
            </p:cNvPr>
            <p:cNvSpPr txBox="1"/>
            <p:nvPr/>
          </p:nvSpPr>
          <p:spPr>
            <a:xfrm>
              <a:off x="5515244" y="1176442"/>
              <a:ext cx="875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 (Age)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11CC875-C675-9292-3D47-24607AB03F21}"/>
                </a:ext>
              </a:extLst>
            </p:cNvPr>
            <p:cNvSpPr/>
            <p:nvPr/>
          </p:nvSpPr>
          <p:spPr>
            <a:xfrm>
              <a:off x="9217478" y="1825625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244DE26-D55E-F5BB-D33F-1DA137E65762}"/>
                </a:ext>
              </a:extLst>
            </p:cNvPr>
            <p:cNvSpPr/>
            <p:nvPr/>
          </p:nvSpPr>
          <p:spPr>
            <a:xfrm>
              <a:off x="10952770" y="1687331"/>
              <a:ext cx="236765" cy="2367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94ED354-40C4-0EC0-4952-A2193CFFA479}"/>
                </a:ext>
              </a:extLst>
            </p:cNvPr>
            <p:cNvSpPr/>
            <p:nvPr/>
          </p:nvSpPr>
          <p:spPr>
            <a:xfrm>
              <a:off x="10367567" y="2210195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35CA857-0581-6B5D-AC5D-DBC739A54C88}"/>
                </a:ext>
              </a:extLst>
            </p:cNvPr>
            <p:cNvSpPr/>
            <p:nvPr/>
          </p:nvSpPr>
          <p:spPr>
            <a:xfrm>
              <a:off x="10632262" y="2859897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CDBC719-103E-C252-CEE7-AD2BA8F58666}"/>
                </a:ext>
              </a:extLst>
            </p:cNvPr>
            <p:cNvSpPr/>
            <p:nvPr/>
          </p:nvSpPr>
          <p:spPr>
            <a:xfrm>
              <a:off x="10983056" y="3709330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BFEDEF-C35D-6362-4EE2-2FBCCFC53409}"/>
                </a:ext>
              </a:extLst>
            </p:cNvPr>
            <p:cNvSpPr/>
            <p:nvPr/>
          </p:nvSpPr>
          <p:spPr>
            <a:xfrm>
              <a:off x="9857263" y="3239157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9D7219-8A20-589F-F1C1-512A594E7250}"/>
                </a:ext>
              </a:extLst>
            </p:cNvPr>
            <p:cNvSpPr/>
            <p:nvPr/>
          </p:nvSpPr>
          <p:spPr>
            <a:xfrm>
              <a:off x="9454243" y="2623132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AAF5323-1FEA-A91A-ED51-1510E8071903}"/>
                </a:ext>
              </a:extLst>
            </p:cNvPr>
            <p:cNvSpPr/>
            <p:nvPr/>
          </p:nvSpPr>
          <p:spPr>
            <a:xfrm>
              <a:off x="7148579" y="1529166"/>
              <a:ext cx="236765" cy="23676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10FCB6C-F269-DEA8-60DB-F4515C22B33D}"/>
                </a:ext>
              </a:extLst>
            </p:cNvPr>
            <p:cNvSpPr/>
            <p:nvPr/>
          </p:nvSpPr>
          <p:spPr>
            <a:xfrm>
              <a:off x="7776481" y="1929994"/>
              <a:ext cx="236765" cy="23676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6F4E2A-E460-588B-D6E1-911E064995FA}"/>
                </a:ext>
              </a:extLst>
            </p:cNvPr>
            <p:cNvSpPr/>
            <p:nvPr/>
          </p:nvSpPr>
          <p:spPr>
            <a:xfrm>
              <a:off x="7285263" y="2454729"/>
              <a:ext cx="236765" cy="23676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38D47D-BE0F-9095-0263-917B8C2E0A5F}"/>
                </a:ext>
              </a:extLst>
            </p:cNvPr>
            <p:cNvSpPr/>
            <p:nvPr/>
          </p:nvSpPr>
          <p:spPr>
            <a:xfrm>
              <a:off x="8483873" y="2976593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62DEB8C-8948-D90F-F208-9F72341E8CDC}"/>
                </a:ext>
              </a:extLst>
            </p:cNvPr>
            <p:cNvSpPr/>
            <p:nvPr/>
          </p:nvSpPr>
          <p:spPr>
            <a:xfrm>
              <a:off x="7266961" y="3999504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8841A26-7354-CECC-72BB-F20247A834DA}"/>
                </a:ext>
              </a:extLst>
            </p:cNvPr>
            <p:cNvSpPr/>
            <p:nvPr/>
          </p:nvSpPr>
          <p:spPr>
            <a:xfrm>
              <a:off x="7977991" y="3778477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FECB472-5B56-05CB-EE76-4AC11D762084}"/>
                </a:ext>
              </a:extLst>
            </p:cNvPr>
            <p:cNvSpPr/>
            <p:nvPr/>
          </p:nvSpPr>
          <p:spPr>
            <a:xfrm>
              <a:off x="7731210" y="4702366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43C14C3-0562-DE55-629A-EEA10CF54A5F}"/>
                </a:ext>
              </a:extLst>
            </p:cNvPr>
            <p:cNvSpPr/>
            <p:nvPr/>
          </p:nvSpPr>
          <p:spPr>
            <a:xfrm>
              <a:off x="8351525" y="5255258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B1409D7-0C74-FB16-E4A2-B24C6637EB0D}"/>
                </a:ext>
              </a:extLst>
            </p:cNvPr>
            <p:cNvSpPr/>
            <p:nvPr/>
          </p:nvSpPr>
          <p:spPr>
            <a:xfrm>
              <a:off x="8720638" y="4885166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7C94194-5416-0E59-631B-793B41DEFA04}"/>
                </a:ext>
              </a:extLst>
            </p:cNvPr>
            <p:cNvSpPr/>
            <p:nvPr/>
          </p:nvSpPr>
          <p:spPr>
            <a:xfrm>
              <a:off x="9691008" y="5142552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047EC94-9DD9-6C21-F17B-D57C613911C7}"/>
                </a:ext>
              </a:extLst>
            </p:cNvPr>
            <p:cNvSpPr/>
            <p:nvPr/>
          </p:nvSpPr>
          <p:spPr>
            <a:xfrm>
              <a:off x="10249184" y="4583984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87DC160-0D37-9B90-5483-EB6E7993525F}"/>
                </a:ext>
              </a:extLst>
            </p:cNvPr>
            <p:cNvSpPr/>
            <p:nvPr/>
          </p:nvSpPr>
          <p:spPr>
            <a:xfrm>
              <a:off x="10912108" y="5024169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21DFD43-00E3-1449-1982-550C6F6072C2}"/>
                </a:ext>
              </a:extLst>
            </p:cNvPr>
            <p:cNvSpPr/>
            <p:nvPr/>
          </p:nvSpPr>
          <p:spPr>
            <a:xfrm>
              <a:off x="9307497" y="4058848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6874717-1B06-9A55-AD5F-2E4E7EEC471D}"/>
                </a:ext>
              </a:extLst>
            </p:cNvPr>
            <p:cNvSpPr/>
            <p:nvPr/>
          </p:nvSpPr>
          <p:spPr>
            <a:xfrm>
              <a:off x="9883825" y="3896466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54A42E4-BF7D-8A08-99A9-2C1465F58B4B}"/>
                </a:ext>
              </a:extLst>
            </p:cNvPr>
            <p:cNvSpPr/>
            <p:nvPr/>
          </p:nvSpPr>
          <p:spPr>
            <a:xfrm>
              <a:off x="9738880" y="4658324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27A1B03-D168-5D1D-E20E-A13E20F57BDE}"/>
                </a:ext>
              </a:extLst>
            </p:cNvPr>
            <p:cNvSpPr/>
            <p:nvPr/>
          </p:nvSpPr>
          <p:spPr>
            <a:xfrm>
              <a:off x="10424612" y="5232310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7408220-2FA1-2E4D-FE28-F1CFE8B4AEB7}"/>
                </a:ext>
              </a:extLst>
            </p:cNvPr>
            <p:cNvSpPr/>
            <p:nvPr/>
          </p:nvSpPr>
          <p:spPr>
            <a:xfrm>
              <a:off x="10318875" y="3616626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3108E17-729B-D4ED-56DC-873AF96FD1C3}"/>
                </a:ext>
              </a:extLst>
            </p:cNvPr>
            <p:cNvSpPr/>
            <p:nvPr/>
          </p:nvSpPr>
          <p:spPr>
            <a:xfrm>
              <a:off x="10793725" y="4332114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3E61361-017D-E576-E2F7-E67CC5C35859}"/>
                </a:ext>
              </a:extLst>
            </p:cNvPr>
            <p:cNvSpPr/>
            <p:nvPr/>
          </p:nvSpPr>
          <p:spPr>
            <a:xfrm>
              <a:off x="7105718" y="3094975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CFD8649-9F31-DE2C-4457-9321B366C4B0}"/>
                </a:ext>
              </a:extLst>
            </p:cNvPr>
            <p:cNvSpPr/>
            <p:nvPr/>
          </p:nvSpPr>
          <p:spPr>
            <a:xfrm>
              <a:off x="7888830" y="3051326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9B58CD2-824C-491E-4736-119683E8087F}"/>
                </a:ext>
              </a:extLst>
            </p:cNvPr>
            <p:cNvSpPr/>
            <p:nvPr/>
          </p:nvSpPr>
          <p:spPr>
            <a:xfrm>
              <a:off x="8505414" y="4213731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69B3E35-FDFE-6EB5-031A-87B55B113E03}"/>
                </a:ext>
              </a:extLst>
            </p:cNvPr>
            <p:cNvSpPr/>
            <p:nvPr/>
          </p:nvSpPr>
          <p:spPr>
            <a:xfrm>
              <a:off x="7250868" y="5198105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D5142F6-0EF8-04FE-9725-90C0BAEC6C81}"/>
                </a:ext>
              </a:extLst>
            </p:cNvPr>
            <p:cNvSpPr/>
            <p:nvPr/>
          </p:nvSpPr>
          <p:spPr>
            <a:xfrm>
              <a:off x="8292334" y="2336346"/>
              <a:ext cx="236765" cy="23676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DBAAB22-B8BD-53AA-6CE7-96A8CDF09651}"/>
                </a:ext>
              </a:extLst>
            </p:cNvPr>
            <p:cNvSpPr/>
            <p:nvPr/>
          </p:nvSpPr>
          <p:spPr>
            <a:xfrm>
              <a:off x="8327179" y="1554733"/>
              <a:ext cx="236765" cy="23676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41E1D4C-B0D1-FAFA-DBC3-862DD5E8E941}"/>
                </a:ext>
              </a:extLst>
            </p:cNvPr>
            <p:cNvSpPr/>
            <p:nvPr/>
          </p:nvSpPr>
          <p:spPr>
            <a:xfrm>
              <a:off x="10815937" y="2359295"/>
              <a:ext cx="236765" cy="2367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03EBE25-A274-BB4D-A770-61D4013DCF5C}"/>
                </a:ext>
              </a:extLst>
            </p:cNvPr>
            <p:cNvSpPr/>
            <p:nvPr/>
          </p:nvSpPr>
          <p:spPr>
            <a:xfrm>
              <a:off x="10006500" y="2668880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32086CB-A95E-4949-26DD-46C7A4B7AB4E}"/>
                </a:ext>
              </a:extLst>
            </p:cNvPr>
            <p:cNvSpPr/>
            <p:nvPr/>
          </p:nvSpPr>
          <p:spPr>
            <a:xfrm>
              <a:off x="9189114" y="3331740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B3BE93D-9981-E1D9-0F70-D1029FDECE1F}"/>
                </a:ext>
              </a:extLst>
            </p:cNvPr>
            <p:cNvSpPr/>
            <p:nvPr/>
          </p:nvSpPr>
          <p:spPr>
            <a:xfrm>
              <a:off x="9321894" y="4999571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C9F3ACE-9D6A-264D-C598-AB7C0700C946}"/>
                </a:ext>
              </a:extLst>
            </p:cNvPr>
            <p:cNvSpPr/>
            <p:nvPr/>
          </p:nvSpPr>
          <p:spPr>
            <a:xfrm>
              <a:off x="9767146" y="1874554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73BFA79-7DBE-02BA-3CE8-B92C8223A33F}"/>
                </a:ext>
              </a:extLst>
            </p:cNvPr>
            <p:cNvSpPr/>
            <p:nvPr/>
          </p:nvSpPr>
          <p:spPr>
            <a:xfrm>
              <a:off x="10318875" y="1695714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79B5F08-AECA-5D10-33BE-DEEB939B8872}"/>
                </a:ext>
              </a:extLst>
            </p:cNvPr>
            <p:cNvSpPr/>
            <p:nvPr/>
          </p:nvSpPr>
          <p:spPr>
            <a:xfrm>
              <a:off x="10555640" y="4007242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D8D62E4-E6AC-8072-F10A-411DB606D67F}"/>
                </a:ext>
              </a:extLst>
            </p:cNvPr>
            <p:cNvSpPr/>
            <p:nvPr/>
          </p:nvSpPr>
          <p:spPr>
            <a:xfrm>
              <a:off x="11021259" y="2946950"/>
              <a:ext cx="236765" cy="2367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F43898A-9239-AC80-6183-58AB5582CF5F}"/>
                </a:ext>
              </a:extLst>
            </p:cNvPr>
            <p:cNvCxnSpPr/>
            <p:nvPr/>
          </p:nvCxnSpPr>
          <p:spPr>
            <a:xfrm flipV="1">
              <a:off x="9082216" y="1281215"/>
              <a:ext cx="0" cy="485759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3E5F035-01F7-E325-92C4-8DDEDE79D8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0292" y="2859897"/>
              <a:ext cx="2421924" cy="19717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12BD2EC-3F85-9DF0-735D-03A65DFD2E61}"/>
                </a:ext>
              </a:extLst>
            </p:cNvPr>
            <p:cNvCxnSpPr>
              <a:cxnSpLocks/>
            </p:cNvCxnSpPr>
            <p:nvPr/>
          </p:nvCxnSpPr>
          <p:spPr>
            <a:xfrm>
              <a:off x="9059475" y="3628199"/>
              <a:ext cx="2669059" cy="1401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E6B8195-CCA3-A3C2-90CA-5C45EED6C8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2680" y="1435303"/>
              <a:ext cx="0" cy="2182630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1CC4693-168C-5BEA-50DD-0071ECFA87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9942" y="3646313"/>
              <a:ext cx="0" cy="2307833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6E6E8E9E-983A-62EA-5786-365834A31985}"/>
              </a:ext>
            </a:extLst>
          </p:cNvPr>
          <p:cNvSpPr/>
          <p:nvPr/>
        </p:nvSpPr>
        <p:spPr>
          <a:xfrm>
            <a:off x="10485949" y="6249176"/>
            <a:ext cx="1796667" cy="1385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4F974F3-6F0C-D3AD-E0C0-40C42E3885A7}"/>
              </a:ext>
            </a:extLst>
          </p:cNvPr>
          <p:cNvSpPr/>
          <p:nvPr/>
        </p:nvSpPr>
        <p:spPr>
          <a:xfrm>
            <a:off x="1028978" y="5681124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CF02A57F-D2E2-33BE-701B-27F4666CCFD1}"/>
              </a:ext>
            </a:extLst>
          </p:cNvPr>
          <p:cNvSpPr/>
          <p:nvPr/>
        </p:nvSpPr>
        <p:spPr>
          <a:xfrm>
            <a:off x="2848105" y="5703186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9262A5A-1E50-CA62-DA73-DD9BA66E1E6A}"/>
              </a:ext>
            </a:extLst>
          </p:cNvPr>
          <p:cNvSpPr txBox="1"/>
          <p:nvPr/>
        </p:nvSpPr>
        <p:spPr>
          <a:xfrm>
            <a:off x="7216346" y="4702366"/>
            <a:ext cx="4734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is an idealized case (the tree perfectly describes the data).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0450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3635C-4651-0A53-B545-58AA6E6FF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038B-0C57-BB8E-0CA9-D7975CF9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trees</a:t>
            </a:r>
            <a:br>
              <a:rPr lang="en-US" dirty="0"/>
            </a:br>
            <a:r>
              <a:rPr lang="en-US" sz="2800" dirty="0"/>
              <a:t>Definition by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A46ADC-D16E-FFD5-B1EB-B04734DDF2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Say we have two features: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= income</a:t>
                </a:r>
              </a:p>
              <a:p>
                <a:r>
                  <a:rPr lang="en-US" dirty="0"/>
                  <a:t>Care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consumption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A46ADC-D16E-FFD5-B1EB-B04734DDF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E7AAB98C-4630-9B9E-66AC-60D57EAA90DF}"/>
              </a:ext>
            </a:extLst>
          </p:cNvPr>
          <p:cNvSpPr/>
          <p:nvPr/>
        </p:nvSpPr>
        <p:spPr>
          <a:xfrm>
            <a:off x="8618502" y="188002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9E8B6A6-87DB-2E93-0083-8E680DD75FC1}"/>
              </a:ext>
            </a:extLst>
          </p:cNvPr>
          <p:cNvSpPr/>
          <p:nvPr/>
        </p:nvSpPr>
        <p:spPr>
          <a:xfrm>
            <a:off x="8618502" y="523719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CB26819-9BDC-6BCA-3F7B-DCFE40A46827}"/>
              </a:ext>
            </a:extLst>
          </p:cNvPr>
          <p:cNvSpPr/>
          <p:nvPr/>
        </p:nvSpPr>
        <p:spPr>
          <a:xfrm>
            <a:off x="8618502" y="837890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B614CD1-EFC6-155A-9700-A6AF5C53A42C}"/>
                  </a:ext>
                </a:extLst>
              </p:cNvPr>
              <p:cNvSpPr txBox="1"/>
              <p:nvPr/>
            </p:nvSpPr>
            <p:spPr>
              <a:xfrm>
                <a:off x="8909598" y="126303"/>
                <a:ext cx="2874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High consumption (large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B614CD1-EFC6-155A-9700-A6AF5C53A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598" y="126303"/>
                <a:ext cx="2874441" cy="369332"/>
              </a:xfrm>
              <a:prstGeom prst="rect">
                <a:avLst/>
              </a:prstGeom>
              <a:blipFill>
                <a:blip r:embed="rId4"/>
                <a:stretch>
                  <a:fillRect l="-1762" t="-10345" r="-88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C033E2D-F7BD-4C46-BD96-71E07B6FAEED}"/>
                  </a:ext>
                </a:extLst>
              </p:cNvPr>
              <p:cNvSpPr txBox="1"/>
              <p:nvPr/>
            </p:nvSpPr>
            <p:spPr>
              <a:xfrm>
                <a:off x="8886102" y="781354"/>
                <a:ext cx="288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Low consumption (small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C033E2D-F7BD-4C46-BD96-71E07B6FA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102" y="781354"/>
                <a:ext cx="2888098" cy="369332"/>
              </a:xfrm>
              <a:prstGeom prst="rect">
                <a:avLst/>
              </a:prstGeom>
              <a:blipFill>
                <a:blip r:embed="rId5"/>
                <a:stretch>
                  <a:fillRect l="-1754" t="-6667" r="-87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6538FAE9-3C5D-11F0-7047-E13C26DA6630}"/>
              </a:ext>
            </a:extLst>
          </p:cNvPr>
          <p:cNvSpPr txBox="1"/>
          <p:nvPr/>
        </p:nvSpPr>
        <p:spPr>
          <a:xfrm>
            <a:off x="8897857" y="41934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7A4AF934-BEBE-5B16-5B56-9751B635D16B}"/>
                  </a:ext>
                </a:extLst>
              </p:cNvPr>
              <p:cNvSpPr/>
              <p:nvPr/>
            </p:nvSpPr>
            <p:spPr>
              <a:xfrm>
                <a:off x="2647738" y="3735008"/>
                <a:ext cx="1408670" cy="56163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&lt;45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7A4AF934-BEBE-5B16-5B56-9751B635D1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738" y="3735008"/>
                <a:ext cx="1408670" cy="56163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FF89B67-216E-87C1-A3C9-4842FF3682F0}"/>
              </a:ext>
            </a:extLst>
          </p:cNvPr>
          <p:cNvGrpSpPr/>
          <p:nvPr/>
        </p:nvGrpSpPr>
        <p:grpSpPr>
          <a:xfrm>
            <a:off x="2018063" y="4240538"/>
            <a:ext cx="2496677" cy="461828"/>
            <a:chOff x="2018063" y="4240538"/>
            <a:chExt cx="2496677" cy="461828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CE66670-8C7C-A53D-AC7A-D7EB9135F409}"/>
                </a:ext>
              </a:extLst>
            </p:cNvPr>
            <p:cNvCxnSpPr>
              <a:stCxn id="7" idx="2"/>
            </p:cNvCxnSpPr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935661C-7179-2951-FF84-FB4DD31CA1A6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B07A737-91D0-E853-6D73-FD1F701C3A41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36F9CDF-94B3-B01C-BFE0-14F6030D6AC2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069B52CA-F730-6966-A4EB-D0DDEDEEE0C7}"/>
                  </a:ext>
                </a:extLst>
              </p:cNvPr>
              <p:cNvSpPr/>
              <p:nvPr/>
            </p:nvSpPr>
            <p:spPr>
              <a:xfrm>
                <a:off x="1603839" y="4692451"/>
                <a:ext cx="1408670" cy="561637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&lt;35?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069B52CA-F730-6966-A4EB-D0DDEDEEE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839" y="4692451"/>
                <a:ext cx="1408670" cy="56163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EE24083F-3357-71CF-ABB1-C86A7EB44C08}"/>
                  </a:ext>
                </a:extLst>
              </p:cNvPr>
              <p:cNvSpPr/>
              <p:nvPr/>
            </p:nvSpPr>
            <p:spPr>
              <a:xfrm>
                <a:off x="3823603" y="4702366"/>
                <a:ext cx="1408670" cy="561637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&lt;25?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EE24083F-3357-71CF-ABB1-C86A7EB44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603" y="4702366"/>
                <a:ext cx="1408670" cy="56163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234B6C60-2DAB-5851-1ED2-E947A23A68BE}"/>
              </a:ext>
            </a:extLst>
          </p:cNvPr>
          <p:cNvGrpSpPr/>
          <p:nvPr/>
        </p:nvGrpSpPr>
        <p:grpSpPr>
          <a:xfrm>
            <a:off x="769724" y="5207231"/>
            <a:ext cx="2496677" cy="461828"/>
            <a:chOff x="2018063" y="4240538"/>
            <a:chExt cx="2496677" cy="461828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5725814B-91E3-B7DC-35D1-C7FA8F01781A}"/>
                </a:ext>
              </a:extLst>
            </p:cNvPr>
            <p:cNvCxnSpPr/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7354D7D-7B65-336C-015F-9369AF3A3CC7}"/>
                </a:ext>
              </a:extLst>
            </p:cNvPr>
            <p:cNvCxnSpPr>
              <a:cxnSpLocks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19AC38E-F774-81D1-D3F7-80D4C54B28B4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BFB48A1-E5E1-507B-0EE5-15401AF0F0D2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6802427-E69F-5272-2747-A21B8B09EFFE}"/>
              </a:ext>
            </a:extLst>
          </p:cNvPr>
          <p:cNvGrpSpPr/>
          <p:nvPr/>
        </p:nvGrpSpPr>
        <p:grpSpPr>
          <a:xfrm>
            <a:off x="3565626" y="5213263"/>
            <a:ext cx="2496677" cy="461828"/>
            <a:chOff x="2018063" y="4240538"/>
            <a:chExt cx="2496677" cy="461828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4822882-5404-F2D4-AA64-9708FAB8F127}"/>
                </a:ext>
              </a:extLst>
            </p:cNvPr>
            <p:cNvCxnSpPr/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8314D10A-A75E-6E8E-F637-C210E7651DEA}"/>
                </a:ext>
              </a:extLst>
            </p:cNvPr>
            <p:cNvCxnSpPr>
              <a:cxnSpLocks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B5A20FE-625E-1B99-D680-DA1374AB2C16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10423F9-DBEC-E762-844C-C228B899794F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A3216560-6611-AB40-4C58-9BC184FC8708}"/>
                  </a:ext>
                </a:extLst>
              </p:cNvPr>
              <p:cNvSpPr/>
              <p:nvPr/>
            </p:nvSpPr>
            <p:spPr>
              <a:xfrm>
                <a:off x="3401873" y="5667964"/>
                <a:ext cx="1233852" cy="56163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&lt;70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A3216560-6611-AB40-4C58-9BC184FC87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873" y="5667964"/>
                <a:ext cx="1233852" cy="56163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02B26084-15E7-B219-D9B5-DB6A6A1AC150}"/>
                  </a:ext>
                </a:extLst>
              </p:cNvPr>
              <p:cNvSpPr/>
              <p:nvPr/>
            </p:nvSpPr>
            <p:spPr>
              <a:xfrm>
                <a:off x="5232713" y="5705721"/>
                <a:ext cx="1232587" cy="56163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02B26084-15E7-B219-D9B5-DB6A6A1AC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713" y="5705721"/>
                <a:ext cx="1232587" cy="56163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9D19BC28-51F0-37B7-2C70-C14EA36B656C}"/>
              </a:ext>
            </a:extLst>
          </p:cNvPr>
          <p:cNvGrpSpPr/>
          <p:nvPr/>
        </p:nvGrpSpPr>
        <p:grpSpPr>
          <a:xfrm>
            <a:off x="3088362" y="6148910"/>
            <a:ext cx="1629790" cy="461828"/>
            <a:chOff x="2018063" y="4240538"/>
            <a:chExt cx="2496677" cy="461828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E933A50-EC90-26F0-9545-A7B16A5CCC71}"/>
                </a:ext>
              </a:extLst>
            </p:cNvPr>
            <p:cNvCxnSpPr/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04A21B8A-4A75-B7CD-34C1-FCF45A67AF18}"/>
                </a:ext>
              </a:extLst>
            </p:cNvPr>
            <p:cNvCxnSpPr>
              <a:cxnSpLocks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861217B-C2FB-57B3-2C1A-71338F04E80D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95223A7-62E4-699E-8F2C-04550CA7A29F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96C9507-84BC-8EA9-5F52-C06A23F60AB0}"/>
              </a:ext>
            </a:extLst>
          </p:cNvPr>
          <p:cNvGrpSpPr/>
          <p:nvPr/>
        </p:nvGrpSpPr>
        <p:grpSpPr>
          <a:xfrm>
            <a:off x="4961134" y="6154942"/>
            <a:ext cx="1629790" cy="461828"/>
            <a:chOff x="2018063" y="4240538"/>
            <a:chExt cx="2496677" cy="461828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7239BD16-A759-E05F-23BC-B1457534D5BC}"/>
                </a:ext>
              </a:extLst>
            </p:cNvPr>
            <p:cNvCxnSpPr/>
            <p:nvPr/>
          </p:nvCxnSpPr>
          <p:spPr>
            <a:xfrm flipH="1">
              <a:off x="2409568" y="4296645"/>
              <a:ext cx="942505" cy="3616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12830390-AF45-6558-7397-3FB7421D3929}"/>
                </a:ext>
              </a:extLst>
            </p:cNvPr>
            <p:cNvCxnSpPr>
              <a:cxnSpLocks/>
            </p:cNvCxnSpPr>
            <p:nvPr/>
          </p:nvCxnSpPr>
          <p:spPr>
            <a:xfrm>
              <a:off x="3352073" y="4296645"/>
              <a:ext cx="836868" cy="405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FA9C4B8-0B4A-97E7-D3C0-8FD303BF3709}"/>
                </a:ext>
              </a:extLst>
            </p:cNvPr>
            <p:cNvSpPr txBox="1"/>
            <p:nvPr/>
          </p:nvSpPr>
          <p:spPr>
            <a:xfrm>
              <a:off x="2018063" y="4240538"/>
              <a:ext cx="52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Yes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1030E25-DD5D-C933-62EC-1A10654C39EE}"/>
                </a:ext>
              </a:extLst>
            </p:cNvPr>
            <p:cNvSpPr txBox="1"/>
            <p:nvPr/>
          </p:nvSpPr>
          <p:spPr>
            <a:xfrm>
              <a:off x="4039930" y="424400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No</a:t>
              </a: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55D52A8F-9870-AE4C-FCEF-CB3E28C2AE85}"/>
              </a:ext>
            </a:extLst>
          </p:cNvPr>
          <p:cNvSpPr/>
          <p:nvPr/>
        </p:nvSpPr>
        <p:spPr>
          <a:xfrm>
            <a:off x="3165108" y="6621235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28A1A7D-0B7A-3EBF-03AC-5B9F27DFE083}"/>
              </a:ext>
            </a:extLst>
          </p:cNvPr>
          <p:cNvSpPr/>
          <p:nvPr/>
        </p:nvSpPr>
        <p:spPr>
          <a:xfrm>
            <a:off x="4444795" y="6635609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4712C4E-0E9A-7FD7-67E7-31C394FD8588}"/>
              </a:ext>
            </a:extLst>
          </p:cNvPr>
          <p:cNvSpPr/>
          <p:nvPr/>
        </p:nvSpPr>
        <p:spPr>
          <a:xfrm>
            <a:off x="5089559" y="6611842"/>
            <a:ext cx="236765" cy="23676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0D76743-1E71-C8CB-962D-558C6EA79B45}"/>
              </a:ext>
            </a:extLst>
          </p:cNvPr>
          <p:cNvSpPr/>
          <p:nvPr/>
        </p:nvSpPr>
        <p:spPr>
          <a:xfrm>
            <a:off x="6354159" y="6621234"/>
            <a:ext cx="236765" cy="23676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11F8A41-0560-3021-5C7E-5BD2786E4E11}"/>
              </a:ext>
            </a:extLst>
          </p:cNvPr>
          <p:cNvGrpSpPr/>
          <p:nvPr/>
        </p:nvGrpSpPr>
        <p:grpSpPr>
          <a:xfrm>
            <a:off x="6323399" y="1510074"/>
            <a:ext cx="5060883" cy="3152786"/>
            <a:chOff x="5515244" y="1176442"/>
            <a:chExt cx="8277443" cy="515661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593B284-96AE-FBBF-DD60-12D43E1CE680}"/>
                </a:ext>
              </a:extLst>
            </p:cNvPr>
            <p:cNvCxnSpPr/>
            <p:nvPr/>
          </p:nvCxnSpPr>
          <p:spPr>
            <a:xfrm>
              <a:off x="6809014" y="1690688"/>
              <a:ext cx="0" cy="40406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45FC059-5C1B-0F33-258D-95518A5AE4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9014" y="5731329"/>
              <a:ext cx="481692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0F6551-1949-73C5-3BF4-D80D35B1E79B}"/>
                </a:ext>
              </a:extLst>
            </p:cNvPr>
            <p:cNvSpPr txBox="1"/>
            <p:nvPr/>
          </p:nvSpPr>
          <p:spPr>
            <a:xfrm>
              <a:off x="11135869" y="5728983"/>
              <a:ext cx="2656818" cy="604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X (income)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76F527-447F-5605-01C9-85FA8368E94F}"/>
                </a:ext>
              </a:extLst>
            </p:cNvPr>
            <p:cNvSpPr txBox="1"/>
            <p:nvPr/>
          </p:nvSpPr>
          <p:spPr>
            <a:xfrm>
              <a:off x="5515244" y="1176442"/>
              <a:ext cx="875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 (Age)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F63EB1-444A-8252-EE99-95E15BBC4C5C}"/>
                </a:ext>
              </a:extLst>
            </p:cNvPr>
            <p:cNvSpPr/>
            <p:nvPr/>
          </p:nvSpPr>
          <p:spPr>
            <a:xfrm>
              <a:off x="9217478" y="1825625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187003-1FE3-4DDA-7999-A4CA3224B209}"/>
                </a:ext>
              </a:extLst>
            </p:cNvPr>
            <p:cNvSpPr/>
            <p:nvPr/>
          </p:nvSpPr>
          <p:spPr>
            <a:xfrm>
              <a:off x="10952770" y="1687331"/>
              <a:ext cx="236765" cy="2367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72AF2E5-7C15-3B9A-59CC-9AF298D6E11E}"/>
                </a:ext>
              </a:extLst>
            </p:cNvPr>
            <p:cNvSpPr/>
            <p:nvPr/>
          </p:nvSpPr>
          <p:spPr>
            <a:xfrm>
              <a:off x="10367567" y="2210195"/>
              <a:ext cx="236765" cy="23676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EE286AD-22F6-671C-F43C-10C41BFE8801}"/>
                </a:ext>
              </a:extLst>
            </p:cNvPr>
            <p:cNvSpPr/>
            <p:nvPr/>
          </p:nvSpPr>
          <p:spPr>
            <a:xfrm>
              <a:off x="10632262" y="2859897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4BC492-4E8D-C294-D959-C1B96A7F94E3}"/>
                </a:ext>
              </a:extLst>
            </p:cNvPr>
            <p:cNvSpPr/>
            <p:nvPr/>
          </p:nvSpPr>
          <p:spPr>
            <a:xfrm>
              <a:off x="10983056" y="3709330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81B27B-C8C4-3FA0-82D7-A7103AD39C14}"/>
                </a:ext>
              </a:extLst>
            </p:cNvPr>
            <p:cNvSpPr/>
            <p:nvPr/>
          </p:nvSpPr>
          <p:spPr>
            <a:xfrm>
              <a:off x="9857263" y="3239157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6DD2D17-1603-910E-F150-0245DA8F689C}"/>
                </a:ext>
              </a:extLst>
            </p:cNvPr>
            <p:cNvSpPr/>
            <p:nvPr/>
          </p:nvSpPr>
          <p:spPr>
            <a:xfrm>
              <a:off x="9454243" y="2623132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92EECAF-2010-614C-B627-8FE2507FF866}"/>
                </a:ext>
              </a:extLst>
            </p:cNvPr>
            <p:cNvSpPr/>
            <p:nvPr/>
          </p:nvSpPr>
          <p:spPr>
            <a:xfrm>
              <a:off x="7148579" y="1529166"/>
              <a:ext cx="236765" cy="2367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6C77D5-1711-2AF4-C2DB-5395083C6F2F}"/>
                </a:ext>
              </a:extLst>
            </p:cNvPr>
            <p:cNvSpPr/>
            <p:nvPr/>
          </p:nvSpPr>
          <p:spPr>
            <a:xfrm>
              <a:off x="7776481" y="1929994"/>
              <a:ext cx="236765" cy="23676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9652507-E80A-6C76-4A1C-60626577D13B}"/>
                </a:ext>
              </a:extLst>
            </p:cNvPr>
            <p:cNvSpPr/>
            <p:nvPr/>
          </p:nvSpPr>
          <p:spPr>
            <a:xfrm>
              <a:off x="7285263" y="2454729"/>
              <a:ext cx="236765" cy="23676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E58EE0D-D74D-C5F0-2146-790E6457B032}"/>
                </a:ext>
              </a:extLst>
            </p:cNvPr>
            <p:cNvSpPr/>
            <p:nvPr/>
          </p:nvSpPr>
          <p:spPr>
            <a:xfrm>
              <a:off x="8483873" y="2976593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610A069-9FD1-4D7C-E287-97133E565EB7}"/>
                </a:ext>
              </a:extLst>
            </p:cNvPr>
            <p:cNvSpPr/>
            <p:nvPr/>
          </p:nvSpPr>
          <p:spPr>
            <a:xfrm>
              <a:off x="7266961" y="3999504"/>
              <a:ext cx="236765" cy="2367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EEF2664-C915-D6DC-AEA2-BA718CAC64AC}"/>
                </a:ext>
              </a:extLst>
            </p:cNvPr>
            <p:cNvSpPr/>
            <p:nvPr/>
          </p:nvSpPr>
          <p:spPr>
            <a:xfrm>
              <a:off x="7977991" y="3778477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6187457-7796-63E7-836A-E61A0A4A8143}"/>
                </a:ext>
              </a:extLst>
            </p:cNvPr>
            <p:cNvSpPr/>
            <p:nvPr/>
          </p:nvSpPr>
          <p:spPr>
            <a:xfrm>
              <a:off x="7731210" y="4702366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95F7C6F-55E8-13C9-D144-554D22268095}"/>
                </a:ext>
              </a:extLst>
            </p:cNvPr>
            <p:cNvSpPr/>
            <p:nvPr/>
          </p:nvSpPr>
          <p:spPr>
            <a:xfrm>
              <a:off x="8351525" y="5255258"/>
              <a:ext cx="236765" cy="23676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7A6B16-7039-5BD8-EAC8-2537A12E4259}"/>
                </a:ext>
              </a:extLst>
            </p:cNvPr>
            <p:cNvSpPr/>
            <p:nvPr/>
          </p:nvSpPr>
          <p:spPr>
            <a:xfrm>
              <a:off x="8720638" y="4885166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3994EEC-F8F2-724D-AE72-769D0BF9728D}"/>
                </a:ext>
              </a:extLst>
            </p:cNvPr>
            <p:cNvSpPr/>
            <p:nvPr/>
          </p:nvSpPr>
          <p:spPr>
            <a:xfrm>
              <a:off x="9691008" y="5142552"/>
              <a:ext cx="236765" cy="23676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45F8754-3A19-EC22-9092-0C341F68D9E2}"/>
                </a:ext>
              </a:extLst>
            </p:cNvPr>
            <p:cNvSpPr/>
            <p:nvPr/>
          </p:nvSpPr>
          <p:spPr>
            <a:xfrm>
              <a:off x="10249184" y="4583984"/>
              <a:ext cx="236765" cy="23676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15F1B90-C858-E7BA-81F7-BCBB10F1E5AF}"/>
                </a:ext>
              </a:extLst>
            </p:cNvPr>
            <p:cNvSpPr/>
            <p:nvPr/>
          </p:nvSpPr>
          <p:spPr>
            <a:xfrm>
              <a:off x="10912108" y="5024169"/>
              <a:ext cx="236765" cy="2367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99263CF-C2CB-29BD-C5E1-F2C578575667}"/>
                </a:ext>
              </a:extLst>
            </p:cNvPr>
            <p:cNvSpPr/>
            <p:nvPr/>
          </p:nvSpPr>
          <p:spPr>
            <a:xfrm>
              <a:off x="9307497" y="4058848"/>
              <a:ext cx="236765" cy="23676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0A4E38B-530F-5E8F-1E83-0D5D01032F44}"/>
                </a:ext>
              </a:extLst>
            </p:cNvPr>
            <p:cNvSpPr/>
            <p:nvPr/>
          </p:nvSpPr>
          <p:spPr>
            <a:xfrm>
              <a:off x="9883825" y="3896466"/>
              <a:ext cx="236765" cy="23676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82CE127-4178-7791-6773-8C6B3CA0688A}"/>
                </a:ext>
              </a:extLst>
            </p:cNvPr>
            <p:cNvSpPr/>
            <p:nvPr/>
          </p:nvSpPr>
          <p:spPr>
            <a:xfrm>
              <a:off x="9738880" y="4658324"/>
              <a:ext cx="236765" cy="23676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609FEFA-C8D2-1787-A6AF-989BA5C6C063}"/>
                </a:ext>
              </a:extLst>
            </p:cNvPr>
            <p:cNvSpPr/>
            <p:nvPr/>
          </p:nvSpPr>
          <p:spPr>
            <a:xfrm>
              <a:off x="10424612" y="5232310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16A8D40-1551-A864-A899-6E5D85958C5D}"/>
                </a:ext>
              </a:extLst>
            </p:cNvPr>
            <p:cNvSpPr/>
            <p:nvPr/>
          </p:nvSpPr>
          <p:spPr>
            <a:xfrm>
              <a:off x="10318875" y="3616626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D4FCD2E-1B9A-D746-03F3-097B07768880}"/>
                </a:ext>
              </a:extLst>
            </p:cNvPr>
            <p:cNvSpPr/>
            <p:nvPr/>
          </p:nvSpPr>
          <p:spPr>
            <a:xfrm>
              <a:off x="10793725" y="4332114"/>
              <a:ext cx="236765" cy="23676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C6B6C0D-204E-36D3-71CA-4DACDA1872CE}"/>
                </a:ext>
              </a:extLst>
            </p:cNvPr>
            <p:cNvSpPr/>
            <p:nvPr/>
          </p:nvSpPr>
          <p:spPr>
            <a:xfrm>
              <a:off x="7105718" y="3094975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29D86A2-B810-146B-2265-9F57348E4B96}"/>
                </a:ext>
              </a:extLst>
            </p:cNvPr>
            <p:cNvSpPr/>
            <p:nvPr/>
          </p:nvSpPr>
          <p:spPr>
            <a:xfrm>
              <a:off x="7888830" y="3051326"/>
              <a:ext cx="236765" cy="23676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5EC53D7-2310-4E3D-BC2B-2BEDE247B851}"/>
                </a:ext>
              </a:extLst>
            </p:cNvPr>
            <p:cNvSpPr/>
            <p:nvPr/>
          </p:nvSpPr>
          <p:spPr>
            <a:xfrm>
              <a:off x="8505414" y="4213731"/>
              <a:ext cx="236765" cy="2367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8B300E2-B8C5-2F0C-5C42-015005744E66}"/>
                </a:ext>
              </a:extLst>
            </p:cNvPr>
            <p:cNvSpPr/>
            <p:nvPr/>
          </p:nvSpPr>
          <p:spPr>
            <a:xfrm>
              <a:off x="7250868" y="5198105"/>
              <a:ext cx="236765" cy="2367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FCC16D6-E57F-2D98-9109-4FAAEC82070F}"/>
                </a:ext>
              </a:extLst>
            </p:cNvPr>
            <p:cNvSpPr/>
            <p:nvPr/>
          </p:nvSpPr>
          <p:spPr>
            <a:xfrm>
              <a:off x="8292334" y="2336346"/>
              <a:ext cx="236765" cy="23676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1DB5052-2638-D760-A708-1FFAEA19ED72}"/>
                </a:ext>
              </a:extLst>
            </p:cNvPr>
            <p:cNvSpPr/>
            <p:nvPr/>
          </p:nvSpPr>
          <p:spPr>
            <a:xfrm>
              <a:off x="8327179" y="1554733"/>
              <a:ext cx="236765" cy="23676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31B5AB2-1EC1-4724-C74C-7CEBD2323B41}"/>
                </a:ext>
              </a:extLst>
            </p:cNvPr>
            <p:cNvSpPr/>
            <p:nvPr/>
          </p:nvSpPr>
          <p:spPr>
            <a:xfrm>
              <a:off x="10815937" y="2359295"/>
              <a:ext cx="236765" cy="2367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C29724A-60D0-6E2A-6AB1-AB8F20A18C9E}"/>
                </a:ext>
              </a:extLst>
            </p:cNvPr>
            <p:cNvSpPr/>
            <p:nvPr/>
          </p:nvSpPr>
          <p:spPr>
            <a:xfrm>
              <a:off x="10006500" y="2668880"/>
              <a:ext cx="236765" cy="23676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CE36426-961E-3CD1-AB31-ECBDF8867F8B}"/>
                </a:ext>
              </a:extLst>
            </p:cNvPr>
            <p:cNvSpPr/>
            <p:nvPr/>
          </p:nvSpPr>
          <p:spPr>
            <a:xfrm>
              <a:off x="9189114" y="3331740"/>
              <a:ext cx="236765" cy="23676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77B4D05-0526-1A39-EEA8-CA02585D2781}"/>
                </a:ext>
              </a:extLst>
            </p:cNvPr>
            <p:cNvSpPr/>
            <p:nvPr/>
          </p:nvSpPr>
          <p:spPr>
            <a:xfrm>
              <a:off x="9321894" y="4999571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3597221-5A53-E19E-6377-C99F0E135C1C}"/>
                </a:ext>
              </a:extLst>
            </p:cNvPr>
            <p:cNvSpPr/>
            <p:nvPr/>
          </p:nvSpPr>
          <p:spPr>
            <a:xfrm>
              <a:off x="9767146" y="1874554"/>
              <a:ext cx="236765" cy="23676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534DFA8-9E3C-38AA-3A2C-E3B5A1D07242}"/>
                </a:ext>
              </a:extLst>
            </p:cNvPr>
            <p:cNvSpPr/>
            <p:nvPr/>
          </p:nvSpPr>
          <p:spPr>
            <a:xfrm>
              <a:off x="10318875" y="1695714"/>
              <a:ext cx="236765" cy="23676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8101AA7-940C-E586-013A-FFEA162F5CC2}"/>
                </a:ext>
              </a:extLst>
            </p:cNvPr>
            <p:cNvSpPr/>
            <p:nvPr/>
          </p:nvSpPr>
          <p:spPr>
            <a:xfrm>
              <a:off x="10555640" y="4007242"/>
              <a:ext cx="236765" cy="236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15C3644-6AB3-91AA-949B-796153990902}"/>
                </a:ext>
              </a:extLst>
            </p:cNvPr>
            <p:cNvSpPr/>
            <p:nvPr/>
          </p:nvSpPr>
          <p:spPr>
            <a:xfrm>
              <a:off x="11021259" y="2946950"/>
              <a:ext cx="236765" cy="236765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3B73F9D-82CD-21B8-297D-396C774D0D64}"/>
                </a:ext>
              </a:extLst>
            </p:cNvPr>
            <p:cNvCxnSpPr/>
            <p:nvPr/>
          </p:nvCxnSpPr>
          <p:spPr>
            <a:xfrm flipV="1">
              <a:off x="9082216" y="1281215"/>
              <a:ext cx="0" cy="485759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AEA1019-1B57-C50D-114F-CA4BFEC298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0292" y="2859897"/>
              <a:ext cx="2421924" cy="19717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0AF2F61-FC60-449C-538F-C65590C6A0AA}"/>
                </a:ext>
              </a:extLst>
            </p:cNvPr>
            <p:cNvCxnSpPr>
              <a:cxnSpLocks/>
            </p:cNvCxnSpPr>
            <p:nvPr/>
          </p:nvCxnSpPr>
          <p:spPr>
            <a:xfrm>
              <a:off x="9059475" y="3628199"/>
              <a:ext cx="2669059" cy="1401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B90A74C-6D50-ED29-45F9-5099D54B67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2680" y="1435303"/>
              <a:ext cx="0" cy="2182630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CC7970E-2AD5-731D-691E-7313D2ECD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9942" y="3646313"/>
              <a:ext cx="0" cy="2307833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E20CEC11-80ED-0293-D5CD-095EA760E5D9}"/>
              </a:ext>
            </a:extLst>
          </p:cNvPr>
          <p:cNvSpPr/>
          <p:nvPr/>
        </p:nvSpPr>
        <p:spPr>
          <a:xfrm>
            <a:off x="10485949" y="6249176"/>
            <a:ext cx="1796667" cy="1385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70E2477-624D-D05D-AF2E-0508711798E5}"/>
              </a:ext>
            </a:extLst>
          </p:cNvPr>
          <p:cNvSpPr/>
          <p:nvPr/>
        </p:nvSpPr>
        <p:spPr>
          <a:xfrm>
            <a:off x="1028978" y="5681124"/>
            <a:ext cx="236765" cy="2367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9EFEC8EF-5DCF-0A6A-D878-AD4CF6B34087}"/>
              </a:ext>
            </a:extLst>
          </p:cNvPr>
          <p:cNvSpPr/>
          <p:nvPr/>
        </p:nvSpPr>
        <p:spPr>
          <a:xfrm>
            <a:off x="2848105" y="5703186"/>
            <a:ext cx="236765" cy="2367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06982C-A622-FFC4-2B7D-0629C798DE5F}"/>
              </a:ext>
            </a:extLst>
          </p:cNvPr>
          <p:cNvSpPr txBox="1"/>
          <p:nvPr/>
        </p:nvSpPr>
        <p:spPr>
          <a:xfrm>
            <a:off x="7216346" y="4702366"/>
            <a:ext cx="47344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is an idealized case (the tree perfectly describes the data).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generally, the function predicts the </a:t>
            </a:r>
            <a:r>
              <a:rPr lang="en-US" sz="2000" b="1" dirty="0"/>
              <a:t>average</a:t>
            </a:r>
            <a:r>
              <a:rPr lang="en-US" sz="2000" dirty="0"/>
              <a:t> in each cell.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5086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CA1-315B-927C-5CBA-103C34B99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decide how to split?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019B3-5E61-C233-343C-D9AF97BD2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Minimize mean squared error of the prediction!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9C3DD6-6138-7BB2-0C69-491E5C89C849}"/>
              </a:ext>
            </a:extLst>
          </p:cNvPr>
          <p:cNvCxnSpPr/>
          <p:nvPr/>
        </p:nvCxnSpPr>
        <p:spPr>
          <a:xfrm flipV="1">
            <a:off x="1967545" y="3206996"/>
            <a:ext cx="0" cy="2969967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DAE08E-502B-9596-7782-988EAA4EE6D1}"/>
              </a:ext>
            </a:extLst>
          </p:cNvPr>
          <p:cNvCxnSpPr>
            <a:cxnSpLocks/>
          </p:cNvCxnSpPr>
          <p:nvPr/>
        </p:nvCxnSpPr>
        <p:spPr>
          <a:xfrm>
            <a:off x="1967545" y="3239758"/>
            <a:ext cx="2608064" cy="0"/>
          </a:xfrm>
          <a:prstGeom prst="line">
            <a:avLst/>
          </a:prstGeom>
          <a:ln w="38100">
            <a:solidFill>
              <a:schemeClr val="accent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98DCEA-77EE-4A2F-BA0F-2643C2505490}"/>
              </a:ext>
            </a:extLst>
          </p:cNvPr>
          <p:cNvCxnSpPr>
            <a:cxnSpLocks/>
          </p:cNvCxnSpPr>
          <p:nvPr/>
        </p:nvCxnSpPr>
        <p:spPr>
          <a:xfrm flipV="1">
            <a:off x="4619264" y="3238901"/>
            <a:ext cx="0" cy="2938062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E1BB53-A244-B736-33FF-E2BA9A6EF91A}"/>
              </a:ext>
            </a:extLst>
          </p:cNvPr>
          <p:cNvCxnSpPr>
            <a:cxnSpLocks/>
          </p:cNvCxnSpPr>
          <p:nvPr/>
        </p:nvCxnSpPr>
        <p:spPr>
          <a:xfrm>
            <a:off x="2011200" y="6176963"/>
            <a:ext cx="2608064" cy="0"/>
          </a:xfrm>
          <a:prstGeom prst="line">
            <a:avLst/>
          </a:prstGeom>
          <a:ln w="38100">
            <a:solidFill>
              <a:schemeClr val="accent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11E9ACA-17F0-BE39-C41F-3FB936E4A2CC}"/>
              </a:ext>
            </a:extLst>
          </p:cNvPr>
          <p:cNvSpPr txBox="1"/>
          <p:nvPr/>
        </p:nvSpPr>
        <p:spPr>
          <a:xfrm>
            <a:off x="1865971" y="6171857"/>
            <a:ext cx="300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Say we want to split this cell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65A76BA-373C-EA1E-3A69-240DB752C574}"/>
              </a:ext>
            </a:extLst>
          </p:cNvPr>
          <p:cNvSpPr/>
          <p:nvPr/>
        </p:nvSpPr>
        <p:spPr>
          <a:xfrm>
            <a:off x="2236220" y="3283585"/>
            <a:ext cx="544050" cy="5440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4180D6-FBD0-AB7E-E44D-AC89079EA5F7}"/>
              </a:ext>
            </a:extLst>
          </p:cNvPr>
          <p:cNvSpPr/>
          <p:nvPr/>
        </p:nvSpPr>
        <p:spPr>
          <a:xfrm>
            <a:off x="4003893" y="5388476"/>
            <a:ext cx="544050" cy="54405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5ECB83-581B-A158-B5BC-18E676891E21}"/>
              </a:ext>
            </a:extLst>
          </p:cNvPr>
          <p:cNvSpPr/>
          <p:nvPr/>
        </p:nvSpPr>
        <p:spPr>
          <a:xfrm>
            <a:off x="3097916" y="4337544"/>
            <a:ext cx="544050" cy="5440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DDD287-817A-CFA4-5E1B-33AF6C70FB13}"/>
              </a:ext>
            </a:extLst>
          </p:cNvPr>
          <p:cNvSpPr/>
          <p:nvPr/>
        </p:nvSpPr>
        <p:spPr>
          <a:xfrm>
            <a:off x="2330713" y="5214815"/>
            <a:ext cx="544050" cy="54405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9BE56DF-E2BD-975E-26F3-95F3DB0BF1DB}"/>
              </a:ext>
            </a:extLst>
          </p:cNvPr>
          <p:cNvSpPr/>
          <p:nvPr/>
        </p:nvSpPr>
        <p:spPr>
          <a:xfrm>
            <a:off x="3981441" y="3616869"/>
            <a:ext cx="544050" cy="5440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3A0DF9-B6A1-FFB6-200D-6CDBCBFF086D}"/>
              </a:ext>
            </a:extLst>
          </p:cNvPr>
          <p:cNvSpPr txBox="1"/>
          <p:nvPr/>
        </p:nvSpPr>
        <p:spPr>
          <a:xfrm>
            <a:off x="588414" y="2458490"/>
            <a:ext cx="174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“Y” value here is 5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394DC38-6552-59D2-F923-D45216C7BEC5}"/>
              </a:ext>
            </a:extLst>
          </p:cNvPr>
          <p:cNvSpPr/>
          <p:nvPr/>
        </p:nvSpPr>
        <p:spPr>
          <a:xfrm>
            <a:off x="945172" y="3039762"/>
            <a:ext cx="1204904" cy="806315"/>
          </a:xfrm>
          <a:custGeom>
            <a:avLst/>
            <a:gdLst>
              <a:gd name="connsiteX0" fmla="*/ 80439 w 1204904"/>
              <a:gd name="connsiteY0" fmla="*/ 0 h 806315"/>
              <a:gd name="connsiteX1" fmla="*/ 117509 w 1204904"/>
              <a:gd name="connsiteY1" fmla="*/ 766119 h 806315"/>
              <a:gd name="connsiteX2" fmla="*/ 1204904 w 1204904"/>
              <a:gd name="connsiteY2" fmla="*/ 630195 h 80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4904" h="806315">
                <a:moveTo>
                  <a:pt x="80439" y="0"/>
                </a:moveTo>
                <a:cubicBezTo>
                  <a:pt x="5268" y="330543"/>
                  <a:pt x="-69902" y="661087"/>
                  <a:pt x="117509" y="766119"/>
                </a:cubicBezTo>
                <a:cubicBezTo>
                  <a:pt x="304920" y="871151"/>
                  <a:pt x="754912" y="750673"/>
                  <a:pt x="1204904" y="630195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D5DB50C-4EB9-9905-F48D-EFEDFDC011DF}"/>
              </a:ext>
            </a:extLst>
          </p:cNvPr>
          <p:cNvGrpSpPr/>
          <p:nvPr/>
        </p:nvGrpSpPr>
        <p:grpSpPr>
          <a:xfrm>
            <a:off x="449932" y="2187010"/>
            <a:ext cx="5832758" cy="4529287"/>
            <a:chOff x="449932" y="2187010"/>
            <a:chExt cx="5832758" cy="4529287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3189FDC-E1B3-A130-65E1-A9423CD93178}"/>
                </a:ext>
              </a:extLst>
            </p:cNvPr>
            <p:cNvCxnSpPr>
              <a:cxnSpLocks/>
            </p:cNvCxnSpPr>
            <p:nvPr/>
          </p:nvCxnSpPr>
          <p:spPr>
            <a:xfrm>
              <a:off x="465406" y="6694913"/>
              <a:ext cx="5325794" cy="2040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EA0291D-A1A3-B993-1173-38C13DA3F4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858" y="2187010"/>
              <a:ext cx="0" cy="452830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1C33C6-5E2C-9270-7982-1B7D50B54C10}"/>
                </a:ext>
              </a:extLst>
            </p:cNvPr>
            <p:cNvSpPr txBox="1"/>
            <p:nvPr/>
          </p:nvSpPr>
          <p:spPr>
            <a:xfrm rot="16200000">
              <a:off x="355739" y="4228454"/>
              <a:ext cx="557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Age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56B5729-769C-94F1-1CE5-EDA8EE9398C2}"/>
                </a:ext>
              </a:extLst>
            </p:cNvPr>
            <p:cNvSpPr txBox="1"/>
            <p:nvPr/>
          </p:nvSpPr>
          <p:spPr>
            <a:xfrm>
              <a:off x="5344613" y="6346965"/>
              <a:ext cx="938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Income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3085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6964C-8487-C528-9E1B-72D6F48D8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39FE-EB9D-F763-EC83-CD9E9095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decide how to split?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88026-B4B0-3474-218D-6146BA28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Minimize mean squared error of the prediction!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024750-F2A4-FCF1-8DAD-16F30460B4DB}"/>
              </a:ext>
            </a:extLst>
          </p:cNvPr>
          <p:cNvCxnSpPr/>
          <p:nvPr/>
        </p:nvCxnSpPr>
        <p:spPr>
          <a:xfrm flipV="1">
            <a:off x="1967545" y="3206996"/>
            <a:ext cx="0" cy="2969967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72BF6C-298F-EEF3-9924-A1A9BA1E869A}"/>
              </a:ext>
            </a:extLst>
          </p:cNvPr>
          <p:cNvCxnSpPr>
            <a:cxnSpLocks/>
          </p:cNvCxnSpPr>
          <p:nvPr/>
        </p:nvCxnSpPr>
        <p:spPr>
          <a:xfrm>
            <a:off x="1967545" y="3239758"/>
            <a:ext cx="2608064" cy="0"/>
          </a:xfrm>
          <a:prstGeom prst="line">
            <a:avLst/>
          </a:prstGeom>
          <a:ln w="38100">
            <a:solidFill>
              <a:schemeClr val="accent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9944B0-8AE6-9A30-FB51-B40CBFEA400F}"/>
              </a:ext>
            </a:extLst>
          </p:cNvPr>
          <p:cNvCxnSpPr>
            <a:cxnSpLocks/>
          </p:cNvCxnSpPr>
          <p:nvPr/>
        </p:nvCxnSpPr>
        <p:spPr>
          <a:xfrm flipV="1">
            <a:off x="4619264" y="3238901"/>
            <a:ext cx="0" cy="2938062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DA07BE-F7D5-D1B2-E407-4662C0D95F64}"/>
              </a:ext>
            </a:extLst>
          </p:cNvPr>
          <p:cNvCxnSpPr>
            <a:cxnSpLocks/>
          </p:cNvCxnSpPr>
          <p:nvPr/>
        </p:nvCxnSpPr>
        <p:spPr>
          <a:xfrm>
            <a:off x="2011200" y="6176963"/>
            <a:ext cx="2608064" cy="0"/>
          </a:xfrm>
          <a:prstGeom prst="line">
            <a:avLst/>
          </a:prstGeom>
          <a:ln w="38100">
            <a:solidFill>
              <a:schemeClr val="accent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B499CEB-E73C-37D9-F231-10F2DA708363}"/>
              </a:ext>
            </a:extLst>
          </p:cNvPr>
          <p:cNvSpPr/>
          <p:nvPr/>
        </p:nvSpPr>
        <p:spPr>
          <a:xfrm>
            <a:off x="2236220" y="3283585"/>
            <a:ext cx="544050" cy="5440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8B8706-9E08-87F7-80AC-5071DB632CAE}"/>
              </a:ext>
            </a:extLst>
          </p:cNvPr>
          <p:cNvSpPr/>
          <p:nvPr/>
        </p:nvSpPr>
        <p:spPr>
          <a:xfrm>
            <a:off x="4003893" y="5388476"/>
            <a:ext cx="544050" cy="54405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EF042AA-B47B-DF3C-1951-7D588350FC68}"/>
              </a:ext>
            </a:extLst>
          </p:cNvPr>
          <p:cNvSpPr/>
          <p:nvPr/>
        </p:nvSpPr>
        <p:spPr>
          <a:xfrm>
            <a:off x="3097916" y="4337544"/>
            <a:ext cx="544050" cy="5440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E0F9050-2150-B6E8-D70F-AAF371481021}"/>
              </a:ext>
            </a:extLst>
          </p:cNvPr>
          <p:cNvSpPr/>
          <p:nvPr/>
        </p:nvSpPr>
        <p:spPr>
          <a:xfrm>
            <a:off x="2330713" y="5214815"/>
            <a:ext cx="544050" cy="54405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1E94B6-F0E8-8161-B358-DF4CAADFA79D}"/>
              </a:ext>
            </a:extLst>
          </p:cNvPr>
          <p:cNvSpPr/>
          <p:nvPr/>
        </p:nvSpPr>
        <p:spPr>
          <a:xfrm>
            <a:off x="3981441" y="3616869"/>
            <a:ext cx="544050" cy="5440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9261EA-B8D0-C010-EED0-98D0E8E4AB10}"/>
              </a:ext>
            </a:extLst>
          </p:cNvPr>
          <p:cNvSpPr txBox="1"/>
          <p:nvPr/>
        </p:nvSpPr>
        <p:spPr>
          <a:xfrm>
            <a:off x="588414" y="2458490"/>
            <a:ext cx="174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“Y” value here is 5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EF10A2FF-B23F-DB2E-6296-0BE1C5A3A312}"/>
              </a:ext>
            </a:extLst>
          </p:cNvPr>
          <p:cNvSpPr/>
          <p:nvPr/>
        </p:nvSpPr>
        <p:spPr>
          <a:xfrm>
            <a:off x="945172" y="3039762"/>
            <a:ext cx="1204904" cy="806315"/>
          </a:xfrm>
          <a:custGeom>
            <a:avLst/>
            <a:gdLst>
              <a:gd name="connsiteX0" fmla="*/ 80439 w 1204904"/>
              <a:gd name="connsiteY0" fmla="*/ 0 h 806315"/>
              <a:gd name="connsiteX1" fmla="*/ 117509 w 1204904"/>
              <a:gd name="connsiteY1" fmla="*/ 766119 h 806315"/>
              <a:gd name="connsiteX2" fmla="*/ 1204904 w 1204904"/>
              <a:gd name="connsiteY2" fmla="*/ 630195 h 80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4904" h="806315">
                <a:moveTo>
                  <a:pt x="80439" y="0"/>
                </a:moveTo>
                <a:cubicBezTo>
                  <a:pt x="5268" y="330543"/>
                  <a:pt x="-69902" y="661087"/>
                  <a:pt x="117509" y="766119"/>
                </a:cubicBezTo>
                <a:cubicBezTo>
                  <a:pt x="304920" y="871151"/>
                  <a:pt x="754912" y="750673"/>
                  <a:pt x="1204904" y="630195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A65C38-0D8C-E7C3-2CAF-68E75106DB06}"/>
              </a:ext>
            </a:extLst>
          </p:cNvPr>
          <p:cNvCxnSpPr>
            <a:cxnSpLocks/>
          </p:cNvCxnSpPr>
          <p:nvPr/>
        </p:nvCxnSpPr>
        <p:spPr>
          <a:xfrm>
            <a:off x="2011200" y="4210667"/>
            <a:ext cx="2608064" cy="0"/>
          </a:xfrm>
          <a:prstGeom prst="line">
            <a:avLst/>
          </a:prstGeom>
          <a:ln w="76200">
            <a:solidFill>
              <a:schemeClr val="accent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788847-69F4-9465-4890-770A279F95A3}"/>
              </a:ext>
            </a:extLst>
          </p:cNvPr>
          <p:cNvGrpSpPr/>
          <p:nvPr/>
        </p:nvGrpSpPr>
        <p:grpSpPr>
          <a:xfrm>
            <a:off x="3458191" y="2545695"/>
            <a:ext cx="2637809" cy="2448534"/>
            <a:chOff x="3458191" y="2545695"/>
            <a:chExt cx="2637809" cy="2448534"/>
          </a:xfrm>
        </p:grpSpPr>
        <p:sp>
          <p:nvSpPr>
            <p:cNvPr id="12" name="Oval Callout 11">
              <a:extLst>
                <a:ext uri="{FF2B5EF4-FFF2-40B4-BE49-F238E27FC236}">
                  <a16:creationId xmlns:a16="http://schemas.microsoft.com/office/drawing/2014/main" id="{60BA1DAD-B61D-2D1F-B234-B5182DE3607A}"/>
                </a:ext>
              </a:extLst>
            </p:cNvPr>
            <p:cNvSpPr/>
            <p:nvPr/>
          </p:nvSpPr>
          <p:spPr>
            <a:xfrm>
              <a:off x="3458191" y="2545695"/>
              <a:ext cx="1992715" cy="797011"/>
            </a:xfrm>
            <a:prstGeom prst="wedgeEllipseCallout">
              <a:avLst>
                <a:gd name="adj1" fmla="val -57419"/>
                <a:gd name="adj2" fmla="val 7490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Average is 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Callout 12">
                  <a:extLst>
                    <a:ext uri="{FF2B5EF4-FFF2-40B4-BE49-F238E27FC236}">
                      <a16:creationId xmlns:a16="http://schemas.microsoft.com/office/drawing/2014/main" id="{5816874F-DFCF-5A9B-E72B-1B9707489878}"/>
                    </a:ext>
                  </a:extLst>
                </p:cNvPr>
                <p:cNvSpPr/>
                <p:nvPr/>
              </p:nvSpPr>
              <p:spPr>
                <a:xfrm>
                  <a:off x="3891759" y="4059637"/>
                  <a:ext cx="2204241" cy="934592"/>
                </a:xfrm>
                <a:prstGeom prst="wedgeEllipseCallout">
                  <a:avLst>
                    <a:gd name="adj1" fmla="val -57419"/>
                    <a:gd name="adj2" fmla="val 74903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Average is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1+1+4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Callout 12">
                  <a:extLst>
                    <a:ext uri="{FF2B5EF4-FFF2-40B4-BE49-F238E27FC236}">
                      <a16:creationId xmlns:a16="http://schemas.microsoft.com/office/drawing/2014/main" id="{5816874F-DFCF-5A9B-E72B-1B97074898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1759" y="4059637"/>
                  <a:ext cx="2204241" cy="934592"/>
                </a:xfrm>
                <a:prstGeom prst="wedgeEllipseCallout">
                  <a:avLst>
                    <a:gd name="adj1" fmla="val -57419"/>
                    <a:gd name="adj2" fmla="val 74903"/>
                  </a:avLst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AC382C-C55C-2D4B-2BC7-2017205ADBC4}"/>
              </a:ext>
            </a:extLst>
          </p:cNvPr>
          <p:cNvGrpSpPr/>
          <p:nvPr/>
        </p:nvGrpSpPr>
        <p:grpSpPr>
          <a:xfrm>
            <a:off x="6434620" y="2843211"/>
            <a:ext cx="5100764" cy="1683722"/>
            <a:chOff x="6434620" y="2843211"/>
            <a:chExt cx="5100764" cy="168372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1F7EF7-0716-D8C9-C2E2-1FA682017BA2}"/>
                </a:ext>
              </a:extLst>
            </p:cNvPr>
            <p:cNvSpPr txBox="1"/>
            <p:nvPr/>
          </p:nvSpPr>
          <p:spPr>
            <a:xfrm>
              <a:off x="6759021" y="2843211"/>
              <a:ext cx="3962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This split leads to error…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EB46AF1-AAEF-1D31-3543-28AE8822B532}"/>
                    </a:ext>
                  </a:extLst>
                </p:cNvPr>
                <p:cNvSpPr txBox="1"/>
                <p:nvPr/>
              </p:nvSpPr>
              <p:spPr>
                <a:xfrm>
                  <a:off x="6434620" y="3574108"/>
                  <a:ext cx="5100764" cy="952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5−5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5−5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4−2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1−2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1−2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EB46AF1-AAEF-1D31-3543-28AE8822B5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4620" y="3574108"/>
                  <a:ext cx="5100764" cy="95282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083A6E9-C16C-4FA7-E9E0-9A01D4763596}"/>
              </a:ext>
            </a:extLst>
          </p:cNvPr>
          <p:cNvSpPr txBox="1"/>
          <p:nvPr/>
        </p:nvSpPr>
        <p:spPr>
          <a:xfrm>
            <a:off x="1865971" y="6171857"/>
            <a:ext cx="300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Say we want to split this cell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42C008-5C6D-171A-C75D-EEC0507363D1}"/>
              </a:ext>
            </a:extLst>
          </p:cNvPr>
          <p:cNvGrpSpPr/>
          <p:nvPr/>
        </p:nvGrpSpPr>
        <p:grpSpPr>
          <a:xfrm>
            <a:off x="449932" y="2187010"/>
            <a:ext cx="5832758" cy="4529287"/>
            <a:chOff x="449932" y="2187010"/>
            <a:chExt cx="5832758" cy="4529287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7BC393C-F16D-7729-B5DC-1C75C94A97FC}"/>
                </a:ext>
              </a:extLst>
            </p:cNvPr>
            <p:cNvCxnSpPr>
              <a:cxnSpLocks/>
            </p:cNvCxnSpPr>
            <p:nvPr/>
          </p:nvCxnSpPr>
          <p:spPr>
            <a:xfrm>
              <a:off x="465406" y="6694913"/>
              <a:ext cx="5325794" cy="2040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1E03DC2-B528-A04F-418B-ADF38A887D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858" y="2187010"/>
              <a:ext cx="0" cy="452830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6B4E16-39F1-6CF5-8D52-BEB0F5798C38}"/>
                </a:ext>
              </a:extLst>
            </p:cNvPr>
            <p:cNvSpPr txBox="1"/>
            <p:nvPr/>
          </p:nvSpPr>
          <p:spPr>
            <a:xfrm rot="16200000">
              <a:off x="355739" y="4228454"/>
              <a:ext cx="557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Age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5C9908-4207-BCCA-E972-56FD6E54F1F7}"/>
                </a:ext>
              </a:extLst>
            </p:cNvPr>
            <p:cNvSpPr txBox="1"/>
            <p:nvPr/>
          </p:nvSpPr>
          <p:spPr>
            <a:xfrm>
              <a:off x="5344613" y="6346965"/>
              <a:ext cx="938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Income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666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8E94D-2375-F73A-0307-2D55EE91A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C0C1-6B12-3ED5-6F38-F6498584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decide how to split?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F7537-965A-9AF0-6BED-6DE974588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Minimize mean squared error of the prediction!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250A7C-5D27-A1EC-4CC6-FD30EC79346F}"/>
              </a:ext>
            </a:extLst>
          </p:cNvPr>
          <p:cNvCxnSpPr/>
          <p:nvPr/>
        </p:nvCxnSpPr>
        <p:spPr>
          <a:xfrm flipV="1">
            <a:off x="1967545" y="3206996"/>
            <a:ext cx="0" cy="2969967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EB1268-675E-F5BD-4306-CA57E6329E18}"/>
              </a:ext>
            </a:extLst>
          </p:cNvPr>
          <p:cNvCxnSpPr>
            <a:cxnSpLocks/>
          </p:cNvCxnSpPr>
          <p:nvPr/>
        </p:nvCxnSpPr>
        <p:spPr>
          <a:xfrm>
            <a:off x="1967545" y="3239758"/>
            <a:ext cx="2608064" cy="0"/>
          </a:xfrm>
          <a:prstGeom prst="line">
            <a:avLst/>
          </a:prstGeom>
          <a:ln w="38100">
            <a:solidFill>
              <a:schemeClr val="accent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2B61A8-FB33-6103-9D6E-F4ADEE5F4210}"/>
              </a:ext>
            </a:extLst>
          </p:cNvPr>
          <p:cNvCxnSpPr>
            <a:cxnSpLocks/>
          </p:cNvCxnSpPr>
          <p:nvPr/>
        </p:nvCxnSpPr>
        <p:spPr>
          <a:xfrm flipV="1">
            <a:off x="4619264" y="3238901"/>
            <a:ext cx="0" cy="2938062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3D0C33-AA6E-4B5B-8C27-5261079C6701}"/>
              </a:ext>
            </a:extLst>
          </p:cNvPr>
          <p:cNvCxnSpPr>
            <a:cxnSpLocks/>
          </p:cNvCxnSpPr>
          <p:nvPr/>
        </p:nvCxnSpPr>
        <p:spPr>
          <a:xfrm>
            <a:off x="2011200" y="6176963"/>
            <a:ext cx="2608064" cy="0"/>
          </a:xfrm>
          <a:prstGeom prst="line">
            <a:avLst/>
          </a:prstGeom>
          <a:ln w="38100">
            <a:solidFill>
              <a:schemeClr val="accent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B7EA073C-5006-411E-F21C-B6C036C19151}"/>
              </a:ext>
            </a:extLst>
          </p:cNvPr>
          <p:cNvSpPr/>
          <p:nvPr/>
        </p:nvSpPr>
        <p:spPr>
          <a:xfrm>
            <a:off x="2236220" y="3283585"/>
            <a:ext cx="544050" cy="5440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75FC3E-EED2-C268-8AC6-45AE089490D4}"/>
              </a:ext>
            </a:extLst>
          </p:cNvPr>
          <p:cNvSpPr/>
          <p:nvPr/>
        </p:nvSpPr>
        <p:spPr>
          <a:xfrm>
            <a:off x="4003893" y="5388476"/>
            <a:ext cx="544050" cy="54405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7C82E1-2C14-CFB2-35B8-5B5D607C958F}"/>
              </a:ext>
            </a:extLst>
          </p:cNvPr>
          <p:cNvSpPr/>
          <p:nvPr/>
        </p:nvSpPr>
        <p:spPr>
          <a:xfrm>
            <a:off x="3097916" y="4337544"/>
            <a:ext cx="544050" cy="5440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AF6D0A9-1AF4-AE5E-EDCA-2A75104EDAEA}"/>
              </a:ext>
            </a:extLst>
          </p:cNvPr>
          <p:cNvSpPr/>
          <p:nvPr/>
        </p:nvSpPr>
        <p:spPr>
          <a:xfrm>
            <a:off x="2330713" y="5214815"/>
            <a:ext cx="544050" cy="54405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7AB1EA3-129D-0E5B-ED12-C506FEAE3ECC}"/>
              </a:ext>
            </a:extLst>
          </p:cNvPr>
          <p:cNvSpPr/>
          <p:nvPr/>
        </p:nvSpPr>
        <p:spPr>
          <a:xfrm>
            <a:off x="3981441" y="3616869"/>
            <a:ext cx="544050" cy="5440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0142E6-FBDC-2375-C235-9754E9428120}"/>
              </a:ext>
            </a:extLst>
          </p:cNvPr>
          <p:cNvSpPr txBox="1"/>
          <p:nvPr/>
        </p:nvSpPr>
        <p:spPr>
          <a:xfrm>
            <a:off x="588414" y="2458490"/>
            <a:ext cx="174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“Y” value here is 5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CD876DC7-8572-BF85-EA5E-1CFB087A5108}"/>
              </a:ext>
            </a:extLst>
          </p:cNvPr>
          <p:cNvSpPr/>
          <p:nvPr/>
        </p:nvSpPr>
        <p:spPr>
          <a:xfrm>
            <a:off x="945172" y="3039762"/>
            <a:ext cx="1204904" cy="806315"/>
          </a:xfrm>
          <a:custGeom>
            <a:avLst/>
            <a:gdLst>
              <a:gd name="connsiteX0" fmla="*/ 80439 w 1204904"/>
              <a:gd name="connsiteY0" fmla="*/ 0 h 806315"/>
              <a:gd name="connsiteX1" fmla="*/ 117509 w 1204904"/>
              <a:gd name="connsiteY1" fmla="*/ 766119 h 806315"/>
              <a:gd name="connsiteX2" fmla="*/ 1204904 w 1204904"/>
              <a:gd name="connsiteY2" fmla="*/ 630195 h 80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4904" h="806315">
                <a:moveTo>
                  <a:pt x="80439" y="0"/>
                </a:moveTo>
                <a:cubicBezTo>
                  <a:pt x="5268" y="330543"/>
                  <a:pt x="-69902" y="661087"/>
                  <a:pt x="117509" y="766119"/>
                </a:cubicBezTo>
                <a:cubicBezTo>
                  <a:pt x="304920" y="871151"/>
                  <a:pt x="754912" y="750673"/>
                  <a:pt x="1204904" y="630195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20CFC9-990A-4F72-A291-743764D1E80C}"/>
              </a:ext>
            </a:extLst>
          </p:cNvPr>
          <p:cNvCxnSpPr>
            <a:cxnSpLocks/>
          </p:cNvCxnSpPr>
          <p:nvPr/>
        </p:nvCxnSpPr>
        <p:spPr>
          <a:xfrm>
            <a:off x="1939879" y="5100354"/>
            <a:ext cx="2608064" cy="0"/>
          </a:xfrm>
          <a:prstGeom prst="line">
            <a:avLst/>
          </a:prstGeom>
          <a:ln w="76200">
            <a:solidFill>
              <a:schemeClr val="accent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151FC7-810C-AC0B-5F0D-ACBD0FC8ADFC}"/>
              </a:ext>
            </a:extLst>
          </p:cNvPr>
          <p:cNvGrpSpPr/>
          <p:nvPr/>
        </p:nvGrpSpPr>
        <p:grpSpPr>
          <a:xfrm>
            <a:off x="3369941" y="2630123"/>
            <a:ext cx="2939786" cy="2513916"/>
            <a:chOff x="3458191" y="2545695"/>
            <a:chExt cx="2939786" cy="2513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Callout 11">
                  <a:extLst>
                    <a:ext uri="{FF2B5EF4-FFF2-40B4-BE49-F238E27FC236}">
                      <a16:creationId xmlns:a16="http://schemas.microsoft.com/office/drawing/2014/main" id="{3432DC5F-5B96-9924-9724-06D73FCEBB87}"/>
                    </a:ext>
                  </a:extLst>
                </p:cNvPr>
                <p:cNvSpPr/>
                <p:nvPr/>
              </p:nvSpPr>
              <p:spPr>
                <a:xfrm>
                  <a:off x="3458191" y="2545695"/>
                  <a:ext cx="2462448" cy="797011"/>
                </a:xfrm>
                <a:prstGeom prst="wedgeEllipseCallout">
                  <a:avLst>
                    <a:gd name="adj1" fmla="val -57419"/>
                    <a:gd name="adj2" fmla="val 74903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Average is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5+5+4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≈4.6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Oval Callout 11">
                  <a:extLst>
                    <a:ext uri="{FF2B5EF4-FFF2-40B4-BE49-F238E27FC236}">
                      <a16:creationId xmlns:a16="http://schemas.microsoft.com/office/drawing/2014/main" id="{3432DC5F-5B96-9924-9724-06D73FCEB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8191" y="2545695"/>
                  <a:ext cx="2462448" cy="797011"/>
                </a:xfrm>
                <a:prstGeom prst="wedgeEllipseCallout">
                  <a:avLst>
                    <a:gd name="adj1" fmla="val -57419"/>
                    <a:gd name="adj2" fmla="val 74903"/>
                  </a:avLst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Callout 12">
                  <a:extLst>
                    <a:ext uri="{FF2B5EF4-FFF2-40B4-BE49-F238E27FC236}">
                      <a16:creationId xmlns:a16="http://schemas.microsoft.com/office/drawing/2014/main" id="{EB9ADAFA-7620-BD74-F49D-DFF5FFF58E59}"/>
                    </a:ext>
                  </a:extLst>
                </p:cNvPr>
                <p:cNvSpPr/>
                <p:nvPr/>
              </p:nvSpPr>
              <p:spPr>
                <a:xfrm>
                  <a:off x="4193736" y="4125019"/>
                  <a:ext cx="2204241" cy="934592"/>
                </a:xfrm>
                <a:prstGeom prst="wedgeEllipseCallout">
                  <a:avLst>
                    <a:gd name="adj1" fmla="val -57419"/>
                    <a:gd name="adj2" fmla="val 74903"/>
                  </a:avLst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Average 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Callout 12">
                  <a:extLst>
                    <a:ext uri="{FF2B5EF4-FFF2-40B4-BE49-F238E27FC236}">
                      <a16:creationId xmlns:a16="http://schemas.microsoft.com/office/drawing/2014/main" id="{EB9ADAFA-7620-BD74-F49D-DFF5FFF58E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3736" y="4125019"/>
                  <a:ext cx="2204241" cy="934592"/>
                </a:xfrm>
                <a:prstGeom prst="wedgeEllipseCallout">
                  <a:avLst>
                    <a:gd name="adj1" fmla="val -57419"/>
                    <a:gd name="adj2" fmla="val 74903"/>
                  </a:avLst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1FD53F-315B-5D90-A30B-C054B538E79C}"/>
              </a:ext>
            </a:extLst>
          </p:cNvPr>
          <p:cNvGrpSpPr/>
          <p:nvPr/>
        </p:nvGrpSpPr>
        <p:grpSpPr>
          <a:xfrm>
            <a:off x="6434620" y="2843211"/>
            <a:ext cx="5282553" cy="2113327"/>
            <a:chOff x="6434620" y="2843211"/>
            <a:chExt cx="5282553" cy="211332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C66D22-E9C4-3751-EDEC-A6EF90AF0E03}"/>
                </a:ext>
              </a:extLst>
            </p:cNvPr>
            <p:cNvSpPr txBox="1"/>
            <p:nvPr/>
          </p:nvSpPr>
          <p:spPr>
            <a:xfrm>
              <a:off x="6759021" y="2843211"/>
              <a:ext cx="49581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This split leads to error about…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1844BDF-B57F-CA90-CA11-CA097F04B8C8}"/>
                    </a:ext>
                  </a:extLst>
                </p:cNvPr>
                <p:cNvSpPr txBox="1"/>
                <p:nvPr/>
              </p:nvSpPr>
              <p:spPr>
                <a:xfrm>
                  <a:off x="6434620" y="3574108"/>
                  <a:ext cx="5100764" cy="13824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5−4.6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5−4.6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4−4.6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1−1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1−1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𝟔𝟖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1844BDF-B57F-CA90-CA11-CA097F04B8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4620" y="3574108"/>
                  <a:ext cx="5100764" cy="13824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FD35CD-D396-58D1-D3F3-9DD68CB260E9}"/>
              </a:ext>
            </a:extLst>
          </p:cNvPr>
          <p:cNvGrpSpPr/>
          <p:nvPr/>
        </p:nvGrpSpPr>
        <p:grpSpPr>
          <a:xfrm>
            <a:off x="9310178" y="82707"/>
            <a:ext cx="2715156" cy="747938"/>
            <a:chOff x="9238097" y="132094"/>
            <a:chExt cx="2715156" cy="74793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2EAB540-2706-B8BA-5E65-0A4E8D3D3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07264" y="132094"/>
              <a:ext cx="345989" cy="74793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8E8ADA0-08EB-FE34-79EF-0D08E31A8947}"/>
                </a:ext>
              </a:extLst>
            </p:cNvPr>
            <p:cNvSpPr txBox="1"/>
            <p:nvPr/>
          </p:nvSpPr>
          <p:spPr>
            <a:xfrm>
              <a:off x="9238097" y="141368"/>
              <a:ext cx="23691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1"/>
                  </a:solidFill>
                </a:rPr>
                <a:t>This isn’t the only way to build a regression tree!  </a:t>
              </a:r>
            </a:p>
            <a:p>
              <a:pPr algn="r"/>
              <a:r>
                <a:rPr lang="en-US" sz="1400" dirty="0">
                  <a:solidFill>
                    <a:schemeClr val="accent1"/>
                  </a:solidFill>
                </a:rPr>
                <a:t>But it’s a common one.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106CC1-917D-3D68-6F11-D9BBBBB88FA6}"/>
              </a:ext>
            </a:extLst>
          </p:cNvPr>
          <p:cNvGrpSpPr/>
          <p:nvPr/>
        </p:nvGrpSpPr>
        <p:grpSpPr>
          <a:xfrm>
            <a:off x="9218346" y="1003892"/>
            <a:ext cx="2806988" cy="1384995"/>
            <a:chOff x="9365829" y="198703"/>
            <a:chExt cx="2480980" cy="138499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E5DF63-1383-5A61-7CEB-E85FB60A9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541004" y="530376"/>
              <a:ext cx="305805" cy="74793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90CD671-DC03-9309-EA6E-5483490573B3}"/>
                </a:ext>
              </a:extLst>
            </p:cNvPr>
            <p:cNvSpPr txBox="1"/>
            <p:nvPr/>
          </p:nvSpPr>
          <p:spPr>
            <a:xfrm>
              <a:off x="9365829" y="198703"/>
              <a:ext cx="217517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3"/>
                  </a:solidFill>
                </a:rPr>
                <a:t>Also, we should be more careful about using the same data point “</a:t>
              </a:r>
              <a:r>
                <a:rPr lang="en-US" sz="1400" b="1" dirty="0">
                  <a:solidFill>
                    <a:schemeClr val="accent3"/>
                  </a:solidFill>
                </a:rPr>
                <a:t>4</a:t>
              </a:r>
              <a:r>
                <a:rPr lang="en-US" sz="1400" dirty="0">
                  <a:solidFill>
                    <a:schemeClr val="accent3"/>
                  </a:solidFill>
                </a:rPr>
                <a:t>” to compute the average “4.6” and also to compute the term “(</a:t>
              </a:r>
              <a:r>
                <a:rPr lang="en-US" sz="1400" b="1" dirty="0">
                  <a:solidFill>
                    <a:schemeClr val="accent3"/>
                  </a:solidFill>
                </a:rPr>
                <a:t>4</a:t>
              </a:r>
              <a:r>
                <a:rPr lang="en-US" sz="1400" dirty="0">
                  <a:solidFill>
                    <a:schemeClr val="accent3"/>
                  </a:solidFill>
                </a:rPr>
                <a:t>-4.6)</a:t>
              </a:r>
              <a:r>
                <a:rPr lang="en-US" sz="1400" baseline="30000" dirty="0">
                  <a:solidFill>
                    <a:schemeClr val="accent3"/>
                  </a:solidFill>
                </a:rPr>
                <a:t>2</a:t>
              </a:r>
              <a:r>
                <a:rPr lang="en-US" sz="1400" dirty="0">
                  <a:solidFill>
                    <a:schemeClr val="accent3"/>
                  </a:solidFill>
                </a:rPr>
                <a:t>” in the MSE...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5013615-5E9C-1B44-187D-ABEC43159947}"/>
              </a:ext>
            </a:extLst>
          </p:cNvPr>
          <p:cNvSpPr txBox="1"/>
          <p:nvPr/>
        </p:nvSpPr>
        <p:spPr>
          <a:xfrm>
            <a:off x="1865971" y="6171857"/>
            <a:ext cx="300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Say we want to split this cell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8753FE6-4B6D-68ED-57E3-61D1E6034AE0}"/>
              </a:ext>
            </a:extLst>
          </p:cNvPr>
          <p:cNvGrpSpPr/>
          <p:nvPr/>
        </p:nvGrpSpPr>
        <p:grpSpPr>
          <a:xfrm>
            <a:off x="449932" y="2187010"/>
            <a:ext cx="5832758" cy="4529287"/>
            <a:chOff x="449932" y="2187010"/>
            <a:chExt cx="5832758" cy="4529287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C3BD478-2FDF-A932-A950-C6F7732C445E}"/>
                </a:ext>
              </a:extLst>
            </p:cNvPr>
            <p:cNvCxnSpPr>
              <a:cxnSpLocks/>
            </p:cNvCxnSpPr>
            <p:nvPr/>
          </p:nvCxnSpPr>
          <p:spPr>
            <a:xfrm>
              <a:off x="465406" y="6694913"/>
              <a:ext cx="5325794" cy="20403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6502F2F-0830-60E6-73BE-83F526306D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858" y="2187010"/>
              <a:ext cx="0" cy="452830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821E2A-3F9E-4928-0643-BFAB010A04D7}"/>
                </a:ext>
              </a:extLst>
            </p:cNvPr>
            <p:cNvSpPr txBox="1"/>
            <p:nvPr/>
          </p:nvSpPr>
          <p:spPr>
            <a:xfrm rot="16200000">
              <a:off x="355739" y="4228454"/>
              <a:ext cx="557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Age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2A1E926-2F3E-A231-D366-9A104C33B9E2}"/>
                </a:ext>
              </a:extLst>
            </p:cNvPr>
            <p:cNvSpPr txBox="1"/>
            <p:nvPr/>
          </p:nvSpPr>
          <p:spPr>
            <a:xfrm>
              <a:off x="5344613" y="6346965"/>
              <a:ext cx="938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Income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9E98163-29D0-CB1A-7DE3-93C8D8ABF174}"/>
              </a:ext>
            </a:extLst>
          </p:cNvPr>
          <p:cNvSpPr/>
          <p:nvPr/>
        </p:nvSpPr>
        <p:spPr>
          <a:xfrm>
            <a:off x="6003040" y="5218656"/>
            <a:ext cx="4255300" cy="145446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That’s much smaller!  Choose this split.</a:t>
            </a:r>
          </a:p>
        </p:txBody>
      </p:sp>
    </p:spTree>
    <p:extLst>
      <p:ext uri="{BB962C8B-B14F-4D97-AF65-F5344CB8AC3E}">
        <p14:creationId xmlns:p14="http://schemas.microsoft.com/office/powerpoint/2010/main" val="185408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52CF0-1FD3-2AC2-E4B4-77F0D586E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Trees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E01E0-E569-E27B-071E-71E197C32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6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32330-628B-33E3-A77C-F0FC8C865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Trees to Estimate CATE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890E70-6A26-186E-7A77-0E7D7323A6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85768" y="2446637"/>
                <a:ext cx="9228437" cy="34708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Regression trees let us learn arbitrary functions from data!  So let’s just learn the function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600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890E70-6A26-186E-7A77-0E7D7323A6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5768" y="2446637"/>
                <a:ext cx="9228437" cy="3470833"/>
              </a:xfrm>
              <a:blipFill>
                <a:blip r:embed="rId3"/>
                <a:stretch>
                  <a:fillRect l="-2060"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4569466-5264-AAC0-A34F-0AAA42351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1491" y="1976003"/>
            <a:ext cx="1276865" cy="29059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7FB60A0-BA03-0A41-69CD-5118D386E005}"/>
              </a:ext>
            </a:extLst>
          </p:cNvPr>
          <p:cNvGrpSpPr/>
          <p:nvPr/>
        </p:nvGrpSpPr>
        <p:grpSpPr>
          <a:xfrm>
            <a:off x="5079763" y="4300151"/>
            <a:ext cx="5196610" cy="2042624"/>
            <a:chOff x="5079763" y="4300151"/>
            <a:chExt cx="5196610" cy="20426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9F5437-AC0D-2004-E90C-79D750F2C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8786" y="4837697"/>
              <a:ext cx="1697587" cy="1505078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5E8C9B4-3A64-56A5-33EF-ED2BDDC7E764}"/>
                </a:ext>
              </a:extLst>
            </p:cNvPr>
            <p:cNvSpPr/>
            <p:nvPr/>
          </p:nvSpPr>
          <p:spPr>
            <a:xfrm>
              <a:off x="5079763" y="4300151"/>
              <a:ext cx="3311611" cy="191905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Discuss!  </a:t>
              </a:r>
            </a:p>
            <a:p>
              <a:pPr algn="ctr"/>
              <a:r>
                <a:rPr lang="en-US" sz="3200" dirty="0"/>
                <a:t>Is it that easy?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984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D8796-F507-0AEE-13D5-D90F3B03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AB89-B93A-F402-19AA-B2C148E79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Recap and 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Conditional Average Treatment Effects (CATE)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Regression Trees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Causal Trees, two ways!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Causal Forests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Examples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59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ED663-DEDA-BE67-FFEF-BA26CBFA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fast!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B1B24-3297-08B8-D1BB-E6EAF90982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fundamental problem of causal inference </a:t>
                </a:r>
                <a:r>
                  <a:rPr lang="en-US" dirty="0"/>
                  <a:t>is back!</a:t>
                </a:r>
              </a:p>
              <a:p>
                <a:endParaRPr lang="en-US" sz="900" dirty="0"/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We only observe one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of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endParaRPr lang="en-US" sz="1050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“Just learn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” only works if we have labeled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…and we don’t have </a:t>
                </a:r>
                <a:r>
                  <a:rPr lang="en-US" b="1" dirty="0">
                    <a:solidFill>
                      <a:schemeClr val="accent1"/>
                    </a:solidFill>
                  </a:rPr>
                  <a:t>any</a:t>
                </a:r>
                <a:r>
                  <a:rPr lang="en-US" dirty="0">
                    <a:solidFill>
                      <a:schemeClr val="accent1"/>
                    </a:solidFill>
                  </a:rPr>
                  <a:t> such data points!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B1B24-3297-08B8-D1BB-E6EAF90982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009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4F01-AB92-4A1F-2CAE-6E6D5FE5B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9AC48-FDD1-209E-AB0E-AD5536C64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Actually, we </a:t>
            </a:r>
            <a:r>
              <a:rPr lang="en-US" b="1" dirty="0"/>
              <a:t>can</a:t>
            </a:r>
            <a:r>
              <a:rPr lang="en-US" dirty="0"/>
              <a:t> estimate the error (to determine which split is best) by being clever!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Propensity Scores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…other ways that we will skip in class…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19AA332-BD7A-8263-69C6-1262071D06ED}"/>
              </a:ext>
            </a:extLst>
          </p:cNvPr>
          <p:cNvSpPr/>
          <p:nvPr/>
        </p:nvSpPr>
        <p:spPr>
          <a:xfrm rot="9600506">
            <a:off x="10951176" y="1102564"/>
            <a:ext cx="1458098" cy="8031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43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11C1F2-BE05-58F2-8879-311D59A3DC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Estimating the best splits</a:t>
                </a:r>
                <a:br>
                  <a:rPr lang="en-US" dirty="0"/>
                </a:br>
                <a:r>
                  <a:rPr lang="en-US" sz="4000" dirty="0"/>
                  <a:t>even though we don’t know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11C1F2-BE05-58F2-8879-311D59A3DC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498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72358-3A45-0ECE-5DD6-DD71EB3E7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90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972E2-CE02-448B-A540-8FFC20FE7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04B5F-A5DD-B296-6243-4110F57A6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decide how to split this cell: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E194F7-A2BF-1A9A-EFDF-0C8B0AE3F259}"/>
              </a:ext>
            </a:extLst>
          </p:cNvPr>
          <p:cNvCxnSpPr/>
          <p:nvPr/>
        </p:nvCxnSpPr>
        <p:spPr>
          <a:xfrm flipV="1">
            <a:off x="1967545" y="3206996"/>
            <a:ext cx="0" cy="2969967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EDECEC-249E-4536-67EA-B852576ADCD2}"/>
              </a:ext>
            </a:extLst>
          </p:cNvPr>
          <p:cNvCxnSpPr>
            <a:cxnSpLocks/>
          </p:cNvCxnSpPr>
          <p:nvPr/>
        </p:nvCxnSpPr>
        <p:spPr>
          <a:xfrm>
            <a:off x="1967545" y="3239758"/>
            <a:ext cx="2608064" cy="0"/>
          </a:xfrm>
          <a:prstGeom prst="line">
            <a:avLst/>
          </a:prstGeom>
          <a:ln w="38100">
            <a:solidFill>
              <a:schemeClr val="accent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A9CED3-1CB8-6445-19D7-CAE1C9F14B2A}"/>
              </a:ext>
            </a:extLst>
          </p:cNvPr>
          <p:cNvCxnSpPr>
            <a:cxnSpLocks/>
          </p:cNvCxnSpPr>
          <p:nvPr/>
        </p:nvCxnSpPr>
        <p:spPr>
          <a:xfrm flipV="1">
            <a:off x="4619264" y="3238901"/>
            <a:ext cx="0" cy="2938062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949379-8DFF-638E-4492-6493058CD278}"/>
              </a:ext>
            </a:extLst>
          </p:cNvPr>
          <p:cNvCxnSpPr>
            <a:cxnSpLocks/>
          </p:cNvCxnSpPr>
          <p:nvPr/>
        </p:nvCxnSpPr>
        <p:spPr>
          <a:xfrm>
            <a:off x="2011200" y="6176963"/>
            <a:ext cx="2608064" cy="0"/>
          </a:xfrm>
          <a:prstGeom prst="line">
            <a:avLst/>
          </a:prstGeom>
          <a:ln w="38100">
            <a:solidFill>
              <a:schemeClr val="accent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C6AD50E-0A5B-6FA8-3F14-487CFC4E042D}"/>
              </a:ext>
            </a:extLst>
          </p:cNvPr>
          <p:cNvSpPr/>
          <p:nvPr/>
        </p:nvSpPr>
        <p:spPr>
          <a:xfrm>
            <a:off x="2236220" y="3283585"/>
            <a:ext cx="544050" cy="5440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4F931E-9747-60C9-BD2E-4DF3EF10C486}"/>
              </a:ext>
            </a:extLst>
          </p:cNvPr>
          <p:cNvSpPr/>
          <p:nvPr/>
        </p:nvSpPr>
        <p:spPr>
          <a:xfrm>
            <a:off x="3939927" y="5549443"/>
            <a:ext cx="544050" cy="54405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85D032-FCE7-1C05-73FA-8CE72BADED55}"/>
              </a:ext>
            </a:extLst>
          </p:cNvPr>
          <p:cNvSpPr/>
          <p:nvPr/>
        </p:nvSpPr>
        <p:spPr>
          <a:xfrm>
            <a:off x="3097916" y="4337544"/>
            <a:ext cx="544050" cy="5440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C51217-1C8F-1B27-EA71-326936A8E4A7}"/>
              </a:ext>
            </a:extLst>
          </p:cNvPr>
          <p:cNvSpPr/>
          <p:nvPr/>
        </p:nvSpPr>
        <p:spPr>
          <a:xfrm>
            <a:off x="2070018" y="5319115"/>
            <a:ext cx="544050" cy="54405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6B00FD2-AF3F-FD2A-2D00-F98FBBF20FA9}"/>
              </a:ext>
            </a:extLst>
          </p:cNvPr>
          <p:cNvSpPr/>
          <p:nvPr/>
        </p:nvSpPr>
        <p:spPr>
          <a:xfrm>
            <a:off x="3981441" y="3616869"/>
            <a:ext cx="544050" cy="5440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331F61-9C4C-73C7-75C3-E0F4D23DBA9B}"/>
              </a:ext>
            </a:extLst>
          </p:cNvPr>
          <p:cNvGrpSpPr/>
          <p:nvPr/>
        </p:nvGrpSpPr>
        <p:grpSpPr>
          <a:xfrm>
            <a:off x="1939879" y="4160919"/>
            <a:ext cx="8562706" cy="939435"/>
            <a:chOff x="1939879" y="4160919"/>
            <a:chExt cx="8562706" cy="93943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3049262-1D3A-9293-7772-DDAD848A8C35}"/>
                </a:ext>
              </a:extLst>
            </p:cNvPr>
            <p:cNvCxnSpPr>
              <a:cxnSpLocks/>
            </p:cNvCxnSpPr>
            <p:nvPr/>
          </p:nvCxnSpPr>
          <p:spPr>
            <a:xfrm>
              <a:off x="1939879" y="5100354"/>
              <a:ext cx="2608064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213245E-CF11-F342-09C5-E516A50962A6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4181273"/>
              <a:ext cx="2608064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373F28-7430-9E80-393F-F4C046EA6C2A}"/>
                </a:ext>
              </a:extLst>
            </p:cNvPr>
            <p:cNvSpPr txBox="1"/>
            <p:nvPr/>
          </p:nvSpPr>
          <p:spPr>
            <a:xfrm>
              <a:off x="5698385" y="4338600"/>
              <a:ext cx="48042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5"/>
                  </a:solidFill>
                </a:rPr>
                <a:t>Which of these two splits is better?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E2CEAEA-A99E-7911-22D4-D7A7C3C9FED3}"/>
                </a:ext>
              </a:extLst>
            </p:cNvPr>
            <p:cNvCxnSpPr>
              <a:stCxn id="16" idx="1"/>
            </p:cNvCxnSpPr>
            <p:nvPr/>
          </p:nvCxnSpPr>
          <p:spPr>
            <a:xfrm flipH="1" flipV="1">
              <a:off x="4619264" y="4160919"/>
              <a:ext cx="1079121" cy="40851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38B6DA0-AA83-AD81-89C1-CA6D60CF1399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>
              <a:off x="4690586" y="4569433"/>
              <a:ext cx="1007799" cy="53092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FD3F1EA3-C629-6535-11DE-FDF7053BDEB9}"/>
              </a:ext>
            </a:extLst>
          </p:cNvPr>
          <p:cNvSpPr/>
          <p:nvPr/>
        </p:nvSpPr>
        <p:spPr>
          <a:xfrm>
            <a:off x="2697924" y="5546107"/>
            <a:ext cx="544050" cy="5440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7F7CE79-1C82-B246-7370-8B832B02A3D5}"/>
              </a:ext>
            </a:extLst>
          </p:cNvPr>
          <p:cNvSpPr/>
          <p:nvPr/>
        </p:nvSpPr>
        <p:spPr>
          <a:xfrm>
            <a:off x="3002339" y="3320651"/>
            <a:ext cx="544050" cy="54405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83F72C7-8EB7-38C5-BC2D-006685450A83}"/>
              </a:ext>
            </a:extLst>
          </p:cNvPr>
          <p:cNvSpPr/>
          <p:nvPr/>
        </p:nvSpPr>
        <p:spPr>
          <a:xfrm>
            <a:off x="3344641" y="5183825"/>
            <a:ext cx="544050" cy="5440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25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307989C8-B2A4-5DC5-9F56-4D66024E3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33" y="3196436"/>
            <a:ext cx="355534" cy="4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3E16C95C-B6C0-7809-BBBD-F4A9034A6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65" y="4237843"/>
            <a:ext cx="355534" cy="4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2476AFC8-7952-96D4-CC9B-7A566FB72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11" y="5177130"/>
            <a:ext cx="355534" cy="4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2BF3996A-AB63-5207-DBF5-6D8567AA5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070" y="5392076"/>
            <a:ext cx="355534" cy="4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02CF2065-F292-78AA-E8D5-58C4F93C6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611" y="128101"/>
            <a:ext cx="355534" cy="4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AE2A22B-863D-5F4A-FD2C-F291F66B2D83}"/>
              </a:ext>
            </a:extLst>
          </p:cNvPr>
          <p:cNvSpPr txBox="1"/>
          <p:nvPr/>
        </p:nvSpPr>
        <p:spPr>
          <a:xfrm>
            <a:off x="9191145" y="180457"/>
            <a:ext cx="259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means “won the lottery”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479546D-3A0A-62C3-A475-297EA03DDC21}"/>
              </a:ext>
            </a:extLst>
          </p:cNvPr>
          <p:cNvSpPr/>
          <p:nvPr/>
        </p:nvSpPr>
        <p:spPr>
          <a:xfrm>
            <a:off x="8741353" y="727470"/>
            <a:ext cx="544050" cy="5440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1B597A-EC10-8094-89FB-66F2C09F5449}"/>
              </a:ext>
            </a:extLst>
          </p:cNvPr>
          <p:cNvSpPr txBox="1"/>
          <p:nvPr/>
        </p:nvSpPr>
        <p:spPr>
          <a:xfrm>
            <a:off x="9285403" y="814829"/>
            <a:ext cx="241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means “consumed 5”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FEC89FF-38D7-2814-A1A9-1E44CC4F8897}"/>
              </a:ext>
            </a:extLst>
          </p:cNvPr>
          <p:cNvCxnSpPr/>
          <p:nvPr/>
        </p:nvCxnSpPr>
        <p:spPr>
          <a:xfrm>
            <a:off x="1447091" y="6578600"/>
            <a:ext cx="4060085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54B3A85-CFAF-0EA6-8D6D-87903D283376}"/>
              </a:ext>
            </a:extLst>
          </p:cNvPr>
          <p:cNvCxnSpPr>
            <a:cxnSpLocks/>
          </p:cNvCxnSpPr>
          <p:nvPr/>
        </p:nvCxnSpPr>
        <p:spPr>
          <a:xfrm flipV="1">
            <a:off x="1447091" y="2592492"/>
            <a:ext cx="0" cy="398610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BE07636-9621-D9DF-90BD-C8AD4849CBC2}"/>
              </a:ext>
            </a:extLst>
          </p:cNvPr>
          <p:cNvSpPr txBox="1"/>
          <p:nvPr/>
        </p:nvSpPr>
        <p:spPr>
          <a:xfrm>
            <a:off x="5488544" y="6400811"/>
            <a:ext cx="5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9547F7-CB9F-17B1-EF63-373C36D635C7}"/>
              </a:ext>
            </a:extLst>
          </p:cNvPr>
          <p:cNvSpPr txBox="1"/>
          <p:nvPr/>
        </p:nvSpPr>
        <p:spPr>
          <a:xfrm>
            <a:off x="1472409" y="2491527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Income</a:t>
            </a:r>
          </a:p>
        </p:txBody>
      </p:sp>
    </p:spTree>
    <p:extLst>
      <p:ext uri="{BB962C8B-B14F-4D97-AF65-F5344CB8AC3E}">
        <p14:creationId xmlns:p14="http://schemas.microsoft.com/office/powerpoint/2010/main" val="97044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B9FEC-5EA5-3F63-65DF-2399561A9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AFA8F-FF53-DC48-B075-D059E0AB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8280"/>
            <a:ext cx="10515600" cy="1325563"/>
          </a:xfrm>
        </p:spPr>
        <p:txBody>
          <a:bodyPr/>
          <a:lstStyle/>
          <a:p>
            <a:r>
              <a:rPr lang="en-US" dirty="0"/>
              <a:t>How to split this cell?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20F2ED-4E83-1FE4-089C-9F39D26E2E04}"/>
              </a:ext>
            </a:extLst>
          </p:cNvPr>
          <p:cNvGrpSpPr/>
          <p:nvPr/>
        </p:nvGrpSpPr>
        <p:grpSpPr>
          <a:xfrm>
            <a:off x="1431801" y="1507795"/>
            <a:ext cx="2184474" cy="2455344"/>
            <a:chOff x="1967545" y="3196436"/>
            <a:chExt cx="2651719" cy="298052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061311A-67D9-5770-CFEA-19A75A2EDB2F}"/>
                </a:ext>
              </a:extLst>
            </p:cNvPr>
            <p:cNvCxnSpPr/>
            <p:nvPr/>
          </p:nvCxnSpPr>
          <p:spPr>
            <a:xfrm flipV="1">
              <a:off x="1967545" y="3206996"/>
              <a:ext cx="0" cy="296996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8D5BCD5-F413-8DF5-F83A-8DBFD7D6845E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5" y="3239758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F1BE9B5-EBDC-1BC2-9DBE-6BB3306B34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264" y="3238901"/>
              <a:ext cx="0" cy="2938062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449F047-6376-8D55-84F8-435934C775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6176963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E2F8757-F9DC-E3C4-343E-B503AD42F7E4}"/>
                </a:ext>
              </a:extLst>
            </p:cNvPr>
            <p:cNvSpPr/>
            <p:nvPr/>
          </p:nvSpPr>
          <p:spPr>
            <a:xfrm>
              <a:off x="2236220" y="3283585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8B4E98-6748-5FE9-ED48-D2BC20425424}"/>
                </a:ext>
              </a:extLst>
            </p:cNvPr>
            <p:cNvSpPr/>
            <p:nvPr/>
          </p:nvSpPr>
          <p:spPr>
            <a:xfrm>
              <a:off x="3939927" y="554944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CC16A4C-DED5-814F-D895-CEC3FA37B54E}"/>
                </a:ext>
              </a:extLst>
            </p:cNvPr>
            <p:cNvSpPr/>
            <p:nvPr/>
          </p:nvSpPr>
          <p:spPr>
            <a:xfrm>
              <a:off x="3097916" y="4337544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A98F9C-873B-3D92-51BA-BD15811E991A}"/>
                </a:ext>
              </a:extLst>
            </p:cNvPr>
            <p:cNvSpPr/>
            <p:nvPr/>
          </p:nvSpPr>
          <p:spPr>
            <a:xfrm>
              <a:off x="2070018" y="5319115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D880524-49E5-BFC4-5A45-22F93AA0DF43}"/>
                </a:ext>
              </a:extLst>
            </p:cNvPr>
            <p:cNvSpPr/>
            <p:nvPr/>
          </p:nvSpPr>
          <p:spPr>
            <a:xfrm>
              <a:off x="3981441" y="3616869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E1F597-3CE2-FE3E-AF35-31824F7C3FC5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4181273"/>
              <a:ext cx="2608064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31EC424-BEED-F8C0-0685-F63A1E040B0B}"/>
                </a:ext>
              </a:extLst>
            </p:cNvPr>
            <p:cNvSpPr/>
            <p:nvPr/>
          </p:nvSpPr>
          <p:spPr>
            <a:xfrm>
              <a:off x="2728370" y="5477810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713579F-F575-EADA-A1D2-81A5CE886C73}"/>
                </a:ext>
              </a:extLst>
            </p:cNvPr>
            <p:cNvSpPr/>
            <p:nvPr/>
          </p:nvSpPr>
          <p:spPr>
            <a:xfrm>
              <a:off x="3000395" y="3331897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E1A265-3B00-18A9-F777-355C9F9B4143}"/>
                </a:ext>
              </a:extLst>
            </p:cNvPr>
            <p:cNvSpPr/>
            <p:nvPr/>
          </p:nvSpPr>
          <p:spPr>
            <a:xfrm>
              <a:off x="3344641" y="5183825"/>
              <a:ext cx="544050" cy="5440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25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FBD25F06-4EF6-5857-D152-EA40B40190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33" y="319643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D77541A6-898E-2DC5-BFC3-59526E38F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265" y="4237843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65BBAC04-3392-6A52-C855-CF44D52132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011" y="5177130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5385E0FA-0E96-2E88-D922-85EFA51B98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070" y="539207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10A5B0D8-0B4C-7EDB-E1A1-59E299433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611" y="128101"/>
            <a:ext cx="355534" cy="4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587DCB8-B5A3-9AEB-6B5E-2F0934D76A77}"/>
              </a:ext>
            </a:extLst>
          </p:cNvPr>
          <p:cNvSpPr txBox="1"/>
          <p:nvPr/>
        </p:nvSpPr>
        <p:spPr>
          <a:xfrm>
            <a:off x="9191145" y="180457"/>
            <a:ext cx="259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means “won the lottery”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DF90513-B821-68B8-70DA-C5A8793B2A32}"/>
              </a:ext>
            </a:extLst>
          </p:cNvPr>
          <p:cNvSpPr/>
          <p:nvPr/>
        </p:nvSpPr>
        <p:spPr>
          <a:xfrm>
            <a:off x="8741353" y="727470"/>
            <a:ext cx="544050" cy="5440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B27BE0-53AC-C171-6F7F-EC258ECBB274}"/>
              </a:ext>
            </a:extLst>
          </p:cNvPr>
          <p:cNvSpPr txBox="1"/>
          <p:nvPr/>
        </p:nvSpPr>
        <p:spPr>
          <a:xfrm>
            <a:off x="9285403" y="814829"/>
            <a:ext cx="241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means “consumed 5”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0B3614-E2C3-499E-2117-ADC52A31ADEC}"/>
              </a:ext>
            </a:extLst>
          </p:cNvPr>
          <p:cNvGrpSpPr/>
          <p:nvPr/>
        </p:nvGrpSpPr>
        <p:grpSpPr>
          <a:xfrm>
            <a:off x="1428863" y="4307713"/>
            <a:ext cx="2184475" cy="2455344"/>
            <a:chOff x="1967544" y="3196436"/>
            <a:chExt cx="2651720" cy="298052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32906B3-7051-410E-A094-D65C11EC0C74}"/>
                </a:ext>
              </a:extLst>
            </p:cNvPr>
            <p:cNvCxnSpPr/>
            <p:nvPr/>
          </p:nvCxnSpPr>
          <p:spPr>
            <a:xfrm flipV="1">
              <a:off x="1967545" y="3206996"/>
              <a:ext cx="0" cy="296996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C088E5A-3A73-5E48-B6D3-D3432574346B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5" y="3239758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12BFA7C-D006-C22D-8671-6B43326E2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264" y="3238901"/>
              <a:ext cx="0" cy="2938062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F074DE-664B-E8D8-489E-7BE4BB26570D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6176963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4A7795C-72D4-D2E5-1CFE-AFC95C645526}"/>
                </a:ext>
              </a:extLst>
            </p:cNvPr>
            <p:cNvSpPr/>
            <p:nvPr/>
          </p:nvSpPr>
          <p:spPr>
            <a:xfrm>
              <a:off x="2236220" y="3283585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341ADD3-BBC7-D89F-F341-6286BB98BAB4}"/>
                </a:ext>
              </a:extLst>
            </p:cNvPr>
            <p:cNvSpPr/>
            <p:nvPr/>
          </p:nvSpPr>
          <p:spPr>
            <a:xfrm>
              <a:off x="3939927" y="554944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4DC5860-5927-9756-5195-113CB682A2BB}"/>
                </a:ext>
              </a:extLst>
            </p:cNvPr>
            <p:cNvSpPr/>
            <p:nvPr/>
          </p:nvSpPr>
          <p:spPr>
            <a:xfrm>
              <a:off x="3097916" y="4337544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D2BD080-B033-763E-DB04-D837BBFA7D4F}"/>
                </a:ext>
              </a:extLst>
            </p:cNvPr>
            <p:cNvSpPr/>
            <p:nvPr/>
          </p:nvSpPr>
          <p:spPr>
            <a:xfrm>
              <a:off x="2070018" y="5319115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9FD7EB1-6C6C-81B5-F5AC-740672DB73FD}"/>
                </a:ext>
              </a:extLst>
            </p:cNvPr>
            <p:cNvSpPr/>
            <p:nvPr/>
          </p:nvSpPr>
          <p:spPr>
            <a:xfrm>
              <a:off x="3981441" y="3616869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B5C3C9C-9464-7FA6-A5F8-DFE1E689BE7D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4" y="5060011"/>
              <a:ext cx="2608064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ECAE5A0-D570-A1DA-B00E-A662B13AB9DF}"/>
                </a:ext>
              </a:extLst>
            </p:cNvPr>
            <p:cNvSpPr/>
            <p:nvPr/>
          </p:nvSpPr>
          <p:spPr>
            <a:xfrm>
              <a:off x="2714731" y="5526112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D56D1AD-3911-61E0-1CE5-2B48FAF2FF70}"/>
                </a:ext>
              </a:extLst>
            </p:cNvPr>
            <p:cNvSpPr/>
            <p:nvPr/>
          </p:nvSpPr>
          <p:spPr>
            <a:xfrm>
              <a:off x="3037773" y="338003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91130E4-816D-5E46-F9CE-6CC45788E41F}"/>
                </a:ext>
              </a:extLst>
            </p:cNvPr>
            <p:cNvSpPr/>
            <p:nvPr/>
          </p:nvSpPr>
          <p:spPr>
            <a:xfrm>
              <a:off x="3344641" y="5183825"/>
              <a:ext cx="544050" cy="5440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51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148EB545-65C8-CB2A-78E0-1C0A7F838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33" y="319643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20BE8F43-3549-EB0A-E102-E8D0A6AEA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265" y="4237843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032E2D81-569B-4A1C-4D0E-D4B71BF098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011" y="5177130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818128A5-4887-2765-3280-78D9DDEC25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070" y="539207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81885C6-2BCE-85A4-CB7D-A758EAF43C30}"/>
              </a:ext>
            </a:extLst>
          </p:cNvPr>
          <p:cNvSpPr txBox="1"/>
          <p:nvPr/>
        </p:nvSpPr>
        <p:spPr>
          <a:xfrm>
            <a:off x="485314" y="2487261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 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F62D924-E72B-EC73-6996-D18099E36A5F}"/>
              </a:ext>
            </a:extLst>
          </p:cNvPr>
          <p:cNvSpPr txBox="1"/>
          <p:nvPr/>
        </p:nvSpPr>
        <p:spPr>
          <a:xfrm>
            <a:off x="436487" y="545125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1F8071-3F5D-9EA5-F845-BF7C67D094A1}"/>
                  </a:ext>
                </a:extLst>
              </p:cNvPr>
              <p:cNvSpPr txBox="1"/>
              <p:nvPr/>
            </p:nvSpPr>
            <p:spPr>
              <a:xfrm>
                <a:off x="4558524" y="1856211"/>
                <a:ext cx="6852381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First, let’s figure out the estimate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that each of these splits represents.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Take the observational comparison in each cell…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1F8071-3F5D-9EA5-F845-BF7C67D09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24" y="1856211"/>
                <a:ext cx="6852381" cy="1138773"/>
              </a:xfrm>
              <a:prstGeom prst="rect">
                <a:avLst/>
              </a:prstGeom>
              <a:blipFill>
                <a:blip r:embed="rId4"/>
                <a:stretch>
                  <a:fillRect l="-1296" t="-8791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989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97F35-AAC9-D1AF-A73A-765B5E7EC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8EC9E9-96AF-0439-1DCB-FB721653969E}"/>
              </a:ext>
            </a:extLst>
          </p:cNvPr>
          <p:cNvSpPr/>
          <p:nvPr/>
        </p:nvSpPr>
        <p:spPr>
          <a:xfrm>
            <a:off x="1442367" y="5864510"/>
            <a:ext cx="2184475" cy="8939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C13E1D-AC83-9B21-8E08-2D1F48CBAF7B}"/>
              </a:ext>
            </a:extLst>
          </p:cNvPr>
          <p:cNvSpPr/>
          <p:nvPr/>
        </p:nvSpPr>
        <p:spPr>
          <a:xfrm>
            <a:off x="1442368" y="4364997"/>
            <a:ext cx="2184475" cy="1477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0C7A8D-72EE-2E19-D3A4-BB4FF638E310}"/>
              </a:ext>
            </a:extLst>
          </p:cNvPr>
          <p:cNvSpPr/>
          <p:nvPr/>
        </p:nvSpPr>
        <p:spPr>
          <a:xfrm>
            <a:off x="1428863" y="2328822"/>
            <a:ext cx="2184475" cy="1610558"/>
          </a:xfrm>
          <a:prstGeom prst="rect">
            <a:avLst/>
          </a:prstGeom>
          <a:solidFill>
            <a:srgbClr val="FCFF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CED1CA-4B12-1F45-DC3D-50B867BDAA3F}"/>
              </a:ext>
            </a:extLst>
          </p:cNvPr>
          <p:cNvSpPr/>
          <p:nvPr/>
        </p:nvSpPr>
        <p:spPr>
          <a:xfrm>
            <a:off x="1428863" y="1542777"/>
            <a:ext cx="2184475" cy="759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D5299-1C98-9223-CC6D-C1EB8592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8280"/>
            <a:ext cx="10515600" cy="1325563"/>
          </a:xfrm>
        </p:spPr>
        <p:txBody>
          <a:bodyPr/>
          <a:lstStyle/>
          <a:p>
            <a:r>
              <a:rPr lang="en-US" dirty="0"/>
              <a:t>How to split this cell?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A9A892-F812-B8B3-90E9-9A0CDE155C42}"/>
              </a:ext>
            </a:extLst>
          </p:cNvPr>
          <p:cNvGrpSpPr/>
          <p:nvPr/>
        </p:nvGrpSpPr>
        <p:grpSpPr>
          <a:xfrm>
            <a:off x="1431801" y="1507795"/>
            <a:ext cx="2184474" cy="2455344"/>
            <a:chOff x="1967545" y="3196436"/>
            <a:chExt cx="2651719" cy="298052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0B5C4EE-7782-B14C-A96B-4A12B832CDB7}"/>
                </a:ext>
              </a:extLst>
            </p:cNvPr>
            <p:cNvCxnSpPr/>
            <p:nvPr/>
          </p:nvCxnSpPr>
          <p:spPr>
            <a:xfrm flipV="1">
              <a:off x="1967545" y="3206996"/>
              <a:ext cx="0" cy="296996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8EFC74B-3330-7A95-6189-FFF92A8ACAF7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5" y="3239758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683539-0CA6-A758-312A-9DDB0C3746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264" y="3238901"/>
              <a:ext cx="0" cy="2938062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6B39B9A-4E78-7A68-B4F9-62446197D3E7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6176963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5D1BD97-5877-91B7-7449-A188B44B24AA}"/>
                </a:ext>
              </a:extLst>
            </p:cNvPr>
            <p:cNvSpPr/>
            <p:nvPr/>
          </p:nvSpPr>
          <p:spPr>
            <a:xfrm>
              <a:off x="2236220" y="3283585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94FDE71-345E-8EEB-8243-3DAB4A320697}"/>
                </a:ext>
              </a:extLst>
            </p:cNvPr>
            <p:cNvSpPr/>
            <p:nvPr/>
          </p:nvSpPr>
          <p:spPr>
            <a:xfrm>
              <a:off x="3939927" y="554944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7455289-5EBA-4C3D-031B-82340C10851E}"/>
                </a:ext>
              </a:extLst>
            </p:cNvPr>
            <p:cNvSpPr/>
            <p:nvPr/>
          </p:nvSpPr>
          <p:spPr>
            <a:xfrm>
              <a:off x="3097916" y="4337544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52378D6-D126-5935-0ECB-2DC9CE028AB1}"/>
                </a:ext>
              </a:extLst>
            </p:cNvPr>
            <p:cNvSpPr/>
            <p:nvPr/>
          </p:nvSpPr>
          <p:spPr>
            <a:xfrm>
              <a:off x="2070018" y="5319115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181955B-C89A-F72B-FF06-1BA1C270B51E}"/>
                </a:ext>
              </a:extLst>
            </p:cNvPr>
            <p:cNvSpPr/>
            <p:nvPr/>
          </p:nvSpPr>
          <p:spPr>
            <a:xfrm>
              <a:off x="3981441" y="3616869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830A089-37A7-9EF8-C9E4-F0941E4F99F7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4181273"/>
              <a:ext cx="2608064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30B0FEF-0507-78E5-C11C-2181A6683ABB}"/>
                </a:ext>
              </a:extLst>
            </p:cNvPr>
            <p:cNvSpPr/>
            <p:nvPr/>
          </p:nvSpPr>
          <p:spPr>
            <a:xfrm>
              <a:off x="2728370" y="5477810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ADA3CD9-9A7A-605D-E2C7-31F0DA5B284C}"/>
                </a:ext>
              </a:extLst>
            </p:cNvPr>
            <p:cNvSpPr/>
            <p:nvPr/>
          </p:nvSpPr>
          <p:spPr>
            <a:xfrm>
              <a:off x="3000395" y="3331897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22EA84E-089D-FD53-2EE1-CA9FFAE78530}"/>
                </a:ext>
              </a:extLst>
            </p:cNvPr>
            <p:cNvSpPr/>
            <p:nvPr/>
          </p:nvSpPr>
          <p:spPr>
            <a:xfrm>
              <a:off x="3344641" y="5183825"/>
              <a:ext cx="544050" cy="5440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25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A1C19B25-00CA-7288-7C6A-8D0525642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33" y="319643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8D447878-3F4E-2153-9F4B-83495A7781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265" y="4237843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624BCA24-FFFE-3B94-C16F-3491BE5F7F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011" y="5177130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33F3623D-59ED-C828-6B51-EA4392039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070" y="539207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1DC8109C-AF64-D90F-D32C-9FBF5A1F9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611" y="128101"/>
            <a:ext cx="355534" cy="4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5745BEB-A11E-220F-5D10-5AEEB0F25750}"/>
              </a:ext>
            </a:extLst>
          </p:cNvPr>
          <p:cNvSpPr txBox="1"/>
          <p:nvPr/>
        </p:nvSpPr>
        <p:spPr>
          <a:xfrm>
            <a:off x="9191145" y="180457"/>
            <a:ext cx="259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means “won the lottery”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3F37364-C81F-770C-7C0C-C686DF8B7DDC}"/>
              </a:ext>
            </a:extLst>
          </p:cNvPr>
          <p:cNvSpPr/>
          <p:nvPr/>
        </p:nvSpPr>
        <p:spPr>
          <a:xfrm>
            <a:off x="8741353" y="727470"/>
            <a:ext cx="544050" cy="5440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4130CA-B75C-AE1D-07AA-A1995ADDB240}"/>
              </a:ext>
            </a:extLst>
          </p:cNvPr>
          <p:cNvSpPr txBox="1"/>
          <p:nvPr/>
        </p:nvSpPr>
        <p:spPr>
          <a:xfrm>
            <a:off x="9285403" y="814829"/>
            <a:ext cx="241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means “consumed 5”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B543AA-E72C-6C28-2AF3-1A436F7E560B}"/>
              </a:ext>
            </a:extLst>
          </p:cNvPr>
          <p:cNvGrpSpPr/>
          <p:nvPr/>
        </p:nvGrpSpPr>
        <p:grpSpPr>
          <a:xfrm>
            <a:off x="1428863" y="4307713"/>
            <a:ext cx="2184475" cy="2455344"/>
            <a:chOff x="1967544" y="3196436"/>
            <a:chExt cx="2651720" cy="298052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9DF915B-77AC-D104-8955-A2FEFF95F5E5}"/>
                </a:ext>
              </a:extLst>
            </p:cNvPr>
            <p:cNvCxnSpPr/>
            <p:nvPr/>
          </p:nvCxnSpPr>
          <p:spPr>
            <a:xfrm flipV="1">
              <a:off x="1967545" y="3206996"/>
              <a:ext cx="0" cy="296996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7823FBC-A736-6870-283D-719036D00C1E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5" y="3239758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5DC1388-6F88-141A-DEFB-CDB391EEFE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264" y="3238901"/>
              <a:ext cx="0" cy="2938062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46C74FB-679D-6DB2-3EEE-7FD558030184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6176963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BBB6B65-BBEE-BA2D-8077-B10ABA8A6120}"/>
                </a:ext>
              </a:extLst>
            </p:cNvPr>
            <p:cNvSpPr/>
            <p:nvPr/>
          </p:nvSpPr>
          <p:spPr>
            <a:xfrm>
              <a:off x="2236220" y="3283585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923C5EF-17BF-90E1-F208-6AA6BC0A69CB}"/>
                </a:ext>
              </a:extLst>
            </p:cNvPr>
            <p:cNvSpPr/>
            <p:nvPr/>
          </p:nvSpPr>
          <p:spPr>
            <a:xfrm>
              <a:off x="3939927" y="554944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C51197E-FBB7-A3C6-0DA5-D6ECBD65D319}"/>
                </a:ext>
              </a:extLst>
            </p:cNvPr>
            <p:cNvSpPr/>
            <p:nvPr/>
          </p:nvSpPr>
          <p:spPr>
            <a:xfrm>
              <a:off x="3097916" y="4337544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3866D2E-8A84-D3ED-2C81-CFAEE8FE58B1}"/>
                </a:ext>
              </a:extLst>
            </p:cNvPr>
            <p:cNvSpPr/>
            <p:nvPr/>
          </p:nvSpPr>
          <p:spPr>
            <a:xfrm>
              <a:off x="2070018" y="5319115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A1CC594-1065-5B2B-C08C-F958851B9803}"/>
                </a:ext>
              </a:extLst>
            </p:cNvPr>
            <p:cNvSpPr/>
            <p:nvPr/>
          </p:nvSpPr>
          <p:spPr>
            <a:xfrm>
              <a:off x="3981441" y="3616869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FF65F1A-A88E-41C8-52B3-2F3DB40C2F59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4" y="5060011"/>
              <a:ext cx="2608064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0F41D87-1DFA-A4D4-01CD-E0C29A6D6B07}"/>
                </a:ext>
              </a:extLst>
            </p:cNvPr>
            <p:cNvSpPr/>
            <p:nvPr/>
          </p:nvSpPr>
          <p:spPr>
            <a:xfrm>
              <a:off x="2714731" y="5526112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8FEB397-819B-07F5-8D92-21BB140D2B5F}"/>
                </a:ext>
              </a:extLst>
            </p:cNvPr>
            <p:cNvSpPr/>
            <p:nvPr/>
          </p:nvSpPr>
          <p:spPr>
            <a:xfrm>
              <a:off x="3037773" y="338003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42882E8-35EE-956E-93AA-70C23B5DDFBD}"/>
                </a:ext>
              </a:extLst>
            </p:cNvPr>
            <p:cNvSpPr/>
            <p:nvPr/>
          </p:nvSpPr>
          <p:spPr>
            <a:xfrm>
              <a:off x="3344641" y="5183825"/>
              <a:ext cx="544050" cy="5440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51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0B689C62-DA50-3233-43D0-1AA959A699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33" y="319643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5F11221C-7EFF-3A17-F10C-0505150061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265" y="4237843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BA1B52C5-CD32-D9E9-F202-A47907E614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011" y="5177130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43E91BD7-8818-FE68-E8FC-E699989251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070" y="539207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6DD5AC3A-8F28-74DF-18AB-C2F0632E67D4}"/>
              </a:ext>
            </a:extLst>
          </p:cNvPr>
          <p:cNvSpPr txBox="1"/>
          <p:nvPr/>
        </p:nvSpPr>
        <p:spPr>
          <a:xfrm>
            <a:off x="485314" y="2487261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 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FAA04A5-8676-6815-9A40-D1F0B8E7C959}"/>
              </a:ext>
            </a:extLst>
          </p:cNvPr>
          <p:cNvSpPr txBox="1"/>
          <p:nvPr/>
        </p:nvSpPr>
        <p:spPr>
          <a:xfrm>
            <a:off x="436487" y="545125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38EC6B6-D8F3-51C7-6A14-458DB1631B17}"/>
                  </a:ext>
                </a:extLst>
              </p:cNvPr>
              <p:cNvSpPr txBox="1"/>
              <p:nvPr/>
            </p:nvSpPr>
            <p:spPr>
              <a:xfrm>
                <a:off x="4558524" y="1856211"/>
                <a:ext cx="6852381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First, let’s figure out the estimate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that each of these splits represents.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Take the observational comparison in each cell…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38EC6B6-D8F3-51C7-6A14-458DB1631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24" y="1856211"/>
                <a:ext cx="6852381" cy="1138773"/>
              </a:xfrm>
              <a:prstGeom prst="rect">
                <a:avLst/>
              </a:prstGeom>
              <a:blipFill>
                <a:blip r:embed="rId4"/>
                <a:stretch>
                  <a:fillRect l="-1296" t="-8791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Callout 17">
                <a:extLst>
                  <a:ext uri="{FF2B5EF4-FFF2-40B4-BE49-F238E27FC236}">
                    <a16:creationId xmlns:a16="http://schemas.microsoft.com/office/drawing/2014/main" id="{D8FF4ED7-D4DB-D380-D781-4C2BCA7A6841}"/>
                  </a:ext>
                </a:extLst>
              </p:cNvPr>
              <p:cNvSpPr/>
              <p:nvPr/>
            </p:nvSpPr>
            <p:spPr>
              <a:xfrm>
                <a:off x="3437517" y="890872"/>
                <a:ext cx="2960010" cy="682486"/>
              </a:xfrm>
              <a:prstGeom prst="wedgeEllipseCallout">
                <a:avLst>
                  <a:gd name="adj1" fmla="val -57419"/>
                  <a:gd name="adj2" fmla="val 74903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1+5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Oval Callout 17">
                <a:extLst>
                  <a:ext uri="{FF2B5EF4-FFF2-40B4-BE49-F238E27FC236}">
                    <a16:creationId xmlns:a16="http://schemas.microsoft.com/office/drawing/2014/main" id="{D8FF4ED7-D4DB-D380-D781-4C2BCA7A6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517" y="890872"/>
                <a:ext cx="2960010" cy="682486"/>
              </a:xfrm>
              <a:prstGeom prst="wedgeEllipseCallout">
                <a:avLst>
                  <a:gd name="adj1" fmla="val -57419"/>
                  <a:gd name="adj2" fmla="val 74903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Callout 18">
                <a:extLst>
                  <a:ext uri="{FF2B5EF4-FFF2-40B4-BE49-F238E27FC236}">
                    <a16:creationId xmlns:a16="http://schemas.microsoft.com/office/drawing/2014/main" id="{10E7C793-1B0F-F4FF-E0CB-B19EC2B571D6}"/>
                  </a:ext>
                </a:extLst>
              </p:cNvPr>
              <p:cNvSpPr/>
              <p:nvPr/>
            </p:nvSpPr>
            <p:spPr>
              <a:xfrm>
                <a:off x="3526221" y="2891977"/>
                <a:ext cx="3119730" cy="828325"/>
              </a:xfrm>
              <a:prstGeom prst="wedgeEllipseCallout">
                <a:avLst>
                  <a:gd name="adj1" fmla="val -64625"/>
                  <a:gd name="adj2" fmla="val -60544"/>
                </a:avLst>
              </a:prstGeom>
              <a:solidFill>
                <a:srgbClr val="FCFFD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4+1+1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4+2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Oval Callout 18">
                <a:extLst>
                  <a:ext uri="{FF2B5EF4-FFF2-40B4-BE49-F238E27FC236}">
                    <a16:creationId xmlns:a16="http://schemas.microsoft.com/office/drawing/2014/main" id="{10E7C793-1B0F-F4FF-E0CB-B19EC2B57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221" y="2891977"/>
                <a:ext cx="3119730" cy="828325"/>
              </a:xfrm>
              <a:prstGeom prst="wedgeEllipseCallout">
                <a:avLst>
                  <a:gd name="adj1" fmla="val -64625"/>
                  <a:gd name="adj2" fmla="val -60544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>
            <a:extLst>
              <a:ext uri="{FF2B5EF4-FFF2-40B4-BE49-F238E27FC236}">
                <a16:creationId xmlns:a16="http://schemas.microsoft.com/office/drawing/2014/main" id="{59CBFD01-54C2-A557-17DF-449488C73CB2}"/>
              </a:ext>
            </a:extLst>
          </p:cNvPr>
          <p:cNvSpPr/>
          <p:nvPr/>
        </p:nvSpPr>
        <p:spPr>
          <a:xfrm>
            <a:off x="3437517" y="4943860"/>
            <a:ext cx="1177176" cy="682486"/>
          </a:xfrm>
          <a:prstGeom prst="wedgeEllipseCallout">
            <a:avLst>
              <a:gd name="adj1" fmla="val -76838"/>
              <a:gd name="adj2" fmla="val 2838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1.5</a:t>
            </a:r>
          </a:p>
        </p:txBody>
      </p:sp>
      <p:sp>
        <p:nvSpPr>
          <p:cNvPr id="34" name="Oval Callout 33">
            <a:extLst>
              <a:ext uri="{FF2B5EF4-FFF2-40B4-BE49-F238E27FC236}">
                <a16:creationId xmlns:a16="http://schemas.microsoft.com/office/drawing/2014/main" id="{A940B8E3-2219-067D-8596-0AD6AE762545}"/>
              </a:ext>
            </a:extLst>
          </p:cNvPr>
          <p:cNvSpPr/>
          <p:nvPr/>
        </p:nvSpPr>
        <p:spPr>
          <a:xfrm>
            <a:off x="3667527" y="5695938"/>
            <a:ext cx="890997" cy="537151"/>
          </a:xfrm>
          <a:prstGeom prst="wedgeEllipseCallout">
            <a:avLst>
              <a:gd name="adj1" fmla="val -76838"/>
              <a:gd name="adj2" fmla="val 28382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756416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7F89B-4E94-2DB5-D3FE-9AA35DFDC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06E0BC-B62C-8A22-5E9D-B56AAEF350DF}"/>
              </a:ext>
            </a:extLst>
          </p:cNvPr>
          <p:cNvSpPr/>
          <p:nvPr/>
        </p:nvSpPr>
        <p:spPr>
          <a:xfrm>
            <a:off x="1442367" y="5864510"/>
            <a:ext cx="2184475" cy="8939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2B02B4-E1DA-7F67-DB62-31228DAAFF1F}"/>
              </a:ext>
            </a:extLst>
          </p:cNvPr>
          <p:cNvSpPr/>
          <p:nvPr/>
        </p:nvSpPr>
        <p:spPr>
          <a:xfrm>
            <a:off x="1442368" y="4364997"/>
            <a:ext cx="2184475" cy="1477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F9233C-AD0B-5408-D712-4BC281618071}"/>
              </a:ext>
            </a:extLst>
          </p:cNvPr>
          <p:cNvSpPr/>
          <p:nvPr/>
        </p:nvSpPr>
        <p:spPr>
          <a:xfrm>
            <a:off x="1428863" y="2328822"/>
            <a:ext cx="2184475" cy="1610558"/>
          </a:xfrm>
          <a:prstGeom prst="rect">
            <a:avLst/>
          </a:prstGeom>
          <a:solidFill>
            <a:srgbClr val="FCFF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1DA377-EEDF-9B07-9E93-27FE0EC470DE}"/>
              </a:ext>
            </a:extLst>
          </p:cNvPr>
          <p:cNvSpPr/>
          <p:nvPr/>
        </p:nvSpPr>
        <p:spPr>
          <a:xfrm>
            <a:off x="1428863" y="1542777"/>
            <a:ext cx="2184475" cy="759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5E6E2-255A-9C4F-54BF-0D3A48CA4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8280"/>
            <a:ext cx="10515600" cy="1325563"/>
          </a:xfrm>
        </p:spPr>
        <p:txBody>
          <a:bodyPr/>
          <a:lstStyle/>
          <a:p>
            <a:r>
              <a:rPr lang="en-US" dirty="0"/>
              <a:t>How to split this cell?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D442E5-FDFB-D9B4-1111-E66D2619A225}"/>
              </a:ext>
            </a:extLst>
          </p:cNvPr>
          <p:cNvGrpSpPr/>
          <p:nvPr/>
        </p:nvGrpSpPr>
        <p:grpSpPr>
          <a:xfrm>
            <a:off x="1431801" y="1507795"/>
            <a:ext cx="2184474" cy="2455344"/>
            <a:chOff x="1967545" y="3196436"/>
            <a:chExt cx="2651719" cy="298052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0DAC638-85F1-9A23-7B4D-161CCE70F876}"/>
                </a:ext>
              </a:extLst>
            </p:cNvPr>
            <p:cNvCxnSpPr/>
            <p:nvPr/>
          </p:nvCxnSpPr>
          <p:spPr>
            <a:xfrm flipV="1">
              <a:off x="1967545" y="3206996"/>
              <a:ext cx="0" cy="296996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51E05F4-9724-3D2C-5C14-190F83619063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5" y="3239758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CB75717-1B11-A0CC-BDA0-EF4220CF31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264" y="3238901"/>
              <a:ext cx="0" cy="2938062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6911A58-6A08-F8B3-9A3D-B092DBE98049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6176963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A9A2626-A6F0-B886-E0D1-2814352DF66E}"/>
                </a:ext>
              </a:extLst>
            </p:cNvPr>
            <p:cNvSpPr/>
            <p:nvPr/>
          </p:nvSpPr>
          <p:spPr>
            <a:xfrm>
              <a:off x="2236220" y="3283585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EFA0133-E839-C618-2C81-16F7EEBBE92C}"/>
                </a:ext>
              </a:extLst>
            </p:cNvPr>
            <p:cNvSpPr/>
            <p:nvPr/>
          </p:nvSpPr>
          <p:spPr>
            <a:xfrm>
              <a:off x="3939927" y="554944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F432DF6-19B0-96E7-3CE8-92635E8C3C3C}"/>
                </a:ext>
              </a:extLst>
            </p:cNvPr>
            <p:cNvSpPr/>
            <p:nvPr/>
          </p:nvSpPr>
          <p:spPr>
            <a:xfrm>
              <a:off x="3097916" y="4337544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C24D72E-33B9-33F8-801B-9C5D698449BA}"/>
                </a:ext>
              </a:extLst>
            </p:cNvPr>
            <p:cNvSpPr/>
            <p:nvPr/>
          </p:nvSpPr>
          <p:spPr>
            <a:xfrm>
              <a:off x="2070018" y="5319115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2E4B7A5-15DB-10CA-1B18-D70857B8986C}"/>
                </a:ext>
              </a:extLst>
            </p:cNvPr>
            <p:cNvSpPr/>
            <p:nvPr/>
          </p:nvSpPr>
          <p:spPr>
            <a:xfrm>
              <a:off x="3981441" y="3616869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F69DB1-51BB-43E2-FFFA-5BD74145394A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4181273"/>
              <a:ext cx="2608064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F78D5AB-A24D-B5C7-8A50-BE1E600940A2}"/>
                </a:ext>
              </a:extLst>
            </p:cNvPr>
            <p:cNvSpPr/>
            <p:nvPr/>
          </p:nvSpPr>
          <p:spPr>
            <a:xfrm>
              <a:off x="2728370" y="5477810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3AA2109-0BC3-ED5E-3092-D2E70373B4DD}"/>
                </a:ext>
              </a:extLst>
            </p:cNvPr>
            <p:cNvSpPr/>
            <p:nvPr/>
          </p:nvSpPr>
          <p:spPr>
            <a:xfrm>
              <a:off x="3000395" y="3331897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B0D0D5B-BE42-B3D5-43EE-9A4C5F49AE1A}"/>
                </a:ext>
              </a:extLst>
            </p:cNvPr>
            <p:cNvSpPr/>
            <p:nvPr/>
          </p:nvSpPr>
          <p:spPr>
            <a:xfrm>
              <a:off x="3344641" y="5183825"/>
              <a:ext cx="544050" cy="5440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25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2E794BD8-9752-E2DE-62F0-875F456B7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33" y="319643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F7A619EB-8D27-59A9-FD05-469F11A6C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265" y="4237843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E100F4DD-1D20-EAAE-2E4B-41536FE3C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011" y="5177130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6462A9C3-18EB-055E-D23A-84C2E09500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070" y="539207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622D0442-109D-06C2-BBE3-7F8B288C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611" y="128101"/>
            <a:ext cx="355534" cy="4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01B64ED-FE0D-2561-3481-062C0EE26090}"/>
              </a:ext>
            </a:extLst>
          </p:cNvPr>
          <p:cNvSpPr txBox="1"/>
          <p:nvPr/>
        </p:nvSpPr>
        <p:spPr>
          <a:xfrm>
            <a:off x="9191145" y="180457"/>
            <a:ext cx="259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means “won the lottery”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8CAF861-B8AA-401F-D82A-B32BA3B341EC}"/>
              </a:ext>
            </a:extLst>
          </p:cNvPr>
          <p:cNvSpPr/>
          <p:nvPr/>
        </p:nvSpPr>
        <p:spPr>
          <a:xfrm>
            <a:off x="8741353" y="727470"/>
            <a:ext cx="544050" cy="5440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1E3D72-A9C9-F420-A55A-351D57618733}"/>
              </a:ext>
            </a:extLst>
          </p:cNvPr>
          <p:cNvSpPr txBox="1"/>
          <p:nvPr/>
        </p:nvSpPr>
        <p:spPr>
          <a:xfrm>
            <a:off x="9285403" y="814829"/>
            <a:ext cx="241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means “consumed 5”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CC82B3-1654-EA9F-D041-9F0C8F0BF88C}"/>
              </a:ext>
            </a:extLst>
          </p:cNvPr>
          <p:cNvGrpSpPr/>
          <p:nvPr/>
        </p:nvGrpSpPr>
        <p:grpSpPr>
          <a:xfrm>
            <a:off x="1428863" y="4307713"/>
            <a:ext cx="2184475" cy="2455344"/>
            <a:chOff x="1967544" y="3196436"/>
            <a:chExt cx="2651720" cy="298052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1B4E3F7-52EA-11BF-2B02-53BC774EEAA3}"/>
                </a:ext>
              </a:extLst>
            </p:cNvPr>
            <p:cNvCxnSpPr/>
            <p:nvPr/>
          </p:nvCxnSpPr>
          <p:spPr>
            <a:xfrm flipV="1">
              <a:off x="1967545" y="3206996"/>
              <a:ext cx="0" cy="296996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6877981-3B2A-F85E-4B98-6F780FBF8D6F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5" y="3239758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E35361A-46FD-E903-F4B3-58E2C90152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264" y="3238901"/>
              <a:ext cx="0" cy="2938062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74CC030-DF43-58B6-0479-65079F9B6008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6176963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DD03624-3544-55DE-1336-7E0B97969E9B}"/>
                </a:ext>
              </a:extLst>
            </p:cNvPr>
            <p:cNvSpPr/>
            <p:nvPr/>
          </p:nvSpPr>
          <p:spPr>
            <a:xfrm>
              <a:off x="2236220" y="3283585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05C382E-0078-4D28-4902-570E725C98CF}"/>
                </a:ext>
              </a:extLst>
            </p:cNvPr>
            <p:cNvSpPr/>
            <p:nvPr/>
          </p:nvSpPr>
          <p:spPr>
            <a:xfrm>
              <a:off x="3939927" y="554944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66A4F80-24FC-23B0-1256-0F5805250801}"/>
                </a:ext>
              </a:extLst>
            </p:cNvPr>
            <p:cNvSpPr/>
            <p:nvPr/>
          </p:nvSpPr>
          <p:spPr>
            <a:xfrm>
              <a:off x="3097916" y="4337544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B16702E-A156-B49F-F7F0-A47CD9991CFC}"/>
                </a:ext>
              </a:extLst>
            </p:cNvPr>
            <p:cNvSpPr/>
            <p:nvPr/>
          </p:nvSpPr>
          <p:spPr>
            <a:xfrm>
              <a:off x="2070018" y="5319115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F048BB1-A155-4231-4D91-E9F670768E1D}"/>
                </a:ext>
              </a:extLst>
            </p:cNvPr>
            <p:cNvSpPr/>
            <p:nvPr/>
          </p:nvSpPr>
          <p:spPr>
            <a:xfrm>
              <a:off x="3981441" y="3616869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B8CB3D1-4953-AEE0-5E59-092F34C6EB08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4" y="5060011"/>
              <a:ext cx="2608064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F0AD7CA-49EC-7F70-1F59-88E82D8228B1}"/>
                </a:ext>
              </a:extLst>
            </p:cNvPr>
            <p:cNvSpPr/>
            <p:nvPr/>
          </p:nvSpPr>
          <p:spPr>
            <a:xfrm>
              <a:off x="2714731" y="5526112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44BA117-3AA2-D2BD-2014-5657E0F10425}"/>
                </a:ext>
              </a:extLst>
            </p:cNvPr>
            <p:cNvSpPr/>
            <p:nvPr/>
          </p:nvSpPr>
          <p:spPr>
            <a:xfrm>
              <a:off x="3037773" y="338003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5740F51-3220-09E6-DE73-6709CD4D17BD}"/>
                </a:ext>
              </a:extLst>
            </p:cNvPr>
            <p:cNvSpPr/>
            <p:nvPr/>
          </p:nvSpPr>
          <p:spPr>
            <a:xfrm>
              <a:off x="3344641" y="5183825"/>
              <a:ext cx="544050" cy="5440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51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A1681CBA-194F-DD3D-3F18-51ADB37D7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33" y="319643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14907EC0-0223-6FE3-4555-3B7CD9D8A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265" y="4237843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11CC6C94-0EC8-2B20-3D5C-BBC3F7D373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011" y="5177130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39096B5C-418A-FF44-4D38-0C3C3EBC2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070" y="539207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836C92D9-9B18-9325-708D-E8D52200998E}"/>
              </a:ext>
            </a:extLst>
          </p:cNvPr>
          <p:cNvSpPr txBox="1"/>
          <p:nvPr/>
        </p:nvSpPr>
        <p:spPr>
          <a:xfrm>
            <a:off x="485314" y="2487261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 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21BD84E-E7F3-2FBA-A6D5-7BBA98C9728A}"/>
              </a:ext>
            </a:extLst>
          </p:cNvPr>
          <p:cNvSpPr txBox="1"/>
          <p:nvPr/>
        </p:nvSpPr>
        <p:spPr>
          <a:xfrm>
            <a:off x="436487" y="545125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 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A8F78C-B408-EF97-13C0-6DDE1E0147E7}"/>
              </a:ext>
            </a:extLst>
          </p:cNvPr>
          <p:cNvSpPr txBox="1"/>
          <p:nvPr/>
        </p:nvSpPr>
        <p:spPr>
          <a:xfrm>
            <a:off x="4558524" y="1856211"/>
            <a:ext cx="7633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Next, let’s write down the error term for each split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Even if we can’t compute it…</a:t>
            </a: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F8664C2C-F7B3-4048-C603-99D6604277EC}"/>
              </a:ext>
            </a:extLst>
          </p:cNvPr>
          <p:cNvSpPr/>
          <p:nvPr/>
        </p:nvSpPr>
        <p:spPr>
          <a:xfrm>
            <a:off x="3401553" y="1194611"/>
            <a:ext cx="1121007" cy="682486"/>
          </a:xfrm>
          <a:prstGeom prst="wedgeEllipseCallout">
            <a:avLst>
              <a:gd name="adj1" fmla="val -92539"/>
              <a:gd name="adj2" fmla="val 3024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Callout 18">
                <a:extLst>
                  <a:ext uri="{FF2B5EF4-FFF2-40B4-BE49-F238E27FC236}">
                    <a16:creationId xmlns:a16="http://schemas.microsoft.com/office/drawing/2014/main" id="{B757590F-679E-3F30-A1CD-C89148E16061}"/>
                  </a:ext>
                </a:extLst>
              </p:cNvPr>
              <p:cNvSpPr/>
              <p:nvPr/>
            </p:nvSpPr>
            <p:spPr>
              <a:xfrm>
                <a:off x="3543399" y="2523069"/>
                <a:ext cx="899457" cy="828325"/>
              </a:xfrm>
              <a:prstGeom prst="wedgeEllipseCallout">
                <a:avLst>
                  <a:gd name="adj1" fmla="val -98512"/>
                  <a:gd name="adj2" fmla="val -2282"/>
                </a:avLst>
              </a:prstGeom>
              <a:solidFill>
                <a:srgbClr val="FCFFD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Oval Callout 18">
                <a:extLst>
                  <a:ext uri="{FF2B5EF4-FFF2-40B4-BE49-F238E27FC236}">
                    <a16:creationId xmlns:a16="http://schemas.microsoft.com/office/drawing/2014/main" id="{B757590F-679E-3F30-A1CD-C89148E160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99" y="2523069"/>
                <a:ext cx="899457" cy="828325"/>
              </a:xfrm>
              <a:prstGeom prst="wedgeEllipseCallout">
                <a:avLst>
                  <a:gd name="adj1" fmla="val -98512"/>
                  <a:gd name="adj2" fmla="val -228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>
            <a:extLst>
              <a:ext uri="{FF2B5EF4-FFF2-40B4-BE49-F238E27FC236}">
                <a16:creationId xmlns:a16="http://schemas.microsoft.com/office/drawing/2014/main" id="{A348B6B9-09F9-F2A1-64BE-89A4C11D318B}"/>
              </a:ext>
            </a:extLst>
          </p:cNvPr>
          <p:cNvSpPr/>
          <p:nvPr/>
        </p:nvSpPr>
        <p:spPr>
          <a:xfrm>
            <a:off x="3437517" y="4943860"/>
            <a:ext cx="1177176" cy="682486"/>
          </a:xfrm>
          <a:prstGeom prst="wedgeEllipseCallout">
            <a:avLst>
              <a:gd name="adj1" fmla="val -76838"/>
              <a:gd name="adj2" fmla="val 2838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1.5</a:t>
            </a:r>
          </a:p>
        </p:txBody>
      </p:sp>
      <p:sp>
        <p:nvSpPr>
          <p:cNvPr id="34" name="Oval Callout 33">
            <a:extLst>
              <a:ext uri="{FF2B5EF4-FFF2-40B4-BE49-F238E27FC236}">
                <a16:creationId xmlns:a16="http://schemas.microsoft.com/office/drawing/2014/main" id="{BDA9BD00-2EE1-03C3-BCF3-66DE1FAB49F3}"/>
              </a:ext>
            </a:extLst>
          </p:cNvPr>
          <p:cNvSpPr/>
          <p:nvPr/>
        </p:nvSpPr>
        <p:spPr>
          <a:xfrm>
            <a:off x="3667527" y="5695938"/>
            <a:ext cx="890997" cy="537151"/>
          </a:xfrm>
          <a:prstGeom prst="wedgeEllipseCallout">
            <a:avLst>
              <a:gd name="adj1" fmla="val -76838"/>
              <a:gd name="adj2" fmla="val 28382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3968271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E5F9F-E84C-E847-8CD8-28C8C3E42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8E3152-B3FB-FEA0-AFA3-DFE615EC3882}"/>
              </a:ext>
            </a:extLst>
          </p:cNvPr>
          <p:cNvSpPr/>
          <p:nvPr/>
        </p:nvSpPr>
        <p:spPr>
          <a:xfrm>
            <a:off x="1442367" y="5864510"/>
            <a:ext cx="2184475" cy="8939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1C5256-1D19-978E-8307-A3B568321F61}"/>
              </a:ext>
            </a:extLst>
          </p:cNvPr>
          <p:cNvSpPr/>
          <p:nvPr/>
        </p:nvSpPr>
        <p:spPr>
          <a:xfrm>
            <a:off x="1442368" y="4364997"/>
            <a:ext cx="2184475" cy="1477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9B2D54-533E-023F-E5BF-C408E85D70E0}"/>
              </a:ext>
            </a:extLst>
          </p:cNvPr>
          <p:cNvSpPr/>
          <p:nvPr/>
        </p:nvSpPr>
        <p:spPr>
          <a:xfrm>
            <a:off x="1428863" y="2328822"/>
            <a:ext cx="2184475" cy="1610558"/>
          </a:xfrm>
          <a:prstGeom prst="rect">
            <a:avLst/>
          </a:prstGeom>
          <a:solidFill>
            <a:srgbClr val="FCFF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1E4AB3-BF0C-FB7A-E8ED-E40B66BD5A3F}"/>
              </a:ext>
            </a:extLst>
          </p:cNvPr>
          <p:cNvSpPr/>
          <p:nvPr/>
        </p:nvSpPr>
        <p:spPr>
          <a:xfrm>
            <a:off x="1428863" y="1542777"/>
            <a:ext cx="2184475" cy="759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03306-9AFC-174F-30E6-22B76A588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8280"/>
            <a:ext cx="10515600" cy="1325563"/>
          </a:xfrm>
        </p:spPr>
        <p:txBody>
          <a:bodyPr/>
          <a:lstStyle/>
          <a:p>
            <a:r>
              <a:rPr lang="en-US" dirty="0"/>
              <a:t>How to split this cell?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A05EAC-8298-2137-EC2D-5E3870D25862}"/>
              </a:ext>
            </a:extLst>
          </p:cNvPr>
          <p:cNvGrpSpPr/>
          <p:nvPr/>
        </p:nvGrpSpPr>
        <p:grpSpPr>
          <a:xfrm>
            <a:off x="1431801" y="1507795"/>
            <a:ext cx="2184474" cy="2455344"/>
            <a:chOff x="1967545" y="3196436"/>
            <a:chExt cx="2651719" cy="298052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ED967AC-4CB8-A660-BE90-E5403233BCD8}"/>
                </a:ext>
              </a:extLst>
            </p:cNvPr>
            <p:cNvCxnSpPr/>
            <p:nvPr/>
          </p:nvCxnSpPr>
          <p:spPr>
            <a:xfrm flipV="1">
              <a:off x="1967545" y="3206996"/>
              <a:ext cx="0" cy="296996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FF8A6BF-D852-EC2C-2B67-4B174CFF44BE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5" y="3239758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71FC87A-5DCF-29B1-98A7-9BC1542DD6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264" y="3238901"/>
              <a:ext cx="0" cy="2938062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9AFBDD3-6846-223B-F0DC-4E59BB7817DA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6176963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0CA35EE-CA03-6FB8-CEA8-B2DC660BBCCB}"/>
                </a:ext>
              </a:extLst>
            </p:cNvPr>
            <p:cNvSpPr/>
            <p:nvPr/>
          </p:nvSpPr>
          <p:spPr>
            <a:xfrm>
              <a:off x="2236220" y="3283585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4F6A0E6-DAB5-D35A-A06D-202FECDA6F09}"/>
                </a:ext>
              </a:extLst>
            </p:cNvPr>
            <p:cNvSpPr/>
            <p:nvPr/>
          </p:nvSpPr>
          <p:spPr>
            <a:xfrm>
              <a:off x="3939927" y="554944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513B82-2B8A-00AD-D791-DBB4429902A7}"/>
                </a:ext>
              </a:extLst>
            </p:cNvPr>
            <p:cNvSpPr/>
            <p:nvPr/>
          </p:nvSpPr>
          <p:spPr>
            <a:xfrm>
              <a:off x="3097916" y="4337544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4A8BB20-BCA9-BE29-4ADE-D35B14B9ACF5}"/>
                </a:ext>
              </a:extLst>
            </p:cNvPr>
            <p:cNvSpPr/>
            <p:nvPr/>
          </p:nvSpPr>
          <p:spPr>
            <a:xfrm>
              <a:off x="2070018" y="5319115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A213D3-B5E4-63C2-4D98-DADF413E17BB}"/>
                </a:ext>
              </a:extLst>
            </p:cNvPr>
            <p:cNvSpPr/>
            <p:nvPr/>
          </p:nvSpPr>
          <p:spPr>
            <a:xfrm>
              <a:off x="3981441" y="3616869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9C1AD50-8071-C06A-D314-CB6945043122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4181273"/>
              <a:ext cx="2608064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2368781-722D-0B53-E467-468EE244940B}"/>
                </a:ext>
              </a:extLst>
            </p:cNvPr>
            <p:cNvSpPr/>
            <p:nvPr/>
          </p:nvSpPr>
          <p:spPr>
            <a:xfrm>
              <a:off x="2728370" y="5477810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1339B16-2285-2D52-C0C3-5011D102E752}"/>
                </a:ext>
              </a:extLst>
            </p:cNvPr>
            <p:cNvSpPr/>
            <p:nvPr/>
          </p:nvSpPr>
          <p:spPr>
            <a:xfrm>
              <a:off x="3000395" y="3331897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1414879-C049-3064-DC9C-70044519C99E}"/>
                </a:ext>
              </a:extLst>
            </p:cNvPr>
            <p:cNvSpPr/>
            <p:nvPr/>
          </p:nvSpPr>
          <p:spPr>
            <a:xfrm>
              <a:off x="3344641" y="5183825"/>
              <a:ext cx="544050" cy="5440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25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47126A14-3A68-EAB4-75D5-D1C7B7F3B4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33" y="319643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ABF8E2EF-0F47-A7D7-96BC-12B9DF14A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265" y="4237843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ED6C5B20-DD9D-453B-6A70-06421DE36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011" y="5177130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A9856EDF-5968-6245-6CC5-069AA9E40A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070" y="539207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1C280358-141E-2B26-1DE4-CC8C101CB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611" y="128101"/>
            <a:ext cx="355534" cy="4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C5396C3-08D5-CA2A-5557-A405D08CA59D}"/>
              </a:ext>
            </a:extLst>
          </p:cNvPr>
          <p:cNvSpPr txBox="1"/>
          <p:nvPr/>
        </p:nvSpPr>
        <p:spPr>
          <a:xfrm>
            <a:off x="9191145" y="180457"/>
            <a:ext cx="259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means “won the lottery”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74FF67E-D5DC-0C6C-DE83-69468ABB1A0D}"/>
              </a:ext>
            </a:extLst>
          </p:cNvPr>
          <p:cNvSpPr/>
          <p:nvPr/>
        </p:nvSpPr>
        <p:spPr>
          <a:xfrm>
            <a:off x="8741353" y="727470"/>
            <a:ext cx="544050" cy="5440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8765D0-F164-69ED-9659-28CFA05FD458}"/>
              </a:ext>
            </a:extLst>
          </p:cNvPr>
          <p:cNvSpPr txBox="1"/>
          <p:nvPr/>
        </p:nvSpPr>
        <p:spPr>
          <a:xfrm>
            <a:off x="9285403" y="814829"/>
            <a:ext cx="241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means “consumed 5”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C927F6-7B4D-3D8D-4B52-5B26CD67EFF5}"/>
              </a:ext>
            </a:extLst>
          </p:cNvPr>
          <p:cNvGrpSpPr/>
          <p:nvPr/>
        </p:nvGrpSpPr>
        <p:grpSpPr>
          <a:xfrm>
            <a:off x="1428863" y="4307713"/>
            <a:ext cx="2184475" cy="2455344"/>
            <a:chOff x="1967544" y="3196436"/>
            <a:chExt cx="2651720" cy="298052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AC9A869-5A97-7F2F-8732-37D608CC8706}"/>
                </a:ext>
              </a:extLst>
            </p:cNvPr>
            <p:cNvCxnSpPr/>
            <p:nvPr/>
          </p:nvCxnSpPr>
          <p:spPr>
            <a:xfrm flipV="1">
              <a:off x="1967545" y="3206996"/>
              <a:ext cx="0" cy="296996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46C18C4-1814-C62F-1560-A76259A3A42D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5" y="3239758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AD36B14-2631-F3D6-E3CF-9BF861479B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264" y="3238901"/>
              <a:ext cx="0" cy="2938062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262189-EF3E-A416-5788-60595C0AB084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6176963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3C262DE-C31B-FA5F-8FBB-9934F6FB3D80}"/>
                </a:ext>
              </a:extLst>
            </p:cNvPr>
            <p:cNvSpPr/>
            <p:nvPr/>
          </p:nvSpPr>
          <p:spPr>
            <a:xfrm>
              <a:off x="2236220" y="3283585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E605DA8-F7A6-D7FC-10A0-D45EA0618C8F}"/>
                </a:ext>
              </a:extLst>
            </p:cNvPr>
            <p:cNvSpPr/>
            <p:nvPr/>
          </p:nvSpPr>
          <p:spPr>
            <a:xfrm>
              <a:off x="3939927" y="554944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21CB707-9735-06E4-7FCD-E4C1ACD24E85}"/>
                </a:ext>
              </a:extLst>
            </p:cNvPr>
            <p:cNvSpPr/>
            <p:nvPr/>
          </p:nvSpPr>
          <p:spPr>
            <a:xfrm>
              <a:off x="3097916" y="4337544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4D5F673-B889-739D-D260-CA8789C16E3C}"/>
                </a:ext>
              </a:extLst>
            </p:cNvPr>
            <p:cNvSpPr/>
            <p:nvPr/>
          </p:nvSpPr>
          <p:spPr>
            <a:xfrm>
              <a:off x="2070018" y="5319115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83217E3-082B-A4E1-A767-7D5EEFABD60F}"/>
                </a:ext>
              </a:extLst>
            </p:cNvPr>
            <p:cNvSpPr/>
            <p:nvPr/>
          </p:nvSpPr>
          <p:spPr>
            <a:xfrm>
              <a:off x="3981441" y="3616869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87B02E1-EBFF-0D84-487F-DA5E8132946F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4" y="5060011"/>
              <a:ext cx="2608064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3FD36C8-4228-F43C-522C-719215E0AEE5}"/>
                </a:ext>
              </a:extLst>
            </p:cNvPr>
            <p:cNvSpPr/>
            <p:nvPr/>
          </p:nvSpPr>
          <p:spPr>
            <a:xfrm>
              <a:off x="2714731" y="5526112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3B13569-40BC-5A53-8B80-45B73D23624B}"/>
                </a:ext>
              </a:extLst>
            </p:cNvPr>
            <p:cNvSpPr/>
            <p:nvPr/>
          </p:nvSpPr>
          <p:spPr>
            <a:xfrm>
              <a:off x="3037773" y="338003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1AA939C-2A9F-1A95-D8FD-4555A0302691}"/>
                </a:ext>
              </a:extLst>
            </p:cNvPr>
            <p:cNvSpPr/>
            <p:nvPr/>
          </p:nvSpPr>
          <p:spPr>
            <a:xfrm>
              <a:off x="3344641" y="5183825"/>
              <a:ext cx="544050" cy="5440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51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AD590650-5DE6-6EC2-12D3-C94BE1CA2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33" y="319643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0EE313B3-9475-4412-735B-58EBF65651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265" y="4237843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7D7CE4B6-9BAC-5658-D739-F35A591E8D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011" y="5177130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48EB5809-B200-9BC6-F5D8-52DC06C383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070" y="539207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5353F6E-48D9-4489-3A2B-16A4E76B472B}"/>
              </a:ext>
            </a:extLst>
          </p:cNvPr>
          <p:cNvSpPr txBox="1"/>
          <p:nvPr/>
        </p:nvSpPr>
        <p:spPr>
          <a:xfrm>
            <a:off x="485314" y="2487261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 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649F62-3F97-629A-F216-81D85B1C9758}"/>
              </a:ext>
            </a:extLst>
          </p:cNvPr>
          <p:cNvSpPr txBox="1"/>
          <p:nvPr/>
        </p:nvSpPr>
        <p:spPr>
          <a:xfrm>
            <a:off x="436487" y="545125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 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66A2A4C-0680-5FB6-9B2E-22F3A075F4B0}"/>
              </a:ext>
            </a:extLst>
          </p:cNvPr>
          <p:cNvSpPr txBox="1"/>
          <p:nvPr/>
        </p:nvSpPr>
        <p:spPr>
          <a:xfrm>
            <a:off x="4558524" y="1856211"/>
            <a:ext cx="7633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Next, let’s write down the error term for each split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Even if we can’t compute it…</a:t>
            </a: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EE04C35C-79AC-6A2E-8F96-09CCE76DBA03}"/>
              </a:ext>
            </a:extLst>
          </p:cNvPr>
          <p:cNvSpPr/>
          <p:nvPr/>
        </p:nvSpPr>
        <p:spPr>
          <a:xfrm>
            <a:off x="3401553" y="1194611"/>
            <a:ext cx="1121007" cy="682486"/>
          </a:xfrm>
          <a:prstGeom prst="wedgeEllipseCallout">
            <a:avLst>
              <a:gd name="adj1" fmla="val -92539"/>
              <a:gd name="adj2" fmla="val 3024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Callout 18">
                <a:extLst>
                  <a:ext uri="{FF2B5EF4-FFF2-40B4-BE49-F238E27FC236}">
                    <a16:creationId xmlns:a16="http://schemas.microsoft.com/office/drawing/2014/main" id="{D3A85AB7-28AB-2FE5-C4A1-AC4C04133E8F}"/>
                  </a:ext>
                </a:extLst>
              </p:cNvPr>
              <p:cNvSpPr/>
              <p:nvPr/>
            </p:nvSpPr>
            <p:spPr>
              <a:xfrm>
                <a:off x="3543399" y="2523069"/>
                <a:ext cx="899457" cy="828325"/>
              </a:xfrm>
              <a:prstGeom prst="wedgeEllipseCallout">
                <a:avLst>
                  <a:gd name="adj1" fmla="val -98512"/>
                  <a:gd name="adj2" fmla="val -2282"/>
                </a:avLst>
              </a:prstGeom>
              <a:solidFill>
                <a:srgbClr val="FCFFD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Oval Callout 18">
                <a:extLst>
                  <a:ext uri="{FF2B5EF4-FFF2-40B4-BE49-F238E27FC236}">
                    <a16:creationId xmlns:a16="http://schemas.microsoft.com/office/drawing/2014/main" id="{D3A85AB7-28AB-2FE5-C4A1-AC4C04133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99" y="2523069"/>
                <a:ext cx="899457" cy="828325"/>
              </a:xfrm>
              <a:prstGeom prst="wedgeEllipseCallout">
                <a:avLst>
                  <a:gd name="adj1" fmla="val -98512"/>
                  <a:gd name="adj2" fmla="val -228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>
            <a:extLst>
              <a:ext uri="{FF2B5EF4-FFF2-40B4-BE49-F238E27FC236}">
                <a16:creationId xmlns:a16="http://schemas.microsoft.com/office/drawing/2014/main" id="{10B6188C-8301-6F57-2DF7-050BF3111069}"/>
              </a:ext>
            </a:extLst>
          </p:cNvPr>
          <p:cNvSpPr/>
          <p:nvPr/>
        </p:nvSpPr>
        <p:spPr>
          <a:xfrm>
            <a:off x="3437517" y="4943860"/>
            <a:ext cx="1177176" cy="682486"/>
          </a:xfrm>
          <a:prstGeom prst="wedgeEllipseCallout">
            <a:avLst>
              <a:gd name="adj1" fmla="val -76838"/>
              <a:gd name="adj2" fmla="val 2838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1.5</a:t>
            </a:r>
          </a:p>
        </p:txBody>
      </p:sp>
      <p:sp>
        <p:nvSpPr>
          <p:cNvPr id="34" name="Oval Callout 33">
            <a:extLst>
              <a:ext uri="{FF2B5EF4-FFF2-40B4-BE49-F238E27FC236}">
                <a16:creationId xmlns:a16="http://schemas.microsoft.com/office/drawing/2014/main" id="{EB3B12B3-03D6-2911-8D61-6B41096B4958}"/>
              </a:ext>
            </a:extLst>
          </p:cNvPr>
          <p:cNvSpPr/>
          <p:nvPr/>
        </p:nvSpPr>
        <p:spPr>
          <a:xfrm>
            <a:off x="3667527" y="5695938"/>
            <a:ext cx="890997" cy="537151"/>
          </a:xfrm>
          <a:prstGeom prst="wedgeEllipseCallout">
            <a:avLst>
              <a:gd name="adj1" fmla="val -76838"/>
              <a:gd name="adj2" fmla="val 28382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-2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04A501F-9A4F-D5C7-FE93-FDECBBF76023}"/>
              </a:ext>
            </a:extLst>
          </p:cNvPr>
          <p:cNvGrpSpPr/>
          <p:nvPr/>
        </p:nvGrpSpPr>
        <p:grpSpPr>
          <a:xfrm>
            <a:off x="5272478" y="2794954"/>
            <a:ext cx="5487721" cy="1065509"/>
            <a:chOff x="5272478" y="2794954"/>
            <a:chExt cx="5487721" cy="10655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820CDDA-B9CC-E8D5-4312-6D4A2F1EA6A7}"/>
                    </a:ext>
                  </a:extLst>
                </p:cNvPr>
                <p:cNvSpPr txBox="1"/>
                <p:nvPr/>
              </p:nvSpPr>
              <p:spPr>
                <a:xfrm>
                  <a:off x="5272478" y="2794954"/>
                  <a:ext cx="5487721" cy="896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        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        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(−1)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820CDDA-B9CC-E8D5-4312-6D4A2F1EA6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2478" y="2794954"/>
                  <a:ext cx="5487721" cy="896207"/>
                </a:xfrm>
                <a:prstGeom prst="rect">
                  <a:avLst/>
                </a:prstGeom>
                <a:blipFill>
                  <a:blip r:embed="rId5"/>
                  <a:stretch>
                    <a:fillRect l="-18245" t="-147222" b="-20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F9B8F88-94B4-7332-011E-E282B264AB20}"/>
                </a:ext>
              </a:extLst>
            </p:cNvPr>
            <p:cNvSpPr/>
            <p:nvPr/>
          </p:nvSpPr>
          <p:spPr>
            <a:xfrm>
              <a:off x="5581469" y="3529997"/>
              <a:ext cx="360760" cy="19282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571AAD1-1BED-EC82-F77F-BEE0839506D8}"/>
                </a:ext>
              </a:extLst>
            </p:cNvPr>
            <p:cNvSpPr/>
            <p:nvPr/>
          </p:nvSpPr>
          <p:spPr>
            <a:xfrm>
              <a:off x="8193166" y="3502434"/>
              <a:ext cx="382560" cy="358029"/>
            </a:xfrm>
            <a:prstGeom prst="rect">
              <a:avLst/>
            </a:prstGeom>
            <a:solidFill>
              <a:srgbClr val="FCFFD2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4D9921A-E22E-4053-6D9C-DE34B76F82A2}"/>
              </a:ext>
            </a:extLst>
          </p:cNvPr>
          <p:cNvSpPr txBox="1"/>
          <p:nvPr/>
        </p:nvSpPr>
        <p:spPr>
          <a:xfrm>
            <a:off x="7535992" y="4398641"/>
            <a:ext cx="95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vs.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B727966-0421-4C16-C339-48AB1A52EA98}"/>
              </a:ext>
            </a:extLst>
          </p:cNvPr>
          <p:cNvGrpSpPr/>
          <p:nvPr/>
        </p:nvGrpSpPr>
        <p:grpSpPr>
          <a:xfrm>
            <a:off x="5282027" y="5259213"/>
            <a:ext cx="5720156" cy="1093072"/>
            <a:chOff x="5272478" y="2794954"/>
            <a:chExt cx="5720156" cy="1093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77F5B16-FE4C-74EE-4A6D-697C6D4E2DA5}"/>
                    </a:ext>
                  </a:extLst>
                </p:cNvPr>
                <p:cNvSpPr txBox="1"/>
                <p:nvPr/>
              </p:nvSpPr>
              <p:spPr>
                <a:xfrm>
                  <a:off x="5272478" y="2794954"/>
                  <a:ext cx="5720156" cy="896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        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−1.5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        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(−2)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77F5B16-FE4C-74EE-4A6D-697C6D4E2D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2478" y="2794954"/>
                  <a:ext cx="5720156" cy="896207"/>
                </a:xfrm>
                <a:prstGeom prst="rect">
                  <a:avLst/>
                </a:prstGeom>
                <a:blipFill>
                  <a:blip r:embed="rId6"/>
                  <a:stretch>
                    <a:fillRect l="-17478" t="-150704" b="-205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2E38A54-DEB6-E763-B2AB-C59DC2B4B0BA}"/>
                </a:ext>
              </a:extLst>
            </p:cNvPr>
            <p:cNvSpPr/>
            <p:nvPr/>
          </p:nvSpPr>
          <p:spPr>
            <a:xfrm>
              <a:off x="5581469" y="3529997"/>
              <a:ext cx="360760" cy="3580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D7A1B90-63C8-6E1A-7252-366BCFE5E1E8}"/>
                </a:ext>
              </a:extLst>
            </p:cNvPr>
            <p:cNvSpPr/>
            <p:nvPr/>
          </p:nvSpPr>
          <p:spPr>
            <a:xfrm>
              <a:off x="8443502" y="3557848"/>
              <a:ext cx="382560" cy="18872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B1F6B00-AC13-0CF2-BA8E-E36A2AEC2308}"/>
              </a:ext>
            </a:extLst>
          </p:cNvPr>
          <p:cNvGrpSpPr/>
          <p:nvPr/>
        </p:nvGrpSpPr>
        <p:grpSpPr>
          <a:xfrm>
            <a:off x="9252233" y="3742759"/>
            <a:ext cx="2994798" cy="2028308"/>
            <a:chOff x="9252233" y="3742759"/>
            <a:chExt cx="2994798" cy="2028308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D733872-1AFF-3D41-4E77-A0EA2162D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560935" y="4724437"/>
              <a:ext cx="459879" cy="10466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1B11529-5098-1DA6-3EC3-142F308F00EF}"/>
                    </a:ext>
                  </a:extLst>
                </p:cNvPr>
                <p:cNvSpPr txBox="1"/>
                <p:nvPr/>
              </p:nvSpPr>
              <p:spPr>
                <a:xfrm>
                  <a:off x="9252233" y="3742759"/>
                  <a:ext cx="2994798" cy="979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Remember, we don’t know what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is… so right now we can’t compare these…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1B11529-5098-1DA6-3EC3-142F308F00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2233" y="3742759"/>
                  <a:ext cx="2994798" cy="979179"/>
                </a:xfrm>
                <a:prstGeom prst="rect">
                  <a:avLst/>
                </a:prstGeom>
                <a:blipFill>
                  <a:blip r:embed="rId8"/>
                  <a:stretch>
                    <a:fillRect l="-1688" t="-2564" b="-8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7824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29304-65B1-CDF8-D7BA-2478F7984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60D943-E9D7-5DAB-DF03-50EA430D984A}"/>
              </a:ext>
            </a:extLst>
          </p:cNvPr>
          <p:cNvSpPr/>
          <p:nvPr/>
        </p:nvSpPr>
        <p:spPr>
          <a:xfrm>
            <a:off x="1442367" y="5864510"/>
            <a:ext cx="2184475" cy="8939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280267-0489-65DF-0203-AF0827976749}"/>
              </a:ext>
            </a:extLst>
          </p:cNvPr>
          <p:cNvSpPr/>
          <p:nvPr/>
        </p:nvSpPr>
        <p:spPr>
          <a:xfrm>
            <a:off x="1442368" y="4364997"/>
            <a:ext cx="2184475" cy="1477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03A33C-88D1-4F7F-0EE9-F68C398A9571}"/>
              </a:ext>
            </a:extLst>
          </p:cNvPr>
          <p:cNvSpPr/>
          <p:nvPr/>
        </p:nvSpPr>
        <p:spPr>
          <a:xfrm>
            <a:off x="1428863" y="2328822"/>
            <a:ext cx="2184475" cy="1610558"/>
          </a:xfrm>
          <a:prstGeom prst="rect">
            <a:avLst/>
          </a:prstGeom>
          <a:solidFill>
            <a:srgbClr val="FCFF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D1D33-0AB2-FA79-112B-C3CF7D301EDA}"/>
              </a:ext>
            </a:extLst>
          </p:cNvPr>
          <p:cNvSpPr/>
          <p:nvPr/>
        </p:nvSpPr>
        <p:spPr>
          <a:xfrm>
            <a:off x="1428863" y="1542777"/>
            <a:ext cx="2184475" cy="759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05CCF-DA2A-08CD-731B-2FD9EAE5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8280"/>
            <a:ext cx="10515600" cy="1325563"/>
          </a:xfrm>
        </p:spPr>
        <p:txBody>
          <a:bodyPr/>
          <a:lstStyle/>
          <a:p>
            <a:r>
              <a:rPr lang="en-US" dirty="0"/>
              <a:t>How to split this cell?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2D5E53-507C-85B1-99A9-1D1FC867E21A}"/>
              </a:ext>
            </a:extLst>
          </p:cNvPr>
          <p:cNvGrpSpPr/>
          <p:nvPr/>
        </p:nvGrpSpPr>
        <p:grpSpPr>
          <a:xfrm>
            <a:off x="1431801" y="1507795"/>
            <a:ext cx="2184474" cy="2455344"/>
            <a:chOff x="1967545" y="3196436"/>
            <a:chExt cx="2651719" cy="298052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754B31D-8C13-6FBA-997D-F7F50F6C28BC}"/>
                </a:ext>
              </a:extLst>
            </p:cNvPr>
            <p:cNvCxnSpPr/>
            <p:nvPr/>
          </p:nvCxnSpPr>
          <p:spPr>
            <a:xfrm flipV="1">
              <a:off x="1967545" y="3206996"/>
              <a:ext cx="0" cy="296996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A5B1A4C-E3ED-DAFD-C01C-B922E92F6CAB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5" y="3239758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0B1CF1-E4D3-05BF-B5A2-F29CCD98AE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264" y="3238901"/>
              <a:ext cx="0" cy="2938062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794CEBC-3690-5579-C832-33E8111412F3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6176963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2322254-D32E-7957-8732-174FCC297DCA}"/>
                </a:ext>
              </a:extLst>
            </p:cNvPr>
            <p:cNvSpPr/>
            <p:nvPr/>
          </p:nvSpPr>
          <p:spPr>
            <a:xfrm>
              <a:off x="2236220" y="3283585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3887D4-FB62-A55F-5AC0-EB28E0DC25E5}"/>
                </a:ext>
              </a:extLst>
            </p:cNvPr>
            <p:cNvSpPr/>
            <p:nvPr/>
          </p:nvSpPr>
          <p:spPr>
            <a:xfrm>
              <a:off x="3939927" y="554944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8ACA39-23B9-FC2A-29E1-5F3632AF0F35}"/>
                </a:ext>
              </a:extLst>
            </p:cNvPr>
            <p:cNvSpPr/>
            <p:nvPr/>
          </p:nvSpPr>
          <p:spPr>
            <a:xfrm>
              <a:off x="3097916" y="4337544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2A2C04E-D9E7-27D7-D876-2C2EEC631AD4}"/>
                </a:ext>
              </a:extLst>
            </p:cNvPr>
            <p:cNvSpPr/>
            <p:nvPr/>
          </p:nvSpPr>
          <p:spPr>
            <a:xfrm>
              <a:off x="2070018" y="5319115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490AF26-F99D-EA93-1FA9-559969F40EC0}"/>
                </a:ext>
              </a:extLst>
            </p:cNvPr>
            <p:cNvSpPr/>
            <p:nvPr/>
          </p:nvSpPr>
          <p:spPr>
            <a:xfrm>
              <a:off x="3981441" y="3616869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AC85FA-57A9-398E-CECB-F06E87CF39BE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4181273"/>
              <a:ext cx="2608064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01B1E3B-2DCB-A2D7-C5B7-25569C6CD06E}"/>
                </a:ext>
              </a:extLst>
            </p:cNvPr>
            <p:cNvSpPr/>
            <p:nvPr/>
          </p:nvSpPr>
          <p:spPr>
            <a:xfrm>
              <a:off x="2728370" y="5477810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8575ABC-CC59-272B-732F-43F5DF6DDBB9}"/>
                </a:ext>
              </a:extLst>
            </p:cNvPr>
            <p:cNvSpPr/>
            <p:nvPr/>
          </p:nvSpPr>
          <p:spPr>
            <a:xfrm>
              <a:off x="3000395" y="3331897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AC52F06-3F1D-E41A-3F8A-2C8983EF1DE8}"/>
                </a:ext>
              </a:extLst>
            </p:cNvPr>
            <p:cNvSpPr/>
            <p:nvPr/>
          </p:nvSpPr>
          <p:spPr>
            <a:xfrm>
              <a:off x="3344641" y="5183825"/>
              <a:ext cx="544050" cy="5440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25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A6578C98-0298-D0B6-0694-63DAF97478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33" y="319643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AEDB3A7C-B14E-FADB-5A3F-57FD5C1A31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265" y="4237843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E3D59A58-1BE7-1439-06A1-C57190B8A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011" y="5177130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7D66A5F5-A87B-1A1D-5A9D-FD2800E79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070" y="539207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FFC16725-F882-E000-031E-4F885998F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611" y="128101"/>
            <a:ext cx="355534" cy="4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9D9C4D3-6903-19D1-137A-D3D76374515B}"/>
              </a:ext>
            </a:extLst>
          </p:cNvPr>
          <p:cNvSpPr txBox="1"/>
          <p:nvPr/>
        </p:nvSpPr>
        <p:spPr>
          <a:xfrm>
            <a:off x="9191145" y="180457"/>
            <a:ext cx="259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means “won the lottery”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195FADE-C331-8455-0D76-8A81886F62FA}"/>
              </a:ext>
            </a:extLst>
          </p:cNvPr>
          <p:cNvSpPr/>
          <p:nvPr/>
        </p:nvSpPr>
        <p:spPr>
          <a:xfrm>
            <a:off x="8741353" y="727470"/>
            <a:ext cx="544050" cy="5440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25D63F-084E-D884-5B07-004A248C1D8E}"/>
              </a:ext>
            </a:extLst>
          </p:cNvPr>
          <p:cNvSpPr txBox="1"/>
          <p:nvPr/>
        </p:nvSpPr>
        <p:spPr>
          <a:xfrm>
            <a:off x="9285403" y="814829"/>
            <a:ext cx="241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means “consumed 5”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15A384-9D23-4E79-C612-2EFCB8321979}"/>
              </a:ext>
            </a:extLst>
          </p:cNvPr>
          <p:cNvGrpSpPr/>
          <p:nvPr/>
        </p:nvGrpSpPr>
        <p:grpSpPr>
          <a:xfrm>
            <a:off x="1428863" y="4307713"/>
            <a:ext cx="2184475" cy="2455344"/>
            <a:chOff x="1967544" y="3196436"/>
            <a:chExt cx="2651720" cy="298052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66171CF-939C-7F8D-7228-C9238A765C4A}"/>
                </a:ext>
              </a:extLst>
            </p:cNvPr>
            <p:cNvCxnSpPr/>
            <p:nvPr/>
          </p:nvCxnSpPr>
          <p:spPr>
            <a:xfrm flipV="1">
              <a:off x="1967545" y="3206996"/>
              <a:ext cx="0" cy="296996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99E483E-A239-463C-1709-FBA9E128D07D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5" y="3239758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12BEF3B-8DFE-2156-E00C-F4966269C2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264" y="3238901"/>
              <a:ext cx="0" cy="2938062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9AD5329-4C83-190D-7656-3BAC423C2E19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6176963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27D102C-10C0-2724-3CD4-A2796F775BA6}"/>
                </a:ext>
              </a:extLst>
            </p:cNvPr>
            <p:cNvSpPr/>
            <p:nvPr/>
          </p:nvSpPr>
          <p:spPr>
            <a:xfrm>
              <a:off x="2236220" y="3283585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9BEE275-002C-0049-76BF-497D176B5F77}"/>
                </a:ext>
              </a:extLst>
            </p:cNvPr>
            <p:cNvSpPr/>
            <p:nvPr/>
          </p:nvSpPr>
          <p:spPr>
            <a:xfrm>
              <a:off x="3939927" y="554944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C1021B8-8FA1-57D3-D4B6-75E304306586}"/>
                </a:ext>
              </a:extLst>
            </p:cNvPr>
            <p:cNvSpPr/>
            <p:nvPr/>
          </p:nvSpPr>
          <p:spPr>
            <a:xfrm>
              <a:off x="3097916" y="4337544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C1133A6-3835-4EC9-DB01-665F99C14747}"/>
                </a:ext>
              </a:extLst>
            </p:cNvPr>
            <p:cNvSpPr/>
            <p:nvPr/>
          </p:nvSpPr>
          <p:spPr>
            <a:xfrm>
              <a:off x="2070018" y="5319115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D7A7E8A-4A30-8F33-7E47-E4868CDC51D3}"/>
                </a:ext>
              </a:extLst>
            </p:cNvPr>
            <p:cNvSpPr/>
            <p:nvPr/>
          </p:nvSpPr>
          <p:spPr>
            <a:xfrm>
              <a:off x="3981441" y="3616869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68E600A-C229-C35D-EDB4-4DDE8373A0E9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4" y="5060011"/>
              <a:ext cx="2608064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99C891A-217D-DA91-22C4-A0BBD199E8C2}"/>
                </a:ext>
              </a:extLst>
            </p:cNvPr>
            <p:cNvSpPr/>
            <p:nvPr/>
          </p:nvSpPr>
          <p:spPr>
            <a:xfrm>
              <a:off x="2714731" y="5526112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763BF7E-9192-3CA0-E0B3-07DFCC8A4597}"/>
                </a:ext>
              </a:extLst>
            </p:cNvPr>
            <p:cNvSpPr/>
            <p:nvPr/>
          </p:nvSpPr>
          <p:spPr>
            <a:xfrm>
              <a:off x="3037773" y="338003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4E7A68B-7299-C1E0-1304-C76658A17BCB}"/>
                </a:ext>
              </a:extLst>
            </p:cNvPr>
            <p:cNvSpPr/>
            <p:nvPr/>
          </p:nvSpPr>
          <p:spPr>
            <a:xfrm>
              <a:off x="3344641" y="5183825"/>
              <a:ext cx="544050" cy="5440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51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F91CC8DD-15C3-F791-9A05-2344F310F1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33" y="319643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EC108CA7-2BD4-573F-A033-873F4D567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265" y="4237843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A1869116-8947-C64E-9C5E-1C34D389F8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011" y="5177130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1D727FE1-8244-9917-F37F-00143A1265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070" y="539207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56FA00B-4332-C3FE-655B-32643CF11D04}"/>
              </a:ext>
            </a:extLst>
          </p:cNvPr>
          <p:cNvSpPr txBox="1"/>
          <p:nvPr/>
        </p:nvSpPr>
        <p:spPr>
          <a:xfrm>
            <a:off x="485314" y="2487261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 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0E96B96-828A-8570-E318-FE6B97192951}"/>
              </a:ext>
            </a:extLst>
          </p:cNvPr>
          <p:cNvSpPr txBox="1"/>
          <p:nvPr/>
        </p:nvSpPr>
        <p:spPr>
          <a:xfrm>
            <a:off x="436487" y="545125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 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38C926-4021-0B73-22AC-1F5D24517014}"/>
              </a:ext>
            </a:extLst>
          </p:cNvPr>
          <p:cNvSpPr txBox="1"/>
          <p:nvPr/>
        </p:nvSpPr>
        <p:spPr>
          <a:xfrm>
            <a:off x="4558524" y="1856211"/>
            <a:ext cx="763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some algebra and open up the squares…</a:t>
            </a:r>
            <a:endParaRPr lang="en-US" sz="2000" dirty="0"/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2F422AD6-CF96-3EB5-C960-39667EF8F80E}"/>
              </a:ext>
            </a:extLst>
          </p:cNvPr>
          <p:cNvSpPr/>
          <p:nvPr/>
        </p:nvSpPr>
        <p:spPr>
          <a:xfrm>
            <a:off x="3401553" y="1194611"/>
            <a:ext cx="1121007" cy="682486"/>
          </a:xfrm>
          <a:prstGeom prst="wedgeEllipseCallout">
            <a:avLst>
              <a:gd name="adj1" fmla="val -92539"/>
              <a:gd name="adj2" fmla="val 3024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Callout 18">
                <a:extLst>
                  <a:ext uri="{FF2B5EF4-FFF2-40B4-BE49-F238E27FC236}">
                    <a16:creationId xmlns:a16="http://schemas.microsoft.com/office/drawing/2014/main" id="{0AB708B9-8869-89ED-CBDA-97254CB1670E}"/>
                  </a:ext>
                </a:extLst>
              </p:cNvPr>
              <p:cNvSpPr/>
              <p:nvPr/>
            </p:nvSpPr>
            <p:spPr>
              <a:xfrm>
                <a:off x="3543399" y="2523069"/>
                <a:ext cx="899457" cy="828325"/>
              </a:xfrm>
              <a:prstGeom prst="wedgeEllipseCallout">
                <a:avLst>
                  <a:gd name="adj1" fmla="val -98512"/>
                  <a:gd name="adj2" fmla="val -2282"/>
                </a:avLst>
              </a:prstGeom>
              <a:solidFill>
                <a:srgbClr val="FCFFD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Oval Callout 18">
                <a:extLst>
                  <a:ext uri="{FF2B5EF4-FFF2-40B4-BE49-F238E27FC236}">
                    <a16:creationId xmlns:a16="http://schemas.microsoft.com/office/drawing/2014/main" id="{0AB708B9-8869-89ED-CBDA-97254CB16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99" y="2523069"/>
                <a:ext cx="899457" cy="828325"/>
              </a:xfrm>
              <a:prstGeom prst="wedgeEllipseCallout">
                <a:avLst>
                  <a:gd name="adj1" fmla="val -98512"/>
                  <a:gd name="adj2" fmla="val -228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>
            <a:extLst>
              <a:ext uri="{FF2B5EF4-FFF2-40B4-BE49-F238E27FC236}">
                <a16:creationId xmlns:a16="http://schemas.microsoft.com/office/drawing/2014/main" id="{9C82A1C7-BA3A-765E-4795-73B5E2615A88}"/>
              </a:ext>
            </a:extLst>
          </p:cNvPr>
          <p:cNvSpPr/>
          <p:nvPr/>
        </p:nvSpPr>
        <p:spPr>
          <a:xfrm>
            <a:off x="3437517" y="4943860"/>
            <a:ext cx="1177176" cy="682486"/>
          </a:xfrm>
          <a:prstGeom prst="wedgeEllipseCallout">
            <a:avLst>
              <a:gd name="adj1" fmla="val -76838"/>
              <a:gd name="adj2" fmla="val 2838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1.5</a:t>
            </a:r>
          </a:p>
        </p:txBody>
      </p:sp>
      <p:sp>
        <p:nvSpPr>
          <p:cNvPr id="34" name="Oval Callout 33">
            <a:extLst>
              <a:ext uri="{FF2B5EF4-FFF2-40B4-BE49-F238E27FC236}">
                <a16:creationId xmlns:a16="http://schemas.microsoft.com/office/drawing/2014/main" id="{AE66FDED-805B-DB35-6F9F-0A38284118C3}"/>
              </a:ext>
            </a:extLst>
          </p:cNvPr>
          <p:cNvSpPr/>
          <p:nvPr/>
        </p:nvSpPr>
        <p:spPr>
          <a:xfrm>
            <a:off x="3667527" y="5695938"/>
            <a:ext cx="890997" cy="537151"/>
          </a:xfrm>
          <a:prstGeom prst="wedgeEllipseCallout">
            <a:avLst>
              <a:gd name="adj1" fmla="val -76838"/>
              <a:gd name="adj2" fmla="val 28382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-2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6860327-4EAD-5AEE-2219-4D981767F1DD}"/>
              </a:ext>
            </a:extLst>
          </p:cNvPr>
          <p:cNvGrpSpPr/>
          <p:nvPr/>
        </p:nvGrpSpPr>
        <p:grpSpPr>
          <a:xfrm>
            <a:off x="5029153" y="2741704"/>
            <a:ext cx="6011710" cy="889163"/>
            <a:chOff x="5272478" y="2794954"/>
            <a:chExt cx="6011710" cy="8891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9497BFA-559E-570C-5D9F-041A91E9DF6C}"/>
                    </a:ext>
                  </a:extLst>
                </p:cNvPr>
                <p:cNvSpPr txBox="1"/>
                <p:nvPr/>
              </p:nvSpPr>
              <p:spPr>
                <a:xfrm>
                  <a:off x="5272478" y="2794954"/>
                  <a:ext cx="6011710" cy="6722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        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e>
                            </m:d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        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9497BFA-559E-570C-5D9F-041A91E9DF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2478" y="2794954"/>
                  <a:ext cx="6011710" cy="672235"/>
                </a:xfrm>
                <a:prstGeom prst="rect">
                  <a:avLst/>
                </a:prstGeom>
                <a:blipFill>
                  <a:blip r:embed="rId5"/>
                  <a:stretch>
                    <a:fillRect l="-10759" t="-149057" b="-2037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50E69B-2FF8-B327-8A8A-CCDF84EBC961}"/>
                </a:ext>
              </a:extLst>
            </p:cNvPr>
            <p:cNvSpPr/>
            <p:nvPr/>
          </p:nvSpPr>
          <p:spPr>
            <a:xfrm>
              <a:off x="5629697" y="3326862"/>
              <a:ext cx="360760" cy="19282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DE14019-E149-FC54-1C69-818897331BF7}"/>
                </a:ext>
              </a:extLst>
            </p:cNvPr>
            <p:cNvSpPr/>
            <p:nvPr/>
          </p:nvSpPr>
          <p:spPr>
            <a:xfrm>
              <a:off x="8598426" y="3326088"/>
              <a:ext cx="382560" cy="358029"/>
            </a:xfrm>
            <a:prstGeom prst="rect">
              <a:avLst/>
            </a:prstGeom>
            <a:solidFill>
              <a:srgbClr val="FCFFD2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9FD6700-8773-775F-6D54-C26DF7196F4E}"/>
              </a:ext>
            </a:extLst>
          </p:cNvPr>
          <p:cNvSpPr txBox="1"/>
          <p:nvPr/>
        </p:nvSpPr>
        <p:spPr>
          <a:xfrm>
            <a:off x="7441495" y="4054802"/>
            <a:ext cx="95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vs.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E1FE8AF-B422-66E7-DB59-7EE4F242700D}"/>
              </a:ext>
            </a:extLst>
          </p:cNvPr>
          <p:cNvGrpSpPr/>
          <p:nvPr/>
        </p:nvGrpSpPr>
        <p:grpSpPr>
          <a:xfrm>
            <a:off x="5029153" y="5108294"/>
            <a:ext cx="6256777" cy="902466"/>
            <a:chOff x="5272478" y="2794954"/>
            <a:chExt cx="6256777" cy="9024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E0965CF-05AD-6CFC-AD24-52BFE3B8FF64}"/>
                    </a:ext>
                  </a:extLst>
                </p:cNvPr>
                <p:cNvSpPr txBox="1"/>
                <p:nvPr/>
              </p:nvSpPr>
              <p:spPr>
                <a:xfrm>
                  <a:off x="5272478" y="2794954"/>
                  <a:ext cx="6256777" cy="6722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        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2.25</m:t>
                                </m:r>
                              </m:e>
                            </m:d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        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E0965CF-05AD-6CFC-AD24-52BFE3B8FF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2478" y="2794954"/>
                  <a:ext cx="6256777" cy="672235"/>
                </a:xfrm>
                <a:prstGeom prst="rect">
                  <a:avLst/>
                </a:prstGeom>
                <a:blipFill>
                  <a:blip r:embed="rId6"/>
                  <a:stretch>
                    <a:fillRect l="-10953" t="-144444" b="-19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B91A90E-6058-7ECB-9896-0FF1A2CBD5F4}"/>
                </a:ext>
              </a:extLst>
            </p:cNvPr>
            <p:cNvSpPr/>
            <p:nvPr/>
          </p:nvSpPr>
          <p:spPr>
            <a:xfrm>
              <a:off x="5622049" y="3340132"/>
              <a:ext cx="360760" cy="357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4390744-8B88-3A43-E315-53C412083D30}"/>
                </a:ext>
              </a:extLst>
            </p:cNvPr>
            <p:cNvSpPr/>
            <p:nvPr/>
          </p:nvSpPr>
          <p:spPr>
            <a:xfrm>
              <a:off x="8887656" y="3362709"/>
              <a:ext cx="382560" cy="22508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2934385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02C19-C2D6-56EC-3171-47B1BCD72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7C0D0A-4400-1DFE-701B-E2137C139F9F}"/>
              </a:ext>
            </a:extLst>
          </p:cNvPr>
          <p:cNvSpPr/>
          <p:nvPr/>
        </p:nvSpPr>
        <p:spPr>
          <a:xfrm>
            <a:off x="1442367" y="5864510"/>
            <a:ext cx="2184475" cy="8939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BEB491-673C-93A6-690A-6E7ABCE1DB5C}"/>
              </a:ext>
            </a:extLst>
          </p:cNvPr>
          <p:cNvSpPr/>
          <p:nvPr/>
        </p:nvSpPr>
        <p:spPr>
          <a:xfrm>
            <a:off x="1442368" y="4364997"/>
            <a:ext cx="2184475" cy="1477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71F188-A327-8D5D-93E1-56DFEB7E39A7}"/>
              </a:ext>
            </a:extLst>
          </p:cNvPr>
          <p:cNvSpPr/>
          <p:nvPr/>
        </p:nvSpPr>
        <p:spPr>
          <a:xfrm>
            <a:off x="1428863" y="2328822"/>
            <a:ext cx="2184475" cy="1610558"/>
          </a:xfrm>
          <a:prstGeom prst="rect">
            <a:avLst/>
          </a:prstGeom>
          <a:solidFill>
            <a:srgbClr val="FCFF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727BC-D705-FC34-260E-D5B340456A62}"/>
              </a:ext>
            </a:extLst>
          </p:cNvPr>
          <p:cNvSpPr/>
          <p:nvPr/>
        </p:nvSpPr>
        <p:spPr>
          <a:xfrm>
            <a:off x="1428863" y="1542777"/>
            <a:ext cx="2184475" cy="759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E6667-DE60-4F22-4B7F-69686DE5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8280"/>
            <a:ext cx="10515600" cy="1325563"/>
          </a:xfrm>
        </p:spPr>
        <p:txBody>
          <a:bodyPr/>
          <a:lstStyle/>
          <a:p>
            <a:r>
              <a:rPr lang="en-US" dirty="0"/>
              <a:t>How to split this cell?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B5F950-257A-F156-098F-E1AC661FF29B}"/>
              </a:ext>
            </a:extLst>
          </p:cNvPr>
          <p:cNvGrpSpPr/>
          <p:nvPr/>
        </p:nvGrpSpPr>
        <p:grpSpPr>
          <a:xfrm>
            <a:off x="1431801" y="1507795"/>
            <a:ext cx="2184474" cy="2455344"/>
            <a:chOff x="1967545" y="3196436"/>
            <a:chExt cx="2651719" cy="298052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A27BFFD-EB0F-3027-1DBF-61B1AFE46B9A}"/>
                </a:ext>
              </a:extLst>
            </p:cNvPr>
            <p:cNvCxnSpPr/>
            <p:nvPr/>
          </p:nvCxnSpPr>
          <p:spPr>
            <a:xfrm flipV="1">
              <a:off x="1967545" y="3206996"/>
              <a:ext cx="0" cy="296996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AFC8AF8-FA50-507C-A388-4CD9BCF93AE1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5" y="3239758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7A33F4-E039-5133-E8DE-B0EF09EDD0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264" y="3238901"/>
              <a:ext cx="0" cy="2938062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5FA476B-843B-6D08-6084-0DE14F626780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6176963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46EE61-3687-7202-7F98-C252C1E6F285}"/>
                </a:ext>
              </a:extLst>
            </p:cNvPr>
            <p:cNvSpPr/>
            <p:nvPr/>
          </p:nvSpPr>
          <p:spPr>
            <a:xfrm>
              <a:off x="2236220" y="3283585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102492F-71A6-EBC9-B2D0-4761219A1B8F}"/>
                </a:ext>
              </a:extLst>
            </p:cNvPr>
            <p:cNvSpPr/>
            <p:nvPr/>
          </p:nvSpPr>
          <p:spPr>
            <a:xfrm>
              <a:off x="3939927" y="554944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543779A-9BB7-D58B-202B-9C60725A2F08}"/>
                </a:ext>
              </a:extLst>
            </p:cNvPr>
            <p:cNvSpPr/>
            <p:nvPr/>
          </p:nvSpPr>
          <p:spPr>
            <a:xfrm>
              <a:off x="3097916" y="4337544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8C44FB-D6D8-A6C3-F44D-861179C126BE}"/>
                </a:ext>
              </a:extLst>
            </p:cNvPr>
            <p:cNvSpPr/>
            <p:nvPr/>
          </p:nvSpPr>
          <p:spPr>
            <a:xfrm>
              <a:off x="2070018" y="5319115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B34D827-995F-F148-0877-B46D09F80034}"/>
                </a:ext>
              </a:extLst>
            </p:cNvPr>
            <p:cNvSpPr/>
            <p:nvPr/>
          </p:nvSpPr>
          <p:spPr>
            <a:xfrm>
              <a:off x="3981441" y="3616869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2401540-22F3-C869-EA62-EDDFB52EE4E4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4181273"/>
              <a:ext cx="2608064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98E36C0-01EC-6841-1F5D-35420579B87F}"/>
                </a:ext>
              </a:extLst>
            </p:cNvPr>
            <p:cNvSpPr/>
            <p:nvPr/>
          </p:nvSpPr>
          <p:spPr>
            <a:xfrm>
              <a:off x="2728370" y="5477810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CC3199B-840A-344B-C99A-F4454A759CD2}"/>
                </a:ext>
              </a:extLst>
            </p:cNvPr>
            <p:cNvSpPr/>
            <p:nvPr/>
          </p:nvSpPr>
          <p:spPr>
            <a:xfrm>
              <a:off x="3000395" y="3331897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D0128D5-4D2A-F497-B94D-750BFB95FBF5}"/>
                </a:ext>
              </a:extLst>
            </p:cNvPr>
            <p:cNvSpPr/>
            <p:nvPr/>
          </p:nvSpPr>
          <p:spPr>
            <a:xfrm>
              <a:off x="3344641" y="5183825"/>
              <a:ext cx="544050" cy="5440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25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DDE10087-B661-0262-270E-F3A64BE8EA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33" y="319643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A426D1AE-AB12-C7C5-4624-117CDFD05C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265" y="4237843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0FC73BC8-2E43-EF24-C941-F1710C0796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011" y="5177130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537D3CC0-F3F2-61E4-F53B-3092A050F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070" y="539207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C182479B-CA4C-A4CD-77A5-5BD035A78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611" y="128101"/>
            <a:ext cx="355534" cy="4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FB5ED1F-BA31-0CB1-4F96-94DB78AA1D62}"/>
              </a:ext>
            </a:extLst>
          </p:cNvPr>
          <p:cNvSpPr txBox="1"/>
          <p:nvPr/>
        </p:nvSpPr>
        <p:spPr>
          <a:xfrm>
            <a:off x="9191145" y="180457"/>
            <a:ext cx="259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means “won the lottery”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524E6AC-0F90-4B77-1333-76CE71BECAD0}"/>
              </a:ext>
            </a:extLst>
          </p:cNvPr>
          <p:cNvSpPr/>
          <p:nvPr/>
        </p:nvSpPr>
        <p:spPr>
          <a:xfrm>
            <a:off x="8741353" y="727470"/>
            <a:ext cx="544050" cy="5440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9DAE43-0F37-86D7-A153-0920CCAF80DA}"/>
              </a:ext>
            </a:extLst>
          </p:cNvPr>
          <p:cNvSpPr txBox="1"/>
          <p:nvPr/>
        </p:nvSpPr>
        <p:spPr>
          <a:xfrm>
            <a:off x="9285403" y="814829"/>
            <a:ext cx="241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means “consumed 5”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72CE9DE-5151-DFC5-728D-5347459812C0}"/>
              </a:ext>
            </a:extLst>
          </p:cNvPr>
          <p:cNvGrpSpPr/>
          <p:nvPr/>
        </p:nvGrpSpPr>
        <p:grpSpPr>
          <a:xfrm>
            <a:off x="1428863" y="4307713"/>
            <a:ext cx="2184475" cy="2455344"/>
            <a:chOff x="1967544" y="3196436"/>
            <a:chExt cx="2651720" cy="298052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7ABBA8E-E7E9-DA8F-2B21-45E75C8633F3}"/>
                </a:ext>
              </a:extLst>
            </p:cNvPr>
            <p:cNvCxnSpPr/>
            <p:nvPr/>
          </p:nvCxnSpPr>
          <p:spPr>
            <a:xfrm flipV="1">
              <a:off x="1967545" y="3206996"/>
              <a:ext cx="0" cy="296996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D9CECD2-E7CD-FBE7-673C-52A15DB8FFFB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5" y="3239758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CCD120D-8219-166E-4503-8EFAE1A433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264" y="3238901"/>
              <a:ext cx="0" cy="2938062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3E08046-EBF2-E671-2FC1-A831831F52A2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6176963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031A53B-EDBB-F7EF-2E15-D60138CC9361}"/>
                </a:ext>
              </a:extLst>
            </p:cNvPr>
            <p:cNvSpPr/>
            <p:nvPr/>
          </p:nvSpPr>
          <p:spPr>
            <a:xfrm>
              <a:off x="2236220" y="3283585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777077F-FB98-DDA7-3090-97328C1DBE08}"/>
                </a:ext>
              </a:extLst>
            </p:cNvPr>
            <p:cNvSpPr/>
            <p:nvPr/>
          </p:nvSpPr>
          <p:spPr>
            <a:xfrm>
              <a:off x="3939927" y="554944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05DB864-F72E-FF38-4705-E83466495F0A}"/>
                </a:ext>
              </a:extLst>
            </p:cNvPr>
            <p:cNvSpPr/>
            <p:nvPr/>
          </p:nvSpPr>
          <p:spPr>
            <a:xfrm>
              <a:off x="3097916" y="4337544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A3CA35F-7810-95F3-6951-21F6DA3DECDD}"/>
                </a:ext>
              </a:extLst>
            </p:cNvPr>
            <p:cNvSpPr/>
            <p:nvPr/>
          </p:nvSpPr>
          <p:spPr>
            <a:xfrm>
              <a:off x="2070018" y="5319115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221F996-2AC8-669A-2786-6B3E57A3D708}"/>
                </a:ext>
              </a:extLst>
            </p:cNvPr>
            <p:cNvSpPr/>
            <p:nvPr/>
          </p:nvSpPr>
          <p:spPr>
            <a:xfrm>
              <a:off x="3981441" y="3616869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10D8809-2EFC-3A4C-71C0-0E7396CFA740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4" y="5060011"/>
              <a:ext cx="2608064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2C00F60-E5FD-18DF-77B4-F4B309BB64B5}"/>
                </a:ext>
              </a:extLst>
            </p:cNvPr>
            <p:cNvSpPr/>
            <p:nvPr/>
          </p:nvSpPr>
          <p:spPr>
            <a:xfrm>
              <a:off x="2714731" y="5526112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13B7B2F-27A0-8BBB-389B-779AA9AF0501}"/>
                </a:ext>
              </a:extLst>
            </p:cNvPr>
            <p:cNvSpPr/>
            <p:nvPr/>
          </p:nvSpPr>
          <p:spPr>
            <a:xfrm>
              <a:off x="3037773" y="338003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82B2085-A354-80CB-D680-2E9BC9A99638}"/>
                </a:ext>
              </a:extLst>
            </p:cNvPr>
            <p:cNvSpPr/>
            <p:nvPr/>
          </p:nvSpPr>
          <p:spPr>
            <a:xfrm>
              <a:off x="3344641" y="5183825"/>
              <a:ext cx="544050" cy="5440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51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5CC7C12C-7A5D-3FA3-24FB-E340D2DF0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33" y="319643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2A0FFA83-8F22-006E-B3ED-C84AAC073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265" y="4237843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5731CFA2-BD15-AF64-D839-85227C709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011" y="5177130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456225E1-B085-755E-3B23-436E389DAC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070" y="539207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70D256C-1EF9-6F9D-48A6-8BF50A1F96FA}"/>
              </a:ext>
            </a:extLst>
          </p:cNvPr>
          <p:cNvSpPr txBox="1"/>
          <p:nvPr/>
        </p:nvSpPr>
        <p:spPr>
          <a:xfrm>
            <a:off x="485314" y="2487261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 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E21BCCE-2233-C024-EB1D-804DC5D9CEBC}"/>
              </a:ext>
            </a:extLst>
          </p:cNvPr>
          <p:cNvSpPr txBox="1"/>
          <p:nvPr/>
        </p:nvSpPr>
        <p:spPr>
          <a:xfrm>
            <a:off x="436487" y="545125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 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9C4A80B-3BEC-889C-257A-006E37B7C687}"/>
              </a:ext>
            </a:extLst>
          </p:cNvPr>
          <p:cNvSpPr txBox="1"/>
          <p:nvPr/>
        </p:nvSpPr>
        <p:spPr>
          <a:xfrm>
            <a:off x="4558524" y="1856211"/>
            <a:ext cx="763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some algebra and open up the squares…</a:t>
            </a:r>
            <a:endParaRPr lang="en-US" sz="2000" dirty="0"/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98207E5B-CE1E-EDDD-8DF0-A22CD3BBD580}"/>
              </a:ext>
            </a:extLst>
          </p:cNvPr>
          <p:cNvSpPr/>
          <p:nvPr/>
        </p:nvSpPr>
        <p:spPr>
          <a:xfrm>
            <a:off x="3401553" y="1194611"/>
            <a:ext cx="1121007" cy="682486"/>
          </a:xfrm>
          <a:prstGeom prst="wedgeEllipseCallout">
            <a:avLst>
              <a:gd name="adj1" fmla="val -92539"/>
              <a:gd name="adj2" fmla="val 3024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Callout 18">
                <a:extLst>
                  <a:ext uri="{FF2B5EF4-FFF2-40B4-BE49-F238E27FC236}">
                    <a16:creationId xmlns:a16="http://schemas.microsoft.com/office/drawing/2014/main" id="{BE9BDB1A-35DB-C95C-9555-C2E16FDED42F}"/>
                  </a:ext>
                </a:extLst>
              </p:cNvPr>
              <p:cNvSpPr/>
              <p:nvPr/>
            </p:nvSpPr>
            <p:spPr>
              <a:xfrm>
                <a:off x="3543399" y="2523069"/>
                <a:ext cx="899457" cy="828325"/>
              </a:xfrm>
              <a:prstGeom prst="wedgeEllipseCallout">
                <a:avLst>
                  <a:gd name="adj1" fmla="val -98512"/>
                  <a:gd name="adj2" fmla="val -2282"/>
                </a:avLst>
              </a:prstGeom>
              <a:solidFill>
                <a:srgbClr val="FCFFD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Oval Callout 18">
                <a:extLst>
                  <a:ext uri="{FF2B5EF4-FFF2-40B4-BE49-F238E27FC236}">
                    <a16:creationId xmlns:a16="http://schemas.microsoft.com/office/drawing/2014/main" id="{BE9BDB1A-35DB-C95C-9555-C2E16FDED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99" y="2523069"/>
                <a:ext cx="899457" cy="828325"/>
              </a:xfrm>
              <a:prstGeom prst="wedgeEllipseCallout">
                <a:avLst>
                  <a:gd name="adj1" fmla="val -98512"/>
                  <a:gd name="adj2" fmla="val -228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>
            <a:extLst>
              <a:ext uri="{FF2B5EF4-FFF2-40B4-BE49-F238E27FC236}">
                <a16:creationId xmlns:a16="http://schemas.microsoft.com/office/drawing/2014/main" id="{D2E9A2CE-6A92-DA99-59AF-031E9D210AF8}"/>
              </a:ext>
            </a:extLst>
          </p:cNvPr>
          <p:cNvSpPr/>
          <p:nvPr/>
        </p:nvSpPr>
        <p:spPr>
          <a:xfrm>
            <a:off x="3437517" y="4943860"/>
            <a:ext cx="1177176" cy="682486"/>
          </a:xfrm>
          <a:prstGeom prst="wedgeEllipseCallout">
            <a:avLst>
              <a:gd name="adj1" fmla="val -76838"/>
              <a:gd name="adj2" fmla="val 2838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1.5</a:t>
            </a:r>
          </a:p>
        </p:txBody>
      </p:sp>
      <p:sp>
        <p:nvSpPr>
          <p:cNvPr id="34" name="Oval Callout 33">
            <a:extLst>
              <a:ext uri="{FF2B5EF4-FFF2-40B4-BE49-F238E27FC236}">
                <a16:creationId xmlns:a16="http://schemas.microsoft.com/office/drawing/2014/main" id="{3823E463-93D9-7B6E-A0DF-090C473ECCA7}"/>
              </a:ext>
            </a:extLst>
          </p:cNvPr>
          <p:cNvSpPr/>
          <p:nvPr/>
        </p:nvSpPr>
        <p:spPr>
          <a:xfrm>
            <a:off x="3667527" y="5695938"/>
            <a:ext cx="890997" cy="537151"/>
          </a:xfrm>
          <a:prstGeom prst="wedgeEllipseCallout">
            <a:avLst>
              <a:gd name="adj1" fmla="val -76838"/>
              <a:gd name="adj2" fmla="val 28382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-2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783C7-A0FE-D931-B88B-E7D892AD98A8}"/>
              </a:ext>
            </a:extLst>
          </p:cNvPr>
          <p:cNvGrpSpPr/>
          <p:nvPr/>
        </p:nvGrpSpPr>
        <p:grpSpPr>
          <a:xfrm>
            <a:off x="5029153" y="2741704"/>
            <a:ext cx="5952207" cy="889163"/>
            <a:chOff x="5272478" y="2794954"/>
            <a:chExt cx="5952207" cy="8891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D77F472-D5AE-517E-8A52-B75486CC0531}"/>
                    </a:ext>
                  </a:extLst>
                </p:cNvPr>
                <p:cNvSpPr txBox="1"/>
                <p:nvPr/>
              </p:nvSpPr>
              <p:spPr>
                <a:xfrm>
                  <a:off x="5272478" y="2794954"/>
                  <a:ext cx="5952207" cy="6722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        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e>
                            </m:d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        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D77F472-D5AE-517E-8A52-B75486CC05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2478" y="2794954"/>
                  <a:ext cx="5952207" cy="672235"/>
                </a:xfrm>
                <a:prstGeom prst="rect">
                  <a:avLst/>
                </a:prstGeom>
                <a:blipFill>
                  <a:blip r:embed="rId5"/>
                  <a:stretch>
                    <a:fillRect l="-11514" t="-149057" b="-2037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C63967B-1C39-92F9-AE4C-A179113378B1}"/>
                </a:ext>
              </a:extLst>
            </p:cNvPr>
            <p:cNvSpPr/>
            <p:nvPr/>
          </p:nvSpPr>
          <p:spPr>
            <a:xfrm>
              <a:off x="5543781" y="3326829"/>
              <a:ext cx="360760" cy="19282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157616D-6310-2336-4130-2355BD96C0D1}"/>
                </a:ext>
              </a:extLst>
            </p:cNvPr>
            <p:cNvSpPr/>
            <p:nvPr/>
          </p:nvSpPr>
          <p:spPr>
            <a:xfrm>
              <a:off x="8598426" y="3326088"/>
              <a:ext cx="382560" cy="358029"/>
            </a:xfrm>
            <a:prstGeom prst="rect">
              <a:avLst/>
            </a:prstGeom>
            <a:solidFill>
              <a:srgbClr val="FCFFD2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11D7563-66B7-4384-80A2-AB032848C9B6}"/>
              </a:ext>
            </a:extLst>
          </p:cNvPr>
          <p:cNvSpPr txBox="1"/>
          <p:nvPr/>
        </p:nvSpPr>
        <p:spPr>
          <a:xfrm>
            <a:off x="7441495" y="4054802"/>
            <a:ext cx="95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vs.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B98751F-3B6F-030B-0EBD-B9A2DEA74DD7}"/>
              </a:ext>
            </a:extLst>
          </p:cNvPr>
          <p:cNvGrpSpPr/>
          <p:nvPr/>
        </p:nvGrpSpPr>
        <p:grpSpPr>
          <a:xfrm>
            <a:off x="5029153" y="5108294"/>
            <a:ext cx="6256777" cy="889163"/>
            <a:chOff x="5272478" y="2794954"/>
            <a:chExt cx="6256777" cy="8891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43AB6DFA-F34F-6526-1E7F-970BE7D15DBF}"/>
                    </a:ext>
                  </a:extLst>
                </p:cNvPr>
                <p:cNvSpPr txBox="1"/>
                <p:nvPr/>
              </p:nvSpPr>
              <p:spPr>
                <a:xfrm>
                  <a:off x="5272478" y="2794954"/>
                  <a:ext cx="6256777" cy="6722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        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2.25</m:t>
                                </m:r>
                              </m:e>
                            </m:d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        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43AB6DFA-F34F-6526-1E7F-970BE7D15D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2478" y="2794954"/>
                  <a:ext cx="6256777" cy="672235"/>
                </a:xfrm>
                <a:prstGeom prst="rect">
                  <a:avLst/>
                </a:prstGeom>
                <a:blipFill>
                  <a:blip r:embed="rId6"/>
                  <a:stretch>
                    <a:fillRect l="-10953" t="-144444" b="-19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121EFC8-AB96-D407-C82E-B0ACE310A7B2}"/>
                </a:ext>
              </a:extLst>
            </p:cNvPr>
            <p:cNvSpPr/>
            <p:nvPr/>
          </p:nvSpPr>
          <p:spPr>
            <a:xfrm>
              <a:off x="5543781" y="3326829"/>
              <a:ext cx="360760" cy="357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A400D58-E383-FC56-F40E-4FA9B13ADC02}"/>
                </a:ext>
              </a:extLst>
            </p:cNvPr>
            <p:cNvSpPr/>
            <p:nvPr/>
          </p:nvSpPr>
          <p:spPr>
            <a:xfrm>
              <a:off x="8887656" y="3362709"/>
              <a:ext cx="382560" cy="22508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C1E288A-94C6-3739-0CDC-06BDE11380E7}"/>
                  </a:ext>
                </a:extLst>
              </p:cNvPr>
              <p:cNvSpPr txBox="1"/>
              <p:nvPr/>
            </p:nvSpPr>
            <p:spPr>
              <a:xfrm>
                <a:off x="8788389" y="3691890"/>
                <a:ext cx="3386540" cy="1138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appears exactly once for each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in each of these.  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Cancel them!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C1E288A-94C6-3739-0CDC-06BDE1138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389" y="3691890"/>
                <a:ext cx="3386540" cy="1138453"/>
              </a:xfrm>
              <a:prstGeom prst="rect">
                <a:avLst/>
              </a:prstGeom>
              <a:blipFill>
                <a:blip r:embed="rId7"/>
                <a:stretch>
                  <a:fillRect l="-2247" t="-1099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E3641220-7F96-3E2C-DB9D-06930EE0C1EA}"/>
              </a:ext>
            </a:extLst>
          </p:cNvPr>
          <p:cNvGrpSpPr/>
          <p:nvPr/>
        </p:nvGrpSpPr>
        <p:grpSpPr>
          <a:xfrm>
            <a:off x="5661216" y="2681201"/>
            <a:ext cx="637984" cy="732738"/>
            <a:chOff x="5661216" y="2681201"/>
            <a:chExt cx="637984" cy="73273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2E80EAE-D45F-00CC-1D96-9EEEF72B3B9D}"/>
                </a:ext>
              </a:extLst>
            </p:cNvPr>
            <p:cNvCxnSpPr/>
            <p:nvPr/>
          </p:nvCxnSpPr>
          <p:spPr>
            <a:xfrm>
              <a:off x="5661216" y="2739816"/>
              <a:ext cx="637984" cy="6473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55531F5-9BA0-059C-BAF0-DCFF3E0A40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1849" y="2681201"/>
              <a:ext cx="470501" cy="7327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561995A-8D96-560A-A301-0E3832A805C1}"/>
              </a:ext>
            </a:extLst>
          </p:cNvPr>
          <p:cNvGrpSpPr/>
          <p:nvPr/>
        </p:nvGrpSpPr>
        <p:grpSpPr>
          <a:xfrm>
            <a:off x="8737661" y="2654442"/>
            <a:ext cx="637984" cy="732738"/>
            <a:chOff x="5661216" y="2681201"/>
            <a:chExt cx="637984" cy="732738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4D14BF3-B503-C07E-CC0E-7D1E2CD128A3}"/>
                </a:ext>
              </a:extLst>
            </p:cNvPr>
            <p:cNvCxnSpPr/>
            <p:nvPr/>
          </p:nvCxnSpPr>
          <p:spPr>
            <a:xfrm>
              <a:off x="5661216" y="2739816"/>
              <a:ext cx="637984" cy="6473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5D91FB-84E5-17EF-95D0-A5C0F045C5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1849" y="2681201"/>
              <a:ext cx="470501" cy="7327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0C03FED-22E3-08AA-75DD-F50368CCCE9D}"/>
              </a:ext>
            </a:extLst>
          </p:cNvPr>
          <p:cNvGrpSpPr/>
          <p:nvPr/>
        </p:nvGrpSpPr>
        <p:grpSpPr>
          <a:xfrm>
            <a:off x="9017236" y="5018625"/>
            <a:ext cx="637984" cy="732738"/>
            <a:chOff x="5661216" y="2681201"/>
            <a:chExt cx="637984" cy="732738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A3FF4CA-88E6-8DBE-BDAB-0504EC3ACBD2}"/>
                </a:ext>
              </a:extLst>
            </p:cNvPr>
            <p:cNvCxnSpPr/>
            <p:nvPr/>
          </p:nvCxnSpPr>
          <p:spPr>
            <a:xfrm>
              <a:off x="5661216" y="2739816"/>
              <a:ext cx="637984" cy="6473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45456D2-71CE-000A-FDD1-A1E02C7690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1849" y="2681201"/>
              <a:ext cx="470501" cy="7327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815F087-0779-961F-C007-D4B5F320A3C2}"/>
              </a:ext>
            </a:extLst>
          </p:cNvPr>
          <p:cNvGrpSpPr/>
          <p:nvPr/>
        </p:nvGrpSpPr>
        <p:grpSpPr>
          <a:xfrm>
            <a:off x="5650008" y="5007863"/>
            <a:ext cx="637984" cy="732738"/>
            <a:chOff x="5661216" y="2681201"/>
            <a:chExt cx="637984" cy="732738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89B56FF-4B64-125F-6C94-ED3BEA2A2C37}"/>
                </a:ext>
              </a:extLst>
            </p:cNvPr>
            <p:cNvCxnSpPr/>
            <p:nvPr/>
          </p:nvCxnSpPr>
          <p:spPr>
            <a:xfrm>
              <a:off x="5661216" y="2739816"/>
              <a:ext cx="637984" cy="6473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1AD7A57-DA46-5B84-D1A1-C0FB0B2D27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1849" y="2681201"/>
              <a:ext cx="470501" cy="7327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8871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58CC-3BD0-2B51-50CE-E2539F29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and 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9245F-C126-1994-BB0D-0423E3168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87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63DFB-CA92-BDB2-BEE4-494952A6D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FB642E-0E7F-3D17-F412-22AAA539C0E0}"/>
              </a:ext>
            </a:extLst>
          </p:cNvPr>
          <p:cNvSpPr/>
          <p:nvPr/>
        </p:nvSpPr>
        <p:spPr>
          <a:xfrm>
            <a:off x="1442367" y="5864510"/>
            <a:ext cx="2184475" cy="8939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BBCB23-5872-E16B-AEE9-65C011B7238D}"/>
              </a:ext>
            </a:extLst>
          </p:cNvPr>
          <p:cNvSpPr/>
          <p:nvPr/>
        </p:nvSpPr>
        <p:spPr>
          <a:xfrm>
            <a:off x="1442368" y="4364997"/>
            <a:ext cx="2184475" cy="1477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DC788A-5B6A-6127-6A17-867B1CACB73C}"/>
              </a:ext>
            </a:extLst>
          </p:cNvPr>
          <p:cNvSpPr/>
          <p:nvPr/>
        </p:nvSpPr>
        <p:spPr>
          <a:xfrm>
            <a:off x="1428863" y="2328822"/>
            <a:ext cx="2184475" cy="1610558"/>
          </a:xfrm>
          <a:prstGeom prst="rect">
            <a:avLst/>
          </a:prstGeom>
          <a:solidFill>
            <a:srgbClr val="FCFF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2FA033-F034-A8FD-C795-2B79201A0FA5}"/>
              </a:ext>
            </a:extLst>
          </p:cNvPr>
          <p:cNvSpPr/>
          <p:nvPr/>
        </p:nvSpPr>
        <p:spPr>
          <a:xfrm>
            <a:off x="1428863" y="1542777"/>
            <a:ext cx="2184475" cy="759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3DD2B-29B8-DD68-6958-DCCB3AC3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8280"/>
            <a:ext cx="10515600" cy="1325563"/>
          </a:xfrm>
        </p:spPr>
        <p:txBody>
          <a:bodyPr/>
          <a:lstStyle/>
          <a:p>
            <a:r>
              <a:rPr lang="en-US" dirty="0"/>
              <a:t>How to split this cell?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4BC371-C029-DF06-D30D-10B96C30E29C}"/>
              </a:ext>
            </a:extLst>
          </p:cNvPr>
          <p:cNvGrpSpPr/>
          <p:nvPr/>
        </p:nvGrpSpPr>
        <p:grpSpPr>
          <a:xfrm>
            <a:off x="1431801" y="1507795"/>
            <a:ext cx="2184474" cy="2455344"/>
            <a:chOff x="1967545" y="3196436"/>
            <a:chExt cx="2651719" cy="298052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AA2E0B3-EF52-2248-A5DE-B6D2158FBBBE}"/>
                </a:ext>
              </a:extLst>
            </p:cNvPr>
            <p:cNvCxnSpPr/>
            <p:nvPr/>
          </p:nvCxnSpPr>
          <p:spPr>
            <a:xfrm flipV="1">
              <a:off x="1967545" y="3206996"/>
              <a:ext cx="0" cy="296996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E4B1457-01BD-3868-2BD6-4D95C6095815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5" y="3239758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E15DF40-3B3F-B913-9F33-91201E7518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264" y="3238901"/>
              <a:ext cx="0" cy="2938062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B98946-0EE7-C0F6-94E9-CBD4F400DBD6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6176963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F3342BE-490D-983F-2CBD-C2A75D71745E}"/>
                </a:ext>
              </a:extLst>
            </p:cNvPr>
            <p:cNvSpPr/>
            <p:nvPr/>
          </p:nvSpPr>
          <p:spPr>
            <a:xfrm>
              <a:off x="2236220" y="3283585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026B7C3-41F8-2D90-6441-F6E62879E86F}"/>
                </a:ext>
              </a:extLst>
            </p:cNvPr>
            <p:cNvSpPr/>
            <p:nvPr/>
          </p:nvSpPr>
          <p:spPr>
            <a:xfrm>
              <a:off x="3939927" y="554944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E4F8D06-9AE7-2916-59CA-40F536175CBE}"/>
                </a:ext>
              </a:extLst>
            </p:cNvPr>
            <p:cNvSpPr/>
            <p:nvPr/>
          </p:nvSpPr>
          <p:spPr>
            <a:xfrm>
              <a:off x="3097916" y="4337544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4D0A258-626F-070B-2842-5C7069D8F70D}"/>
                </a:ext>
              </a:extLst>
            </p:cNvPr>
            <p:cNvSpPr/>
            <p:nvPr/>
          </p:nvSpPr>
          <p:spPr>
            <a:xfrm>
              <a:off x="2070018" y="5319115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C450B16-2CF4-719C-C5CA-479623F0F48A}"/>
                </a:ext>
              </a:extLst>
            </p:cNvPr>
            <p:cNvSpPr/>
            <p:nvPr/>
          </p:nvSpPr>
          <p:spPr>
            <a:xfrm>
              <a:off x="3981441" y="3616869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8027335-EFBE-BC8B-A6B7-FF5CF66BEEC1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4181273"/>
              <a:ext cx="2608064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89057CD-BFE9-5276-20CE-522EA0F587F5}"/>
                </a:ext>
              </a:extLst>
            </p:cNvPr>
            <p:cNvSpPr/>
            <p:nvPr/>
          </p:nvSpPr>
          <p:spPr>
            <a:xfrm>
              <a:off x="2728370" y="5477810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E665BAB-F105-C6CE-9ED9-C63D8891EA55}"/>
                </a:ext>
              </a:extLst>
            </p:cNvPr>
            <p:cNvSpPr/>
            <p:nvPr/>
          </p:nvSpPr>
          <p:spPr>
            <a:xfrm>
              <a:off x="3000395" y="3331897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B1E4DA6-0491-05CC-3901-06280977354F}"/>
                </a:ext>
              </a:extLst>
            </p:cNvPr>
            <p:cNvSpPr/>
            <p:nvPr/>
          </p:nvSpPr>
          <p:spPr>
            <a:xfrm>
              <a:off x="3344641" y="5183825"/>
              <a:ext cx="544050" cy="5440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25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C103FF56-7F97-8054-3032-2CCD49D4D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33" y="319643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564EB31C-38F5-7188-971F-953E14DFF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265" y="4237843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22F33819-1AA4-D692-462E-7A4BF8A30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011" y="5177130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A1F00139-2247-0D4E-4B1B-54E938C84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070" y="539207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273E8B78-C6DC-608C-133C-53C684A9E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611" y="128101"/>
            <a:ext cx="355534" cy="4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46DC7D2-038C-D145-2A86-5EE57E2D8D8C}"/>
              </a:ext>
            </a:extLst>
          </p:cNvPr>
          <p:cNvSpPr txBox="1"/>
          <p:nvPr/>
        </p:nvSpPr>
        <p:spPr>
          <a:xfrm>
            <a:off x="9191145" y="180457"/>
            <a:ext cx="259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means “won the lottery”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E96E047-B8B5-ED81-C6A5-FA6CB450291F}"/>
              </a:ext>
            </a:extLst>
          </p:cNvPr>
          <p:cNvSpPr/>
          <p:nvPr/>
        </p:nvSpPr>
        <p:spPr>
          <a:xfrm>
            <a:off x="8741353" y="727470"/>
            <a:ext cx="544050" cy="5440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5066CE-50A7-74A1-295F-8CC222ABB72C}"/>
              </a:ext>
            </a:extLst>
          </p:cNvPr>
          <p:cNvSpPr txBox="1"/>
          <p:nvPr/>
        </p:nvSpPr>
        <p:spPr>
          <a:xfrm>
            <a:off x="9285403" y="814829"/>
            <a:ext cx="241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means “consumed 5”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6B417B-5667-5ADC-2363-749B4BD9E5B3}"/>
              </a:ext>
            </a:extLst>
          </p:cNvPr>
          <p:cNvGrpSpPr/>
          <p:nvPr/>
        </p:nvGrpSpPr>
        <p:grpSpPr>
          <a:xfrm>
            <a:off x="1428863" y="4307713"/>
            <a:ext cx="2184475" cy="2455344"/>
            <a:chOff x="1967544" y="3196436"/>
            <a:chExt cx="2651720" cy="298052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48C6E62-8047-85A1-C042-1CEE881388A3}"/>
                </a:ext>
              </a:extLst>
            </p:cNvPr>
            <p:cNvCxnSpPr/>
            <p:nvPr/>
          </p:nvCxnSpPr>
          <p:spPr>
            <a:xfrm flipV="1">
              <a:off x="1967545" y="3206996"/>
              <a:ext cx="0" cy="296996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765F6FB-645B-BFC6-6464-B50FE8E13EDB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5" y="3239758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466FF96-F04A-5941-3C0E-E2F7369859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264" y="3238901"/>
              <a:ext cx="0" cy="2938062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A020D9D-5FD8-4FF4-8728-6138318FC64A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6176963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3CB1FA4-502A-939E-52DC-F45E3819119D}"/>
                </a:ext>
              </a:extLst>
            </p:cNvPr>
            <p:cNvSpPr/>
            <p:nvPr/>
          </p:nvSpPr>
          <p:spPr>
            <a:xfrm>
              <a:off x="2236220" y="3283585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ADFD492-CF4E-957E-C544-1D1C67BF9638}"/>
                </a:ext>
              </a:extLst>
            </p:cNvPr>
            <p:cNvSpPr/>
            <p:nvPr/>
          </p:nvSpPr>
          <p:spPr>
            <a:xfrm>
              <a:off x="3939927" y="554944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2E047F4-3B7E-C2CC-77AF-0911EEDED465}"/>
                </a:ext>
              </a:extLst>
            </p:cNvPr>
            <p:cNvSpPr/>
            <p:nvPr/>
          </p:nvSpPr>
          <p:spPr>
            <a:xfrm>
              <a:off x="3097916" y="4337544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FA03B76-A515-5719-AB55-82654358C695}"/>
                </a:ext>
              </a:extLst>
            </p:cNvPr>
            <p:cNvSpPr/>
            <p:nvPr/>
          </p:nvSpPr>
          <p:spPr>
            <a:xfrm>
              <a:off x="2070018" y="5319115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A09547C-E615-6C0B-6069-293D0ADDF266}"/>
                </a:ext>
              </a:extLst>
            </p:cNvPr>
            <p:cNvSpPr/>
            <p:nvPr/>
          </p:nvSpPr>
          <p:spPr>
            <a:xfrm>
              <a:off x="3981441" y="3616869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129C3EA-A480-AC1F-BF1B-8A5555370B04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4" y="5060011"/>
              <a:ext cx="2608064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7F51A13-664F-6C0F-3359-362E9DD806A3}"/>
                </a:ext>
              </a:extLst>
            </p:cNvPr>
            <p:cNvSpPr/>
            <p:nvPr/>
          </p:nvSpPr>
          <p:spPr>
            <a:xfrm>
              <a:off x="2714731" y="5526112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B1455F1-4B9C-17AD-43FE-C99FFC2D8D95}"/>
                </a:ext>
              </a:extLst>
            </p:cNvPr>
            <p:cNvSpPr/>
            <p:nvPr/>
          </p:nvSpPr>
          <p:spPr>
            <a:xfrm>
              <a:off x="3037773" y="338003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E7FD982-29DD-8C23-8F93-C772B8D849DC}"/>
                </a:ext>
              </a:extLst>
            </p:cNvPr>
            <p:cNvSpPr/>
            <p:nvPr/>
          </p:nvSpPr>
          <p:spPr>
            <a:xfrm>
              <a:off x="3344641" y="5183825"/>
              <a:ext cx="544050" cy="5440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51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19928C5D-B2E1-BE04-BDC8-B9D72FDD4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33" y="319643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99B8201B-2407-CBE2-953E-2F9E010B5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265" y="4237843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483CC0A8-7087-5DB3-B837-4326A8502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011" y="5177130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33D0EF41-F7FB-EC12-1302-036B953F5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070" y="539207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E5DB8E3-5A59-BB61-5FC8-31208D672D61}"/>
              </a:ext>
            </a:extLst>
          </p:cNvPr>
          <p:cNvSpPr txBox="1"/>
          <p:nvPr/>
        </p:nvSpPr>
        <p:spPr>
          <a:xfrm>
            <a:off x="485314" y="2487261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 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24BEF5-8831-A165-5F83-3A5B07B7FFA4}"/>
              </a:ext>
            </a:extLst>
          </p:cNvPr>
          <p:cNvSpPr txBox="1"/>
          <p:nvPr/>
        </p:nvSpPr>
        <p:spPr>
          <a:xfrm>
            <a:off x="436487" y="545125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 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FEABE66-A008-8B82-7972-5CCBC3E611F0}"/>
              </a:ext>
            </a:extLst>
          </p:cNvPr>
          <p:cNvSpPr txBox="1"/>
          <p:nvPr/>
        </p:nvSpPr>
        <p:spPr>
          <a:xfrm>
            <a:off x="4558524" y="1856211"/>
            <a:ext cx="763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Getting rid of the stuff we cancelled…</a:t>
            </a:r>
            <a:endParaRPr lang="en-US" sz="2000" dirty="0"/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2E70AF79-47FA-C59C-1A5A-CDA1CFB75EC2}"/>
              </a:ext>
            </a:extLst>
          </p:cNvPr>
          <p:cNvSpPr/>
          <p:nvPr/>
        </p:nvSpPr>
        <p:spPr>
          <a:xfrm>
            <a:off x="3401553" y="1194611"/>
            <a:ext cx="1121007" cy="682486"/>
          </a:xfrm>
          <a:prstGeom prst="wedgeEllipseCallout">
            <a:avLst>
              <a:gd name="adj1" fmla="val -92539"/>
              <a:gd name="adj2" fmla="val 3024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Callout 18">
                <a:extLst>
                  <a:ext uri="{FF2B5EF4-FFF2-40B4-BE49-F238E27FC236}">
                    <a16:creationId xmlns:a16="http://schemas.microsoft.com/office/drawing/2014/main" id="{0181193D-7C56-076A-EC0D-5A3FEA55D410}"/>
                  </a:ext>
                </a:extLst>
              </p:cNvPr>
              <p:cNvSpPr/>
              <p:nvPr/>
            </p:nvSpPr>
            <p:spPr>
              <a:xfrm>
                <a:off x="3543399" y="2523069"/>
                <a:ext cx="899457" cy="828325"/>
              </a:xfrm>
              <a:prstGeom prst="wedgeEllipseCallout">
                <a:avLst>
                  <a:gd name="adj1" fmla="val -98512"/>
                  <a:gd name="adj2" fmla="val -2282"/>
                </a:avLst>
              </a:prstGeom>
              <a:solidFill>
                <a:srgbClr val="FCFFD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Oval Callout 18">
                <a:extLst>
                  <a:ext uri="{FF2B5EF4-FFF2-40B4-BE49-F238E27FC236}">
                    <a16:creationId xmlns:a16="http://schemas.microsoft.com/office/drawing/2014/main" id="{0181193D-7C56-076A-EC0D-5A3FEA55D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99" y="2523069"/>
                <a:ext cx="899457" cy="828325"/>
              </a:xfrm>
              <a:prstGeom prst="wedgeEllipseCallout">
                <a:avLst>
                  <a:gd name="adj1" fmla="val -98512"/>
                  <a:gd name="adj2" fmla="val -228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>
            <a:extLst>
              <a:ext uri="{FF2B5EF4-FFF2-40B4-BE49-F238E27FC236}">
                <a16:creationId xmlns:a16="http://schemas.microsoft.com/office/drawing/2014/main" id="{167921E2-49B5-BDBB-5E6A-95258F7D1C7A}"/>
              </a:ext>
            </a:extLst>
          </p:cNvPr>
          <p:cNvSpPr/>
          <p:nvPr/>
        </p:nvSpPr>
        <p:spPr>
          <a:xfrm>
            <a:off x="3437517" y="4943860"/>
            <a:ext cx="1177176" cy="682486"/>
          </a:xfrm>
          <a:prstGeom prst="wedgeEllipseCallout">
            <a:avLst>
              <a:gd name="adj1" fmla="val -76838"/>
              <a:gd name="adj2" fmla="val 2838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1.5</a:t>
            </a:r>
          </a:p>
        </p:txBody>
      </p:sp>
      <p:sp>
        <p:nvSpPr>
          <p:cNvPr id="34" name="Oval Callout 33">
            <a:extLst>
              <a:ext uri="{FF2B5EF4-FFF2-40B4-BE49-F238E27FC236}">
                <a16:creationId xmlns:a16="http://schemas.microsoft.com/office/drawing/2014/main" id="{37DFE214-0DDD-0370-BE74-4F0BA6A804D7}"/>
              </a:ext>
            </a:extLst>
          </p:cNvPr>
          <p:cNvSpPr/>
          <p:nvPr/>
        </p:nvSpPr>
        <p:spPr>
          <a:xfrm>
            <a:off x="3667527" y="5695938"/>
            <a:ext cx="890997" cy="537151"/>
          </a:xfrm>
          <a:prstGeom prst="wedgeEllipseCallout">
            <a:avLst>
              <a:gd name="adj1" fmla="val -76838"/>
              <a:gd name="adj2" fmla="val 28382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-2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C4EBE01-06CC-DD26-CAA0-B41DEC3D6581}"/>
              </a:ext>
            </a:extLst>
          </p:cNvPr>
          <p:cNvGrpSpPr/>
          <p:nvPr/>
        </p:nvGrpSpPr>
        <p:grpSpPr>
          <a:xfrm>
            <a:off x="5029153" y="2741704"/>
            <a:ext cx="5410776" cy="1093662"/>
            <a:chOff x="5272478" y="2794954"/>
            <a:chExt cx="5410776" cy="1093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F1E436D-B42C-0026-6D27-F6B68BFD0881}"/>
                    </a:ext>
                  </a:extLst>
                </p:cNvPr>
                <p:cNvSpPr txBox="1"/>
                <p:nvPr/>
              </p:nvSpPr>
              <p:spPr>
                <a:xfrm>
                  <a:off x="5272478" y="2794954"/>
                  <a:ext cx="5410776" cy="896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        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e>
                            </m:d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        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F1E436D-B42C-0026-6D27-F6B68BFD0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2478" y="2794954"/>
                  <a:ext cx="5410776" cy="896207"/>
                </a:xfrm>
                <a:prstGeom prst="rect">
                  <a:avLst/>
                </a:prstGeom>
                <a:blipFill>
                  <a:blip r:embed="rId5"/>
                  <a:stretch>
                    <a:fillRect l="-18735" t="-150704" b="-205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E1C374F-C4E5-A02C-B568-9B3E6AC9894B}"/>
                </a:ext>
              </a:extLst>
            </p:cNvPr>
            <p:cNvSpPr/>
            <p:nvPr/>
          </p:nvSpPr>
          <p:spPr>
            <a:xfrm>
              <a:off x="5597113" y="3541577"/>
              <a:ext cx="360760" cy="19282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36F0508-1B12-3051-CD09-99EDF5BF1477}"/>
                </a:ext>
              </a:extLst>
            </p:cNvPr>
            <p:cNvSpPr/>
            <p:nvPr/>
          </p:nvSpPr>
          <p:spPr>
            <a:xfrm>
              <a:off x="8602118" y="3530587"/>
              <a:ext cx="382560" cy="358029"/>
            </a:xfrm>
            <a:prstGeom prst="rect">
              <a:avLst/>
            </a:prstGeom>
            <a:solidFill>
              <a:srgbClr val="FCFFD2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35F2A96-AB9A-451F-F140-348DFB47BCA5}"/>
              </a:ext>
            </a:extLst>
          </p:cNvPr>
          <p:cNvSpPr txBox="1"/>
          <p:nvPr/>
        </p:nvSpPr>
        <p:spPr>
          <a:xfrm>
            <a:off x="7441495" y="4054802"/>
            <a:ext cx="95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vs.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A5F92E6-4DB6-79AE-2ED3-EA8962370A54}"/>
              </a:ext>
            </a:extLst>
          </p:cNvPr>
          <p:cNvGrpSpPr/>
          <p:nvPr/>
        </p:nvGrpSpPr>
        <p:grpSpPr>
          <a:xfrm>
            <a:off x="5029153" y="5108294"/>
            <a:ext cx="5813130" cy="1091910"/>
            <a:chOff x="5272478" y="2794954"/>
            <a:chExt cx="5813130" cy="1091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5B3A77F0-54E1-D8B4-3E6F-32B8B32E52C7}"/>
                    </a:ext>
                  </a:extLst>
                </p:cNvPr>
                <p:cNvSpPr txBox="1"/>
                <p:nvPr/>
              </p:nvSpPr>
              <p:spPr>
                <a:xfrm>
                  <a:off x="5272478" y="2794954"/>
                  <a:ext cx="5813130" cy="896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        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2.25</m:t>
                                </m:r>
                              </m:e>
                            </m:d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        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5B3A77F0-54E1-D8B4-3E6F-32B8B32E52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2478" y="2794954"/>
                  <a:ext cx="5813130" cy="896207"/>
                </a:xfrm>
                <a:prstGeom prst="rect">
                  <a:avLst/>
                </a:prstGeom>
                <a:blipFill>
                  <a:blip r:embed="rId6"/>
                  <a:stretch>
                    <a:fillRect l="-17467" t="-149296" b="-205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8707671-82F6-EB68-16F4-700D0F9A787C}"/>
                </a:ext>
              </a:extLst>
            </p:cNvPr>
            <p:cNvSpPr/>
            <p:nvPr/>
          </p:nvSpPr>
          <p:spPr>
            <a:xfrm>
              <a:off x="5597113" y="3529576"/>
              <a:ext cx="360760" cy="357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43B4251-BAAC-B66E-6F45-93ACF8F5F4F1}"/>
                </a:ext>
              </a:extLst>
            </p:cNvPr>
            <p:cNvSpPr/>
            <p:nvPr/>
          </p:nvSpPr>
          <p:spPr>
            <a:xfrm>
              <a:off x="8984678" y="3507246"/>
              <a:ext cx="382560" cy="22508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59524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0C6A5-22E5-1189-8051-6B2D77F12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423040-BBF9-7020-12F6-650E330F97F1}"/>
              </a:ext>
            </a:extLst>
          </p:cNvPr>
          <p:cNvSpPr/>
          <p:nvPr/>
        </p:nvSpPr>
        <p:spPr>
          <a:xfrm>
            <a:off x="1442367" y="5864510"/>
            <a:ext cx="2184475" cy="8939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619F63-8D56-F944-8C9D-BFABAB1E0F29}"/>
              </a:ext>
            </a:extLst>
          </p:cNvPr>
          <p:cNvSpPr/>
          <p:nvPr/>
        </p:nvSpPr>
        <p:spPr>
          <a:xfrm>
            <a:off x="1442368" y="4364997"/>
            <a:ext cx="2184475" cy="1477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91CE57-9AF3-121B-FE8F-7FF668526B97}"/>
              </a:ext>
            </a:extLst>
          </p:cNvPr>
          <p:cNvSpPr/>
          <p:nvPr/>
        </p:nvSpPr>
        <p:spPr>
          <a:xfrm>
            <a:off x="1428863" y="2328822"/>
            <a:ext cx="2184475" cy="1610558"/>
          </a:xfrm>
          <a:prstGeom prst="rect">
            <a:avLst/>
          </a:prstGeom>
          <a:solidFill>
            <a:srgbClr val="FCFF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1EAEF1-0200-7F5B-24BB-7EA499E21E8D}"/>
              </a:ext>
            </a:extLst>
          </p:cNvPr>
          <p:cNvSpPr/>
          <p:nvPr/>
        </p:nvSpPr>
        <p:spPr>
          <a:xfrm>
            <a:off x="1428863" y="1542777"/>
            <a:ext cx="2184475" cy="759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1F2C6-B717-BE92-9E1C-1DABE7BE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8280"/>
            <a:ext cx="10515600" cy="1325563"/>
          </a:xfrm>
        </p:spPr>
        <p:txBody>
          <a:bodyPr/>
          <a:lstStyle/>
          <a:p>
            <a:r>
              <a:rPr lang="en-US" dirty="0"/>
              <a:t>How to split this cell?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DBC007-DE43-279E-C864-A42CF8AB510E}"/>
              </a:ext>
            </a:extLst>
          </p:cNvPr>
          <p:cNvGrpSpPr/>
          <p:nvPr/>
        </p:nvGrpSpPr>
        <p:grpSpPr>
          <a:xfrm>
            <a:off x="1431801" y="1507795"/>
            <a:ext cx="2184474" cy="2455344"/>
            <a:chOff x="1967545" y="3196436"/>
            <a:chExt cx="2651719" cy="298052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1EBBE9D-C769-B7EC-6D47-12F2D7B4D1DF}"/>
                </a:ext>
              </a:extLst>
            </p:cNvPr>
            <p:cNvCxnSpPr/>
            <p:nvPr/>
          </p:nvCxnSpPr>
          <p:spPr>
            <a:xfrm flipV="1">
              <a:off x="1967545" y="3206996"/>
              <a:ext cx="0" cy="296996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3EF17CE-F494-7DE2-FDFE-8C6659E7B603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5" y="3239758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6F5CD3C-EB1D-1DED-6610-215C028FC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264" y="3238901"/>
              <a:ext cx="0" cy="2938062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5ED05F-B692-B298-DFDF-0C24A11223DE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6176963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04C0B1-E2B9-9DF9-2FFD-D2A5316C5AB2}"/>
                </a:ext>
              </a:extLst>
            </p:cNvPr>
            <p:cNvSpPr/>
            <p:nvPr/>
          </p:nvSpPr>
          <p:spPr>
            <a:xfrm>
              <a:off x="2236220" y="3283585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B79FCBB-81DB-F85F-3162-BCBAE2288905}"/>
                </a:ext>
              </a:extLst>
            </p:cNvPr>
            <p:cNvSpPr/>
            <p:nvPr/>
          </p:nvSpPr>
          <p:spPr>
            <a:xfrm>
              <a:off x="3939927" y="554944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8A5750-1BD7-826F-1EC5-E3F31CF5DD64}"/>
                </a:ext>
              </a:extLst>
            </p:cNvPr>
            <p:cNvSpPr/>
            <p:nvPr/>
          </p:nvSpPr>
          <p:spPr>
            <a:xfrm>
              <a:off x="3097916" y="4337544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D85244-38B0-7F53-272E-0F207C7465A8}"/>
                </a:ext>
              </a:extLst>
            </p:cNvPr>
            <p:cNvSpPr/>
            <p:nvPr/>
          </p:nvSpPr>
          <p:spPr>
            <a:xfrm>
              <a:off x="2070018" y="5319115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C44920F-7FA5-31D9-66A8-A8E7ED8E0C25}"/>
                </a:ext>
              </a:extLst>
            </p:cNvPr>
            <p:cNvSpPr/>
            <p:nvPr/>
          </p:nvSpPr>
          <p:spPr>
            <a:xfrm>
              <a:off x="3981441" y="3616869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EA56E5C-ADF8-49CE-6B1C-1A37898D5E78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4181273"/>
              <a:ext cx="2608064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0783025-940C-8042-35AD-459DA571E86A}"/>
                </a:ext>
              </a:extLst>
            </p:cNvPr>
            <p:cNvSpPr/>
            <p:nvPr/>
          </p:nvSpPr>
          <p:spPr>
            <a:xfrm>
              <a:off x="2728370" y="5477810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3AA1AD4-1057-1C7E-541F-E86A038D7D0B}"/>
                </a:ext>
              </a:extLst>
            </p:cNvPr>
            <p:cNvSpPr/>
            <p:nvPr/>
          </p:nvSpPr>
          <p:spPr>
            <a:xfrm>
              <a:off x="3000395" y="3331897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F9C7A38-3CC0-4A78-FA68-0ECC619EF9EF}"/>
                </a:ext>
              </a:extLst>
            </p:cNvPr>
            <p:cNvSpPr/>
            <p:nvPr/>
          </p:nvSpPr>
          <p:spPr>
            <a:xfrm>
              <a:off x="3344641" y="5183825"/>
              <a:ext cx="544050" cy="5440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25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002AC741-60F1-BFC6-00ED-CA9AD2E63A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33" y="319643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F1784920-B012-7261-0A27-CFB3D1FA9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265" y="4237843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7CC76566-BC66-7C6E-15BD-CC978C413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011" y="5177130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3B236589-73CE-4488-9616-7C2B8E4E6E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070" y="539207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25A57C93-0DC7-FCAB-B6E2-2831DB52A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611" y="128101"/>
            <a:ext cx="355534" cy="4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E561B63-B077-DF5B-7B32-2A0CF81D2D2E}"/>
              </a:ext>
            </a:extLst>
          </p:cNvPr>
          <p:cNvSpPr txBox="1"/>
          <p:nvPr/>
        </p:nvSpPr>
        <p:spPr>
          <a:xfrm>
            <a:off x="9191145" y="180457"/>
            <a:ext cx="259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means “won the lottery”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A6FEF4-94B1-3DF4-134D-97D79CF7AD45}"/>
              </a:ext>
            </a:extLst>
          </p:cNvPr>
          <p:cNvSpPr/>
          <p:nvPr/>
        </p:nvSpPr>
        <p:spPr>
          <a:xfrm>
            <a:off x="8741353" y="727470"/>
            <a:ext cx="544050" cy="5440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125481-AA5C-275F-7457-0B1BBB4EE294}"/>
              </a:ext>
            </a:extLst>
          </p:cNvPr>
          <p:cNvSpPr txBox="1"/>
          <p:nvPr/>
        </p:nvSpPr>
        <p:spPr>
          <a:xfrm>
            <a:off x="9285403" y="814829"/>
            <a:ext cx="241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means “consumed 5”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BBB569-7E76-82D1-8E88-E1E0E5E874E0}"/>
              </a:ext>
            </a:extLst>
          </p:cNvPr>
          <p:cNvGrpSpPr/>
          <p:nvPr/>
        </p:nvGrpSpPr>
        <p:grpSpPr>
          <a:xfrm>
            <a:off x="1428863" y="4307713"/>
            <a:ext cx="2184475" cy="2455344"/>
            <a:chOff x="1967544" y="3196436"/>
            <a:chExt cx="2651720" cy="298052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7AD669D-0D2D-49DA-F7DE-6E73CC71840A}"/>
                </a:ext>
              </a:extLst>
            </p:cNvPr>
            <p:cNvCxnSpPr/>
            <p:nvPr/>
          </p:nvCxnSpPr>
          <p:spPr>
            <a:xfrm flipV="1">
              <a:off x="1967545" y="3206996"/>
              <a:ext cx="0" cy="296996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724E572-964A-CED7-0B53-678BC0D99A05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5" y="3239758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D45B1F5-0A6C-0086-0615-78056CE6EA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264" y="3238901"/>
              <a:ext cx="0" cy="2938062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FDF3803-789F-A59A-F1E8-DC7819D3157B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6176963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6876EFA-7548-FD42-7B8D-EEDA9A84EF2A}"/>
                </a:ext>
              </a:extLst>
            </p:cNvPr>
            <p:cNvSpPr/>
            <p:nvPr/>
          </p:nvSpPr>
          <p:spPr>
            <a:xfrm>
              <a:off x="2236220" y="3283585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B2FD97A-88D0-1141-D7AB-C79313DA29C4}"/>
                </a:ext>
              </a:extLst>
            </p:cNvPr>
            <p:cNvSpPr/>
            <p:nvPr/>
          </p:nvSpPr>
          <p:spPr>
            <a:xfrm>
              <a:off x="3939927" y="554944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F9CB296-132A-DC15-A722-4FE21975BB13}"/>
                </a:ext>
              </a:extLst>
            </p:cNvPr>
            <p:cNvSpPr/>
            <p:nvPr/>
          </p:nvSpPr>
          <p:spPr>
            <a:xfrm>
              <a:off x="3097916" y="4337544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3514726-C2B4-B6D8-BA4A-65E19C9A44A3}"/>
                </a:ext>
              </a:extLst>
            </p:cNvPr>
            <p:cNvSpPr/>
            <p:nvPr/>
          </p:nvSpPr>
          <p:spPr>
            <a:xfrm>
              <a:off x="2070018" y="5319115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D893A88-8FBC-2DCA-3FB1-70877F0F5B86}"/>
                </a:ext>
              </a:extLst>
            </p:cNvPr>
            <p:cNvSpPr/>
            <p:nvPr/>
          </p:nvSpPr>
          <p:spPr>
            <a:xfrm>
              <a:off x="3981441" y="3616869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7EB6BD3-1AB6-2034-1BDE-3D4C00B2BF03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4" y="5060011"/>
              <a:ext cx="2608064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9BE87AB-07AD-B32A-A110-90747D65DBC7}"/>
                </a:ext>
              </a:extLst>
            </p:cNvPr>
            <p:cNvSpPr/>
            <p:nvPr/>
          </p:nvSpPr>
          <p:spPr>
            <a:xfrm>
              <a:off x="2714731" y="5526112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E2428C0-1A74-D949-9A1C-DB98DA31BC40}"/>
                </a:ext>
              </a:extLst>
            </p:cNvPr>
            <p:cNvSpPr/>
            <p:nvPr/>
          </p:nvSpPr>
          <p:spPr>
            <a:xfrm>
              <a:off x="3037773" y="338003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7CC815C-A4E9-8A4E-8450-B59C0DC7E743}"/>
                </a:ext>
              </a:extLst>
            </p:cNvPr>
            <p:cNvSpPr/>
            <p:nvPr/>
          </p:nvSpPr>
          <p:spPr>
            <a:xfrm>
              <a:off x="3344641" y="5183825"/>
              <a:ext cx="544050" cy="5440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51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7AFDEDCD-03B4-580F-3B71-D8252A15A7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33" y="319643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0CDCE47B-9B5A-BE24-5A28-72BC52BD97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265" y="4237843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6DBF0C69-D0CF-E091-3F35-81BDFB4F5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011" y="5177130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8BE525CF-C213-29C2-950B-47BB13B9A2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070" y="539207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697CC34-7A8B-29E7-847C-FE9F060181EC}"/>
              </a:ext>
            </a:extLst>
          </p:cNvPr>
          <p:cNvSpPr txBox="1"/>
          <p:nvPr/>
        </p:nvSpPr>
        <p:spPr>
          <a:xfrm>
            <a:off x="485314" y="2487261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 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6977A5-64B5-C186-5850-E07283886C5E}"/>
              </a:ext>
            </a:extLst>
          </p:cNvPr>
          <p:cNvSpPr txBox="1"/>
          <p:nvPr/>
        </p:nvSpPr>
        <p:spPr>
          <a:xfrm>
            <a:off x="436487" y="545125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797E45B-530E-6FD5-C06A-3F2DFCEF4B83}"/>
                  </a:ext>
                </a:extLst>
              </p:cNvPr>
              <p:cNvSpPr txBox="1"/>
              <p:nvPr/>
            </p:nvSpPr>
            <p:spPr>
              <a:xfrm>
                <a:off x="4614693" y="1640318"/>
                <a:ext cx="76334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But now we can estimate these </a:t>
                </a:r>
                <a:r>
                  <a:rPr lang="en-US" sz="2400" i="1" dirty="0"/>
                  <a:t>sums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’s by again looking at the observational comparison!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797E45B-530E-6FD5-C06A-3F2DFCEF4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693" y="1640318"/>
                <a:ext cx="7633475" cy="830997"/>
              </a:xfrm>
              <a:prstGeom prst="rect">
                <a:avLst/>
              </a:prstGeom>
              <a:blipFill>
                <a:blip r:embed="rId4"/>
                <a:stretch>
                  <a:fillRect l="-1163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Callout 17">
            <a:extLst>
              <a:ext uri="{FF2B5EF4-FFF2-40B4-BE49-F238E27FC236}">
                <a16:creationId xmlns:a16="http://schemas.microsoft.com/office/drawing/2014/main" id="{011C3B2A-4CC5-C8A6-6DFE-2D2C365777B7}"/>
              </a:ext>
            </a:extLst>
          </p:cNvPr>
          <p:cNvSpPr/>
          <p:nvPr/>
        </p:nvSpPr>
        <p:spPr>
          <a:xfrm>
            <a:off x="3401553" y="1194611"/>
            <a:ext cx="1121007" cy="682486"/>
          </a:xfrm>
          <a:prstGeom prst="wedgeEllipseCallout">
            <a:avLst>
              <a:gd name="adj1" fmla="val -92539"/>
              <a:gd name="adj2" fmla="val 3024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Callout 18">
                <a:extLst>
                  <a:ext uri="{FF2B5EF4-FFF2-40B4-BE49-F238E27FC236}">
                    <a16:creationId xmlns:a16="http://schemas.microsoft.com/office/drawing/2014/main" id="{B8CF05DC-57C6-822B-2D8D-1943DB1A84F7}"/>
                  </a:ext>
                </a:extLst>
              </p:cNvPr>
              <p:cNvSpPr/>
              <p:nvPr/>
            </p:nvSpPr>
            <p:spPr>
              <a:xfrm>
                <a:off x="3543399" y="2523069"/>
                <a:ext cx="899457" cy="828325"/>
              </a:xfrm>
              <a:prstGeom prst="wedgeEllipseCallout">
                <a:avLst>
                  <a:gd name="adj1" fmla="val -98512"/>
                  <a:gd name="adj2" fmla="val -2282"/>
                </a:avLst>
              </a:prstGeom>
              <a:solidFill>
                <a:srgbClr val="FCFFD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Oval Callout 18">
                <a:extLst>
                  <a:ext uri="{FF2B5EF4-FFF2-40B4-BE49-F238E27FC236}">
                    <a16:creationId xmlns:a16="http://schemas.microsoft.com/office/drawing/2014/main" id="{B8CF05DC-57C6-822B-2D8D-1943DB1A84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99" y="2523069"/>
                <a:ext cx="899457" cy="828325"/>
              </a:xfrm>
              <a:prstGeom prst="wedgeEllipseCallout">
                <a:avLst>
                  <a:gd name="adj1" fmla="val -98512"/>
                  <a:gd name="adj2" fmla="val -2282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>
            <a:extLst>
              <a:ext uri="{FF2B5EF4-FFF2-40B4-BE49-F238E27FC236}">
                <a16:creationId xmlns:a16="http://schemas.microsoft.com/office/drawing/2014/main" id="{274FE9A2-AB59-CBED-CC63-1BCCA02B6EE2}"/>
              </a:ext>
            </a:extLst>
          </p:cNvPr>
          <p:cNvSpPr/>
          <p:nvPr/>
        </p:nvSpPr>
        <p:spPr>
          <a:xfrm>
            <a:off x="3437517" y="4943860"/>
            <a:ext cx="1177176" cy="682486"/>
          </a:xfrm>
          <a:prstGeom prst="wedgeEllipseCallout">
            <a:avLst>
              <a:gd name="adj1" fmla="val -76838"/>
              <a:gd name="adj2" fmla="val 2838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1.5</a:t>
            </a:r>
          </a:p>
        </p:txBody>
      </p:sp>
      <p:sp>
        <p:nvSpPr>
          <p:cNvPr id="34" name="Oval Callout 33">
            <a:extLst>
              <a:ext uri="{FF2B5EF4-FFF2-40B4-BE49-F238E27FC236}">
                <a16:creationId xmlns:a16="http://schemas.microsoft.com/office/drawing/2014/main" id="{643D417B-0EAF-1816-525D-79A1AF10FDC9}"/>
              </a:ext>
            </a:extLst>
          </p:cNvPr>
          <p:cNvSpPr/>
          <p:nvPr/>
        </p:nvSpPr>
        <p:spPr>
          <a:xfrm>
            <a:off x="3667527" y="5695938"/>
            <a:ext cx="890997" cy="537151"/>
          </a:xfrm>
          <a:prstGeom prst="wedgeEllipseCallout">
            <a:avLst>
              <a:gd name="adj1" fmla="val -76838"/>
              <a:gd name="adj2" fmla="val 28382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-2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49716F7-D3DE-1047-BF8C-B857FD4EA650}"/>
              </a:ext>
            </a:extLst>
          </p:cNvPr>
          <p:cNvGrpSpPr/>
          <p:nvPr/>
        </p:nvGrpSpPr>
        <p:grpSpPr>
          <a:xfrm>
            <a:off x="5029153" y="2741704"/>
            <a:ext cx="5410776" cy="1093662"/>
            <a:chOff x="5272478" y="2794954"/>
            <a:chExt cx="5410776" cy="1093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A1C791D-463A-C4FA-0195-3E305C226793}"/>
                    </a:ext>
                  </a:extLst>
                </p:cNvPr>
                <p:cNvSpPr txBox="1"/>
                <p:nvPr/>
              </p:nvSpPr>
              <p:spPr>
                <a:xfrm>
                  <a:off x="5272478" y="2794954"/>
                  <a:ext cx="5410776" cy="896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        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e>
                            </m:d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        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A1C791D-463A-C4FA-0195-3E305C2267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2478" y="2794954"/>
                  <a:ext cx="5410776" cy="896207"/>
                </a:xfrm>
                <a:prstGeom prst="rect">
                  <a:avLst/>
                </a:prstGeom>
                <a:blipFill>
                  <a:blip r:embed="rId6"/>
                  <a:stretch>
                    <a:fillRect l="-18735" t="-150704" b="-205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BD987B-6C13-33EF-5EF5-FEF5B35A9A4D}"/>
                </a:ext>
              </a:extLst>
            </p:cNvPr>
            <p:cNvSpPr/>
            <p:nvPr/>
          </p:nvSpPr>
          <p:spPr>
            <a:xfrm>
              <a:off x="5597113" y="3541577"/>
              <a:ext cx="360760" cy="19282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9234768-6431-AC95-E8A4-97EE25AEB5F0}"/>
                </a:ext>
              </a:extLst>
            </p:cNvPr>
            <p:cNvSpPr/>
            <p:nvPr/>
          </p:nvSpPr>
          <p:spPr>
            <a:xfrm>
              <a:off x="8602118" y="3530587"/>
              <a:ext cx="382560" cy="358029"/>
            </a:xfrm>
            <a:prstGeom prst="rect">
              <a:avLst/>
            </a:prstGeom>
            <a:solidFill>
              <a:srgbClr val="FCFFD2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1F2FE68-7D6A-FC83-7A34-B6262210DC18}"/>
              </a:ext>
            </a:extLst>
          </p:cNvPr>
          <p:cNvSpPr txBox="1"/>
          <p:nvPr/>
        </p:nvSpPr>
        <p:spPr>
          <a:xfrm>
            <a:off x="7441495" y="4054802"/>
            <a:ext cx="95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vs.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6F8D794-E0B8-7264-30FF-A31A06FA5A80}"/>
              </a:ext>
            </a:extLst>
          </p:cNvPr>
          <p:cNvGrpSpPr/>
          <p:nvPr/>
        </p:nvGrpSpPr>
        <p:grpSpPr>
          <a:xfrm>
            <a:off x="5029153" y="5108294"/>
            <a:ext cx="5813130" cy="1091910"/>
            <a:chOff x="5272478" y="2794954"/>
            <a:chExt cx="5813130" cy="1091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9D0E44A-C53C-8470-1A2F-4FFBCA085707}"/>
                    </a:ext>
                  </a:extLst>
                </p:cNvPr>
                <p:cNvSpPr txBox="1"/>
                <p:nvPr/>
              </p:nvSpPr>
              <p:spPr>
                <a:xfrm>
                  <a:off x="5272478" y="2794954"/>
                  <a:ext cx="5813130" cy="8962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        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2.25</m:t>
                                </m:r>
                              </m:e>
                            </m:d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        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9D0E44A-C53C-8470-1A2F-4FFBCA0857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2478" y="2794954"/>
                  <a:ext cx="5813130" cy="896207"/>
                </a:xfrm>
                <a:prstGeom prst="rect">
                  <a:avLst/>
                </a:prstGeom>
                <a:blipFill>
                  <a:blip r:embed="rId7"/>
                  <a:stretch>
                    <a:fillRect l="-17467" t="-149296" b="-205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E7CF1D8-43EE-2BC2-37C4-C40F9F7DC6F9}"/>
                </a:ext>
              </a:extLst>
            </p:cNvPr>
            <p:cNvSpPr/>
            <p:nvPr/>
          </p:nvSpPr>
          <p:spPr>
            <a:xfrm>
              <a:off x="5597113" y="3529576"/>
              <a:ext cx="360760" cy="357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4DB6249-166E-8969-C7A1-87E5E60C9A1C}"/>
                </a:ext>
              </a:extLst>
            </p:cNvPr>
            <p:cNvSpPr/>
            <p:nvPr/>
          </p:nvSpPr>
          <p:spPr>
            <a:xfrm>
              <a:off x="8984678" y="3507246"/>
              <a:ext cx="382560" cy="22508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24313A-CE21-3FC7-99EE-637CD2CBB2A5}"/>
              </a:ext>
            </a:extLst>
          </p:cNvPr>
          <p:cNvGrpSpPr/>
          <p:nvPr/>
        </p:nvGrpSpPr>
        <p:grpSpPr>
          <a:xfrm>
            <a:off x="4113025" y="1703053"/>
            <a:ext cx="2924135" cy="3230022"/>
            <a:chOff x="4113025" y="1703053"/>
            <a:chExt cx="2924135" cy="32300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ounded Rectangle 58">
                  <a:extLst>
                    <a:ext uri="{FF2B5EF4-FFF2-40B4-BE49-F238E27FC236}">
                      <a16:creationId xmlns:a16="http://schemas.microsoft.com/office/drawing/2014/main" id="{95319174-2B29-0FD3-3AC0-585C45EA5174}"/>
                    </a:ext>
                  </a:extLst>
                </p:cNvPr>
                <p:cNvSpPr/>
                <p:nvPr/>
              </p:nvSpPr>
              <p:spPr>
                <a:xfrm>
                  <a:off x="4118225" y="3769891"/>
                  <a:ext cx="2918935" cy="1163184"/>
                </a:xfrm>
                <a:prstGeom prst="roundRect">
                  <a:avLst/>
                </a:prstGeom>
                <a:solidFill>
                  <a:schemeClr val="bg2"/>
                </a:solidFill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        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≈</m:t>
                            </m:r>
                          </m:e>
                        </m:nary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ounded Rectangle 58">
                  <a:extLst>
                    <a:ext uri="{FF2B5EF4-FFF2-40B4-BE49-F238E27FC236}">
                      <a16:creationId xmlns:a16="http://schemas.microsoft.com/office/drawing/2014/main" id="{95319174-2B29-0FD3-3AC0-585C45EA51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8225" y="3769891"/>
                  <a:ext cx="2918935" cy="1163184"/>
                </a:xfrm>
                <a:prstGeom prst="roundRect">
                  <a:avLst/>
                </a:prstGeom>
                <a:blipFill>
                  <a:blip r:embed="rId8"/>
                  <a:stretch>
                    <a:fillRect l="-15451" t="-98947" b="-142105"/>
                  </a:stretch>
                </a:blipFill>
                <a:ln w="38100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EBFB7CC-4D95-C5D0-075E-78B1265C86F5}"/>
                </a:ext>
              </a:extLst>
            </p:cNvPr>
            <p:cNvSpPr/>
            <p:nvPr/>
          </p:nvSpPr>
          <p:spPr>
            <a:xfrm>
              <a:off x="4993028" y="4649233"/>
              <a:ext cx="360760" cy="19282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011413C7-EA7E-DF75-41C7-601AC99719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13025" y="1703053"/>
              <a:ext cx="831780" cy="2081669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546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66937-ED78-73AC-64AB-1419096C8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156324-3A31-BAC3-9882-0432EA8E134D}"/>
              </a:ext>
            </a:extLst>
          </p:cNvPr>
          <p:cNvSpPr/>
          <p:nvPr/>
        </p:nvSpPr>
        <p:spPr>
          <a:xfrm>
            <a:off x="1442367" y="5864510"/>
            <a:ext cx="2184475" cy="8939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02D7D9-023A-0B77-DCD6-F555C2642F3D}"/>
              </a:ext>
            </a:extLst>
          </p:cNvPr>
          <p:cNvSpPr/>
          <p:nvPr/>
        </p:nvSpPr>
        <p:spPr>
          <a:xfrm>
            <a:off x="1442368" y="4364997"/>
            <a:ext cx="2184475" cy="1477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C8A5D8-CFBE-A21D-FBCB-A9C16A063D8F}"/>
              </a:ext>
            </a:extLst>
          </p:cNvPr>
          <p:cNvSpPr/>
          <p:nvPr/>
        </p:nvSpPr>
        <p:spPr>
          <a:xfrm>
            <a:off x="1428863" y="2328822"/>
            <a:ext cx="2184475" cy="1610558"/>
          </a:xfrm>
          <a:prstGeom prst="rect">
            <a:avLst/>
          </a:prstGeom>
          <a:solidFill>
            <a:srgbClr val="FCFF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EA57F4-25FD-1E6B-ED32-39B51E74132F}"/>
              </a:ext>
            </a:extLst>
          </p:cNvPr>
          <p:cNvSpPr/>
          <p:nvPr/>
        </p:nvSpPr>
        <p:spPr>
          <a:xfrm>
            <a:off x="1428863" y="1542777"/>
            <a:ext cx="2184475" cy="759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8C95F-7926-E488-D5F9-C9C4A53F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8280"/>
            <a:ext cx="10515600" cy="1325563"/>
          </a:xfrm>
        </p:spPr>
        <p:txBody>
          <a:bodyPr/>
          <a:lstStyle/>
          <a:p>
            <a:r>
              <a:rPr lang="en-US" dirty="0"/>
              <a:t>How to split this cell?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0E6FBC-590C-611E-A219-80313E71B8CB}"/>
              </a:ext>
            </a:extLst>
          </p:cNvPr>
          <p:cNvGrpSpPr/>
          <p:nvPr/>
        </p:nvGrpSpPr>
        <p:grpSpPr>
          <a:xfrm>
            <a:off x="1431801" y="1507795"/>
            <a:ext cx="2184474" cy="2455344"/>
            <a:chOff x="1967545" y="3196436"/>
            <a:chExt cx="2651719" cy="298052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B2294D6-34FC-7F27-B365-97D6AF74D151}"/>
                </a:ext>
              </a:extLst>
            </p:cNvPr>
            <p:cNvCxnSpPr/>
            <p:nvPr/>
          </p:nvCxnSpPr>
          <p:spPr>
            <a:xfrm flipV="1">
              <a:off x="1967545" y="3206996"/>
              <a:ext cx="0" cy="296996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AD39A8A-0F56-4400-B3E2-48DED6D6D12C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5" y="3239758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E2CBB77-836D-20E5-0AF7-DAAD5A0259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264" y="3238901"/>
              <a:ext cx="0" cy="2938062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E0C9060-03E7-9621-32EE-9FA66D769A09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6176963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3B1ED42-55E1-AF6B-7772-2EF4658DD54D}"/>
                </a:ext>
              </a:extLst>
            </p:cNvPr>
            <p:cNvSpPr/>
            <p:nvPr/>
          </p:nvSpPr>
          <p:spPr>
            <a:xfrm>
              <a:off x="2236220" y="3283585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8F2DC66-B4B9-1D77-B0EA-DDB89633E4DB}"/>
                </a:ext>
              </a:extLst>
            </p:cNvPr>
            <p:cNvSpPr/>
            <p:nvPr/>
          </p:nvSpPr>
          <p:spPr>
            <a:xfrm>
              <a:off x="3939927" y="554944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E35B81D-7528-A746-DB0B-8612E0048635}"/>
                </a:ext>
              </a:extLst>
            </p:cNvPr>
            <p:cNvSpPr/>
            <p:nvPr/>
          </p:nvSpPr>
          <p:spPr>
            <a:xfrm>
              <a:off x="3097916" y="4337544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98BAFE6-1F4E-94A5-D328-4A9F6D5CA1D5}"/>
                </a:ext>
              </a:extLst>
            </p:cNvPr>
            <p:cNvSpPr/>
            <p:nvPr/>
          </p:nvSpPr>
          <p:spPr>
            <a:xfrm>
              <a:off x="2070018" y="5319115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A51F99-6010-1498-4695-6A845A8484CE}"/>
                </a:ext>
              </a:extLst>
            </p:cNvPr>
            <p:cNvSpPr/>
            <p:nvPr/>
          </p:nvSpPr>
          <p:spPr>
            <a:xfrm>
              <a:off x="3981441" y="3616869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4CAF886-2DA0-7BF4-503A-B519DF0ECF7F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4181273"/>
              <a:ext cx="2608064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7DA1F72-35A8-BE58-15F6-126AAF78DFF9}"/>
                </a:ext>
              </a:extLst>
            </p:cNvPr>
            <p:cNvSpPr/>
            <p:nvPr/>
          </p:nvSpPr>
          <p:spPr>
            <a:xfrm>
              <a:off x="2728370" y="5477810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A97B028-3C1E-7BD8-CD80-A953350678FE}"/>
                </a:ext>
              </a:extLst>
            </p:cNvPr>
            <p:cNvSpPr/>
            <p:nvPr/>
          </p:nvSpPr>
          <p:spPr>
            <a:xfrm>
              <a:off x="3000395" y="3331897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463BD4B-3D88-2A5A-9925-297FA37ED9A3}"/>
                </a:ext>
              </a:extLst>
            </p:cNvPr>
            <p:cNvSpPr/>
            <p:nvPr/>
          </p:nvSpPr>
          <p:spPr>
            <a:xfrm>
              <a:off x="3344641" y="5183825"/>
              <a:ext cx="544050" cy="5440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25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2D9FB58E-4A7C-1C4B-E104-B1B0872431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33" y="319643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9B94FB39-487E-536A-7EA9-08AC49C08D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265" y="4237843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ACAB565D-D0F4-0EAA-0275-BD0D24D8FF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011" y="5177130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E701CC15-2228-372A-5205-257D4B64CE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070" y="539207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81FCB968-37E5-2B0D-DE65-4C7867895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611" y="128101"/>
            <a:ext cx="355534" cy="4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95804C2-1FA7-A778-C28E-0CD645FDF371}"/>
              </a:ext>
            </a:extLst>
          </p:cNvPr>
          <p:cNvSpPr txBox="1"/>
          <p:nvPr/>
        </p:nvSpPr>
        <p:spPr>
          <a:xfrm>
            <a:off x="9191145" y="180457"/>
            <a:ext cx="259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means “won the lottery”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DAD745F-94F3-C33D-3894-B6780058BCA6}"/>
              </a:ext>
            </a:extLst>
          </p:cNvPr>
          <p:cNvSpPr/>
          <p:nvPr/>
        </p:nvSpPr>
        <p:spPr>
          <a:xfrm>
            <a:off x="8741353" y="727470"/>
            <a:ext cx="544050" cy="5440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B24C2F-A598-237A-4C5F-F7A388133BB2}"/>
              </a:ext>
            </a:extLst>
          </p:cNvPr>
          <p:cNvSpPr txBox="1"/>
          <p:nvPr/>
        </p:nvSpPr>
        <p:spPr>
          <a:xfrm>
            <a:off x="9285403" y="814829"/>
            <a:ext cx="241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means “consumed 5”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060191-926C-AA65-98D3-8FC6AD0B2A11}"/>
              </a:ext>
            </a:extLst>
          </p:cNvPr>
          <p:cNvGrpSpPr/>
          <p:nvPr/>
        </p:nvGrpSpPr>
        <p:grpSpPr>
          <a:xfrm>
            <a:off x="1428863" y="4307713"/>
            <a:ext cx="2184475" cy="2455344"/>
            <a:chOff x="1967544" y="3196436"/>
            <a:chExt cx="2651720" cy="298052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4ECEDB3-D2EE-D6DA-C7A7-2932F6F8A99F}"/>
                </a:ext>
              </a:extLst>
            </p:cNvPr>
            <p:cNvCxnSpPr/>
            <p:nvPr/>
          </p:nvCxnSpPr>
          <p:spPr>
            <a:xfrm flipV="1">
              <a:off x="1967545" y="3206996"/>
              <a:ext cx="0" cy="296996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7364411-9F04-47BE-5E97-423B5A79E1F4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5" y="3239758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EF78C4D-FF45-C8E3-C590-C75574FE0E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264" y="3238901"/>
              <a:ext cx="0" cy="2938062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2BFE029-2242-4573-1203-F6D7D396C731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6176963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697E8B4-9C84-020D-6B2B-0DAE81404051}"/>
                </a:ext>
              </a:extLst>
            </p:cNvPr>
            <p:cNvSpPr/>
            <p:nvPr/>
          </p:nvSpPr>
          <p:spPr>
            <a:xfrm>
              <a:off x="2236220" y="3283585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F45B31A-AC66-3C78-AB90-BF8C25DCA5B1}"/>
                </a:ext>
              </a:extLst>
            </p:cNvPr>
            <p:cNvSpPr/>
            <p:nvPr/>
          </p:nvSpPr>
          <p:spPr>
            <a:xfrm>
              <a:off x="3939927" y="554944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113C470-144E-CD5B-3A7F-566DCC7F408E}"/>
                </a:ext>
              </a:extLst>
            </p:cNvPr>
            <p:cNvSpPr/>
            <p:nvPr/>
          </p:nvSpPr>
          <p:spPr>
            <a:xfrm>
              <a:off x="3097916" y="4337544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4EBA2B7-B6B2-74C2-516A-EEC5DAC5A86C}"/>
                </a:ext>
              </a:extLst>
            </p:cNvPr>
            <p:cNvSpPr/>
            <p:nvPr/>
          </p:nvSpPr>
          <p:spPr>
            <a:xfrm>
              <a:off x="2070018" y="5319115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DF99E60-9322-7AD9-492B-EAC44EB35327}"/>
                </a:ext>
              </a:extLst>
            </p:cNvPr>
            <p:cNvSpPr/>
            <p:nvPr/>
          </p:nvSpPr>
          <p:spPr>
            <a:xfrm>
              <a:off x="3981441" y="3616869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19CA2C8-C7BF-5962-F3A4-5E7E54C707A2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4" y="5060011"/>
              <a:ext cx="2608064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A2CD40B-5F85-C635-273D-6497CF15B806}"/>
                </a:ext>
              </a:extLst>
            </p:cNvPr>
            <p:cNvSpPr/>
            <p:nvPr/>
          </p:nvSpPr>
          <p:spPr>
            <a:xfrm>
              <a:off x="2714731" y="5526112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BBAC35E-A4A8-082E-41A1-857F879BEE26}"/>
                </a:ext>
              </a:extLst>
            </p:cNvPr>
            <p:cNvSpPr/>
            <p:nvPr/>
          </p:nvSpPr>
          <p:spPr>
            <a:xfrm>
              <a:off x="3037773" y="338003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3EE197F-EEAC-1938-43EF-AD4A9F9D8C2F}"/>
                </a:ext>
              </a:extLst>
            </p:cNvPr>
            <p:cNvSpPr/>
            <p:nvPr/>
          </p:nvSpPr>
          <p:spPr>
            <a:xfrm>
              <a:off x="3344641" y="5183825"/>
              <a:ext cx="544050" cy="5440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51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50C06116-6A68-C9F3-CADD-5A622B157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33" y="319643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55CD9475-4534-2048-73A3-B2150B82C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265" y="4237843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E47F9AF9-AC49-0A7F-DE1D-AC6B3BF67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011" y="5177130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20434C88-5137-2CD8-E794-6E0908167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070" y="539207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60C5993-5BD7-85C3-DD41-6672B3F60BC2}"/>
              </a:ext>
            </a:extLst>
          </p:cNvPr>
          <p:cNvSpPr txBox="1"/>
          <p:nvPr/>
        </p:nvSpPr>
        <p:spPr>
          <a:xfrm>
            <a:off x="485314" y="2487261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 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E7BF2B7-A955-C559-BAF4-E1183E2BEECB}"/>
              </a:ext>
            </a:extLst>
          </p:cNvPr>
          <p:cNvSpPr txBox="1"/>
          <p:nvPr/>
        </p:nvSpPr>
        <p:spPr>
          <a:xfrm>
            <a:off x="436487" y="545125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 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CA7CF7-E58A-C774-5023-38A6CEA69E98}"/>
              </a:ext>
            </a:extLst>
          </p:cNvPr>
          <p:cNvSpPr txBox="1"/>
          <p:nvPr/>
        </p:nvSpPr>
        <p:spPr>
          <a:xfrm>
            <a:off x="4614693" y="1640318"/>
            <a:ext cx="763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Plugging in those estimates and simplifying…</a:t>
            </a: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BDC463E9-73F0-D8B0-CB5A-14E7499FC19A}"/>
              </a:ext>
            </a:extLst>
          </p:cNvPr>
          <p:cNvSpPr/>
          <p:nvPr/>
        </p:nvSpPr>
        <p:spPr>
          <a:xfrm>
            <a:off x="3401553" y="1194611"/>
            <a:ext cx="1121007" cy="682486"/>
          </a:xfrm>
          <a:prstGeom prst="wedgeEllipseCallout">
            <a:avLst>
              <a:gd name="adj1" fmla="val -92539"/>
              <a:gd name="adj2" fmla="val 3024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Callout 18">
                <a:extLst>
                  <a:ext uri="{FF2B5EF4-FFF2-40B4-BE49-F238E27FC236}">
                    <a16:creationId xmlns:a16="http://schemas.microsoft.com/office/drawing/2014/main" id="{3E218A6C-11C7-CB9C-B128-C0F54130FFD3}"/>
                  </a:ext>
                </a:extLst>
              </p:cNvPr>
              <p:cNvSpPr/>
              <p:nvPr/>
            </p:nvSpPr>
            <p:spPr>
              <a:xfrm>
                <a:off x="3543399" y="2523069"/>
                <a:ext cx="899457" cy="828325"/>
              </a:xfrm>
              <a:prstGeom prst="wedgeEllipseCallout">
                <a:avLst>
                  <a:gd name="adj1" fmla="val -98512"/>
                  <a:gd name="adj2" fmla="val -2282"/>
                </a:avLst>
              </a:prstGeom>
              <a:solidFill>
                <a:srgbClr val="FCFFD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Oval Callout 18">
                <a:extLst>
                  <a:ext uri="{FF2B5EF4-FFF2-40B4-BE49-F238E27FC236}">
                    <a16:creationId xmlns:a16="http://schemas.microsoft.com/office/drawing/2014/main" id="{3E218A6C-11C7-CB9C-B128-C0F54130F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99" y="2523069"/>
                <a:ext cx="899457" cy="828325"/>
              </a:xfrm>
              <a:prstGeom prst="wedgeEllipseCallout">
                <a:avLst>
                  <a:gd name="adj1" fmla="val -98512"/>
                  <a:gd name="adj2" fmla="val -228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>
            <a:extLst>
              <a:ext uri="{FF2B5EF4-FFF2-40B4-BE49-F238E27FC236}">
                <a16:creationId xmlns:a16="http://schemas.microsoft.com/office/drawing/2014/main" id="{694805CA-7345-3ACF-F455-D28C9CC9645F}"/>
              </a:ext>
            </a:extLst>
          </p:cNvPr>
          <p:cNvSpPr/>
          <p:nvPr/>
        </p:nvSpPr>
        <p:spPr>
          <a:xfrm>
            <a:off x="3437517" y="4943860"/>
            <a:ext cx="1177176" cy="682486"/>
          </a:xfrm>
          <a:prstGeom prst="wedgeEllipseCallout">
            <a:avLst>
              <a:gd name="adj1" fmla="val -76838"/>
              <a:gd name="adj2" fmla="val 2838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1.5</a:t>
            </a:r>
          </a:p>
        </p:txBody>
      </p:sp>
      <p:sp>
        <p:nvSpPr>
          <p:cNvPr id="34" name="Oval Callout 33">
            <a:extLst>
              <a:ext uri="{FF2B5EF4-FFF2-40B4-BE49-F238E27FC236}">
                <a16:creationId xmlns:a16="http://schemas.microsoft.com/office/drawing/2014/main" id="{231A6082-7CF3-C915-C30D-881EC019F83C}"/>
              </a:ext>
            </a:extLst>
          </p:cNvPr>
          <p:cNvSpPr/>
          <p:nvPr/>
        </p:nvSpPr>
        <p:spPr>
          <a:xfrm>
            <a:off x="3667527" y="5695938"/>
            <a:ext cx="890997" cy="537151"/>
          </a:xfrm>
          <a:prstGeom prst="wedgeEllipseCallout">
            <a:avLst>
              <a:gd name="adj1" fmla="val -76838"/>
              <a:gd name="adj2" fmla="val 28382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889AE7-1C33-32EE-F5A2-0686601B07CF}"/>
                  </a:ext>
                </a:extLst>
              </p:cNvPr>
              <p:cNvSpPr txBox="1"/>
              <p:nvPr/>
            </p:nvSpPr>
            <p:spPr>
              <a:xfrm>
                <a:off x="5402832" y="2805051"/>
                <a:ext cx="514288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−4⋅6+4)+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2⋅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3889AE7-1C33-32EE-F5A2-0686601B0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832" y="2805051"/>
                <a:ext cx="5142883" cy="492443"/>
              </a:xfrm>
              <a:prstGeom prst="rect">
                <a:avLst/>
              </a:prstGeom>
              <a:blipFill>
                <a:blip r:embed="rId5"/>
                <a:stretch>
                  <a:fillRect l="-2463" r="-246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4ED89B21-64F9-5A53-F4F3-1B9BBB6050DF}"/>
              </a:ext>
            </a:extLst>
          </p:cNvPr>
          <p:cNvSpPr txBox="1"/>
          <p:nvPr/>
        </p:nvSpPr>
        <p:spPr>
          <a:xfrm>
            <a:off x="7441495" y="4054802"/>
            <a:ext cx="95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C94E882-2327-7442-F042-80B2F579E538}"/>
                  </a:ext>
                </a:extLst>
              </p:cNvPr>
              <p:cNvSpPr txBox="1"/>
              <p:nvPr/>
            </p:nvSpPr>
            <p:spPr>
              <a:xfrm>
                <a:off x="5243966" y="5270002"/>
                <a:ext cx="568309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−3⋅6+2.25)+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4⋅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C94E882-2327-7442-F042-80B2F579E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966" y="5270002"/>
                <a:ext cx="5683094" cy="492443"/>
              </a:xfrm>
              <a:prstGeom prst="rect">
                <a:avLst/>
              </a:prstGeom>
              <a:blipFill>
                <a:blip r:embed="rId6"/>
                <a:stretch>
                  <a:fillRect l="-2004" t="-2564" r="-2227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AFD56A9-53B4-E2F9-B049-DAE3A6140104}"/>
                  </a:ext>
                </a:extLst>
              </p:cNvPr>
              <p:cNvSpPr txBox="1"/>
              <p:nvPr/>
            </p:nvSpPr>
            <p:spPr>
              <a:xfrm>
                <a:off x="6972304" y="6111056"/>
                <a:ext cx="5219696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b="1" dirty="0">
                    <a:solidFill>
                      <a:srgbClr val="0070C0"/>
                    </a:solidFill>
                  </a:rPr>
                  <a:t>Disclaimer: </a:t>
                </a:r>
                <a:r>
                  <a:rPr lang="en-US" sz="1400" dirty="0">
                    <a:solidFill>
                      <a:srgbClr val="0070C0"/>
                    </a:solidFill>
                  </a:rPr>
                  <a:t>We should use fresh data points to compute these estimates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</a:rPr>
                  <a:t> on each cell… (this is called “honesty” in the context of random forests).  We are ignoring that for simplicity!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AFD56A9-53B4-E2F9-B049-DAE3A6140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4" y="6111056"/>
                <a:ext cx="5219696" cy="738664"/>
              </a:xfrm>
              <a:prstGeom prst="rect">
                <a:avLst/>
              </a:prstGeom>
              <a:blipFill>
                <a:blip r:embed="rId7"/>
                <a:stretch>
                  <a:fillRect r="-97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5296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41BB6-95DF-CD50-705D-24BACFC38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BDB3A3-3215-3BD3-D23C-54CE9C027CC4}"/>
              </a:ext>
            </a:extLst>
          </p:cNvPr>
          <p:cNvSpPr/>
          <p:nvPr/>
        </p:nvSpPr>
        <p:spPr>
          <a:xfrm>
            <a:off x="1442367" y="5864510"/>
            <a:ext cx="2184475" cy="8939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3255B4-DEAE-27BC-4E08-FCD127AF4EA7}"/>
              </a:ext>
            </a:extLst>
          </p:cNvPr>
          <p:cNvSpPr/>
          <p:nvPr/>
        </p:nvSpPr>
        <p:spPr>
          <a:xfrm>
            <a:off x="1442368" y="4364997"/>
            <a:ext cx="2184475" cy="14779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65E3B5-C530-5150-67E9-7BDA44596359}"/>
              </a:ext>
            </a:extLst>
          </p:cNvPr>
          <p:cNvSpPr/>
          <p:nvPr/>
        </p:nvSpPr>
        <p:spPr>
          <a:xfrm>
            <a:off x="1428863" y="2328822"/>
            <a:ext cx="2184475" cy="1610558"/>
          </a:xfrm>
          <a:prstGeom prst="rect">
            <a:avLst/>
          </a:prstGeom>
          <a:solidFill>
            <a:srgbClr val="FCFF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3FB021-6EDE-C2F4-A223-683474820854}"/>
              </a:ext>
            </a:extLst>
          </p:cNvPr>
          <p:cNvSpPr/>
          <p:nvPr/>
        </p:nvSpPr>
        <p:spPr>
          <a:xfrm>
            <a:off x="1428863" y="1542777"/>
            <a:ext cx="2184475" cy="759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3C4D2-13EF-84F2-72AA-D2190152C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8280"/>
            <a:ext cx="10515600" cy="1325563"/>
          </a:xfrm>
        </p:spPr>
        <p:txBody>
          <a:bodyPr/>
          <a:lstStyle/>
          <a:p>
            <a:r>
              <a:rPr lang="en-US" dirty="0"/>
              <a:t>How to split this cell?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59945E-0311-D986-7818-C3979C764888}"/>
              </a:ext>
            </a:extLst>
          </p:cNvPr>
          <p:cNvGrpSpPr/>
          <p:nvPr/>
        </p:nvGrpSpPr>
        <p:grpSpPr>
          <a:xfrm>
            <a:off x="1431801" y="1507795"/>
            <a:ext cx="2184474" cy="2455344"/>
            <a:chOff x="1967545" y="3196436"/>
            <a:chExt cx="2651719" cy="298052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A74F57C-8F2F-2D75-1328-A1E829F603DB}"/>
                </a:ext>
              </a:extLst>
            </p:cNvPr>
            <p:cNvCxnSpPr/>
            <p:nvPr/>
          </p:nvCxnSpPr>
          <p:spPr>
            <a:xfrm flipV="1">
              <a:off x="1967545" y="3206996"/>
              <a:ext cx="0" cy="296996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A796F10-F747-ECE1-06B3-60FADA51CFE1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5" y="3239758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6542DA2-D77E-1074-6B44-F1E60A7EA1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264" y="3238901"/>
              <a:ext cx="0" cy="2938062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A5A99B5-2944-A6D4-AE02-448C49DF7ADB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6176963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6EFC6E-CE85-980B-7D7C-24FF3692E893}"/>
                </a:ext>
              </a:extLst>
            </p:cNvPr>
            <p:cNvSpPr/>
            <p:nvPr/>
          </p:nvSpPr>
          <p:spPr>
            <a:xfrm>
              <a:off x="2236220" y="3283585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E15C60D-F62D-7B79-603D-6DC2DF36FF6A}"/>
                </a:ext>
              </a:extLst>
            </p:cNvPr>
            <p:cNvSpPr/>
            <p:nvPr/>
          </p:nvSpPr>
          <p:spPr>
            <a:xfrm>
              <a:off x="3939927" y="554944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56CA535-8785-EAAE-1FB2-C6B15C490819}"/>
                </a:ext>
              </a:extLst>
            </p:cNvPr>
            <p:cNvSpPr/>
            <p:nvPr/>
          </p:nvSpPr>
          <p:spPr>
            <a:xfrm>
              <a:off x="3097916" y="4337544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D35A722-BC46-976B-201E-4566EFAEE970}"/>
                </a:ext>
              </a:extLst>
            </p:cNvPr>
            <p:cNvSpPr/>
            <p:nvPr/>
          </p:nvSpPr>
          <p:spPr>
            <a:xfrm>
              <a:off x="2070018" y="5319115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30C4667-3177-48DB-D411-6E8F49A48985}"/>
                </a:ext>
              </a:extLst>
            </p:cNvPr>
            <p:cNvSpPr/>
            <p:nvPr/>
          </p:nvSpPr>
          <p:spPr>
            <a:xfrm>
              <a:off x="3981441" y="3616869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E392F3-EAFE-EDCD-45EF-ACD39025C319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4181273"/>
              <a:ext cx="2608064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205216F-343A-57D7-A206-0AA4C0687630}"/>
                </a:ext>
              </a:extLst>
            </p:cNvPr>
            <p:cNvSpPr/>
            <p:nvPr/>
          </p:nvSpPr>
          <p:spPr>
            <a:xfrm>
              <a:off x="2728370" y="5477810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57A89C6-8BEA-9169-810A-A7DB65214440}"/>
                </a:ext>
              </a:extLst>
            </p:cNvPr>
            <p:cNvSpPr/>
            <p:nvPr/>
          </p:nvSpPr>
          <p:spPr>
            <a:xfrm>
              <a:off x="3000395" y="3331897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1C10E3C-CF8B-0FE6-F99C-D399D684B7C9}"/>
                </a:ext>
              </a:extLst>
            </p:cNvPr>
            <p:cNvSpPr/>
            <p:nvPr/>
          </p:nvSpPr>
          <p:spPr>
            <a:xfrm>
              <a:off x="3344641" y="5183825"/>
              <a:ext cx="544050" cy="5440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25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E175AA7E-B38F-806C-9C58-ED17854E00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33" y="319643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2AE80C95-1332-2659-D151-ABE32E40C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265" y="4237843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C6853103-F13E-2CF8-11B5-E1EDB3992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011" y="5177130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4BD344AC-13DE-CE0B-1147-68AFADC18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070" y="539207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51953DEB-BA95-0843-5356-F77E5F6BD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611" y="128101"/>
            <a:ext cx="355534" cy="4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C0AD51E-08F5-4309-9D8F-23BF6B8D6737}"/>
              </a:ext>
            </a:extLst>
          </p:cNvPr>
          <p:cNvSpPr txBox="1"/>
          <p:nvPr/>
        </p:nvSpPr>
        <p:spPr>
          <a:xfrm>
            <a:off x="9191145" y="180457"/>
            <a:ext cx="259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means “won the lottery”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8654CC7-45CA-1C30-6E1B-44ADE6E52CEF}"/>
              </a:ext>
            </a:extLst>
          </p:cNvPr>
          <p:cNvSpPr/>
          <p:nvPr/>
        </p:nvSpPr>
        <p:spPr>
          <a:xfrm>
            <a:off x="8741353" y="727470"/>
            <a:ext cx="544050" cy="5440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380FCA-3E25-1417-0465-BAC525740E79}"/>
              </a:ext>
            </a:extLst>
          </p:cNvPr>
          <p:cNvSpPr txBox="1"/>
          <p:nvPr/>
        </p:nvSpPr>
        <p:spPr>
          <a:xfrm>
            <a:off x="9285403" y="814829"/>
            <a:ext cx="241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means “consumed 5”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071245-1896-5938-4E24-E4C8E58BCC70}"/>
              </a:ext>
            </a:extLst>
          </p:cNvPr>
          <p:cNvGrpSpPr/>
          <p:nvPr/>
        </p:nvGrpSpPr>
        <p:grpSpPr>
          <a:xfrm>
            <a:off x="1428863" y="4307713"/>
            <a:ext cx="2184475" cy="2455344"/>
            <a:chOff x="1967544" y="3196436"/>
            <a:chExt cx="2651720" cy="298052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730AA0E-0812-72C7-0279-FEF5E7366E50}"/>
                </a:ext>
              </a:extLst>
            </p:cNvPr>
            <p:cNvCxnSpPr/>
            <p:nvPr/>
          </p:nvCxnSpPr>
          <p:spPr>
            <a:xfrm flipV="1">
              <a:off x="1967545" y="3206996"/>
              <a:ext cx="0" cy="2969967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42FC90C-9191-21FB-64A3-5E7CAA6D755B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5" y="3239758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8DD56D8-83C9-D583-867B-F9B81A0379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9264" y="3238901"/>
              <a:ext cx="0" cy="2938062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588662-1FB3-2AA4-412F-38FE02D9553F}"/>
                </a:ext>
              </a:extLst>
            </p:cNvPr>
            <p:cNvCxnSpPr>
              <a:cxnSpLocks/>
            </p:cNvCxnSpPr>
            <p:nvPr/>
          </p:nvCxnSpPr>
          <p:spPr>
            <a:xfrm>
              <a:off x="2011200" y="6176963"/>
              <a:ext cx="2608064" cy="0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F0B6435-6533-2C96-7318-E7802C7DEDAD}"/>
                </a:ext>
              </a:extLst>
            </p:cNvPr>
            <p:cNvSpPr/>
            <p:nvPr/>
          </p:nvSpPr>
          <p:spPr>
            <a:xfrm>
              <a:off x="2236220" y="3283585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BB4DE68-029F-E540-7E4A-60CFB7F44509}"/>
                </a:ext>
              </a:extLst>
            </p:cNvPr>
            <p:cNvSpPr/>
            <p:nvPr/>
          </p:nvSpPr>
          <p:spPr>
            <a:xfrm>
              <a:off x="3939927" y="554944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CDA263-07FB-CA75-07C5-F944579BCB4E}"/>
                </a:ext>
              </a:extLst>
            </p:cNvPr>
            <p:cNvSpPr/>
            <p:nvPr/>
          </p:nvSpPr>
          <p:spPr>
            <a:xfrm>
              <a:off x="3097916" y="4337544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9565ADC-86A1-158E-E831-EB2567D53BFF}"/>
                </a:ext>
              </a:extLst>
            </p:cNvPr>
            <p:cNvSpPr/>
            <p:nvPr/>
          </p:nvSpPr>
          <p:spPr>
            <a:xfrm>
              <a:off x="2070018" y="5319115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327B87E-A04E-0C44-D0F4-49DE958FBAAB}"/>
                </a:ext>
              </a:extLst>
            </p:cNvPr>
            <p:cNvSpPr/>
            <p:nvPr/>
          </p:nvSpPr>
          <p:spPr>
            <a:xfrm>
              <a:off x="3981441" y="3616869"/>
              <a:ext cx="544050" cy="54405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C8DE98A-8515-6E2F-A08B-144A25FAFA47}"/>
                </a:ext>
              </a:extLst>
            </p:cNvPr>
            <p:cNvCxnSpPr>
              <a:cxnSpLocks/>
            </p:cNvCxnSpPr>
            <p:nvPr/>
          </p:nvCxnSpPr>
          <p:spPr>
            <a:xfrm>
              <a:off x="1967544" y="5060011"/>
              <a:ext cx="2608064" cy="0"/>
            </a:xfrm>
            <a:prstGeom prst="line">
              <a:avLst/>
            </a:prstGeom>
            <a:ln w="76200">
              <a:solidFill>
                <a:schemeClr val="accent5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8742AEC-28FB-02C2-EBF6-B1E2CC2CE596}"/>
                </a:ext>
              </a:extLst>
            </p:cNvPr>
            <p:cNvSpPr/>
            <p:nvPr/>
          </p:nvSpPr>
          <p:spPr>
            <a:xfrm>
              <a:off x="2714731" y="5526112"/>
              <a:ext cx="544050" cy="544050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A5BB408-1FF3-BA90-1991-B975AAD652BD}"/>
                </a:ext>
              </a:extLst>
            </p:cNvPr>
            <p:cNvSpPr/>
            <p:nvPr/>
          </p:nvSpPr>
          <p:spPr>
            <a:xfrm>
              <a:off x="3037773" y="3380033"/>
              <a:ext cx="544050" cy="54405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C0C2F5C-3322-1083-BC93-41D48422AF57}"/>
                </a:ext>
              </a:extLst>
            </p:cNvPr>
            <p:cNvSpPr/>
            <p:nvPr/>
          </p:nvSpPr>
          <p:spPr>
            <a:xfrm>
              <a:off x="3344641" y="5183825"/>
              <a:ext cx="544050" cy="54405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51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168AD51B-7C20-1A2C-3E28-7A4F0B737B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33" y="319643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462CDDAB-DF90-A340-73D2-996DC2411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265" y="4237843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9219BCAD-A5B1-64A3-504A-707E77BCB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011" y="5177130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 descr="Gold dollar sign for wealth and prosperity transparent 49958004 PNG">
              <a:extLst>
                <a:ext uri="{FF2B5EF4-FFF2-40B4-BE49-F238E27FC236}">
                  <a16:creationId xmlns:a16="http://schemas.microsoft.com/office/drawing/2014/main" id="{878D0961-6A9E-DDED-A182-53611EAE7E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070" y="5392076"/>
              <a:ext cx="355534" cy="47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B75BCCE-EB2F-49FA-2BD7-66BD80D4F8C5}"/>
              </a:ext>
            </a:extLst>
          </p:cNvPr>
          <p:cNvSpPr txBox="1"/>
          <p:nvPr/>
        </p:nvSpPr>
        <p:spPr>
          <a:xfrm>
            <a:off x="485314" y="2487261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 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F8C76E9-88BC-C8A0-3A3B-1D521AAF184B}"/>
              </a:ext>
            </a:extLst>
          </p:cNvPr>
          <p:cNvSpPr txBox="1"/>
          <p:nvPr/>
        </p:nvSpPr>
        <p:spPr>
          <a:xfrm>
            <a:off x="436487" y="545125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 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F48627-5654-E2C1-BD93-D5643C039893}"/>
              </a:ext>
            </a:extLst>
          </p:cNvPr>
          <p:cNvSpPr txBox="1"/>
          <p:nvPr/>
        </p:nvSpPr>
        <p:spPr>
          <a:xfrm>
            <a:off x="4614693" y="1640318"/>
            <a:ext cx="763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Plugging in those estimates and simplifying…</a:t>
            </a: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2950571D-2E56-7277-2540-31504374F604}"/>
              </a:ext>
            </a:extLst>
          </p:cNvPr>
          <p:cNvSpPr/>
          <p:nvPr/>
        </p:nvSpPr>
        <p:spPr>
          <a:xfrm>
            <a:off x="3401553" y="1194611"/>
            <a:ext cx="1121007" cy="682486"/>
          </a:xfrm>
          <a:prstGeom prst="wedgeEllipseCallout">
            <a:avLst>
              <a:gd name="adj1" fmla="val -92539"/>
              <a:gd name="adj2" fmla="val 3024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Callout 18">
                <a:extLst>
                  <a:ext uri="{FF2B5EF4-FFF2-40B4-BE49-F238E27FC236}">
                    <a16:creationId xmlns:a16="http://schemas.microsoft.com/office/drawing/2014/main" id="{A51DCBC4-2050-93E1-9655-EA5B4270B3B6}"/>
                  </a:ext>
                </a:extLst>
              </p:cNvPr>
              <p:cNvSpPr/>
              <p:nvPr/>
            </p:nvSpPr>
            <p:spPr>
              <a:xfrm>
                <a:off x="3543399" y="2523069"/>
                <a:ext cx="899457" cy="828325"/>
              </a:xfrm>
              <a:prstGeom prst="wedgeEllipseCallout">
                <a:avLst>
                  <a:gd name="adj1" fmla="val -98512"/>
                  <a:gd name="adj2" fmla="val -2282"/>
                </a:avLst>
              </a:prstGeom>
              <a:solidFill>
                <a:srgbClr val="FCFFD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Oval Callout 18">
                <a:extLst>
                  <a:ext uri="{FF2B5EF4-FFF2-40B4-BE49-F238E27FC236}">
                    <a16:creationId xmlns:a16="http://schemas.microsoft.com/office/drawing/2014/main" id="{A51DCBC4-2050-93E1-9655-EA5B4270B3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99" y="2523069"/>
                <a:ext cx="899457" cy="828325"/>
              </a:xfrm>
              <a:prstGeom prst="wedgeEllipseCallout">
                <a:avLst>
                  <a:gd name="adj1" fmla="val -98512"/>
                  <a:gd name="adj2" fmla="val -228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>
            <a:extLst>
              <a:ext uri="{FF2B5EF4-FFF2-40B4-BE49-F238E27FC236}">
                <a16:creationId xmlns:a16="http://schemas.microsoft.com/office/drawing/2014/main" id="{1E32EDF4-4E26-C61F-4A5D-21E25007836A}"/>
              </a:ext>
            </a:extLst>
          </p:cNvPr>
          <p:cNvSpPr/>
          <p:nvPr/>
        </p:nvSpPr>
        <p:spPr>
          <a:xfrm>
            <a:off x="3437517" y="4943860"/>
            <a:ext cx="1177176" cy="682486"/>
          </a:xfrm>
          <a:prstGeom prst="wedgeEllipseCallout">
            <a:avLst>
              <a:gd name="adj1" fmla="val -76838"/>
              <a:gd name="adj2" fmla="val 2838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1.5</a:t>
            </a:r>
          </a:p>
        </p:txBody>
      </p:sp>
      <p:sp>
        <p:nvSpPr>
          <p:cNvPr id="34" name="Oval Callout 33">
            <a:extLst>
              <a:ext uri="{FF2B5EF4-FFF2-40B4-BE49-F238E27FC236}">
                <a16:creationId xmlns:a16="http://schemas.microsoft.com/office/drawing/2014/main" id="{377F979D-1504-B73F-D73E-D31276A27B08}"/>
              </a:ext>
            </a:extLst>
          </p:cNvPr>
          <p:cNvSpPr/>
          <p:nvPr/>
        </p:nvSpPr>
        <p:spPr>
          <a:xfrm>
            <a:off x="3667527" y="5695938"/>
            <a:ext cx="890997" cy="537151"/>
          </a:xfrm>
          <a:prstGeom prst="wedgeEllipseCallout">
            <a:avLst>
              <a:gd name="adj1" fmla="val -76838"/>
              <a:gd name="adj2" fmla="val 28382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55E2097-7113-3248-6953-27BAFFB9A24B}"/>
                  </a:ext>
                </a:extLst>
              </p:cNvPr>
              <p:cNvSpPr txBox="1"/>
              <p:nvPr/>
            </p:nvSpPr>
            <p:spPr>
              <a:xfrm>
                <a:off x="7240730" y="2803958"/>
                <a:ext cx="105477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29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55E2097-7113-3248-6953-27BAFFB9A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730" y="2803958"/>
                <a:ext cx="1054776" cy="615553"/>
              </a:xfrm>
              <a:prstGeom prst="rect">
                <a:avLst/>
              </a:prstGeom>
              <a:blipFill>
                <a:blip r:embed="rId5"/>
                <a:stretch>
                  <a:fillRect l="-3571" r="-10714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765CEB5-75B3-F6C8-32DD-6EE0CDC64D2D}"/>
              </a:ext>
            </a:extLst>
          </p:cNvPr>
          <p:cNvSpPr txBox="1"/>
          <p:nvPr/>
        </p:nvSpPr>
        <p:spPr>
          <a:xfrm>
            <a:off x="7441495" y="4054802"/>
            <a:ext cx="95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9D648B4-8950-6519-278E-1C7E95D057A4}"/>
                  </a:ext>
                </a:extLst>
              </p:cNvPr>
              <p:cNvSpPr txBox="1"/>
              <p:nvPr/>
            </p:nvSpPr>
            <p:spPr>
              <a:xfrm>
                <a:off x="6972304" y="5080385"/>
                <a:ext cx="172803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43.75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9D648B4-8950-6519-278E-1C7E95D05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4" y="5080385"/>
                <a:ext cx="1728037" cy="615553"/>
              </a:xfrm>
              <a:prstGeom prst="rect">
                <a:avLst/>
              </a:prstGeom>
              <a:blipFill>
                <a:blip r:embed="rId6"/>
                <a:stretch>
                  <a:fillRect l="-2206" r="-7353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62755BD-FA6F-D8C3-42CF-DC304A0E2FC8}"/>
                  </a:ext>
                </a:extLst>
              </p:cNvPr>
              <p:cNvSpPr txBox="1"/>
              <p:nvPr/>
            </p:nvSpPr>
            <p:spPr>
              <a:xfrm>
                <a:off x="6972304" y="6111056"/>
                <a:ext cx="5219696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b="1" dirty="0">
                    <a:solidFill>
                      <a:srgbClr val="0070C0"/>
                    </a:solidFill>
                  </a:rPr>
                  <a:t>Disclaimer: </a:t>
                </a:r>
                <a:r>
                  <a:rPr lang="en-US" sz="1400" dirty="0">
                    <a:solidFill>
                      <a:srgbClr val="0070C0"/>
                    </a:solidFill>
                  </a:rPr>
                  <a:t>We should use fresh data points to compute these estimates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400" dirty="0">
                    <a:solidFill>
                      <a:srgbClr val="0070C0"/>
                    </a:solidFill>
                  </a:rPr>
                  <a:t> on each cell… (this is called “honesty” in the context of random forests).  We are ignoring that for simplicity!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62755BD-FA6F-D8C3-42CF-DC304A0E2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4" y="6111056"/>
                <a:ext cx="5219696" cy="738664"/>
              </a:xfrm>
              <a:prstGeom prst="rect">
                <a:avLst/>
              </a:prstGeom>
              <a:blipFill>
                <a:blip r:embed="rId7"/>
                <a:stretch>
                  <a:fillRect r="-97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B5CE69-084B-CA53-41FE-D7B02DAD4D21}"/>
              </a:ext>
            </a:extLst>
          </p:cNvPr>
          <p:cNvSpPr/>
          <p:nvPr/>
        </p:nvSpPr>
        <p:spPr>
          <a:xfrm>
            <a:off x="8945743" y="4430481"/>
            <a:ext cx="3080808" cy="15744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one is smaller!  </a:t>
            </a:r>
          </a:p>
          <a:p>
            <a:pPr algn="ctr"/>
            <a:r>
              <a:rPr lang="en-US" sz="2400" dirty="0"/>
              <a:t>Use Split 2!</a:t>
            </a:r>
          </a:p>
        </p:txBody>
      </p:sp>
    </p:spTree>
    <p:extLst>
      <p:ext uri="{BB962C8B-B14F-4D97-AF65-F5344CB8AC3E}">
        <p14:creationId xmlns:p14="http://schemas.microsoft.com/office/powerpoint/2010/main" val="261046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F220-8BE1-0E2A-74AC-A7C6D9D9D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0FCD8-AD13-0075-4C55-CEEA95F287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0718" y="1580947"/>
                <a:ext cx="4708780" cy="4905375"/>
              </a:xfrm>
            </p:spPr>
            <p:txBody>
              <a:bodyPr/>
              <a:lstStyle/>
              <a:p>
                <a:r>
                  <a:rPr lang="en-US" dirty="0"/>
                  <a:t>Use the idea above to decide which splits are best.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Minimize an </a:t>
                </a:r>
                <a:r>
                  <a:rPr lang="en-US" i="1" dirty="0">
                    <a:solidFill>
                      <a:schemeClr val="accent1"/>
                    </a:solidFill>
                  </a:rPr>
                  <a:t>estimate</a:t>
                </a:r>
                <a:r>
                  <a:rPr lang="en-US" dirty="0">
                    <a:solidFill>
                      <a:schemeClr val="accent1"/>
                    </a:solidFill>
                  </a:rPr>
                  <a:t> of MSE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Do the same thing as in regression trees to build a tree using this rule.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Take the best split at each step.</a:t>
                </a:r>
              </a:p>
              <a:p>
                <a:r>
                  <a:rPr lang="en-US" dirty="0"/>
                  <a:t>The outcome is a </a:t>
                </a:r>
                <a:r>
                  <a:rPr lang="en-US" b="1" dirty="0"/>
                  <a:t>causal tree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0FCD8-AD13-0075-4C55-CEEA95F287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0718" y="1580947"/>
                <a:ext cx="4708780" cy="4905375"/>
              </a:xfrm>
              <a:blipFill>
                <a:blip r:embed="rId3"/>
                <a:stretch>
                  <a:fillRect l="-2151" t="-2067" r="-806" b="-2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8EC57ED-7C4B-CF56-2505-BF260663CB44}"/>
              </a:ext>
            </a:extLst>
          </p:cNvPr>
          <p:cNvGrpSpPr/>
          <p:nvPr/>
        </p:nvGrpSpPr>
        <p:grpSpPr>
          <a:xfrm>
            <a:off x="5765800" y="645293"/>
            <a:ext cx="6178381" cy="4351338"/>
            <a:chOff x="5751262" y="2029775"/>
            <a:chExt cx="6385422" cy="4497154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C828D95-9262-DAAC-2ECC-32F9516D379A}"/>
                </a:ext>
              </a:extLst>
            </p:cNvPr>
            <p:cNvSpPr/>
            <p:nvPr/>
          </p:nvSpPr>
          <p:spPr>
            <a:xfrm>
              <a:off x="9207750" y="5185492"/>
              <a:ext cx="1525896" cy="132534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E16E414B-9302-4CF2-FA13-387DE2235519}"/>
                </a:ext>
              </a:extLst>
            </p:cNvPr>
            <p:cNvSpPr/>
            <p:nvPr/>
          </p:nvSpPr>
          <p:spPr>
            <a:xfrm>
              <a:off x="7980523" y="5085012"/>
              <a:ext cx="901332" cy="14419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09A60EC-5ED8-3C65-DE44-0762BFE9555D}"/>
                </a:ext>
              </a:extLst>
            </p:cNvPr>
            <p:cNvSpPr/>
            <p:nvPr/>
          </p:nvSpPr>
          <p:spPr>
            <a:xfrm>
              <a:off x="7786413" y="4041236"/>
              <a:ext cx="1014634" cy="8668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2D5AE4B-9F09-2936-3AE6-96E593519775}"/>
                </a:ext>
              </a:extLst>
            </p:cNvPr>
            <p:cNvSpPr/>
            <p:nvPr/>
          </p:nvSpPr>
          <p:spPr>
            <a:xfrm>
              <a:off x="5751262" y="4331881"/>
              <a:ext cx="1698668" cy="156645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D58819B-D790-6CB7-0AAD-E31452EA3D64}"/>
                </a:ext>
              </a:extLst>
            </p:cNvPr>
            <p:cNvSpPr/>
            <p:nvPr/>
          </p:nvSpPr>
          <p:spPr>
            <a:xfrm>
              <a:off x="10479598" y="3678489"/>
              <a:ext cx="1657086" cy="130678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9956826-5E24-B325-5BC4-FDBF2171EC06}"/>
                </a:ext>
              </a:extLst>
            </p:cNvPr>
            <p:cNvGrpSpPr/>
            <p:nvPr/>
          </p:nvGrpSpPr>
          <p:grpSpPr>
            <a:xfrm>
              <a:off x="6784739" y="2029775"/>
              <a:ext cx="4242806" cy="3353811"/>
              <a:chOff x="-564015" y="3735008"/>
              <a:chExt cx="7053138" cy="33538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ounded Rectangle 27">
                    <a:extLst>
                      <a:ext uri="{FF2B5EF4-FFF2-40B4-BE49-F238E27FC236}">
                        <a16:creationId xmlns:a16="http://schemas.microsoft.com/office/drawing/2014/main" id="{B34ADEC3-E02A-CD61-3F97-02BA853D8596}"/>
                      </a:ext>
                    </a:extLst>
                  </p:cNvPr>
                  <p:cNvSpPr/>
                  <p:nvPr/>
                </p:nvSpPr>
                <p:spPr>
                  <a:xfrm>
                    <a:off x="2647738" y="3735008"/>
                    <a:ext cx="1857738" cy="561637"/>
                  </a:xfrm>
                  <a:prstGeom prst="round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&lt;45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8" name="Rounded Rectangle 27">
                    <a:extLst>
                      <a:ext uri="{FF2B5EF4-FFF2-40B4-BE49-F238E27FC236}">
                        <a16:creationId xmlns:a16="http://schemas.microsoft.com/office/drawing/2014/main" id="{B34ADEC3-E02A-CD61-3F97-02BA853D859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7738" y="3735008"/>
                    <a:ext cx="1857738" cy="561637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069024A1-5BC4-F7F6-E005-AB1C0A27FED3}"/>
                  </a:ext>
                </a:extLst>
              </p:cNvPr>
              <p:cNvGrpSpPr/>
              <p:nvPr/>
            </p:nvGrpSpPr>
            <p:grpSpPr>
              <a:xfrm>
                <a:off x="2291361" y="4289791"/>
                <a:ext cx="2196408" cy="412575"/>
                <a:chOff x="2291361" y="4289791"/>
                <a:chExt cx="2196408" cy="412575"/>
              </a:xfrm>
            </p:grpSpPr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4D9154AF-A502-54DB-EDB0-53A11005A312}"/>
                    </a:ext>
                  </a:extLst>
                </p:cNvPr>
                <p:cNvCxnSpPr>
                  <a:cxnSpLocks/>
                  <a:stCxn id="28" idx="2"/>
                </p:cNvCxnSpPr>
                <p:nvPr/>
              </p:nvCxnSpPr>
              <p:spPr>
                <a:xfrm flipH="1">
                  <a:off x="2409567" y="4296645"/>
                  <a:ext cx="1167039" cy="36167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F4EE91E9-B4DF-C74A-F4D3-E0BC5EDC0A7A}"/>
                    </a:ext>
                  </a:extLst>
                </p:cNvPr>
                <p:cNvCxnSpPr>
                  <a:cxnSpLocks/>
                  <a:stCxn id="28" idx="2"/>
                </p:cNvCxnSpPr>
                <p:nvPr/>
              </p:nvCxnSpPr>
              <p:spPr>
                <a:xfrm>
                  <a:off x="3576607" y="4296645"/>
                  <a:ext cx="612334" cy="40572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81FF9D2-B372-22EB-3CCD-68065942AAE9}"/>
                    </a:ext>
                  </a:extLst>
                </p:cNvPr>
                <p:cNvSpPr txBox="1"/>
                <p:nvPr/>
              </p:nvSpPr>
              <p:spPr>
                <a:xfrm>
                  <a:off x="2291361" y="4289791"/>
                  <a:ext cx="68879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1"/>
                      </a:solidFill>
                    </a:rPr>
                    <a:t>Yes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4F5537F-7EA6-9937-207D-51F06DF89A75}"/>
                    </a:ext>
                  </a:extLst>
                </p:cNvPr>
                <p:cNvSpPr txBox="1"/>
                <p:nvPr/>
              </p:nvSpPr>
              <p:spPr>
                <a:xfrm>
                  <a:off x="3858344" y="4343421"/>
                  <a:ext cx="6294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1"/>
                      </a:solidFill>
                    </a:rPr>
                    <a:t>No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ounded Rectangle 29">
                    <a:extLst>
                      <a:ext uri="{FF2B5EF4-FFF2-40B4-BE49-F238E27FC236}">
                        <a16:creationId xmlns:a16="http://schemas.microsoft.com/office/drawing/2014/main" id="{6388D092-70CA-19D1-E382-D3D2B189D84A}"/>
                      </a:ext>
                    </a:extLst>
                  </p:cNvPr>
                  <p:cNvSpPr/>
                  <p:nvPr/>
                </p:nvSpPr>
                <p:spPr>
                  <a:xfrm>
                    <a:off x="1603839" y="4692451"/>
                    <a:ext cx="1408670" cy="561637"/>
                  </a:xfrm>
                  <a:prstGeom prst="roundRect">
                    <a:avLst/>
                  </a:prstGeom>
                  <a:solidFill>
                    <a:schemeClr val="accent5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&lt;35?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0" name="Rounded Rectangle 29">
                    <a:extLst>
                      <a:ext uri="{FF2B5EF4-FFF2-40B4-BE49-F238E27FC236}">
                        <a16:creationId xmlns:a16="http://schemas.microsoft.com/office/drawing/2014/main" id="{6388D092-70CA-19D1-E382-D3D2B189D84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3839" y="4692451"/>
                    <a:ext cx="1408670" cy="561637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id="{C7299A45-58EE-8960-7BF2-C184F53ABDCB}"/>
                      </a:ext>
                    </a:extLst>
                  </p:cNvPr>
                  <p:cNvSpPr/>
                  <p:nvPr/>
                </p:nvSpPr>
                <p:spPr>
                  <a:xfrm>
                    <a:off x="3823603" y="4702366"/>
                    <a:ext cx="1408670" cy="561637"/>
                  </a:xfrm>
                  <a:prstGeom prst="roundRect">
                    <a:avLst/>
                  </a:prstGeom>
                  <a:solidFill>
                    <a:schemeClr val="accent5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&lt;25?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id="{C7299A45-58EE-8960-7BF2-C184F53ABDC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3603" y="4702366"/>
                    <a:ext cx="1408670" cy="561637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E37201E-A179-2FA2-CF36-1BA4D52E85FA}"/>
                  </a:ext>
                </a:extLst>
              </p:cNvPr>
              <p:cNvGrpSpPr/>
              <p:nvPr/>
            </p:nvGrpSpPr>
            <p:grpSpPr>
              <a:xfrm>
                <a:off x="-564015" y="5263338"/>
                <a:ext cx="3279733" cy="966263"/>
                <a:chOff x="684324" y="4296645"/>
                <a:chExt cx="3279733" cy="966263"/>
              </a:xfrm>
            </p:grpSpPr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945EB0E1-F619-8AA8-134C-7723EA7EF6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4324" y="4296645"/>
                  <a:ext cx="2667748" cy="96626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C6D2EEAC-7C3F-743B-E529-01C50D1962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84323" y="4296645"/>
                  <a:ext cx="67750" cy="6656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63E69F8-3BE1-3CCF-3C1D-CFD7F1FF0A1D}"/>
                    </a:ext>
                  </a:extLst>
                </p:cNvPr>
                <p:cNvSpPr txBox="1"/>
                <p:nvPr/>
              </p:nvSpPr>
              <p:spPr>
                <a:xfrm>
                  <a:off x="1188564" y="4658485"/>
                  <a:ext cx="68879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1"/>
                      </a:solidFill>
                    </a:rPr>
                    <a:t>Yes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5107845-1523-0D91-539C-C5C028E7115E}"/>
                    </a:ext>
                  </a:extLst>
                </p:cNvPr>
                <p:cNvSpPr txBox="1"/>
                <p:nvPr/>
              </p:nvSpPr>
              <p:spPr>
                <a:xfrm>
                  <a:off x="3334632" y="4460664"/>
                  <a:ext cx="6294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1"/>
                      </a:solidFill>
                    </a:rPr>
                    <a:t>No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A77A0BF-2ACE-E982-07EA-A02B4F00787E}"/>
                  </a:ext>
                </a:extLst>
              </p:cNvPr>
              <p:cNvGrpSpPr/>
              <p:nvPr/>
            </p:nvGrpSpPr>
            <p:grpSpPr>
              <a:xfrm>
                <a:off x="3767620" y="5269370"/>
                <a:ext cx="2721503" cy="679412"/>
                <a:chOff x="2220057" y="4296645"/>
                <a:chExt cx="2721503" cy="679412"/>
              </a:xfrm>
            </p:grpSpPr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2CE594A4-EEA5-8F26-6E13-DF76CB02006B}"/>
                    </a:ext>
                  </a:extLst>
                </p:cNvPr>
                <p:cNvCxnSpPr/>
                <p:nvPr/>
              </p:nvCxnSpPr>
              <p:spPr>
                <a:xfrm flipH="1">
                  <a:off x="2409568" y="4296645"/>
                  <a:ext cx="942505" cy="36167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821FE335-0850-90E0-E3B2-C49F78FBA7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52073" y="4296645"/>
                  <a:ext cx="1589487" cy="67941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83AF6248-783F-8228-5C6D-7734331A4DF8}"/>
                    </a:ext>
                  </a:extLst>
                </p:cNvPr>
                <p:cNvSpPr txBox="1"/>
                <p:nvPr/>
              </p:nvSpPr>
              <p:spPr>
                <a:xfrm>
                  <a:off x="2220057" y="4340489"/>
                  <a:ext cx="68879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1"/>
                      </a:solidFill>
                    </a:rPr>
                    <a:t>Yes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22B2B3B-FEC6-7C22-0351-28D689115270}"/>
                    </a:ext>
                  </a:extLst>
                </p:cNvPr>
                <p:cNvSpPr txBox="1"/>
                <p:nvPr/>
              </p:nvSpPr>
              <p:spPr>
                <a:xfrm>
                  <a:off x="4122622" y="4443832"/>
                  <a:ext cx="6294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1"/>
                      </a:solidFill>
                    </a:rPr>
                    <a:t>No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ounded Rectangle 33">
                    <a:extLst>
                      <a:ext uri="{FF2B5EF4-FFF2-40B4-BE49-F238E27FC236}">
                        <a16:creationId xmlns:a16="http://schemas.microsoft.com/office/drawing/2014/main" id="{F5842332-7EA3-E3DB-5935-70D277588487}"/>
                      </a:ext>
                    </a:extLst>
                  </p:cNvPr>
                  <p:cNvSpPr/>
                  <p:nvPr/>
                </p:nvSpPr>
                <p:spPr>
                  <a:xfrm>
                    <a:off x="3165107" y="5667964"/>
                    <a:ext cx="1910644" cy="561637"/>
                  </a:xfrm>
                  <a:prstGeom prst="round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&lt;70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4" name="Rounded Rectangle 33">
                    <a:extLst>
                      <a:ext uri="{FF2B5EF4-FFF2-40B4-BE49-F238E27FC236}">
                        <a16:creationId xmlns:a16="http://schemas.microsoft.com/office/drawing/2014/main" id="{F5842332-7EA3-E3DB-5935-70D27758848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5107" y="5667964"/>
                    <a:ext cx="1910644" cy="561637"/>
                  </a:xfrm>
                  <a:prstGeom prst="round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CA101049-9B2F-C0E9-DAC0-A92262D40899}"/>
                  </a:ext>
                </a:extLst>
              </p:cNvPr>
              <p:cNvGrpSpPr/>
              <p:nvPr/>
            </p:nvGrpSpPr>
            <p:grpSpPr>
              <a:xfrm>
                <a:off x="2632971" y="6205017"/>
                <a:ext cx="2002753" cy="883802"/>
                <a:chOff x="1320449" y="4296645"/>
                <a:chExt cx="3068020" cy="883802"/>
              </a:xfrm>
            </p:grpSpPr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636F429A-83C8-86B9-4369-74D8A69B9A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20449" y="4296645"/>
                  <a:ext cx="2031625" cy="82769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8A9D60F6-3CDB-0EC0-B733-4E845F13EB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52074" y="4296645"/>
                  <a:ext cx="409011" cy="88380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A906F25-0690-8E19-75B2-FB2349AC6625}"/>
                    </a:ext>
                  </a:extLst>
                </p:cNvPr>
                <p:cNvSpPr txBox="1"/>
                <p:nvPr/>
              </p:nvSpPr>
              <p:spPr>
                <a:xfrm>
                  <a:off x="1769445" y="4396607"/>
                  <a:ext cx="189387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1"/>
                      </a:solidFill>
                    </a:rPr>
                    <a:t>Yes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CDC1BA1-9A43-4C53-E486-17639B6FED5C}"/>
                    </a:ext>
                  </a:extLst>
                </p:cNvPr>
                <p:cNvSpPr txBox="1"/>
                <p:nvPr/>
              </p:nvSpPr>
              <p:spPr>
                <a:xfrm>
                  <a:off x="3424252" y="4589241"/>
                  <a:ext cx="96421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1"/>
                      </a:solidFill>
                    </a:rPr>
                    <a:t>No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7DD4D62-042F-68A2-5791-E8276781D5E3}"/>
                  </a:ext>
                </a:extLst>
              </p:cNvPr>
              <p:cNvSpPr txBox="1"/>
              <p:nvPr/>
            </p:nvSpPr>
            <p:spPr>
              <a:xfrm>
                <a:off x="5696240" y="5282376"/>
                <a:ext cx="65764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1"/>
                    </a:solidFill>
                  </a:rPr>
                  <a:t>After building the tree, we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acc>
                    <m:d>
                      <m:dPr>
                        <m:ctrlPr>
                          <a:rPr lang="en-US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as the observational comparison in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’s leaf of the tree.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7DD4D62-042F-68A2-5791-E8276781D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240" y="5282376"/>
                <a:ext cx="6576410" cy="707886"/>
              </a:xfrm>
              <a:prstGeom prst="rect">
                <a:avLst/>
              </a:prstGeom>
              <a:blipFill>
                <a:blip r:embed="rId8"/>
                <a:stretch>
                  <a:fillRect t="-10714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9F7D0174-D130-36C4-C512-AF35213FE17F}"/>
              </a:ext>
            </a:extLst>
          </p:cNvPr>
          <p:cNvSpPr/>
          <p:nvPr/>
        </p:nvSpPr>
        <p:spPr>
          <a:xfrm>
            <a:off x="8289993" y="4460160"/>
            <a:ext cx="448186" cy="44818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8D2FE32-3388-71D6-6C50-48156D5D0461}"/>
              </a:ext>
            </a:extLst>
          </p:cNvPr>
          <p:cNvSpPr/>
          <p:nvPr/>
        </p:nvSpPr>
        <p:spPr>
          <a:xfrm>
            <a:off x="6562013" y="3792882"/>
            <a:ext cx="448186" cy="44818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CF5DF3F-095B-CF5C-69D1-9608D386A8E1}"/>
              </a:ext>
            </a:extLst>
          </p:cNvPr>
          <p:cNvSpPr/>
          <p:nvPr/>
        </p:nvSpPr>
        <p:spPr>
          <a:xfrm>
            <a:off x="6810820" y="3252728"/>
            <a:ext cx="448186" cy="44818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AF7E754-18D1-FEE3-319A-E1202F9E578B}"/>
              </a:ext>
            </a:extLst>
          </p:cNvPr>
          <p:cNvSpPr/>
          <p:nvPr/>
        </p:nvSpPr>
        <p:spPr>
          <a:xfrm>
            <a:off x="7783634" y="2548498"/>
            <a:ext cx="448186" cy="44818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F63F09C-E7B8-DC25-C3BD-6C48FD6ED834}"/>
              </a:ext>
            </a:extLst>
          </p:cNvPr>
          <p:cNvSpPr/>
          <p:nvPr/>
        </p:nvSpPr>
        <p:spPr>
          <a:xfrm>
            <a:off x="6121509" y="3081694"/>
            <a:ext cx="448186" cy="44818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6F08CEE-BCA7-90A3-F40B-0D4DF6999EB8}"/>
              </a:ext>
            </a:extLst>
          </p:cNvPr>
          <p:cNvSpPr/>
          <p:nvPr/>
        </p:nvSpPr>
        <p:spPr>
          <a:xfrm>
            <a:off x="7939995" y="3728870"/>
            <a:ext cx="448186" cy="44818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AFE55DE-17FB-3938-F78E-C40E06651512}"/>
              </a:ext>
            </a:extLst>
          </p:cNvPr>
          <p:cNvSpPr/>
          <p:nvPr/>
        </p:nvSpPr>
        <p:spPr>
          <a:xfrm>
            <a:off x="8324451" y="2558919"/>
            <a:ext cx="448186" cy="44818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E174EB7-C2F9-9DFB-CA08-066311844AEC}"/>
              </a:ext>
            </a:extLst>
          </p:cNvPr>
          <p:cNvSpPr/>
          <p:nvPr/>
        </p:nvSpPr>
        <p:spPr>
          <a:xfrm>
            <a:off x="8358832" y="3043357"/>
            <a:ext cx="448186" cy="44818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529E8B8-9C99-9341-1524-C8D5F0FBCB7A}"/>
              </a:ext>
            </a:extLst>
          </p:cNvPr>
          <p:cNvSpPr/>
          <p:nvPr/>
        </p:nvSpPr>
        <p:spPr>
          <a:xfrm>
            <a:off x="7850582" y="3029299"/>
            <a:ext cx="448186" cy="44818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53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DDB82CED-213D-59BF-EB45-4AA2ACC88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87" y="2936677"/>
            <a:ext cx="292887" cy="39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2CECCD74-B653-A6C8-115F-388B2660E6AA}"/>
              </a:ext>
            </a:extLst>
          </p:cNvPr>
          <p:cNvSpPr/>
          <p:nvPr/>
        </p:nvSpPr>
        <p:spPr>
          <a:xfrm>
            <a:off x="5893987" y="3591532"/>
            <a:ext cx="448186" cy="44818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64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2F959029-0B15-3E7F-AEAA-EE2626C2E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975" y="3533612"/>
            <a:ext cx="292887" cy="39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B90DF2DF-9375-F41B-3DC6-8DC6B3201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29" y="3748268"/>
            <a:ext cx="292887" cy="39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5B6A69B7-3F76-FE84-172B-D80EF9723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572" y="2504631"/>
            <a:ext cx="292887" cy="39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D8405036-CFB9-75DA-5216-8E87A958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386" y="2999844"/>
            <a:ext cx="292887" cy="39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9A9DDB47-4579-0533-9014-ED5062A67DE2}"/>
              </a:ext>
            </a:extLst>
          </p:cNvPr>
          <p:cNvSpPr/>
          <p:nvPr/>
        </p:nvSpPr>
        <p:spPr>
          <a:xfrm>
            <a:off x="9915370" y="3874177"/>
            <a:ext cx="448186" cy="44818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CB2C129-70B4-A633-C5BA-836E78F88495}"/>
              </a:ext>
            </a:extLst>
          </p:cNvPr>
          <p:cNvSpPr/>
          <p:nvPr/>
        </p:nvSpPr>
        <p:spPr>
          <a:xfrm>
            <a:off x="10184336" y="4349592"/>
            <a:ext cx="448186" cy="44818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37CD02F-AF44-CA25-CBD2-A3E7317618C4}"/>
              </a:ext>
            </a:extLst>
          </p:cNvPr>
          <p:cNvSpPr/>
          <p:nvPr/>
        </p:nvSpPr>
        <p:spPr>
          <a:xfrm>
            <a:off x="9652401" y="4412099"/>
            <a:ext cx="448186" cy="44818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C7DEC02-9AC6-1972-2FD7-BEFB8FCA3B9E}"/>
              </a:ext>
            </a:extLst>
          </p:cNvPr>
          <p:cNvSpPr/>
          <p:nvPr/>
        </p:nvSpPr>
        <p:spPr>
          <a:xfrm>
            <a:off x="9115550" y="3850863"/>
            <a:ext cx="448186" cy="44818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0F5857A-0A0B-49E6-BA9F-0418AA2AA513}"/>
              </a:ext>
            </a:extLst>
          </p:cNvPr>
          <p:cNvSpPr/>
          <p:nvPr/>
        </p:nvSpPr>
        <p:spPr>
          <a:xfrm>
            <a:off x="9105393" y="4398071"/>
            <a:ext cx="448186" cy="44818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73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D319F611-4100-7208-0BC8-49EBC4A65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221" y="3811400"/>
            <a:ext cx="292887" cy="39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716CCA0D-0B5E-DAA8-B666-A21C70EF9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765" y="4369443"/>
            <a:ext cx="292887" cy="39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39062E3D-A9E4-C6DE-4601-82CE224F5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380" y="4573685"/>
            <a:ext cx="292887" cy="39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id="{B4186E4C-FA00-42FA-BDBE-624BE0EF9D2F}"/>
              </a:ext>
            </a:extLst>
          </p:cNvPr>
          <p:cNvSpPr/>
          <p:nvPr/>
        </p:nvSpPr>
        <p:spPr>
          <a:xfrm>
            <a:off x="11099467" y="2294008"/>
            <a:ext cx="448186" cy="44818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292F3ED-4438-3D64-45B1-251BEEC2C35E}"/>
              </a:ext>
            </a:extLst>
          </p:cNvPr>
          <p:cNvSpPr/>
          <p:nvPr/>
        </p:nvSpPr>
        <p:spPr>
          <a:xfrm>
            <a:off x="11323560" y="2879007"/>
            <a:ext cx="448186" cy="44818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4EB5E31-E078-27DA-0FF7-128B6129AA34}"/>
              </a:ext>
            </a:extLst>
          </p:cNvPr>
          <p:cNvSpPr/>
          <p:nvPr/>
        </p:nvSpPr>
        <p:spPr>
          <a:xfrm>
            <a:off x="10830481" y="3038346"/>
            <a:ext cx="448186" cy="44818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C117812-0F6C-C1C6-7E5F-BAA8438EFDCF}"/>
              </a:ext>
            </a:extLst>
          </p:cNvPr>
          <p:cNvSpPr/>
          <p:nvPr/>
        </p:nvSpPr>
        <p:spPr>
          <a:xfrm>
            <a:off x="10353430" y="2727066"/>
            <a:ext cx="448186" cy="44818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80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C834C800-E305-5C27-BF3F-44350365E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85" y="2704044"/>
            <a:ext cx="292887" cy="39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6BF878E6-F912-CB7F-1B15-01B1600E3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443" y="2236252"/>
            <a:ext cx="292887" cy="39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1402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34A99-36E8-D96E-614F-3A2A4D844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CF17D-857D-2326-793E-3A773735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27F6F-31BE-4136-E672-EE08226F4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Actually, we </a:t>
            </a:r>
            <a:r>
              <a:rPr lang="en-US" b="1" dirty="0"/>
              <a:t>can</a:t>
            </a:r>
            <a:r>
              <a:rPr lang="en-US" dirty="0"/>
              <a:t> estimate the error by being clever!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Propensity Scores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…other ways that we will skip in class…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96E3210-7F77-E156-2C5B-FD3232F7F419}"/>
              </a:ext>
            </a:extLst>
          </p:cNvPr>
          <p:cNvSpPr/>
          <p:nvPr/>
        </p:nvSpPr>
        <p:spPr>
          <a:xfrm rot="9600506">
            <a:off x="4423375" y="1915737"/>
            <a:ext cx="1458098" cy="8031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863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D0A6-A6B9-B5D5-8ED4-6FAD534C4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Propensity Scores</a:t>
            </a:r>
            <a:br>
              <a:rPr lang="en-US" dirty="0"/>
            </a:br>
            <a:r>
              <a:rPr lang="en-US" sz="4400" dirty="0"/>
              <a:t>for Building Causal Trees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50D43-AF95-F37E-1C65-AC36DD4C1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78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8A3E0-214F-58B1-47DD-A18108EB6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EC06-530E-8667-5A50-01AF6715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0" y="-29132"/>
            <a:ext cx="10515600" cy="1325563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A8A6-AE6C-DB4E-43DB-C3A00557A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10" y="1265781"/>
            <a:ext cx="10515600" cy="4351338"/>
          </a:xfrm>
        </p:spPr>
        <p:txBody>
          <a:bodyPr/>
          <a:lstStyle/>
          <a:p>
            <a:r>
              <a:rPr lang="en-US" dirty="0"/>
              <a:t>In a perfect world: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we have tons of people of every “type”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D9F0E-A28F-6327-5187-C175F8643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157" y="3105773"/>
            <a:ext cx="650961" cy="895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E44615-E638-C663-BB20-CFE9FBD21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794" y="3359905"/>
            <a:ext cx="650961" cy="8955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941D70-4C4D-8810-CFAD-E7D4DA79A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332" y="4192750"/>
            <a:ext cx="650961" cy="895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9A3352-CFE2-37D6-3B1B-E14EAD0D0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297" y="4400647"/>
            <a:ext cx="650961" cy="8955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D3A5D7-D531-1247-0888-CA487821B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548" y="3870982"/>
            <a:ext cx="650961" cy="895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CA1546-32B3-83ED-38B7-AC93DF866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423" y="4794208"/>
            <a:ext cx="650961" cy="8955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7995F9-BDEF-ED51-56E5-2A54D6339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812" y="5223214"/>
            <a:ext cx="650961" cy="8955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8D7CE7-0BBA-E93E-C3F4-A0481E53D44A}"/>
              </a:ext>
            </a:extLst>
          </p:cNvPr>
          <p:cNvSpPr txBox="1"/>
          <p:nvPr/>
        </p:nvSpPr>
        <p:spPr>
          <a:xfrm>
            <a:off x="2510542" y="5925655"/>
            <a:ext cx="155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Age: 35</a:t>
            </a:r>
          </a:p>
          <a:p>
            <a:r>
              <a:rPr lang="en-US" dirty="0"/>
              <a:t>Income: $40K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18B76A-4F97-D6F4-B524-3F48593E8922}"/>
              </a:ext>
            </a:extLst>
          </p:cNvPr>
          <p:cNvSpPr txBox="1"/>
          <p:nvPr/>
        </p:nvSpPr>
        <p:spPr>
          <a:xfrm>
            <a:off x="5248564" y="5925654"/>
            <a:ext cx="2636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Age: 22</a:t>
            </a:r>
          </a:p>
          <a:p>
            <a:r>
              <a:rPr lang="en-US" dirty="0"/>
              <a:t>Income: $10K </a:t>
            </a:r>
            <a:r>
              <a:rPr lang="en-US" sz="1200" dirty="0"/>
              <a:t>(paid in carrots)</a:t>
            </a:r>
            <a:endParaRPr lang="en-US" dirty="0"/>
          </a:p>
        </p:txBody>
      </p:sp>
      <p:pic>
        <p:nvPicPr>
          <p:cNvPr id="13" name="Picture 7" descr="Adoptable Rabbits | morabbit">
            <a:extLst>
              <a:ext uri="{FF2B5EF4-FFF2-40B4-BE49-F238E27FC236}">
                <a16:creationId xmlns:a16="http://schemas.microsoft.com/office/drawing/2014/main" id="{64110D78-6BB1-E42E-8ABD-9C7EDCDDE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504" y="4646566"/>
            <a:ext cx="627377" cy="1070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Adoptable Rabbits | morabbit">
            <a:extLst>
              <a:ext uri="{FF2B5EF4-FFF2-40B4-BE49-F238E27FC236}">
                <a16:creationId xmlns:a16="http://schemas.microsoft.com/office/drawing/2014/main" id="{CD66CC48-29D6-6490-1BAF-B8625771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80" y="4633176"/>
            <a:ext cx="627377" cy="1070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Adoptable Rabbits | morabbit">
            <a:extLst>
              <a:ext uri="{FF2B5EF4-FFF2-40B4-BE49-F238E27FC236}">
                <a16:creationId xmlns:a16="http://schemas.microsoft.com/office/drawing/2014/main" id="{8EE31E28-A51F-8E19-307A-5F77E4F56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57" y="4821566"/>
            <a:ext cx="627377" cy="1070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Adoptable Rabbits | morabbit">
            <a:extLst>
              <a:ext uri="{FF2B5EF4-FFF2-40B4-BE49-F238E27FC236}">
                <a16:creationId xmlns:a16="http://schemas.microsoft.com/office/drawing/2014/main" id="{CA2232F1-78E2-39FE-7739-69CEA62C0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18" y="3736393"/>
            <a:ext cx="627377" cy="1070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Adoptable Rabbits | morabbit">
            <a:extLst>
              <a:ext uri="{FF2B5EF4-FFF2-40B4-BE49-F238E27FC236}">
                <a16:creationId xmlns:a16="http://schemas.microsoft.com/office/drawing/2014/main" id="{6A4C67B5-4003-9042-B1FF-5D66D907C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22" y="4930135"/>
            <a:ext cx="627377" cy="1070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Adoptable Rabbits | morabbit">
            <a:extLst>
              <a:ext uri="{FF2B5EF4-FFF2-40B4-BE49-F238E27FC236}">
                <a16:creationId xmlns:a16="http://schemas.microsoft.com/office/drawing/2014/main" id="{21DF2219-EFD0-C033-102C-5D53D35B8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349" y="3511536"/>
            <a:ext cx="627377" cy="1070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Adoptable Rabbits | morabbit">
            <a:extLst>
              <a:ext uri="{FF2B5EF4-FFF2-40B4-BE49-F238E27FC236}">
                <a16:creationId xmlns:a16="http://schemas.microsoft.com/office/drawing/2014/main" id="{59E195AD-08BE-2A3D-976F-766757CD6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244" y="3461742"/>
            <a:ext cx="627377" cy="1070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9FC250-FE7F-8371-43EF-31B8E6123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10" y="4895196"/>
            <a:ext cx="650961" cy="8955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AF92D5-0554-2096-F4AC-A5BE21491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91" y="3708802"/>
            <a:ext cx="650961" cy="89552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A040124-EE13-E997-91FD-2EE68768CBF8}"/>
              </a:ext>
            </a:extLst>
          </p:cNvPr>
          <p:cNvSpPr txBox="1"/>
          <p:nvPr/>
        </p:nvSpPr>
        <p:spPr>
          <a:xfrm>
            <a:off x="9637256" y="5784805"/>
            <a:ext cx="280518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Age: 16</a:t>
            </a:r>
          </a:p>
          <a:p>
            <a:r>
              <a:rPr lang="en-US" dirty="0"/>
              <a:t>Income: $100K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F1CAC36-397B-33AD-543D-9F6B3DDEA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488376" y="4783380"/>
            <a:ext cx="532581" cy="6735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62CFDD-40F0-60F9-38DE-02A83D9FE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616131" y="4918705"/>
            <a:ext cx="532581" cy="6735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89C60F-0DD8-49C8-5F79-33258A2E6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051268" y="4059559"/>
            <a:ext cx="532581" cy="6735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AB2D3D8-7F3F-A0C6-A902-CF60651D8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270298" y="3858970"/>
            <a:ext cx="532581" cy="6735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E5F6D5A-3D63-6003-E120-548BD5F35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835324" y="4090914"/>
            <a:ext cx="532581" cy="6735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59E6C1-C89C-0607-0DA9-493AF945E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013503" y="3092243"/>
            <a:ext cx="532581" cy="6735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BF9838F-E94C-1E6A-02FD-C7DA3507F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302154" y="3290577"/>
            <a:ext cx="532581" cy="6735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A0EC3E3-444F-E219-BAC1-A427A5D2C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302154" y="4761116"/>
            <a:ext cx="532581" cy="67351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0BD7C8F-E936-1BFC-F6DC-C08AD7F87A1F}"/>
              </a:ext>
            </a:extLst>
          </p:cNvPr>
          <p:cNvSpPr txBox="1"/>
          <p:nvPr/>
        </p:nvSpPr>
        <p:spPr>
          <a:xfrm>
            <a:off x="9882421" y="6481575"/>
            <a:ext cx="2168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(</a:t>
            </a:r>
            <a:r>
              <a:rPr lang="en-US" sz="1200" dirty="0" err="1">
                <a:solidFill>
                  <a:schemeClr val="accent2"/>
                </a:solidFill>
              </a:rPr>
              <a:t>etc</a:t>
            </a:r>
            <a:r>
              <a:rPr lang="en-US" sz="1200" dirty="0">
                <a:solidFill>
                  <a:schemeClr val="accent2"/>
                </a:solidFill>
              </a:rPr>
              <a:t>, for all ages and incomes)</a:t>
            </a:r>
          </a:p>
        </p:txBody>
      </p:sp>
    </p:spTree>
    <p:extLst>
      <p:ext uri="{BB962C8B-B14F-4D97-AF65-F5344CB8AC3E}">
        <p14:creationId xmlns:p14="http://schemas.microsoft.com/office/powerpoint/2010/main" val="36042372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2D4EE-74B8-F274-9A14-3F78FC8CB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459A4-75BA-C38B-E737-B3DE5FB5A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0" y="-29132"/>
            <a:ext cx="10515600" cy="1325563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319E4-E48E-42A5-7C69-0B2956366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10" y="1265781"/>
            <a:ext cx="10515600" cy="4351338"/>
          </a:xfrm>
        </p:spPr>
        <p:txBody>
          <a:bodyPr/>
          <a:lstStyle/>
          <a:p>
            <a:r>
              <a:rPr lang="en-US" dirty="0"/>
              <a:t>In a perfect world: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we have tons of people of every “type”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…who both get and don’t get the treatment </a:t>
            </a:r>
            <a:r>
              <a:rPr lang="en-US" sz="1400" dirty="0">
                <a:solidFill>
                  <a:schemeClr val="accent1"/>
                </a:solidFill>
              </a:rPr>
              <a:t>(winning the lottery) </a:t>
            </a:r>
          </a:p>
          <a:p>
            <a:pPr marL="457200" lvl="1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DA12A-CFC0-E4B2-052C-1E5A5355E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157" y="3105773"/>
            <a:ext cx="650961" cy="895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963D4B-0286-57D8-206F-CB0708BBB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794" y="3359905"/>
            <a:ext cx="650961" cy="8955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CD35A8-5078-8FB2-6B8F-6C847A2E8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332" y="4192750"/>
            <a:ext cx="650961" cy="895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B1B0BF-A7AD-6434-AD8F-76A4C381E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297" y="4400647"/>
            <a:ext cx="650961" cy="8955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F95BC5-9D3D-CF97-EC01-371A96C65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548" y="3870982"/>
            <a:ext cx="650961" cy="895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0E8FA8-E43F-7E84-F721-9C68919D9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423" y="4794208"/>
            <a:ext cx="650961" cy="8955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7DD45B-4863-EDB2-AB40-E8561D02C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812" y="5223214"/>
            <a:ext cx="650961" cy="8955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57F7F7-88E4-A4A7-259E-9BA22A8B2A22}"/>
              </a:ext>
            </a:extLst>
          </p:cNvPr>
          <p:cNvSpPr txBox="1"/>
          <p:nvPr/>
        </p:nvSpPr>
        <p:spPr>
          <a:xfrm>
            <a:off x="2510542" y="5925655"/>
            <a:ext cx="155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Age: 35</a:t>
            </a:r>
          </a:p>
          <a:p>
            <a:r>
              <a:rPr lang="en-US" dirty="0"/>
              <a:t>Income: $40K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C2DD5-E895-AED9-A147-07A254794C78}"/>
              </a:ext>
            </a:extLst>
          </p:cNvPr>
          <p:cNvSpPr txBox="1"/>
          <p:nvPr/>
        </p:nvSpPr>
        <p:spPr>
          <a:xfrm>
            <a:off x="5248564" y="5925654"/>
            <a:ext cx="2636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Age: 22</a:t>
            </a:r>
          </a:p>
          <a:p>
            <a:r>
              <a:rPr lang="en-US" dirty="0"/>
              <a:t>Income: $10K </a:t>
            </a:r>
            <a:r>
              <a:rPr lang="en-US" sz="1200" dirty="0"/>
              <a:t>(paid in carrots)</a:t>
            </a:r>
            <a:endParaRPr lang="en-US" dirty="0"/>
          </a:p>
        </p:txBody>
      </p:sp>
      <p:pic>
        <p:nvPicPr>
          <p:cNvPr id="13" name="Picture 7" descr="Adoptable Rabbits | morabbit">
            <a:extLst>
              <a:ext uri="{FF2B5EF4-FFF2-40B4-BE49-F238E27FC236}">
                <a16:creationId xmlns:a16="http://schemas.microsoft.com/office/drawing/2014/main" id="{C4B30774-6207-0A83-5FE6-8FD2C6FFB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504" y="4646566"/>
            <a:ext cx="627377" cy="1070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Adoptable Rabbits | morabbit">
            <a:extLst>
              <a:ext uri="{FF2B5EF4-FFF2-40B4-BE49-F238E27FC236}">
                <a16:creationId xmlns:a16="http://schemas.microsoft.com/office/drawing/2014/main" id="{FDA984B5-641E-8469-A8AA-A68C049C5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80" y="4633176"/>
            <a:ext cx="627377" cy="1070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Adoptable Rabbits | morabbit">
            <a:extLst>
              <a:ext uri="{FF2B5EF4-FFF2-40B4-BE49-F238E27FC236}">
                <a16:creationId xmlns:a16="http://schemas.microsoft.com/office/drawing/2014/main" id="{FEB5808D-2A65-60B9-B070-AD0D258A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57" y="4821566"/>
            <a:ext cx="627377" cy="1070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Adoptable Rabbits | morabbit">
            <a:extLst>
              <a:ext uri="{FF2B5EF4-FFF2-40B4-BE49-F238E27FC236}">
                <a16:creationId xmlns:a16="http://schemas.microsoft.com/office/drawing/2014/main" id="{860998A4-B566-CC0E-7870-E2703C7C3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18" y="3736393"/>
            <a:ext cx="627377" cy="1070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Adoptable Rabbits | morabbit">
            <a:extLst>
              <a:ext uri="{FF2B5EF4-FFF2-40B4-BE49-F238E27FC236}">
                <a16:creationId xmlns:a16="http://schemas.microsoft.com/office/drawing/2014/main" id="{18E600E8-AE4F-AFD8-AC2C-70F4BA311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22" y="4930135"/>
            <a:ext cx="627377" cy="1070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Adoptable Rabbits | morabbit">
            <a:extLst>
              <a:ext uri="{FF2B5EF4-FFF2-40B4-BE49-F238E27FC236}">
                <a16:creationId xmlns:a16="http://schemas.microsoft.com/office/drawing/2014/main" id="{69B96E35-6110-85C0-8E51-106209FC5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349" y="3511536"/>
            <a:ext cx="627377" cy="1070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Adoptable Rabbits | morabbit">
            <a:extLst>
              <a:ext uri="{FF2B5EF4-FFF2-40B4-BE49-F238E27FC236}">
                <a16:creationId xmlns:a16="http://schemas.microsoft.com/office/drawing/2014/main" id="{F05F4AF0-F9F6-5836-A98F-B5244F644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244" y="3461742"/>
            <a:ext cx="627377" cy="1070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1E4210B-8597-C78F-BA29-46982F19B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10" y="4895196"/>
            <a:ext cx="650961" cy="8955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83C7CE-E11F-7DA3-FD17-54307341C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91" y="3708802"/>
            <a:ext cx="650961" cy="8955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E81CA8-DA88-D85D-435C-B94C0CE62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488376" y="4783380"/>
            <a:ext cx="532581" cy="6735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7DA3C34-C5FD-0FA6-E6A4-DE7B1E90E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616131" y="4918705"/>
            <a:ext cx="532581" cy="6735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322099A-3915-18F0-0D61-6AB521E2B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051268" y="4059559"/>
            <a:ext cx="532581" cy="6735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21A433D-AD37-C3D4-004A-D973F416C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270298" y="3858970"/>
            <a:ext cx="532581" cy="6735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A0712B-53FD-14B3-3A6F-C102C9B65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835324" y="4090914"/>
            <a:ext cx="532581" cy="6735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F7FF714-4508-2992-84F4-CE3980C3C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013503" y="3092243"/>
            <a:ext cx="532581" cy="6735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D3EB689-27DB-5D0D-DE7F-68744081E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302154" y="3290577"/>
            <a:ext cx="532581" cy="6735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0C37491-E1A2-94D9-FDAC-1824A3F82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302154" y="4761116"/>
            <a:ext cx="532581" cy="673514"/>
          </a:xfrm>
          <a:prstGeom prst="rect">
            <a:avLst/>
          </a:prstGeom>
        </p:spPr>
      </p:pic>
      <p:pic>
        <p:nvPicPr>
          <p:cNvPr id="1030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148C868D-DD7E-FE5C-13E4-92913D6E6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09" y="3524419"/>
            <a:ext cx="424871" cy="5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0DE9203B-615C-94D7-86B5-902C98CB5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1" y="4656719"/>
            <a:ext cx="424871" cy="5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8BD68CDD-5EC3-2917-8A69-25EBCB80B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76" y="3956523"/>
            <a:ext cx="424871" cy="5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6A8DA5DD-19BE-120F-53DD-8209EA616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428" y="3344087"/>
            <a:ext cx="424871" cy="5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5F1C200B-102B-A616-F436-7261692A7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54" y="4597564"/>
            <a:ext cx="424871" cy="5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DFB2C4B1-4D0A-40CE-B184-F87FCB00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40" y="4748284"/>
            <a:ext cx="424871" cy="5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5ACC1B49-E6EF-0966-F65B-CD96A485F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584" y="3629036"/>
            <a:ext cx="424871" cy="5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3DA784C9-55D3-76BD-D88D-54CA27371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093" y="4727203"/>
            <a:ext cx="424871" cy="5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5B947739-EFBA-11EB-67CE-63E19B8AA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81" y="2765014"/>
            <a:ext cx="424871" cy="5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115124C-E5BE-6F41-54F1-58E306A4DE3D}"/>
              </a:ext>
            </a:extLst>
          </p:cNvPr>
          <p:cNvSpPr txBox="1"/>
          <p:nvPr/>
        </p:nvSpPr>
        <p:spPr>
          <a:xfrm>
            <a:off x="9637256" y="5784805"/>
            <a:ext cx="280518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Age: 16</a:t>
            </a:r>
          </a:p>
          <a:p>
            <a:r>
              <a:rPr lang="en-US" dirty="0"/>
              <a:t>Income: $100K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963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4AADB-E156-AB03-2D55-AD941F577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1981-B883-2AE3-1E67-2A1DA355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0" y="-29132"/>
            <a:ext cx="10515600" cy="1325563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C26D-528B-9845-36BC-7E49696F2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7210" y="1265781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In a perfect world: 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we have tons of people of every “type”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…who both get and don’t get the treatment 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(winning the lottery)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we can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age</m:t>
                        </m:r>
                        <m: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income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(CATE) from each group.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C26D-528B-9845-36BC-7E49696F2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10" y="1265781"/>
                <a:ext cx="10515600" cy="4351338"/>
              </a:xfrm>
              <a:blipFill>
                <a:blip r:embed="rId3"/>
                <a:stretch>
                  <a:fillRect l="-96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29CF835-86A3-7AF4-9A20-405226462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157" y="3105773"/>
            <a:ext cx="650961" cy="895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54406A-9447-BFB9-B695-F573B854B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794" y="3359905"/>
            <a:ext cx="650961" cy="8955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9645BB-C9F3-F18E-F3D0-AF5F3C112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332" y="4192750"/>
            <a:ext cx="650961" cy="895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30CFDE-A6FB-9C4A-7A4C-E1B852368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297" y="4400647"/>
            <a:ext cx="650961" cy="8955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5B422E-8FF5-F6A1-1492-3412BB4C6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548" y="3870982"/>
            <a:ext cx="650961" cy="895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80F09D-6CCE-A566-8C62-78FCCA5F5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423" y="4794208"/>
            <a:ext cx="650961" cy="8955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9F2405-12DD-7479-9135-4580BBB01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812" y="5223214"/>
            <a:ext cx="650961" cy="8955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82967C-339E-8128-F6A0-471D632BF1BB}"/>
              </a:ext>
            </a:extLst>
          </p:cNvPr>
          <p:cNvSpPr txBox="1"/>
          <p:nvPr/>
        </p:nvSpPr>
        <p:spPr>
          <a:xfrm>
            <a:off x="2510542" y="5925655"/>
            <a:ext cx="155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Age: 35</a:t>
            </a:r>
          </a:p>
          <a:p>
            <a:r>
              <a:rPr lang="en-US" dirty="0"/>
              <a:t>Income: $40K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549E3E-B6B1-55B8-7BC6-96C653E4BC47}"/>
              </a:ext>
            </a:extLst>
          </p:cNvPr>
          <p:cNvSpPr txBox="1"/>
          <p:nvPr/>
        </p:nvSpPr>
        <p:spPr>
          <a:xfrm>
            <a:off x="5248564" y="5925654"/>
            <a:ext cx="2636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Age: 22</a:t>
            </a:r>
          </a:p>
          <a:p>
            <a:r>
              <a:rPr lang="en-US" dirty="0"/>
              <a:t>Income: $10K </a:t>
            </a:r>
            <a:r>
              <a:rPr lang="en-US" sz="1200" dirty="0"/>
              <a:t>(paid in carrots)</a:t>
            </a:r>
            <a:endParaRPr lang="en-US" dirty="0"/>
          </a:p>
        </p:txBody>
      </p:sp>
      <p:pic>
        <p:nvPicPr>
          <p:cNvPr id="13" name="Picture 7" descr="Adoptable Rabbits | morabbit">
            <a:extLst>
              <a:ext uri="{FF2B5EF4-FFF2-40B4-BE49-F238E27FC236}">
                <a16:creationId xmlns:a16="http://schemas.microsoft.com/office/drawing/2014/main" id="{8940F129-FFC3-3F84-D157-142DE786F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504" y="4646566"/>
            <a:ext cx="627377" cy="1070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Adoptable Rabbits | morabbit">
            <a:extLst>
              <a:ext uri="{FF2B5EF4-FFF2-40B4-BE49-F238E27FC236}">
                <a16:creationId xmlns:a16="http://schemas.microsoft.com/office/drawing/2014/main" id="{5B19AB19-5189-262A-3A29-E17C2DA00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80" y="4633176"/>
            <a:ext cx="627377" cy="1070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Adoptable Rabbits | morabbit">
            <a:extLst>
              <a:ext uri="{FF2B5EF4-FFF2-40B4-BE49-F238E27FC236}">
                <a16:creationId xmlns:a16="http://schemas.microsoft.com/office/drawing/2014/main" id="{B1B859FC-3D3F-C78E-8BE6-ED772581B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57" y="4821566"/>
            <a:ext cx="627377" cy="1070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Adoptable Rabbits | morabbit">
            <a:extLst>
              <a:ext uri="{FF2B5EF4-FFF2-40B4-BE49-F238E27FC236}">
                <a16:creationId xmlns:a16="http://schemas.microsoft.com/office/drawing/2014/main" id="{2032C073-B027-807A-BAA3-DC6E019CF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18" y="3736393"/>
            <a:ext cx="627377" cy="1070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Adoptable Rabbits | morabbit">
            <a:extLst>
              <a:ext uri="{FF2B5EF4-FFF2-40B4-BE49-F238E27FC236}">
                <a16:creationId xmlns:a16="http://schemas.microsoft.com/office/drawing/2014/main" id="{BD2497B2-8AB3-45FD-1EEF-ECCFE0B02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22" y="4930135"/>
            <a:ext cx="627377" cy="1070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Adoptable Rabbits | morabbit">
            <a:extLst>
              <a:ext uri="{FF2B5EF4-FFF2-40B4-BE49-F238E27FC236}">
                <a16:creationId xmlns:a16="http://schemas.microsoft.com/office/drawing/2014/main" id="{416BBF9F-BB73-034C-EEDE-2F0419D58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349" y="3511536"/>
            <a:ext cx="627377" cy="1070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Adoptable Rabbits | morabbit">
            <a:extLst>
              <a:ext uri="{FF2B5EF4-FFF2-40B4-BE49-F238E27FC236}">
                <a16:creationId xmlns:a16="http://schemas.microsoft.com/office/drawing/2014/main" id="{606C514A-61E5-7522-A645-858B04ECE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244" y="3461742"/>
            <a:ext cx="627377" cy="1070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14F2F9-E9EF-33CD-D1CF-B69A8184A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10" y="4895196"/>
            <a:ext cx="650961" cy="8955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74E9E4-349B-D7CF-120A-A81F57B3F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91" y="3708802"/>
            <a:ext cx="650961" cy="8955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109EFF-481A-A69C-3A52-55E8BB4699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488376" y="4783380"/>
            <a:ext cx="532581" cy="6735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A5C1A9D-4170-4399-706A-6AB7C66B2A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616131" y="4918705"/>
            <a:ext cx="532581" cy="6735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0F261FC-FC3E-AED3-D3B9-989EFAAA4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51268" y="4059559"/>
            <a:ext cx="532581" cy="6735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D51112D-7A09-5ABC-A39C-C06CCC7E0F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270298" y="3858970"/>
            <a:ext cx="532581" cy="6735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380815-3297-6BF6-A0E9-92EA27A42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835324" y="4090914"/>
            <a:ext cx="532581" cy="6735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BCAD3AD-DE89-5348-1E98-F897D8000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013503" y="3092243"/>
            <a:ext cx="532581" cy="6735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31281A1-8E70-37CB-188C-C133CEE45F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302154" y="3290577"/>
            <a:ext cx="532581" cy="6735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343BD84-C661-232D-64AE-8030C6A70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302154" y="4761116"/>
            <a:ext cx="532581" cy="673514"/>
          </a:xfrm>
          <a:prstGeom prst="rect">
            <a:avLst/>
          </a:prstGeom>
        </p:spPr>
      </p:pic>
      <p:pic>
        <p:nvPicPr>
          <p:cNvPr id="1030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C683A78F-590E-D3E3-148B-5232AF026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09" y="3524419"/>
            <a:ext cx="424871" cy="5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9A76DF03-A22F-E759-F1AC-D8F4B3D30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1" y="4656719"/>
            <a:ext cx="424871" cy="5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890F1161-FD4D-1D1D-75DF-2D1A4EB02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76" y="3956523"/>
            <a:ext cx="424871" cy="5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9BAC98F5-DCE1-EC1E-8018-59C3B3F17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428" y="3344087"/>
            <a:ext cx="424871" cy="5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C4D3EB62-8B56-8722-4BB1-66BFBDD3B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54" y="4597564"/>
            <a:ext cx="424871" cy="5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AD0A4F2F-28E2-F694-6E95-C3F3A5B25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40" y="4748284"/>
            <a:ext cx="424871" cy="5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478B1E7E-90CE-FC6C-7296-5BF47E40A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584" y="3629036"/>
            <a:ext cx="424871" cy="5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A2AEF0C1-359B-D539-2949-8B9A521B6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093" y="4727203"/>
            <a:ext cx="424871" cy="5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Gold dollar sign for wealth and prosperity transparent 49958004 PNG">
            <a:extLst>
              <a:ext uri="{FF2B5EF4-FFF2-40B4-BE49-F238E27FC236}">
                <a16:creationId xmlns:a16="http://schemas.microsoft.com/office/drawing/2014/main" id="{C0D4C12B-F3E7-A600-2A3F-DFA98DC00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81" y="2765014"/>
            <a:ext cx="424871" cy="5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BB7F71E-024A-DAEF-24F4-3A585FC751EF}"/>
              </a:ext>
            </a:extLst>
          </p:cNvPr>
          <p:cNvSpPr txBox="1"/>
          <p:nvPr/>
        </p:nvSpPr>
        <p:spPr>
          <a:xfrm>
            <a:off x="9637256" y="5784805"/>
            <a:ext cx="280518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Age: 16</a:t>
            </a:r>
          </a:p>
          <a:p>
            <a:r>
              <a:rPr lang="en-US" dirty="0"/>
              <a:t>Income: $100K 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53B4F8-F872-4007-E07C-3023AD2EAE2F}"/>
                  </a:ext>
                </a:extLst>
              </p:cNvPr>
              <p:cNvSpPr txBox="1"/>
              <p:nvPr/>
            </p:nvSpPr>
            <p:spPr>
              <a:xfrm>
                <a:off x="488174" y="3142813"/>
                <a:ext cx="934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=72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53B4F8-F872-4007-E07C-3023AD2EA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74" y="3142813"/>
                <a:ext cx="93410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508B803-A983-D4D4-5172-095007CEFD60}"/>
                  </a:ext>
                </a:extLst>
              </p:cNvPr>
              <p:cNvSpPr txBox="1"/>
              <p:nvPr/>
            </p:nvSpPr>
            <p:spPr>
              <a:xfrm>
                <a:off x="1526252" y="3985387"/>
                <a:ext cx="79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80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508B803-A983-D4D4-5172-095007CEF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252" y="3985387"/>
                <a:ext cx="79300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7082E3B-4C3A-67B1-9F61-0885E48A0B3F}"/>
                  </a:ext>
                </a:extLst>
              </p:cNvPr>
              <p:cNvSpPr txBox="1"/>
              <p:nvPr/>
            </p:nvSpPr>
            <p:spPr>
              <a:xfrm>
                <a:off x="961762" y="4705966"/>
                <a:ext cx="79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7082E3B-4C3A-67B1-9F61-0885E48A0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62" y="4705966"/>
                <a:ext cx="79300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67C80C-690E-626A-8658-569942A0FD20}"/>
                  </a:ext>
                </a:extLst>
              </p:cNvPr>
              <p:cNvSpPr txBox="1"/>
              <p:nvPr/>
            </p:nvSpPr>
            <p:spPr>
              <a:xfrm>
                <a:off x="1855177" y="3081122"/>
                <a:ext cx="79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67C80C-690E-626A-8658-569942A0F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77" y="3081122"/>
                <a:ext cx="79300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3514093-07E4-4CA7-47F5-4F85E7BFE7B3}"/>
                  </a:ext>
                </a:extLst>
              </p:cNvPr>
              <p:cNvSpPr txBox="1"/>
              <p:nvPr/>
            </p:nvSpPr>
            <p:spPr>
              <a:xfrm>
                <a:off x="2550787" y="3318813"/>
                <a:ext cx="79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3514093-07E4-4CA7-47F5-4F85E7BFE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787" y="3318813"/>
                <a:ext cx="79300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650957B-3E6D-EE1E-028D-2AB873E644EA}"/>
                  </a:ext>
                </a:extLst>
              </p:cNvPr>
              <p:cNvSpPr txBox="1"/>
              <p:nvPr/>
            </p:nvSpPr>
            <p:spPr>
              <a:xfrm>
                <a:off x="2397223" y="4262600"/>
                <a:ext cx="79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650957B-3E6D-EE1E-028D-2AB873E6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223" y="4262600"/>
                <a:ext cx="79300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4FA51E4-F0AB-480D-EE0C-B5859AFF9E3D}"/>
                  </a:ext>
                </a:extLst>
              </p:cNvPr>
              <p:cNvSpPr txBox="1"/>
              <p:nvPr/>
            </p:nvSpPr>
            <p:spPr>
              <a:xfrm>
                <a:off x="2067290" y="5269833"/>
                <a:ext cx="79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4FA51E4-F0AB-480D-EE0C-B5859AFF9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290" y="5269833"/>
                <a:ext cx="79300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2176BEE-1F09-3FFA-12CE-CE5E96843B15}"/>
                  </a:ext>
                </a:extLst>
              </p:cNvPr>
              <p:cNvSpPr txBox="1"/>
              <p:nvPr/>
            </p:nvSpPr>
            <p:spPr>
              <a:xfrm>
                <a:off x="3207308" y="4867761"/>
                <a:ext cx="79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2176BEE-1F09-3FFA-12CE-CE5E96843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308" y="4867761"/>
                <a:ext cx="79300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D2E391B-DFD0-4679-A2FC-8837D043CD30}"/>
                  </a:ext>
                </a:extLst>
              </p:cNvPr>
              <p:cNvSpPr txBox="1"/>
              <p:nvPr/>
            </p:nvSpPr>
            <p:spPr>
              <a:xfrm>
                <a:off x="3371968" y="3870982"/>
                <a:ext cx="79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D2E391B-DFD0-4679-A2FC-8837D043C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968" y="3870982"/>
                <a:ext cx="79300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935C312B-4AE0-33EE-E39E-5365000A98B7}"/>
                  </a:ext>
                </a:extLst>
              </p:cNvPr>
              <p:cNvSpPr/>
              <p:nvPr/>
            </p:nvSpPr>
            <p:spPr>
              <a:xfrm>
                <a:off x="176056" y="5979535"/>
                <a:ext cx="1987519" cy="679677"/>
              </a:xfrm>
              <a:prstGeom prst="roundRect">
                <a:avLst/>
              </a:prstGeom>
              <a:solidFill>
                <a:schemeClr val="accent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35, $40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≈50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935C312B-4AE0-33EE-E39E-5365000A9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56" y="5979535"/>
                <a:ext cx="1987519" cy="679677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FE927DA0-FCFD-6B06-C95B-8E9F6D12DD47}"/>
                  </a:ext>
                </a:extLst>
              </p:cNvPr>
              <p:cNvSpPr/>
              <p:nvPr/>
            </p:nvSpPr>
            <p:spPr>
              <a:xfrm>
                <a:off x="6744501" y="6022923"/>
                <a:ext cx="1987519" cy="679677"/>
              </a:xfrm>
              <a:prstGeom prst="roundRect">
                <a:avLst/>
              </a:prstGeom>
              <a:solidFill>
                <a:schemeClr val="accent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$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FE927DA0-FCFD-6B06-C95B-8E9F6D12D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501" y="6022923"/>
                <a:ext cx="1987519" cy="679677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829A355-DEA1-9DFE-9B2A-7BFA69454C2F}"/>
                  </a:ext>
                </a:extLst>
              </p:cNvPr>
              <p:cNvSpPr txBox="1"/>
              <p:nvPr/>
            </p:nvSpPr>
            <p:spPr>
              <a:xfrm>
                <a:off x="5456327" y="3211592"/>
                <a:ext cx="79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829A355-DEA1-9DFE-9B2A-7BFA69454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327" y="3211592"/>
                <a:ext cx="79300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D1B2CE8-9A59-242A-39BC-EF3935CE0A16}"/>
                  </a:ext>
                </a:extLst>
              </p:cNvPr>
              <p:cNvSpPr txBox="1"/>
              <p:nvPr/>
            </p:nvSpPr>
            <p:spPr>
              <a:xfrm>
                <a:off x="5309585" y="4425136"/>
                <a:ext cx="79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D1B2CE8-9A59-242A-39BC-EF3935CE0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585" y="4425136"/>
                <a:ext cx="793004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6DF4DD6-EDB5-BBDC-3DC5-FCABDFED736B}"/>
                  </a:ext>
                </a:extLst>
              </p:cNvPr>
              <p:cNvSpPr txBox="1"/>
              <p:nvPr/>
            </p:nvSpPr>
            <p:spPr>
              <a:xfrm>
                <a:off x="6152557" y="4663741"/>
                <a:ext cx="79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6DF4DD6-EDB5-BBDC-3DC5-FCABDFED7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557" y="4663741"/>
                <a:ext cx="793004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BA9903E-CAF6-4DA3-B9CD-8E0AD4ECA85A}"/>
                  </a:ext>
                </a:extLst>
              </p:cNvPr>
              <p:cNvSpPr txBox="1"/>
              <p:nvPr/>
            </p:nvSpPr>
            <p:spPr>
              <a:xfrm>
                <a:off x="7029731" y="4538757"/>
                <a:ext cx="79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BA9903E-CAF6-4DA3-B9CD-8E0AD4ECA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731" y="4538757"/>
                <a:ext cx="793004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98997AD-F0AB-F3EF-AA5E-DAF8260D58C7}"/>
                  </a:ext>
                </a:extLst>
              </p:cNvPr>
              <p:cNvSpPr txBox="1"/>
              <p:nvPr/>
            </p:nvSpPr>
            <p:spPr>
              <a:xfrm>
                <a:off x="6268167" y="3568335"/>
                <a:ext cx="79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98997AD-F0AB-F3EF-AA5E-DAF8260D5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167" y="3568335"/>
                <a:ext cx="79300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96E3BC2-18A6-429E-6B1F-84F3740EE91A}"/>
                  </a:ext>
                </a:extLst>
              </p:cNvPr>
              <p:cNvSpPr txBox="1"/>
              <p:nvPr/>
            </p:nvSpPr>
            <p:spPr>
              <a:xfrm>
                <a:off x="7126422" y="3471977"/>
                <a:ext cx="79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96E3BC2-18A6-429E-6B1F-84F3740EE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422" y="3471977"/>
                <a:ext cx="793004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13BDA54-DA23-E700-16F1-E03C35405BED}"/>
                  </a:ext>
                </a:extLst>
              </p:cNvPr>
              <p:cNvSpPr txBox="1"/>
              <p:nvPr/>
            </p:nvSpPr>
            <p:spPr>
              <a:xfrm>
                <a:off x="7587757" y="4696481"/>
                <a:ext cx="79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13BDA54-DA23-E700-16F1-E03C35405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757" y="4696481"/>
                <a:ext cx="793004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D5C4F511-53CE-FE60-5843-A94F86D13F5F}"/>
                  </a:ext>
                </a:extLst>
              </p:cNvPr>
              <p:cNvSpPr/>
              <p:nvPr/>
            </p:nvSpPr>
            <p:spPr>
              <a:xfrm>
                <a:off x="9850481" y="1817302"/>
                <a:ext cx="2247556" cy="679677"/>
              </a:xfrm>
              <a:prstGeom prst="roundRect">
                <a:avLst/>
              </a:prstGeom>
              <a:solidFill>
                <a:schemeClr val="accent5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$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sz="1100" dirty="0"/>
                  <a:t>(penguins don’t spend money)</a:t>
                </a:r>
              </a:p>
            </p:txBody>
          </p:sp>
        </mc:Choice>
        <mc:Fallback xmlns="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D5C4F511-53CE-FE60-5843-A94F86D13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481" y="1817302"/>
                <a:ext cx="2247556" cy="679677"/>
              </a:xfrm>
              <a:prstGeom prst="roundRect">
                <a:avLst/>
              </a:prstGeom>
              <a:blipFill>
                <a:blip r:embed="rId26"/>
                <a:stretch>
                  <a:fillRect/>
                </a:stretch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8737D1-4EF0-F24F-A89D-53A42E6EE8E5}"/>
                  </a:ext>
                </a:extLst>
              </p:cNvPr>
              <p:cNvSpPr txBox="1"/>
              <p:nvPr/>
            </p:nvSpPr>
            <p:spPr>
              <a:xfrm>
                <a:off x="10937815" y="3033301"/>
                <a:ext cx="79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8737D1-4EF0-F24F-A89D-53A42E6EE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815" y="3033301"/>
                <a:ext cx="793004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140B1E3-CF7F-1FC9-2410-945332B057FF}"/>
                  </a:ext>
                </a:extLst>
              </p:cNvPr>
              <p:cNvSpPr txBox="1"/>
              <p:nvPr/>
            </p:nvSpPr>
            <p:spPr>
              <a:xfrm>
                <a:off x="10679347" y="3788901"/>
                <a:ext cx="79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140B1E3-CF7F-1FC9-2410-945332B05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347" y="3788901"/>
                <a:ext cx="793004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6731F47-AB47-E4AE-B294-F2698516F531}"/>
                  </a:ext>
                </a:extLst>
              </p:cNvPr>
              <p:cNvSpPr txBox="1"/>
              <p:nvPr/>
            </p:nvSpPr>
            <p:spPr>
              <a:xfrm>
                <a:off x="11102456" y="4460246"/>
                <a:ext cx="79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6731F47-AB47-E4AE-B294-F2698516F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456" y="4460246"/>
                <a:ext cx="793004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DDC6C9C-B8E1-68D8-0AD2-6229916FA836}"/>
                  </a:ext>
                </a:extLst>
              </p:cNvPr>
              <p:cNvSpPr txBox="1"/>
              <p:nvPr/>
            </p:nvSpPr>
            <p:spPr>
              <a:xfrm>
                <a:off x="10538480" y="4711894"/>
                <a:ext cx="79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DDC6C9C-B8E1-68D8-0AD2-6229916FA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480" y="4711894"/>
                <a:ext cx="793004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A3A0B31-EF9D-521B-E806-063C9FE65FE3}"/>
                  </a:ext>
                </a:extLst>
              </p:cNvPr>
              <p:cNvSpPr txBox="1"/>
              <p:nvPr/>
            </p:nvSpPr>
            <p:spPr>
              <a:xfrm>
                <a:off x="10087378" y="3849993"/>
                <a:ext cx="79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A3A0B31-EF9D-521B-E806-063C9FE65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7378" y="3849993"/>
                <a:ext cx="793004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8B04F5F0-15E1-62E4-F638-B7F62D9F84CF}"/>
                  </a:ext>
                </a:extLst>
              </p:cNvPr>
              <p:cNvSpPr txBox="1"/>
              <p:nvPr/>
            </p:nvSpPr>
            <p:spPr>
              <a:xfrm>
                <a:off x="10105155" y="3003048"/>
                <a:ext cx="79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8B04F5F0-15E1-62E4-F638-B7F62D9F8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5155" y="3003048"/>
                <a:ext cx="793004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18F52E67-F532-9764-E0E8-3BAB90B21BE8}"/>
                  </a:ext>
                </a:extLst>
              </p:cNvPr>
              <p:cNvSpPr txBox="1"/>
              <p:nvPr/>
            </p:nvSpPr>
            <p:spPr>
              <a:xfrm>
                <a:off x="9320477" y="3699114"/>
                <a:ext cx="79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18F52E67-F532-9764-E0E8-3BAB90B21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477" y="3699114"/>
                <a:ext cx="793004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6" name="TextBox 1025">
                <a:extLst>
                  <a:ext uri="{FF2B5EF4-FFF2-40B4-BE49-F238E27FC236}">
                    <a16:creationId xmlns:a16="http://schemas.microsoft.com/office/drawing/2014/main" id="{6F3051FD-50DE-1B97-04D4-F482D2B095AA}"/>
                  </a:ext>
                </a:extLst>
              </p:cNvPr>
              <p:cNvSpPr txBox="1"/>
              <p:nvPr/>
            </p:nvSpPr>
            <p:spPr>
              <a:xfrm>
                <a:off x="9447482" y="4641620"/>
                <a:ext cx="7930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26" name="TextBox 1025">
                <a:extLst>
                  <a:ext uri="{FF2B5EF4-FFF2-40B4-BE49-F238E27FC236}">
                    <a16:creationId xmlns:a16="http://schemas.microsoft.com/office/drawing/2014/main" id="{6F3051FD-50DE-1B97-04D4-F482D2B09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482" y="4641620"/>
                <a:ext cx="793004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70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E046A-64CA-C24A-DEAC-CFA8240F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your pre-lecture response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D78C23-AC4E-4393-5474-B10155DF60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85999"/>
                <a:ext cx="10515600" cy="3890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D78C23-AC4E-4393-5474-B10155DF60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85999"/>
                <a:ext cx="10515600" cy="38909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4EBADD1-769A-5931-FC75-2FEFDF39C38F}"/>
              </a:ext>
            </a:extLst>
          </p:cNvPr>
          <p:cNvSpPr txBox="1"/>
          <p:nvPr/>
        </p:nvSpPr>
        <p:spPr>
          <a:xfrm>
            <a:off x="1871618" y="1744447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Consumption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F6C25-F630-1EEA-241B-AB6F9F1BAD71}"/>
              </a:ext>
            </a:extLst>
          </p:cNvPr>
          <p:cNvSpPr txBox="1"/>
          <p:nvPr/>
        </p:nvSpPr>
        <p:spPr>
          <a:xfrm>
            <a:off x="4070564" y="1480512"/>
            <a:ext cx="1623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Windfall income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564-579F-D5AC-B8B1-DEEC537813ED}"/>
              </a:ext>
            </a:extLst>
          </p:cNvPr>
          <p:cNvSpPr txBox="1"/>
          <p:nvPr/>
        </p:nvSpPr>
        <p:spPr>
          <a:xfrm>
            <a:off x="6498047" y="1707744"/>
            <a:ext cx="86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Age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448156-9043-BFB2-B22D-E0643097D25A}"/>
              </a:ext>
            </a:extLst>
          </p:cNvPr>
          <p:cNvCxnSpPr>
            <a:stCxn id="4" idx="2"/>
          </p:cNvCxnSpPr>
          <p:nvPr/>
        </p:nvCxnSpPr>
        <p:spPr>
          <a:xfrm>
            <a:off x="2646029" y="2113779"/>
            <a:ext cx="358428" cy="289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64F22D-FCBB-762C-CACC-02178917AB6E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812286" y="2126843"/>
            <a:ext cx="69973" cy="2089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288348-EE52-633E-93FA-D3AA95E58548}"/>
              </a:ext>
            </a:extLst>
          </p:cNvPr>
          <p:cNvCxnSpPr>
            <a:cxnSpLocks/>
          </p:cNvCxnSpPr>
          <p:nvPr/>
        </p:nvCxnSpPr>
        <p:spPr>
          <a:xfrm flipH="1">
            <a:off x="6498047" y="2077076"/>
            <a:ext cx="192041" cy="2586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0CA4C6-E11C-5BBE-5F37-D5909AE611EB}"/>
                  </a:ext>
                </a:extLst>
              </p:cNvPr>
              <p:cNvSpPr txBox="1"/>
              <p:nvPr/>
            </p:nvSpPr>
            <p:spPr>
              <a:xfrm>
                <a:off x="838200" y="3242230"/>
                <a:ext cx="964038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8E0000"/>
                    </a:solidFill>
                    <a:latin typeface="+mj-lt"/>
                  </a:rPr>
                  <a:t>Thought experiment: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Young people always save: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Old people spend lottery winnings: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0CA4C6-E11C-5BBE-5F37-D5909AE61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42230"/>
                <a:ext cx="9640389" cy="1323439"/>
              </a:xfrm>
              <a:prstGeom prst="rect">
                <a:avLst/>
              </a:prstGeom>
              <a:blipFill>
                <a:blip r:embed="rId4"/>
                <a:stretch>
                  <a:fillRect l="-1711" t="-5714" b="-1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9EC7F42F-D297-8C48-3F1A-7BC2E93D2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13" y="4747293"/>
            <a:ext cx="1196427" cy="18500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455C03-7760-A43E-D9EF-612786421792}"/>
              </a:ext>
            </a:extLst>
          </p:cNvPr>
          <p:cNvSpPr txBox="1"/>
          <p:nvPr/>
        </p:nvSpPr>
        <p:spPr>
          <a:xfrm>
            <a:off x="3420440" y="4918282"/>
            <a:ext cx="535112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Will this regression help us control for age?  Why or why not?</a:t>
            </a:r>
          </a:p>
          <a:p>
            <a:pPr algn="ctr"/>
            <a:r>
              <a:rPr lang="en-US" dirty="0"/>
              <a:t>Share your answer from the pre-lecture response with your neighbors and compare notes.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76951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A6B951-11E2-525A-1DDC-90F24E707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04" y="3490206"/>
            <a:ext cx="1036593" cy="1426031"/>
          </a:xfrm>
          <a:prstGeom prst="rect">
            <a:avLst/>
          </a:prstGeom>
        </p:spPr>
      </p:pic>
      <p:pic>
        <p:nvPicPr>
          <p:cNvPr id="5" name="Picture 7" descr="Adoptable Rabbits | morabbit">
            <a:extLst>
              <a:ext uri="{FF2B5EF4-FFF2-40B4-BE49-F238E27FC236}">
                <a16:creationId xmlns:a16="http://schemas.microsoft.com/office/drawing/2014/main" id="{8E12A544-E3AD-A647-3BC1-CEF74C7AD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05" y="3382439"/>
            <a:ext cx="999038" cy="17050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DACD2-EF91-CFE2-99DC-C02A56D26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47916" y="3776859"/>
            <a:ext cx="848084" cy="10725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689052-786A-6DC5-AF00-C81501907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630084" y="3676697"/>
            <a:ext cx="848084" cy="1072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FBF89D-1EF2-F6BA-D143-46F5B60BB9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9630" y="4119407"/>
            <a:ext cx="944992" cy="844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A7E095-8281-6A25-BFA9-980C82A4FC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7647" y="3382439"/>
            <a:ext cx="1175048" cy="1486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16FF99-2A14-88C3-33D5-C74BC50EC373}"/>
              </a:ext>
            </a:extLst>
          </p:cNvPr>
          <p:cNvSpPr txBox="1"/>
          <p:nvPr/>
        </p:nvSpPr>
        <p:spPr>
          <a:xfrm>
            <a:off x="746146" y="5087493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Age: 35</a:t>
            </a:r>
          </a:p>
          <a:p>
            <a:r>
              <a:rPr lang="en-US" sz="1400" dirty="0"/>
              <a:t>Income: $40K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269F5F-FCCF-5DB4-AB2E-1E4533E4CBF9}"/>
              </a:ext>
            </a:extLst>
          </p:cNvPr>
          <p:cNvSpPr txBox="1"/>
          <p:nvPr/>
        </p:nvSpPr>
        <p:spPr>
          <a:xfrm>
            <a:off x="2661401" y="5087493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Age: 22</a:t>
            </a:r>
          </a:p>
          <a:p>
            <a:r>
              <a:rPr lang="en-US" sz="1400" dirty="0"/>
              <a:t>Income: $10K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CDE941-2BD8-E77F-DD70-28C64E649E20}"/>
              </a:ext>
            </a:extLst>
          </p:cNvPr>
          <p:cNvSpPr txBox="1"/>
          <p:nvPr/>
        </p:nvSpPr>
        <p:spPr>
          <a:xfrm>
            <a:off x="4642565" y="5066514"/>
            <a:ext cx="186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Age: 16</a:t>
            </a:r>
          </a:p>
          <a:p>
            <a:r>
              <a:rPr lang="en-US" sz="1400" dirty="0"/>
              <a:t>Income: $100K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1E5D87-0742-C117-A729-DE7F29F522EE}"/>
              </a:ext>
            </a:extLst>
          </p:cNvPr>
          <p:cNvSpPr txBox="1"/>
          <p:nvPr/>
        </p:nvSpPr>
        <p:spPr>
          <a:xfrm>
            <a:off x="6636774" y="5066513"/>
            <a:ext cx="186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Age: 26</a:t>
            </a:r>
          </a:p>
          <a:p>
            <a:r>
              <a:rPr lang="en-US" sz="1400" dirty="0"/>
              <a:t>Income: $10K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653184-D1F6-9F19-0B4B-1223F30FE473}"/>
              </a:ext>
            </a:extLst>
          </p:cNvPr>
          <p:cNvSpPr txBox="1"/>
          <p:nvPr/>
        </p:nvSpPr>
        <p:spPr>
          <a:xfrm>
            <a:off x="8421512" y="5070533"/>
            <a:ext cx="1466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Age: 16</a:t>
            </a:r>
          </a:p>
          <a:p>
            <a:r>
              <a:rPr lang="en-US" sz="1400" dirty="0"/>
              <a:t>Income: $0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93C7FC-D4EB-EB38-FBD9-0F5C89A4BF70}"/>
              </a:ext>
            </a:extLst>
          </p:cNvPr>
          <p:cNvSpPr txBox="1"/>
          <p:nvPr/>
        </p:nvSpPr>
        <p:spPr>
          <a:xfrm>
            <a:off x="10288397" y="5066513"/>
            <a:ext cx="1784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Age: 60</a:t>
            </a:r>
          </a:p>
          <a:p>
            <a:r>
              <a:rPr lang="en-US" sz="1400" dirty="0"/>
              <a:t>Income: $20K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6039F7-F927-D7CA-79AD-7D9755F22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4463" y="3935770"/>
            <a:ext cx="944992" cy="8441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CF2E7A-9969-9AA9-AD37-B7790A514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3361" y="3244935"/>
            <a:ext cx="944992" cy="8441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1924440-AE91-01B0-2B51-D9E9E2322C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5374" y="3564941"/>
            <a:ext cx="999038" cy="13929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171281B-6427-AB9C-EAE9-4EEAF9960F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4893" y="3442890"/>
            <a:ext cx="999038" cy="1392997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201EA78-024C-D034-D541-17539C015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108" y="1267221"/>
            <a:ext cx="11234351" cy="4351338"/>
          </a:xfrm>
        </p:spPr>
        <p:txBody>
          <a:bodyPr/>
          <a:lstStyle/>
          <a:p>
            <a:r>
              <a:rPr lang="en-US" dirty="0"/>
              <a:t>Problem: Typically, we don’t have enough people of each “type” in our data set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not enough for statistically significant conclusions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9FA2EF1-7709-CBDA-01E4-6D5ED8EE8A20}"/>
              </a:ext>
            </a:extLst>
          </p:cNvPr>
          <p:cNvSpPr txBox="1">
            <a:spLocks/>
          </p:cNvSpPr>
          <p:nvPr/>
        </p:nvSpPr>
        <p:spPr>
          <a:xfrm>
            <a:off x="819190" y="-291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C15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2686826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78545-9A49-18A8-12B6-DD895E482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0FB1F-23C6-AB60-5393-3994A9A18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108" y="1267221"/>
            <a:ext cx="11234351" cy="4351338"/>
          </a:xfrm>
        </p:spPr>
        <p:txBody>
          <a:bodyPr/>
          <a:lstStyle/>
          <a:p>
            <a:r>
              <a:rPr lang="en-US" dirty="0"/>
              <a:t>Problem: Typically, we don’t have enough people of each “type”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not enough for statistically significant conclusions</a:t>
            </a:r>
          </a:p>
          <a:p>
            <a:r>
              <a:rPr lang="en-US" dirty="0"/>
              <a:t>We could try to group “types” together to get bigger groups…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78D761-2E4C-A32D-9D6F-76149BE0E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04" y="3490206"/>
            <a:ext cx="1036593" cy="1426031"/>
          </a:xfrm>
          <a:prstGeom prst="rect">
            <a:avLst/>
          </a:prstGeom>
        </p:spPr>
      </p:pic>
      <p:pic>
        <p:nvPicPr>
          <p:cNvPr id="5" name="Picture 7" descr="Adoptable Rabbits | morabbit">
            <a:extLst>
              <a:ext uri="{FF2B5EF4-FFF2-40B4-BE49-F238E27FC236}">
                <a16:creationId xmlns:a16="http://schemas.microsoft.com/office/drawing/2014/main" id="{6307C3D4-1D31-8A76-1E49-914747D9C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05" y="3382439"/>
            <a:ext cx="999038" cy="17050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5FE2E4-1E5B-3CDD-6CC3-4B5C9C2DB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47916" y="3776859"/>
            <a:ext cx="848084" cy="1072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4800EF-4536-EEF1-9E04-DE3D8D48D3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374" y="3564941"/>
            <a:ext cx="999038" cy="1392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C25779-CC04-BE5F-D2CB-2A47B5E52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630084" y="3676697"/>
            <a:ext cx="848084" cy="1072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4A8276-70DE-1074-E77C-B1E172908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9630" y="4119407"/>
            <a:ext cx="944992" cy="844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47BFE1-D110-7FB2-E1DF-6D2B3B5A3A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7647" y="3382439"/>
            <a:ext cx="1175048" cy="1486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2FFA25-41B3-ABED-193A-17821F116173}"/>
              </a:ext>
            </a:extLst>
          </p:cNvPr>
          <p:cNvSpPr txBox="1"/>
          <p:nvPr/>
        </p:nvSpPr>
        <p:spPr>
          <a:xfrm>
            <a:off x="746146" y="5087493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Age: 35</a:t>
            </a:r>
          </a:p>
          <a:p>
            <a:r>
              <a:rPr lang="en-US" sz="1400" dirty="0"/>
              <a:t>Income: $40K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4D84FA-0258-D973-1C6F-3668BA44B228}"/>
              </a:ext>
            </a:extLst>
          </p:cNvPr>
          <p:cNvSpPr txBox="1"/>
          <p:nvPr/>
        </p:nvSpPr>
        <p:spPr>
          <a:xfrm>
            <a:off x="2661401" y="5087493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Age: 22</a:t>
            </a:r>
          </a:p>
          <a:p>
            <a:r>
              <a:rPr lang="en-US" sz="1400" dirty="0"/>
              <a:t>Income: $10K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36499C-CC06-690D-72B9-A6529782DF86}"/>
              </a:ext>
            </a:extLst>
          </p:cNvPr>
          <p:cNvSpPr txBox="1"/>
          <p:nvPr/>
        </p:nvSpPr>
        <p:spPr>
          <a:xfrm>
            <a:off x="4642565" y="5066514"/>
            <a:ext cx="186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Age: 16</a:t>
            </a:r>
          </a:p>
          <a:p>
            <a:r>
              <a:rPr lang="en-US" sz="1400" dirty="0"/>
              <a:t>Income: $100K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B50AC-73DA-1540-8891-8E7BDF0CEDEA}"/>
              </a:ext>
            </a:extLst>
          </p:cNvPr>
          <p:cNvSpPr txBox="1"/>
          <p:nvPr/>
        </p:nvSpPr>
        <p:spPr>
          <a:xfrm>
            <a:off x="6636774" y="5066513"/>
            <a:ext cx="186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Age: 26</a:t>
            </a:r>
          </a:p>
          <a:p>
            <a:r>
              <a:rPr lang="en-US" sz="1400" dirty="0"/>
              <a:t>Income: $10K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EDF3DB-42B5-7120-24BB-9CE36227D70E}"/>
              </a:ext>
            </a:extLst>
          </p:cNvPr>
          <p:cNvSpPr txBox="1"/>
          <p:nvPr/>
        </p:nvSpPr>
        <p:spPr>
          <a:xfrm>
            <a:off x="8421512" y="5070533"/>
            <a:ext cx="1466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Age: 16</a:t>
            </a:r>
          </a:p>
          <a:p>
            <a:r>
              <a:rPr lang="en-US" sz="1400" dirty="0"/>
              <a:t>Income: $0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292390-01FA-DA0C-2825-E7B176A89024}"/>
              </a:ext>
            </a:extLst>
          </p:cNvPr>
          <p:cNvSpPr txBox="1"/>
          <p:nvPr/>
        </p:nvSpPr>
        <p:spPr>
          <a:xfrm>
            <a:off x="10288397" y="5066513"/>
            <a:ext cx="1784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Age: 60</a:t>
            </a:r>
          </a:p>
          <a:p>
            <a:r>
              <a:rPr lang="en-US" sz="1400" dirty="0"/>
              <a:t>Income: $20K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F52F86-C0E9-6FCC-0356-75DB0CC2F2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4463" y="3935770"/>
            <a:ext cx="944992" cy="8441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C4E21A-D99A-74AA-AC4C-1B6CBE1AE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3361" y="3244935"/>
            <a:ext cx="944992" cy="8441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FAFA5B-B062-5F6E-3552-F62E795D0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893" y="3442890"/>
            <a:ext cx="999038" cy="139299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202DEC0-D47E-9BEF-E00F-C7EEA2B23D82}"/>
              </a:ext>
            </a:extLst>
          </p:cNvPr>
          <p:cNvGrpSpPr/>
          <p:nvPr/>
        </p:nvGrpSpPr>
        <p:grpSpPr>
          <a:xfrm>
            <a:off x="2369160" y="3244935"/>
            <a:ext cx="7664795" cy="3384298"/>
            <a:chOff x="2369160" y="3244935"/>
            <a:chExt cx="7664795" cy="33842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E231B5-C095-AC20-10C5-F369035989EB}"/>
                </a:ext>
              </a:extLst>
            </p:cNvPr>
            <p:cNvSpPr txBox="1"/>
            <p:nvPr/>
          </p:nvSpPr>
          <p:spPr>
            <a:xfrm>
              <a:off x="3898749" y="6106013"/>
              <a:ext cx="61352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/>
                  </a:solidFill>
                </a:rPr>
                <a:t>These are close…group them together!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1979E05-AECF-3DD5-01A0-4C6A4D06466B}"/>
                </a:ext>
              </a:extLst>
            </p:cNvPr>
            <p:cNvSpPr/>
            <p:nvPr/>
          </p:nvSpPr>
          <p:spPr>
            <a:xfrm>
              <a:off x="6096000" y="3244935"/>
              <a:ext cx="2133600" cy="2612168"/>
            </a:xfrm>
            <a:prstGeom prst="round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85FE19D-1B7E-AB4E-CD9C-0C52ECE01227}"/>
                </a:ext>
              </a:extLst>
            </p:cNvPr>
            <p:cNvSpPr/>
            <p:nvPr/>
          </p:nvSpPr>
          <p:spPr>
            <a:xfrm>
              <a:off x="2369160" y="3244935"/>
              <a:ext cx="2133600" cy="2612168"/>
            </a:xfrm>
            <a:prstGeom prst="round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2C372B0-6160-3F80-95BA-70CC8643B0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5907044"/>
              <a:ext cx="67762" cy="269919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0205E49-CBAB-2733-54F0-62FA0428C1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02760" y="5787013"/>
              <a:ext cx="745156" cy="387401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744CF4F5-CFBD-5874-6537-0E8C44636795}"/>
              </a:ext>
            </a:extLst>
          </p:cNvPr>
          <p:cNvSpPr txBox="1">
            <a:spLocks/>
          </p:cNvSpPr>
          <p:nvPr/>
        </p:nvSpPr>
        <p:spPr>
          <a:xfrm>
            <a:off x="819190" y="-291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C15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879883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B11A7-1D9D-F49A-834C-53DBAEE88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BBF44-98A0-48CA-E6B1-A2067F6DE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108" y="1267221"/>
            <a:ext cx="11234351" cy="4351338"/>
          </a:xfrm>
        </p:spPr>
        <p:txBody>
          <a:bodyPr/>
          <a:lstStyle/>
          <a:p>
            <a:r>
              <a:rPr lang="en-US" dirty="0"/>
              <a:t>Problem: Typically, we don’t have enough people of each “type”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not enough for statistically significant conclusions</a:t>
            </a:r>
          </a:p>
          <a:p>
            <a:r>
              <a:rPr lang="en-US" dirty="0"/>
              <a:t>We could try to group “types” together to get bigger groups…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But how do we do that?  Maybe age matters way more than income, or…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F5415-FBFC-863F-8EE0-854490497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04" y="3490206"/>
            <a:ext cx="1036593" cy="1426031"/>
          </a:xfrm>
          <a:prstGeom prst="rect">
            <a:avLst/>
          </a:prstGeom>
        </p:spPr>
      </p:pic>
      <p:pic>
        <p:nvPicPr>
          <p:cNvPr id="5" name="Picture 7" descr="Adoptable Rabbits | morabbit">
            <a:extLst>
              <a:ext uri="{FF2B5EF4-FFF2-40B4-BE49-F238E27FC236}">
                <a16:creationId xmlns:a16="http://schemas.microsoft.com/office/drawing/2014/main" id="{29E556C3-5E30-061B-EA0A-027AB76E3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05" y="3382439"/>
            <a:ext cx="999038" cy="17050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AE48CD-4AF1-D7B5-4A0D-89B4AD74D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47916" y="3776859"/>
            <a:ext cx="848084" cy="1072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9ABB07-2C67-B6DE-5E73-4AD9B9B80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374" y="3564941"/>
            <a:ext cx="999038" cy="1392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081B87-FEF5-0555-7129-6E1E61F3E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630084" y="3676697"/>
            <a:ext cx="848084" cy="1072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DDF5B4-1EF1-71D9-E1B4-4F93161CD5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9630" y="4119407"/>
            <a:ext cx="944992" cy="844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BD7ABB-0793-C362-7505-DD20C4824B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7647" y="3382439"/>
            <a:ext cx="1175048" cy="1486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E52115-56A7-2FDC-746E-0EF5632B8D9A}"/>
              </a:ext>
            </a:extLst>
          </p:cNvPr>
          <p:cNvSpPr txBox="1"/>
          <p:nvPr/>
        </p:nvSpPr>
        <p:spPr>
          <a:xfrm>
            <a:off x="746146" y="5087493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Age: 35</a:t>
            </a:r>
          </a:p>
          <a:p>
            <a:r>
              <a:rPr lang="en-US" sz="1400" dirty="0"/>
              <a:t>Income: $40K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99D8D0-3254-7123-CDC1-01140B2CC21A}"/>
              </a:ext>
            </a:extLst>
          </p:cNvPr>
          <p:cNvSpPr txBox="1"/>
          <p:nvPr/>
        </p:nvSpPr>
        <p:spPr>
          <a:xfrm>
            <a:off x="2661401" y="5087493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Age: 22</a:t>
            </a:r>
          </a:p>
          <a:p>
            <a:r>
              <a:rPr lang="en-US" sz="1400" dirty="0"/>
              <a:t>Income: $10K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E678D-8767-4CF3-7DC5-1A400FA4A9A9}"/>
              </a:ext>
            </a:extLst>
          </p:cNvPr>
          <p:cNvSpPr txBox="1"/>
          <p:nvPr/>
        </p:nvSpPr>
        <p:spPr>
          <a:xfrm>
            <a:off x="4642565" y="5066514"/>
            <a:ext cx="186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Age: 16</a:t>
            </a:r>
          </a:p>
          <a:p>
            <a:r>
              <a:rPr lang="en-US" sz="1400" dirty="0"/>
              <a:t>Income: $100K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0CD27B-F3AC-E040-1B14-3D6FE35894CC}"/>
              </a:ext>
            </a:extLst>
          </p:cNvPr>
          <p:cNvSpPr txBox="1"/>
          <p:nvPr/>
        </p:nvSpPr>
        <p:spPr>
          <a:xfrm>
            <a:off x="6636774" y="5066513"/>
            <a:ext cx="186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Age: 26</a:t>
            </a:r>
          </a:p>
          <a:p>
            <a:r>
              <a:rPr lang="en-US" sz="1400" dirty="0"/>
              <a:t>Income: $10K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BC2944-9619-57D9-2E15-99786D35CDF5}"/>
              </a:ext>
            </a:extLst>
          </p:cNvPr>
          <p:cNvSpPr txBox="1"/>
          <p:nvPr/>
        </p:nvSpPr>
        <p:spPr>
          <a:xfrm>
            <a:off x="8421512" y="5070533"/>
            <a:ext cx="1466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Age: 16</a:t>
            </a:r>
          </a:p>
          <a:p>
            <a:r>
              <a:rPr lang="en-US" sz="1400" dirty="0"/>
              <a:t>Income: $0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41D572-8CB5-D88B-8389-1DEB4F1AA744}"/>
              </a:ext>
            </a:extLst>
          </p:cNvPr>
          <p:cNvSpPr txBox="1"/>
          <p:nvPr/>
        </p:nvSpPr>
        <p:spPr>
          <a:xfrm>
            <a:off x="10288397" y="5066513"/>
            <a:ext cx="1784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Age: 60</a:t>
            </a:r>
          </a:p>
          <a:p>
            <a:r>
              <a:rPr lang="en-US" sz="1400" dirty="0"/>
              <a:t>Income: $20K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8EC380-2D41-0564-23E8-5A6E9A8703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4463" y="3935770"/>
            <a:ext cx="944992" cy="8441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23CEF0-308A-CE4F-DA13-4AEC32F740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3361" y="3244935"/>
            <a:ext cx="944992" cy="8441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8825F0-4795-2FFE-FEEA-51059110B0D6}"/>
              </a:ext>
            </a:extLst>
          </p:cNvPr>
          <p:cNvSpPr txBox="1"/>
          <p:nvPr/>
        </p:nvSpPr>
        <p:spPr>
          <a:xfrm>
            <a:off x="3898749" y="6106013"/>
            <a:ext cx="6215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These are close…group them together?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DC6733-8B2B-AC04-FFEE-91AC457F0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893" y="3442890"/>
            <a:ext cx="999038" cy="1392997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D86972A-2BD6-9F7C-58A3-BA05C9CEAF5D}"/>
              </a:ext>
            </a:extLst>
          </p:cNvPr>
          <p:cNvSpPr/>
          <p:nvPr/>
        </p:nvSpPr>
        <p:spPr>
          <a:xfrm>
            <a:off x="6096000" y="3244935"/>
            <a:ext cx="2133600" cy="2612168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42C6A69-EB22-DBC5-11F4-89E2F54F3C32}"/>
              </a:ext>
            </a:extLst>
          </p:cNvPr>
          <p:cNvSpPr/>
          <p:nvPr/>
        </p:nvSpPr>
        <p:spPr>
          <a:xfrm>
            <a:off x="2369160" y="3244935"/>
            <a:ext cx="2133600" cy="2612168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AF148E-F3E0-267F-E2F5-EC00577BC6AA}"/>
              </a:ext>
            </a:extLst>
          </p:cNvPr>
          <p:cNvCxnSpPr>
            <a:cxnSpLocks/>
          </p:cNvCxnSpPr>
          <p:nvPr/>
        </p:nvCxnSpPr>
        <p:spPr>
          <a:xfrm flipV="1">
            <a:off x="6096000" y="5907044"/>
            <a:ext cx="67762" cy="26991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239373C-16F4-BC9B-D31B-DDF6C90AB736}"/>
              </a:ext>
            </a:extLst>
          </p:cNvPr>
          <p:cNvCxnSpPr>
            <a:cxnSpLocks/>
          </p:cNvCxnSpPr>
          <p:nvPr/>
        </p:nvCxnSpPr>
        <p:spPr>
          <a:xfrm flipH="1" flipV="1">
            <a:off x="4502760" y="5787013"/>
            <a:ext cx="745156" cy="38740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ED0A0691-2A46-DDDE-EE26-357FAC67C39B}"/>
              </a:ext>
            </a:extLst>
          </p:cNvPr>
          <p:cNvSpPr txBox="1">
            <a:spLocks/>
          </p:cNvSpPr>
          <p:nvPr/>
        </p:nvSpPr>
        <p:spPr>
          <a:xfrm>
            <a:off x="819190" y="-291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C15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42679666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DB39-9A6A-DE96-FE0B-825332C78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Propensity scores</a:t>
            </a:r>
            <a:br>
              <a:rPr lang="en-US" dirty="0"/>
            </a:br>
            <a:r>
              <a:rPr lang="en-US" sz="2800" dirty="0"/>
              <a:t>A way to group people together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672787-F150-B490-9C45-229EB3A0FE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is whether you get treatment (win the lottery), 0 or 1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is observables (age, income)</a:t>
                </a:r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Propensity score:</a:t>
                </a:r>
                <a:endParaRPr lang="en-US" b="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Interpretation: </a:t>
                </a:r>
                <a:r>
                  <a:rPr lang="en-US" dirty="0"/>
                  <a:t>What’s the probability that someone with observables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gets the treatment? </a:t>
                </a:r>
              </a:p>
              <a:p>
                <a:r>
                  <a:rPr lang="en-US" b="1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age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=32,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income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=$45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fraction of 32-year-olds making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$45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who win the lottery.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672787-F150-B490-9C45-229EB3A0FE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3"/>
                <a:stretch>
                  <a:fillRect l="-1086" t="-5691" r="-965" b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105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72001-738F-379B-32DD-BFCEFF77D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09A2-2EC0-A796-A063-3FA37AB6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Propensity scores</a:t>
            </a:r>
            <a:br>
              <a:rPr lang="en-US" dirty="0"/>
            </a:br>
            <a:r>
              <a:rPr lang="en-US" sz="2800" dirty="0"/>
              <a:t>A way to group people together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37FA12-5E38-AA2B-2D4B-067ED9A1F3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Why did we want to control for confounding variables?</a:t>
                </a:r>
              </a:p>
              <a:p>
                <a:r>
                  <a:rPr lang="en-US" dirty="0"/>
                  <a:t>Because we are worried about selection effects: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Maybe older people are less likely to enter/win lotteries, and also more likely to save windfall income 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Maybe lower earners are more likely enter/win lotteries, and also more likely to spend windfall income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Etc.</a:t>
                </a:r>
              </a:p>
              <a:p>
                <a:r>
                  <a:rPr lang="en-US" dirty="0"/>
                  <a:t>If we group people together by propensity score, we don’t need to worry about this!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Definitionally, everyone with the same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just as likely to win the lottery!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37FA12-5E38-AA2B-2D4B-067ED9A1F3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3"/>
                <a:stretch>
                  <a:fillRect l="-1086" t="-2168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7EFB36-BEF2-85A6-E1FC-8F291442200A}"/>
                  </a:ext>
                </a:extLst>
              </p:cNvPr>
              <p:cNvSpPr txBox="1"/>
              <p:nvPr/>
            </p:nvSpPr>
            <p:spPr>
              <a:xfrm>
                <a:off x="7601466" y="122035"/>
                <a:ext cx="4396944" cy="10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sub>
                            </m:sSub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1"/>
                    </a:solidFill>
                  </a:rPr>
                  <a:t>Fraction of people of type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who receive the treatment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7EFB36-BEF2-85A6-E1FC-8F2914422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466" y="122035"/>
                <a:ext cx="4396944" cy="1090748"/>
              </a:xfrm>
              <a:prstGeom prst="rect">
                <a:avLst/>
              </a:prstGeom>
              <a:blipFill>
                <a:blip r:embed="rId4"/>
                <a:stretch>
                  <a:fillRect l="-865" t="-33333" r="-1153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8358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C080F-AB31-1291-C020-78B76569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71" y="14207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Now we can use regression trees as</a:t>
            </a:r>
            <a:r>
              <a:rPr lang="en-US" dirty="0"/>
              <a:t> </a:t>
            </a:r>
            <a:br>
              <a:rPr lang="en-US" dirty="0"/>
            </a:br>
            <a:r>
              <a:rPr lang="en-US" sz="4800" dirty="0"/>
              <a:t>Causal 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88D6D-B832-9C5E-8990-F2E49364D0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5623" y="1628609"/>
                <a:ext cx="5436142" cy="4351338"/>
              </a:xfrm>
            </p:spPr>
            <p:txBody>
              <a:bodyPr/>
              <a:lstStyle/>
              <a:p>
                <a:r>
                  <a:rPr lang="en-US" dirty="0"/>
                  <a:t>We see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Eg, (</a:t>
                </a:r>
                <a:r>
                  <a:rPr lang="en-US" dirty="0">
                    <a:solidFill>
                      <a:schemeClr val="accent1"/>
                    </a:solidFill>
                  </a:rPr>
                  <a:t>(Age, Income)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5"/>
                    </a:solidFill>
                  </a:rPr>
                  <a:t>Whether you won the lottery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Train a regression/classification tree to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Use the “leaves” of the tree as your groups!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observational comparison in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’s group.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88D6D-B832-9C5E-8990-F2E49364D0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623" y="1628609"/>
                <a:ext cx="5436142" cy="4351338"/>
              </a:xfrm>
              <a:blipFill>
                <a:blip r:embed="rId3"/>
                <a:stretch>
                  <a:fillRect l="-1865" t="-1166" r="-3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7D652E9-2DB6-8EB0-3050-ED01BB3E67F7}"/>
              </a:ext>
            </a:extLst>
          </p:cNvPr>
          <p:cNvGrpSpPr/>
          <p:nvPr/>
        </p:nvGrpSpPr>
        <p:grpSpPr>
          <a:xfrm>
            <a:off x="478655" y="5845695"/>
            <a:ext cx="3578911" cy="1239957"/>
            <a:chOff x="5711371" y="930408"/>
            <a:chExt cx="2805184" cy="1239957"/>
          </a:xfrm>
          <a:solidFill>
            <a:schemeClr val="bg1"/>
          </a:solidFill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FD327F4-D3BE-FDB1-4C3B-029E2C44A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117919" flipH="1">
              <a:off x="5711371" y="1013167"/>
              <a:ext cx="401536" cy="1157198"/>
            </a:xfrm>
            <a:prstGeom prst="rect">
              <a:avLst/>
            </a:prstGeom>
            <a:grp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60B6C6-BB8F-AC74-2655-8388AD4CDEBA}"/>
                </a:ext>
              </a:extLst>
            </p:cNvPr>
            <p:cNvSpPr txBox="1"/>
            <p:nvPr/>
          </p:nvSpPr>
          <p:spPr>
            <a:xfrm>
              <a:off x="6100516" y="930408"/>
              <a:ext cx="241603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A </a:t>
              </a:r>
              <a:r>
                <a:rPr lang="en-US" sz="1400" b="1" dirty="0">
                  <a:solidFill>
                    <a:schemeClr val="accent1"/>
                  </a:solidFill>
                </a:rPr>
                <a:t>classification tree </a:t>
              </a:r>
              <a:r>
                <a:rPr lang="en-US" sz="1400" dirty="0">
                  <a:solidFill>
                    <a:schemeClr val="accent1"/>
                  </a:solidFill>
                </a:rPr>
                <a:t>is a version of a regression tree with categorical outcomes (like “won the lottery” vs “didn’t win the lottery”)</a:t>
              </a:r>
            </a:p>
            <a:p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37138FB-8203-F0F9-C829-55E7D41C1790}"/>
              </a:ext>
            </a:extLst>
          </p:cNvPr>
          <p:cNvGrpSpPr/>
          <p:nvPr/>
        </p:nvGrpSpPr>
        <p:grpSpPr>
          <a:xfrm>
            <a:off x="6096000" y="1546993"/>
            <a:ext cx="6178381" cy="4351338"/>
            <a:chOff x="5751262" y="2029775"/>
            <a:chExt cx="6385422" cy="4497154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98981982-A20D-9A8B-92A5-EB7952FA997C}"/>
                </a:ext>
              </a:extLst>
            </p:cNvPr>
            <p:cNvSpPr/>
            <p:nvPr/>
          </p:nvSpPr>
          <p:spPr>
            <a:xfrm>
              <a:off x="9207750" y="5185492"/>
              <a:ext cx="1525896" cy="132534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6D6253EB-74EF-4135-7124-4DF4860DDF88}"/>
                </a:ext>
              </a:extLst>
            </p:cNvPr>
            <p:cNvSpPr/>
            <p:nvPr/>
          </p:nvSpPr>
          <p:spPr>
            <a:xfrm>
              <a:off x="7980523" y="5085012"/>
              <a:ext cx="901332" cy="14419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681E14FC-8F97-166F-B570-F50FDB554BD3}"/>
                </a:ext>
              </a:extLst>
            </p:cNvPr>
            <p:cNvSpPr/>
            <p:nvPr/>
          </p:nvSpPr>
          <p:spPr>
            <a:xfrm>
              <a:off x="7786413" y="4041236"/>
              <a:ext cx="1014634" cy="8668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E6DC23F0-E679-0102-864A-B75EA5DBD115}"/>
                </a:ext>
              </a:extLst>
            </p:cNvPr>
            <p:cNvSpPr/>
            <p:nvPr/>
          </p:nvSpPr>
          <p:spPr>
            <a:xfrm>
              <a:off x="5751262" y="4331881"/>
              <a:ext cx="1698668" cy="156645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7463D78-882A-0F1D-E2B8-280C160E8995}"/>
                </a:ext>
              </a:extLst>
            </p:cNvPr>
            <p:cNvSpPr/>
            <p:nvPr/>
          </p:nvSpPr>
          <p:spPr>
            <a:xfrm>
              <a:off x="10479598" y="3678489"/>
              <a:ext cx="1657086" cy="130678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97B7F42-E9CB-B557-2365-BA71EC3F1468}"/>
                </a:ext>
              </a:extLst>
            </p:cNvPr>
            <p:cNvGrpSpPr/>
            <p:nvPr/>
          </p:nvGrpSpPr>
          <p:grpSpPr>
            <a:xfrm>
              <a:off x="6784739" y="2029775"/>
              <a:ext cx="4242806" cy="3353811"/>
              <a:chOff x="-564015" y="3735008"/>
              <a:chExt cx="7053138" cy="335381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ounded Rectangle 6">
                    <a:extLst>
                      <a:ext uri="{FF2B5EF4-FFF2-40B4-BE49-F238E27FC236}">
                        <a16:creationId xmlns:a16="http://schemas.microsoft.com/office/drawing/2014/main" id="{0F73323E-3802-427F-5BA5-4E564B3711F6}"/>
                      </a:ext>
                    </a:extLst>
                  </p:cNvPr>
                  <p:cNvSpPr/>
                  <p:nvPr/>
                </p:nvSpPr>
                <p:spPr>
                  <a:xfrm>
                    <a:off x="2647738" y="3735008"/>
                    <a:ext cx="1857738" cy="561637"/>
                  </a:xfrm>
                  <a:prstGeom prst="round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&lt;45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7" name="Rounded Rectangle 6">
                    <a:extLst>
                      <a:ext uri="{FF2B5EF4-FFF2-40B4-BE49-F238E27FC236}">
                        <a16:creationId xmlns:a16="http://schemas.microsoft.com/office/drawing/2014/main" id="{0F73323E-3802-427F-5BA5-4E564B3711F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7738" y="3735008"/>
                    <a:ext cx="1857738" cy="561637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2557AF7-6248-47B1-DE2E-385242A91B7A}"/>
                  </a:ext>
                </a:extLst>
              </p:cNvPr>
              <p:cNvGrpSpPr/>
              <p:nvPr/>
            </p:nvGrpSpPr>
            <p:grpSpPr>
              <a:xfrm>
                <a:off x="2291361" y="4289791"/>
                <a:ext cx="2196408" cy="412575"/>
                <a:chOff x="2291361" y="4289791"/>
                <a:chExt cx="2196408" cy="412575"/>
              </a:xfrm>
            </p:grpSpPr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F8DCAD59-7D77-AE97-18DC-A51BDA0C3349}"/>
                    </a:ext>
                  </a:extLst>
                </p:cNvPr>
                <p:cNvCxnSpPr>
                  <a:cxnSpLocks/>
                  <a:stCxn id="7" idx="2"/>
                </p:cNvCxnSpPr>
                <p:nvPr/>
              </p:nvCxnSpPr>
              <p:spPr>
                <a:xfrm flipH="1">
                  <a:off x="2409567" y="4296645"/>
                  <a:ext cx="1167039" cy="36167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B62A8C08-82D6-52F5-63EB-90DF005701E7}"/>
                    </a:ext>
                  </a:extLst>
                </p:cNvPr>
                <p:cNvCxnSpPr>
                  <a:cxnSpLocks/>
                  <a:stCxn id="7" idx="2"/>
                </p:cNvCxnSpPr>
                <p:nvPr/>
              </p:nvCxnSpPr>
              <p:spPr>
                <a:xfrm>
                  <a:off x="3576607" y="4296645"/>
                  <a:ext cx="612334" cy="40572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9250AA9-6061-90F9-E4C8-96B6C32F7850}"/>
                    </a:ext>
                  </a:extLst>
                </p:cNvPr>
                <p:cNvSpPr txBox="1"/>
                <p:nvPr/>
              </p:nvSpPr>
              <p:spPr>
                <a:xfrm>
                  <a:off x="2291361" y="4289791"/>
                  <a:ext cx="68879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1"/>
                      </a:solidFill>
                    </a:rPr>
                    <a:t>Yes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29C3F19-017E-EB41-56D8-074A3C723334}"/>
                    </a:ext>
                  </a:extLst>
                </p:cNvPr>
                <p:cNvSpPr txBox="1"/>
                <p:nvPr/>
              </p:nvSpPr>
              <p:spPr>
                <a:xfrm>
                  <a:off x="3858344" y="4343421"/>
                  <a:ext cx="6294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1"/>
                      </a:solidFill>
                    </a:rPr>
                    <a:t>No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ounded Rectangle 12">
                    <a:extLst>
                      <a:ext uri="{FF2B5EF4-FFF2-40B4-BE49-F238E27FC236}">
                        <a16:creationId xmlns:a16="http://schemas.microsoft.com/office/drawing/2014/main" id="{48634B4F-0B12-3131-FDA4-69DB8F7CB9BB}"/>
                      </a:ext>
                    </a:extLst>
                  </p:cNvPr>
                  <p:cNvSpPr/>
                  <p:nvPr/>
                </p:nvSpPr>
                <p:spPr>
                  <a:xfrm>
                    <a:off x="1603839" y="4692451"/>
                    <a:ext cx="1408670" cy="561637"/>
                  </a:xfrm>
                  <a:prstGeom prst="roundRect">
                    <a:avLst/>
                  </a:prstGeom>
                  <a:solidFill>
                    <a:schemeClr val="accent5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&lt;35?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3" name="Rounded Rectangle 12">
                    <a:extLst>
                      <a:ext uri="{FF2B5EF4-FFF2-40B4-BE49-F238E27FC236}">
                        <a16:creationId xmlns:a16="http://schemas.microsoft.com/office/drawing/2014/main" id="{48634B4F-0B12-3131-FDA4-69DB8F7CB9B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3839" y="4692451"/>
                    <a:ext cx="1408670" cy="561637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ounded Rectangle 13">
                    <a:extLst>
                      <a:ext uri="{FF2B5EF4-FFF2-40B4-BE49-F238E27FC236}">
                        <a16:creationId xmlns:a16="http://schemas.microsoft.com/office/drawing/2014/main" id="{D3BA5B1A-04A5-6085-482E-40C92578D77B}"/>
                      </a:ext>
                    </a:extLst>
                  </p:cNvPr>
                  <p:cNvSpPr/>
                  <p:nvPr/>
                </p:nvSpPr>
                <p:spPr>
                  <a:xfrm>
                    <a:off x="3823603" y="4702366"/>
                    <a:ext cx="1408670" cy="561637"/>
                  </a:xfrm>
                  <a:prstGeom prst="roundRect">
                    <a:avLst/>
                  </a:prstGeom>
                  <a:solidFill>
                    <a:schemeClr val="accent5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&lt;25?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4" name="Rounded Rectangle 13">
                    <a:extLst>
                      <a:ext uri="{FF2B5EF4-FFF2-40B4-BE49-F238E27FC236}">
                        <a16:creationId xmlns:a16="http://schemas.microsoft.com/office/drawing/2014/main" id="{D3BA5B1A-04A5-6085-482E-40C92578D7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3603" y="4702366"/>
                    <a:ext cx="1408670" cy="561637"/>
                  </a:xfrm>
                  <a:prstGeom prst="round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FFDDFA8-06D9-3411-CE2C-DF2A6BD10761}"/>
                  </a:ext>
                </a:extLst>
              </p:cNvPr>
              <p:cNvGrpSpPr/>
              <p:nvPr/>
            </p:nvGrpSpPr>
            <p:grpSpPr>
              <a:xfrm>
                <a:off x="-564015" y="5263338"/>
                <a:ext cx="3279733" cy="966263"/>
                <a:chOff x="684324" y="4296645"/>
                <a:chExt cx="3279733" cy="966263"/>
              </a:xfrm>
            </p:grpSpPr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62374395-BA1D-E890-C6E1-25BE15850F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4324" y="4296645"/>
                  <a:ext cx="2667748" cy="96626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362ED4B8-C954-C2E7-3FB2-DBD00AF3CA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84323" y="4296645"/>
                  <a:ext cx="67750" cy="6656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CD2D76A-D32C-3725-FE8D-7907C61ABBBE}"/>
                    </a:ext>
                  </a:extLst>
                </p:cNvPr>
                <p:cNvSpPr txBox="1"/>
                <p:nvPr/>
              </p:nvSpPr>
              <p:spPr>
                <a:xfrm>
                  <a:off x="1188564" y="4658485"/>
                  <a:ext cx="68879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1"/>
                      </a:solidFill>
                    </a:rPr>
                    <a:t>Yes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50FF135-A8F2-E24F-EC3B-2E7A61C37391}"/>
                    </a:ext>
                  </a:extLst>
                </p:cNvPr>
                <p:cNvSpPr txBox="1"/>
                <p:nvPr/>
              </p:nvSpPr>
              <p:spPr>
                <a:xfrm>
                  <a:off x="3334632" y="4460664"/>
                  <a:ext cx="6294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1"/>
                      </a:solidFill>
                    </a:rPr>
                    <a:t>No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C9C11E5-B3C6-550C-996D-1C310298C404}"/>
                  </a:ext>
                </a:extLst>
              </p:cNvPr>
              <p:cNvGrpSpPr/>
              <p:nvPr/>
            </p:nvGrpSpPr>
            <p:grpSpPr>
              <a:xfrm>
                <a:off x="3767620" y="5269370"/>
                <a:ext cx="2721503" cy="679412"/>
                <a:chOff x="2220057" y="4296645"/>
                <a:chExt cx="2721503" cy="679412"/>
              </a:xfrm>
            </p:grpSpPr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E187C926-E01C-3880-753F-4BF7CC2DF209}"/>
                    </a:ext>
                  </a:extLst>
                </p:cNvPr>
                <p:cNvCxnSpPr/>
                <p:nvPr/>
              </p:nvCxnSpPr>
              <p:spPr>
                <a:xfrm flipH="1">
                  <a:off x="2409568" y="4296645"/>
                  <a:ext cx="942505" cy="36167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A1213718-ED45-CAA2-A700-48C502C2BD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52073" y="4296645"/>
                  <a:ext cx="1589487" cy="67941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AE0FFD8-7A84-BC93-4C7F-7FFF6F105714}"/>
                    </a:ext>
                  </a:extLst>
                </p:cNvPr>
                <p:cNvSpPr txBox="1"/>
                <p:nvPr/>
              </p:nvSpPr>
              <p:spPr>
                <a:xfrm>
                  <a:off x="2220057" y="4340489"/>
                  <a:ext cx="68879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1"/>
                      </a:solidFill>
                    </a:rPr>
                    <a:t>Yes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19B0749-7B8B-415F-39D6-D8E9D06368F4}"/>
                    </a:ext>
                  </a:extLst>
                </p:cNvPr>
                <p:cNvSpPr txBox="1"/>
                <p:nvPr/>
              </p:nvSpPr>
              <p:spPr>
                <a:xfrm>
                  <a:off x="4122622" y="4443832"/>
                  <a:ext cx="6294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1"/>
                      </a:solidFill>
                    </a:rPr>
                    <a:t>No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ounded Rectangle 24">
                    <a:extLst>
                      <a:ext uri="{FF2B5EF4-FFF2-40B4-BE49-F238E27FC236}">
                        <a16:creationId xmlns:a16="http://schemas.microsoft.com/office/drawing/2014/main" id="{D2A7054D-7E44-9224-8D50-AD8AEEBA01C5}"/>
                      </a:ext>
                    </a:extLst>
                  </p:cNvPr>
                  <p:cNvSpPr/>
                  <p:nvPr/>
                </p:nvSpPr>
                <p:spPr>
                  <a:xfrm>
                    <a:off x="3165107" y="5667964"/>
                    <a:ext cx="1910644" cy="561637"/>
                  </a:xfrm>
                  <a:prstGeom prst="round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&lt;70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25" name="Rounded Rectangle 24">
                    <a:extLst>
                      <a:ext uri="{FF2B5EF4-FFF2-40B4-BE49-F238E27FC236}">
                        <a16:creationId xmlns:a16="http://schemas.microsoft.com/office/drawing/2014/main" id="{D2A7054D-7E44-9224-8D50-AD8AEEBA01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5107" y="5667964"/>
                    <a:ext cx="1910644" cy="561637"/>
                  </a:xfrm>
                  <a:prstGeom prst="round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1B34BC87-455B-231F-C87A-DE53F4356564}"/>
                  </a:ext>
                </a:extLst>
              </p:cNvPr>
              <p:cNvGrpSpPr/>
              <p:nvPr/>
            </p:nvGrpSpPr>
            <p:grpSpPr>
              <a:xfrm>
                <a:off x="2632971" y="6205017"/>
                <a:ext cx="2002753" cy="883802"/>
                <a:chOff x="1320449" y="4296645"/>
                <a:chExt cx="3068020" cy="883802"/>
              </a:xfrm>
            </p:grpSpPr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D44ACC79-2715-D9CA-CA94-2A5EF20890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20449" y="4296645"/>
                  <a:ext cx="2031625" cy="82769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3D43E119-0E21-7CC1-32C9-9835C168D6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52074" y="4296645"/>
                  <a:ext cx="409011" cy="88380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A91E48F-92AB-5E25-68C5-5F9382990C6F}"/>
                    </a:ext>
                  </a:extLst>
                </p:cNvPr>
                <p:cNvSpPr txBox="1"/>
                <p:nvPr/>
              </p:nvSpPr>
              <p:spPr>
                <a:xfrm>
                  <a:off x="1769445" y="4396607"/>
                  <a:ext cx="189387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1"/>
                      </a:solidFill>
                    </a:rPr>
                    <a:t>Yes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13EC85E-C7E9-41E9-C283-E6F8FB94109B}"/>
                    </a:ext>
                  </a:extLst>
                </p:cNvPr>
                <p:cNvSpPr txBox="1"/>
                <p:nvPr/>
              </p:nvSpPr>
              <p:spPr>
                <a:xfrm>
                  <a:off x="3424252" y="4589241"/>
                  <a:ext cx="96421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1"/>
                      </a:solidFill>
                    </a:rPr>
                    <a:t>No</a:t>
                  </a:r>
                </a:p>
              </p:txBody>
            </p:sp>
          </p:grpSp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1675360-1959-18ED-0B93-D5F28F643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28773" y="4385755"/>
              <a:ext cx="495221" cy="681271"/>
            </a:xfrm>
            <a:prstGeom prst="rect">
              <a:avLst/>
            </a:prstGeom>
          </p:spPr>
        </p:pic>
        <p:pic>
          <p:nvPicPr>
            <p:cNvPr id="58" name="Picture 7" descr="Adoptable Rabbits | morabbit">
              <a:extLst>
                <a:ext uri="{FF2B5EF4-FFF2-40B4-BE49-F238E27FC236}">
                  <a16:creationId xmlns:a16="http://schemas.microsoft.com/office/drawing/2014/main" id="{E54DA934-3A94-B790-81BD-C8190E620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707" y="5003390"/>
              <a:ext cx="413229" cy="70525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A4AD10A3-DE1E-5E3D-BD66-EF884301D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69735" y="4562125"/>
              <a:ext cx="495221" cy="681271"/>
            </a:xfrm>
            <a:prstGeom prst="rect">
              <a:avLst/>
            </a:prstGeom>
          </p:spPr>
        </p:pic>
        <p:pic>
          <p:nvPicPr>
            <p:cNvPr id="61" name="Picture 7" descr="Adoptable Rabbits | morabbit">
              <a:extLst>
                <a:ext uri="{FF2B5EF4-FFF2-40B4-BE49-F238E27FC236}">
                  <a16:creationId xmlns:a16="http://schemas.microsoft.com/office/drawing/2014/main" id="{08735DB3-6E14-DF77-320E-05970E6FDB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4338" y="4864890"/>
              <a:ext cx="413229" cy="70525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7" descr="Adoptable Rabbits | morabbit">
              <a:extLst>
                <a:ext uri="{FF2B5EF4-FFF2-40B4-BE49-F238E27FC236}">
                  <a16:creationId xmlns:a16="http://schemas.microsoft.com/office/drawing/2014/main" id="{70CE7FD2-31AB-F05D-CA4B-C555CB7CA8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953" y="4731932"/>
              <a:ext cx="413229" cy="70525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78459F3-FD7D-B9E5-6FFD-7FBAD7F0A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8064124" y="5874469"/>
              <a:ext cx="435221" cy="550390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13F10E1A-C774-C0D7-B8B0-0F0FFD13E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40346" y="5101978"/>
              <a:ext cx="529849" cy="670420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DC2203CF-BCDC-B294-D1E3-1EE39AED1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486951" y="5630818"/>
              <a:ext cx="456901" cy="637074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4FD678B-18E0-14F3-941B-D0D4DAB84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643874" y="5284793"/>
              <a:ext cx="621651" cy="555308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DDF8D26E-4037-7C03-926B-27FC28622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366349" y="5708646"/>
              <a:ext cx="621651" cy="555308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F06C76E-C962-9A38-4ACA-EA69D50CD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988000" y="5786898"/>
              <a:ext cx="621651" cy="555308"/>
            </a:xfrm>
            <a:prstGeom prst="rect">
              <a:avLst/>
            </a:prstGeom>
          </p:spPr>
        </p:pic>
        <p:pic>
          <p:nvPicPr>
            <p:cNvPr id="7170" name="Picture 2" descr="Giraffe | 3D Metal Model Kits">
              <a:extLst>
                <a:ext uri="{FF2B5EF4-FFF2-40B4-BE49-F238E27FC236}">
                  <a16:creationId xmlns:a16="http://schemas.microsoft.com/office/drawing/2014/main" id="{BD35FC52-97FF-0A92-CF05-029A0D8EE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7544" y="3722123"/>
              <a:ext cx="602914" cy="103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Giraffe | 3D Metal Model Kits">
              <a:extLst>
                <a:ext uri="{FF2B5EF4-FFF2-40B4-BE49-F238E27FC236}">
                  <a16:creationId xmlns:a16="http://schemas.microsoft.com/office/drawing/2014/main" id="{FC0AA9F6-728F-E2D5-E9A2-3A67A222E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5124" y="3787316"/>
              <a:ext cx="602914" cy="103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Dr Seuss Svg, Thing 1 Thing 2 Svg, Gift For Kids, Funny Dr Seuss Svg, Thing  Svg, Cute Cat Hat Svg, Kids Svg, Baby Svg">
              <a:extLst>
                <a:ext uri="{FF2B5EF4-FFF2-40B4-BE49-F238E27FC236}">
                  <a16:creationId xmlns:a16="http://schemas.microsoft.com/office/drawing/2014/main" id="{C483F39C-64FB-FA02-852E-1689B12CAA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1689" y="4211982"/>
              <a:ext cx="502880" cy="543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The Lorax - Seussville">
              <a:extLst>
                <a:ext uri="{FF2B5EF4-FFF2-40B4-BE49-F238E27FC236}">
                  <a16:creationId xmlns:a16="http://schemas.microsoft.com/office/drawing/2014/main" id="{4ABB876F-53E5-EE62-9FED-1C069F628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3731" y="4160950"/>
              <a:ext cx="780177" cy="78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63FC6F3-41C4-D378-F1F9-4AD5E4B61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97577" y="5158830"/>
              <a:ext cx="495221" cy="681271"/>
            </a:xfrm>
            <a:prstGeom prst="rect">
              <a:avLst/>
            </a:prstGeom>
          </p:spPr>
        </p:pic>
        <p:pic>
          <p:nvPicPr>
            <p:cNvPr id="7176" name="Picture 8" descr="Puppies - CANINE STRONG">
              <a:extLst>
                <a:ext uri="{FF2B5EF4-FFF2-40B4-BE49-F238E27FC236}">
                  <a16:creationId xmlns:a16="http://schemas.microsoft.com/office/drawing/2014/main" id="{74750FF3-ED33-2052-DDF7-2C485DCE6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3730" y="4091758"/>
              <a:ext cx="432158" cy="741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93DC4B8-7C61-CB6D-D716-4174D17D7E4A}"/>
              </a:ext>
            </a:extLst>
          </p:cNvPr>
          <p:cNvGrpSpPr/>
          <p:nvPr/>
        </p:nvGrpSpPr>
        <p:grpSpPr>
          <a:xfrm>
            <a:off x="4860821" y="5168265"/>
            <a:ext cx="4626316" cy="1681179"/>
            <a:chOff x="4860821" y="5168265"/>
            <a:chExt cx="4626316" cy="1681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00AC59DD-C244-D99D-153F-4B7F48796DBA}"/>
                    </a:ext>
                  </a:extLst>
                </p:cNvPr>
                <p:cNvSpPr txBox="1"/>
                <p:nvPr/>
              </p:nvSpPr>
              <p:spPr>
                <a:xfrm>
                  <a:off x="4860821" y="6101932"/>
                  <a:ext cx="4626316" cy="7475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accent5"/>
                      </a:solidFill>
                    </a:rPr>
                    <a:t>The observational comparison of people in this cell gives us an estimate of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e>
                          </m:eqArr>
                        </m:e>
                      </m:d>
                    </m:oMath>
                  </a14:m>
                  <a:endParaRPr lang="en-US" sz="20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00AC59DD-C244-D99D-153F-4B7F48796D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821" y="6101932"/>
                  <a:ext cx="4626316" cy="747512"/>
                </a:xfrm>
                <a:prstGeom prst="rect">
                  <a:avLst/>
                </a:prstGeom>
                <a:blipFill>
                  <a:blip r:embed="rId19"/>
                  <a:stretch>
                    <a:fillRect l="-822" t="-5000" r="-2192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158631C-1174-346F-E141-218CCBD53FC8}"/>
                </a:ext>
              </a:extLst>
            </p:cNvPr>
            <p:cNvCxnSpPr/>
            <p:nvPr/>
          </p:nvCxnSpPr>
          <p:spPr>
            <a:xfrm flipV="1">
              <a:off x="6791177" y="5168265"/>
              <a:ext cx="1616443" cy="933667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01F7ACB3-34EE-4FEA-708B-BF25A8146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8964030" y="6459511"/>
              <a:ext cx="278889" cy="3526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75479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FE789-65E0-B5BA-48E1-76BC41A49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4B4CD-4D39-C7AB-8C26-B8331D9D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43538-0C1C-D695-A323-B910C136E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Actually, we </a:t>
            </a:r>
            <a:r>
              <a:rPr lang="en-US" b="1" dirty="0"/>
              <a:t>can</a:t>
            </a:r>
            <a:r>
              <a:rPr lang="en-US" dirty="0"/>
              <a:t> estimate the error by being clever!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Propensity Scores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…other ways that we will skip in class…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sym typeface="Wingdings" pitchFamily="2" charset="2"/>
              </a:rPr>
              <a:t> 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C39612-4EC7-817C-98B5-AF62397D0733}"/>
              </a:ext>
            </a:extLst>
          </p:cNvPr>
          <p:cNvSpPr txBox="1"/>
          <p:nvPr/>
        </p:nvSpPr>
        <p:spPr>
          <a:xfrm>
            <a:off x="2044700" y="4267200"/>
            <a:ext cx="8920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That gives us two ways to build causal trees!</a:t>
            </a:r>
          </a:p>
        </p:txBody>
      </p:sp>
    </p:spTree>
    <p:extLst>
      <p:ext uri="{BB962C8B-B14F-4D97-AF65-F5344CB8AC3E}">
        <p14:creationId xmlns:p14="http://schemas.microsoft.com/office/powerpoint/2010/main" val="30033744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63E8-B864-4A52-4B5E-6F0C2138F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Forests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4E3AD-FD7A-21D3-6634-76082A276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94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5EDE-3D35-BF38-A4E7-1B10139E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 forest is a bunch of trees</a:t>
            </a:r>
          </a:p>
        </p:txBody>
      </p:sp>
      <p:pic>
        <p:nvPicPr>
          <p:cNvPr id="8194" name="Picture 2" descr="Forests vs. Woods: What's the Difference?">
            <a:extLst>
              <a:ext uri="{FF2B5EF4-FFF2-40B4-BE49-F238E27FC236}">
                <a16:creationId xmlns:a16="http://schemas.microsoft.com/office/drawing/2014/main" id="{E56C46BA-1471-D668-FF9B-73F0CF9362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1" b="24517"/>
          <a:stretch>
            <a:fillRect/>
          </a:stretch>
        </p:blipFill>
        <p:spPr bwMode="auto"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196" name="Picture 4" descr="Cardy the Tree Chatbot : Stanford University">
            <a:extLst>
              <a:ext uri="{FF2B5EF4-FFF2-40B4-BE49-F238E27FC236}">
                <a16:creationId xmlns:a16="http://schemas.microsoft.com/office/drawing/2014/main" id="{7A0EDA0F-1227-8AAC-0708-5FFBE7EF0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73" y="4310846"/>
            <a:ext cx="1294113" cy="16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ialogue — May 2020 | STANFORD magazine">
            <a:extLst>
              <a:ext uri="{FF2B5EF4-FFF2-40B4-BE49-F238E27FC236}">
                <a16:creationId xmlns:a16="http://schemas.microsoft.com/office/drawing/2014/main" id="{77B405E8-AE78-332D-DE32-B7C38E575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50" y="3260768"/>
            <a:ext cx="2021760" cy="291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tanford Cardinal GIFs on GIPHY - Be Animated">
            <a:extLst>
              <a:ext uri="{FF2B5EF4-FFF2-40B4-BE49-F238E27FC236}">
                <a16:creationId xmlns:a16="http://schemas.microsoft.com/office/drawing/2014/main" id="{DC56FD62-9555-B789-19D6-2B3DBCEB8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86" y="3260768"/>
            <a:ext cx="3216232" cy="321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Stanford Cardinal Alternate Logo 1993 – 2013 | SPORTS LOGO HISTORY">
            <a:extLst>
              <a:ext uri="{FF2B5EF4-FFF2-40B4-BE49-F238E27FC236}">
                <a16:creationId xmlns:a16="http://schemas.microsoft.com/office/drawing/2014/main" id="{E1F0D121-F4A6-638C-B509-3B750DC23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010" y="3260768"/>
            <a:ext cx="2621349" cy="262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3044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B8F0C-80B0-B46F-6C7A-102D7CD88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9D359-2113-49D2-7092-5750FC43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 forest is a bunch of trees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2BB635-C5B8-A4C3-4102-5243B13CE3A4}"/>
              </a:ext>
            </a:extLst>
          </p:cNvPr>
          <p:cNvSpPr txBox="1"/>
          <p:nvPr/>
        </p:nvSpPr>
        <p:spPr>
          <a:xfrm rot="20913165">
            <a:off x="1173891" y="236967"/>
            <a:ext cx="1421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+mj-lt"/>
              </a:rPr>
              <a:t>causal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D832DB-FA54-08D9-D8A9-E4489A0A3AA6}"/>
              </a:ext>
            </a:extLst>
          </p:cNvPr>
          <p:cNvSpPr txBox="1"/>
          <p:nvPr/>
        </p:nvSpPr>
        <p:spPr>
          <a:xfrm rot="20690941">
            <a:off x="5960075" y="230188"/>
            <a:ext cx="1421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+mj-lt"/>
              </a:rPr>
              <a:t>causal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1C6D6D-18F3-A616-1DD6-22F35B58B91D}"/>
              </a:ext>
            </a:extLst>
          </p:cNvPr>
          <p:cNvGrpSpPr/>
          <p:nvPr/>
        </p:nvGrpSpPr>
        <p:grpSpPr>
          <a:xfrm>
            <a:off x="7386844" y="1300306"/>
            <a:ext cx="3786341" cy="2666661"/>
            <a:chOff x="5751262" y="2029775"/>
            <a:chExt cx="6385422" cy="4497154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C5F0B767-A3C2-FF9D-3D5E-F267A84F461F}"/>
                </a:ext>
              </a:extLst>
            </p:cNvPr>
            <p:cNvSpPr/>
            <p:nvPr/>
          </p:nvSpPr>
          <p:spPr>
            <a:xfrm>
              <a:off x="9207750" y="5185492"/>
              <a:ext cx="1525896" cy="132534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06CAAC7-94EC-1891-5550-824C72E2E23B}"/>
                </a:ext>
              </a:extLst>
            </p:cNvPr>
            <p:cNvSpPr/>
            <p:nvPr/>
          </p:nvSpPr>
          <p:spPr>
            <a:xfrm>
              <a:off x="7980523" y="5085012"/>
              <a:ext cx="901332" cy="14419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693DBA0F-5EA3-561B-2A84-8A501CCEB0D8}"/>
                </a:ext>
              </a:extLst>
            </p:cNvPr>
            <p:cNvSpPr/>
            <p:nvPr/>
          </p:nvSpPr>
          <p:spPr>
            <a:xfrm>
              <a:off x="7786413" y="4041236"/>
              <a:ext cx="1014634" cy="8668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B33DA3D-25CF-2A69-0707-C2122B0E2223}"/>
                </a:ext>
              </a:extLst>
            </p:cNvPr>
            <p:cNvSpPr/>
            <p:nvPr/>
          </p:nvSpPr>
          <p:spPr>
            <a:xfrm>
              <a:off x="5751262" y="4331881"/>
              <a:ext cx="1698668" cy="156645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FA1F27A8-B7F2-464B-2D94-AEC7CAE708C3}"/>
                </a:ext>
              </a:extLst>
            </p:cNvPr>
            <p:cNvSpPr/>
            <p:nvPr/>
          </p:nvSpPr>
          <p:spPr>
            <a:xfrm>
              <a:off x="10479598" y="3678489"/>
              <a:ext cx="1657086" cy="130678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5EA674D-BC20-AEE6-DE37-91A1ECB5DC07}"/>
                </a:ext>
              </a:extLst>
            </p:cNvPr>
            <p:cNvGrpSpPr/>
            <p:nvPr/>
          </p:nvGrpSpPr>
          <p:grpSpPr>
            <a:xfrm>
              <a:off x="6784739" y="2029775"/>
              <a:ext cx="4242806" cy="3353811"/>
              <a:chOff x="-564015" y="3735008"/>
              <a:chExt cx="7053138" cy="3353811"/>
            </a:xfrm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3EF5F3FD-ADE1-4D0B-A21C-51D68BA412FA}"/>
                  </a:ext>
                </a:extLst>
              </p:cNvPr>
              <p:cNvSpPr/>
              <p:nvPr/>
            </p:nvSpPr>
            <p:spPr>
              <a:xfrm>
                <a:off x="3463940" y="3735008"/>
                <a:ext cx="1041536" cy="56163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BCBB48A-2ABB-9BF8-C2BB-5F4A96A3CBD0}"/>
                  </a:ext>
                </a:extLst>
              </p:cNvPr>
              <p:cNvGrpSpPr/>
              <p:nvPr/>
            </p:nvGrpSpPr>
            <p:grpSpPr>
              <a:xfrm>
                <a:off x="2409567" y="4296645"/>
                <a:ext cx="1779374" cy="405721"/>
                <a:chOff x="2409567" y="4296645"/>
                <a:chExt cx="1779374" cy="405721"/>
              </a:xfrm>
            </p:grpSpPr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8F483DEE-A813-0F58-FB71-3D5DD7FE0969}"/>
                    </a:ext>
                  </a:extLst>
                </p:cNvPr>
                <p:cNvCxnSpPr>
                  <a:cxnSpLocks/>
                  <a:stCxn id="31" idx="2"/>
                </p:cNvCxnSpPr>
                <p:nvPr/>
              </p:nvCxnSpPr>
              <p:spPr>
                <a:xfrm flipH="1">
                  <a:off x="2409567" y="4296645"/>
                  <a:ext cx="1575140" cy="36167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691FBFF0-49FF-EB30-C8B5-4D45215C5EAB}"/>
                    </a:ext>
                  </a:extLst>
                </p:cNvPr>
                <p:cNvCxnSpPr>
                  <a:cxnSpLocks/>
                  <a:stCxn id="31" idx="2"/>
                </p:cNvCxnSpPr>
                <p:nvPr/>
              </p:nvCxnSpPr>
              <p:spPr>
                <a:xfrm>
                  <a:off x="3984707" y="4296645"/>
                  <a:ext cx="204234" cy="40572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07026AB1-5143-695A-0BF1-3381D81C85EF}"/>
                  </a:ext>
                </a:extLst>
              </p:cNvPr>
              <p:cNvSpPr/>
              <p:nvPr/>
            </p:nvSpPr>
            <p:spPr>
              <a:xfrm>
                <a:off x="1603840" y="4692451"/>
                <a:ext cx="1059064" cy="561637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58BF58F0-88B5-86CC-C5D6-B6058A3F94EC}"/>
                  </a:ext>
                </a:extLst>
              </p:cNvPr>
              <p:cNvSpPr/>
              <p:nvPr/>
            </p:nvSpPr>
            <p:spPr>
              <a:xfrm>
                <a:off x="3823603" y="4702366"/>
                <a:ext cx="937405" cy="561637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E607F5A-5556-2991-69A1-21D22EC8CDF3}"/>
                  </a:ext>
                </a:extLst>
              </p:cNvPr>
              <p:cNvGrpSpPr/>
              <p:nvPr/>
            </p:nvGrpSpPr>
            <p:grpSpPr>
              <a:xfrm>
                <a:off x="-564015" y="5263338"/>
                <a:ext cx="2667749" cy="966263"/>
                <a:chOff x="684324" y="4296645"/>
                <a:chExt cx="2667749" cy="966263"/>
              </a:xfrm>
            </p:grpSpPr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35E38269-83CB-5CCE-EA27-E23247C5F3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4324" y="4296645"/>
                  <a:ext cx="2667748" cy="96626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98040881-A3C6-5AD2-BDFA-90787E69B2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84323" y="4296645"/>
                  <a:ext cx="67750" cy="6656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3CD0F64-05AA-0398-735F-38BC5A3B9572}"/>
                  </a:ext>
                </a:extLst>
              </p:cNvPr>
              <p:cNvGrpSpPr/>
              <p:nvPr/>
            </p:nvGrpSpPr>
            <p:grpSpPr>
              <a:xfrm>
                <a:off x="4025375" y="5256635"/>
                <a:ext cx="2463748" cy="692147"/>
                <a:chOff x="2477812" y="4283910"/>
                <a:chExt cx="2463748" cy="692147"/>
              </a:xfrm>
            </p:grpSpPr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1B26D424-5829-6509-39B3-D078C0EA140A}"/>
                    </a:ext>
                  </a:extLst>
                </p:cNvPr>
                <p:cNvCxnSpPr>
                  <a:cxnSpLocks/>
                  <a:endCxn id="37" idx="0"/>
                </p:cNvCxnSpPr>
                <p:nvPr/>
              </p:nvCxnSpPr>
              <p:spPr>
                <a:xfrm flipH="1">
                  <a:off x="2477812" y="4283910"/>
                  <a:ext cx="387935" cy="41132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6DD9FCAD-4BA6-A92A-33EB-1BAACDAC639F}"/>
                    </a:ext>
                  </a:extLst>
                </p:cNvPr>
                <p:cNvCxnSpPr>
                  <a:cxnSpLocks/>
                  <a:stCxn id="34" idx="2"/>
                </p:cNvCxnSpPr>
                <p:nvPr/>
              </p:nvCxnSpPr>
              <p:spPr>
                <a:xfrm>
                  <a:off x="2744743" y="4291277"/>
                  <a:ext cx="2196817" cy="68478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43334A16-1D18-FF26-8483-712DAE3EAD6E}"/>
                  </a:ext>
                </a:extLst>
              </p:cNvPr>
              <p:cNvSpPr/>
              <p:nvPr/>
            </p:nvSpPr>
            <p:spPr>
              <a:xfrm>
                <a:off x="3597746" y="5667964"/>
                <a:ext cx="855258" cy="56163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8DC2D1FD-9965-644B-A964-BAF17F4E2277}"/>
                  </a:ext>
                </a:extLst>
              </p:cNvPr>
              <p:cNvGrpSpPr/>
              <p:nvPr/>
            </p:nvGrpSpPr>
            <p:grpSpPr>
              <a:xfrm>
                <a:off x="2632971" y="6205017"/>
                <a:ext cx="1593207" cy="883802"/>
                <a:chOff x="1320449" y="4296645"/>
                <a:chExt cx="2440636" cy="883802"/>
              </a:xfrm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AC6482FC-C0EB-7335-BD3A-A87C703BFD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20449" y="4296645"/>
                  <a:ext cx="2031625" cy="82769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B5BE2FCD-BA41-1FEF-36D6-6889906BEB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52074" y="4296645"/>
                  <a:ext cx="409011" cy="88380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1538BDF-E6C8-E707-F972-D1874FAD3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8773" y="4385755"/>
              <a:ext cx="495221" cy="681271"/>
            </a:xfrm>
            <a:prstGeom prst="rect">
              <a:avLst/>
            </a:prstGeom>
          </p:spPr>
        </p:pic>
        <p:pic>
          <p:nvPicPr>
            <p:cNvPr id="15" name="Picture 7" descr="Adoptable Rabbits | morabbit">
              <a:extLst>
                <a:ext uri="{FF2B5EF4-FFF2-40B4-BE49-F238E27FC236}">
                  <a16:creationId xmlns:a16="http://schemas.microsoft.com/office/drawing/2014/main" id="{A289AD4A-CAFF-AF5C-6992-DC153016EF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707" y="5003390"/>
              <a:ext cx="413229" cy="70525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4AB947-65D2-F91E-077E-C5769D2E4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9735" y="4562125"/>
              <a:ext cx="495221" cy="681271"/>
            </a:xfrm>
            <a:prstGeom prst="rect">
              <a:avLst/>
            </a:prstGeom>
          </p:spPr>
        </p:pic>
        <p:pic>
          <p:nvPicPr>
            <p:cNvPr id="17" name="Picture 7" descr="Adoptable Rabbits | morabbit">
              <a:extLst>
                <a:ext uri="{FF2B5EF4-FFF2-40B4-BE49-F238E27FC236}">
                  <a16:creationId xmlns:a16="http://schemas.microsoft.com/office/drawing/2014/main" id="{A8C24636-A512-3FB9-10E8-A6DFB32FFB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4338" y="4864890"/>
              <a:ext cx="413229" cy="70525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Adoptable Rabbits | morabbit">
              <a:extLst>
                <a:ext uri="{FF2B5EF4-FFF2-40B4-BE49-F238E27FC236}">
                  <a16:creationId xmlns:a16="http://schemas.microsoft.com/office/drawing/2014/main" id="{9ED966AD-B118-100A-7A89-B8E0A32B0A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953" y="4731932"/>
              <a:ext cx="413229" cy="70525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114C265-C453-458F-45FE-0F1799854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8064124" y="5874469"/>
              <a:ext cx="435221" cy="55039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A110E92-793C-8067-5352-56765E49E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40346" y="5101978"/>
              <a:ext cx="529849" cy="67042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A8A86EA-1C44-5501-55E0-62184B6E6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86951" y="5630818"/>
              <a:ext cx="456901" cy="63707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83C0B2F-D7FA-2D38-8C05-C2E7428DE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43874" y="5284793"/>
              <a:ext cx="621651" cy="55530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ED6B91E-FBD5-1391-1B05-DA104C5CA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66349" y="5708646"/>
              <a:ext cx="621651" cy="55530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2237686-A5C7-5C30-82E2-B07933F8F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88000" y="5786898"/>
              <a:ext cx="621651" cy="555308"/>
            </a:xfrm>
            <a:prstGeom prst="rect">
              <a:avLst/>
            </a:prstGeom>
          </p:spPr>
        </p:pic>
        <p:pic>
          <p:nvPicPr>
            <p:cNvPr id="25" name="Picture 2" descr="Giraffe | 3D Metal Model Kits">
              <a:extLst>
                <a:ext uri="{FF2B5EF4-FFF2-40B4-BE49-F238E27FC236}">
                  <a16:creationId xmlns:a16="http://schemas.microsoft.com/office/drawing/2014/main" id="{0CCD5D5C-86B0-BC72-0E63-5BAA02C9F7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7544" y="3722123"/>
              <a:ext cx="602914" cy="103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Giraffe | 3D Metal Model Kits">
              <a:extLst>
                <a:ext uri="{FF2B5EF4-FFF2-40B4-BE49-F238E27FC236}">
                  <a16:creationId xmlns:a16="http://schemas.microsoft.com/office/drawing/2014/main" id="{C92CD9BF-810F-5B1E-3E73-10F0311D26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5124" y="3787316"/>
              <a:ext cx="602914" cy="103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Dr Seuss Svg, Thing 1 Thing 2 Svg, Gift For Kids, Funny Dr Seuss Svg, Thing  Svg, Cute Cat Hat Svg, Kids Svg, Baby Svg">
              <a:extLst>
                <a:ext uri="{FF2B5EF4-FFF2-40B4-BE49-F238E27FC236}">
                  <a16:creationId xmlns:a16="http://schemas.microsoft.com/office/drawing/2014/main" id="{29F0C68A-3316-03DC-7702-DCADAEDBA6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1689" y="4211982"/>
              <a:ext cx="502880" cy="543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The Lorax - Seussville">
              <a:extLst>
                <a:ext uri="{FF2B5EF4-FFF2-40B4-BE49-F238E27FC236}">
                  <a16:creationId xmlns:a16="http://schemas.microsoft.com/office/drawing/2014/main" id="{8F5C19D5-9CF5-682D-1A03-544661F7B2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3731" y="4160950"/>
              <a:ext cx="780177" cy="78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4513C9F-E19F-27E2-4454-0A223DAD8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7577" y="5158830"/>
              <a:ext cx="495221" cy="681271"/>
            </a:xfrm>
            <a:prstGeom prst="rect">
              <a:avLst/>
            </a:prstGeom>
          </p:spPr>
        </p:pic>
        <p:pic>
          <p:nvPicPr>
            <p:cNvPr id="30" name="Picture 8" descr="Puppies - CANINE STRONG">
              <a:extLst>
                <a:ext uri="{FF2B5EF4-FFF2-40B4-BE49-F238E27FC236}">
                  <a16:creationId xmlns:a16="http://schemas.microsoft.com/office/drawing/2014/main" id="{87E8D64C-EF3E-C635-8333-209DACDB1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3730" y="4091758"/>
              <a:ext cx="432158" cy="741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40" name="Group 8239">
            <a:extLst>
              <a:ext uri="{FF2B5EF4-FFF2-40B4-BE49-F238E27FC236}">
                <a16:creationId xmlns:a16="http://schemas.microsoft.com/office/drawing/2014/main" id="{6CBD9274-7C26-5415-CFD1-8FFCF6750F88}"/>
              </a:ext>
            </a:extLst>
          </p:cNvPr>
          <p:cNvGrpSpPr/>
          <p:nvPr/>
        </p:nvGrpSpPr>
        <p:grpSpPr>
          <a:xfrm>
            <a:off x="815622" y="1809790"/>
            <a:ext cx="4465634" cy="2723499"/>
            <a:chOff x="900766" y="1959037"/>
            <a:chExt cx="4465634" cy="272349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23C53B7-AEF9-99DB-0F17-AC57782196D3}"/>
                </a:ext>
              </a:extLst>
            </p:cNvPr>
            <p:cNvGrpSpPr/>
            <p:nvPr/>
          </p:nvGrpSpPr>
          <p:grpSpPr>
            <a:xfrm>
              <a:off x="900766" y="1959037"/>
              <a:ext cx="4465634" cy="2723499"/>
              <a:chOff x="5751262" y="2009738"/>
              <a:chExt cx="7531005" cy="4593008"/>
            </a:xfrm>
          </p:grpSpPr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F4F6F997-7AA4-623E-456B-8339C7E231EB}"/>
                  </a:ext>
                </a:extLst>
              </p:cNvPr>
              <p:cNvSpPr/>
              <p:nvPr/>
            </p:nvSpPr>
            <p:spPr>
              <a:xfrm>
                <a:off x="9977328" y="5269293"/>
                <a:ext cx="1525896" cy="13253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FBC31A29-E265-FCFE-28A0-3157158393EB}"/>
                  </a:ext>
                </a:extLst>
              </p:cNvPr>
              <p:cNvSpPr/>
              <p:nvPr/>
            </p:nvSpPr>
            <p:spPr>
              <a:xfrm>
                <a:off x="8436931" y="5021091"/>
                <a:ext cx="1257022" cy="144191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E20EA166-343C-8814-A4A3-F078A35994A5}"/>
                  </a:ext>
                </a:extLst>
              </p:cNvPr>
              <p:cNvSpPr/>
              <p:nvPr/>
            </p:nvSpPr>
            <p:spPr>
              <a:xfrm>
                <a:off x="7033898" y="4041235"/>
                <a:ext cx="1767149" cy="127395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F9C10F4C-2FA9-A015-CF8A-E3DC48D72A46}"/>
                  </a:ext>
                </a:extLst>
              </p:cNvPr>
              <p:cNvSpPr/>
              <p:nvPr/>
            </p:nvSpPr>
            <p:spPr>
              <a:xfrm>
                <a:off x="5751262" y="4331882"/>
                <a:ext cx="1231525" cy="106181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2" name="Rounded Rectangle 8191">
                <a:extLst>
                  <a:ext uri="{FF2B5EF4-FFF2-40B4-BE49-F238E27FC236}">
                    <a16:creationId xmlns:a16="http://schemas.microsoft.com/office/drawing/2014/main" id="{98BB971E-ED1C-2347-ED7E-67FF61CA611D}"/>
                  </a:ext>
                </a:extLst>
              </p:cNvPr>
              <p:cNvSpPr/>
              <p:nvPr/>
            </p:nvSpPr>
            <p:spPr>
              <a:xfrm>
                <a:off x="11625182" y="5295960"/>
                <a:ext cx="1657085" cy="130678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93" name="Group 8192">
                <a:extLst>
                  <a:ext uri="{FF2B5EF4-FFF2-40B4-BE49-F238E27FC236}">
                    <a16:creationId xmlns:a16="http://schemas.microsoft.com/office/drawing/2014/main" id="{91D01891-2AB5-B9E3-860F-B46BDAF11D69}"/>
                  </a:ext>
                </a:extLst>
              </p:cNvPr>
              <p:cNvGrpSpPr/>
              <p:nvPr/>
            </p:nvGrpSpPr>
            <p:grpSpPr>
              <a:xfrm>
                <a:off x="6784739" y="2009738"/>
                <a:ext cx="4242806" cy="2855151"/>
                <a:chOff x="-564015" y="3714971"/>
                <a:chExt cx="7053138" cy="2855151"/>
              </a:xfrm>
            </p:grpSpPr>
            <p:sp>
              <p:nvSpPr>
                <p:cNvPr id="8212" name="Rounded Rectangle 8211">
                  <a:extLst>
                    <a:ext uri="{FF2B5EF4-FFF2-40B4-BE49-F238E27FC236}">
                      <a16:creationId xmlns:a16="http://schemas.microsoft.com/office/drawing/2014/main" id="{A77C759D-29E4-4159-6AC3-4691017FE285}"/>
                    </a:ext>
                  </a:extLst>
                </p:cNvPr>
                <p:cNvSpPr/>
                <p:nvPr/>
              </p:nvSpPr>
              <p:spPr>
                <a:xfrm>
                  <a:off x="2267078" y="3714971"/>
                  <a:ext cx="1041536" cy="561637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grpSp>
              <p:nvGrpSpPr>
                <p:cNvPr id="8213" name="Group 8212">
                  <a:extLst>
                    <a:ext uri="{FF2B5EF4-FFF2-40B4-BE49-F238E27FC236}">
                      <a16:creationId xmlns:a16="http://schemas.microsoft.com/office/drawing/2014/main" id="{61BCC686-5C03-4A55-5B3B-10AACFE7E53C}"/>
                    </a:ext>
                  </a:extLst>
                </p:cNvPr>
                <p:cNvGrpSpPr/>
                <p:nvPr/>
              </p:nvGrpSpPr>
              <p:grpSpPr>
                <a:xfrm>
                  <a:off x="1212705" y="4276608"/>
                  <a:ext cx="3079603" cy="425758"/>
                  <a:chOff x="1212705" y="4276608"/>
                  <a:chExt cx="3079603" cy="425758"/>
                </a:xfrm>
              </p:grpSpPr>
              <p:cxnSp>
                <p:nvCxnSpPr>
                  <p:cNvPr id="8226" name="Straight Arrow Connector 8225">
                    <a:extLst>
                      <a:ext uri="{FF2B5EF4-FFF2-40B4-BE49-F238E27FC236}">
                        <a16:creationId xmlns:a16="http://schemas.microsoft.com/office/drawing/2014/main" id="{FFC6AF16-B6B9-2CFE-EB1C-79B5AE5AE339}"/>
                      </a:ext>
                    </a:extLst>
                  </p:cNvPr>
                  <p:cNvCxnSpPr>
                    <a:cxnSpLocks/>
                    <a:stCxn id="8212" idx="2"/>
                  </p:cNvCxnSpPr>
                  <p:nvPr/>
                </p:nvCxnSpPr>
                <p:spPr>
                  <a:xfrm flipH="1">
                    <a:off x="1212705" y="4276608"/>
                    <a:ext cx="1575140" cy="36168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27" name="Straight Arrow Connector 8226">
                    <a:extLst>
                      <a:ext uri="{FF2B5EF4-FFF2-40B4-BE49-F238E27FC236}">
                        <a16:creationId xmlns:a16="http://schemas.microsoft.com/office/drawing/2014/main" id="{46298A64-BE74-4D99-CBFD-3D68FF512877}"/>
                      </a:ext>
                    </a:extLst>
                  </p:cNvPr>
                  <p:cNvCxnSpPr>
                    <a:cxnSpLocks/>
                    <a:stCxn id="8212" idx="2"/>
                    <a:endCxn id="8215" idx="0"/>
                  </p:cNvCxnSpPr>
                  <p:nvPr/>
                </p:nvCxnSpPr>
                <p:spPr>
                  <a:xfrm>
                    <a:off x="2787846" y="4276608"/>
                    <a:ext cx="1504462" cy="42575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14" name="Rounded Rectangle 8213">
                  <a:extLst>
                    <a:ext uri="{FF2B5EF4-FFF2-40B4-BE49-F238E27FC236}">
                      <a16:creationId xmlns:a16="http://schemas.microsoft.com/office/drawing/2014/main" id="{4F0C45E5-6B68-5143-CFAA-82F9CE904D59}"/>
                    </a:ext>
                  </a:extLst>
                </p:cNvPr>
                <p:cNvSpPr/>
                <p:nvPr/>
              </p:nvSpPr>
              <p:spPr>
                <a:xfrm>
                  <a:off x="571612" y="4717706"/>
                  <a:ext cx="1059063" cy="561637"/>
                </a:xfrm>
                <a:prstGeom prst="round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8215" name="Rounded Rectangle 8214">
                  <a:extLst>
                    <a:ext uri="{FF2B5EF4-FFF2-40B4-BE49-F238E27FC236}">
                      <a16:creationId xmlns:a16="http://schemas.microsoft.com/office/drawing/2014/main" id="{5FA8DCA7-FA32-2FC6-7C70-FE378273B8D8}"/>
                    </a:ext>
                  </a:extLst>
                </p:cNvPr>
                <p:cNvSpPr/>
                <p:nvPr/>
              </p:nvSpPr>
              <p:spPr>
                <a:xfrm>
                  <a:off x="3823603" y="4702366"/>
                  <a:ext cx="937405" cy="561637"/>
                </a:xfrm>
                <a:prstGeom prst="round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grpSp>
              <p:nvGrpSpPr>
                <p:cNvPr id="8216" name="Group 8215">
                  <a:extLst>
                    <a:ext uri="{FF2B5EF4-FFF2-40B4-BE49-F238E27FC236}">
                      <a16:creationId xmlns:a16="http://schemas.microsoft.com/office/drawing/2014/main" id="{21D9CAB1-173B-051D-B633-F23513613F6D}"/>
                    </a:ext>
                  </a:extLst>
                </p:cNvPr>
                <p:cNvGrpSpPr/>
                <p:nvPr/>
              </p:nvGrpSpPr>
              <p:grpSpPr>
                <a:xfrm>
                  <a:off x="-564015" y="5279344"/>
                  <a:ext cx="2599999" cy="950257"/>
                  <a:chOff x="684324" y="4312651"/>
                  <a:chExt cx="2599999" cy="950257"/>
                </a:xfrm>
              </p:grpSpPr>
              <p:cxnSp>
                <p:nvCxnSpPr>
                  <p:cNvPr id="8224" name="Straight Arrow Connector 8223">
                    <a:extLst>
                      <a:ext uri="{FF2B5EF4-FFF2-40B4-BE49-F238E27FC236}">
                        <a16:creationId xmlns:a16="http://schemas.microsoft.com/office/drawing/2014/main" id="{BD7CBE71-D544-E80B-F3BE-4EDC75D7522F}"/>
                      </a:ext>
                    </a:extLst>
                  </p:cNvPr>
                  <p:cNvCxnSpPr>
                    <a:cxnSpLocks/>
                    <a:stCxn id="8214" idx="2"/>
                  </p:cNvCxnSpPr>
                  <p:nvPr/>
                </p:nvCxnSpPr>
                <p:spPr>
                  <a:xfrm flipH="1">
                    <a:off x="684324" y="4312651"/>
                    <a:ext cx="1665158" cy="95025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25" name="Straight Arrow Connector 8224">
                    <a:extLst>
                      <a:ext uri="{FF2B5EF4-FFF2-40B4-BE49-F238E27FC236}">
                        <a16:creationId xmlns:a16="http://schemas.microsoft.com/office/drawing/2014/main" id="{EFF3309A-E98C-DBDD-95EE-A21FD7687626}"/>
                      </a:ext>
                    </a:extLst>
                  </p:cNvPr>
                  <p:cNvCxnSpPr>
                    <a:cxnSpLocks/>
                    <a:stCxn id="8214" idx="2"/>
                  </p:cNvCxnSpPr>
                  <p:nvPr/>
                </p:nvCxnSpPr>
                <p:spPr>
                  <a:xfrm>
                    <a:off x="2349482" y="4312651"/>
                    <a:ext cx="934841" cy="64967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17" name="Group 8216">
                  <a:extLst>
                    <a:ext uri="{FF2B5EF4-FFF2-40B4-BE49-F238E27FC236}">
                      <a16:creationId xmlns:a16="http://schemas.microsoft.com/office/drawing/2014/main" id="{0B821F20-B41A-40F6-EA65-CD320BA1A8A6}"/>
                    </a:ext>
                  </a:extLst>
                </p:cNvPr>
                <p:cNvGrpSpPr/>
                <p:nvPr/>
              </p:nvGrpSpPr>
              <p:grpSpPr>
                <a:xfrm>
                  <a:off x="3549085" y="5256635"/>
                  <a:ext cx="2940038" cy="1313487"/>
                  <a:chOff x="2001522" y="4283910"/>
                  <a:chExt cx="2940038" cy="1313487"/>
                </a:xfrm>
              </p:grpSpPr>
              <p:cxnSp>
                <p:nvCxnSpPr>
                  <p:cNvPr id="8222" name="Straight Arrow Connector 8221">
                    <a:extLst>
                      <a:ext uri="{FF2B5EF4-FFF2-40B4-BE49-F238E27FC236}">
                        <a16:creationId xmlns:a16="http://schemas.microsoft.com/office/drawing/2014/main" id="{939FD736-C381-48EE-4CE6-53666A62A4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001522" y="4283910"/>
                    <a:ext cx="864226" cy="131348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23" name="Straight Arrow Connector 8222">
                    <a:extLst>
                      <a:ext uri="{FF2B5EF4-FFF2-40B4-BE49-F238E27FC236}">
                        <a16:creationId xmlns:a16="http://schemas.microsoft.com/office/drawing/2014/main" id="{0F82B43A-BCE9-59DA-956C-5763A30EF555}"/>
                      </a:ext>
                    </a:extLst>
                  </p:cNvPr>
                  <p:cNvCxnSpPr>
                    <a:cxnSpLocks/>
                    <a:stCxn id="8215" idx="2"/>
                  </p:cNvCxnSpPr>
                  <p:nvPr/>
                </p:nvCxnSpPr>
                <p:spPr>
                  <a:xfrm>
                    <a:off x="2744743" y="4291277"/>
                    <a:ext cx="2196817" cy="68478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8195" name="Picture 8194">
                <a:extLst>
                  <a:ext uri="{FF2B5EF4-FFF2-40B4-BE49-F238E27FC236}">
                    <a16:creationId xmlns:a16="http://schemas.microsoft.com/office/drawing/2014/main" id="{A8B40FCD-FCE0-0D80-ECFC-348B0BE12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73633" y="3968257"/>
                <a:ext cx="495220" cy="681271"/>
              </a:xfrm>
              <a:prstGeom prst="rect">
                <a:avLst/>
              </a:prstGeom>
            </p:spPr>
          </p:pic>
          <p:pic>
            <p:nvPicPr>
              <p:cNvPr id="8196" name="Picture 7" descr="Adoptable Rabbits | morabbit">
                <a:extLst>
                  <a:ext uri="{FF2B5EF4-FFF2-40B4-BE49-F238E27FC236}">
                    <a16:creationId xmlns:a16="http://schemas.microsoft.com/office/drawing/2014/main" id="{CF4BA148-0861-08C2-DB9E-E4FF7CD43B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3237" y="4315835"/>
                <a:ext cx="413229" cy="705256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7" name="Picture 8196">
                <a:extLst>
                  <a:ext uri="{FF2B5EF4-FFF2-40B4-BE49-F238E27FC236}">
                    <a16:creationId xmlns:a16="http://schemas.microsoft.com/office/drawing/2014/main" id="{BB263B11-4467-F8F4-BF9F-9367FE882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9981" y="4458510"/>
                <a:ext cx="495220" cy="681271"/>
              </a:xfrm>
              <a:prstGeom prst="rect">
                <a:avLst/>
              </a:prstGeom>
            </p:spPr>
          </p:pic>
          <p:pic>
            <p:nvPicPr>
              <p:cNvPr id="8198" name="Picture 7" descr="Adoptable Rabbits | morabbit">
                <a:extLst>
                  <a:ext uri="{FF2B5EF4-FFF2-40B4-BE49-F238E27FC236}">
                    <a16:creationId xmlns:a16="http://schemas.microsoft.com/office/drawing/2014/main" id="{3663DC98-0CE8-8AC8-A2BB-FCB9C04FE8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7363" y="4349598"/>
                <a:ext cx="413229" cy="705256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9" name="Picture 7" descr="Adoptable Rabbits | morabbit">
                <a:extLst>
                  <a:ext uri="{FF2B5EF4-FFF2-40B4-BE49-F238E27FC236}">
                    <a16:creationId xmlns:a16="http://schemas.microsoft.com/office/drawing/2014/main" id="{B460DC09-D260-3F22-345B-2AF947E653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1953" y="4731932"/>
                <a:ext cx="413229" cy="705256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0" name="Picture 8199">
                <a:extLst>
                  <a:ext uri="{FF2B5EF4-FFF2-40B4-BE49-F238E27FC236}">
                    <a16:creationId xmlns:a16="http://schemas.microsoft.com/office/drawing/2014/main" id="{C4BEAEEF-A047-7E01-40F1-B69FADAD6F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7975249" y="4199449"/>
                <a:ext cx="435220" cy="550390"/>
              </a:xfrm>
              <a:prstGeom prst="rect">
                <a:avLst/>
              </a:prstGeom>
            </p:spPr>
          </p:pic>
          <p:pic>
            <p:nvPicPr>
              <p:cNvPr id="8201" name="Picture 8200">
                <a:extLst>
                  <a:ext uri="{FF2B5EF4-FFF2-40B4-BE49-F238E27FC236}">
                    <a16:creationId xmlns:a16="http://schemas.microsoft.com/office/drawing/2014/main" id="{FDFD7554-CC13-C716-A7CF-6C57DFC662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32253" y="5186595"/>
                <a:ext cx="529849" cy="670421"/>
              </a:xfrm>
              <a:prstGeom prst="rect">
                <a:avLst/>
              </a:prstGeom>
            </p:spPr>
          </p:pic>
          <p:pic>
            <p:nvPicPr>
              <p:cNvPr id="8202" name="Picture 8201">
                <a:extLst>
                  <a:ext uri="{FF2B5EF4-FFF2-40B4-BE49-F238E27FC236}">
                    <a16:creationId xmlns:a16="http://schemas.microsoft.com/office/drawing/2014/main" id="{E436F890-CBA9-23E4-38C2-8582A6067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78857" y="5715434"/>
                <a:ext cx="456901" cy="637073"/>
              </a:xfrm>
              <a:prstGeom prst="rect">
                <a:avLst/>
              </a:prstGeom>
            </p:spPr>
          </p:pic>
          <p:pic>
            <p:nvPicPr>
              <p:cNvPr id="8203" name="Picture 8202">
                <a:extLst>
                  <a:ext uri="{FF2B5EF4-FFF2-40B4-BE49-F238E27FC236}">
                    <a16:creationId xmlns:a16="http://schemas.microsoft.com/office/drawing/2014/main" id="{00C8AECE-EC70-E2B1-056A-7A831694EA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13453" y="5368593"/>
                <a:ext cx="621651" cy="555308"/>
              </a:xfrm>
              <a:prstGeom prst="rect">
                <a:avLst/>
              </a:prstGeom>
            </p:spPr>
          </p:pic>
          <p:pic>
            <p:nvPicPr>
              <p:cNvPr id="8204" name="Picture 8203">
                <a:extLst>
                  <a:ext uri="{FF2B5EF4-FFF2-40B4-BE49-F238E27FC236}">
                    <a16:creationId xmlns:a16="http://schemas.microsoft.com/office/drawing/2014/main" id="{2BF2CF0E-4470-734C-76B3-4D36C8B968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35928" y="5792447"/>
                <a:ext cx="621651" cy="555308"/>
              </a:xfrm>
              <a:prstGeom prst="rect">
                <a:avLst/>
              </a:prstGeom>
            </p:spPr>
          </p:pic>
          <p:pic>
            <p:nvPicPr>
              <p:cNvPr id="8205" name="Picture 8204">
                <a:extLst>
                  <a:ext uri="{FF2B5EF4-FFF2-40B4-BE49-F238E27FC236}">
                    <a16:creationId xmlns:a16="http://schemas.microsoft.com/office/drawing/2014/main" id="{6466ED5A-6058-6DB4-F511-27E60921C3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57578" y="5870699"/>
                <a:ext cx="621651" cy="555308"/>
              </a:xfrm>
              <a:prstGeom prst="rect">
                <a:avLst/>
              </a:prstGeom>
            </p:spPr>
          </p:pic>
          <p:pic>
            <p:nvPicPr>
              <p:cNvPr id="8206" name="Picture 2" descr="Giraffe | 3D Metal Model Kits">
                <a:extLst>
                  <a:ext uri="{FF2B5EF4-FFF2-40B4-BE49-F238E27FC236}">
                    <a16:creationId xmlns:a16="http://schemas.microsoft.com/office/drawing/2014/main" id="{44598915-FFD9-A9E2-2495-DE1E71120A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40406" y="5368593"/>
                <a:ext cx="602914" cy="10352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7" name="Picture 2" descr="Giraffe | 3D Metal Model Kits">
                <a:extLst>
                  <a:ext uri="{FF2B5EF4-FFF2-40B4-BE49-F238E27FC236}">
                    <a16:creationId xmlns:a16="http://schemas.microsoft.com/office/drawing/2014/main" id="{94FA5E32-C7A9-788E-7E77-91E662636F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43320" y="5440518"/>
                <a:ext cx="602914" cy="10352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8" name="Picture 4" descr="Dr Seuss Svg, Thing 1 Thing 2 Svg, Gift For Kids, Funny Dr Seuss Svg, Thing  Svg, Cute Cat Hat Svg, Kids Svg, Baby Svg">
                <a:extLst>
                  <a:ext uri="{FF2B5EF4-FFF2-40B4-BE49-F238E27FC236}">
                    <a16:creationId xmlns:a16="http://schemas.microsoft.com/office/drawing/2014/main" id="{DEBCE103-18D7-583B-FA7C-910ECD442B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8685" y="5786897"/>
                <a:ext cx="502880" cy="5439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9" name="Picture 6" descr="The Lorax - Seussville">
                <a:extLst>
                  <a:ext uri="{FF2B5EF4-FFF2-40B4-BE49-F238E27FC236}">
                    <a16:creationId xmlns:a16="http://schemas.microsoft.com/office/drawing/2014/main" id="{500F1CAC-8ED7-E77F-73D0-3610CBA712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1808" y="5126089"/>
                <a:ext cx="780177" cy="7801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10" name="Picture 8209">
                <a:extLst>
                  <a:ext uri="{FF2B5EF4-FFF2-40B4-BE49-F238E27FC236}">
                    <a16:creationId xmlns:a16="http://schemas.microsoft.com/office/drawing/2014/main" id="{804BA7A1-72BD-CB2D-79DF-02FE4E1E0A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9994" y="4655843"/>
                <a:ext cx="495220" cy="681271"/>
              </a:xfrm>
              <a:prstGeom prst="rect">
                <a:avLst/>
              </a:prstGeom>
            </p:spPr>
          </p:pic>
          <p:pic>
            <p:nvPicPr>
              <p:cNvPr id="8211" name="Picture 8" descr="Puppies - CANINE STRONG">
                <a:extLst>
                  <a:ext uri="{FF2B5EF4-FFF2-40B4-BE49-F238E27FC236}">
                    <a16:creationId xmlns:a16="http://schemas.microsoft.com/office/drawing/2014/main" id="{539282E3-CAB7-2599-DD13-2A3C6A76FA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93730" y="4091758"/>
                <a:ext cx="432158" cy="741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228" name="Rounded Rectangle 8227">
              <a:extLst>
                <a:ext uri="{FF2B5EF4-FFF2-40B4-BE49-F238E27FC236}">
                  <a16:creationId xmlns:a16="http://schemas.microsoft.com/office/drawing/2014/main" id="{7E77FF8F-82EF-A86F-EF39-3DD85712A2C5}"/>
                </a:ext>
              </a:extLst>
            </p:cNvPr>
            <p:cNvSpPr/>
            <p:nvPr/>
          </p:nvSpPr>
          <p:spPr>
            <a:xfrm>
              <a:off x="4043468" y="3122246"/>
              <a:ext cx="305069" cy="333032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8229" name="Straight Arrow Connector 8228">
              <a:extLst>
                <a:ext uri="{FF2B5EF4-FFF2-40B4-BE49-F238E27FC236}">
                  <a16:creationId xmlns:a16="http://schemas.microsoft.com/office/drawing/2014/main" id="{49DFA7B5-65BF-2683-0027-8FECC5F28108}"/>
                </a:ext>
              </a:extLst>
            </p:cNvPr>
            <p:cNvCxnSpPr>
              <a:cxnSpLocks/>
              <a:stCxn id="8228" idx="2"/>
            </p:cNvCxnSpPr>
            <p:nvPr/>
          </p:nvCxnSpPr>
          <p:spPr>
            <a:xfrm>
              <a:off x="4196003" y="3455278"/>
              <a:ext cx="406177" cy="3586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2" name="Straight Arrow Connector 8231">
              <a:extLst>
                <a:ext uri="{FF2B5EF4-FFF2-40B4-BE49-F238E27FC236}">
                  <a16:creationId xmlns:a16="http://schemas.microsoft.com/office/drawing/2014/main" id="{B683B088-9C62-ACD0-A06B-D188CD9E7438}"/>
                </a:ext>
              </a:extLst>
            </p:cNvPr>
            <p:cNvCxnSpPr>
              <a:cxnSpLocks/>
              <a:stCxn id="8228" idx="2"/>
              <a:endCxn id="60" idx="0"/>
            </p:cNvCxnSpPr>
            <p:nvPr/>
          </p:nvCxnSpPr>
          <p:spPr>
            <a:xfrm flipH="1">
              <a:off x="3859085" y="3455278"/>
              <a:ext cx="336918" cy="4365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3" name="Group 8292">
            <a:extLst>
              <a:ext uri="{FF2B5EF4-FFF2-40B4-BE49-F238E27FC236}">
                <a16:creationId xmlns:a16="http://schemas.microsoft.com/office/drawing/2014/main" id="{1485FA37-6FB0-8E08-EB31-95C5358A6803}"/>
              </a:ext>
            </a:extLst>
          </p:cNvPr>
          <p:cNvGrpSpPr/>
          <p:nvPr/>
        </p:nvGrpSpPr>
        <p:grpSpPr>
          <a:xfrm>
            <a:off x="4152818" y="3773580"/>
            <a:ext cx="5335542" cy="2937545"/>
            <a:chOff x="4152818" y="3773580"/>
            <a:chExt cx="5335542" cy="2937545"/>
          </a:xfrm>
        </p:grpSpPr>
        <p:grpSp>
          <p:nvGrpSpPr>
            <p:cNvPr id="8242" name="Group 8241">
              <a:extLst>
                <a:ext uri="{FF2B5EF4-FFF2-40B4-BE49-F238E27FC236}">
                  <a16:creationId xmlns:a16="http://schemas.microsoft.com/office/drawing/2014/main" id="{D52669FD-D67E-8488-5C32-50D2CE0F3512}"/>
                </a:ext>
              </a:extLst>
            </p:cNvPr>
            <p:cNvGrpSpPr/>
            <p:nvPr/>
          </p:nvGrpSpPr>
          <p:grpSpPr>
            <a:xfrm>
              <a:off x="4152818" y="3773580"/>
              <a:ext cx="5335542" cy="2937545"/>
              <a:chOff x="4578565" y="2009738"/>
              <a:chExt cx="8998049" cy="4953983"/>
            </a:xfrm>
          </p:grpSpPr>
          <p:sp>
            <p:nvSpPr>
              <p:cNvPr id="8246" name="Rounded Rectangle 8245">
                <a:extLst>
                  <a:ext uri="{FF2B5EF4-FFF2-40B4-BE49-F238E27FC236}">
                    <a16:creationId xmlns:a16="http://schemas.microsoft.com/office/drawing/2014/main" id="{9D6ED49F-B7E1-1947-4D40-1FE783CB1FE1}"/>
                  </a:ext>
                </a:extLst>
              </p:cNvPr>
              <p:cNvSpPr/>
              <p:nvPr/>
            </p:nvSpPr>
            <p:spPr>
              <a:xfrm>
                <a:off x="9655030" y="4546091"/>
                <a:ext cx="1525896" cy="13253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7" name="Rounded Rectangle 8246">
                <a:extLst>
                  <a:ext uri="{FF2B5EF4-FFF2-40B4-BE49-F238E27FC236}">
                    <a16:creationId xmlns:a16="http://schemas.microsoft.com/office/drawing/2014/main" id="{F6A0DB68-A9A1-5491-BC19-150D13B0D7C5}"/>
                  </a:ext>
                </a:extLst>
              </p:cNvPr>
              <p:cNvSpPr/>
              <p:nvPr/>
            </p:nvSpPr>
            <p:spPr>
              <a:xfrm>
                <a:off x="8226152" y="5521804"/>
                <a:ext cx="1257022" cy="144191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8" name="Rounded Rectangle 8247">
                <a:extLst>
                  <a:ext uri="{FF2B5EF4-FFF2-40B4-BE49-F238E27FC236}">
                    <a16:creationId xmlns:a16="http://schemas.microsoft.com/office/drawing/2014/main" id="{618535D5-5EA1-1D83-66A1-BA7E7C04F89C}"/>
                  </a:ext>
                </a:extLst>
              </p:cNvPr>
              <p:cNvSpPr/>
              <p:nvPr/>
            </p:nvSpPr>
            <p:spPr>
              <a:xfrm>
                <a:off x="6270372" y="5666668"/>
                <a:ext cx="1387119" cy="127395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9" name="Rounded Rectangle 8248">
                <a:extLst>
                  <a:ext uri="{FF2B5EF4-FFF2-40B4-BE49-F238E27FC236}">
                    <a16:creationId xmlns:a16="http://schemas.microsoft.com/office/drawing/2014/main" id="{54DDE8C1-6D81-7389-FAB9-18252DD84570}"/>
                  </a:ext>
                </a:extLst>
              </p:cNvPr>
              <p:cNvSpPr/>
              <p:nvPr/>
            </p:nvSpPr>
            <p:spPr>
              <a:xfrm>
                <a:off x="4578565" y="4498065"/>
                <a:ext cx="1231525" cy="106181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50" name="Rounded Rectangle 8249">
                <a:extLst>
                  <a:ext uri="{FF2B5EF4-FFF2-40B4-BE49-F238E27FC236}">
                    <a16:creationId xmlns:a16="http://schemas.microsoft.com/office/drawing/2014/main" id="{D6CE5105-C55C-C2D2-DAFA-F59E07628566}"/>
                  </a:ext>
                </a:extLst>
              </p:cNvPr>
              <p:cNvSpPr/>
              <p:nvPr/>
            </p:nvSpPr>
            <p:spPr>
              <a:xfrm>
                <a:off x="11919529" y="4359882"/>
                <a:ext cx="1657085" cy="130678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251" name="Group 8250">
                <a:extLst>
                  <a:ext uri="{FF2B5EF4-FFF2-40B4-BE49-F238E27FC236}">
                    <a16:creationId xmlns:a16="http://schemas.microsoft.com/office/drawing/2014/main" id="{DBCE6CB6-4F18-E587-0E6D-024E75C11CC3}"/>
                  </a:ext>
                </a:extLst>
              </p:cNvPr>
              <p:cNvGrpSpPr/>
              <p:nvPr/>
            </p:nvGrpSpPr>
            <p:grpSpPr>
              <a:xfrm>
                <a:off x="5481286" y="2009738"/>
                <a:ext cx="6410127" cy="2536354"/>
                <a:chOff x="-2730844" y="3714971"/>
                <a:chExt cx="10656041" cy="2536354"/>
              </a:xfrm>
            </p:grpSpPr>
            <p:sp>
              <p:nvSpPr>
                <p:cNvPr id="8269" name="Rounded Rectangle 8268">
                  <a:extLst>
                    <a:ext uri="{FF2B5EF4-FFF2-40B4-BE49-F238E27FC236}">
                      <a16:creationId xmlns:a16="http://schemas.microsoft.com/office/drawing/2014/main" id="{CCCCB18A-9C63-6028-66AA-12338F58636C}"/>
                    </a:ext>
                  </a:extLst>
                </p:cNvPr>
                <p:cNvSpPr/>
                <p:nvPr/>
              </p:nvSpPr>
              <p:spPr>
                <a:xfrm>
                  <a:off x="2267078" y="3714971"/>
                  <a:ext cx="1041536" cy="561637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grpSp>
              <p:nvGrpSpPr>
                <p:cNvPr id="8270" name="Group 8269">
                  <a:extLst>
                    <a:ext uri="{FF2B5EF4-FFF2-40B4-BE49-F238E27FC236}">
                      <a16:creationId xmlns:a16="http://schemas.microsoft.com/office/drawing/2014/main" id="{768B70A9-AE66-4692-A0CF-822B00E05CD1}"/>
                    </a:ext>
                  </a:extLst>
                </p:cNvPr>
                <p:cNvGrpSpPr/>
                <p:nvPr/>
              </p:nvGrpSpPr>
              <p:grpSpPr>
                <a:xfrm>
                  <a:off x="1212705" y="4276608"/>
                  <a:ext cx="3079603" cy="425758"/>
                  <a:chOff x="1212705" y="4276608"/>
                  <a:chExt cx="3079603" cy="425758"/>
                </a:xfrm>
              </p:grpSpPr>
              <p:cxnSp>
                <p:nvCxnSpPr>
                  <p:cNvPr id="8279" name="Straight Arrow Connector 8278">
                    <a:extLst>
                      <a:ext uri="{FF2B5EF4-FFF2-40B4-BE49-F238E27FC236}">
                        <a16:creationId xmlns:a16="http://schemas.microsoft.com/office/drawing/2014/main" id="{360F9BAF-F61C-AD83-DF10-D77AA1EFB4AE}"/>
                      </a:ext>
                    </a:extLst>
                  </p:cNvPr>
                  <p:cNvCxnSpPr>
                    <a:cxnSpLocks/>
                    <a:stCxn id="8269" idx="2"/>
                  </p:cNvCxnSpPr>
                  <p:nvPr/>
                </p:nvCxnSpPr>
                <p:spPr>
                  <a:xfrm flipH="1">
                    <a:off x="1212705" y="4276608"/>
                    <a:ext cx="1575140" cy="36168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80" name="Straight Arrow Connector 8279">
                    <a:extLst>
                      <a:ext uri="{FF2B5EF4-FFF2-40B4-BE49-F238E27FC236}">
                        <a16:creationId xmlns:a16="http://schemas.microsoft.com/office/drawing/2014/main" id="{DBD41AFB-0D5B-AA11-57AF-4EF2AB560299}"/>
                      </a:ext>
                    </a:extLst>
                  </p:cNvPr>
                  <p:cNvCxnSpPr>
                    <a:cxnSpLocks/>
                    <a:stCxn id="8269" idx="2"/>
                    <a:endCxn id="8272" idx="0"/>
                  </p:cNvCxnSpPr>
                  <p:nvPr/>
                </p:nvCxnSpPr>
                <p:spPr>
                  <a:xfrm>
                    <a:off x="2787846" y="4276608"/>
                    <a:ext cx="1504462" cy="42575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71" name="Rounded Rectangle 8270">
                  <a:extLst>
                    <a:ext uri="{FF2B5EF4-FFF2-40B4-BE49-F238E27FC236}">
                      <a16:creationId xmlns:a16="http://schemas.microsoft.com/office/drawing/2014/main" id="{303784AA-E211-2532-B2A2-2CC99D649F15}"/>
                    </a:ext>
                  </a:extLst>
                </p:cNvPr>
                <p:cNvSpPr/>
                <p:nvPr/>
              </p:nvSpPr>
              <p:spPr>
                <a:xfrm>
                  <a:off x="571612" y="4717706"/>
                  <a:ext cx="1059063" cy="561637"/>
                </a:xfrm>
                <a:prstGeom prst="round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8272" name="Rounded Rectangle 8271">
                  <a:extLst>
                    <a:ext uri="{FF2B5EF4-FFF2-40B4-BE49-F238E27FC236}">
                      <a16:creationId xmlns:a16="http://schemas.microsoft.com/office/drawing/2014/main" id="{4AC454F7-5556-5E56-4722-5CA38D513DA0}"/>
                    </a:ext>
                  </a:extLst>
                </p:cNvPr>
                <p:cNvSpPr/>
                <p:nvPr/>
              </p:nvSpPr>
              <p:spPr>
                <a:xfrm>
                  <a:off x="3823603" y="4702366"/>
                  <a:ext cx="937405" cy="561637"/>
                </a:xfrm>
                <a:prstGeom prst="round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grpSp>
              <p:nvGrpSpPr>
                <p:cNvPr id="8273" name="Group 8272">
                  <a:extLst>
                    <a:ext uri="{FF2B5EF4-FFF2-40B4-BE49-F238E27FC236}">
                      <a16:creationId xmlns:a16="http://schemas.microsoft.com/office/drawing/2014/main" id="{6D90672C-FDFA-ACD7-1CE2-6450E3BB2664}"/>
                    </a:ext>
                  </a:extLst>
                </p:cNvPr>
                <p:cNvGrpSpPr/>
                <p:nvPr/>
              </p:nvGrpSpPr>
              <p:grpSpPr>
                <a:xfrm>
                  <a:off x="-2730844" y="5212315"/>
                  <a:ext cx="4766828" cy="1025973"/>
                  <a:chOff x="-1482505" y="4245622"/>
                  <a:chExt cx="4766828" cy="1025973"/>
                </a:xfrm>
              </p:grpSpPr>
              <p:cxnSp>
                <p:nvCxnSpPr>
                  <p:cNvPr id="8277" name="Straight Arrow Connector 8276">
                    <a:extLst>
                      <a:ext uri="{FF2B5EF4-FFF2-40B4-BE49-F238E27FC236}">
                        <a16:creationId xmlns:a16="http://schemas.microsoft.com/office/drawing/2014/main" id="{2A47DCEF-7569-DD85-6CB8-F35F6E19F9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-1482505" y="4245622"/>
                    <a:ext cx="3187067" cy="102597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78" name="Straight Arrow Connector 8277">
                    <a:extLst>
                      <a:ext uri="{FF2B5EF4-FFF2-40B4-BE49-F238E27FC236}">
                        <a16:creationId xmlns:a16="http://schemas.microsoft.com/office/drawing/2014/main" id="{4E568113-68D7-C51D-3939-0343ACEA9DCA}"/>
                      </a:ext>
                    </a:extLst>
                  </p:cNvPr>
                  <p:cNvCxnSpPr>
                    <a:cxnSpLocks/>
                    <a:stCxn id="8271" idx="2"/>
                  </p:cNvCxnSpPr>
                  <p:nvPr/>
                </p:nvCxnSpPr>
                <p:spPr>
                  <a:xfrm>
                    <a:off x="2349482" y="4312651"/>
                    <a:ext cx="934841" cy="64967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74" name="Group 8273">
                  <a:extLst>
                    <a:ext uri="{FF2B5EF4-FFF2-40B4-BE49-F238E27FC236}">
                      <a16:creationId xmlns:a16="http://schemas.microsoft.com/office/drawing/2014/main" id="{EB7F97C5-F929-A6DA-2660-5A1A2D329F64}"/>
                    </a:ext>
                  </a:extLst>
                </p:cNvPr>
                <p:cNvGrpSpPr/>
                <p:nvPr/>
              </p:nvGrpSpPr>
              <p:grpSpPr>
                <a:xfrm>
                  <a:off x="4292309" y="5256635"/>
                  <a:ext cx="3632888" cy="994690"/>
                  <a:chOff x="2744746" y="4283910"/>
                  <a:chExt cx="3632888" cy="994690"/>
                </a:xfrm>
              </p:grpSpPr>
              <p:cxnSp>
                <p:nvCxnSpPr>
                  <p:cNvPr id="8275" name="Straight Arrow Connector 8274">
                    <a:extLst>
                      <a:ext uri="{FF2B5EF4-FFF2-40B4-BE49-F238E27FC236}">
                        <a16:creationId xmlns:a16="http://schemas.microsoft.com/office/drawing/2014/main" id="{CB3EEFB4-20D9-AC88-1FAC-20180930A8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65749" y="4283910"/>
                    <a:ext cx="289228" cy="99469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76" name="Straight Arrow Connector 8275">
                    <a:extLst>
                      <a:ext uri="{FF2B5EF4-FFF2-40B4-BE49-F238E27FC236}">
                        <a16:creationId xmlns:a16="http://schemas.microsoft.com/office/drawing/2014/main" id="{C04503C8-A3E5-30B3-A08C-C561FA016190}"/>
                      </a:ext>
                    </a:extLst>
                  </p:cNvPr>
                  <p:cNvCxnSpPr>
                    <a:cxnSpLocks/>
                    <a:stCxn id="8272" idx="2"/>
                  </p:cNvCxnSpPr>
                  <p:nvPr/>
                </p:nvCxnSpPr>
                <p:spPr>
                  <a:xfrm>
                    <a:off x="2744746" y="4291278"/>
                    <a:ext cx="3632888" cy="81868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8252" name="Picture 8251">
                <a:extLst>
                  <a:ext uri="{FF2B5EF4-FFF2-40B4-BE49-F238E27FC236}">
                    <a16:creationId xmlns:a16="http://schemas.microsoft.com/office/drawing/2014/main" id="{A29C4BFA-031C-B994-8D23-15C86E6A3E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90145" y="5877693"/>
                <a:ext cx="495220" cy="681271"/>
              </a:xfrm>
              <a:prstGeom prst="rect">
                <a:avLst/>
              </a:prstGeom>
            </p:spPr>
          </p:pic>
          <p:pic>
            <p:nvPicPr>
              <p:cNvPr id="8253" name="Picture 7" descr="Adoptable Rabbits | morabbit">
                <a:extLst>
                  <a:ext uri="{FF2B5EF4-FFF2-40B4-BE49-F238E27FC236}">
                    <a16:creationId xmlns:a16="http://schemas.microsoft.com/office/drawing/2014/main" id="{C853EB73-B23A-9EBC-2BFB-6364EEA8A7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1062" y="4835462"/>
                <a:ext cx="413229" cy="705256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54" name="Picture 8253">
                <a:extLst>
                  <a:ext uri="{FF2B5EF4-FFF2-40B4-BE49-F238E27FC236}">
                    <a16:creationId xmlns:a16="http://schemas.microsoft.com/office/drawing/2014/main" id="{4BF9D0A0-1558-5863-0524-1B680E9B08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07198" y="5583810"/>
                <a:ext cx="495220" cy="681271"/>
              </a:xfrm>
              <a:prstGeom prst="rect">
                <a:avLst/>
              </a:prstGeom>
            </p:spPr>
          </p:pic>
          <p:pic>
            <p:nvPicPr>
              <p:cNvPr id="8255" name="Picture 7" descr="Adoptable Rabbits | morabbit">
                <a:extLst>
                  <a:ext uri="{FF2B5EF4-FFF2-40B4-BE49-F238E27FC236}">
                    <a16:creationId xmlns:a16="http://schemas.microsoft.com/office/drawing/2014/main" id="{08F43E71-692A-F953-37BB-18C3C42AE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2484" y="4288604"/>
                <a:ext cx="413229" cy="705256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56" name="Picture 7" descr="Adoptable Rabbits | morabbit">
                <a:extLst>
                  <a:ext uri="{FF2B5EF4-FFF2-40B4-BE49-F238E27FC236}">
                    <a16:creationId xmlns:a16="http://schemas.microsoft.com/office/drawing/2014/main" id="{94EE437C-84A0-7536-AF27-F18C78B02B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8565" y="4527717"/>
                <a:ext cx="413229" cy="705256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57" name="Picture 8256">
                <a:extLst>
                  <a:ext uri="{FF2B5EF4-FFF2-40B4-BE49-F238E27FC236}">
                    <a16:creationId xmlns:a16="http://schemas.microsoft.com/office/drawing/2014/main" id="{D687516C-32DE-0434-9C49-5D69560CD7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7176221" y="5989885"/>
                <a:ext cx="435220" cy="550390"/>
              </a:xfrm>
              <a:prstGeom prst="rect">
                <a:avLst/>
              </a:prstGeom>
            </p:spPr>
          </p:pic>
          <p:pic>
            <p:nvPicPr>
              <p:cNvPr id="8258" name="Picture 8257">
                <a:extLst>
                  <a:ext uri="{FF2B5EF4-FFF2-40B4-BE49-F238E27FC236}">
                    <a16:creationId xmlns:a16="http://schemas.microsoft.com/office/drawing/2014/main" id="{BE0537F9-C74B-9BE7-AD6E-BE9E574E3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29935" y="4572759"/>
                <a:ext cx="529849" cy="670421"/>
              </a:xfrm>
              <a:prstGeom prst="rect">
                <a:avLst/>
              </a:prstGeom>
            </p:spPr>
          </p:pic>
          <p:pic>
            <p:nvPicPr>
              <p:cNvPr id="8259" name="Picture 8258">
                <a:extLst>
                  <a:ext uri="{FF2B5EF4-FFF2-40B4-BE49-F238E27FC236}">
                    <a16:creationId xmlns:a16="http://schemas.microsoft.com/office/drawing/2014/main" id="{397D13B2-F81A-1C72-3C7F-EF150C0DC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01343" y="4765350"/>
                <a:ext cx="602914" cy="840665"/>
              </a:xfrm>
              <a:prstGeom prst="rect">
                <a:avLst/>
              </a:prstGeom>
            </p:spPr>
          </p:pic>
          <p:pic>
            <p:nvPicPr>
              <p:cNvPr id="8260" name="Picture 8259">
                <a:extLst>
                  <a:ext uri="{FF2B5EF4-FFF2-40B4-BE49-F238E27FC236}">
                    <a16:creationId xmlns:a16="http://schemas.microsoft.com/office/drawing/2014/main" id="{4EBA8542-CB1E-BB30-1EDD-E637056EB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91154" y="4645392"/>
                <a:ext cx="621651" cy="555308"/>
              </a:xfrm>
              <a:prstGeom prst="rect">
                <a:avLst/>
              </a:prstGeom>
            </p:spPr>
          </p:pic>
          <p:pic>
            <p:nvPicPr>
              <p:cNvPr id="8261" name="Picture 8260">
                <a:extLst>
                  <a:ext uri="{FF2B5EF4-FFF2-40B4-BE49-F238E27FC236}">
                    <a16:creationId xmlns:a16="http://schemas.microsoft.com/office/drawing/2014/main" id="{CBBADC11-76AD-AF3B-92D0-7C5C62CDA8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13629" y="5069246"/>
                <a:ext cx="621651" cy="555308"/>
              </a:xfrm>
              <a:prstGeom prst="rect">
                <a:avLst/>
              </a:prstGeom>
            </p:spPr>
          </p:pic>
          <p:pic>
            <p:nvPicPr>
              <p:cNvPr id="8262" name="Picture 8261">
                <a:extLst>
                  <a:ext uri="{FF2B5EF4-FFF2-40B4-BE49-F238E27FC236}">
                    <a16:creationId xmlns:a16="http://schemas.microsoft.com/office/drawing/2014/main" id="{43EB40F4-91AD-0708-4EA3-2C0DFE5DA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35280" y="5147498"/>
                <a:ext cx="621651" cy="555308"/>
              </a:xfrm>
              <a:prstGeom prst="rect">
                <a:avLst/>
              </a:prstGeom>
            </p:spPr>
          </p:pic>
          <p:pic>
            <p:nvPicPr>
              <p:cNvPr id="8263" name="Picture 2" descr="Giraffe | 3D Metal Model Kits">
                <a:extLst>
                  <a:ext uri="{FF2B5EF4-FFF2-40B4-BE49-F238E27FC236}">
                    <a16:creationId xmlns:a16="http://schemas.microsoft.com/office/drawing/2014/main" id="{989A6E83-9317-3918-8799-47C8BCD7BC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31835" y="4460351"/>
                <a:ext cx="602914" cy="10352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64" name="Picture 2" descr="Giraffe | 3D Metal Model Kits">
                <a:extLst>
                  <a:ext uri="{FF2B5EF4-FFF2-40B4-BE49-F238E27FC236}">
                    <a16:creationId xmlns:a16="http://schemas.microsoft.com/office/drawing/2014/main" id="{A8637254-242F-3CDF-247D-78CAC5E27D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87700" y="4435216"/>
                <a:ext cx="602914" cy="10352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65" name="Picture 4" descr="Dr Seuss Svg, Thing 1 Thing 2 Svg, Gift For Kids, Funny Dr Seuss Svg, Thing  Svg, Cute Cat Hat Svg, Kids Svg, Baby Svg">
                <a:extLst>
                  <a:ext uri="{FF2B5EF4-FFF2-40B4-BE49-F238E27FC236}">
                    <a16:creationId xmlns:a16="http://schemas.microsoft.com/office/drawing/2014/main" id="{AC7346C0-442A-7EDC-DCAE-A0E09B7A8F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5629" y="6265079"/>
                <a:ext cx="502880" cy="5439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66" name="Picture 6" descr="The Lorax - Seussville">
                <a:extLst>
                  <a:ext uri="{FF2B5EF4-FFF2-40B4-BE49-F238E27FC236}">
                    <a16:creationId xmlns:a16="http://schemas.microsoft.com/office/drawing/2014/main" id="{57C0FC57-A726-C820-E833-97D08C309C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0599" y="5480610"/>
                <a:ext cx="780177" cy="780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67" name="Picture 8266">
                <a:extLst>
                  <a:ext uri="{FF2B5EF4-FFF2-40B4-BE49-F238E27FC236}">
                    <a16:creationId xmlns:a16="http://schemas.microsoft.com/office/drawing/2014/main" id="{BEDEEB1F-0B60-4821-E2B7-42A0BD1921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7917" y="6052049"/>
                <a:ext cx="495220" cy="681271"/>
              </a:xfrm>
              <a:prstGeom prst="rect">
                <a:avLst/>
              </a:prstGeom>
            </p:spPr>
          </p:pic>
          <p:pic>
            <p:nvPicPr>
              <p:cNvPr id="8268" name="Picture 8" descr="Puppies - CANINE STRONG">
                <a:extLst>
                  <a:ext uri="{FF2B5EF4-FFF2-40B4-BE49-F238E27FC236}">
                    <a16:creationId xmlns:a16="http://schemas.microsoft.com/office/drawing/2014/main" id="{F55E929F-6B54-915E-226C-6C935B739D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3558" y="4767306"/>
                <a:ext cx="432158" cy="741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283" name="Rounded Rectangle 8282">
              <a:extLst>
                <a:ext uri="{FF2B5EF4-FFF2-40B4-BE49-F238E27FC236}">
                  <a16:creationId xmlns:a16="http://schemas.microsoft.com/office/drawing/2014/main" id="{318E2BBB-362F-D445-091E-C1AF5851583B}"/>
                </a:ext>
              </a:extLst>
            </p:cNvPr>
            <p:cNvSpPr/>
            <p:nvPr/>
          </p:nvSpPr>
          <p:spPr>
            <a:xfrm>
              <a:off x="6096000" y="5125062"/>
              <a:ext cx="371514" cy="333032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8284" name="Straight Arrow Connector 8283">
              <a:extLst>
                <a:ext uri="{FF2B5EF4-FFF2-40B4-BE49-F238E27FC236}">
                  <a16:creationId xmlns:a16="http://schemas.microsoft.com/office/drawing/2014/main" id="{548C32B9-BDA0-8146-0910-8C723D275ABC}"/>
                </a:ext>
              </a:extLst>
            </p:cNvPr>
            <p:cNvCxnSpPr>
              <a:cxnSpLocks/>
              <a:stCxn id="8283" idx="2"/>
              <a:endCxn id="8248" idx="0"/>
            </p:cNvCxnSpPr>
            <p:nvPr/>
          </p:nvCxnSpPr>
          <p:spPr>
            <a:xfrm flipH="1">
              <a:off x="5567261" y="5458094"/>
              <a:ext cx="714496" cy="4839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8" name="Straight Arrow Connector 8287">
              <a:extLst>
                <a:ext uri="{FF2B5EF4-FFF2-40B4-BE49-F238E27FC236}">
                  <a16:creationId xmlns:a16="http://schemas.microsoft.com/office/drawing/2014/main" id="{15229DA6-CCDF-AF10-CC03-3B5D2D0AD780}"/>
                </a:ext>
              </a:extLst>
            </p:cNvPr>
            <p:cNvCxnSpPr>
              <a:cxnSpLocks/>
              <a:stCxn id="8283" idx="2"/>
              <a:endCxn id="8266" idx="0"/>
            </p:cNvCxnSpPr>
            <p:nvPr/>
          </p:nvCxnSpPr>
          <p:spPr>
            <a:xfrm>
              <a:off x="6281757" y="5458094"/>
              <a:ext cx="386498" cy="3735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317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D5234-2263-3CD1-5522-9E358B237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DA415-686D-87E0-9FB9-DDBAEA272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VSOiuX2W9SqnjsVtQbGTg?state=opened&amp;flow=Default&amp;onscreen=persist">
            <a:extLst>
              <a:ext uri="{FF2B5EF4-FFF2-40B4-BE49-F238E27FC236}">
                <a16:creationId xmlns:a16="http://schemas.microsoft.com/office/drawing/2014/main" id="{33DDB3C2-7693-CF6A-D669-1A14968CEB4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286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7912-1A21-6336-6DAE-96A97A3D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Causal Forest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4C577-3DC4-D020-25E3-0D44E9B717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data points</a:t>
                </a:r>
              </a:p>
              <a:p>
                <a:r>
                  <a:rPr lang="en-US" dirty="0"/>
                  <a:t>Randomly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of them and build a tree.</a:t>
                </a:r>
              </a:p>
              <a:p>
                <a:r>
                  <a:rPr lang="en-US" dirty="0"/>
                  <a:t>Randomly re-sample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of them and build a tree.</a:t>
                </a:r>
              </a:p>
              <a:p>
                <a:r>
                  <a:rPr lang="en-US" dirty="0"/>
                  <a:t>Randomly re-sample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of them and build a tree.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Randomly re-sample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of them and build a tree.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4C577-3DC4-D020-25E3-0D44E9B717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DF725B9-5E83-E2D8-EA07-1E1D71129583}"/>
              </a:ext>
            </a:extLst>
          </p:cNvPr>
          <p:cNvGrpSpPr/>
          <p:nvPr/>
        </p:nvGrpSpPr>
        <p:grpSpPr>
          <a:xfrm>
            <a:off x="8526956" y="1157124"/>
            <a:ext cx="2173483" cy="1325563"/>
            <a:chOff x="900766" y="1959037"/>
            <a:chExt cx="4465634" cy="272349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0C824E4-3B1F-783F-E6B6-340021FC9752}"/>
                </a:ext>
              </a:extLst>
            </p:cNvPr>
            <p:cNvGrpSpPr/>
            <p:nvPr/>
          </p:nvGrpSpPr>
          <p:grpSpPr>
            <a:xfrm>
              <a:off x="900766" y="1959037"/>
              <a:ext cx="4465634" cy="2723499"/>
              <a:chOff x="5751262" y="2009738"/>
              <a:chExt cx="7531005" cy="4593008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A28C552E-24B6-DB9D-0B20-D2083DCEBBCA}"/>
                  </a:ext>
                </a:extLst>
              </p:cNvPr>
              <p:cNvSpPr/>
              <p:nvPr/>
            </p:nvSpPr>
            <p:spPr>
              <a:xfrm>
                <a:off x="9977328" y="5269293"/>
                <a:ext cx="1525896" cy="13253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ABFBD863-9C5D-7777-40D6-BBD1D6B5F87F}"/>
                  </a:ext>
                </a:extLst>
              </p:cNvPr>
              <p:cNvSpPr/>
              <p:nvPr/>
            </p:nvSpPr>
            <p:spPr>
              <a:xfrm>
                <a:off x="8436931" y="5021091"/>
                <a:ext cx="1257022" cy="144191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54BED0D9-6551-8A90-9138-E0B51139EF15}"/>
                  </a:ext>
                </a:extLst>
              </p:cNvPr>
              <p:cNvSpPr/>
              <p:nvPr/>
            </p:nvSpPr>
            <p:spPr>
              <a:xfrm>
                <a:off x="7033898" y="4041235"/>
                <a:ext cx="1767149" cy="127395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E9378EF-E0B2-B83D-D1DF-1563AC33C6F1}"/>
                  </a:ext>
                </a:extLst>
              </p:cNvPr>
              <p:cNvSpPr/>
              <p:nvPr/>
            </p:nvSpPr>
            <p:spPr>
              <a:xfrm>
                <a:off x="5751262" y="4331882"/>
                <a:ext cx="1231525" cy="106181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B08CBF0C-3A77-A815-F344-EB2648F81F90}"/>
                  </a:ext>
                </a:extLst>
              </p:cNvPr>
              <p:cNvSpPr/>
              <p:nvPr/>
            </p:nvSpPr>
            <p:spPr>
              <a:xfrm>
                <a:off x="11625182" y="5295960"/>
                <a:ext cx="1657085" cy="130678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1F61529-D203-A324-3775-A4FE9A7069A1}"/>
                  </a:ext>
                </a:extLst>
              </p:cNvPr>
              <p:cNvGrpSpPr/>
              <p:nvPr/>
            </p:nvGrpSpPr>
            <p:grpSpPr>
              <a:xfrm>
                <a:off x="6784739" y="2009738"/>
                <a:ext cx="4242806" cy="2855151"/>
                <a:chOff x="-564015" y="3714971"/>
                <a:chExt cx="7053138" cy="2855151"/>
              </a:xfrm>
            </p:grpSpPr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77EAC3AE-AA8B-75A4-9F9E-9E3F22836FD0}"/>
                    </a:ext>
                  </a:extLst>
                </p:cNvPr>
                <p:cNvSpPr/>
                <p:nvPr/>
              </p:nvSpPr>
              <p:spPr>
                <a:xfrm>
                  <a:off x="2267078" y="3714971"/>
                  <a:ext cx="1041536" cy="561637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140009BE-561A-9D5C-8165-87EC162758BE}"/>
                    </a:ext>
                  </a:extLst>
                </p:cNvPr>
                <p:cNvGrpSpPr/>
                <p:nvPr/>
              </p:nvGrpSpPr>
              <p:grpSpPr>
                <a:xfrm>
                  <a:off x="1212705" y="4276608"/>
                  <a:ext cx="3079603" cy="425758"/>
                  <a:chOff x="1212705" y="4276608"/>
                  <a:chExt cx="3079603" cy="425758"/>
                </a:xfrm>
              </p:grpSpPr>
              <p:cxnSp>
                <p:nvCxnSpPr>
                  <p:cNvPr id="42" name="Straight Arrow Connector 41">
                    <a:extLst>
                      <a:ext uri="{FF2B5EF4-FFF2-40B4-BE49-F238E27FC236}">
                        <a16:creationId xmlns:a16="http://schemas.microsoft.com/office/drawing/2014/main" id="{CFEA3760-1320-0103-2539-7EEAE062BBC7}"/>
                      </a:ext>
                    </a:extLst>
                  </p:cNvPr>
                  <p:cNvCxnSpPr>
                    <a:cxnSpLocks/>
                    <a:stCxn id="32" idx="2"/>
                  </p:cNvCxnSpPr>
                  <p:nvPr/>
                </p:nvCxnSpPr>
                <p:spPr>
                  <a:xfrm flipH="1">
                    <a:off x="1212705" y="4276608"/>
                    <a:ext cx="1575140" cy="36168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Arrow Connector 42">
                    <a:extLst>
                      <a:ext uri="{FF2B5EF4-FFF2-40B4-BE49-F238E27FC236}">
                        <a16:creationId xmlns:a16="http://schemas.microsoft.com/office/drawing/2014/main" id="{64225BAB-5559-C1CD-605F-4BD800C40505}"/>
                      </a:ext>
                    </a:extLst>
                  </p:cNvPr>
                  <p:cNvCxnSpPr>
                    <a:cxnSpLocks/>
                    <a:stCxn id="32" idx="2"/>
                    <a:endCxn id="35" idx="0"/>
                  </p:cNvCxnSpPr>
                  <p:nvPr/>
                </p:nvCxnSpPr>
                <p:spPr>
                  <a:xfrm>
                    <a:off x="2787846" y="4276608"/>
                    <a:ext cx="1504462" cy="42575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" name="Rounded Rectangle 33">
                  <a:extLst>
                    <a:ext uri="{FF2B5EF4-FFF2-40B4-BE49-F238E27FC236}">
                      <a16:creationId xmlns:a16="http://schemas.microsoft.com/office/drawing/2014/main" id="{7B52E93C-FE42-63CC-1067-18279FA3BA39}"/>
                    </a:ext>
                  </a:extLst>
                </p:cNvPr>
                <p:cNvSpPr/>
                <p:nvPr/>
              </p:nvSpPr>
              <p:spPr>
                <a:xfrm>
                  <a:off x="571612" y="4717706"/>
                  <a:ext cx="1059063" cy="561637"/>
                </a:xfrm>
                <a:prstGeom prst="round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A4263FFE-48AF-5723-DB6F-03043AF2539A}"/>
                    </a:ext>
                  </a:extLst>
                </p:cNvPr>
                <p:cNvSpPr/>
                <p:nvPr/>
              </p:nvSpPr>
              <p:spPr>
                <a:xfrm>
                  <a:off x="3823603" y="4702366"/>
                  <a:ext cx="937405" cy="561637"/>
                </a:xfrm>
                <a:prstGeom prst="round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01AD9DE0-47FB-A827-FAF9-D0327329104F}"/>
                    </a:ext>
                  </a:extLst>
                </p:cNvPr>
                <p:cNvGrpSpPr/>
                <p:nvPr/>
              </p:nvGrpSpPr>
              <p:grpSpPr>
                <a:xfrm>
                  <a:off x="-564015" y="5279344"/>
                  <a:ext cx="2599999" cy="950257"/>
                  <a:chOff x="684324" y="4312651"/>
                  <a:chExt cx="2599999" cy="950257"/>
                </a:xfrm>
              </p:grpSpPr>
              <p:cxnSp>
                <p:nvCxnSpPr>
                  <p:cNvPr id="40" name="Straight Arrow Connector 39">
                    <a:extLst>
                      <a:ext uri="{FF2B5EF4-FFF2-40B4-BE49-F238E27FC236}">
                        <a16:creationId xmlns:a16="http://schemas.microsoft.com/office/drawing/2014/main" id="{1FE52A8B-1D7E-E136-D5E1-FBBDEFEE1DBE}"/>
                      </a:ext>
                    </a:extLst>
                  </p:cNvPr>
                  <p:cNvCxnSpPr>
                    <a:cxnSpLocks/>
                    <a:stCxn id="34" idx="2"/>
                  </p:cNvCxnSpPr>
                  <p:nvPr/>
                </p:nvCxnSpPr>
                <p:spPr>
                  <a:xfrm flipH="1">
                    <a:off x="684324" y="4312651"/>
                    <a:ext cx="1665158" cy="95025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Arrow Connector 40">
                    <a:extLst>
                      <a:ext uri="{FF2B5EF4-FFF2-40B4-BE49-F238E27FC236}">
                        <a16:creationId xmlns:a16="http://schemas.microsoft.com/office/drawing/2014/main" id="{A0B11AAB-5863-1919-532F-2220F139BCC2}"/>
                      </a:ext>
                    </a:extLst>
                  </p:cNvPr>
                  <p:cNvCxnSpPr>
                    <a:cxnSpLocks/>
                    <a:stCxn id="34" idx="2"/>
                  </p:cNvCxnSpPr>
                  <p:nvPr/>
                </p:nvCxnSpPr>
                <p:spPr>
                  <a:xfrm>
                    <a:off x="2349482" y="4312651"/>
                    <a:ext cx="934841" cy="64967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E66AF63E-48C4-DE88-48E8-B23CEB53E751}"/>
                    </a:ext>
                  </a:extLst>
                </p:cNvPr>
                <p:cNvGrpSpPr/>
                <p:nvPr/>
              </p:nvGrpSpPr>
              <p:grpSpPr>
                <a:xfrm>
                  <a:off x="3549085" y="5256635"/>
                  <a:ext cx="2940038" cy="1313487"/>
                  <a:chOff x="2001522" y="4283910"/>
                  <a:chExt cx="2940038" cy="1313487"/>
                </a:xfrm>
              </p:grpSpPr>
              <p:cxnSp>
                <p:nvCxnSpPr>
                  <p:cNvPr id="38" name="Straight Arrow Connector 37">
                    <a:extLst>
                      <a:ext uri="{FF2B5EF4-FFF2-40B4-BE49-F238E27FC236}">
                        <a16:creationId xmlns:a16="http://schemas.microsoft.com/office/drawing/2014/main" id="{BFF9629C-1601-04B9-AB7C-D0EAD8B5B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001522" y="4283910"/>
                    <a:ext cx="864226" cy="131348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Arrow Connector 38">
                    <a:extLst>
                      <a:ext uri="{FF2B5EF4-FFF2-40B4-BE49-F238E27FC236}">
                        <a16:creationId xmlns:a16="http://schemas.microsoft.com/office/drawing/2014/main" id="{17EEB7DD-5440-4F45-D298-81B035714ECE}"/>
                      </a:ext>
                    </a:extLst>
                  </p:cNvPr>
                  <p:cNvCxnSpPr>
                    <a:cxnSpLocks/>
                    <a:stCxn id="35" idx="2"/>
                  </p:cNvCxnSpPr>
                  <p:nvPr/>
                </p:nvCxnSpPr>
                <p:spPr>
                  <a:xfrm>
                    <a:off x="2744743" y="4291277"/>
                    <a:ext cx="2196817" cy="68478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839404E-3B67-D207-7D05-73A958173E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3633" y="3968257"/>
                <a:ext cx="495220" cy="681271"/>
              </a:xfrm>
              <a:prstGeom prst="rect">
                <a:avLst/>
              </a:prstGeom>
            </p:spPr>
          </p:pic>
          <p:pic>
            <p:nvPicPr>
              <p:cNvPr id="16" name="Picture 7" descr="Adoptable Rabbits | morabbit">
                <a:extLst>
                  <a:ext uri="{FF2B5EF4-FFF2-40B4-BE49-F238E27FC236}">
                    <a16:creationId xmlns:a16="http://schemas.microsoft.com/office/drawing/2014/main" id="{79DB13E5-4EDF-867E-7D93-B229FDB252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3237" y="4315835"/>
                <a:ext cx="413229" cy="705256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D6903DD-4B72-B55F-8F96-7691B9A54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9981" y="4458510"/>
                <a:ext cx="495220" cy="681271"/>
              </a:xfrm>
              <a:prstGeom prst="rect">
                <a:avLst/>
              </a:prstGeom>
            </p:spPr>
          </p:pic>
          <p:pic>
            <p:nvPicPr>
              <p:cNvPr id="18" name="Picture 7" descr="Adoptable Rabbits | morabbit">
                <a:extLst>
                  <a:ext uri="{FF2B5EF4-FFF2-40B4-BE49-F238E27FC236}">
                    <a16:creationId xmlns:a16="http://schemas.microsoft.com/office/drawing/2014/main" id="{FA17AC72-AA73-C3F9-24FB-89F96A8F0A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7363" y="4349598"/>
                <a:ext cx="413229" cy="705256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7" descr="Adoptable Rabbits | morabbit">
                <a:extLst>
                  <a:ext uri="{FF2B5EF4-FFF2-40B4-BE49-F238E27FC236}">
                    <a16:creationId xmlns:a16="http://schemas.microsoft.com/office/drawing/2014/main" id="{7CA212F2-E4E3-B806-2F13-6F127D2214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1953" y="4731932"/>
                <a:ext cx="413229" cy="705256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1DB69FC-DC67-971D-4CF9-3750178E5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7975249" y="4199449"/>
                <a:ext cx="435220" cy="55039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1BDFF38-B3E4-32A0-5408-6A09B576A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32253" y="5186595"/>
                <a:ext cx="529849" cy="670421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CE2CE46-9ED8-8686-900F-81C623E5D2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78857" y="5715434"/>
                <a:ext cx="456901" cy="63707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2063D8F-07FF-C167-B357-6BBF39F9A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13453" y="5368593"/>
                <a:ext cx="621651" cy="55530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1535A9F-0C56-D836-DF5D-2F8211EFF5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35928" y="5792447"/>
                <a:ext cx="621651" cy="55530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AC6E59A-31A0-1C65-3FF7-30511292BD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57578" y="5870699"/>
                <a:ext cx="621651" cy="555308"/>
              </a:xfrm>
              <a:prstGeom prst="rect">
                <a:avLst/>
              </a:prstGeom>
            </p:spPr>
          </p:pic>
          <p:pic>
            <p:nvPicPr>
              <p:cNvPr id="26" name="Picture 2" descr="Giraffe | 3D Metal Model Kits">
                <a:extLst>
                  <a:ext uri="{FF2B5EF4-FFF2-40B4-BE49-F238E27FC236}">
                    <a16:creationId xmlns:a16="http://schemas.microsoft.com/office/drawing/2014/main" id="{3FFDB4FA-B6E2-B56C-8ABF-D48A36470F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40406" y="5368593"/>
                <a:ext cx="602914" cy="10352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Giraffe | 3D Metal Model Kits">
                <a:extLst>
                  <a:ext uri="{FF2B5EF4-FFF2-40B4-BE49-F238E27FC236}">
                    <a16:creationId xmlns:a16="http://schemas.microsoft.com/office/drawing/2014/main" id="{3EBCDB1A-0D10-5299-21DE-ECDEC593FC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43320" y="5440518"/>
                <a:ext cx="602914" cy="10352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4" descr="Dr Seuss Svg, Thing 1 Thing 2 Svg, Gift For Kids, Funny Dr Seuss Svg, Thing  Svg, Cute Cat Hat Svg, Kids Svg, Baby Svg">
                <a:extLst>
                  <a:ext uri="{FF2B5EF4-FFF2-40B4-BE49-F238E27FC236}">
                    <a16:creationId xmlns:a16="http://schemas.microsoft.com/office/drawing/2014/main" id="{C26D6A1F-63A9-2D7C-EFA0-A5825BC11A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8685" y="5786897"/>
                <a:ext cx="502880" cy="5439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" descr="The Lorax - Seussville">
                <a:extLst>
                  <a:ext uri="{FF2B5EF4-FFF2-40B4-BE49-F238E27FC236}">
                    <a16:creationId xmlns:a16="http://schemas.microsoft.com/office/drawing/2014/main" id="{CA68FA87-BE17-8CC7-9D10-8E84C14CC2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1808" y="5126089"/>
                <a:ext cx="780177" cy="7801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B36F7F7-0271-C96A-2ADA-CA59DB8869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9994" y="4655843"/>
                <a:ext cx="495220" cy="681271"/>
              </a:xfrm>
              <a:prstGeom prst="rect">
                <a:avLst/>
              </a:prstGeom>
            </p:spPr>
          </p:pic>
          <p:pic>
            <p:nvPicPr>
              <p:cNvPr id="31" name="Picture 8" descr="Puppies - CANINE STRONG">
                <a:extLst>
                  <a:ext uri="{FF2B5EF4-FFF2-40B4-BE49-F238E27FC236}">
                    <a16:creationId xmlns:a16="http://schemas.microsoft.com/office/drawing/2014/main" id="{5681240D-C560-0B7C-7190-728FA23B7D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93730" y="4091758"/>
                <a:ext cx="432158" cy="741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E3B8BEC8-3A57-9BB5-44BB-1F44796026DD}"/>
                </a:ext>
              </a:extLst>
            </p:cNvPr>
            <p:cNvSpPr/>
            <p:nvPr/>
          </p:nvSpPr>
          <p:spPr>
            <a:xfrm>
              <a:off x="4043468" y="3122246"/>
              <a:ext cx="305069" cy="333032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DC80ACC-A2A1-101C-5484-04C1606C572D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4196003" y="3455278"/>
              <a:ext cx="406177" cy="35863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6224418-4CCC-60D7-E79E-EA29C365733C}"/>
                </a:ext>
              </a:extLst>
            </p:cNvPr>
            <p:cNvCxnSpPr>
              <a:cxnSpLocks/>
              <a:stCxn id="6" idx="2"/>
              <a:endCxn id="9" idx="0"/>
            </p:cNvCxnSpPr>
            <p:nvPr/>
          </p:nvCxnSpPr>
          <p:spPr>
            <a:xfrm flipH="1">
              <a:off x="3859085" y="3455278"/>
              <a:ext cx="336918" cy="4365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E9CD057-70F1-369A-FFDA-8551A4CE3FD8}"/>
              </a:ext>
            </a:extLst>
          </p:cNvPr>
          <p:cNvGrpSpPr/>
          <p:nvPr/>
        </p:nvGrpSpPr>
        <p:grpSpPr>
          <a:xfrm>
            <a:off x="9740874" y="2231550"/>
            <a:ext cx="2755869" cy="1517276"/>
            <a:chOff x="4152818" y="3773580"/>
            <a:chExt cx="5335542" cy="2937545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51F7B73-BD87-2B4B-EE99-0509DB797C5B}"/>
                </a:ext>
              </a:extLst>
            </p:cNvPr>
            <p:cNvGrpSpPr/>
            <p:nvPr/>
          </p:nvGrpSpPr>
          <p:grpSpPr>
            <a:xfrm>
              <a:off x="4152818" y="3773580"/>
              <a:ext cx="5335542" cy="2937545"/>
              <a:chOff x="4578565" y="2009738"/>
              <a:chExt cx="8998049" cy="4953983"/>
            </a:xfrm>
          </p:grpSpPr>
          <p:sp>
            <p:nvSpPr>
              <p:cNvPr id="85" name="Rounded Rectangle 84">
                <a:extLst>
                  <a:ext uri="{FF2B5EF4-FFF2-40B4-BE49-F238E27FC236}">
                    <a16:creationId xmlns:a16="http://schemas.microsoft.com/office/drawing/2014/main" id="{C2CEF39D-DCD0-1745-7E6D-1CA420387297}"/>
                  </a:ext>
                </a:extLst>
              </p:cNvPr>
              <p:cNvSpPr/>
              <p:nvPr/>
            </p:nvSpPr>
            <p:spPr>
              <a:xfrm>
                <a:off x="9655030" y="4546091"/>
                <a:ext cx="1525896" cy="13253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845383E7-042A-B55C-1052-C5C93B756D23}"/>
                  </a:ext>
                </a:extLst>
              </p:cNvPr>
              <p:cNvSpPr/>
              <p:nvPr/>
            </p:nvSpPr>
            <p:spPr>
              <a:xfrm>
                <a:off x="8226152" y="5521804"/>
                <a:ext cx="1257022" cy="144191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ounded Rectangle 86">
                <a:extLst>
                  <a:ext uri="{FF2B5EF4-FFF2-40B4-BE49-F238E27FC236}">
                    <a16:creationId xmlns:a16="http://schemas.microsoft.com/office/drawing/2014/main" id="{79BA4E2C-1F90-BDC1-6DAB-15CCEFC2DE44}"/>
                  </a:ext>
                </a:extLst>
              </p:cNvPr>
              <p:cNvSpPr/>
              <p:nvPr/>
            </p:nvSpPr>
            <p:spPr>
              <a:xfrm>
                <a:off x="6270372" y="5666668"/>
                <a:ext cx="1387119" cy="127395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ounded Rectangle 87">
                <a:extLst>
                  <a:ext uri="{FF2B5EF4-FFF2-40B4-BE49-F238E27FC236}">
                    <a16:creationId xmlns:a16="http://schemas.microsoft.com/office/drawing/2014/main" id="{4AC3FDCC-C5F2-F826-C987-FAA96BDC4D12}"/>
                  </a:ext>
                </a:extLst>
              </p:cNvPr>
              <p:cNvSpPr/>
              <p:nvPr/>
            </p:nvSpPr>
            <p:spPr>
              <a:xfrm>
                <a:off x="4578565" y="4498065"/>
                <a:ext cx="1231525" cy="106181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58B8EA2E-DDB3-27B6-6372-C1E860AA8F68}"/>
                  </a:ext>
                </a:extLst>
              </p:cNvPr>
              <p:cNvSpPr/>
              <p:nvPr/>
            </p:nvSpPr>
            <p:spPr>
              <a:xfrm>
                <a:off x="11919529" y="4359882"/>
                <a:ext cx="1657085" cy="130678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AFC7519E-6DB0-0849-B618-0BE4ACB21EBD}"/>
                  </a:ext>
                </a:extLst>
              </p:cNvPr>
              <p:cNvGrpSpPr/>
              <p:nvPr/>
            </p:nvGrpSpPr>
            <p:grpSpPr>
              <a:xfrm>
                <a:off x="5481286" y="2009738"/>
                <a:ext cx="6410127" cy="2536354"/>
                <a:chOff x="-2730844" y="3714971"/>
                <a:chExt cx="10656041" cy="2536354"/>
              </a:xfrm>
            </p:grpSpPr>
            <p:sp>
              <p:nvSpPr>
                <p:cNvPr id="108" name="Rounded Rectangle 107">
                  <a:extLst>
                    <a:ext uri="{FF2B5EF4-FFF2-40B4-BE49-F238E27FC236}">
                      <a16:creationId xmlns:a16="http://schemas.microsoft.com/office/drawing/2014/main" id="{B3CEEF1D-1359-9246-561C-B2031A4EEDDD}"/>
                    </a:ext>
                  </a:extLst>
                </p:cNvPr>
                <p:cNvSpPr/>
                <p:nvPr/>
              </p:nvSpPr>
              <p:spPr>
                <a:xfrm>
                  <a:off x="2267078" y="3714971"/>
                  <a:ext cx="1041536" cy="561637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00759BFB-5022-0E77-6B46-1AD26B74FDDF}"/>
                    </a:ext>
                  </a:extLst>
                </p:cNvPr>
                <p:cNvGrpSpPr/>
                <p:nvPr/>
              </p:nvGrpSpPr>
              <p:grpSpPr>
                <a:xfrm>
                  <a:off x="1212705" y="4276608"/>
                  <a:ext cx="3079603" cy="425758"/>
                  <a:chOff x="1212705" y="4276608"/>
                  <a:chExt cx="3079603" cy="425758"/>
                </a:xfrm>
              </p:grpSpPr>
              <p:cxnSp>
                <p:nvCxnSpPr>
                  <p:cNvPr id="118" name="Straight Arrow Connector 117">
                    <a:extLst>
                      <a:ext uri="{FF2B5EF4-FFF2-40B4-BE49-F238E27FC236}">
                        <a16:creationId xmlns:a16="http://schemas.microsoft.com/office/drawing/2014/main" id="{D15C2A45-2DE7-8F91-E88F-8E286B2C09B8}"/>
                      </a:ext>
                    </a:extLst>
                  </p:cNvPr>
                  <p:cNvCxnSpPr>
                    <a:cxnSpLocks/>
                    <a:stCxn id="108" idx="2"/>
                  </p:cNvCxnSpPr>
                  <p:nvPr/>
                </p:nvCxnSpPr>
                <p:spPr>
                  <a:xfrm flipH="1">
                    <a:off x="1212705" y="4276608"/>
                    <a:ext cx="1575140" cy="36168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Arrow Connector 118">
                    <a:extLst>
                      <a:ext uri="{FF2B5EF4-FFF2-40B4-BE49-F238E27FC236}">
                        <a16:creationId xmlns:a16="http://schemas.microsoft.com/office/drawing/2014/main" id="{B710805D-DB46-02FA-9815-539B488AD02E}"/>
                      </a:ext>
                    </a:extLst>
                  </p:cNvPr>
                  <p:cNvCxnSpPr>
                    <a:cxnSpLocks/>
                    <a:stCxn id="108" idx="2"/>
                    <a:endCxn id="111" idx="0"/>
                  </p:cNvCxnSpPr>
                  <p:nvPr/>
                </p:nvCxnSpPr>
                <p:spPr>
                  <a:xfrm>
                    <a:off x="2787846" y="4276608"/>
                    <a:ext cx="1504462" cy="42575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0" name="Rounded Rectangle 109">
                  <a:extLst>
                    <a:ext uri="{FF2B5EF4-FFF2-40B4-BE49-F238E27FC236}">
                      <a16:creationId xmlns:a16="http://schemas.microsoft.com/office/drawing/2014/main" id="{93E348C9-D9A3-7BB9-7969-E207A78A575A}"/>
                    </a:ext>
                  </a:extLst>
                </p:cNvPr>
                <p:cNvSpPr/>
                <p:nvPr/>
              </p:nvSpPr>
              <p:spPr>
                <a:xfrm>
                  <a:off x="571612" y="4717706"/>
                  <a:ext cx="1059063" cy="561637"/>
                </a:xfrm>
                <a:prstGeom prst="round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111" name="Rounded Rectangle 110">
                  <a:extLst>
                    <a:ext uri="{FF2B5EF4-FFF2-40B4-BE49-F238E27FC236}">
                      <a16:creationId xmlns:a16="http://schemas.microsoft.com/office/drawing/2014/main" id="{79B6F63C-C4C5-EFFC-F81D-D975756B9F4C}"/>
                    </a:ext>
                  </a:extLst>
                </p:cNvPr>
                <p:cNvSpPr/>
                <p:nvPr/>
              </p:nvSpPr>
              <p:spPr>
                <a:xfrm>
                  <a:off x="3823603" y="4702366"/>
                  <a:ext cx="937405" cy="561637"/>
                </a:xfrm>
                <a:prstGeom prst="round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4456ECE2-3785-56A2-8468-C41220EA99AF}"/>
                    </a:ext>
                  </a:extLst>
                </p:cNvPr>
                <p:cNvGrpSpPr/>
                <p:nvPr/>
              </p:nvGrpSpPr>
              <p:grpSpPr>
                <a:xfrm>
                  <a:off x="-2730844" y="5212315"/>
                  <a:ext cx="4766828" cy="1025973"/>
                  <a:chOff x="-1482505" y="4245622"/>
                  <a:chExt cx="4766828" cy="1025973"/>
                </a:xfrm>
              </p:grpSpPr>
              <p:cxnSp>
                <p:nvCxnSpPr>
                  <p:cNvPr id="116" name="Straight Arrow Connector 115">
                    <a:extLst>
                      <a:ext uri="{FF2B5EF4-FFF2-40B4-BE49-F238E27FC236}">
                        <a16:creationId xmlns:a16="http://schemas.microsoft.com/office/drawing/2014/main" id="{E4DC05CB-CF6F-D28F-8205-8A42D200B4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-1482505" y="4245622"/>
                    <a:ext cx="3187067" cy="1025973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Arrow Connector 116">
                    <a:extLst>
                      <a:ext uri="{FF2B5EF4-FFF2-40B4-BE49-F238E27FC236}">
                        <a16:creationId xmlns:a16="http://schemas.microsoft.com/office/drawing/2014/main" id="{CBEF5C53-8CEA-53FB-4718-1955331939D8}"/>
                      </a:ext>
                    </a:extLst>
                  </p:cNvPr>
                  <p:cNvCxnSpPr>
                    <a:cxnSpLocks/>
                    <a:stCxn id="110" idx="2"/>
                  </p:cNvCxnSpPr>
                  <p:nvPr/>
                </p:nvCxnSpPr>
                <p:spPr>
                  <a:xfrm>
                    <a:off x="2349482" y="4312651"/>
                    <a:ext cx="934841" cy="64967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4B739CAA-68E3-F027-9AE7-0134BD4BBF1E}"/>
                    </a:ext>
                  </a:extLst>
                </p:cNvPr>
                <p:cNvGrpSpPr/>
                <p:nvPr/>
              </p:nvGrpSpPr>
              <p:grpSpPr>
                <a:xfrm>
                  <a:off x="4292309" y="5256635"/>
                  <a:ext cx="3632888" cy="994690"/>
                  <a:chOff x="2744746" y="4283910"/>
                  <a:chExt cx="3632888" cy="994690"/>
                </a:xfrm>
              </p:grpSpPr>
              <p:cxnSp>
                <p:nvCxnSpPr>
                  <p:cNvPr id="114" name="Straight Arrow Connector 113">
                    <a:extLst>
                      <a:ext uri="{FF2B5EF4-FFF2-40B4-BE49-F238E27FC236}">
                        <a16:creationId xmlns:a16="http://schemas.microsoft.com/office/drawing/2014/main" id="{6C8677D0-D107-E0FB-6521-6A504FF1A3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65749" y="4283910"/>
                    <a:ext cx="289228" cy="99469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Arrow Connector 114">
                    <a:extLst>
                      <a:ext uri="{FF2B5EF4-FFF2-40B4-BE49-F238E27FC236}">
                        <a16:creationId xmlns:a16="http://schemas.microsoft.com/office/drawing/2014/main" id="{C777D2D6-1F67-0A98-6F6A-0016960F8E9F}"/>
                      </a:ext>
                    </a:extLst>
                  </p:cNvPr>
                  <p:cNvCxnSpPr>
                    <a:cxnSpLocks/>
                    <a:stCxn id="111" idx="2"/>
                  </p:cNvCxnSpPr>
                  <p:nvPr/>
                </p:nvCxnSpPr>
                <p:spPr>
                  <a:xfrm>
                    <a:off x="2744746" y="4291278"/>
                    <a:ext cx="3632888" cy="81868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27C6B088-8C74-03ED-6A73-4E3F1C073B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90145" y="5877693"/>
                <a:ext cx="495220" cy="681271"/>
              </a:xfrm>
              <a:prstGeom prst="rect">
                <a:avLst/>
              </a:prstGeom>
            </p:spPr>
          </p:pic>
          <p:pic>
            <p:nvPicPr>
              <p:cNvPr id="92" name="Picture 7" descr="Adoptable Rabbits | morabbit">
                <a:extLst>
                  <a:ext uri="{FF2B5EF4-FFF2-40B4-BE49-F238E27FC236}">
                    <a16:creationId xmlns:a16="http://schemas.microsoft.com/office/drawing/2014/main" id="{B7CEB5D6-AD17-14D4-3162-1C59FF4C6D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1062" y="4835462"/>
                <a:ext cx="413229" cy="705256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34BF4216-88D5-BB4A-DBEE-BB9DEB828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07198" y="5583810"/>
                <a:ext cx="495220" cy="681271"/>
              </a:xfrm>
              <a:prstGeom prst="rect">
                <a:avLst/>
              </a:prstGeom>
            </p:spPr>
          </p:pic>
          <p:pic>
            <p:nvPicPr>
              <p:cNvPr id="94" name="Picture 7" descr="Adoptable Rabbits | morabbit">
                <a:extLst>
                  <a:ext uri="{FF2B5EF4-FFF2-40B4-BE49-F238E27FC236}">
                    <a16:creationId xmlns:a16="http://schemas.microsoft.com/office/drawing/2014/main" id="{A11174E9-731B-D049-7C9F-F4898FCDAC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2484" y="4288604"/>
                <a:ext cx="413229" cy="705256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7" descr="Adoptable Rabbits | morabbit">
                <a:extLst>
                  <a:ext uri="{FF2B5EF4-FFF2-40B4-BE49-F238E27FC236}">
                    <a16:creationId xmlns:a16="http://schemas.microsoft.com/office/drawing/2014/main" id="{F9B34BE7-1E1D-13BC-AA52-D9601ADDCB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8565" y="4527717"/>
                <a:ext cx="413229" cy="705256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F62AC0F8-96F6-D4FA-1163-375D0282A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7176221" y="5989885"/>
                <a:ext cx="435220" cy="550390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66EC0821-3880-7DFF-0747-ACBE7A85E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29935" y="4572759"/>
                <a:ext cx="529849" cy="670421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D14B8E81-9619-7427-01EA-20832BAA41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01343" y="4765350"/>
                <a:ext cx="602914" cy="840665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08EA21FB-0FEB-52FE-EDEF-7A8C86D65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91154" y="4645392"/>
                <a:ext cx="621651" cy="555308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DDB28D15-AE8C-DAE6-A69E-26176873FB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13629" y="5069246"/>
                <a:ext cx="621651" cy="555308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FCB488B8-BA0B-A175-FD79-12CA827681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35280" y="5147498"/>
                <a:ext cx="621651" cy="555308"/>
              </a:xfrm>
              <a:prstGeom prst="rect">
                <a:avLst/>
              </a:prstGeom>
            </p:spPr>
          </p:pic>
          <p:pic>
            <p:nvPicPr>
              <p:cNvPr id="102" name="Picture 2" descr="Giraffe | 3D Metal Model Kits">
                <a:extLst>
                  <a:ext uri="{FF2B5EF4-FFF2-40B4-BE49-F238E27FC236}">
                    <a16:creationId xmlns:a16="http://schemas.microsoft.com/office/drawing/2014/main" id="{4E2054AE-E71D-17DC-0694-ADEA512703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31835" y="4460351"/>
                <a:ext cx="602914" cy="10352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Giraffe | 3D Metal Model Kits">
                <a:extLst>
                  <a:ext uri="{FF2B5EF4-FFF2-40B4-BE49-F238E27FC236}">
                    <a16:creationId xmlns:a16="http://schemas.microsoft.com/office/drawing/2014/main" id="{A46DCF25-5D84-86A9-87AD-9FC2A4D40E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87700" y="4435216"/>
                <a:ext cx="602914" cy="10352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4" descr="Dr Seuss Svg, Thing 1 Thing 2 Svg, Gift For Kids, Funny Dr Seuss Svg, Thing  Svg, Cute Cat Hat Svg, Kids Svg, Baby Svg">
                <a:extLst>
                  <a:ext uri="{FF2B5EF4-FFF2-40B4-BE49-F238E27FC236}">
                    <a16:creationId xmlns:a16="http://schemas.microsoft.com/office/drawing/2014/main" id="{C9C4C22A-85EB-E013-978C-E3B094FE3B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5629" y="6265079"/>
                <a:ext cx="502880" cy="5439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6" descr="The Lorax - Seussville">
                <a:extLst>
                  <a:ext uri="{FF2B5EF4-FFF2-40B4-BE49-F238E27FC236}">
                    <a16:creationId xmlns:a16="http://schemas.microsoft.com/office/drawing/2014/main" id="{D0BA7853-1E26-7927-2DAF-BC580C08CE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0599" y="5480610"/>
                <a:ext cx="780177" cy="7801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7BE54739-E13D-AEDC-B1C5-964B6C66C6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7917" y="6052049"/>
                <a:ext cx="495220" cy="681271"/>
              </a:xfrm>
              <a:prstGeom prst="rect">
                <a:avLst/>
              </a:prstGeom>
            </p:spPr>
          </p:pic>
          <p:pic>
            <p:nvPicPr>
              <p:cNvPr id="107" name="Picture 8" descr="Puppies - CANINE STRONG">
                <a:extLst>
                  <a:ext uri="{FF2B5EF4-FFF2-40B4-BE49-F238E27FC236}">
                    <a16:creationId xmlns:a16="http://schemas.microsoft.com/office/drawing/2014/main" id="{8BED4833-C32F-4856-2210-90D59258C1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3558" y="4767306"/>
                <a:ext cx="432158" cy="741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FD2BE98A-3FB1-BD3C-A7DE-E4A12D058236}"/>
                </a:ext>
              </a:extLst>
            </p:cNvPr>
            <p:cNvSpPr/>
            <p:nvPr/>
          </p:nvSpPr>
          <p:spPr>
            <a:xfrm>
              <a:off x="6096000" y="5125062"/>
              <a:ext cx="371514" cy="333032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8FA9BA33-3F50-0A0A-D4F8-593B5A7EFCD1}"/>
                </a:ext>
              </a:extLst>
            </p:cNvPr>
            <p:cNvCxnSpPr>
              <a:cxnSpLocks/>
              <a:stCxn id="82" idx="2"/>
              <a:endCxn id="87" idx="0"/>
            </p:cNvCxnSpPr>
            <p:nvPr/>
          </p:nvCxnSpPr>
          <p:spPr>
            <a:xfrm flipH="1">
              <a:off x="5567261" y="5458094"/>
              <a:ext cx="714496" cy="4839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453E18B5-4731-9E23-5648-8475BCB285B0}"/>
                </a:ext>
              </a:extLst>
            </p:cNvPr>
            <p:cNvCxnSpPr>
              <a:cxnSpLocks/>
              <a:stCxn id="82" idx="2"/>
              <a:endCxn id="105" idx="0"/>
            </p:cNvCxnSpPr>
            <p:nvPr/>
          </p:nvCxnSpPr>
          <p:spPr>
            <a:xfrm>
              <a:off x="6281757" y="5458094"/>
              <a:ext cx="386498" cy="3735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21BA90B-2991-18F2-2C0A-0BF091C7FAC3}"/>
              </a:ext>
            </a:extLst>
          </p:cNvPr>
          <p:cNvGrpSpPr/>
          <p:nvPr/>
        </p:nvGrpSpPr>
        <p:grpSpPr>
          <a:xfrm>
            <a:off x="8783090" y="3603364"/>
            <a:ext cx="1880274" cy="1324248"/>
            <a:chOff x="5751262" y="2029775"/>
            <a:chExt cx="6385422" cy="4497154"/>
          </a:xfrm>
        </p:grpSpPr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DA9F694D-A709-435F-01C3-A3C2CAB8EC39}"/>
                </a:ext>
              </a:extLst>
            </p:cNvPr>
            <p:cNvSpPr/>
            <p:nvPr/>
          </p:nvSpPr>
          <p:spPr>
            <a:xfrm>
              <a:off x="9207750" y="5185492"/>
              <a:ext cx="1525896" cy="132534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910FA2E2-50FA-A2DA-0751-9C772CEB793E}"/>
                </a:ext>
              </a:extLst>
            </p:cNvPr>
            <p:cNvSpPr/>
            <p:nvPr/>
          </p:nvSpPr>
          <p:spPr>
            <a:xfrm>
              <a:off x="7980523" y="5085012"/>
              <a:ext cx="901332" cy="14419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8D3A0AEC-AC5F-F059-C5F0-593CCD47B57B}"/>
                </a:ext>
              </a:extLst>
            </p:cNvPr>
            <p:cNvSpPr/>
            <p:nvPr/>
          </p:nvSpPr>
          <p:spPr>
            <a:xfrm>
              <a:off x="7786413" y="4041236"/>
              <a:ext cx="1014634" cy="8668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38FC1287-732F-97D9-5005-6C86A7EB3992}"/>
                </a:ext>
              </a:extLst>
            </p:cNvPr>
            <p:cNvSpPr/>
            <p:nvPr/>
          </p:nvSpPr>
          <p:spPr>
            <a:xfrm>
              <a:off x="5751262" y="4331881"/>
              <a:ext cx="1698668" cy="156645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EDB6F158-042A-B3A8-7CA2-6AC37F773265}"/>
                </a:ext>
              </a:extLst>
            </p:cNvPr>
            <p:cNvSpPr/>
            <p:nvPr/>
          </p:nvSpPr>
          <p:spPr>
            <a:xfrm>
              <a:off x="10479598" y="3678489"/>
              <a:ext cx="1657086" cy="130678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C99078B-F19A-5987-193C-9F1A514805B7}"/>
                </a:ext>
              </a:extLst>
            </p:cNvPr>
            <p:cNvGrpSpPr/>
            <p:nvPr/>
          </p:nvGrpSpPr>
          <p:grpSpPr>
            <a:xfrm>
              <a:off x="6784739" y="2029775"/>
              <a:ext cx="4242806" cy="3353811"/>
              <a:chOff x="-564015" y="3735008"/>
              <a:chExt cx="7053138" cy="3353811"/>
            </a:xfrm>
          </p:grpSpPr>
          <p:sp>
            <p:nvSpPr>
              <p:cNvPr id="144" name="Rounded Rectangle 143">
                <a:extLst>
                  <a:ext uri="{FF2B5EF4-FFF2-40B4-BE49-F238E27FC236}">
                    <a16:creationId xmlns:a16="http://schemas.microsoft.com/office/drawing/2014/main" id="{A9C3C2DA-F9A9-D825-88CE-C8B14032F1AF}"/>
                  </a:ext>
                </a:extLst>
              </p:cNvPr>
              <p:cNvSpPr/>
              <p:nvPr/>
            </p:nvSpPr>
            <p:spPr>
              <a:xfrm>
                <a:off x="3463940" y="3735008"/>
                <a:ext cx="1041536" cy="56163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9581861E-230E-9018-9A6D-C7C8C01B361A}"/>
                  </a:ext>
                </a:extLst>
              </p:cNvPr>
              <p:cNvGrpSpPr/>
              <p:nvPr/>
            </p:nvGrpSpPr>
            <p:grpSpPr>
              <a:xfrm>
                <a:off x="2409567" y="4296645"/>
                <a:ext cx="1779374" cy="405721"/>
                <a:chOff x="2409567" y="4296645"/>
                <a:chExt cx="1779374" cy="405721"/>
              </a:xfrm>
            </p:grpSpPr>
            <p:cxnSp>
              <p:nvCxnSpPr>
                <p:cNvPr id="158" name="Straight Arrow Connector 157">
                  <a:extLst>
                    <a:ext uri="{FF2B5EF4-FFF2-40B4-BE49-F238E27FC236}">
                      <a16:creationId xmlns:a16="http://schemas.microsoft.com/office/drawing/2014/main" id="{5A3F3D32-5856-8CC6-6139-2242A8D3059E}"/>
                    </a:ext>
                  </a:extLst>
                </p:cNvPr>
                <p:cNvCxnSpPr>
                  <a:cxnSpLocks/>
                  <a:stCxn id="144" idx="2"/>
                </p:cNvCxnSpPr>
                <p:nvPr/>
              </p:nvCxnSpPr>
              <p:spPr>
                <a:xfrm flipH="1">
                  <a:off x="2409567" y="4296645"/>
                  <a:ext cx="1575140" cy="36167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Arrow Connector 158">
                  <a:extLst>
                    <a:ext uri="{FF2B5EF4-FFF2-40B4-BE49-F238E27FC236}">
                      <a16:creationId xmlns:a16="http://schemas.microsoft.com/office/drawing/2014/main" id="{CB22C7F1-6BCA-CD91-2E8C-153D7F77452A}"/>
                    </a:ext>
                  </a:extLst>
                </p:cNvPr>
                <p:cNvCxnSpPr>
                  <a:cxnSpLocks/>
                  <a:stCxn id="144" idx="2"/>
                </p:cNvCxnSpPr>
                <p:nvPr/>
              </p:nvCxnSpPr>
              <p:spPr>
                <a:xfrm>
                  <a:off x="3984707" y="4296645"/>
                  <a:ext cx="204234" cy="40572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" name="Rounded Rectangle 145">
                <a:extLst>
                  <a:ext uri="{FF2B5EF4-FFF2-40B4-BE49-F238E27FC236}">
                    <a16:creationId xmlns:a16="http://schemas.microsoft.com/office/drawing/2014/main" id="{1998258F-27B6-4075-E65C-8A15F963E5CC}"/>
                  </a:ext>
                </a:extLst>
              </p:cNvPr>
              <p:cNvSpPr/>
              <p:nvPr/>
            </p:nvSpPr>
            <p:spPr>
              <a:xfrm>
                <a:off x="1603840" y="4692451"/>
                <a:ext cx="1059064" cy="561637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47" name="Rounded Rectangle 146">
                <a:extLst>
                  <a:ext uri="{FF2B5EF4-FFF2-40B4-BE49-F238E27FC236}">
                    <a16:creationId xmlns:a16="http://schemas.microsoft.com/office/drawing/2014/main" id="{8D7359D1-437A-CAA8-985E-66DD0EDB68A0}"/>
                  </a:ext>
                </a:extLst>
              </p:cNvPr>
              <p:cNvSpPr/>
              <p:nvPr/>
            </p:nvSpPr>
            <p:spPr>
              <a:xfrm>
                <a:off x="3823603" y="4702366"/>
                <a:ext cx="937405" cy="561637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AA3CB48E-3492-6163-34F9-4CCFD4F90A77}"/>
                  </a:ext>
                </a:extLst>
              </p:cNvPr>
              <p:cNvGrpSpPr/>
              <p:nvPr/>
            </p:nvGrpSpPr>
            <p:grpSpPr>
              <a:xfrm>
                <a:off x="-564015" y="5263338"/>
                <a:ext cx="2667749" cy="966263"/>
                <a:chOff x="684324" y="4296645"/>
                <a:chExt cx="2667749" cy="966263"/>
              </a:xfrm>
            </p:grpSpPr>
            <p:cxnSp>
              <p:nvCxnSpPr>
                <p:cNvPr id="156" name="Straight Arrow Connector 155">
                  <a:extLst>
                    <a:ext uri="{FF2B5EF4-FFF2-40B4-BE49-F238E27FC236}">
                      <a16:creationId xmlns:a16="http://schemas.microsoft.com/office/drawing/2014/main" id="{213A55B9-0352-5A5C-F451-82D83EC343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4324" y="4296645"/>
                  <a:ext cx="2667748" cy="96626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BF0E8494-9844-4CA9-2ABE-0CFDB385CA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84323" y="4296645"/>
                  <a:ext cx="67750" cy="6656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E41A8DD2-37B7-7167-B871-9C34691D98E7}"/>
                  </a:ext>
                </a:extLst>
              </p:cNvPr>
              <p:cNvGrpSpPr/>
              <p:nvPr/>
            </p:nvGrpSpPr>
            <p:grpSpPr>
              <a:xfrm>
                <a:off x="4025375" y="5256635"/>
                <a:ext cx="2463748" cy="692147"/>
                <a:chOff x="2477812" y="4283910"/>
                <a:chExt cx="2463748" cy="692147"/>
              </a:xfrm>
            </p:grpSpPr>
            <p:cxnSp>
              <p:nvCxnSpPr>
                <p:cNvPr id="154" name="Straight Arrow Connector 153">
                  <a:extLst>
                    <a:ext uri="{FF2B5EF4-FFF2-40B4-BE49-F238E27FC236}">
                      <a16:creationId xmlns:a16="http://schemas.microsoft.com/office/drawing/2014/main" id="{E46CCD00-3E6D-AB66-ACB3-95D08D668480}"/>
                    </a:ext>
                  </a:extLst>
                </p:cNvPr>
                <p:cNvCxnSpPr>
                  <a:cxnSpLocks/>
                  <a:endCxn id="150" idx="0"/>
                </p:cNvCxnSpPr>
                <p:nvPr/>
              </p:nvCxnSpPr>
              <p:spPr>
                <a:xfrm flipH="1">
                  <a:off x="2477812" y="4283910"/>
                  <a:ext cx="387935" cy="41132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>
                  <a:extLst>
                    <a:ext uri="{FF2B5EF4-FFF2-40B4-BE49-F238E27FC236}">
                      <a16:creationId xmlns:a16="http://schemas.microsoft.com/office/drawing/2014/main" id="{C245F81C-5424-F7F5-0AEA-F82D6ADDAE2E}"/>
                    </a:ext>
                  </a:extLst>
                </p:cNvPr>
                <p:cNvCxnSpPr>
                  <a:cxnSpLocks/>
                  <a:stCxn id="147" idx="2"/>
                </p:cNvCxnSpPr>
                <p:nvPr/>
              </p:nvCxnSpPr>
              <p:spPr>
                <a:xfrm>
                  <a:off x="2744743" y="4291277"/>
                  <a:ext cx="2196817" cy="68478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Rounded Rectangle 149">
                <a:extLst>
                  <a:ext uri="{FF2B5EF4-FFF2-40B4-BE49-F238E27FC236}">
                    <a16:creationId xmlns:a16="http://schemas.microsoft.com/office/drawing/2014/main" id="{5F72D4B1-6689-7082-D4E4-C595F265D175}"/>
                  </a:ext>
                </a:extLst>
              </p:cNvPr>
              <p:cNvSpPr/>
              <p:nvPr/>
            </p:nvSpPr>
            <p:spPr>
              <a:xfrm>
                <a:off x="3597746" y="5667964"/>
                <a:ext cx="855258" cy="56163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21375AD2-55F2-D5F1-B38C-7EEB6BA4D8CF}"/>
                  </a:ext>
                </a:extLst>
              </p:cNvPr>
              <p:cNvGrpSpPr/>
              <p:nvPr/>
            </p:nvGrpSpPr>
            <p:grpSpPr>
              <a:xfrm>
                <a:off x="2632971" y="6205017"/>
                <a:ext cx="1593207" cy="883802"/>
                <a:chOff x="1320449" y="4296645"/>
                <a:chExt cx="2440636" cy="883802"/>
              </a:xfrm>
            </p:grpSpPr>
            <p:cxnSp>
              <p:nvCxnSpPr>
                <p:cNvPr id="152" name="Straight Arrow Connector 151">
                  <a:extLst>
                    <a:ext uri="{FF2B5EF4-FFF2-40B4-BE49-F238E27FC236}">
                      <a16:creationId xmlns:a16="http://schemas.microsoft.com/office/drawing/2014/main" id="{7DFD9B92-3423-B3EC-D442-DD91B605A2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20449" y="4296645"/>
                  <a:ext cx="2031625" cy="82769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>
                  <a:extLst>
                    <a:ext uri="{FF2B5EF4-FFF2-40B4-BE49-F238E27FC236}">
                      <a16:creationId xmlns:a16="http://schemas.microsoft.com/office/drawing/2014/main" id="{0B8D13A1-F776-9171-4508-DCE0B9BBD0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52074" y="4296645"/>
                  <a:ext cx="409011" cy="88380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AEB27C24-A831-72E6-FD93-CCD41357E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8773" y="4385755"/>
              <a:ext cx="495221" cy="681271"/>
            </a:xfrm>
            <a:prstGeom prst="rect">
              <a:avLst/>
            </a:prstGeom>
          </p:spPr>
        </p:pic>
        <p:pic>
          <p:nvPicPr>
            <p:cNvPr id="128" name="Picture 7" descr="Adoptable Rabbits | morabbit">
              <a:extLst>
                <a:ext uri="{FF2B5EF4-FFF2-40B4-BE49-F238E27FC236}">
                  <a16:creationId xmlns:a16="http://schemas.microsoft.com/office/drawing/2014/main" id="{A57AC10B-B1A9-E3E0-0E4D-897AD47A52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707" y="5003390"/>
              <a:ext cx="413229" cy="70525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CF9CE1C1-2CBC-7838-E079-0B728BED0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9735" y="4562125"/>
              <a:ext cx="495221" cy="681271"/>
            </a:xfrm>
            <a:prstGeom prst="rect">
              <a:avLst/>
            </a:prstGeom>
          </p:spPr>
        </p:pic>
        <p:pic>
          <p:nvPicPr>
            <p:cNvPr id="130" name="Picture 7" descr="Adoptable Rabbits | morabbit">
              <a:extLst>
                <a:ext uri="{FF2B5EF4-FFF2-40B4-BE49-F238E27FC236}">
                  <a16:creationId xmlns:a16="http://schemas.microsoft.com/office/drawing/2014/main" id="{8E07125F-441C-8336-5583-6CAE3717D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4338" y="4864890"/>
              <a:ext cx="413229" cy="70525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7" descr="Adoptable Rabbits | morabbit">
              <a:extLst>
                <a:ext uri="{FF2B5EF4-FFF2-40B4-BE49-F238E27FC236}">
                  <a16:creationId xmlns:a16="http://schemas.microsoft.com/office/drawing/2014/main" id="{633E4914-1185-C161-6459-2E712786C7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953" y="4731932"/>
              <a:ext cx="413229" cy="70525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5A62FE5C-19E5-BE63-CE94-1734C6313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8064124" y="5874469"/>
              <a:ext cx="435221" cy="550390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CF93B6B2-91AE-DF05-A9C4-B427EA6AC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40346" y="5101978"/>
              <a:ext cx="529849" cy="670420"/>
            </a:xfrm>
            <a:prstGeom prst="rect">
              <a:avLst/>
            </a:prstGeom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705F14BA-42DE-2AB8-8042-1B8651A47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86951" y="5630818"/>
              <a:ext cx="456901" cy="637074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5BA68FA1-96F9-C1C6-9285-89BC4915A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43874" y="5284793"/>
              <a:ext cx="621651" cy="555308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65845E34-6961-49EA-C3FA-0FEEE316D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366349" y="5708646"/>
              <a:ext cx="621651" cy="555308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6A4AC1C7-BD6D-ABDC-45C5-7A92AA52F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88000" y="5786898"/>
              <a:ext cx="621651" cy="555308"/>
            </a:xfrm>
            <a:prstGeom prst="rect">
              <a:avLst/>
            </a:prstGeom>
          </p:spPr>
        </p:pic>
        <p:pic>
          <p:nvPicPr>
            <p:cNvPr id="138" name="Picture 2" descr="Giraffe | 3D Metal Model Kits">
              <a:extLst>
                <a:ext uri="{FF2B5EF4-FFF2-40B4-BE49-F238E27FC236}">
                  <a16:creationId xmlns:a16="http://schemas.microsoft.com/office/drawing/2014/main" id="{69EA3FD5-C25B-B409-7AF5-6DADB46F4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7544" y="3722123"/>
              <a:ext cx="602914" cy="103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2" descr="Giraffe | 3D Metal Model Kits">
              <a:extLst>
                <a:ext uri="{FF2B5EF4-FFF2-40B4-BE49-F238E27FC236}">
                  <a16:creationId xmlns:a16="http://schemas.microsoft.com/office/drawing/2014/main" id="{BFC4021C-7925-07AE-FA4F-60159B681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5124" y="3787316"/>
              <a:ext cx="602914" cy="103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4" descr="Dr Seuss Svg, Thing 1 Thing 2 Svg, Gift For Kids, Funny Dr Seuss Svg, Thing  Svg, Cute Cat Hat Svg, Kids Svg, Baby Svg">
              <a:extLst>
                <a:ext uri="{FF2B5EF4-FFF2-40B4-BE49-F238E27FC236}">
                  <a16:creationId xmlns:a16="http://schemas.microsoft.com/office/drawing/2014/main" id="{60BF57B4-FF17-7FE6-D111-BAC8C6B5FA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1689" y="4211982"/>
              <a:ext cx="502880" cy="543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6" descr="The Lorax - Seussville">
              <a:extLst>
                <a:ext uri="{FF2B5EF4-FFF2-40B4-BE49-F238E27FC236}">
                  <a16:creationId xmlns:a16="http://schemas.microsoft.com/office/drawing/2014/main" id="{7B022068-5C16-E913-3CC0-F808655C9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3731" y="4160950"/>
              <a:ext cx="780177" cy="78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5200184D-5758-1AFA-1277-EB38C4398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7577" y="5158830"/>
              <a:ext cx="495221" cy="681271"/>
            </a:xfrm>
            <a:prstGeom prst="rect">
              <a:avLst/>
            </a:prstGeom>
          </p:spPr>
        </p:pic>
        <p:pic>
          <p:nvPicPr>
            <p:cNvPr id="143" name="Picture 8" descr="Puppies - CANINE STRONG">
              <a:extLst>
                <a:ext uri="{FF2B5EF4-FFF2-40B4-BE49-F238E27FC236}">
                  <a16:creationId xmlns:a16="http://schemas.microsoft.com/office/drawing/2014/main" id="{64585CF5-AF19-FABE-8028-DEC2919AE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3730" y="4091758"/>
              <a:ext cx="432158" cy="741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62CAE4C9-419B-AF61-6A3F-5583C8183913}"/>
                  </a:ext>
                </a:extLst>
              </p:cNvPr>
              <p:cNvSpPr txBox="1"/>
              <p:nvPr/>
            </p:nvSpPr>
            <p:spPr>
              <a:xfrm>
                <a:off x="1574113" y="5045908"/>
                <a:ext cx="577060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8E0000"/>
                    </a:solidFill>
                  </a:rPr>
                  <a:t>Do this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8E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>
                    <a:solidFill>
                      <a:srgbClr val="8E0000"/>
                    </a:solidFill>
                  </a:rPr>
                  <a:t> times to end up with a forest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8E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>
                    <a:solidFill>
                      <a:srgbClr val="8E0000"/>
                    </a:solidFill>
                  </a:rPr>
                  <a:t> trees!</a:t>
                </a:r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62CAE4C9-419B-AF61-6A3F-5583C8183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113" y="5045908"/>
                <a:ext cx="5770605" cy="1077218"/>
              </a:xfrm>
              <a:prstGeom prst="rect">
                <a:avLst/>
              </a:prstGeom>
              <a:blipFill>
                <a:blip r:embed="rId14"/>
                <a:stretch>
                  <a:fillRect l="-2632" t="-7059" r="-2632" b="-1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B92E28E0-415C-2CE1-7A7A-8E983E249F7B}"/>
              </a:ext>
            </a:extLst>
          </p:cNvPr>
          <p:cNvGrpSpPr/>
          <p:nvPr/>
        </p:nvGrpSpPr>
        <p:grpSpPr>
          <a:xfrm>
            <a:off x="7571779" y="5257803"/>
            <a:ext cx="4551643" cy="1554570"/>
            <a:chOff x="5711371" y="1013167"/>
            <a:chExt cx="2655683" cy="1157198"/>
          </a:xfrm>
          <a:solidFill>
            <a:schemeClr val="bg1"/>
          </a:solidFill>
        </p:grpSpPr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4154F5C2-875C-6795-5B8D-FD5307B83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1117919" flipH="1">
              <a:off x="5711371" y="1013167"/>
              <a:ext cx="401536" cy="1157198"/>
            </a:xfrm>
            <a:prstGeom prst="rect">
              <a:avLst/>
            </a:prstGeom>
            <a:grpFill/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F8E9B9D-A9C0-B00D-782D-D5F368F3F8F9}"/>
                </a:ext>
              </a:extLst>
            </p:cNvPr>
            <p:cNvSpPr txBox="1"/>
            <p:nvPr/>
          </p:nvSpPr>
          <p:spPr>
            <a:xfrm>
              <a:off x="6132514" y="1152330"/>
              <a:ext cx="2234540" cy="9851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By averaging the outcome over a bunch of trees, we reduce the variance of our estimates!</a:t>
              </a:r>
            </a:p>
            <a:p>
              <a:endParaRPr lang="en-US" sz="20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84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86F2-38E2-2422-C6F5-A3E0F4660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Real quick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D9654-7D97-2A3F-F724-3A5CDCE3A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45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8B9178-3127-610F-C7E4-EF489C1A9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78438"/>
            <a:ext cx="8945853" cy="5901124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20687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5B3D9-90D8-3A39-1884-6C53D01C6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8F741-979F-D5AE-1E9B-44C258F41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0654" cy="4351338"/>
          </a:xfrm>
        </p:spPr>
        <p:txBody>
          <a:bodyPr/>
          <a:lstStyle/>
          <a:p>
            <a:r>
              <a:rPr lang="en-US" dirty="0"/>
              <a:t>PKH: an Indonesian conditional cash-transfer program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Launched in 2007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Provides $60-$330/quarter to families with pregnant women / children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Requires recipients to seek pre/post-natal care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Questions: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Did it work?  Did women’s health improve?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Did it work better for some groups than others?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F30ECF-41CC-88AF-EC52-C1D915180D9B}"/>
              </a:ext>
            </a:extLst>
          </p:cNvPr>
          <p:cNvSpPr txBox="1"/>
          <p:nvPr/>
        </p:nvSpPr>
        <p:spPr>
          <a:xfrm>
            <a:off x="444844" y="6550223"/>
            <a:ext cx="4878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PHK = “Program </a:t>
            </a:r>
            <a:r>
              <a:rPr lang="en-US" sz="1400" dirty="0" err="1"/>
              <a:t>Keluarga</a:t>
            </a:r>
            <a:r>
              <a:rPr lang="en-US" sz="1400" dirty="0"/>
              <a:t> Harapan” = “Family Hope Program”</a:t>
            </a:r>
          </a:p>
        </p:txBody>
      </p:sp>
    </p:spTree>
    <p:extLst>
      <p:ext uri="{BB962C8B-B14F-4D97-AF65-F5344CB8AC3E}">
        <p14:creationId xmlns:p14="http://schemas.microsoft.com/office/powerpoint/2010/main" val="10425773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17402-A2FE-B7A1-03CA-D5274A58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Findings</a:t>
            </a:r>
            <a:br>
              <a:rPr lang="en-US" dirty="0"/>
            </a:br>
            <a:r>
              <a:rPr lang="en-US" sz="2200" dirty="0"/>
              <a:t>This is just one chart so you can get the flavor of what comes out of this machinery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59880-85E0-4FF7-BA9B-878E22B68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08496" cy="4351338"/>
          </a:xfrm>
        </p:spPr>
        <p:txBody>
          <a:bodyPr/>
          <a:lstStyle/>
          <a:p>
            <a:r>
              <a:rPr lang="en-US" dirty="0"/>
              <a:t>Positive effects, but some heterogeneity.</a:t>
            </a:r>
          </a:p>
          <a:p>
            <a:r>
              <a:rPr lang="en-US" dirty="0"/>
              <a:t>Eg, what is the effect of the program on pre-natal visits?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E789F3-14B7-3087-E2E1-5AFB3057D445}"/>
              </a:ext>
            </a:extLst>
          </p:cNvPr>
          <p:cNvSpPr/>
          <p:nvPr/>
        </p:nvSpPr>
        <p:spPr>
          <a:xfrm>
            <a:off x="1841157" y="3159245"/>
            <a:ext cx="1828800" cy="424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A3C9DE-A048-D4C8-9824-36432DBAD2DD}"/>
                  </a:ext>
                </a:extLst>
              </p:cNvPr>
              <p:cNvSpPr txBox="1"/>
              <p:nvPr/>
            </p:nvSpPr>
            <p:spPr>
              <a:xfrm>
                <a:off x="5927067" y="3429000"/>
                <a:ext cx="5902465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This is a histogram of the estimates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that come out of the random forest from 2013 data.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average effect (0.12) is positive…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But for some types of people, it is negative!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A3C9DE-A048-D4C8-9824-36432DBAD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7067" y="3429000"/>
                <a:ext cx="5902465" cy="2677656"/>
              </a:xfrm>
              <a:prstGeom prst="rect">
                <a:avLst/>
              </a:prstGeom>
              <a:blipFill>
                <a:blip r:embed="rId3"/>
                <a:stretch>
                  <a:fillRect l="-1288" t="-4265" b="-4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E682A7B-E47B-7F05-C8F1-8E72B9F30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669" y="3022671"/>
            <a:ext cx="3444131" cy="359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77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5B9C9-01E4-D40A-9638-423E9A622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80097-4265-A23B-9576-675964CEE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Findings continued</a:t>
            </a:r>
            <a:br>
              <a:rPr lang="en-US" dirty="0"/>
            </a:br>
            <a:r>
              <a:rPr lang="en-US" sz="2400" dirty="0"/>
              <a:t>What is the effect of the program on pre-natal visits?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5D30C-79D5-E650-85D1-245EC7B2D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0858"/>
            <a:ext cx="11008496" cy="4351338"/>
          </a:xfrm>
        </p:spPr>
        <p:txBody>
          <a:bodyPr/>
          <a:lstStyle/>
          <a:p>
            <a:r>
              <a:rPr lang="en-US" dirty="0"/>
              <a:t>What sort of people are more like to have a positive response?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Those with no electricity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(poorer people are more responsive?)</a:t>
            </a:r>
          </a:p>
          <a:p>
            <a:endParaRPr lang="en-US" dirty="0"/>
          </a:p>
          <a:p>
            <a:r>
              <a:rPr lang="en-US" dirty="0"/>
              <a:t>What sort of people are less likely to have a positive response?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Those living in villages with minimal healthcare facilities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(cost of travel to healthcare may be prohibitive?)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D40928-5500-7966-A74A-879383992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911" y="-111744"/>
            <a:ext cx="2505485" cy="261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749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6A2A9-4F8B-66F3-66A1-CBCE8962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Looking Ahead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1BAC3-F9CB-6142-F3E6-F04586394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956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1679-D839-9784-3D52-46AD105A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8CF34-3780-A415-A5EF-4A255CB83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865966"/>
            <a:ext cx="11353800" cy="4351338"/>
          </a:xfrm>
        </p:spPr>
        <p:txBody>
          <a:bodyPr/>
          <a:lstStyle/>
          <a:p>
            <a:r>
              <a:rPr lang="en-US" dirty="0"/>
              <a:t>Heterogeneous Treatment Effects and CATE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Different effects for different types of people!</a:t>
            </a:r>
          </a:p>
          <a:p>
            <a:r>
              <a:rPr lang="en-US" dirty="0"/>
              <a:t>We can estimate them using </a:t>
            </a:r>
            <a:r>
              <a:rPr lang="en-US" b="1" dirty="0"/>
              <a:t>causal forests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Made up of </a:t>
            </a:r>
            <a:r>
              <a:rPr lang="en-US" b="1" dirty="0">
                <a:solidFill>
                  <a:schemeClr val="accent1"/>
                </a:solidFill>
              </a:rPr>
              <a:t>causal trees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 few different ways to build them</a:t>
            </a:r>
          </a:p>
        </p:txBody>
      </p:sp>
    </p:spTree>
    <p:extLst>
      <p:ext uri="{BB962C8B-B14F-4D97-AF65-F5344CB8AC3E}">
        <p14:creationId xmlns:p14="http://schemas.microsoft.com/office/powerpoint/2010/main" val="19828492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DCC7E-759A-EBC3-E048-9A4FADF2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B7CF6-E3C5-2392-E881-0E964BC29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Unit!  Returns to Education!</a:t>
            </a:r>
          </a:p>
        </p:txBody>
      </p:sp>
    </p:spTree>
    <p:extLst>
      <p:ext uri="{BB962C8B-B14F-4D97-AF65-F5344CB8AC3E}">
        <p14:creationId xmlns:p14="http://schemas.microsoft.com/office/powerpoint/2010/main" val="11495861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0EB9-8855-6AA6-B0C9-E83FD33E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56821-B36F-05BE-8C22-119BD426E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775" y="146050"/>
            <a:ext cx="2028825" cy="144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F0044E-68BA-46FB-DFE2-EB19710BB196}"/>
              </a:ext>
            </a:extLst>
          </p:cNvPr>
          <p:cNvSpPr txBox="1"/>
          <p:nvPr/>
        </p:nvSpPr>
        <p:spPr>
          <a:xfrm>
            <a:off x="1505712" y="1984243"/>
            <a:ext cx="9848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Don’t forget to fill out the exit ticket before you leave class!</a:t>
            </a: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01F52CB0-CE46-989E-A338-6C694D0A271D}"/>
              </a:ext>
            </a:extLst>
          </p:cNvPr>
          <p:cNvSpPr/>
          <p:nvPr/>
        </p:nvSpPr>
        <p:spPr>
          <a:xfrm rot="10800000">
            <a:off x="8403336" y="2902064"/>
            <a:ext cx="2002536" cy="1551063"/>
          </a:xfrm>
          <a:prstGeom prst="bentArrow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7A4976-518B-A5D3-E991-91B96BAB2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400" y="2573527"/>
            <a:ext cx="37592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1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3127E-2038-8EED-3562-E9443F03E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Maybe not such a good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C0ADC-1EB9-E6B8-9CFB-C7FDCE0EB2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function isn’t well-captured by a linear model</a:t>
                </a:r>
              </a:p>
              <a:p>
                <a:r>
                  <a:rPr lang="en-US" dirty="0"/>
                  <a:t>There’s not one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” for everyone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C0ADC-1EB9-E6B8-9CFB-C7FDCE0EB2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C383BDF8-056D-1957-25C9-E68F1C1A3FDF}"/>
              </a:ext>
            </a:extLst>
          </p:cNvPr>
          <p:cNvGrpSpPr/>
          <p:nvPr/>
        </p:nvGrpSpPr>
        <p:grpSpPr>
          <a:xfrm>
            <a:off x="8913222" y="2890635"/>
            <a:ext cx="2895602" cy="2404278"/>
            <a:chOff x="3779519" y="3661343"/>
            <a:chExt cx="2895602" cy="240427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AB5D96E-2AB5-4070-E47C-83FD67BC7E7F}"/>
                </a:ext>
              </a:extLst>
            </p:cNvPr>
            <p:cNvCxnSpPr>
              <a:cxnSpLocks/>
            </p:cNvCxnSpPr>
            <p:nvPr/>
          </p:nvCxnSpPr>
          <p:spPr>
            <a:xfrm>
              <a:off x="3796933" y="4249740"/>
              <a:ext cx="2812873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E93B5-37FD-D50E-729B-30BA283B6E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0091" y="3661343"/>
              <a:ext cx="0" cy="24042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2EAF32-056B-83B2-AF06-C15D82981A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1336" y="3693932"/>
              <a:ext cx="0" cy="23716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1F9441-76B1-59B5-01C1-5DB3AF981032}"/>
                </a:ext>
              </a:extLst>
            </p:cNvPr>
            <p:cNvSpPr txBox="1"/>
            <p:nvPr/>
          </p:nvSpPr>
          <p:spPr>
            <a:xfrm>
              <a:off x="4001592" y="3693932"/>
              <a:ext cx="5225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A6C4CD-A5C2-F6D9-502D-7457C0DCF8DD}"/>
                </a:ext>
              </a:extLst>
            </p:cNvPr>
            <p:cNvSpPr txBox="1"/>
            <p:nvPr/>
          </p:nvSpPr>
          <p:spPr>
            <a:xfrm>
              <a:off x="4972597" y="3706995"/>
              <a:ext cx="5225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67290F-7136-2BFE-FB3B-4F8CC6F56E1C}"/>
                </a:ext>
              </a:extLst>
            </p:cNvPr>
            <p:cNvSpPr txBox="1"/>
            <p:nvPr/>
          </p:nvSpPr>
          <p:spPr>
            <a:xfrm>
              <a:off x="5930540" y="3703377"/>
              <a:ext cx="5747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928418-ACF0-4D1F-A022-1AA4E0D17064}"/>
                </a:ext>
              </a:extLst>
            </p:cNvPr>
            <p:cNvSpPr txBox="1"/>
            <p:nvPr/>
          </p:nvSpPr>
          <p:spPr>
            <a:xfrm>
              <a:off x="4127871" y="4249739"/>
              <a:ext cx="52250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0</a:t>
              </a:r>
            </a:p>
            <a:p>
              <a:r>
                <a:rPr lang="en-US" sz="2800" dirty="0"/>
                <a:t>0</a:t>
              </a:r>
            </a:p>
            <a:p>
              <a:r>
                <a:rPr lang="en-US" sz="2800" dirty="0"/>
                <a:t>1</a:t>
              </a:r>
            </a:p>
            <a:p>
              <a:r>
                <a:rPr lang="en-US" sz="2800" dirty="0"/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A7A445-F09B-BDD5-5320-2A7FCA235C0C}"/>
                </a:ext>
              </a:extLst>
            </p:cNvPr>
            <p:cNvSpPr txBox="1"/>
            <p:nvPr/>
          </p:nvSpPr>
          <p:spPr>
            <a:xfrm>
              <a:off x="4955180" y="4249739"/>
              <a:ext cx="52250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0</a:t>
              </a:r>
            </a:p>
            <a:p>
              <a:r>
                <a:rPr lang="en-US" sz="2800" dirty="0"/>
                <a:t>1</a:t>
              </a:r>
            </a:p>
            <a:p>
              <a:r>
                <a:rPr lang="en-US" sz="2800" dirty="0"/>
                <a:t>0</a:t>
              </a:r>
            </a:p>
            <a:p>
              <a:r>
                <a:rPr lang="en-US" sz="2800" dirty="0"/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465B07-F8A7-6E1E-4880-819EE099F334}"/>
                </a:ext>
              </a:extLst>
            </p:cNvPr>
            <p:cNvSpPr txBox="1"/>
            <p:nvPr/>
          </p:nvSpPr>
          <p:spPr>
            <a:xfrm>
              <a:off x="5943603" y="4249739"/>
              <a:ext cx="52250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00</a:t>
              </a:r>
            </a:p>
            <a:p>
              <a:r>
                <a:rPr lang="en-US" sz="2800" dirty="0"/>
                <a:t>0</a:t>
              </a:r>
            </a:p>
            <a:p>
              <a:r>
                <a:rPr lang="en-US" sz="2800" dirty="0"/>
                <a:t>1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FC5AA24-7704-09CC-2E75-A933BAE01656}"/>
                </a:ext>
              </a:extLst>
            </p:cNvPr>
            <p:cNvCxnSpPr>
              <a:cxnSpLocks/>
            </p:cNvCxnSpPr>
            <p:nvPr/>
          </p:nvCxnSpPr>
          <p:spPr>
            <a:xfrm>
              <a:off x="3788227" y="4711338"/>
              <a:ext cx="28215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E6B575-7B54-A240-9BED-53F27DC224F1}"/>
                </a:ext>
              </a:extLst>
            </p:cNvPr>
            <p:cNvCxnSpPr>
              <a:cxnSpLocks/>
            </p:cNvCxnSpPr>
            <p:nvPr/>
          </p:nvCxnSpPr>
          <p:spPr>
            <a:xfrm>
              <a:off x="3796933" y="5157680"/>
              <a:ext cx="281287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8720CAB-C6B1-FE5B-01C7-B2173E5EB901}"/>
                </a:ext>
              </a:extLst>
            </p:cNvPr>
            <p:cNvCxnSpPr>
              <a:cxnSpLocks/>
            </p:cNvCxnSpPr>
            <p:nvPr/>
          </p:nvCxnSpPr>
          <p:spPr>
            <a:xfrm>
              <a:off x="3779519" y="5601818"/>
              <a:ext cx="289560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E719C7-0C60-3A5C-5E2E-4370B2AB241B}"/>
                </a:ext>
              </a:extLst>
            </p:cNvPr>
            <p:cNvSpPr/>
            <p:nvPr/>
          </p:nvSpPr>
          <p:spPr>
            <a:xfrm>
              <a:off x="3788227" y="3661343"/>
              <a:ext cx="2821579" cy="240427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Freeform 32">
            <a:extLst>
              <a:ext uri="{FF2B5EF4-FFF2-40B4-BE49-F238E27FC236}">
                <a16:creationId xmlns:a16="http://schemas.microsoft.com/office/drawing/2014/main" id="{3158F56B-5C15-36A1-0235-FB2803A36E1C}"/>
              </a:ext>
            </a:extLst>
          </p:cNvPr>
          <p:cNvSpPr/>
          <p:nvPr/>
        </p:nvSpPr>
        <p:spPr>
          <a:xfrm>
            <a:off x="9026434" y="1593379"/>
            <a:ext cx="1518416" cy="1084507"/>
          </a:xfrm>
          <a:custGeom>
            <a:avLst/>
            <a:gdLst>
              <a:gd name="connsiteX0" fmla="*/ 0 w 1518416"/>
              <a:gd name="connsiteY0" fmla="*/ 470552 h 1084507"/>
              <a:gd name="connsiteX1" fmla="*/ 496389 w 1518416"/>
              <a:gd name="connsiteY1" fmla="*/ 366050 h 1084507"/>
              <a:gd name="connsiteX2" fmla="*/ 1214846 w 1518416"/>
              <a:gd name="connsiteY2" fmla="*/ 290 h 1084507"/>
              <a:gd name="connsiteX3" fmla="*/ 1515292 w 1518416"/>
              <a:gd name="connsiteY3" fmla="*/ 431364 h 1084507"/>
              <a:gd name="connsiteX4" fmla="*/ 1345475 w 1518416"/>
              <a:gd name="connsiteY4" fmla="*/ 1084507 h 108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416" h="1084507">
                <a:moveTo>
                  <a:pt x="0" y="470552"/>
                </a:moveTo>
                <a:cubicBezTo>
                  <a:pt x="146957" y="457489"/>
                  <a:pt x="293915" y="444427"/>
                  <a:pt x="496389" y="366050"/>
                </a:cubicBezTo>
                <a:cubicBezTo>
                  <a:pt x="698863" y="287673"/>
                  <a:pt x="1045029" y="-10596"/>
                  <a:pt x="1214846" y="290"/>
                </a:cubicBezTo>
                <a:cubicBezTo>
                  <a:pt x="1384663" y="11176"/>
                  <a:pt x="1493521" y="250661"/>
                  <a:pt x="1515292" y="431364"/>
                </a:cubicBezTo>
                <a:cubicBezTo>
                  <a:pt x="1537063" y="612067"/>
                  <a:pt x="1441269" y="848287"/>
                  <a:pt x="1345475" y="1084507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45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BBC3-DC05-7827-7056-81EED2C79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Assumptions of a regression model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5FC8014-FFDD-D6DC-C111-1742B835A1DB}"/>
              </a:ext>
            </a:extLst>
          </p:cNvPr>
          <p:cNvGrpSpPr/>
          <p:nvPr/>
        </p:nvGrpSpPr>
        <p:grpSpPr>
          <a:xfrm>
            <a:off x="-636746" y="4646846"/>
            <a:ext cx="9660747" cy="1905720"/>
            <a:chOff x="-143977" y="1690688"/>
            <a:chExt cx="11793135" cy="232636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7C0DC96-CDF4-4282-230C-F91742D67155}"/>
                </a:ext>
              </a:extLst>
            </p:cNvPr>
            <p:cNvGrpSpPr/>
            <p:nvPr/>
          </p:nvGrpSpPr>
          <p:grpSpPr>
            <a:xfrm>
              <a:off x="-143977" y="1690688"/>
              <a:ext cx="10515600" cy="1913449"/>
              <a:chOff x="-38873" y="4424674"/>
              <a:chExt cx="10515600" cy="19134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Content Placeholder 2">
                    <a:extLst>
                      <a:ext uri="{FF2B5EF4-FFF2-40B4-BE49-F238E27FC236}">
                        <a16:creationId xmlns:a16="http://schemas.microsoft.com/office/drawing/2014/main" id="{5257030E-86F4-1A6E-A343-20A673A0659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-38873" y="4734748"/>
                    <a:ext cx="10515600" cy="1603375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endParaRPr lang="en-US" sz="2400" i="1" dirty="0">
                      <a:latin typeface="Cambria Math" panose="02040503050406030204" pitchFamily="18" charset="0"/>
                    </a:endParaRPr>
                  </a:p>
                  <a:p>
                    <a:pPr marL="0" indent="0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noise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Content Placeholder 2">
                    <a:extLst>
                      <a:ext uri="{FF2B5EF4-FFF2-40B4-BE49-F238E27FC236}">
                        <a16:creationId xmlns:a16="http://schemas.microsoft.com/office/drawing/2014/main" id="{5257030E-86F4-1A6E-A343-20A673A065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8873" y="4734748"/>
                    <a:ext cx="10515600" cy="16033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A778D2-9CD2-C99D-0E95-029D6D53DE14}"/>
                  </a:ext>
                </a:extLst>
              </p:cNvPr>
              <p:cNvSpPr txBox="1"/>
              <p:nvPr/>
            </p:nvSpPr>
            <p:spPr>
              <a:xfrm>
                <a:off x="2116361" y="4647933"/>
                <a:ext cx="14029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1"/>
                    </a:solidFill>
                  </a:rPr>
                  <a:t>Consumption</a:t>
                </a: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551238E4-E57C-3382-69D8-A5A8F21158B3}"/>
                  </a:ext>
                </a:extLst>
              </p:cNvPr>
              <p:cNvCxnSpPr>
                <a:cxnSpLocks/>
                <a:stCxn id="6" idx="2"/>
              </p:cNvCxnSpPr>
              <p:nvPr/>
            </p:nvCxnSpPr>
            <p:spPr>
              <a:xfrm>
                <a:off x="2817836" y="4986487"/>
                <a:ext cx="493271" cy="3025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442B325-3AD0-5543-7187-407428C772C0}"/>
                  </a:ext>
                </a:extLst>
              </p:cNvPr>
              <p:cNvGrpSpPr/>
              <p:nvPr/>
            </p:nvGrpSpPr>
            <p:grpSpPr>
              <a:xfrm>
                <a:off x="4844219" y="4424674"/>
                <a:ext cx="1623390" cy="699820"/>
                <a:chOff x="4939748" y="3789503"/>
                <a:chExt cx="1623390" cy="699820"/>
              </a:xfrm>
            </p:grpSpPr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524EE35F-FAAA-14FD-BE91-CBE67B2D85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041411" y="4112668"/>
                  <a:ext cx="221064" cy="37665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BF3A5EA-7BA9-DA5E-C8AA-09648ADA0A26}"/>
                    </a:ext>
                  </a:extLst>
                </p:cNvPr>
                <p:cNvSpPr txBox="1"/>
                <p:nvPr/>
              </p:nvSpPr>
              <p:spPr>
                <a:xfrm>
                  <a:off x="4939748" y="3789503"/>
                  <a:ext cx="162339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accent1"/>
                      </a:solidFill>
                    </a:rPr>
                    <a:t>Windfall income</a:t>
                  </a: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2650473-1F1A-AF13-2C99-4F6A1EF5E235}"/>
                </a:ext>
              </a:extLst>
            </p:cNvPr>
            <p:cNvGrpSpPr/>
            <p:nvPr/>
          </p:nvGrpSpPr>
          <p:grpSpPr>
            <a:xfrm>
              <a:off x="542842" y="2481018"/>
              <a:ext cx="10515600" cy="988857"/>
              <a:chOff x="647946" y="5215004"/>
              <a:chExt cx="10515600" cy="98885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ontent Placeholder 2">
                    <a:extLst>
                      <a:ext uri="{FF2B5EF4-FFF2-40B4-BE49-F238E27FC236}">
                        <a16:creationId xmlns:a16="http://schemas.microsoft.com/office/drawing/2014/main" id="{89B19FF3-7CBA-6348-A8C4-31125202E45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47946" y="5215004"/>
                    <a:ext cx="10515600" cy="988857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endParaRPr lang="en-US" sz="2400" i="1" dirty="0">
                      <a:latin typeface="Cambria Math" panose="02040503050406030204" pitchFamily="18" charset="0"/>
                    </a:endParaRPr>
                  </a:p>
                  <a:p>
                    <a:pPr marL="0" indent="0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noise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Content Placeholder 2">
                    <a:extLst>
                      <a:ext uri="{FF2B5EF4-FFF2-40B4-BE49-F238E27FC236}">
                        <a16:creationId xmlns:a16="http://schemas.microsoft.com/office/drawing/2014/main" id="{89B19FF3-7CBA-6348-A8C4-31125202E4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946" y="5215004"/>
                    <a:ext cx="10515600" cy="98885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46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51C2ABF-3D17-A824-2350-7163E072D54A}"/>
                  </a:ext>
                </a:extLst>
              </p:cNvPr>
              <p:cNvSpPr txBox="1"/>
              <p:nvPr/>
            </p:nvSpPr>
            <p:spPr>
              <a:xfrm>
                <a:off x="1350675" y="5614302"/>
                <a:ext cx="16321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5"/>
                    </a:solidFill>
                  </a:rPr>
                  <a:t>Add net income: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5AF2B76-16A1-4A11-B4A1-DBA5CDBFAD3F}"/>
                </a:ext>
              </a:extLst>
            </p:cNvPr>
            <p:cNvGrpSpPr/>
            <p:nvPr/>
          </p:nvGrpSpPr>
          <p:grpSpPr>
            <a:xfrm>
              <a:off x="1133558" y="3028195"/>
              <a:ext cx="10515600" cy="988857"/>
              <a:chOff x="1238662" y="5762181"/>
              <a:chExt cx="10515600" cy="98885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ontent Placeholder 2">
                    <a:extLst>
                      <a:ext uri="{FF2B5EF4-FFF2-40B4-BE49-F238E27FC236}">
                        <a16:creationId xmlns:a16="http://schemas.microsoft.com/office/drawing/2014/main" id="{9A1AA85B-1A8B-BD9E-9CE0-F81F0DEC0F4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238662" y="5762181"/>
                    <a:ext cx="10515600" cy="988857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endParaRPr lang="en-US" sz="2400" i="1" dirty="0">
                      <a:latin typeface="Cambria Math" panose="02040503050406030204" pitchFamily="18" charset="0"/>
                    </a:endParaRPr>
                  </a:p>
                  <a:p>
                    <a:pPr marL="0" indent="0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noise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5" name="Content Placeholder 2">
                    <a:extLst>
                      <a:ext uri="{FF2B5EF4-FFF2-40B4-BE49-F238E27FC236}">
                        <a16:creationId xmlns:a16="http://schemas.microsoft.com/office/drawing/2014/main" id="{9A1AA85B-1A8B-BD9E-9CE0-F81F0DEC0F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38662" y="5762181"/>
                    <a:ext cx="10515600" cy="98885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62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977EF6-E7AF-267C-E867-BEF9ADDEA723}"/>
                  </a:ext>
                </a:extLst>
              </p:cNvPr>
              <p:cNvSpPr txBox="1"/>
              <p:nvPr/>
            </p:nvSpPr>
            <p:spPr>
              <a:xfrm>
                <a:off x="1991962" y="6203861"/>
                <a:ext cx="9510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/>
                    </a:solidFill>
                  </a:rPr>
                  <a:t>Add age: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921D4FBA-FC4A-1446-A8CF-EDCBD7D0E2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1846" y="1827862"/>
                <a:ext cx="10515600" cy="190572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 world is (approximately) linear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There is one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(effect of W on Y) for everyone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921D4FBA-FC4A-1446-A8CF-EDCBD7D0E2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1846" y="1827862"/>
                <a:ext cx="10515600" cy="1905720"/>
              </a:xfrm>
              <a:blipFill>
                <a:blip r:embed="rId6"/>
                <a:stretch>
                  <a:fillRect l="-965" t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73CE38D-EF0F-E75B-6AB7-6413F89DF228}"/>
              </a:ext>
            </a:extLst>
          </p:cNvPr>
          <p:cNvSpPr/>
          <p:nvPr/>
        </p:nvSpPr>
        <p:spPr>
          <a:xfrm>
            <a:off x="7401910" y="3451852"/>
            <a:ext cx="3951890" cy="176573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if we don’t believe these assumptions???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297B0-7CE1-153F-3F41-AAAE106FF609}"/>
              </a:ext>
            </a:extLst>
          </p:cNvPr>
          <p:cNvSpPr txBox="1"/>
          <p:nvPr/>
        </p:nvSpPr>
        <p:spPr>
          <a:xfrm>
            <a:off x="622542" y="4103670"/>
            <a:ext cx="3729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 What we did a few lectures ago:</a:t>
            </a:r>
          </a:p>
        </p:txBody>
      </p:sp>
    </p:spTree>
    <p:extLst>
      <p:ext uri="{BB962C8B-B14F-4D97-AF65-F5344CB8AC3E}">
        <p14:creationId xmlns:p14="http://schemas.microsoft.com/office/powerpoint/2010/main" val="20097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5A0E-66D5-4F4C-4A56-C080C068A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  <a:br>
              <a:rPr lang="en-US" dirty="0"/>
            </a:br>
            <a:r>
              <a:rPr lang="en-US" sz="2800" dirty="0"/>
              <a:t>Getting rid of both these assumptions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544ECF-425B-6F17-0AD5-7611D0DD44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Heterogeneous Treatment Effects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We don’t want to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is the same for everyone!</a:t>
                </a:r>
              </a:p>
              <a:p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b="1" dirty="0"/>
                  <a:t>non-parametric</a:t>
                </a:r>
                <a:r>
                  <a:rPr lang="en-US" dirty="0"/>
                  <a:t> approach: </a:t>
                </a:r>
              </a:p>
              <a:p>
                <a:pPr lvl="1"/>
                <a:r>
                  <a:rPr lang="en-US" dirty="0"/>
                  <a:t>Regression Trees/Forests (as a model)</a:t>
                </a:r>
              </a:p>
              <a:p>
                <a:pPr lvl="1"/>
                <a:r>
                  <a:rPr lang="en-US" dirty="0"/>
                  <a:t>Causal Trees/Forests (for computing treatment effects)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544ECF-425B-6F17-0AD5-7611D0DD44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0B93629-84D4-A4AA-1B02-883A351C5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8036" y="4800169"/>
            <a:ext cx="583056" cy="1350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3EE2F5-E41E-DAB8-EBE2-E110F55ECBAC}"/>
              </a:ext>
            </a:extLst>
          </p:cNvPr>
          <p:cNvSpPr txBox="1"/>
          <p:nvPr/>
        </p:nvSpPr>
        <p:spPr>
          <a:xfrm>
            <a:off x="7594371" y="5013519"/>
            <a:ext cx="3759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“Non-parametric” is a fancy word for “we don’t want to assume what function the world looks like”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061B73-7D8D-0529-2344-EF3DE1A1A00D}"/>
              </a:ext>
            </a:extLst>
          </p:cNvPr>
          <p:cNvSpPr txBox="1"/>
          <p:nvPr/>
        </p:nvSpPr>
        <p:spPr>
          <a:xfrm>
            <a:off x="649014" y="5576798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Disclaimer: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there won’t be so much stuff about UBI today, this lecture is really about methods.</a:t>
            </a:r>
          </a:p>
        </p:txBody>
      </p:sp>
    </p:spTree>
    <p:extLst>
      <p:ext uri="{BB962C8B-B14F-4D97-AF65-F5344CB8AC3E}">
        <p14:creationId xmlns:p14="http://schemas.microsoft.com/office/powerpoint/2010/main" val="3973324481"/>
      </p:ext>
    </p:extLst>
  </p:cSld>
  <p:clrMapOvr>
    <a:masterClrMapping/>
  </p:clrMapOvr>
</p:sld>
</file>

<file path=ppt/theme/theme1.xml><?xml version="1.0" encoding="utf-8"?>
<a:theme xmlns:a="http://schemas.openxmlformats.org/drawingml/2006/main" name="stanford_theme_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nford_theme_1" id="{A142E0A3-F9A9-4D8A-A335-47DDAA9BD0A9}" vid="{02C1A18B-3E97-49A8-9281-C5CEFF4893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stanford_theme_1</Template>
  <TotalTime>5471</TotalTime>
  <Words>4084</Words>
  <Application>Microsoft Macintosh PowerPoint</Application>
  <PresentationFormat>Widescreen</PresentationFormat>
  <Paragraphs>988</Paragraphs>
  <Slides>69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Aptos</vt:lpstr>
      <vt:lpstr>Arial</vt:lpstr>
      <vt:lpstr>Cambria Math</vt:lpstr>
      <vt:lpstr>Wingdings</vt:lpstr>
      <vt:lpstr>stanford_theme_1</vt:lpstr>
      <vt:lpstr>Heterogeneous Treatment Effects and Random Forests</vt:lpstr>
      <vt:lpstr>Announcements</vt:lpstr>
      <vt:lpstr>Agenda</vt:lpstr>
      <vt:lpstr>Recap and Motivation</vt:lpstr>
      <vt:lpstr>In your pre-lecture response</vt:lpstr>
      <vt:lpstr>PowerPoint Presentation</vt:lpstr>
      <vt:lpstr>Maybe not such a good idea</vt:lpstr>
      <vt:lpstr>Assumptions of a regression model </vt:lpstr>
      <vt:lpstr>Today Getting rid of both these assumptions</vt:lpstr>
      <vt:lpstr>Conditional Average Treatment Effects (CATE)</vt:lpstr>
      <vt:lpstr>Conditional Average Treatment Effect</vt:lpstr>
      <vt:lpstr>Conditional Average Treatment Effect</vt:lpstr>
      <vt:lpstr>Conditional Average Treatment Effect</vt:lpstr>
      <vt:lpstr>How can we estimate CATE?</vt:lpstr>
      <vt:lpstr>Regression Trees</vt:lpstr>
      <vt:lpstr>Regression Trees</vt:lpstr>
      <vt:lpstr>Regression trees Definition by example</vt:lpstr>
      <vt:lpstr>Regression trees Definition by example</vt:lpstr>
      <vt:lpstr>Regression trees Definition by example</vt:lpstr>
      <vt:lpstr>Regression trees Definition by example</vt:lpstr>
      <vt:lpstr>Regression trees Definition by example</vt:lpstr>
      <vt:lpstr>Regression trees Definition by example</vt:lpstr>
      <vt:lpstr>Regression trees Definition by example</vt:lpstr>
      <vt:lpstr>Regression trees Definition by example</vt:lpstr>
      <vt:lpstr>How do we decide how to split?</vt:lpstr>
      <vt:lpstr>How do we decide how to split?</vt:lpstr>
      <vt:lpstr>How do we decide how to split?</vt:lpstr>
      <vt:lpstr>Causal Trees</vt:lpstr>
      <vt:lpstr>Regression Trees to Estimate CATE</vt:lpstr>
      <vt:lpstr>Not so fast!</vt:lpstr>
      <vt:lpstr>Ways forward</vt:lpstr>
      <vt:lpstr>Estimating the best splits even though we don’t know τ(X_i)</vt:lpstr>
      <vt:lpstr>Running Example</vt:lpstr>
      <vt:lpstr>How to split this cell?</vt:lpstr>
      <vt:lpstr>How to split this cell?</vt:lpstr>
      <vt:lpstr>How to split this cell?</vt:lpstr>
      <vt:lpstr>How to split this cell?</vt:lpstr>
      <vt:lpstr>How to split this cell?</vt:lpstr>
      <vt:lpstr>How to split this cell?</vt:lpstr>
      <vt:lpstr>How to split this cell?</vt:lpstr>
      <vt:lpstr>How to split this cell?</vt:lpstr>
      <vt:lpstr>How to split this cell?</vt:lpstr>
      <vt:lpstr>How to split this cell?</vt:lpstr>
      <vt:lpstr>Causal Trees</vt:lpstr>
      <vt:lpstr>Ways forward</vt:lpstr>
      <vt:lpstr>Propensity Scores for Building Causal Trees</vt:lpstr>
      <vt:lpstr>Motivation</vt:lpstr>
      <vt:lpstr>Motivation</vt:lpstr>
      <vt:lpstr>Motivation</vt:lpstr>
      <vt:lpstr>PowerPoint Presentation</vt:lpstr>
      <vt:lpstr>PowerPoint Presentation</vt:lpstr>
      <vt:lpstr>PowerPoint Presentation</vt:lpstr>
      <vt:lpstr>Propensity scores A way to group people together</vt:lpstr>
      <vt:lpstr>Propensity scores A way to group people together</vt:lpstr>
      <vt:lpstr>Now we can use regression trees as  Causal Trees</vt:lpstr>
      <vt:lpstr>Ways forward</vt:lpstr>
      <vt:lpstr>Causal Forests</vt:lpstr>
      <vt:lpstr>A forest is a bunch of trees</vt:lpstr>
      <vt:lpstr>A forest is a bunch of trees</vt:lpstr>
      <vt:lpstr>Building a Causal Forest</vt:lpstr>
      <vt:lpstr>Real quick Example</vt:lpstr>
      <vt:lpstr>PowerPoint Presentation</vt:lpstr>
      <vt:lpstr>Background and Question</vt:lpstr>
      <vt:lpstr>Findings This is just one chart so you can get the flavor of what comes out of this machinery</vt:lpstr>
      <vt:lpstr>Findings continued What is the effect of the program on pre-natal visits?</vt:lpstr>
      <vt:lpstr>Wrap-Up and Looking Ahead</vt:lpstr>
      <vt:lpstr>Today</vt:lpstr>
      <vt:lpstr>Next time</vt:lpstr>
      <vt:lpstr>Exit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Katherine Wootters</dc:creator>
  <cp:lastModifiedBy>Mary Katherine Wootters</cp:lastModifiedBy>
  <cp:revision>67</cp:revision>
  <dcterms:created xsi:type="dcterms:W3CDTF">2024-10-16T16:44:10Z</dcterms:created>
  <dcterms:modified xsi:type="dcterms:W3CDTF">2025-10-19T20:01:07Z</dcterms:modified>
</cp:coreProperties>
</file>