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6" r:id="rId10"/>
    <p:sldId id="271" r:id="rId11"/>
    <p:sldId id="272" r:id="rId12"/>
    <p:sldId id="273" r:id="rId13"/>
    <p:sldId id="267" r:id="rId14"/>
    <p:sldId id="269" r:id="rId15"/>
    <p:sldId id="367" r:id="rId16"/>
    <p:sldId id="270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7" r:id="rId25"/>
    <p:sldId id="288" r:id="rId26"/>
    <p:sldId id="289" r:id="rId27"/>
    <p:sldId id="282" r:id="rId28"/>
    <p:sldId id="285" r:id="rId29"/>
    <p:sldId id="286" r:id="rId30"/>
    <p:sldId id="375" r:id="rId31"/>
    <p:sldId id="368" r:id="rId32"/>
    <p:sldId id="369" r:id="rId33"/>
    <p:sldId id="290" r:id="rId34"/>
    <p:sldId id="292" r:id="rId35"/>
    <p:sldId id="359" r:id="rId36"/>
    <p:sldId id="370" r:id="rId37"/>
    <p:sldId id="358" r:id="rId38"/>
    <p:sldId id="342" r:id="rId39"/>
    <p:sldId id="341" r:id="rId40"/>
    <p:sldId id="343" r:id="rId41"/>
    <p:sldId id="344" r:id="rId42"/>
    <p:sldId id="345" r:id="rId43"/>
    <p:sldId id="347" r:id="rId44"/>
    <p:sldId id="353" r:id="rId45"/>
    <p:sldId id="356" r:id="rId46"/>
    <p:sldId id="355" r:id="rId47"/>
    <p:sldId id="371" r:id="rId48"/>
    <p:sldId id="357" r:id="rId49"/>
    <p:sldId id="373" r:id="rId50"/>
    <p:sldId id="376" r:id="rId51"/>
    <p:sldId id="374" r:id="rId52"/>
    <p:sldId id="362" r:id="rId53"/>
    <p:sldId id="363" r:id="rId54"/>
    <p:sldId id="364" r:id="rId55"/>
    <p:sldId id="361" r:id="rId56"/>
    <p:sldId id="360" r:id="rId57"/>
    <p:sldId id="365" r:id="rId58"/>
    <p:sldId id="335" r:id="rId59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0"/>
    <p:restoredTop sz="58926"/>
  </p:normalViewPr>
  <p:slideViewPr>
    <p:cSldViewPr snapToGrid="0">
      <p:cViewPr varScale="1">
        <p:scale>
          <a:sx n="67" d="100"/>
          <a:sy n="67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EA62A7A-1C58-814F-BA03-5B6E4DF9F7D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531C801-BCF7-7348-B548-8CD0F74B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02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When are you indifferent between $$s$$ and $$s+1$$ years of schooling?</a:t>
            </a:r>
          </a:p>
          <a:p>
            <a:r>
              <a:rPr lang="en-US"/>
              <a:t>https://www.polleverywhere.com/multiple_choice_polls/sRwfi1KLhfDhRW8HzZvjw?display_state=chart&amp;activity_state=opened&amp;state=opened&amp;flow=Engagement&amp;onscreen=persist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When are you indifferent between $$s$$ and $$s+1$$ years of schooling?</a:t>
            </a:r>
          </a:p>
          <a:p>
            <a:r>
              <a:rPr lang="en-US"/>
              <a:t>https://www.polleverywhere.com/multiple_choice_polls/sRwfi1KLhfDhRW8HzZvjw?display_state=chart&amp;activity_state=closed&amp;state=closed&amp;flow=Engagement&amp;onscreen=persist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82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0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4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4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1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7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the relationship between $$\beta_{\text{long}}, \beta_{\text{short}}, \beta_{\text{aux}}$$, and $$\gamma$$?</a:t>
            </a:r>
          </a:p>
          <a:p>
            <a:r>
              <a:rPr lang="en-US"/>
              <a:t>https://www.polleverywhere.com/multiple_choice_polls/e66NhbSmQcBfawuWQOVM5?display_state=instructions&amp;activity_state=opened&amp;state=opened&amp;flow=Engagement&amp;onscreen=persist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0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the relationship between $$\beta_{\text{long}}, \beta_{\text{short}}, \beta_{\text{aux}}$$, and $$\gamma$$?</a:t>
            </a:r>
          </a:p>
          <a:p>
            <a:r>
              <a:rPr lang="en-US"/>
              <a:t>https://www.polleverywhere.com/multiple_choice_polls/e66NhbSmQcBfawuWQOVM5?display_state=chart&amp;activity_state=opened&amp;state=opened&amp;flow=Engagement&amp;onscreen=persist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8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the relationship between $$\beta_{\text{long}}, \beta_{\text{short}}, \beta_{\text{aux}}$$, and $$\gamma$$?</a:t>
            </a:r>
          </a:p>
          <a:p>
            <a:r>
              <a:rPr lang="en-US"/>
              <a:t>https://www.polleverywhere.com/multiple_choice_polls/e66NhbSmQcBfawuWQOVM5?display_state=chart&amp;activity_state=closed&amp;state=closed&amp;flow=Engagement&amp;onscreen=persist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8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9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68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2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56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97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62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16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6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*sometimes means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Period.             Source of Earnings Data               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========================================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1940–1961       Occasional supplements.              Irregular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1962–1975       March Income Supplement         Annual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1976–present  March ASEC                                    Annual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1979, 1981       May Earnings Supplements               Occasional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1983–1993       May Earnings Supplements                     Annual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1994–present.  Monthly CPS (outgoing rotation groups).  Monthly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3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9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4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validity: among the population of twins in </a:t>
            </a:r>
            <a:r>
              <a:rPr lang="en-US" dirty="0" err="1"/>
              <a:t>twinsburg</a:t>
            </a:r>
            <a:r>
              <a:rPr lang="en-US" dirty="0"/>
              <a:t> </a:t>
            </a:r>
            <a:r>
              <a:rPr lang="en-US" dirty="0" err="1"/>
              <a:t>ohio</a:t>
            </a:r>
            <a:r>
              <a:rPr lang="en-US" dirty="0"/>
              <a:t>, if you tell me someone is a 20-year-old female with 10 years of education, and THEN you tell me they are white, then I think they'd make less money than if you told me they were not white.  But in the general population, I'd think that they'd make more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96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832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board, keep track of pros and cons of each</a:t>
            </a:r>
          </a:p>
          <a:p>
            <a:endParaRPr lang="en-US" dirty="0"/>
          </a:p>
          <a:p>
            <a:r>
              <a:rPr lang="en-US" dirty="0"/>
              <a:t>Possible answers (that they brought up in responses):</a:t>
            </a:r>
          </a:p>
          <a:p>
            <a:endParaRPr lang="en-US" dirty="0"/>
          </a:p>
          <a:p>
            <a:r>
              <a:rPr lang="en-US" dirty="0"/>
              <a:t>Regression:</a:t>
            </a:r>
          </a:p>
          <a:p>
            <a:r>
              <a:rPr lang="en-US" dirty="0"/>
              <a:t>+ More data</a:t>
            </a:r>
          </a:p>
          <a:p>
            <a:r>
              <a:rPr lang="en-US" dirty="0"/>
              <a:t>- Might miss unobserved confounding vars</a:t>
            </a:r>
          </a:p>
          <a:p>
            <a:endParaRPr lang="en-US" dirty="0"/>
          </a:p>
          <a:p>
            <a:r>
              <a:rPr lang="en-US" dirty="0"/>
              <a:t>Twins:</a:t>
            </a:r>
          </a:p>
          <a:p>
            <a:r>
              <a:rPr lang="en-US" dirty="0"/>
              <a:t>+ Can match on </a:t>
            </a:r>
            <a:r>
              <a:rPr lang="en-US" dirty="0" err="1"/>
              <a:t>unobservables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Spillovers between twins (</a:t>
            </a:r>
            <a:r>
              <a:rPr lang="en-US" dirty="0" err="1"/>
              <a:t>eg</a:t>
            </a:r>
            <a:r>
              <a:rPr lang="en-US" dirty="0"/>
              <a:t>, your twin goes to college, makes lots of connections and learns a lot, and you benefit too)</a:t>
            </a:r>
          </a:p>
          <a:p>
            <a:pPr marL="171450" indent="-171450">
              <a:buFontTx/>
              <a:buChar char="-"/>
            </a:pPr>
            <a:r>
              <a:rPr lang="en-US" dirty="0"/>
              <a:t>External validity: being a twin (at this festival) is a weird population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NOTE: lots of people said “doesn’t control for confounders,” but in a linear model they cancel out.  Do the math on the board if they bring it up.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two twins get different levels of ed, that’s pretty weird… what else is different?</a:t>
            </a:r>
          </a:p>
          <a:p>
            <a:pPr marL="171450" indent="-171450">
              <a:buFontTx/>
              <a:buChar char="-"/>
            </a:pPr>
            <a:r>
              <a:rPr lang="en-US" dirty="0"/>
              <a:t>Ignores heterogeneity (both approaches do)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4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868F4-F988-324F-494C-AE96D3F3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3821F-A7FB-C94E-11E4-687545DE6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33915-4155-66CB-FF6E-661BD09A1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6ACD7-05B3-82F0-834A-D8C0E8BD3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7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42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8769D-DB81-0FC6-D886-CF1485975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6FB3D-36C6-4165-2E5C-45C1FBC00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EE832-92D3-F5DA-B9B0-6832F61D3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27121-F036-CD95-CA06-B000D2D0A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45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25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2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78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21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When are you indifferent between $$s$$ and $$s+1$$ years of schooling?</a:t>
            </a:r>
          </a:p>
          <a:p>
            <a:r>
              <a:rPr lang="en-US"/>
              <a:t>https://www.polleverywhere.com/multiple_choice_polls/sRwfi1KLhfDhRW8HzZvjw?display_state=instructions&amp;activity_state=opened&amp;state=opened&amp;flow=Engagement&amp;onscreen=persist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1C801-BCF7-7348-B548-8CD0F74B5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0.png"/><Relationship Id="rId4" Type="http://schemas.openxmlformats.org/officeDocument/2006/relationships/image" Target="../media/image54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2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0.png"/><Relationship Id="rId7" Type="http://schemas.openxmlformats.org/officeDocument/2006/relationships/image" Target="../media/image66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10" Type="http://schemas.openxmlformats.org/officeDocument/2006/relationships/image" Target="../media/image69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0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6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1.png"/><Relationship Id="rId7" Type="http://schemas.openxmlformats.org/officeDocument/2006/relationships/image" Target="../media/image92.png"/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1.png"/><Relationship Id="rId10" Type="http://schemas.openxmlformats.org/officeDocument/2006/relationships/image" Target="../media/image95.png"/><Relationship Id="rId4" Type="http://schemas.openxmlformats.org/officeDocument/2006/relationships/image" Target="../media/image870.png"/><Relationship Id="rId9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8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7.png"/><Relationship Id="rId7" Type="http://schemas.openxmlformats.org/officeDocument/2006/relationships/image" Target="../media/image9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10" Type="http://schemas.openxmlformats.org/officeDocument/2006/relationships/image" Target="../media/image100.png"/><Relationship Id="rId4" Type="http://schemas.openxmlformats.org/officeDocument/2006/relationships/image" Target="../media/image900.png"/><Relationship Id="rId9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0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17E4-B4EB-B4DF-B160-908BF3C12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Returns to Education</a:t>
            </a:r>
            <a:br>
              <a:rPr lang="en-US" dirty="0"/>
            </a:br>
            <a:r>
              <a:rPr lang="en-US" sz="3200" dirty="0"/>
              <a:t>Some theory and some regressions!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5F2F-2BBD-E2E1-3C23-B82C8816C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Decision-Making, and Data Science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76359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2D17-C233-F859-9F16-C1FE13C1B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F74E9-0366-A3B5-9382-111A4A082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sRwfi1KLhfDhRW8HzZvjw?display_state=instructions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1015E21F-DCCB-2C2E-1E6E-3FF660FBFE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4159-B3B9-CB37-FAD4-D5A9833428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C6BF5-529E-302D-AFF7-F6E96DF45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sRwfi1KLhfDhRW8HzZvjw?display_state=chart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FBDDBEF9-CFA1-8903-9D38-9666694402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7AE4-3D36-87B2-F39A-418136572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DC5F6-D1D7-817E-961D-3E7E877DE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sRwfi1KLhfDhRW8HzZvjw?display_state=chart&amp;activity_state=closed&amp;state=closed&amp;flow=Engagement&amp;onscreen=persist">
            <a:extLst>
              <a:ext uri="{FF2B5EF4-FFF2-40B4-BE49-F238E27FC236}">
                <a16:creationId xmlns:a16="http://schemas.microsoft.com/office/drawing/2014/main" id="{B4A701F3-E544-8F02-070E-02C3F27A1E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B216-EA20-F32E-2394-329ECF2F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91"/>
            <a:ext cx="10515600" cy="1325563"/>
          </a:xfrm>
        </p:spPr>
        <p:txBody>
          <a:bodyPr/>
          <a:lstStyle/>
          <a:p>
            <a:r>
              <a:rPr lang="en-US" dirty="0"/>
              <a:t>All of the above!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50085F-7D78-628D-CDF2-EE898B196D3F}"/>
              </a:ext>
            </a:extLst>
          </p:cNvPr>
          <p:cNvGrpSpPr/>
          <p:nvPr/>
        </p:nvGrpSpPr>
        <p:grpSpPr>
          <a:xfrm>
            <a:off x="4958787" y="3275635"/>
            <a:ext cx="7233213" cy="3582365"/>
            <a:chOff x="4958787" y="3275635"/>
            <a:chExt cx="7233213" cy="35823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771269-EBC6-7CF8-3F98-1A195124EF15}"/>
                </a:ext>
              </a:extLst>
            </p:cNvPr>
            <p:cNvSpPr/>
            <p:nvPr/>
          </p:nvSpPr>
          <p:spPr>
            <a:xfrm>
              <a:off x="5046562" y="3275635"/>
              <a:ext cx="7145438" cy="35823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458DDB-C226-E43C-1D3A-7CC8E9B3D10C}"/>
                </a:ext>
              </a:extLst>
            </p:cNvPr>
            <p:cNvGrpSpPr/>
            <p:nvPr/>
          </p:nvGrpSpPr>
          <p:grpSpPr>
            <a:xfrm>
              <a:off x="4958787" y="3565787"/>
              <a:ext cx="7090458" cy="3169522"/>
              <a:chOff x="44326" y="1710432"/>
              <a:chExt cx="11515496" cy="514756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07B3F43-448B-EB84-85B0-C1E88C2C4CF6}"/>
                  </a:ext>
                </a:extLst>
              </p:cNvPr>
              <p:cNvGrpSpPr/>
              <p:nvPr/>
            </p:nvGrpSpPr>
            <p:grpSpPr>
              <a:xfrm>
                <a:off x="44326" y="2360557"/>
                <a:ext cx="11515496" cy="3694625"/>
                <a:chOff x="44326" y="2360557"/>
                <a:chExt cx="11515496" cy="3694625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9571D789-854D-87B2-55D6-01CC87E7D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1333" y="2822222"/>
                  <a:ext cx="9358489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E3EC954-EC5C-D874-DDE9-3AA83551FA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469" y="2360557"/>
                      <a:ext cx="1973240" cy="10496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World 1:</a:t>
                      </a:r>
                    </a:p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12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 years of schooling</a:t>
                      </a: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E3EC954-EC5C-D874-DDE9-3AA83551FA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69" y="2360557"/>
                      <a:ext cx="1973240" cy="104969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5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7EF21823-459F-64D5-82F4-8E2A6AE837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1333" y="5367867"/>
                  <a:ext cx="9358489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B2D5FDCC-99CD-DEC4-FB37-22CC1DF8FF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26" y="4906203"/>
                      <a:ext cx="1976385" cy="10496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World 2:</a:t>
                      </a:r>
                    </a:p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12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a14:m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 years of schooling</a:t>
                      </a:r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B2D5FDCC-99CD-DEC4-FB37-22CC1DF8F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6" y="4906203"/>
                      <a:ext cx="1976385" cy="104969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5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1EBB5F2-5AD0-BE92-2054-5C668D353AAD}"/>
                    </a:ext>
                  </a:extLst>
                </p:cNvPr>
                <p:cNvCxnSpPr/>
                <p:nvPr/>
              </p:nvCxnSpPr>
              <p:spPr>
                <a:xfrm>
                  <a:off x="4662311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7A3AD9A-E434-1A9C-5FB3-8CF78BECDE2E}"/>
                    </a:ext>
                  </a:extLst>
                </p:cNvPr>
                <p:cNvCxnSpPr/>
                <p:nvPr/>
              </p:nvCxnSpPr>
              <p:spPr>
                <a:xfrm>
                  <a:off x="6395156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9E2233C-D69C-56AB-E62D-8C70A60F2A6C}"/>
                    </a:ext>
                  </a:extLst>
                </p:cNvPr>
                <p:cNvCxnSpPr/>
                <p:nvPr/>
              </p:nvCxnSpPr>
              <p:spPr>
                <a:xfrm>
                  <a:off x="8195733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049EAD0-B5D1-BB06-78D2-E1EDE23FD20D}"/>
                    </a:ext>
                  </a:extLst>
                </p:cNvPr>
                <p:cNvCxnSpPr/>
                <p:nvPr/>
              </p:nvCxnSpPr>
              <p:spPr>
                <a:xfrm>
                  <a:off x="9996310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B92F017-ADB9-34C3-25CC-451CE9CAF9A6}"/>
                    </a:ext>
                  </a:extLst>
                </p:cNvPr>
                <p:cNvCxnSpPr/>
                <p:nvPr/>
              </p:nvCxnSpPr>
              <p:spPr>
                <a:xfrm>
                  <a:off x="4662311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8948AE3-8D32-24DD-FB41-C54D14938E0B}"/>
                    </a:ext>
                  </a:extLst>
                </p:cNvPr>
                <p:cNvCxnSpPr/>
                <p:nvPr/>
              </p:nvCxnSpPr>
              <p:spPr>
                <a:xfrm>
                  <a:off x="6395156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CD2F8FF-8C3C-45C3-9D58-D42B267A1C47}"/>
                    </a:ext>
                  </a:extLst>
                </p:cNvPr>
                <p:cNvCxnSpPr/>
                <p:nvPr/>
              </p:nvCxnSpPr>
              <p:spPr>
                <a:xfrm>
                  <a:off x="8195733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391C800-4827-3B2A-4182-E23DF0202152}"/>
                    </a:ext>
                  </a:extLst>
                </p:cNvPr>
                <p:cNvCxnSpPr/>
                <p:nvPr/>
              </p:nvCxnSpPr>
              <p:spPr>
                <a:xfrm>
                  <a:off x="9996310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B230625A-979A-8710-0150-901207897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6223" y="3014134"/>
                      <a:ext cx="632176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B230625A-979A-8710-0150-901207897C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223" y="3014134"/>
                      <a:ext cx="632176" cy="4498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F65ABD63-1C8F-5595-AF92-889A1B2348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83112" y="3014134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F65ABD63-1C8F-5595-AF92-889A1B2348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3112" y="3014134"/>
                      <a:ext cx="874887" cy="44987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699B8879-32FB-E5B0-6F1E-002B50091E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8289" y="3059668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699B8879-32FB-E5B0-6F1E-002B50091E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58289" y="3059668"/>
                      <a:ext cx="874887" cy="44987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8788C31-9EC3-480B-1764-DC0F6B3AD3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58865" y="3042545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8788C31-9EC3-480B-1764-DC0F6B3AD3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8865" y="3042545"/>
                      <a:ext cx="874887" cy="44987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577B678-BAA2-DD03-6ED8-09109096DD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6223" y="5559779"/>
                      <a:ext cx="632176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577B678-BAA2-DD03-6ED8-09109096DD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223" y="5559779"/>
                      <a:ext cx="632176" cy="44987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2D3BC6C-643E-C888-528A-3F4E25F21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83112" y="5559779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2D3BC6C-643E-C888-528A-3F4E25F21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3112" y="5559779"/>
                      <a:ext cx="874887" cy="44987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59923757-A7DA-E265-ECDA-9538959C85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8289" y="5605312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59923757-A7DA-E265-ECDA-9538959C85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58289" y="5605312"/>
                      <a:ext cx="874887" cy="44987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DB47D897-CD7F-238D-BA7F-89CD8A106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58865" y="5588189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DB47D897-CD7F-238D-BA7F-89CD8A1060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8865" y="5588189"/>
                      <a:ext cx="874887" cy="44987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F21E7D1-80B7-36E9-DBBB-8D16F35EBFEB}"/>
                  </a:ext>
                </a:extLst>
              </p:cNvPr>
              <p:cNvGrpSpPr/>
              <p:nvPr/>
            </p:nvGrpSpPr>
            <p:grpSpPr>
              <a:xfrm>
                <a:off x="2234554" y="1710432"/>
                <a:ext cx="2726079" cy="948900"/>
                <a:chOff x="2234554" y="1710432"/>
                <a:chExt cx="2726079" cy="948900"/>
              </a:xfrm>
            </p:grpSpPr>
            <p:sp>
              <p:nvSpPr>
                <p:cNvPr id="28" name="Left Brace 27">
                  <a:extLst>
                    <a:ext uri="{FF2B5EF4-FFF2-40B4-BE49-F238E27FC236}">
                      <a16:creationId xmlns:a16="http://schemas.microsoft.com/office/drawing/2014/main" id="{3E026696-6BAB-4499-8E22-96391B0E00E4}"/>
                    </a:ext>
                  </a:extLst>
                </p:cNvPr>
                <p:cNvSpPr/>
                <p:nvPr/>
              </p:nvSpPr>
              <p:spPr>
                <a:xfrm rot="16200000" flipH="1">
                  <a:off x="3158649" y="1155670"/>
                  <a:ext cx="579567" cy="2427757"/>
                </a:xfrm>
                <a:prstGeom prst="leftBrac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B60BC5A-214B-0A24-28B5-2EEB05AF50B0}"/>
                    </a:ext>
                  </a:extLst>
                </p:cNvPr>
                <p:cNvSpPr txBox="1"/>
                <p:nvPr/>
              </p:nvSpPr>
              <p:spPr>
                <a:xfrm>
                  <a:off x="2411374" y="1710432"/>
                  <a:ext cx="2549259" cy="449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2"/>
                      </a:solidFill>
                    </a:rPr>
                    <a:t>In school, no income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A02FD2-3C04-A12F-B625-8C0DDB07295C}"/>
                  </a:ext>
                </a:extLst>
              </p:cNvPr>
              <p:cNvGrpSpPr/>
              <p:nvPr/>
            </p:nvGrpSpPr>
            <p:grpSpPr>
              <a:xfrm>
                <a:off x="2223589" y="4225417"/>
                <a:ext cx="4171556" cy="948900"/>
                <a:chOff x="2223589" y="4225417"/>
                <a:chExt cx="4171556" cy="948900"/>
              </a:xfrm>
            </p:grpSpPr>
            <p:sp>
              <p:nvSpPr>
                <p:cNvPr id="30" name="Left Brace 29">
                  <a:extLst>
                    <a:ext uri="{FF2B5EF4-FFF2-40B4-BE49-F238E27FC236}">
                      <a16:creationId xmlns:a16="http://schemas.microsoft.com/office/drawing/2014/main" id="{C52968E7-D59E-6F35-C358-31DD3DDEB18F}"/>
                    </a:ext>
                  </a:extLst>
                </p:cNvPr>
                <p:cNvSpPr/>
                <p:nvPr/>
              </p:nvSpPr>
              <p:spPr>
                <a:xfrm rot="16200000" flipH="1">
                  <a:off x="4019583" y="2798756"/>
                  <a:ext cx="579567" cy="4171556"/>
                </a:xfrm>
                <a:prstGeom prst="leftBrac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9547FB4-3801-7E4E-AAC5-9BEC281493A4}"/>
                    </a:ext>
                  </a:extLst>
                </p:cNvPr>
                <p:cNvSpPr txBox="1"/>
                <p:nvPr/>
              </p:nvSpPr>
              <p:spPr>
                <a:xfrm>
                  <a:off x="2400409" y="4225417"/>
                  <a:ext cx="3867731" cy="449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2"/>
                      </a:solidFill>
                    </a:rPr>
                    <a:t>In school, no income</a:t>
                  </a:r>
                </a:p>
              </p:txBody>
            </p:sp>
          </p:grpSp>
          <p:sp>
            <p:nvSpPr>
              <p:cNvPr id="34" name="Up Arrow 33">
                <a:extLst>
                  <a:ext uri="{FF2B5EF4-FFF2-40B4-BE49-F238E27FC236}">
                    <a16:creationId xmlns:a16="http://schemas.microsoft.com/office/drawing/2014/main" id="{55233EDD-9617-974E-47D8-8B70CBD0A016}"/>
                  </a:ext>
                </a:extLst>
              </p:cNvPr>
              <p:cNvSpPr/>
              <p:nvPr/>
            </p:nvSpPr>
            <p:spPr>
              <a:xfrm>
                <a:off x="3816715" y="5974644"/>
                <a:ext cx="1691192" cy="883356"/>
              </a:xfrm>
              <a:prstGeom prst="up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Now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89620362-020D-ADA1-B93D-B2196A5E91A3}"/>
                      </a:ext>
                    </a:extLst>
                  </p:cNvPr>
                  <p:cNvSpPr txBox="1"/>
                  <p:nvPr/>
                </p:nvSpPr>
                <p:spPr>
                  <a:xfrm>
                    <a:off x="5195034" y="2334168"/>
                    <a:ext cx="837049" cy="4498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89620362-020D-ADA1-B93D-B2196A5E91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034" y="2334168"/>
                    <a:ext cx="837049" cy="44986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A5057C2-C1A5-FE61-7A8F-23A32442146A}"/>
                      </a:ext>
                    </a:extLst>
                  </p:cNvPr>
                  <p:cNvSpPr txBox="1"/>
                  <p:nvPr/>
                </p:nvSpPr>
                <p:spPr>
                  <a:xfrm>
                    <a:off x="6989858" y="2011807"/>
                    <a:ext cx="913693" cy="7369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A5057C2-C1A5-FE61-7A8F-23A3244214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858" y="2011807"/>
                    <a:ext cx="913693" cy="7369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C2B7917-099C-D216-5AFC-EA9825DC47E0}"/>
                      </a:ext>
                    </a:extLst>
                  </p:cNvPr>
                  <p:cNvSpPr txBox="1"/>
                  <p:nvPr/>
                </p:nvSpPr>
                <p:spPr>
                  <a:xfrm>
                    <a:off x="8633177" y="2011807"/>
                    <a:ext cx="1238287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C2B7917-099C-D216-5AFC-EA9825DC47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3177" y="2011807"/>
                    <a:ext cx="1238287" cy="77435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B68B9C-F690-BA9B-1B21-A93EED0676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4113" y="1977181"/>
                    <a:ext cx="1238287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B68B9C-F690-BA9B-1B21-A93EED0676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4113" y="1977181"/>
                    <a:ext cx="1238287" cy="77435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8C1F4CF-8226-6F23-7A80-43517338BFA4}"/>
                      </a:ext>
                    </a:extLst>
                  </p:cNvPr>
                  <p:cNvSpPr txBox="1"/>
                  <p:nvPr/>
                </p:nvSpPr>
                <p:spPr>
                  <a:xfrm>
                    <a:off x="6908832" y="4549577"/>
                    <a:ext cx="1272651" cy="7369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8C1F4CF-8226-6F23-7A80-43517338BF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8832" y="4549577"/>
                    <a:ext cx="1272651" cy="73697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1A6B4F2-B0BF-878E-F937-1781F2738060}"/>
                      </a:ext>
                    </a:extLst>
                  </p:cNvPr>
                  <p:cNvSpPr txBox="1"/>
                  <p:nvPr/>
                </p:nvSpPr>
                <p:spPr>
                  <a:xfrm>
                    <a:off x="8552151" y="4549577"/>
                    <a:ext cx="1272651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1A6B4F2-B0BF-878E-F937-1781F27380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2151" y="4549577"/>
                    <a:ext cx="1272651" cy="77435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65907E-14FD-F8C2-669F-64018AD0DD2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3087" y="4514951"/>
                    <a:ext cx="1272651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65907E-14FD-F8C2-669F-64018AD0DD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3087" y="4514951"/>
                    <a:ext cx="1272651" cy="77435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B0BF13-28EB-A330-8904-A5D8C55EF6A0}"/>
              </a:ext>
            </a:extLst>
          </p:cNvPr>
          <p:cNvGrpSpPr/>
          <p:nvPr/>
        </p:nvGrpSpPr>
        <p:grpSpPr>
          <a:xfrm>
            <a:off x="1270003" y="1457769"/>
            <a:ext cx="4208362" cy="847861"/>
            <a:chOff x="838200" y="1466813"/>
            <a:chExt cx="4208362" cy="8478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C1C19E-B3AC-F1C8-F6F7-32CC83A067AA}"/>
                </a:ext>
              </a:extLst>
            </p:cNvPr>
            <p:cNvSpPr txBox="1"/>
            <p:nvPr/>
          </p:nvSpPr>
          <p:spPr>
            <a:xfrm>
              <a:off x="838200" y="1690688"/>
              <a:ext cx="2268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Adding up World 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72ABAA-0E36-AD9E-04B8-AB2A6508EFDE}"/>
                    </a:ext>
                  </a:extLst>
                </p:cNvPr>
                <p:cNvSpPr txBox="1"/>
                <p:nvPr/>
              </p:nvSpPr>
              <p:spPr>
                <a:xfrm>
                  <a:off x="3162841" y="1466813"/>
                  <a:ext cx="1883721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72ABAA-0E36-AD9E-04B8-AB2A6508E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841" y="1466813"/>
                  <a:ext cx="1883721" cy="847861"/>
                </a:xfrm>
                <a:prstGeom prst="rect">
                  <a:avLst/>
                </a:prstGeom>
                <a:blipFill>
                  <a:blip r:embed="rId20"/>
                  <a:stretch>
                    <a:fillRect l="-39597" t="-98529" b="-1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78B10F-863E-C8AD-6C1E-78EB77A58E6B}"/>
              </a:ext>
            </a:extLst>
          </p:cNvPr>
          <p:cNvGrpSpPr/>
          <p:nvPr/>
        </p:nvGrpSpPr>
        <p:grpSpPr>
          <a:xfrm>
            <a:off x="5887681" y="1446183"/>
            <a:ext cx="4612319" cy="847861"/>
            <a:chOff x="5887681" y="1446183"/>
            <a:chExt cx="4612319" cy="8478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536D93-C7AB-2437-A0C1-3437DE9F1E05}"/>
                </a:ext>
              </a:extLst>
            </p:cNvPr>
            <p:cNvSpPr txBox="1"/>
            <p:nvPr/>
          </p:nvSpPr>
          <p:spPr>
            <a:xfrm>
              <a:off x="5887681" y="1670058"/>
              <a:ext cx="2268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Adding up World 2: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3EAFBD-5F73-DF20-F2A2-1A5DCA52DFAE}"/>
                    </a:ext>
                  </a:extLst>
                </p:cNvPr>
                <p:cNvSpPr txBox="1"/>
                <p:nvPr/>
              </p:nvSpPr>
              <p:spPr>
                <a:xfrm>
                  <a:off x="8212322" y="1446183"/>
                  <a:ext cx="2287678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3EAFBD-5F73-DF20-F2A2-1A5DCA52D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322" y="1446183"/>
                  <a:ext cx="2287678" cy="847861"/>
                </a:xfrm>
                <a:prstGeom prst="rect">
                  <a:avLst/>
                </a:prstGeom>
                <a:blipFill>
                  <a:blip r:embed="rId21"/>
                  <a:stretch>
                    <a:fillRect l="-32044" t="-98529" b="-1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859BD19-FBD9-F97A-D4DE-52AE508A5C63}"/>
              </a:ext>
            </a:extLst>
          </p:cNvPr>
          <p:cNvSpPr txBox="1"/>
          <p:nvPr/>
        </p:nvSpPr>
        <p:spPr>
          <a:xfrm>
            <a:off x="3750966" y="2422291"/>
            <a:ext cx="43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 you are indifferent when they are equal!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016E0-D2ED-98AC-EB75-3F4E9DBBF048}"/>
              </a:ext>
            </a:extLst>
          </p:cNvPr>
          <p:cNvSpPr txBox="1"/>
          <p:nvPr/>
        </p:nvSpPr>
        <p:spPr>
          <a:xfrm>
            <a:off x="558607" y="1670058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8556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B216-EA20-F32E-2394-329ECF2F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91"/>
            <a:ext cx="10515600" cy="1325563"/>
          </a:xfrm>
        </p:spPr>
        <p:txBody>
          <a:bodyPr/>
          <a:lstStyle/>
          <a:p>
            <a:r>
              <a:rPr lang="en-US" dirty="0"/>
              <a:t>All of the above!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50085F-7D78-628D-CDF2-EE898B196D3F}"/>
              </a:ext>
            </a:extLst>
          </p:cNvPr>
          <p:cNvGrpSpPr/>
          <p:nvPr/>
        </p:nvGrpSpPr>
        <p:grpSpPr>
          <a:xfrm>
            <a:off x="4958787" y="3275635"/>
            <a:ext cx="7233213" cy="3582365"/>
            <a:chOff x="4958787" y="3275635"/>
            <a:chExt cx="7233213" cy="35823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771269-EBC6-7CF8-3F98-1A195124EF15}"/>
                </a:ext>
              </a:extLst>
            </p:cNvPr>
            <p:cNvSpPr/>
            <p:nvPr/>
          </p:nvSpPr>
          <p:spPr>
            <a:xfrm>
              <a:off x="5046562" y="3275635"/>
              <a:ext cx="7145438" cy="35823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458DDB-C226-E43C-1D3A-7CC8E9B3D10C}"/>
                </a:ext>
              </a:extLst>
            </p:cNvPr>
            <p:cNvGrpSpPr/>
            <p:nvPr/>
          </p:nvGrpSpPr>
          <p:grpSpPr>
            <a:xfrm>
              <a:off x="4958787" y="3565787"/>
              <a:ext cx="7090458" cy="3169522"/>
              <a:chOff x="44326" y="1710432"/>
              <a:chExt cx="11515496" cy="514756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07B3F43-448B-EB84-85B0-C1E88C2C4CF6}"/>
                  </a:ext>
                </a:extLst>
              </p:cNvPr>
              <p:cNvGrpSpPr/>
              <p:nvPr/>
            </p:nvGrpSpPr>
            <p:grpSpPr>
              <a:xfrm>
                <a:off x="44326" y="2360557"/>
                <a:ext cx="11515496" cy="3694625"/>
                <a:chOff x="44326" y="2360557"/>
                <a:chExt cx="11515496" cy="3694625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9571D789-854D-87B2-55D6-01CC87E7D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1333" y="2822222"/>
                  <a:ext cx="9358489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E3EC954-EC5C-D874-DDE9-3AA83551FA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469" y="2360557"/>
                      <a:ext cx="1973240" cy="10496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World 1:</a:t>
                      </a:r>
                    </a:p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12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 years of schooling</a:t>
                      </a: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E3EC954-EC5C-D874-DDE9-3AA83551FA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69" y="2360557"/>
                      <a:ext cx="1973240" cy="104969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5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7EF21823-459F-64D5-82F4-8E2A6AE837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1333" y="5367867"/>
                  <a:ext cx="9358489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B2D5FDCC-99CD-DEC4-FB37-22CC1DF8FF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26" y="4906203"/>
                      <a:ext cx="1976385" cy="10496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World 2:</a:t>
                      </a:r>
                    </a:p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12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a14:m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 years of schooling</a:t>
                      </a:r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B2D5FDCC-99CD-DEC4-FB37-22CC1DF8F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26" y="4906203"/>
                      <a:ext cx="1976385" cy="104969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5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1EBB5F2-5AD0-BE92-2054-5C668D353AAD}"/>
                    </a:ext>
                  </a:extLst>
                </p:cNvPr>
                <p:cNvCxnSpPr/>
                <p:nvPr/>
              </p:nvCxnSpPr>
              <p:spPr>
                <a:xfrm>
                  <a:off x="4662311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7A3AD9A-E434-1A9C-5FB3-8CF78BECDE2E}"/>
                    </a:ext>
                  </a:extLst>
                </p:cNvPr>
                <p:cNvCxnSpPr/>
                <p:nvPr/>
              </p:nvCxnSpPr>
              <p:spPr>
                <a:xfrm>
                  <a:off x="6395156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9E2233C-D69C-56AB-E62D-8C70A60F2A6C}"/>
                    </a:ext>
                  </a:extLst>
                </p:cNvPr>
                <p:cNvCxnSpPr/>
                <p:nvPr/>
              </p:nvCxnSpPr>
              <p:spPr>
                <a:xfrm>
                  <a:off x="8195733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049EAD0-B5D1-BB06-78D2-E1EDE23FD20D}"/>
                    </a:ext>
                  </a:extLst>
                </p:cNvPr>
                <p:cNvCxnSpPr/>
                <p:nvPr/>
              </p:nvCxnSpPr>
              <p:spPr>
                <a:xfrm>
                  <a:off x="9996310" y="2630311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B92F017-ADB9-34C3-25CC-451CE9CAF9A6}"/>
                    </a:ext>
                  </a:extLst>
                </p:cNvPr>
                <p:cNvCxnSpPr/>
                <p:nvPr/>
              </p:nvCxnSpPr>
              <p:spPr>
                <a:xfrm>
                  <a:off x="4662311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8948AE3-8D32-24DD-FB41-C54D14938E0B}"/>
                    </a:ext>
                  </a:extLst>
                </p:cNvPr>
                <p:cNvCxnSpPr/>
                <p:nvPr/>
              </p:nvCxnSpPr>
              <p:spPr>
                <a:xfrm>
                  <a:off x="6395156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CD2F8FF-8C3C-45C3-9D58-D42B267A1C47}"/>
                    </a:ext>
                  </a:extLst>
                </p:cNvPr>
                <p:cNvCxnSpPr/>
                <p:nvPr/>
              </p:nvCxnSpPr>
              <p:spPr>
                <a:xfrm>
                  <a:off x="8195733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391C800-4827-3B2A-4182-E23DF0202152}"/>
                    </a:ext>
                  </a:extLst>
                </p:cNvPr>
                <p:cNvCxnSpPr/>
                <p:nvPr/>
              </p:nvCxnSpPr>
              <p:spPr>
                <a:xfrm>
                  <a:off x="9996310" y="5164667"/>
                  <a:ext cx="0" cy="406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B230625A-979A-8710-0150-901207897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6223" y="3014134"/>
                      <a:ext cx="632176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B230625A-979A-8710-0150-901207897C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223" y="3014134"/>
                      <a:ext cx="632176" cy="4498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F65ABD63-1C8F-5595-AF92-889A1B2348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83112" y="3014134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F65ABD63-1C8F-5595-AF92-889A1B2348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3112" y="3014134"/>
                      <a:ext cx="874887" cy="44987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699B8879-32FB-E5B0-6F1E-002B50091E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8289" y="3059668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699B8879-32FB-E5B0-6F1E-002B50091E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58289" y="3059668"/>
                      <a:ext cx="874887" cy="44987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8788C31-9EC3-480B-1764-DC0F6B3AD3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58865" y="3042545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8788C31-9EC3-480B-1764-DC0F6B3AD3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8865" y="3042545"/>
                      <a:ext cx="874887" cy="44987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577B678-BAA2-DD03-6ED8-09109096DD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6223" y="5559779"/>
                      <a:ext cx="632176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577B678-BAA2-DD03-6ED8-09109096DD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223" y="5559779"/>
                      <a:ext cx="632176" cy="44987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2D3BC6C-643E-C888-528A-3F4E25F21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83112" y="5559779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2D3BC6C-643E-C888-528A-3F4E25F21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3112" y="5559779"/>
                      <a:ext cx="874887" cy="44987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59923757-A7DA-E265-ECDA-9538959C85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8289" y="5605312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59923757-A7DA-E265-ECDA-9538959C85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58289" y="5605312"/>
                      <a:ext cx="874887" cy="44987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DB47D897-CD7F-238D-BA7F-89CD8A106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58865" y="5588189"/>
                      <a:ext cx="874887" cy="4498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DB47D897-CD7F-238D-BA7F-89CD8A1060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8865" y="5588189"/>
                      <a:ext cx="874887" cy="44987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F21E7D1-80B7-36E9-DBBB-8D16F35EBFEB}"/>
                  </a:ext>
                </a:extLst>
              </p:cNvPr>
              <p:cNvGrpSpPr/>
              <p:nvPr/>
            </p:nvGrpSpPr>
            <p:grpSpPr>
              <a:xfrm>
                <a:off x="2234554" y="1710432"/>
                <a:ext cx="2726079" cy="948900"/>
                <a:chOff x="2234554" y="1710432"/>
                <a:chExt cx="2726079" cy="948900"/>
              </a:xfrm>
            </p:grpSpPr>
            <p:sp>
              <p:nvSpPr>
                <p:cNvPr id="28" name="Left Brace 27">
                  <a:extLst>
                    <a:ext uri="{FF2B5EF4-FFF2-40B4-BE49-F238E27FC236}">
                      <a16:creationId xmlns:a16="http://schemas.microsoft.com/office/drawing/2014/main" id="{3E026696-6BAB-4499-8E22-96391B0E00E4}"/>
                    </a:ext>
                  </a:extLst>
                </p:cNvPr>
                <p:cNvSpPr/>
                <p:nvPr/>
              </p:nvSpPr>
              <p:spPr>
                <a:xfrm rot="16200000" flipH="1">
                  <a:off x="3158649" y="1155670"/>
                  <a:ext cx="579567" cy="2427757"/>
                </a:xfrm>
                <a:prstGeom prst="leftBrac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B60BC5A-214B-0A24-28B5-2EEB05AF50B0}"/>
                    </a:ext>
                  </a:extLst>
                </p:cNvPr>
                <p:cNvSpPr txBox="1"/>
                <p:nvPr/>
              </p:nvSpPr>
              <p:spPr>
                <a:xfrm>
                  <a:off x="2411374" y="1710432"/>
                  <a:ext cx="2549259" cy="449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2"/>
                      </a:solidFill>
                    </a:rPr>
                    <a:t>In school, no income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A02FD2-3C04-A12F-B625-8C0DDB07295C}"/>
                  </a:ext>
                </a:extLst>
              </p:cNvPr>
              <p:cNvGrpSpPr/>
              <p:nvPr/>
            </p:nvGrpSpPr>
            <p:grpSpPr>
              <a:xfrm>
                <a:off x="2223589" y="4225417"/>
                <a:ext cx="4171556" cy="948900"/>
                <a:chOff x="2223589" y="4225417"/>
                <a:chExt cx="4171556" cy="948900"/>
              </a:xfrm>
            </p:grpSpPr>
            <p:sp>
              <p:nvSpPr>
                <p:cNvPr id="30" name="Left Brace 29">
                  <a:extLst>
                    <a:ext uri="{FF2B5EF4-FFF2-40B4-BE49-F238E27FC236}">
                      <a16:creationId xmlns:a16="http://schemas.microsoft.com/office/drawing/2014/main" id="{C52968E7-D59E-6F35-C358-31DD3DDEB18F}"/>
                    </a:ext>
                  </a:extLst>
                </p:cNvPr>
                <p:cNvSpPr/>
                <p:nvPr/>
              </p:nvSpPr>
              <p:spPr>
                <a:xfrm rot="16200000" flipH="1">
                  <a:off x="4019583" y="2798756"/>
                  <a:ext cx="579567" cy="4171556"/>
                </a:xfrm>
                <a:prstGeom prst="leftBrac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9547FB4-3801-7E4E-AAC5-9BEC281493A4}"/>
                    </a:ext>
                  </a:extLst>
                </p:cNvPr>
                <p:cNvSpPr txBox="1"/>
                <p:nvPr/>
              </p:nvSpPr>
              <p:spPr>
                <a:xfrm>
                  <a:off x="2400409" y="4225417"/>
                  <a:ext cx="3867731" cy="449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2"/>
                      </a:solidFill>
                    </a:rPr>
                    <a:t>In school, no income</a:t>
                  </a:r>
                </a:p>
              </p:txBody>
            </p:sp>
          </p:grpSp>
          <p:sp>
            <p:nvSpPr>
              <p:cNvPr id="34" name="Up Arrow 33">
                <a:extLst>
                  <a:ext uri="{FF2B5EF4-FFF2-40B4-BE49-F238E27FC236}">
                    <a16:creationId xmlns:a16="http://schemas.microsoft.com/office/drawing/2014/main" id="{55233EDD-9617-974E-47D8-8B70CBD0A016}"/>
                  </a:ext>
                </a:extLst>
              </p:cNvPr>
              <p:cNvSpPr/>
              <p:nvPr/>
            </p:nvSpPr>
            <p:spPr>
              <a:xfrm>
                <a:off x="3816715" y="5974644"/>
                <a:ext cx="1691192" cy="883356"/>
              </a:xfrm>
              <a:prstGeom prst="up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Now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89620362-020D-ADA1-B93D-B2196A5E91A3}"/>
                      </a:ext>
                    </a:extLst>
                  </p:cNvPr>
                  <p:cNvSpPr txBox="1"/>
                  <p:nvPr/>
                </p:nvSpPr>
                <p:spPr>
                  <a:xfrm>
                    <a:off x="5195034" y="2334168"/>
                    <a:ext cx="837049" cy="4498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89620362-020D-ADA1-B93D-B2196A5E91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034" y="2334168"/>
                    <a:ext cx="837049" cy="44986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A5057C2-C1A5-FE61-7A8F-23A32442146A}"/>
                      </a:ext>
                    </a:extLst>
                  </p:cNvPr>
                  <p:cNvSpPr txBox="1"/>
                  <p:nvPr/>
                </p:nvSpPr>
                <p:spPr>
                  <a:xfrm>
                    <a:off x="6989858" y="2011807"/>
                    <a:ext cx="913693" cy="7369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A5057C2-C1A5-FE61-7A8F-23A3244214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858" y="2011807"/>
                    <a:ext cx="913693" cy="7369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C2B7917-099C-D216-5AFC-EA9825DC47E0}"/>
                      </a:ext>
                    </a:extLst>
                  </p:cNvPr>
                  <p:cNvSpPr txBox="1"/>
                  <p:nvPr/>
                </p:nvSpPr>
                <p:spPr>
                  <a:xfrm>
                    <a:off x="8633177" y="2011807"/>
                    <a:ext cx="1238287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C2B7917-099C-D216-5AFC-EA9825DC47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3177" y="2011807"/>
                    <a:ext cx="1238287" cy="77435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B68B9C-F690-BA9B-1B21-A93EED0676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4113" y="1977181"/>
                    <a:ext cx="1238287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B68B9C-F690-BA9B-1B21-A93EED0676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4113" y="1977181"/>
                    <a:ext cx="1238287" cy="77435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8C1F4CF-8226-6F23-7A80-43517338BFA4}"/>
                      </a:ext>
                    </a:extLst>
                  </p:cNvPr>
                  <p:cNvSpPr txBox="1"/>
                  <p:nvPr/>
                </p:nvSpPr>
                <p:spPr>
                  <a:xfrm>
                    <a:off x="6908832" y="4549577"/>
                    <a:ext cx="1272651" cy="7369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8C1F4CF-8226-6F23-7A80-43517338BF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8832" y="4549577"/>
                    <a:ext cx="1272651" cy="73697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1A6B4F2-B0BF-878E-F937-1781F2738060}"/>
                      </a:ext>
                    </a:extLst>
                  </p:cNvPr>
                  <p:cNvSpPr txBox="1"/>
                  <p:nvPr/>
                </p:nvSpPr>
                <p:spPr>
                  <a:xfrm>
                    <a:off x="8552151" y="4549577"/>
                    <a:ext cx="1272651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1A6B4F2-B0BF-878E-F937-1781F27380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2151" y="4549577"/>
                    <a:ext cx="1272651" cy="77435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65907E-14FD-F8C2-669F-64018AD0DD2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3087" y="4514951"/>
                    <a:ext cx="1272651" cy="774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2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65907E-14FD-F8C2-669F-64018AD0DD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3087" y="4514951"/>
                    <a:ext cx="1272651" cy="77435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B0BF13-28EB-A330-8904-A5D8C55EF6A0}"/>
              </a:ext>
            </a:extLst>
          </p:cNvPr>
          <p:cNvGrpSpPr/>
          <p:nvPr/>
        </p:nvGrpSpPr>
        <p:grpSpPr>
          <a:xfrm>
            <a:off x="1270003" y="1457769"/>
            <a:ext cx="4208362" cy="847861"/>
            <a:chOff x="838200" y="1466813"/>
            <a:chExt cx="4208362" cy="8478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C1C19E-B3AC-F1C8-F6F7-32CC83A067AA}"/>
                </a:ext>
              </a:extLst>
            </p:cNvPr>
            <p:cNvSpPr txBox="1"/>
            <p:nvPr/>
          </p:nvSpPr>
          <p:spPr>
            <a:xfrm>
              <a:off x="838200" y="1690688"/>
              <a:ext cx="2268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Adding up World 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72ABAA-0E36-AD9E-04B8-AB2A6508EFDE}"/>
                    </a:ext>
                  </a:extLst>
                </p:cNvPr>
                <p:cNvSpPr txBox="1"/>
                <p:nvPr/>
              </p:nvSpPr>
              <p:spPr>
                <a:xfrm>
                  <a:off x="3162841" y="1466813"/>
                  <a:ext cx="1883721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72ABAA-0E36-AD9E-04B8-AB2A6508E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841" y="1466813"/>
                  <a:ext cx="1883721" cy="847861"/>
                </a:xfrm>
                <a:prstGeom prst="rect">
                  <a:avLst/>
                </a:prstGeom>
                <a:blipFill>
                  <a:blip r:embed="rId20"/>
                  <a:stretch>
                    <a:fillRect l="-39597" t="-98529" b="-1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78B10F-863E-C8AD-6C1E-78EB77A58E6B}"/>
              </a:ext>
            </a:extLst>
          </p:cNvPr>
          <p:cNvGrpSpPr/>
          <p:nvPr/>
        </p:nvGrpSpPr>
        <p:grpSpPr>
          <a:xfrm>
            <a:off x="5887681" y="1446183"/>
            <a:ext cx="4612319" cy="847861"/>
            <a:chOff x="5887681" y="1446183"/>
            <a:chExt cx="4612319" cy="8478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536D93-C7AB-2437-A0C1-3437DE9F1E05}"/>
                </a:ext>
              </a:extLst>
            </p:cNvPr>
            <p:cNvSpPr txBox="1"/>
            <p:nvPr/>
          </p:nvSpPr>
          <p:spPr>
            <a:xfrm>
              <a:off x="5887681" y="1670058"/>
              <a:ext cx="2268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Adding up World 2: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3EAFBD-5F73-DF20-F2A2-1A5DCA52DFAE}"/>
                    </a:ext>
                  </a:extLst>
                </p:cNvPr>
                <p:cNvSpPr txBox="1"/>
                <p:nvPr/>
              </p:nvSpPr>
              <p:spPr>
                <a:xfrm>
                  <a:off x="8212322" y="1446183"/>
                  <a:ext cx="2287678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3EAFBD-5F73-DF20-F2A2-1A5DCA52D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322" y="1446183"/>
                  <a:ext cx="2287678" cy="847861"/>
                </a:xfrm>
                <a:prstGeom prst="rect">
                  <a:avLst/>
                </a:prstGeom>
                <a:blipFill>
                  <a:blip r:embed="rId21"/>
                  <a:stretch>
                    <a:fillRect l="-32044" t="-98529" b="-1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859BD19-FBD9-F97A-D4DE-52AE508A5C63}"/>
              </a:ext>
            </a:extLst>
          </p:cNvPr>
          <p:cNvSpPr txBox="1"/>
          <p:nvPr/>
        </p:nvSpPr>
        <p:spPr>
          <a:xfrm>
            <a:off x="3750966" y="2422291"/>
            <a:ext cx="43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 you are indifferent when they are equal!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016E0-D2ED-98AC-EB75-3F4E9DBBF048}"/>
              </a:ext>
            </a:extLst>
          </p:cNvPr>
          <p:cNvSpPr txBox="1"/>
          <p:nvPr/>
        </p:nvSpPr>
        <p:spPr>
          <a:xfrm>
            <a:off x="558607" y="1670058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7A1D25-9B4B-51EB-7F83-F4DBB0C22BED}"/>
              </a:ext>
            </a:extLst>
          </p:cNvPr>
          <p:cNvSpPr txBox="1"/>
          <p:nvPr/>
        </p:nvSpPr>
        <p:spPr>
          <a:xfrm>
            <a:off x="584308" y="3431257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E83F2D9-024A-BC0F-1BB0-D72EAAB3E02B}"/>
                  </a:ext>
                </a:extLst>
              </p:cNvPr>
              <p:cNvSpPr txBox="1"/>
              <p:nvPr/>
            </p:nvSpPr>
            <p:spPr>
              <a:xfrm>
                <a:off x="1179301" y="3402255"/>
                <a:ext cx="3448545" cy="105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, then all of these terms are equal!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E83F2D9-024A-BC0F-1BB0-D72EAAB3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01" y="3402255"/>
                <a:ext cx="3448545" cy="1058880"/>
              </a:xfrm>
              <a:prstGeom prst="rect">
                <a:avLst/>
              </a:prstGeom>
              <a:blipFill>
                <a:blip r:embed="rId22"/>
                <a:stretch>
                  <a:fillRect l="-1465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A353A770-C739-1D92-D3FB-F93044FEAAE7}"/>
              </a:ext>
            </a:extLst>
          </p:cNvPr>
          <p:cNvSpPr txBox="1"/>
          <p:nvPr/>
        </p:nvSpPr>
        <p:spPr>
          <a:xfrm>
            <a:off x="1136983" y="5121387"/>
            <a:ext cx="3478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 if (B) holds, (A) also holds and you are indifferent.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A80192-EE5A-5B65-B499-3C8EFFEFE3C5}"/>
              </a:ext>
            </a:extLst>
          </p:cNvPr>
          <p:cNvGrpSpPr/>
          <p:nvPr/>
        </p:nvGrpSpPr>
        <p:grpSpPr>
          <a:xfrm>
            <a:off x="8709496" y="4184177"/>
            <a:ext cx="3526588" cy="1299887"/>
            <a:chOff x="8709496" y="4184177"/>
            <a:chExt cx="3526588" cy="1299887"/>
          </a:xfrm>
        </p:grpSpPr>
        <p:sp>
          <p:nvSpPr>
            <p:cNvPr id="44" name="Up-Down Arrow 43">
              <a:extLst>
                <a:ext uri="{FF2B5EF4-FFF2-40B4-BE49-F238E27FC236}">
                  <a16:creationId xmlns:a16="http://schemas.microsoft.com/office/drawing/2014/main" id="{3AA1594C-A3A7-5527-F5CC-45F1EEB97064}"/>
                </a:ext>
              </a:extLst>
            </p:cNvPr>
            <p:cNvSpPr/>
            <p:nvPr/>
          </p:nvSpPr>
          <p:spPr>
            <a:xfrm rot="18981507">
              <a:off x="8709496" y="4184177"/>
              <a:ext cx="308663" cy="1269993"/>
            </a:xfrm>
            <a:prstGeom prst="upDown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45" name="Up-Down Arrow 44">
              <a:extLst>
                <a:ext uri="{FF2B5EF4-FFF2-40B4-BE49-F238E27FC236}">
                  <a16:creationId xmlns:a16="http://schemas.microsoft.com/office/drawing/2014/main" id="{FCD2B0EE-1FEB-9769-5521-1B0CD6431F9A}"/>
                </a:ext>
              </a:extLst>
            </p:cNvPr>
            <p:cNvSpPr/>
            <p:nvPr/>
          </p:nvSpPr>
          <p:spPr>
            <a:xfrm rot="18981507">
              <a:off x="9903367" y="4197211"/>
              <a:ext cx="308663" cy="1269993"/>
            </a:xfrm>
            <a:prstGeom prst="upDown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53" name="Up-Down Arrow 52">
              <a:extLst>
                <a:ext uri="{FF2B5EF4-FFF2-40B4-BE49-F238E27FC236}">
                  <a16:creationId xmlns:a16="http://schemas.microsoft.com/office/drawing/2014/main" id="{740F63B0-924F-4761-D418-D16F6B198835}"/>
                </a:ext>
              </a:extLst>
            </p:cNvPr>
            <p:cNvSpPr/>
            <p:nvPr/>
          </p:nvSpPr>
          <p:spPr>
            <a:xfrm rot="18981507">
              <a:off x="10953924" y="4210737"/>
              <a:ext cx="308663" cy="1269993"/>
            </a:xfrm>
            <a:prstGeom prst="upDown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55" name="Up-Down Arrow 54">
              <a:extLst>
                <a:ext uri="{FF2B5EF4-FFF2-40B4-BE49-F238E27FC236}">
                  <a16:creationId xmlns:a16="http://schemas.microsoft.com/office/drawing/2014/main" id="{F038451B-1A08-A866-2D6E-D0A647FEADAB}"/>
                </a:ext>
              </a:extLst>
            </p:cNvPr>
            <p:cNvSpPr/>
            <p:nvPr/>
          </p:nvSpPr>
          <p:spPr>
            <a:xfrm rot="18981507">
              <a:off x="11927421" y="4214071"/>
              <a:ext cx="308663" cy="1269993"/>
            </a:xfrm>
            <a:prstGeom prst="upDown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41C77A-6CEF-426F-E4CB-CB5792B3FDAE}"/>
                  </a:ext>
                </a:extLst>
              </p:cNvPr>
              <p:cNvSpPr txBox="1"/>
              <p:nvPr/>
            </p:nvSpPr>
            <p:spPr>
              <a:xfrm>
                <a:off x="1100156" y="4366337"/>
                <a:ext cx="34485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That’s the same as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41C77A-6CEF-426F-E4CB-CB5792B3F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56" y="4366337"/>
                <a:ext cx="3448545" cy="923330"/>
              </a:xfrm>
              <a:prstGeom prst="rect">
                <a:avLst/>
              </a:prstGeom>
              <a:blipFill>
                <a:blip r:embed="rId23"/>
                <a:stretch>
                  <a:fillRect l="-1465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709E-302F-E795-7880-D533818A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indifference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717BE-7326-BCFF-41D6-0362F55D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22" y="1422233"/>
            <a:ext cx="10515600" cy="4351338"/>
          </a:xfrm>
        </p:spPr>
        <p:txBody>
          <a:bodyPr/>
          <a:lstStyle/>
          <a:p>
            <a:r>
              <a:rPr lang="en-US" b="1" dirty="0"/>
              <a:t>Idea</a:t>
            </a:r>
            <a:r>
              <a:rPr lang="en-US" dirty="0"/>
              <a:t>: You’ll leave school when it stops being worth it.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D3D103-DFA5-6507-870F-C785FFE2DCC8}"/>
              </a:ext>
            </a:extLst>
          </p:cNvPr>
          <p:cNvGrpSpPr/>
          <p:nvPr/>
        </p:nvGrpSpPr>
        <p:grpSpPr>
          <a:xfrm>
            <a:off x="367862" y="2483546"/>
            <a:ext cx="7608175" cy="4009329"/>
            <a:chOff x="367862" y="2483546"/>
            <a:chExt cx="7608175" cy="400932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D38B2-1DE1-2D15-9160-7817FA4E17E7}"/>
                </a:ext>
              </a:extLst>
            </p:cNvPr>
            <p:cNvCxnSpPr>
              <a:cxnSpLocks/>
            </p:cNvCxnSpPr>
            <p:nvPr/>
          </p:nvCxnSpPr>
          <p:spPr>
            <a:xfrm>
              <a:off x="1807779" y="4624551"/>
              <a:ext cx="0" cy="186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00D1C1B-5647-6D90-2846-59983CD1AC55}"/>
                </a:ext>
              </a:extLst>
            </p:cNvPr>
            <p:cNvGrpSpPr/>
            <p:nvPr/>
          </p:nvGrpSpPr>
          <p:grpSpPr>
            <a:xfrm>
              <a:off x="367862" y="2483546"/>
              <a:ext cx="7608175" cy="2510337"/>
              <a:chOff x="367862" y="2483546"/>
              <a:chExt cx="7608175" cy="2510337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063B623-8D73-566B-A13D-CC47EC7391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7779" y="2743200"/>
                <a:ext cx="0" cy="18813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ADD3D50-AD12-8B02-19D7-468BE0984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779" y="4624551"/>
                <a:ext cx="57491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CC4DE-76F4-C41A-EEF5-007AF1E2A7C5}"/>
                  </a:ext>
                </a:extLst>
              </p:cNvPr>
              <p:cNvSpPr txBox="1"/>
              <p:nvPr/>
            </p:nvSpPr>
            <p:spPr>
              <a:xfrm>
                <a:off x="7307264" y="4624551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568AE5-6B91-DD14-DEBF-1E05AB3F7279}"/>
                  </a:ext>
                </a:extLst>
              </p:cNvPr>
              <p:cNvSpPr txBox="1"/>
              <p:nvPr/>
            </p:nvSpPr>
            <p:spPr>
              <a:xfrm>
                <a:off x="367862" y="2483546"/>
                <a:ext cx="13315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accent1"/>
                    </a:solidFill>
                  </a:rPr>
                  <a:t>Value of staying in school one more year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F0C0F6-878E-021E-1DBE-3F0713182429}"/>
              </a:ext>
            </a:extLst>
          </p:cNvPr>
          <p:cNvGrpSpPr/>
          <p:nvPr/>
        </p:nvGrpSpPr>
        <p:grpSpPr>
          <a:xfrm>
            <a:off x="6352659" y="5878915"/>
            <a:ext cx="5740119" cy="923330"/>
            <a:chOff x="6352659" y="5878915"/>
            <a:chExt cx="574011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592CB-443E-F3C4-50B1-CD1B5C9272CB}"/>
                </a:ext>
              </a:extLst>
            </p:cNvPr>
            <p:cNvSpPr txBox="1"/>
            <p:nvPr/>
          </p:nvSpPr>
          <p:spPr>
            <a:xfrm>
              <a:off x="7765143" y="5878915"/>
              <a:ext cx="432763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The extra salary from that second PhD isn’t worth the lost earnings from wasting 5+ years being in school…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256A85B-EB10-4582-8634-CC3C69CBD897}"/>
                </a:ext>
              </a:extLst>
            </p:cNvPr>
            <p:cNvSpPr/>
            <p:nvPr/>
          </p:nvSpPr>
          <p:spPr>
            <a:xfrm>
              <a:off x="6352659" y="5990897"/>
              <a:ext cx="1384425" cy="699366"/>
            </a:xfrm>
            <a:custGeom>
              <a:avLst/>
              <a:gdLst>
                <a:gd name="connsiteX0" fmla="*/ 1277850 w 1277850"/>
                <a:gd name="connsiteY0" fmla="*/ 420413 h 699366"/>
                <a:gd name="connsiteX1" fmla="*/ 952030 w 1277850"/>
                <a:gd name="connsiteY1" fmla="*/ 641131 h 699366"/>
                <a:gd name="connsiteX2" fmla="*/ 195285 w 1277850"/>
                <a:gd name="connsiteY2" fmla="*/ 683172 h 699366"/>
                <a:gd name="connsiteX3" fmla="*/ 6099 w 1277850"/>
                <a:gd name="connsiteY3" fmla="*/ 409903 h 699366"/>
                <a:gd name="connsiteX4" fmla="*/ 352940 w 1277850"/>
                <a:gd name="connsiteY4" fmla="*/ 0 h 69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850" h="699366">
                  <a:moveTo>
                    <a:pt x="1277850" y="420413"/>
                  </a:moveTo>
                  <a:cubicBezTo>
                    <a:pt x="1205154" y="508875"/>
                    <a:pt x="1132458" y="597338"/>
                    <a:pt x="952030" y="641131"/>
                  </a:cubicBezTo>
                  <a:cubicBezTo>
                    <a:pt x="771602" y="684924"/>
                    <a:pt x="352940" y="721710"/>
                    <a:pt x="195285" y="683172"/>
                  </a:cubicBezTo>
                  <a:cubicBezTo>
                    <a:pt x="37630" y="644634"/>
                    <a:pt x="-20177" y="523765"/>
                    <a:pt x="6099" y="409903"/>
                  </a:cubicBezTo>
                  <a:cubicBezTo>
                    <a:pt x="32375" y="296041"/>
                    <a:pt x="192657" y="148020"/>
                    <a:pt x="352940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662F0C-62EC-3554-0B07-69AB8FA8C414}"/>
              </a:ext>
            </a:extLst>
          </p:cNvPr>
          <p:cNvGrpSpPr/>
          <p:nvPr/>
        </p:nvGrpSpPr>
        <p:grpSpPr>
          <a:xfrm>
            <a:off x="3205656" y="2417608"/>
            <a:ext cx="4135820" cy="1011391"/>
            <a:chOff x="3205656" y="2417608"/>
            <a:chExt cx="4135820" cy="10113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DA90EC-072A-D2D2-CD17-2A8F0D64D597}"/>
                </a:ext>
              </a:extLst>
            </p:cNvPr>
            <p:cNvSpPr txBox="1"/>
            <p:nvPr/>
          </p:nvSpPr>
          <p:spPr>
            <a:xfrm>
              <a:off x="3514396" y="2417608"/>
              <a:ext cx="3827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The amount of money I’ll make with a high school degree is worth waiting to enter the workforce!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4255CBD7-9976-8861-1800-B6E40CAE1F29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 flipV="1">
              <a:off x="3205656" y="2879272"/>
              <a:ext cx="308741" cy="549727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F302923-1403-5028-F0CE-388A5295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53800" y="55755"/>
            <a:ext cx="704628" cy="13664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A8B272-3907-ADA2-F09B-CC756E51C4D6}"/>
              </a:ext>
            </a:extLst>
          </p:cNvPr>
          <p:cNvSpPr txBox="1"/>
          <p:nvPr/>
        </p:nvSpPr>
        <p:spPr>
          <a:xfrm>
            <a:off x="9199179" y="420212"/>
            <a:ext cx="215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Personally, I’m pretty indifferent about indifference…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B67C15-247E-F296-5877-1414CDA1B6EE}"/>
              </a:ext>
            </a:extLst>
          </p:cNvPr>
          <p:cNvGrpSpPr/>
          <p:nvPr/>
        </p:nvGrpSpPr>
        <p:grpSpPr>
          <a:xfrm>
            <a:off x="4866291" y="3492838"/>
            <a:ext cx="5557343" cy="1041515"/>
            <a:chOff x="4866291" y="3492838"/>
            <a:chExt cx="5557343" cy="1041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DDC977-F968-CB4F-A972-AD2C5BDBA171}"/>
                    </a:ext>
                  </a:extLst>
                </p:cNvPr>
                <p:cNvSpPr txBox="1"/>
                <p:nvPr/>
              </p:nvSpPr>
              <p:spPr>
                <a:xfrm>
                  <a:off x="6096000" y="3492838"/>
                  <a:ext cx="43276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Here’s where it’s balanced!  </a:t>
                  </a:r>
                </a:p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At this point,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  <a:p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DDC977-F968-CB4F-A972-AD2C5BDBA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492838"/>
                  <a:ext cx="4327634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173" t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BFE1E773-BB70-B3F4-478F-2915B15CDBA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6291" y="3873718"/>
              <a:ext cx="1202831" cy="660635"/>
            </a:xfrm>
            <a:prstGeom prst="curvedConnector3">
              <a:avLst>
                <a:gd name="adj1" fmla="val 99807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9792AF-4B63-246B-488C-A63B7BA4C59F}"/>
              </a:ext>
            </a:extLst>
          </p:cNvPr>
          <p:cNvGrpSpPr/>
          <p:nvPr/>
        </p:nvGrpSpPr>
        <p:grpSpPr>
          <a:xfrm>
            <a:off x="2175641" y="2900855"/>
            <a:ext cx="4950373" cy="3276108"/>
            <a:chOff x="2175641" y="2900855"/>
            <a:chExt cx="4950373" cy="327610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74DF54-B4F8-CF84-0709-22EA53ED6580}"/>
                </a:ext>
              </a:extLst>
            </p:cNvPr>
            <p:cNvCxnSpPr/>
            <p:nvPr/>
          </p:nvCxnSpPr>
          <p:spPr>
            <a:xfrm>
              <a:off x="2175641" y="2900855"/>
              <a:ext cx="4950373" cy="3276108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78CA6B-0424-752F-C386-BA49BE8E4B27}"/>
                    </a:ext>
                  </a:extLst>
                </p:cNvPr>
                <p:cNvSpPr txBox="1"/>
                <p:nvPr/>
              </p:nvSpPr>
              <p:spPr>
                <a:xfrm>
                  <a:off x="4650827" y="4648269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78CA6B-0424-752F-C386-BA49BE8E4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827" y="4648269"/>
                  <a:ext cx="34329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67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B8F167-EEC1-5107-12F5-1EA4DA527F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tells us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!</a:t>
                </a:r>
                <a:br>
                  <a:rPr lang="en-US" dirty="0"/>
                </a:br>
                <a:r>
                  <a:rPr lang="en-US" sz="2800" dirty="0"/>
                  <a:t>at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where someone leaves school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B8F167-EEC1-5107-12F5-1EA4DA527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t="-476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A786BA2-B8A4-023F-4651-544E00CAEC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83" y="1839263"/>
                <a:ext cx="11169514" cy="3377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</a:t>
                </a:r>
                <a:r>
                  <a:rPr lang="en-US" dirty="0"/>
                  <a:t>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growing exponentially: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A786BA2-B8A4-023F-4651-544E00CAE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83" y="1839263"/>
                <a:ext cx="11169514" cy="3377533"/>
              </a:xfrm>
              <a:prstGeom prst="rect">
                <a:avLst/>
              </a:prstGeom>
              <a:blipFill>
                <a:blip r:embed="rId4"/>
                <a:stretch>
                  <a:fillRect l="-1023" t="-2996" r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3A154D-15B7-3F94-1F84-7E6CF030F15E}"/>
                  </a:ext>
                </a:extLst>
              </p:cNvPr>
              <p:cNvSpPr txBox="1"/>
              <p:nvPr/>
            </p:nvSpPr>
            <p:spPr>
              <a:xfrm>
                <a:off x="1392758" y="5214932"/>
                <a:ext cx="390754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3A154D-15B7-3F94-1F84-7E6CF030F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58" y="5214932"/>
                <a:ext cx="390754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18979-7933-8448-1FFC-5EF99ACD49E0}"/>
                  </a:ext>
                </a:extLst>
              </p:cNvPr>
              <p:cNvSpPr txBox="1"/>
              <p:nvPr/>
            </p:nvSpPr>
            <p:spPr>
              <a:xfrm>
                <a:off x="1392758" y="5781062"/>
                <a:ext cx="2838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18979-7933-8448-1FFC-5EF99ACD4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58" y="5781062"/>
                <a:ext cx="2838021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9511D5-DAD7-0B02-94C5-AF069358AFE5}"/>
              </a:ext>
            </a:extLst>
          </p:cNvPr>
          <p:cNvSpPr txBox="1"/>
          <p:nvPr/>
        </p:nvSpPr>
        <p:spPr>
          <a:xfrm>
            <a:off x="742880" y="4685325"/>
            <a:ext cx="5098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Take natural log of both sides: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CC37EB-C4CD-F3FD-081C-1A9D0E725FB0}"/>
              </a:ext>
            </a:extLst>
          </p:cNvPr>
          <p:cNvGrpSpPr/>
          <p:nvPr/>
        </p:nvGrpSpPr>
        <p:grpSpPr>
          <a:xfrm>
            <a:off x="7708739" y="3809236"/>
            <a:ext cx="4483261" cy="3048763"/>
            <a:chOff x="8730892" y="4504334"/>
            <a:chExt cx="3461108" cy="23536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924ACC-27A9-290F-CCC8-47C2A705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0892" y="4761557"/>
              <a:ext cx="3461108" cy="20964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1278C5D-7C68-6947-B00E-EFC9867C185E}"/>
                    </a:ext>
                  </a:extLst>
                </p:cNvPr>
                <p:cNvSpPr txBox="1"/>
                <p:nvPr/>
              </p:nvSpPr>
              <p:spPr>
                <a:xfrm>
                  <a:off x="9171841" y="4504334"/>
                  <a:ext cx="27753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For small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1278C5D-7C68-6947-B00E-EFC9867C1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1841" y="4504334"/>
                  <a:ext cx="277537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53" t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F44509F-CB40-88B3-C690-BE241EAB0E58}"/>
                    </a:ext>
                  </a:extLst>
                </p:cNvPr>
                <p:cNvSpPr txBox="1"/>
                <p:nvPr/>
              </p:nvSpPr>
              <p:spPr>
                <a:xfrm>
                  <a:off x="10483194" y="5180681"/>
                  <a:ext cx="12327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F44509F-CB40-88B3-C690-BE241EAB0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194" y="5180681"/>
                  <a:ext cx="123270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B7F58DA-2197-5E26-DD68-62BB02C172E2}"/>
                    </a:ext>
                  </a:extLst>
                </p:cNvPr>
                <p:cNvSpPr txBox="1"/>
                <p:nvPr/>
              </p:nvSpPr>
              <p:spPr>
                <a:xfrm>
                  <a:off x="10851367" y="5724281"/>
                  <a:ext cx="12327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⁡(1+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B7F58DA-2197-5E26-DD68-62BB02C17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1367" y="5724281"/>
                  <a:ext cx="1232704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6897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6C22D-3DED-05A4-D8E9-6166EC469A16}"/>
              </a:ext>
            </a:extLst>
          </p:cNvPr>
          <p:cNvGrpSpPr/>
          <p:nvPr/>
        </p:nvGrpSpPr>
        <p:grpSpPr>
          <a:xfrm>
            <a:off x="7949031" y="97000"/>
            <a:ext cx="4200887" cy="1127504"/>
            <a:chOff x="367862" y="2483546"/>
            <a:chExt cx="14793079" cy="400932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9DD434-42E1-D933-99C9-7A17FBEAC7F9}"/>
                </a:ext>
              </a:extLst>
            </p:cNvPr>
            <p:cNvGrpSpPr/>
            <p:nvPr/>
          </p:nvGrpSpPr>
          <p:grpSpPr>
            <a:xfrm>
              <a:off x="367862" y="2483546"/>
              <a:ext cx="7589916" cy="4009329"/>
              <a:chOff x="367862" y="2483546"/>
              <a:chExt cx="7589916" cy="400932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A87295A-C781-EF94-EA10-AFA6D510E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779" y="4624551"/>
                <a:ext cx="0" cy="1868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E023548-C984-7A6D-945E-2EF012B3328B}"/>
                  </a:ext>
                </a:extLst>
              </p:cNvPr>
              <p:cNvGrpSpPr/>
              <p:nvPr/>
            </p:nvGrpSpPr>
            <p:grpSpPr>
              <a:xfrm>
                <a:off x="367862" y="2483546"/>
                <a:ext cx="7589916" cy="3454323"/>
                <a:chOff x="367862" y="2483546"/>
                <a:chExt cx="7589916" cy="3454323"/>
              </a:xfrm>
            </p:grpSpPr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6FA5C07-07CF-CFC3-213A-5D38162A70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07779" y="2743200"/>
                  <a:ext cx="0" cy="18813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D391D68-C9A3-076C-5C22-5CE72556B0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07779" y="4624551"/>
                  <a:ext cx="574915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9F5BF2-953A-87F4-6FB2-2CAD4CF8C85F}"/>
                    </a:ext>
                  </a:extLst>
                </p:cNvPr>
                <p:cNvSpPr txBox="1"/>
                <p:nvPr/>
              </p:nvSpPr>
              <p:spPr>
                <a:xfrm>
                  <a:off x="7307263" y="4624549"/>
                  <a:ext cx="650515" cy="1313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A038EF3-7C1B-5915-35A6-D2BF915346C8}"/>
                    </a:ext>
                  </a:extLst>
                </p:cNvPr>
                <p:cNvSpPr txBox="1"/>
                <p:nvPr/>
              </p:nvSpPr>
              <p:spPr>
                <a:xfrm>
                  <a:off x="367862" y="2483546"/>
                  <a:ext cx="1331530" cy="1313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6A3B11E-F445-F181-0655-91235E1DCE61}"/>
                </a:ext>
              </a:extLst>
            </p:cNvPr>
            <p:cNvGrpSpPr/>
            <p:nvPr/>
          </p:nvGrpSpPr>
          <p:grpSpPr>
            <a:xfrm>
              <a:off x="4866291" y="2483546"/>
              <a:ext cx="10294650" cy="2626640"/>
              <a:chOff x="4866291" y="2483546"/>
              <a:chExt cx="10294650" cy="2626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4A07379-D43D-410B-EE99-A1233EF1373C}"/>
                      </a:ext>
                    </a:extLst>
                  </p:cNvPr>
                  <p:cNvSpPr txBox="1"/>
                  <p:nvPr/>
                </p:nvSpPr>
                <p:spPr>
                  <a:xfrm>
                    <a:off x="7292474" y="2483546"/>
                    <a:ext cx="7868467" cy="26266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2"/>
                        </a:solidFill>
                      </a:rPr>
                      <a:t>At this point, 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  <a:p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4A07379-D43D-410B-EE99-A1233EF137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474" y="2483546"/>
                    <a:ext cx="7868467" cy="262664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65" t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Curved Connector 26">
                <a:extLst>
                  <a:ext uri="{FF2B5EF4-FFF2-40B4-BE49-F238E27FC236}">
                    <a16:creationId xmlns:a16="http://schemas.microsoft.com/office/drawing/2014/main" id="{B6EB294A-1135-54EF-8951-A91EFE8E93F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6291" y="3072139"/>
                <a:ext cx="2549119" cy="1462210"/>
              </a:xfrm>
              <a:prstGeom prst="curvedConnector3">
                <a:avLst>
                  <a:gd name="adj1" fmla="val 100817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B04524-72A5-4599-521A-69E569620AA4}"/>
                </a:ext>
              </a:extLst>
            </p:cNvPr>
            <p:cNvGrpSpPr/>
            <p:nvPr/>
          </p:nvGrpSpPr>
          <p:grpSpPr>
            <a:xfrm>
              <a:off x="2175641" y="2900855"/>
              <a:ext cx="4950373" cy="3276108"/>
              <a:chOff x="2175641" y="2900855"/>
              <a:chExt cx="4950373" cy="327610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6D0EF5-FA0C-F7A1-E3E6-B7AF982173EE}"/>
                  </a:ext>
                </a:extLst>
              </p:cNvPr>
              <p:cNvCxnSpPr/>
              <p:nvPr/>
            </p:nvCxnSpPr>
            <p:spPr>
              <a:xfrm>
                <a:off x="2175641" y="2900855"/>
                <a:ext cx="4950373" cy="327610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2DAFD7A-0ED7-6B3B-9B9D-7678B5ACEB0A}"/>
                      </a:ext>
                    </a:extLst>
                  </p:cNvPr>
                  <p:cNvSpPr txBox="1"/>
                  <p:nvPr/>
                </p:nvSpPr>
                <p:spPr>
                  <a:xfrm>
                    <a:off x="3453172" y="4360942"/>
                    <a:ext cx="2071667" cy="13133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2DAFD7A-0ED7-6B3B-9B9D-7678B5ACE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3172" y="4360942"/>
                    <a:ext cx="2071667" cy="131331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5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6958D-3CC1-892F-D712-2D7C204A2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921359" cy="1227644"/>
              </a:xfrm>
            </p:spPr>
            <p:txBody>
              <a:bodyPr/>
              <a:lstStyle/>
              <a:p>
                <a:r>
                  <a:rPr lang="en-US" dirty="0"/>
                  <a:t>If someone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years of school, they should make $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6958D-3CC1-892F-D712-2D7C204A2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921359" cy="1227644"/>
              </a:xfrm>
              <a:blipFill>
                <a:blip r:embed="rId3"/>
                <a:stretch>
                  <a:fillRect l="-958" t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18979-7933-8448-1FFC-5EF99ACD49E0}"/>
                  </a:ext>
                </a:extLst>
              </p:cNvPr>
              <p:cNvSpPr txBox="1"/>
              <p:nvPr/>
            </p:nvSpPr>
            <p:spPr>
              <a:xfrm>
                <a:off x="4011968" y="2346206"/>
                <a:ext cx="41680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18979-7933-8448-1FFC-5EF99ACD4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68" y="2346206"/>
                <a:ext cx="4168064" cy="646331"/>
              </a:xfrm>
              <a:prstGeom prst="rect">
                <a:avLst/>
              </a:prstGeom>
              <a:blipFill>
                <a:blip r:embed="rId4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C6936B-BBA3-C78E-C408-417B11DB259B}"/>
              </a:ext>
            </a:extLst>
          </p:cNvPr>
          <p:cNvSpPr txBox="1">
            <a:spLocks/>
          </p:cNvSpPr>
          <p:nvPr/>
        </p:nvSpPr>
        <p:spPr>
          <a:xfrm>
            <a:off x="990600" y="5055589"/>
            <a:ext cx="11149128" cy="122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This sounds like a job for…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4C496F-407F-EEB1-4D04-B1F1374A2F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3693008"/>
                <a:ext cx="11149128" cy="12276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/>
                  <a:t>That means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Earnings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 should have an </a:t>
                </a:r>
                <a:r>
                  <a:rPr lang="en-US" sz="3200" i="1" dirty="0"/>
                  <a:t>approximately linear </a:t>
                </a:r>
                <a:r>
                  <a:rPr lang="en-US" sz="3200" dirty="0"/>
                  <a:t>relationship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ears</m:t>
                    </m:r>
                    <m:r>
                      <a:rPr lang="en-US" sz="32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32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chooling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4C496F-407F-EEB1-4D04-B1F1374A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93008"/>
                <a:ext cx="11149128" cy="1227644"/>
              </a:xfrm>
              <a:prstGeom prst="rect">
                <a:avLst/>
              </a:prstGeom>
              <a:blipFill>
                <a:blip r:embed="rId7"/>
                <a:stretch>
                  <a:fillRect l="-1253" t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F3D3A2D-8446-5510-3E4C-9D379B14B55C}"/>
              </a:ext>
            </a:extLst>
          </p:cNvPr>
          <p:cNvSpPr txBox="1"/>
          <p:nvPr/>
        </p:nvSpPr>
        <p:spPr>
          <a:xfrm>
            <a:off x="4521734" y="5669411"/>
            <a:ext cx="3214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2"/>
                </a:solidFill>
              </a:rPr>
              <a:t>Regression!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EAA77FD-1698-2B57-92EB-BFF5C32534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tells us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!</a:t>
                </a:r>
                <a:br>
                  <a:rPr lang="en-US" dirty="0"/>
                </a:br>
                <a:r>
                  <a:rPr lang="en-US" sz="2800" dirty="0"/>
                  <a:t>at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where someone leaves school</a:t>
                </a:r>
                <a:endParaRPr lang="en-US" dirty="0"/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EAA77FD-1698-2B57-92EB-BFF5C3253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8"/>
                <a:stretch>
                  <a:fillRect l="-2413" t="-476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9F62D-C756-113A-C5D7-AAB8DFC55EA3}"/>
              </a:ext>
            </a:extLst>
          </p:cNvPr>
          <p:cNvGrpSpPr/>
          <p:nvPr/>
        </p:nvGrpSpPr>
        <p:grpSpPr>
          <a:xfrm>
            <a:off x="9088423" y="4625804"/>
            <a:ext cx="3210941" cy="2232196"/>
            <a:chOff x="9088423" y="4625804"/>
            <a:chExt cx="3210941" cy="22321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ED9ADE-FA91-2723-1F0F-781B4DD86D8D}"/>
                </a:ext>
              </a:extLst>
            </p:cNvPr>
            <p:cNvGrpSpPr/>
            <p:nvPr/>
          </p:nvGrpSpPr>
          <p:grpSpPr>
            <a:xfrm>
              <a:off x="9088423" y="4625804"/>
              <a:ext cx="3210941" cy="2232196"/>
              <a:chOff x="6493565" y="2636723"/>
              <a:chExt cx="5976504" cy="415477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13B299E-E027-3D6C-4219-3831D8D92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3565" y="2645105"/>
                <a:ext cx="5540284" cy="414639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34E17141-41A4-F3F1-20A2-97438BDC1018}"/>
                      </a:ext>
                    </a:extLst>
                  </p:cNvPr>
                  <p:cNvSpPr txBox="1"/>
                  <p:nvPr/>
                </p:nvSpPr>
                <p:spPr>
                  <a:xfrm>
                    <a:off x="6831917" y="2636723"/>
                    <a:ext cx="2323659" cy="8020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0" dirty="0"/>
                      <a:t>Average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Weekly</m:t>
                              </m:r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Earnings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34E17141-41A4-F3F1-20A2-97438BDC10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1917" y="2636723"/>
                    <a:ext cx="2323659" cy="80200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4164360-D485-8998-6D5B-F50278CA6E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7790" y="6079168"/>
                    <a:ext cx="2432279" cy="4869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Years</m:t>
                          </m:r>
                          <m: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schooling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4164360-D485-8998-6D5B-F50278CA6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7790" y="6079168"/>
                    <a:ext cx="2432279" cy="48693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711BF4-E8C9-DA62-7F5B-E1B4C84CDF81}"/>
                </a:ext>
              </a:extLst>
            </p:cNvPr>
            <p:cNvSpPr txBox="1"/>
            <p:nvPr/>
          </p:nvSpPr>
          <p:spPr>
            <a:xfrm>
              <a:off x="11057947" y="5296039"/>
              <a:ext cx="10444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Seems about right?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1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8" grpId="0"/>
          <p:bldP spid="1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8" grpId="0"/>
          <p:bldP spid="18" grpId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823C-8C4A-BA64-3AA3-DB968BDC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52" y="-75495"/>
            <a:ext cx="10515600" cy="1325563"/>
          </a:xfrm>
        </p:spPr>
        <p:txBody>
          <a:bodyPr/>
          <a:lstStyle/>
          <a:p>
            <a:r>
              <a:rPr lang="en-US" dirty="0"/>
              <a:t>Regression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8F9EB-5481-C9E7-E378-F06694150A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645" y="132890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Dependent Variable: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Earnings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Independent Variable: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years of Education</a:t>
                </a:r>
              </a:p>
              <a:p>
                <a:r>
                  <a:rPr lang="en-US" dirty="0"/>
                  <a:t>Fit a regression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8F9EB-5481-C9E7-E378-F06694150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645" y="1328909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37D25-2414-6CE8-7407-4547994DC840}"/>
              </a:ext>
            </a:extLst>
          </p:cNvPr>
          <p:cNvGrpSpPr/>
          <p:nvPr/>
        </p:nvGrpSpPr>
        <p:grpSpPr>
          <a:xfrm>
            <a:off x="2403871" y="3012238"/>
            <a:ext cx="4289957" cy="861774"/>
            <a:chOff x="2186785" y="3593990"/>
            <a:chExt cx="4289957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CE220A-0380-5985-1812-C1B495C0C8B2}"/>
                    </a:ext>
                  </a:extLst>
                </p:cNvPr>
                <p:cNvSpPr txBox="1"/>
                <p:nvPr/>
              </p:nvSpPr>
              <p:spPr>
                <a:xfrm>
                  <a:off x="2186785" y="3593990"/>
                  <a:ext cx="42899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=4.995+0.0709⋅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CE220A-0380-5985-1812-C1B495C0C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785" y="3593990"/>
                  <a:ext cx="428995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154866-F909-D079-D342-9AAAC2D303D6}"/>
                    </a:ext>
                  </a:extLst>
                </p:cNvPr>
                <p:cNvSpPr txBox="1"/>
                <p:nvPr/>
              </p:nvSpPr>
              <p:spPr>
                <a:xfrm>
                  <a:off x="3241407" y="4178765"/>
                  <a:ext cx="7998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(0.005)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154866-F909-D079-D342-9AAAC2D30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407" y="4178765"/>
                  <a:ext cx="79989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0938" t="-4348" r="-9375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BB70A5-3B07-9B5E-7827-93F4DB592B0E}"/>
                    </a:ext>
                  </a:extLst>
                </p:cNvPr>
                <p:cNvSpPr txBox="1"/>
                <p:nvPr/>
              </p:nvSpPr>
              <p:spPr>
                <a:xfrm>
                  <a:off x="4715599" y="4178765"/>
                  <a:ext cx="928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(0.0004)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BB70A5-3B07-9B5E-7827-93F4DB592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599" y="4178765"/>
                  <a:ext cx="92813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9459" t="-4348" r="-9459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BCCAE61-F2F9-EBCD-FB4D-96555C257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1009" y="298687"/>
            <a:ext cx="1737267" cy="1540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AF71B3-9A1D-CDD3-683E-468B6940EF34}"/>
                  </a:ext>
                </a:extLst>
              </p:cNvPr>
              <p:cNvSpPr txBox="1"/>
              <p:nvPr/>
            </p:nvSpPr>
            <p:spPr>
              <a:xfrm>
                <a:off x="8700299" y="1863090"/>
                <a:ext cx="3491701" cy="4994910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Discuss: 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Should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0.0709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” be interpreted causally?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(At least for the population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in this dataset?)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“If some gets one more year of schooling their income will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0.0709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≈1.07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”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Come up with at least one reason why this may be compelling, and at least one reason why it is not.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AF71B3-9A1D-CDD3-683E-468B6940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299" y="1863090"/>
                <a:ext cx="3491701" cy="499491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89A2FA1-CB0B-D13B-2E21-27B9EC0CD047}"/>
              </a:ext>
            </a:extLst>
          </p:cNvPr>
          <p:cNvGrpSpPr/>
          <p:nvPr/>
        </p:nvGrpSpPr>
        <p:grpSpPr>
          <a:xfrm>
            <a:off x="574581" y="4139901"/>
            <a:ext cx="7252747" cy="2673402"/>
            <a:chOff x="574581" y="4139901"/>
            <a:chExt cx="7252747" cy="26734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651F20-1CF8-FE49-F65B-8129C9865312}"/>
                </a:ext>
              </a:extLst>
            </p:cNvPr>
            <p:cNvSpPr txBox="1"/>
            <p:nvPr/>
          </p:nvSpPr>
          <p:spPr>
            <a:xfrm>
              <a:off x="4364672" y="6192793"/>
              <a:ext cx="34626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Data from the 1980 census, including men born between 1930 and 1939 with positive value for usual weekly wage.   About 330,000 people.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4ADFBD-B29F-06E3-E42E-697BD302A79C}"/>
                </a:ext>
              </a:extLst>
            </p:cNvPr>
            <p:cNvGrpSpPr/>
            <p:nvPr/>
          </p:nvGrpSpPr>
          <p:grpSpPr>
            <a:xfrm>
              <a:off x="574581" y="4139901"/>
              <a:ext cx="3974269" cy="2673402"/>
              <a:chOff x="6493565" y="2636723"/>
              <a:chExt cx="6176467" cy="415477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4D6E9E4-06AC-8000-A132-39540FBEA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3565" y="2645105"/>
                <a:ext cx="5540284" cy="414639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C0FF7B-C156-9059-9A11-6D5C7F7D7EF2}"/>
                      </a:ext>
                    </a:extLst>
                  </p:cNvPr>
                  <p:cNvSpPr txBox="1"/>
                  <p:nvPr/>
                </p:nvSpPr>
                <p:spPr>
                  <a:xfrm>
                    <a:off x="6831915" y="2636723"/>
                    <a:ext cx="2323658" cy="1003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0" dirty="0"/>
                      <a:t>Average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Weekly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Earnings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C0FF7B-C156-9059-9A11-6D5C7F7D7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1915" y="2636723"/>
                    <a:ext cx="2323658" cy="10033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95" t="-1923" r="-16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5A63EDE-8E31-108D-54F2-AEA0AC38839B}"/>
                      </a:ext>
                    </a:extLst>
                  </p:cNvPr>
                  <p:cNvSpPr txBox="1"/>
                  <p:nvPr/>
                </p:nvSpPr>
                <p:spPr>
                  <a:xfrm>
                    <a:off x="9610821" y="6026371"/>
                    <a:ext cx="3059211" cy="5902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Years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schooling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5A63EDE-8E31-108D-54F2-AEA0AC3883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0821" y="6026371"/>
                    <a:ext cx="3059211" cy="5902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062F3B-DE2E-BB39-7436-41D1F314A5C7}"/>
                </a:ext>
              </a:extLst>
            </p:cNvPr>
            <p:cNvSpPr txBox="1"/>
            <p:nvPr/>
          </p:nvSpPr>
          <p:spPr>
            <a:xfrm>
              <a:off x="2829743" y="5092788"/>
              <a:ext cx="2711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Looks pretty linear!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9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4662-CA92-1F1B-A4A6-F17E8302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Should we interpret this regression causally?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A03D-4B36-0E30-BAF5-33227825E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why we should:</a:t>
            </a:r>
          </a:p>
          <a:p>
            <a:pPr lvl="1"/>
            <a:r>
              <a:rPr lang="en-US" dirty="0"/>
              <a:t>The Mincer model predicted a linear relationship, and in that model there is some sort of causality.</a:t>
            </a:r>
          </a:p>
          <a:p>
            <a:pPr lvl="1"/>
            <a:endParaRPr lang="en-US" dirty="0"/>
          </a:p>
          <a:p>
            <a:r>
              <a:rPr lang="en-US" dirty="0"/>
              <a:t>Reasons why we might be wary:</a:t>
            </a:r>
          </a:p>
          <a:p>
            <a:pPr lvl="1"/>
            <a:r>
              <a:rPr lang="en-US" dirty="0"/>
              <a:t>We may not believe the Mincer model…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There are lots of other reasons people go to school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There are lots of other reasons people make money</a:t>
            </a:r>
          </a:p>
          <a:p>
            <a:pPr lvl="1"/>
            <a:r>
              <a:rPr lang="en-US" dirty="0"/>
              <a:t>Maybe there are confounding variables we have left out!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0E76-9507-8115-626A-713DB40B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205F3-FD99-87CB-146A-2EEBF583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60975"/>
          </a:xfrm>
        </p:spPr>
        <p:txBody>
          <a:bodyPr/>
          <a:lstStyle/>
          <a:p>
            <a:r>
              <a:rPr lang="en-US" dirty="0"/>
              <a:t>HW2 Part 2 Due Monday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We’ll get you feedback on your project ideas soon!</a:t>
            </a:r>
          </a:p>
          <a:p>
            <a:pPr lvl="1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After you get feedback (or even before), feel free to come chat with us about them in office hours! </a:t>
            </a:r>
          </a:p>
          <a:p>
            <a:pPr lvl="1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We’ll be seeing lots of new techniques in the coming weeks…</a:t>
            </a:r>
          </a:p>
          <a:p>
            <a:pPr lvl="2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Instrumental Variables</a:t>
            </a:r>
          </a:p>
          <a:p>
            <a:pPr lvl="2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Regression Discontinuity</a:t>
            </a:r>
          </a:p>
          <a:p>
            <a:pPr lvl="2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Difference-in-differences</a:t>
            </a:r>
          </a:p>
          <a:p>
            <a:pPr lvl="2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Matrix Completion</a:t>
            </a:r>
          </a:p>
          <a:p>
            <a:pPr lvl="2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Synthetic Controls</a:t>
            </a:r>
          </a:p>
          <a:p>
            <a:pPr lvl="1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… As we learn these, think if they can help your project!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0681-3091-50A0-B00F-1ED5C824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Omitted Variable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7C36B-31B9-27D1-7658-EC14F256A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571C-A069-4D90-4A74-1589CFC7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Omitted Variable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3ACC-4823-8B75-E17E-964354FE9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already seen that we can “control” for a confounding variable by including it in a regression (or a random forest).</a:t>
            </a:r>
          </a:p>
          <a:p>
            <a:endParaRPr lang="en-US" dirty="0"/>
          </a:p>
          <a:p>
            <a:r>
              <a:rPr lang="en-US" dirty="0"/>
              <a:t>How “bad” is our estimate if we don’t do that?</a:t>
            </a:r>
          </a:p>
          <a:p>
            <a:pPr lvl="1"/>
            <a:r>
              <a:rPr lang="en-US" dirty="0"/>
              <a:t>Aka, what is the </a:t>
            </a:r>
            <a:r>
              <a:rPr lang="en-US" b="1" dirty="0"/>
              <a:t>Bias</a:t>
            </a:r>
            <a:r>
              <a:rPr lang="en-US" dirty="0"/>
              <a:t> caused by </a:t>
            </a:r>
            <a:r>
              <a:rPr lang="en-US" b="1" dirty="0"/>
              <a:t>Omitting</a:t>
            </a:r>
            <a:r>
              <a:rPr lang="en-US" dirty="0"/>
              <a:t> that </a:t>
            </a:r>
            <a:r>
              <a:rPr lang="en-US" b="1" dirty="0"/>
              <a:t>Variable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49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72C0-41F7-BDD1-07BA-3F66C9C6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FE96-D685-CEE7-B605-D4FB6FD21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Omitted variable: “ability” (as measured by an IQ test)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People with higher “ability” (at the time they are deciding to get more schooling) may be more likely to get more schooling, and may also have more returns to it.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5B2370-DC95-70C7-B263-3FD8A99FB045}"/>
              </a:ext>
            </a:extLst>
          </p:cNvPr>
          <p:cNvGrpSpPr/>
          <p:nvPr/>
        </p:nvGrpSpPr>
        <p:grpSpPr>
          <a:xfrm>
            <a:off x="1250066" y="3996962"/>
            <a:ext cx="8666905" cy="2314938"/>
            <a:chOff x="1250066" y="3996962"/>
            <a:chExt cx="8666905" cy="23149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9782E58-98B7-1278-00E3-C668484ED30A}"/>
                </a:ext>
              </a:extLst>
            </p:cNvPr>
            <p:cNvSpPr/>
            <p:nvPr/>
          </p:nvSpPr>
          <p:spPr>
            <a:xfrm>
              <a:off x="1250066" y="5019494"/>
              <a:ext cx="1574157" cy="115746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IQ test scores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14BCF6-9411-5CF1-31EC-9E1C24089953}"/>
                </a:ext>
              </a:extLst>
            </p:cNvPr>
            <p:cNvSpPr/>
            <p:nvPr/>
          </p:nvSpPr>
          <p:spPr>
            <a:xfrm>
              <a:off x="4444437" y="3996962"/>
              <a:ext cx="2017853" cy="115746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Years of Schooling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0333AF-5595-4780-4F63-8BA2E05A150E}"/>
                </a:ext>
              </a:extLst>
            </p:cNvPr>
            <p:cNvSpPr/>
            <p:nvPr/>
          </p:nvSpPr>
          <p:spPr>
            <a:xfrm>
              <a:off x="7899118" y="5154431"/>
              <a:ext cx="2017853" cy="115746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Income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639780F-04DB-7789-C6EB-128E7C634BF3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2824223" y="5598228"/>
              <a:ext cx="5074895" cy="13493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1FBA98B-B3F1-24D6-C111-649D0797CA67}"/>
                </a:ext>
              </a:extLst>
            </p:cNvPr>
            <p:cNvCxnSpPr>
              <a:cxnSpLocks/>
              <a:stCxn id="4" idx="7"/>
              <a:endCxn id="5" idx="2"/>
            </p:cNvCxnSpPr>
            <p:nvPr/>
          </p:nvCxnSpPr>
          <p:spPr>
            <a:xfrm flipV="1">
              <a:off x="2593693" y="4575697"/>
              <a:ext cx="1850744" cy="61330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FF1923-343C-510A-2E13-99C8D2C53AC0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>
              <a:off x="6462290" y="4575697"/>
              <a:ext cx="1732336" cy="74824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1F97-B5D8-2510-F409-21CD979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16838" cy="3001018"/>
              </a:xfrm>
            </p:spPr>
            <p:txBody>
              <a:bodyPr/>
              <a:lstStyle/>
              <a:p>
                <a:r>
                  <a:rPr lang="en-US" dirty="0"/>
                  <a:t>Suppose the true model of the world is: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IQ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we fit the model: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16838" cy="3001018"/>
              </a:xfrm>
              <a:blipFill>
                <a:blip r:embed="rId3"/>
                <a:stretch>
                  <a:fillRect l="-1651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95CB76-6046-206E-77C6-286C8B91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35200"/>
                <a:ext cx="6916838" cy="30010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Consider also the auxiliary regression:</a:t>
                </a:r>
              </a:p>
              <a:p>
                <a:endParaRPr lang="en-US" sz="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IQ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95CB76-6046-206E-77C6-286C8B91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5200"/>
                <a:ext cx="6916838" cy="3001018"/>
              </a:xfrm>
              <a:prstGeom prst="rect">
                <a:avLst/>
              </a:prstGeom>
              <a:blipFill>
                <a:blip r:embed="rId4"/>
                <a:stretch>
                  <a:fillRect l="-1651" t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8631474-490B-B9AB-56A0-F4FB554CB173}"/>
              </a:ext>
            </a:extLst>
          </p:cNvPr>
          <p:cNvGrpSpPr/>
          <p:nvPr/>
        </p:nvGrpSpPr>
        <p:grpSpPr>
          <a:xfrm>
            <a:off x="7214887" y="66161"/>
            <a:ext cx="4977113" cy="1605186"/>
            <a:chOff x="1250066" y="3996962"/>
            <a:chExt cx="9161606" cy="2314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/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IQ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/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 </a:t>
                  </a:r>
                </a:p>
                <a:p>
                  <a:pPr algn="ctr"/>
                  <a:r>
                    <a:rPr lang="en-US" sz="1100" dirty="0"/>
                    <a:t>yrs of school</a:t>
                  </a: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/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/>
                  <a:r>
                    <a:rPr lang="en-US" sz="1100" dirty="0"/>
                    <a:t>Log(Income)</a:t>
                  </a: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6B398D-7A23-D858-ED86-CFF87B005CC2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2824223" y="5598227"/>
              <a:ext cx="5074894" cy="13494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367611-AA0A-69F9-2D3A-97B6F02C6B80}"/>
                </a:ext>
              </a:extLst>
            </p:cNvPr>
            <p:cNvCxnSpPr>
              <a:cxnSpLocks/>
              <a:stCxn id="9" idx="7"/>
              <a:endCxn id="10" idx="2"/>
            </p:cNvCxnSpPr>
            <p:nvPr/>
          </p:nvCxnSpPr>
          <p:spPr>
            <a:xfrm flipV="1">
              <a:off x="2593693" y="4575697"/>
              <a:ext cx="1850744" cy="61330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79AE06-616F-43C3-7452-18A945246DD3}"/>
                </a:ext>
              </a:extLst>
            </p:cNvPr>
            <p:cNvCxnSpPr>
              <a:cxnSpLocks/>
              <a:stCxn id="10" idx="6"/>
              <a:endCxn id="11" idx="1"/>
            </p:cNvCxnSpPr>
            <p:nvPr/>
          </p:nvCxnSpPr>
          <p:spPr>
            <a:xfrm>
              <a:off x="6462290" y="4575696"/>
              <a:ext cx="1804781" cy="74824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AC907E-A5AA-6119-E811-BE1FABF47386}"/>
              </a:ext>
            </a:extLst>
          </p:cNvPr>
          <p:cNvSpPr txBox="1"/>
          <p:nvPr/>
        </p:nvSpPr>
        <p:spPr>
          <a:xfrm>
            <a:off x="8642939" y="5630453"/>
            <a:ext cx="34262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Hint: </a:t>
            </a:r>
            <a:r>
              <a:rPr lang="en-US" dirty="0">
                <a:solidFill>
                  <a:srgbClr val="0070C0"/>
                </a:solidFill>
              </a:rPr>
              <a:t>Plug the auxiliary regression into our “true model of the world,” and compare that to the model that we fit.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2E9C8B-497B-C0AB-AF81-F000AEFC73AC}"/>
              </a:ext>
            </a:extLst>
          </p:cNvPr>
          <p:cNvGrpSpPr/>
          <p:nvPr/>
        </p:nvGrpSpPr>
        <p:grpSpPr>
          <a:xfrm>
            <a:off x="7329285" y="2583974"/>
            <a:ext cx="4739883" cy="2585355"/>
            <a:chOff x="7329285" y="2583974"/>
            <a:chExt cx="4739883" cy="2585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B64138-E9BB-E633-DDA4-F5BDEA3DD9B0}"/>
                    </a:ext>
                  </a:extLst>
                </p:cNvPr>
                <p:cNvSpPr txBox="1"/>
                <p:nvPr/>
              </p:nvSpPr>
              <p:spPr>
                <a:xfrm>
                  <a:off x="8217185" y="2641457"/>
                  <a:ext cx="3851983" cy="2527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1"/>
                      </a:solidFill>
                    </a:rPr>
                    <a:t>What is the relationship between</a:t>
                  </a:r>
                </a:p>
                <a:p>
                  <a:pPr algn="ctr"/>
                  <a:r>
                    <a:rPr lang="en-US" sz="24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dirty="0">
                      <a:solidFill>
                        <a:schemeClr val="accent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2400" dirty="0">
                      <a:solidFill>
                        <a:schemeClr val="accent1"/>
                      </a:solidFill>
                    </a:rPr>
                    <a:t>?</a:t>
                  </a:r>
                </a:p>
                <a:p>
                  <a:pPr algn="ctr"/>
                  <a:r>
                    <a:rPr lang="en-US" sz="2400" dirty="0">
                      <a:solidFill>
                        <a:schemeClr val="accent1"/>
                      </a:solidFill>
                    </a:rPr>
                    <a:t>  </a:t>
                  </a:r>
                </a:p>
                <a:p>
                  <a:pPr algn="ctr"/>
                  <a:r>
                    <a:rPr lang="en-US" sz="2000" dirty="0">
                      <a:solidFill>
                        <a:schemeClr val="accent1"/>
                      </a:solidFill>
                    </a:rPr>
                    <a:t>(Ignore the </a:t>
                  </a:r>
                  <a:r>
                    <a:rPr lang="en-US" sz="2000" dirty="0">
                      <a:solidFill>
                        <a:schemeClr val="bg2">
                          <a:lumMod val="75000"/>
                        </a:schemeClr>
                      </a:solidFill>
                    </a:rPr>
                    <a:t>noise</a:t>
                  </a:r>
                  <a:r>
                    <a:rPr lang="en-US" sz="2000" dirty="0">
                      <a:solidFill>
                        <a:schemeClr val="accent1"/>
                      </a:solidFill>
                    </a:rPr>
                    <a:t> for now, and suppose that all three of these linear relationships hold exactly)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B64138-E9BB-E633-DDA4-F5BDEA3DD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185" y="2641457"/>
                  <a:ext cx="3851983" cy="2527872"/>
                </a:xfrm>
                <a:prstGeom prst="rect">
                  <a:avLst/>
                </a:prstGeom>
                <a:blipFill>
                  <a:blip r:embed="rId9"/>
                  <a:stretch>
                    <a:fillRect t="-1493" b="-2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D04EE8-8B04-D708-9A9A-906BCA850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29285" y="2583974"/>
              <a:ext cx="1313654" cy="2031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6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CFEE-36E3-0033-AC7C-97E65B910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6B4DD-504D-2AEA-5F6F-290D6DAFE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e66NhbSmQcBfawuWQOVM5?display_state=instructions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DABF4B2F-44C3-8425-C4E4-A0FB0BE3D8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60B0-3BF9-C41B-3F37-C1897D252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C466D-EA00-AB61-6604-3F05D4E9A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e66NhbSmQcBfawuWQOVM5?display_state=chart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F6ABCF15-1121-CE76-7313-C892BC345C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AAC3-4FB0-D210-C60D-D5396A681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4FA95-96F0-315F-C897-438997B91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e66NhbSmQcBfawuWQOVM5?display_state=chart&amp;activity_state=closed&amp;state=closed&amp;flow=Engagement&amp;onscreen=persist">
            <a:extLst>
              <a:ext uri="{FF2B5EF4-FFF2-40B4-BE49-F238E27FC236}">
                <a16:creationId xmlns:a16="http://schemas.microsoft.com/office/drawing/2014/main" id="{C8CF90CD-E6CE-7CE5-CA07-3A10B38E2A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1F97-B5D8-2510-F409-21CD979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16838" cy="18435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16838" cy="1843550"/>
              </a:xfrm>
              <a:blipFill>
                <a:blip r:embed="rId3"/>
                <a:stretch>
                  <a:fillRect l="-1651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5CB76-6046-206E-77C6-286C8B914F93}"/>
              </a:ext>
            </a:extLst>
          </p:cNvPr>
          <p:cNvSpPr txBox="1">
            <a:spLocks/>
          </p:cNvSpPr>
          <p:nvPr/>
        </p:nvSpPr>
        <p:spPr>
          <a:xfrm>
            <a:off x="838200" y="5135200"/>
            <a:ext cx="6916838" cy="300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631474-490B-B9AB-56A0-F4FB554CB173}"/>
              </a:ext>
            </a:extLst>
          </p:cNvPr>
          <p:cNvGrpSpPr/>
          <p:nvPr/>
        </p:nvGrpSpPr>
        <p:grpSpPr>
          <a:xfrm>
            <a:off x="7214887" y="66161"/>
            <a:ext cx="4977113" cy="1605186"/>
            <a:chOff x="1250066" y="3996962"/>
            <a:chExt cx="9161606" cy="2314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/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IQ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/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 </a:t>
                  </a:r>
                </a:p>
                <a:p>
                  <a:pPr algn="ctr"/>
                  <a:r>
                    <a:rPr lang="en-US" sz="1100" dirty="0"/>
                    <a:t>yrs of school</a:t>
                  </a: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/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/>
                  <a:r>
                    <a:rPr lang="en-US" sz="1100" dirty="0"/>
                    <a:t>Log(Income)</a:t>
                  </a: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6B398D-7A23-D858-ED86-CFF87B005CC2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2824223" y="5598227"/>
              <a:ext cx="5074894" cy="13494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367611-AA0A-69F9-2D3A-97B6F02C6B80}"/>
                </a:ext>
              </a:extLst>
            </p:cNvPr>
            <p:cNvCxnSpPr>
              <a:cxnSpLocks/>
              <a:stCxn id="9" idx="7"/>
              <a:endCxn id="10" idx="2"/>
            </p:cNvCxnSpPr>
            <p:nvPr/>
          </p:nvCxnSpPr>
          <p:spPr>
            <a:xfrm flipV="1">
              <a:off x="2593693" y="4575697"/>
              <a:ext cx="1850744" cy="61330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79AE06-616F-43C3-7452-18A945246DD3}"/>
                </a:ext>
              </a:extLst>
            </p:cNvPr>
            <p:cNvCxnSpPr>
              <a:cxnSpLocks/>
              <a:stCxn id="10" idx="6"/>
              <a:endCxn id="11" idx="1"/>
            </p:cNvCxnSpPr>
            <p:nvPr/>
          </p:nvCxnSpPr>
          <p:spPr>
            <a:xfrm>
              <a:off x="6462290" y="4575696"/>
              <a:ext cx="1804781" cy="74824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FA89E-AE1E-7874-1121-6D5EC6A56F5D}"/>
                  </a:ext>
                </a:extLst>
              </p:cNvPr>
              <p:cNvSpPr txBox="1"/>
              <p:nvPr/>
            </p:nvSpPr>
            <p:spPr>
              <a:xfrm>
                <a:off x="838200" y="3804112"/>
                <a:ext cx="61056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800" b="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FA89E-AE1E-7874-1121-6D5EC6A56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4112"/>
                <a:ext cx="6105644" cy="523220"/>
              </a:xfrm>
              <a:prstGeom prst="rect">
                <a:avLst/>
              </a:prstGeom>
              <a:blipFill>
                <a:blip r:embed="rId7"/>
                <a:stretch>
                  <a:fillRect l="-1871" t="-71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10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1F97-B5D8-2510-F409-21CD979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69192" cy="18435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′′+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long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aux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69192" cy="1843550"/>
              </a:xfrm>
              <a:blipFill>
                <a:blip r:embed="rId3"/>
                <a:stretch>
                  <a:fillRect l="-1488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5CB76-6046-206E-77C6-286C8B914F93}"/>
              </a:ext>
            </a:extLst>
          </p:cNvPr>
          <p:cNvSpPr txBox="1">
            <a:spLocks/>
          </p:cNvSpPr>
          <p:nvPr/>
        </p:nvSpPr>
        <p:spPr>
          <a:xfrm>
            <a:off x="838200" y="5135200"/>
            <a:ext cx="6916838" cy="300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631474-490B-B9AB-56A0-F4FB554CB173}"/>
              </a:ext>
            </a:extLst>
          </p:cNvPr>
          <p:cNvGrpSpPr/>
          <p:nvPr/>
        </p:nvGrpSpPr>
        <p:grpSpPr>
          <a:xfrm>
            <a:off x="7214887" y="66161"/>
            <a:ext cx="4977113" cy="1605186"/>
            <a:chOff x="1250066" y="3996962"/>
            <a:chExt cx="9161606" cy="2314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/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IQ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/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 </a:t>
                  </a:r>
                </a:p>
                <a:p>
                  <a:pPr algn="ctr"/>
                  <a:r>
                    <a:rPr lang="en-US" sz="1100" dirty="0"/>
                    <a:t>yrs of school</a:t>
                  </a: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/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/>
                  <a:r>
                    <a:rPr lang="en-US" sz="1100" dirty="0"/>
                    <a:t>Log(Income)</a:t>
                  </a: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6B398D-7A23-D858-ED86-CFF87B005CC2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2824223" y="5598227"/>
              <a:ext cx="5074894" cy="13494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367611-AA0A-69F9-2D3A-97B6F02C6B80}"/>
                </a:ext>
              </a:extLst>
            </p:cNvPr>
            <p:cNvCxnSpPr>
              <a:cxnSpLocks/>
              <a:stCxn id="9" idx="7"/>
              <a:endCxn id="10" idx="2"/>
            </p:cNvCxnSpPr>
            <p:nvPr/>
          </p:nvCxnSpPr>
          <p:spPr>
            <a:xfrm flipV="1">
              <a:off x="2593693" y="4575697"/>
              <a:ext cx="1850744" cy="61330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79AE06-616F-43C3-7452-18A945246DD3}"/>
                </a:ext>
              </a:extLst>
            </p:cNvPr>
            <p:cNvCxnSpPr>
              <a:cxnSpLocks/>
              <a:stCxn id="10" idx="6"/>
              <a:endCxn id="11" idx="1"/>
            </p:cNvCxnSpPr>
            <p:nvPr/>
          </p:nvCxnSpPr>
          <p:spPr>
            <a:xfrm>
              <a:off x="6462290" y="4575696"/>
              <a:ext cx="1804781" cy="74824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FA89E-AE1E-7874-1121-6D5EC6A56F5D}"/>
                  </a:ext>
                </a:extLst>
              </p:cNvPr>
              <p:cNvSpPr txBox="1"/>
              <p:nvPr/>
            </p:nvSpPr>
            <p:spPr>
              <a:xfrm>
                <a:off x="838200" y="3804112"/>
                <a:ext cx="61056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800" b="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FA89E-AE1E-7874-1121-6D5EC6A56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4112"/>
                <a:ext cx="6105644" cy="523220"/>
              </a:xfrm>
              <a:prstGeom prst="rect">
                <a:avLst/>
              </a:prstGeom>
              <a:blipFill>
                <a:blip r:embed="rId7"/>
                <a:stretch>
                  <a:fillRect l="-1871" t="-71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1F97-B5D8-2510-F409-21CD979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69192" cy="18435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′′+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long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aux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DF630-229D-9F30-934C-404FB5976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69192" cy="1843550"/>
              </a:xfrm>
              <a:blipFill>
                <a:blip r:embed="rId3"/>
                <a:stretch>
                  <a:fillRect l="-1488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5CB76-6046-206E-77C6-286C8B914F93}"/>
              </a:ext>
            </a:extLst>
          </p:cNvPr>
          <p:cNvSpPr txBox="1">
            <a:spLocks/>
          </p:cNvSpPr>
          <p:nvPr/>
        </p:nvSpPr>
        <p:spPr>
          <a:xfrm>
            <a:off x="838200" y="5135200"/>
            <a:ext cx="6916838" cy="300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631474-490B-B9AB-56A0-F4FB554CB173}"/>
              </a:ext>
            </a:extLst>
          </p:cNvPr>
          <p:cNvGrpSpPr/>
          <p:nvPr/>
        </p:nvGrpSpPr>
        <p:grpSpPr>
          <a:xfrm>
            <a:off x="7214887" y="66161"/>
            <a:ext cx="4977113" cy="1605186"/>
            <a:chOff x="1250066" y="3996962"/>
            <a:chExt cx="9161606" cy="2314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/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IQ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224131-A7A7-6F73-22FD-DC4E4CE5E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066" y="5019494"/>
                  <a:ext cx="1574157" cy="115746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/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 </a:t>
                  </a:r>
                </a:p>
                <a:p>
                  <a:pPr algn="ctr"/>
                  <a:r>
                    <a:rPr lang="en-US" sz="1100" dirty="0"/>
                    <a:t>yrs of school</a:t>
                  </a: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E0D386-4848-7D8E-FF36-515BFBB39B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37" y="3996962"/>
                  <a:ext cx="2017853" cy="115746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/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/>
                  <a:r>
                    <a:rPr lang="en-US" sz="1100" dirty="0"/>
                    <a:t>Log(Income)</a:t>
                  </a: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9233AA7-A311-8812-6149-BDFF1630B4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117" y="5154432"/>
                  <a:ext cx="2512555" cy="115747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6B398D-7A23-D858-ED86-CFF87B005CC2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2824223" y="5598227"/>
              <a:ext cx="5074894" cy="13494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367611-AA0A-69F9-2D3A-97B6F02C6B80}"/>
                </a:ext>
              </a:extLst>
            </p:cNvPr>
            <p:cNvCxnSpPr>
              <a:cxnSpLocks/>
              <a:stCxn id="9" idx="7"/>
              <a:endCxn id="10" idx="2"/>
            </p:cNvCxnSpPr>
            <p:nvPr/>
          </p:nvCxnSpPr>
          <p:spPr>
            <a:xfrm flipV="1">
              <a:off x="2593693" y="4575697"/>
              <a:ext cx="1850744" cy="61330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79AE06-616F-43C3-7452-18A945246DD3}"/>
                </a:ext>
              </a:extLst>
            </p:cNvPr>
            <p:cNvCxnSpPr>
              <a:cxnSpLocks/>
              <a:stCxn id="10" idx="6"/>
              <a:endCxn id="11" idx="1"/>
            </p:cNvCxnSpPr>
            <p:nvPr/>
          </p:nvCxnSpPr>
          <p:spPr>
            <a:xfrm>
              <a:off x="6462290" y="4575696"/>
              <a:ext cx="1804781" cy="74824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FA89E-AE1E-7874-1121-6D5EC6A56F5D}"/>
                  </a:ext>
                </a:extLst>
              </p:cNvPr>
              <p:cNvSpPr txBox="1"/>
              <p:nvPr/>
            </p:nvSpPr>
            <p:spPr>
              <a:xfrm>
                <a:off x="838200" y="3804112"/>
                <a:ext cx="61056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800" b="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FA89E-AE1E-7874-1121-6D5EC6A56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4112"/>
                <a:ext cx="6105644" cy="523220"/>
              </a:xfrm>
              <a:prstGeom prst="rect">
                <a:avLst/>
              </a:prstGeom>
              <a:blipFill>
                <a:blip r:embed="rId7"/>
                <a:stretch>
                  <a:fillRect l="-1871" t="-71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-Down Arrow 3">
            <a:extLst>
              <a:ext uri="{FF2B5EF4-FFF2-40B4-BE49-F238E27FC236}">
                <a16:creationId xmlns:a16="http://schemas.microsoft.com/office/drawing/2014/main" id="{B8A3C9C0-9B2E-DD15-AE47-58F82B5DD4FE}"/>
              </a:ext>
            </a:extLst>
          </p:cNvPr>
          <p:cNvSpPr/>
          <p:nvPr/>
        </p:nvSpPr>
        <p:spPr>
          <a:xfrm rot="3195895">
            <a:off x="3566503" y="2794036"/>
            <a:ext cx="433756" cy="135550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-Down Arrow 4">
            <a:extLst>
              <a:ext uri="{FF2B5EF4-FFF2-40B4-BE49-F238E27FC236}">
                <a16:creationId xmlns:a16="http://schemas.microsoft.com/office/drawing/2014/main" id="{AB8E89A5-B6C6-2B9E-72B3-CE191C7C7261}"/>
              </a:ext>
            </a:extLst>
          </p:cNvPr>
          <p:cNvSpPr/>
          <p:nvPr/>
        </p:nvSpPr>
        <p:spPr>
          <a:xfrm rot="1492218">
            <a:off x="2066378" y="2785590"/>
            <a:ext cx="397667" cy="1029910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C539EF-E284-44E9-6AAB-AD117C46E1CF}"/>
              </a:ext>
            </a:extLst>
          </p:cNvPr>
          <p:cNvGrpSpPr/>
          <p:nvPr/>
        </p:nvGrpSpPr>
        <p:grpSpPr>
          <a:xfrm>
            <a:off x="2879011" y="4926474"/>
            <a:ext cx="6849696" cy="1081147"/>
            <a:chOff x="2879011" y="4926474"/>
            <a:chExt cx="6849696" cy="1081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DF0C842-757F-456E-6F29-BB172FACDC3E}"/>
                    </a:ext>
                  </a:extLst>
                </p:cNvPr>
                <p:cNvSpPr txBox="1"/>
                <p:nvPr/>
              </p:nvSpPr>
              <p:spPr>
                <a:xfrm>
                  <a:off x="2879011" y="4926474"/>
                  <a:ext cx="6849696" cy="631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Conclusion: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DF0C842-757F-456E-6F29-BB172FACD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011" y="4926474"/>
                  <a:ext cx="6849696" cy="631263"/>
                </a:xfrm>
                <a:prstGeom prst="rect">
                  <a:avLst/>
                </a:prstGeom>
                <a:blipFill>
                  <a:blip r:embed="rId8"/>
                  <a:stretch>
                    <a:fillRect l="-2218" t="-11765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AD8CDC-D4F3-D5F1-D05F-94173B5E229B}"/>
                </a:ext>
              </a:extLst>
            </p:cNvPr>
            <p:cNvSpPr txBox="1"/>
            <p:nvPr/>
          </p:nvSpPr>
          <p:spPr>
            <a:xfrm>
              <a:off x="3336636" y="5638289"/>
              <a:ext cx="5934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(And the same will be approximately true of our estimates)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5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2764-FFFA-FE1D-C7FE-774DE1EC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Unit!  Returns to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79F0-D311-8C92-775D-5C7A867C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effect of education on…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Well-being?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F9C612-1221-9877-EF34-4F05755BBA5E}"/>
              </a:ext>
            </a:extLst>
          </p:cNvPr>
          <p:cNvSpPr txBox="1">
            <a:spLocks/>
          </p:cNvSpPr>
          <p:nvPr/>
        </p:nvSpPr>
        <p:spPr>
          <a:xfrm>
            <a:off x="838200" y="3667928"/>
            <a:ext cx="10515600" cy="179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Certainly there is a correlation!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At least with earnings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875E28-CDAA-5730-9A6F-A45EF52CAC6D}"/>
              </a:ext>
            </a:extLst>
          </p:cNvPr>
          <p:cNvGrpSpPr/>
          <p:nvPr/>
        </p:nvGrpSpPr>
        <p:grpSpPr>
          <a:xfrm>
            <a:off x="463820" y="2636723"/>
            <a:ext cx="11570029" cy="4154773"/>
            <a:chOff x="463820" y="2636723"/>
            <a:chExt cx="11570029" cy="41547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86DE13-2BAC-5214-D679-B03EA4377270}"/>
                </a:ext>
              </a:extLst>
            </p:cNvPr>
            <p:cNvSpPr txBox="1"/>
            <p:nvPr/>
          </p:nvSpPr>
          <p:spPr>
            <a:xfrm>
              <a:off x="463820" y="5947129"/>
              <a:ext cx="5349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Data is from the 1980 census, including men born between 1930 and 1939 with positive value for usual weekly wage.  </a:t>
              </a:r>
            </a:p>
            <a:p>
              <a:r>
                <a:rPr lang="en-US" sz="1600" dirty="0">
                  <a:solidFill>
                    <a:srgbClr val="0070C0"/>
                  </a:solidFill>
                </a:rPr>
                <a:t>There are about 330,000 people in this sample.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8BECE-AB92-22CB-C071-4BC9B090B96D}"/>
                </a:ext>
              </a:extLst>
            </p:cNvPr>
            <p:cNvGrpSpPr/>
            <p:nvPr/>
          </p:nvGrpSpPr>
          <p:grpSpPr>
            <a:xfrm>
              <a:off x="6493565" y="2636723"/>
              <a:ext cx="5540284" cy="4154773"/>
              <a:chOff x="6493565" y="2636723"/>
              <a:chExt cx="5540284" cy="415477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E6DDE69-BC5F-9FEE-13AF-11826BF3F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3565" y="2645105"/>
                <a:ext cx="5540284" cy="414639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951A26C-C13F-2EBE-AA55-68CCF2F7F148}"/>
                      </a:ext>
                    </a:extLst>
                  </p:cNvPr>
                  <p:cNvSpPr txBox="1"/>
                  <p:nvPr/>
                </p:nvSpPr>
                <p:spPr>
                  <a:xfrm>
                    <a:off x="6831916" y="2636723"/>
                    <a:ext cx="232365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0" dirty="0"/>
                      <a:t>Average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Weekly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Earnings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951A26C-C13F-2EBE-AA55-68CCF2F7F1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1916" y="2636723"/>
                    <a:ext cx="2323659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3846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7D8E130-7101-39D1-8DAB-9D335D83EC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7790" y="6079167"/>
                    <a:ext cx="19960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Years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schooling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7D8E130-7101-39D1-8DAB-9D335D83EC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7790" y="6079167"/>
                    <a:ext cx="199605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1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912B-A999-D48C-4392-E9A14BAF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6CDCCD-27E6-1516-A4A7-8072AC92F562}"/>
                  </a:ext>
                </a:extLst>
              </p:cNvPr>
              <p:cNvSpPr txBox="1"/>
              <p:nvPr/>
            </p:nvSpPr>
            <p:spPr>
              <a:xfrm>
                <a:off x="4025929" y="1647951"/>
                <a:ext cx="4446795" cy="631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6CDCCD-27E6-1516-A4A7-8072AC92F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29" y="1647951"/>
                <a:ext cx="4446795" cy="631263"/>
              </a:xfrm>
              <a:prstGeom prst="rect">
                <a:avLst/>
              </a:prstGeom>
              <a:blipFill>
                <a:blip r:embed="rId3"/>
                <a:stretch>
                  <a:fillRect l="-568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8AFD2EC-82AF-C075-7B3E-CADA99165E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09" y="5387739"/>
                <a:ext cx="468003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′′+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8AFD2EC-82AF-C075-7B3E-CADA99165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9" y="5387739"/>
                <a:ext cx="4680030" cy="1325563"/>
              </a:xfrm>
              <a:prstGeom prst="rect">
                <a:avLst/>
              </a:prstGeom>
              <a:blipFill>
                <a:blip r:embed="rId4"/>
                <a:stretch>
                  <a:fillRect l="-1081" t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A70E7B5-3DAF-4C79-2449-740A5B325B74}"/>
              </a:ext>
            </a:extLst>
          </p:cNvPr>
          <p:cNvGrpSpPr/>
          <p:nvPr/>
        </p:nvGrpSpPr>
        <p:grpSpPr>
          <a:xfrm>
            <a:off x="7437360" y="4453898"/>
            <a:ext cx="4690699" cy="2337979"/>
            <a:chOff x="1801451" y="3293948"/>
            <a:chExt cx="8634390" cy="3371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CADB6E4-2072-662E-24A2-16423959667D}"/>
                    </a:ext>
                  </a:extLst>
                </p:cNvPr>
                <p:cNvSpPr/>
                <p:nvPr/>
              </p:nvSpPr>
              <p:spPr>
                <a:xfrm>
                  <a:off x="1801451" y="5508227"/>
                  <a:ext cx="1574157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IQ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CADB6E4-2072-662E-24A2-1642395966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451" y="5508227"/>
                  <a:ext cx="1574157" cy="115746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4982DA2-B051-A6B4-25B8-62C61443D135}"/>
                    </a:ext>
                  </a:extLst>
                </p:cNvPr>
                <p:cNvSpPr/>
                <p:nvPr/>
              </p:nvSpPr>
              <p:spPr>
                <a:xfrm>
                  <a:off x="2906359" y="3293948"/>
                  <a:ext cx="2017853" cy="11574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 </a:t>
                  </a:r>
                </a:p>
                <a:p>
                  <a:pPr algn="ctr"/>
                  <a:r>
                    <a:rPr lang="en-US" sz="1100" dirty="0"/>
                    <a:t>yrs of school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4982DA2-B051-A6B4-25B8-62C61443D1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359" y="3293948"/>
                  <a:ext cx="2017853" cy="115746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C8DBD32-94E9-CD61-A434-5BFA72F17069}"/>
                    </a:ext>
                  </a:extLst>
                </p:cNvPr>
                <p:cNvSpPr/>
                <p:nvPr/>
              </p:nvSpPr>
              <p:spPr>
                <a:xfrm>
                  <a:off x="7923286" y="4575698"/>
                  <a:ext cx="2512555" cy="11574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/>
                  <a:r>
                    <a:rPr lang="en-US" sz="1100" dirty="0"/>
                    <a:t>Log(Income)</a:t>
                  </a: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C8DBD32-94E9-CD61-A434-5BFA72F17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286" y="4575698"/>
                  <a:ext cx="2512555" cy="115747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5EBA61-D76C-3003-31B7-3FADC51BE130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3375608" y="5154434"/>
              <a:ext cx="4547678" cy="93252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14ED4C1-3615-81BE-9F18-615FE5C582B3}"/>
                </a:ext>
              </a:extLst>
            </p:cNvPr>
            <p:cNvCxnSpPr>
              <a:cxnSpLocks/>
              <a:stCxn id="8" idx="0"/>
              <a:endCxn id="9" idx="3"/>
            </p:cNvCxnSpPr>
            <p:nvPr/>
          </p:nvCxnSpPr>
          <p:spPr>
            <a:xfrm flipV="1">
              <a:off x="2588530" y="4281909"/>
              <a:ext cx="613337" cy="1226318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69665A-0127-B02D-7C9B-A8BD4881AD4D}"/>
                </a:ext>
              </a:extLst>
            </p:cNvPr>
            <p:cNvCxnSpPr>
              <a:cxnSpLocks/>
              <a:stCxn id="9" idx="6"/>
              <a:endCxn id="10" idx="1"/>
            </p:cNvCxnSpPr>
            <p:nvPr/>
          </p:nvCxnSpPr>
          <p:spPr>
            <a:xfrm>
              <a:off x="4924212" y="3872682"/>
              <a:ext cx="3367028" cy="87252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875CD2F-A2B0-CF06-029A-23485971425D}"/>
              </a:ext>
            </a:extLst>
          </p:cNvPr>
          <p:cNvGrpSpPr/>
          <p:nvPr/>
        </p:nvGrpSpPr>
        <p:grpSpPr>
          <a:xfrm>
            <a:off x="8129799" y="5080079"/>
            <a:ext cx="2607203" cy="1065180"/>
            <a:chOff x="8129799" y="5080079"/>
            <a:chExt cx="2607203" cy="106518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BFEBA2-C32F-C97A-929B-F876AEE0F74F}"/>
                </a:ext>
              </a:extLst>
            </p:cNvPr>
            <p:cNvCxnSpPr>
              <a:cxnSpLocks/>
            </p:cNvCxnSpPr>
            <p:nvPr/>
          </p:nvCxnSpPr>
          <p:spPr>
            <a:xfrm>
              <a:off x="9201742" y="5080079"/>
              <a:ext cx="1535260" cy="502786"/>
            </a:xfrm>
            <a:prstGeom prst="straightConnector1">
              <a:avLst/>
            </a:prstGeom>
            <a:ln w="57150">
              <a:solidFill>
                <a:schemeClr val="accent5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4EB4DB-D5A3-63EC-CEB8-CA8A8C35F838}"/>
                </a:ext>
              </a:extLst>
            </p:cNvPr>
            <p:cNvSpPr/>
            <p:nvPr/>
          </p:nvSpPr>
          <p:spPr>
            <a:xfrm>
              <a:off x="8129799" y="5445172"/>
              <a:ext cx="2143887" cy="700087"/>
            </a:xfrm>
            <a:custGeom>
              <a:avLst/>
              <a:gdLst>
                <a:gd name="connsiteX0" fmla="*/ 283556 w 2143887"/>
                <a:gd name="connsiteY0" fmla="*/ 0 h 700087"/>
                <a:gd name="connsiteX1" fmla="*/ 31307 w 2143887"/>
                <a:gd name="connsiteY1" fmla="*/ 662152 h 700087"/>
                <a:gd name="connsiteX2" fmla="*/ 914176 w 2143887"/>
                <a:gd name="connsiteY2" fmla="*/ 583324 h 700087"/>
                <a:gd name="connsiteX3" fmla="*/ 2143887 w 2143887"/>
                <a:gd name="connsiteY3" fmla="*/ 283779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887" h="700087">
                  <a:moveTo>
                    <a:pt x="283556" y="0"/>
                  </a:moveTo>
                  <a:cubicBezTo>
                    <a:pt x="104880" y="282465"/>
                    <a:pt x="-73796" y="564931"/>
                    <a:pt x="31307" y="662152"/>
                  </a:cubicBezTo>
                  <a:cubicBezTo>
                    <a:pt x="136410" y="759373"/>
                    <a:pt x="562079" y="646386"/>
                    <a:pt x="914176" y="583324"/>
                  </a:cubicBezTo>
                  <a:cubicBezTo>
                    <a:pt x="1266273" y="520262"/>
                    <a:pt x="1705080" y="402020"/>
                    <a:pt x="2143887" y="283779"/>
                  </a:cubicBezTo>
                </a:path>
              </a:pathLst>
            </a:custGeom>
            <a:noFill/>
            <a:ln w="57150">
              <a:solidFill>
                <a:schemeClr val="accent6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1871A9-A40F-F004-49D3-12D0451B40DD}"/>
              </a:ext>
            </a:extLst>
          </p:cNvPr>
          <p:cNvGrpSpPr/>
          <p:nvPr/>
        </p:nvGrpSpPr>
        <p:grpSpPr>
          <a:xfrm>
            <a:off x="1677996" y="2279214"/>
            <a:ext cx="2830942" cy="1275227"/>
            <a:chOff x="1677996" y="2279214"/>
            <a:chExt cx="2830942" cy="12752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F693BD-0FE2-9BFC-16BA-01995346274F}"/>
                </a:ext>
              </a:extLst>
            </p:cNvPr>
            <p:cNvSpPr txBox="1"/>
            <p:nvPr/>
          </p:nvSpPr>
          <p:spPr>
            <a:xfrm>
              <a:off x="1677996" y="2354112"/>
              <a:ext cx="25046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If you change S, how much does Y change?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2B9EDE-9279-994F-6871-1C3D1DB22AE3}"/>
                </a:ext>
              </a:extLst>
            </p:cNvPr>
            <p:cNvCxnSpPr/>
            <p:nvPr/>
          </p:nvCxnSpPr>
          <p:spPr>
            <a:xfrm flipV="1">
              <a:off x="4025929" y="2279214"/>
              <a:ext cx="483009" cy="4009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83B7C5-8F1E-6DA6-2053-DB9E366B8DCF}"/>
              </a:ext>
            </a:extLst>
          </p:cNvPr>
          <p:cNvGrpSpPr/>
          <p:nvPr/>
        </p:nvGrpSpPr>
        <p:grpSpPr>
          <a:xfrm>
            <a:off x="4756017" y="2354112"/>
            <a:ext cx="1943859" cy="2803587"/>
            <a:chOff x="4756017" y="2354112"/>
            <a:chExt cx="1943859" cy="2803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CDE4D4-11DF-770A-00F2-8F1A55C1028D}"/>
                </a:ext>
              </a:extLst>
            </p:cNvPr>
            <p:cNvSpPr txBox="1"/>
            <p:nvPr/>
          </p:nvSpPr>
          <p:spPr>
            <a:xfrm>
              <a:off x="4756017" y="2849375"/>
              <a:ext cx="19438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</a:rPr>
                <a:t>If you change S and keep IQ constant, how much does Y change?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812031E-713E-9F22-2519-C25FBD466B71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5727947" y="2354112"/>
              <a:ext cx="368053" cy="4952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4949BF-B9FC-7758-E8FB-A468536103E2}"/>
              </a:ext>
            </a:extLst>
          </p:cNvPr>
          <p:cNvGrpSpPr/>
          <p:nvPr/>
        </p:nvGrpSpPr>
        <p:grpSpPr>
          <a:xfrm>
            <a:off x="6988413" y="2168603"/>
            <a:ext cx="5047380" cy="1919193"/>
            <a:chOff x="6988413" y="2168603"/>
            <a:chExt cx="5047380" cy="191919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A943F1-A4A8-67AD-37FC-8F1435F6052E}"/>
                </a:ext>
              </a:extLst>
            </p:cNvPr>
            <p:cNvSpPr txBox="1"/>
            <p:nvPr/>
          </p:nvSpPr>
          <p:spPr>
            <a:xfrm>
              <a:off x="7019832" y="2887467"/>
              <a:ext cx="5015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/>
                  </a:solidFill>
                </a:rPr>
                <a:t>If you change S, that’s correlated with a change in IQ…how much does that change in IQ change Y?</a:t>
              </a:r>
            </a:p>
          </p:txBody>
        </p:sp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B98AADC1-4BA4-D5DE-54F1-E315E0C7EA69}"/>
                </a:ext>
              </a:extLst>
            </p:cNvPr>
            <p:cNvSpPr/>
            <p:nvPr/>
          </p:nvSpPr>
          <p:spPr>
            <a:xfrm rot="16200000">
              <a:off x="7493798" y="1663218"/>
              <a:ext cx="473541" cy="1484312"/>
            </a:xfrm>
            <a:prstGeom prst="lef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D71279-CE83-C05B-54D5-C4AAB70E85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32713" y="2642145"/>
              <a:ext cx="559820" cy="24532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07907B-56CF-F89D-D8CA-2D935A08C637}"/>
              </a:ext>
            </a:extLst>
          </p:cNvPr>
          <p:cNvGrpSpPr/>
          <p:nvPr/>
        </p:nvGrpSpPr>
        <p:grpSpPr>
          <a:xfrm>
            <a:off x="5636871" y="555794"/>
            <a:ext cx="1965497" cy="1216492"/>
            <a:chOff x="5636871" y="555794"/>
            <a:chExt cx="1965497" cy="121649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02E4C5-384D-B10B-59DC-6FA16DDB528A}"/>
                </a:ext>
              </a:extLst>
            </p:cNvPr>
            <p:cNvSpPr txBox="1"/>
            <p:nvPr/>
          </p:nvSpPr>
          <p:spPr>
            <a:xfrm>
              <a:off x="5636871" y="555794"/>
              <a:ext cx="1965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How much Y changes with IQ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ECFED3B-18D5-2832-CFCB-7F4C825A01B5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6619620" y="1202125"/>
              <a:ext cx="525515" cy="57016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D72B77-2EC9-8B5A-53DD-10FE05146F87}"/>
              </a:ext>
            </a:extLst>
          </p:cNvPr>
          <p:cNvGrpSpPr/>
          <p:nvPr/>
        </p:nvGrpSpPr>
        <p:grpSpPr>
          <a:xfrm>
            <a:off x="7885130" y="522193"/>
            <a:ext cx="1489371" cy="1269910"/>
            <a:chOff x="7885130" y="522193"/>
            <a:chExt cx="1489371" cy="12699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0B8CC9-89C4-7442-F076-E70F6D5BE9EC}"/>
                </a:ext>
              </a:extLst>
            </p:cNvPr>
            <p:cNvSpPr txBox="1"/>
            <p:nvPr/>
          </p:nvSpPr>
          <p:spPr>
            <a:xfrm>
              <a:off x="7890188" y="522193"/>
              <a:ext cx="14843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How much IQ changes with 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4C1CF25-939B-31F0-C527-D80D74B002BE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7885130" y="1445523"/>
              <a:ext cx="747215" cy="34658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8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9756-6319-338F-DFE0-A21A6F8C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The chain rule in calculus!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BE48DE-338E-72A9-AB7E-A8DD6F36A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Chain rule says: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IQ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IQ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BE48DE-338E-72A9-AB7E-A8DD6F36A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AD8543-2440-5452-C45B-0B0C3C59BF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7757" y="5532437"/>
                <a:ext cx="4680030" cy="13255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′′+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AD8543-2440-5452-C45B-0B0C3C59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757" y="5532437"/>
                <a:ext cx="4680030" cy="1325563"/>
              </a:xfrm>
              <a:prstGeom prst="rect">
                <a:avLst/>
              </a:prstGeom>
              <a:blipFill>
                <a:blip r:embed="rId3"/>
                <a:stretch>
                  <a:fillRect l="-108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7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0F6E32-BE87-DBCA-F56F-87E401B0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B89396-3922-CC68-8DD7-6B3C9C556826}"/>
                  </a:ext>
                </a:extLst>
              </p:cNvPr>
              <p:cNvSpPr txBox="1"/>
              <p:nvPr/>
            </p:nvSpPr>
            <p:spPr>
              <a:xfrm>
                <a:off x="6602523" y="4469436"/>
                <a:ext cx="206528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B89396-3922-CC68-8DD7-6B3C9C556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523" y="4469436"/>
                <a:ext cx="2065283" cy="584775"/>
              </a:xfrm>
              <a:prstGeom prst="rect">
                <a:avLst/>
              </a:prstGeom>
              <a:blipFill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D049B1A-B986-8E3A-DDAF-8B772C25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The chain rule in calculus!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E0DEB-1939-C80F-EA65-D90559CDE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Chain rule says: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IQ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IQ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E0DEB-1939-C80F-EA65-D90559CDE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6CBC9E6-AFAA-6FFF-9F1A-DB94E4FDB0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7757" y="5532437"/>
                <a:ext cx="4680030" cy="13255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′′+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6CBC9E6-AFAA-6FFF-9F1A-DB94E4FDB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757" y="5532437"/>
                <a:ext cx="4680030" cy="1325563"/>
              </a:xfrm>
              <a:prstGeom prst="rect">
                <a:avLst/>
              </a:prstGeom>
              <a:blipFill>
                <a:blip r:embed="rId4"/>
                <a:stretch>
                  <a:fillRect l="-108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A3CB5-8EEC-715E-F2C2-D07F0945C4BE}"/>
                  </a:ext>
                </a:extLst>
              </p:cNvPr>
              <p:cNvSpPr txBox="1"/>
              <p:nvPr/>
            </p:nvSpPr>
            <p:spPr>
              <a:xfrm>
                <a:off x="3477909" y="4490336"/>
                <a:ext cx="1161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A3CB5-8EEC-715E-F2C2-D07F0945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09" y="4490336"/>
                <a:ext cx="1161393" cy="523220"/>
              </a:xfrm>
              <a:prstGeom prst="rect">
                <a:avLst/>
              </a:prstGeom>
              <a:blipFill>
                <a:blip r:embed="rId5"/>
                <a:stretch>
                  <a:fillRect l="-326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5D18A-4EA9-6685-1279-446808C8A144}"/>
                  </a:ext>
                </a:extLst>
              </p:cNvPr>
              <p:cNvSpPr txBox="1"/>
              <p:nvPr/>
            </p:nvSpPr>
            <p:spPr>
              <a:xfrm>
                <a:off x="4611413" y="4519272"/>
                <a:ext cx="1539765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5D18A-4EA9-6685-1279-446808C8A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413" y="4519272"/>
                <a:ext cx="1539765" cy="563872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C20B14-A28F-10D1-1922-4CF25F3084F6}"/>
                  </a:ext>
                </a:extLst>
              </p:cNvPr>
              <p:cNvSpPr txBox="1"/>
              <p:nvPr/>
            </p:nvSpPr>
            <p:spPr>
              <a:xfrm>
                <a:off x="5592516" y="4569243"/>
                <a:ext cx="7935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C20B14-A28F-10D1-1922-4CF25F30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516" y="4569243"/>
                <a:ext cx="7935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EAD111-027D-4227-D55C-26353AAA9433}"/>
                  </a:ext>
                </a:extLst>
              </p:cNvPr>
              <p:cNvSpPr txBox="1"/>
              <p:nvPr/>
            </p:nvSpPr>
            <p:spPr>
              <a:xfrm>
                <a:off x="6386047" y="4428780"/>
                <a:ext cx="10142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3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EAD111-027D-4227-D55C-26353AAA9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047" y="4428780"/>
                <a:ext cx="1014249" cy="584775"/>
              </a:xfrm>
              <a:prstGeom prst="rect">
                <a:avLst/>
              </a:prstGeom>
              <a:blipFill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F5598B-EADA-C2D9-C692-907D9A8BB937}"/>
                  </a:ext>
                </a:extLst>
              </p:cNvPr>
              <p:cNvSpPr txBox="1"/>
              <p:nvPr/>
            </p:nvSpPr>
            <p:spPr>
              <a:xfrm>
                <a:off x="6151178" y="4616542"/>
                <a:ext cx="635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F5598B-EADA-C2D9-C692-907D9A8BB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8" y="4616542"/>
                <a:ext cx="6358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E0617-DD7D-39BC-3CA1-380C5A8F853B}"/>
                  </a:ext>
                </a:extLst>
              </p:cNvPr>
              <p:cNvSpPr txBox="1"/>
              <p:nvPr/>
            </p:nvSpPr>
            <p:spPr>
              <a:xfrm>
                <a:off x="4447902" y="4616745"/>
                <a:ext cx="635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E0617-DD7D-39BC-3CA1-380C5A8F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02" y="4616745"/>
                <a:ext cx="6358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1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/>
      <p:bldP spid="10" grpId="0"/>
      <p:bldP spid="12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818E-C642-7715-B824-E6CBEC56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original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98A13-129C-4642-CE9A-9718CD11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</a:t>
            </a:r>
            <a:r>
              <a:rPr lang="en-US" b="1" dirty="0"/>
              <a:t>omit</a:t>
            </a:r>
            <a:r>
              <a:rPr lang="en-US" dirty="0"/>
              <a:t> a </a:t>
            </a:r>
            <a:r>
              <a:rPr lang="en-US" b="1" dirty="0"/>
              <a:t>variable</a:t>
            </a:r>
            <a:r>
              <a:rPr lang="en-US" dirty="0"/>
              <a:t>, what is the </a:t>
            </a:r>
            <a:r>
              <a:rPr lang="en-US" b="1" dirty="0"/>
              <a:t>bias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1530E-F490-539F-57DE-F450B771E7D3}"/>
                  </a:ext>
                </a:extLst>
              </p:cNvPr>
              <p:cNvSpPr txBox="1"/>
              <p:nvPr/>
            </p:nvSpPr>
            <p:spPr>
              <a:xfrm>
                <a:off x="3046071" y="2516517"/>
                <a:ext cx="6099858" cy="741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1530E-F490-539F-57DE-F450B771E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71" y="2516517"/>
                <a:ext cx="6099858" cy="741550"/>
              </a:xfrm>
              <a:prstGeom prst="rect">
                <a:avLst/>
              </a:prstGeom>
              <a:blipFill>
                <a:blip r:embed="rId3"/>
                <a:stretch>
                  <a:fillRect t="-508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F428230-E1E6-9CB7-37DF-3F401E1762C4}"/>
              </a:ext>
            </a:extLst>
          </p:cNvPr>
          <p:cNvSpPr txBox="1"/>
          <p:nvPr/>
        </p:nvSpPr>
        <p:spPr>
          <a:xfrm>
            <a:off x="2557722" y="3243517"/>
            <a:ext cx="2383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What we estimate from our “short” regression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116E5-2295-4CEF-BFB7-8B9C606DAC1F}"/>
              </a:ext>
            </a:extLst>
          </p:cNvPr>
          <p:cNvSpPr txBox="1"/>
          <p:nvPr/>
        </p:nvSpPr>
        <p:spPr>
          <a:xfrm>
            <a:off x="4853384" y="3324400"/>
            <a:ext cx="2082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“correct” answer from the “long” regression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46357F-74D9-3375-FA3B-1F87CD48202B}"/>
              </a:ext>
            </a:extLst>
          </p:cNvPr>
          <p:cNvGrpSpPr/>
          <p:nvPr/>
        </p:nvGrpSpPr>
        <p:grpSpPr>
          <a:xfrm>
            <a:off x="6944809" y="3227101"/>
            <a:ext cx="1597306" cy="1224259"/>
            <a:chOff x="6944809" y="3227101"/>
            <a:chExt cx="1597306" cy="12242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C48221-8479-A1C9-DF97-C4A2F2327E7F}"/>
                </a:ext>
              </a:extLst>
            </p:cNvPr>
            <p:cNvSpPr txBox="1"/>
            <p:nvPr/>
          </p:nvSpPr>
          <p:spPr>
            <a:xfrm>
              <a:off x="6944809" y="3805029"/>
              <a:ext cx="1597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This is the bias!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4DA111E-DF42-BF2D-4535-6E06259739FF}"/>
                </a:ext>
              </a:extLst>
            </p:cNvPr>
            <p:cNvSpPr/>
            <p:nvPr/>
          </p:nvSpPr>
          <p:spPr>
            <a:xfrm rot="16200000">
              <a:off x="7462018" y="2709893"/>
              <a:ext cx="562889" cy="159730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0F7946C-C075-EE2F-DCAE-EFF7560B26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09" y="5387739"/>
                <a:ext cx="468003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′′+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0F7946C-C075-EE2F-DCAE-EFF7560B2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9" y="5387739"/>
                <a:ext cx="4680030" cy="1325563"/>
              </a:xfrm>
              <a:prstGeom prst="rect">
                <a:avLst/>
              </a:prstGeom>
              <a:blipFill>
                <a:blip r:embed="rId4"/>
                <a:stretch>
                  <a:fillRect l="-1081" t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1894F15-9EB1-8CA5-6F9E-A609890790FA}"/>
              </a:ext>
            </a:extLst>
          </p:cNvPr>
          <p:cNvGrpSpPr/>
          <p:nvPr/>
        </p:nvGrpSpPr>
        <p:grpSpPr>
          <a:xfrm>
            <a:off x="5269411" y="4627733"/>
            <a:ext cx="5009122" cy="2031357"/>
            <a:chOff x="5269411" y="4627733"/>
            <a:chExt cx="5009122" cy="20313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0FAE46-EC60-D235-C46F-1450234E7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9411" y="4627733"/>
              <a:ext cx="1313654" cy="203135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ED28E7-8ECA-C445-8193-BE877543A636}"/>
                </a:ext>
              </a:extLst>
            </p:cNvPr>
            <p:cNvSpPr txBox="1"/>
            <p:nvPr/>
          </p:nvSpPr>
          <p:spPr>
            <a:xfrm>
              <a:off x="6583065" y="5101488"/>
              <a:ext cx="3695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In this example, do you expect the bias term to be positive or negative?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4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C0A5-74A0-377E-7CB3-98CBB968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01"/>
            <a:ext cx="10515600" cy="1325563"/>
          </a:xfrm>
        </p:spPr>
        <p:txBody>
          <a:bodyPr/>
          <a:lstStyle/>
          <a:p>
            <a:r>
              <a:rPr lang="en-US" dirty="0"/>
              <a:t>What do we actually get?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C3B63-04EA-9E17-6716-4DBCD1B52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=4.705+0.044⋅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+0.006⋅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IQ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53.65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3.53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=5.05+0.067⋅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C3B63-04EA-9E17-6716-4DBCD1B52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62EAC0-A15C-ACED-51E4-6D465241B83E}"/>
              </a:ext>
            </a:extLst>
          </p:cNvPr>
          <p:cNvSpPr txBox="1">
            <a:spLocks/>
          </p:cNvSpPr>
          <p:nvPr/>
        </p:nvSpPr>
        <p:spPr>
          <a:xfrm>
            <a:off x="590309" y="5387739"/>
            <a:ext cx="468003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211432-3933-8A34-EDA9-58593C0C285A}"/>
                  </a:ext>
                </a:extLst>
              </p:cNvPr>
              <p:cNvSpPr txBox="1"/>
              <p:nvPr/>
            </p:nvSpPr>
            <p:spPr>
              <a:xfrm>
                <a:off x="2930324" y="1341439"/>
                <a:ext cx="1473200" cy="525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211432-3933-8A34-EDA9-58593C0C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24" y="1341439"/>
                <a:ext cx="1473200" cy="525080"/>
              </a:xfrm>
              <a:prstGeom prst="rect">
                <a:avLst/>
              </a:prstGeom>
              <a:blipFill>
                <a:blip r:embed="rId4"/>
                <a:stretch>
                  <a:fillRect t="-71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45E205-5C1F-AFE7-E516-3A30A5C08327}"/>
                  </a:ext>
                </a:extLst>
              </p:cNvPr>
              <p:cNvSpPr txBox="1"/>
              <p:nvPr/>
            </p:nvSpPr>
            <p:spPr>
              <a:xfrm>
                <a:off x="4622800" y="1355090"/>
                <a:ext cx="147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45E205-5C1F-AFE7-E516-3A30A5C08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0" y="1355090"/>
                <a:ext cx="1473200" cy="461665"/>
              </a:xfrm>
              <a:prstGeom prst="rect">
                <a:avLst/>
              </a:prstGeom>
              <a:blipFill>
                <a:blip r:embed="rId5"/>
                <a:stretch>
                  <a:fillRect t="-263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57D9E3-5D49-8D23-1C21-FF20A3F2CBA8}"/>
              </a:ext>
            </a:extLst>
          </p:cNvPr>
          <p:cNvSpPr txBox="1"/>
          <p:nvPr/>
        </p:nvSpPr>
        <p:spPr>
          <a:xfrm>
            <a:off x="1905883" y="236513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(0.100)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E1C6F-EBA1-3F6D-29C6-13CDC0F9AA3C}"/>
              </a:ext>
            </a:extLst>
          </p:cNvPr>
          <p:cNvSpPr txBox="1"/>
          <p:nvPr/>
        </p:nvSpPr>
        <p:spPr>
          <a:xfrm>
            <a:off x="3123317" y="236513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(0.007)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9B5CD-B091-B55D-5204-021B8CBB9FF1}"/>
              </a:ext>
            </a:extLst>
          </p:cNvPr>
          <p:cNvSpPr txBox="1"/>
          <p:nvPr/>
        </p:nvSpPr>
        <p:spPr>
          <a:xfrm>
            <a:off x="4830955" y="236966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(0.001)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61889-6E87-D48A-4C69-714C406F87F6}"/>
                  </a:ext>
                </a:extLst>
              </p:cNvPr>
              <p:cNvSpPr txBox="1"/>
              <p:nvPr/>
            </p:nvSpPr>
            <p:spPr>
              <a:xfrm>
                <a:off x="2694176" y="2810316"/>
                <a:ext cx="1782955" cy="481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61889-6E87-D48A-4C69-714C406F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76" y="2810316"/>
                <a:ext cx="1782955" cy="481478"/>
              </a:xfrm>
              <a:prstGeom prst="rect">
                <a:avLst/>
              </a:prstGeom>
              <a:blipFill>
                <a:blip r:embed="rId6"/>
                <a:stretch>
                  <a:fillRect t="-10256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7BD1006-DB74-6A3D-58A8-0C0906E57779}"/>
              </a:ext>
            </a:extLst>
          </p:cNvPr>
          <p:cNvSpPr txBox="1"/>
          <p:nvPr/>
        </p:nvSpPr>
        <p:spPr>
          <a:xfrm>
            <a:off x="3113084" y="379986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(0.192)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4AB1A-BDA1-262D-CB27-35E0A98783D7}"/>
              </a:ext>
            </a:extLst>
          </p:cNvPr>
          <p:cNvSpPr txBox="1"/>
          <p:nvPr/>
        </p:nvSpPr>
        <p:spPr>
          <a:xfrm>
            <a:off x="1905883" y="377812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(2.62)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F270DF-7E8D-3ED2-DED0-AFE93B620461}"/>
                  </a:ext>
                </a:extLst>
              </p:cNvPr>
              <p:cNvSpPr txBox="1"/>
              <p:nvPr/>
            </p:nvSpPr>
            <p:spPr>
              <a:xfrm>
                <a:off x="2362174" y="4421327"/>
                <a:ext cx="2041350" cy="48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F270DF-7E8D-3ED2-DED0-AFE93B620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74" y="4421327"/>
                <a:ext cx="2041350" cy="481670"/>
              </a:xfrm>
              <a:prstGeom prst="rect">
                <a:avLst/>
              </a:prstGeom>
              <a:blipFill>
                <a:blip r:embed="rId7"/>
                <a:stretch>
                  <a:fillRect t="-1052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D537C04-BEBE-BCD1-59AA-19D5F4CAFA26}"/>
              </a:ext>
            </a:extLst>
          </p:cNvPr>
          <p:cNvSpPr txBox="1"/>
          <p:nvPr/>
        </p:nvSpPr>
        <p:spPr>
          <a:xfrm>
            <a:off x="1722894" y="537078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(0.08)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AA1392-E334-8EDA-9184-2E05024BBA69}"/>
              </a:ext>
            </a:extLst>
          </p:cNvPr>
          <p:cNvSpPr txBox="1"/>
          <p:nvPr/>
        </p:nvSpPr>
        <p:spPr>
          <a:xfrm>
            <a:off x="2985255" y="537078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(0.006)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F086C5-8F2B-93D7-0F23-B7227F5AB570}"/>
                  </a:ext>
                </a:extLst>
              </p:cNvPr>
              <p:cNvSpPr txBox="1"/>
              <p:nvPr/>
            </p:nvSpPr>
            <p:spPr>
              <a:xfrm>
                <a:off x="5763575" y="3242800"/>
                <a:ext cx="6132063" cy="611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“Bias term”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=0.032&gt;0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F086C5-8F2B-93D7-0F23-B7227F5AB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75" y="3242800"/>
                <a:ext cx="6132063" cy="611578"/>
              </a:xfrm>
              <a:prstGeom prst="rect">
                <a:avLst/>
              </a:prstGeom>
              <a:blipFill>
                <a:blip r:embed="rId8"/>
                <a:stretch>
                  <a:fillRect l="-2479" t="-12245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143B4F-1C32-114C-E2D6-3AD9E7C0EFEB}"/>
                  </a:ext>
                </a:extLst>
              </p:cNvPr>
              <p:cNvSpPr txBox="1"/>
              <p:nvPr/>
            </p:nvSpPr>
            <p:spPr>
              <a:xfrm>
                <a:off x="5792956" y="5448891"/>
                <a:ext cx="6102682" cy="108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How accurate is this?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aux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=0.067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143B4F-1C32-114C-E2D6-3AD9E7C0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956" y="5448891"/>
                <a:ext cx="6102682" cy="1085233"/>
              </a:xfrm>
              <a:prstGeom prst="rect">
                <a:avLst/>
              </a:prstGeom>
              <a:blipFill>
                <a:blip r:embed="rId9"/>
                <a:stretch>
                  <a:fillRect l="-1040" t="-3488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89AA03-DB36-B95E-E18A-66F8E978A14B}"/>
                  </a:ext>
                </a:extLst>
              </p:cNvPr>
              <p:cNvSpPr txBox="1"/>
              <p:nvPr/>
            </p:nvSpPr>
            <p:spPr>
              <a:xfrm>
                <a:off x="5838277" y="3991429"/>
                <a:ext cx="5924629" cy="1100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short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2800" dirty="0"/>
                  <a:t>so the sign of the bias term checks out!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89AA03-DB36-B95E-E18A-66F8E978A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277" y="3991429"/>
                <a:ext cx="5924629" cy="1100301"/>
              </a:xfrm>
              <a:prstGeom prst="rect">
                <a:avLst/>
              </a:prstGeom>
              <a:blipFill>
                <a:blip r:embed="rId10"/>
                <a:stretch>
                  <a:fillRect l="-2137" t="-5747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1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0979-DD46-D9EA-FDAF-6D3A8F49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Take-Aways: Omitted Variable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8A68-A8FE-5892-7721-4EED17571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0361"/>
          </a:xfrm>
        </p:spPr>
        <p:txBody>
          <a:bodyPr/>
          <a:lstStyle/>
          <a:p>
            <a:r>
              <a:rPr lang="en-US" dirty="0"/>
              <a:t>Just like always, if we don’t include confounding variables in our regression, it can bias our estimate.</a:t>
            </a:r>
          </a:p>
          <a:p>
            <a:endParaRPr lang="en-US" dirty="0"/>
          </a:p>
          <a:p>
            <a:r>
              <a:rPr lang="en-US" dirty="0"/>
              <a:t>The bias has the form…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5A6FD0-4BF9-55F8-FFB5-A8EF2A764FB8}"/>
                  </a:ext>
                </a:extLst>
              </p:cNvPr>
              <p:cNvSpPr txBox="1"/>
              <p:nvPr/>
            </p:nvSpPr>
            <p:spPr>
              <a:xfrm>
                <a:off x="2711669" y="3803547"/>
                <a:ext cx="6096000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5A6FD0-4BF9-55F8-FFB5-A8EF2A76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69" y="3803547"/>
                <a:ext cx="6096000" cy="669414"/>
              </a:xfrm>
              <a:prstGeom prst="rect">
                <a:avLst/>
              </a:prstGeom>
              <a:blipFill>
                <a:blip r:embed="rId3"/>
                <a:stretch>
                  <a:fillRect t="-925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94D395-9AF9-01AE-81CB-38E0B42EA80F}"/>
              </a:ext>
            </a:extLst>
          </p:cNvPr>
          <p:cNvSpPr txBox="1"/>
          <p:nvPr/>
        </p:nvSpPr>
        <p:spPr>
          <a:xfrm>
            <a:off x="3594538" y="4540156"/>
            <a:ext cx="106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What we have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95774-CA6A-E335-D415-1C6EC820E105}"/>
              </a:ext>
            </a:extLst>
          </p:cNvPr>
          <p:cNvSpPr txBox="1"/>
          <p:nvPr/>
        </p:nvSpPr>
        <p:spPr>
          <a:xfrm>
            <a:off x="4929379" y="4540157"/>
            <a:ext cx="133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What we want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0D438-872E-7905-3BE4-F7C781BDA89F}"/>
              </a:ext>
            </a:extLst>
          </p:cNvPr>
          <p:cNvGrpSpPr/>
          <p:nvPr/>
        </p:nvGrpSpPr>
        <p:grpSpPr>
          <a:xfrm>
            <a:off x="5147456" y="2954634"/>
            <a:ext cx="2590827" cy="848913"/>
            <a:chOff x="5147456" y="2954634"/>
            <a:chExt cx="2590827" cy="8489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7CB390-9251-12A4-D571-33B68A63C6FE}"/>
                </a:ext>
              </a:extLst>
            </p:cNvPr>
            <p:cNvSpPr txBox="1"/>
            <p:nvPr/>
          </p:nvSpPr>
          <p:spPr>
            <a:xfrm>
              <a:off x="5147456" y="2954634"/>
              <a:ext cx="259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ATE of omitted variable on outcome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C2F16B-39AB-E4D1-E4C7-37E5D0FCF782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442870" y="3600965"/>
              <a:ext cx="126096" cy="202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70CA6-F859-46E8-0547-6026E4EAF8DB}"/>
              </a:ext>
            </a:extLst>
          </p:cNvPr>
          <p:cNvGrpSpPr/>
          <p:nvPr/>
        </p:nvGrpSpPr>
        <p:grpSpPr>
          <a:xfrm>
            <a:off x="7709340" y="2606690"/>
            <a:ext cx="2590827" cy="1342219"/>
            <a:chOff x="7709340" y="2606690"/>
            <a:chExt cx="2590827" cy="13422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F7056D-727C-2CF7-761B-094C21D47CF3}"/>
                </a:ext>
              </a:extLst>
            </p:cNvPr>
            <p:cNvSpPr txBox="1"/>
            <p:nvPr/>
          </p:nvSpPr>
          <p:spPr>
            <a:xfrm>
              <a:off x="7709340" y="2606690"/>
              <a:ext cx="259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ATE of independent variable on omitted variable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8AD0168-1589-6EBA-7D14-1C3F53E9CC9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7709340" y="3530020"/>
              <a:ext cx="1295414" cy="41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5E97F1-FFC6-FCFB-E4AA-BEFDE26864FC}"/>
              </a:ext>
            </a:extLst>
          </p:cNvPr>
          <p:cNvSpPr txBox="1"/>
          <p:nvPr/>
        </p:nvSpPr>
        <p:spPr>
          <a:xfrm>
            <a:off x="838200" y="5327596"/>
            <a:ext cx="10644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don’t know the bias…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… But maybe we can reason about it intuitively!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Positive/Negative?  Big/Small?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9EAB2B-CE9F-41AB-20D9-6A48069BB776}"/>
              </a:ext>
            </a:extLst>
          </p:cNvPr>
          <p:cNvGrpSpPr/>
          <p:nvPr/>
        </p:nvGrpSpPr>
        <p:grpSpPr>
          <a:xfrm>
            <a:off x="6442869" y="4282653"/>
            <a:ext cx="1481931" cy="880570"/>
            <a:chOff x="6442869" y="4282653"/>
            <a:chExt cx="1481931" cy="8805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451686-38DF-C95F-81D8-8D219C81BB1A}"/>
                </a:ext>
              </a:extLst>
            </p:cNvPr>
            <p:cNvSpPr txBox="1"/>
            <p:nvPr/>
          </p:nvSpPr>
          <p:spPr>
            <a:xfrm>
              <a:off x="6860101" y="4793891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Bias!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561D85D8-19BF-AB81-D751-C3FAECFA9655}"/>
                </a:ext>
              </a:extLst>
            </p:cNvPr>
            <p:cNvSpPr/>
            <p:nvPr/>
          </p:nvSpPr>
          <p:spPr>
            <a:xfrm rot="16200000">
              <a:off x="6926332" y="3799190"/>
              <a:ext cx="515006" cy="1481931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4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BD5B-0D9D-C230-87F0-18072E97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get around omitted variables?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625DA-96CE-8280-E611-0A8489837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only we could control for more of the possible confounders…</a:t>
            </a:r>
          </a:p>
          <a:p>
            <a:endParaRPr lang="en-US" dirty="0"/>
          </a:p>
          <a:p>
            <a:r>
              <a:rPr lang="en-US" dirty="0"/>
              <a:t>…maybe by matching up people who are very similar?</a:t>
            </a:r>
          </a:p>
        </p:txBody>
      </p:sp>
    </p:spTree>
    <p:extLst>
      <p:ext uri="{BB962C8B-B14F-4D97-AF65-F5344CB8AC3E}">
        <p14:creationId xmlns:p14="http://schemas.microsoft.com/office/powerpoint/2010/main" val="5040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34CC-2030-60AC-5346-ECEE3F8E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Studies!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CFFCB-AB19-7E5A-BE4D-F0E196550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1E2E4-44C5-6163-DC6B-1FE8697A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267" y="247650"/>
            <a:ext cx="6375400" cy="143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4CE76-7ADC-D759-5ED0-A9D63B185D2F}"/>
              </a:ext>
            </a:extLst>
          </p:cNvPr>
          <p:cNvSpPr txBox="1"/>
          <p:nvPr/>
        </p:nvSpPr>
        <p:spPr>
          <a:xfrm>
            <a:off x="6890107" y="1709738"/>
            <a:ext cx="388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Quarterly Journal of Economics, 1998</a:t>
            </a:r>
          </a:p>
        </p:txBody>
      </p:sp>
    </p:spTree>
    <p:extLst>
      <p:ext uri="{BB962C8B-B14F-4D97-AF65-F5344CB8AC3E}">
        <p14:creationId xmlns:p14="http://schemas.microsoft.com/office/powerpoint/2010/main" val="7406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E410-E12D-30C8-0266-4C1793F4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twins?</a:t>
            </a:r>
          </a:p>
        </p:txBody>
      </p:sp>
      <p:pic>
        <p:nvPicPr>
          <p:cNvPr id="1028" name="Picture 4" descr="Twins Day Festival | Akron/Summit Convention &amp; Visitors Bureau">
            <a:extLst>
              <a:ext uri="{FF2B5EF4-FFF2-40B4-BE49-F238E27FC236}">
                <a16:creationId xmlns:a16="http://schemas.microsoft.com/office/drawing/2014/main" id="{B31B5F95-C11E-B944-A4FD-F1F2576A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59" y="93133"/>
            <a:ext cx="5558663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ing double in Twinsburg — more than 2,000 pairs of twins descend on Ohio  town | CBC News">
            <a:extLst>
              <a:ext uri="{FF2B5EF4-FFF2-40B4-BE49-F238E27FC236}">
                <a16:creationId xmlns:a16="http://schemas.microsoft.com/office/drawing/2014/main" id="{F71D049F-D5E6-6150-A220-AD4BE6E7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59" y="3733800"/>
            <a:ext cx="5558663" cy="31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nday Twins Days Festival Calendar | Twinsburg, OH Patch">
            <a:extLst>
              <a:ext uri="{FF2B5EF4-FFF2-40B4-BE49-F238E27FC236}">
                <a16:creationId xmlns:a16="http://schemas.microsoft.com/office/drawing/2014/main" id="{9E3AC411-8FD2-FBEA-9386-D19E3512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3733800"/>
            <a:ext cx="523592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3D0FF-5721-F6AB-0BE2-9E6CD98B6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" y="1629728"/>
            <a:ext cx="2070100" cy="201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A8BE63-764A-02A1-F51F-AF17BE70E22C}"/>
              </a:ext>
            </a:extLst>
          </p:cNvPr>
          <p:cNvSpPr txBox="1"/>
          <p:nvPr/>
        </p:nvSpPr>
        <p:spPr>
          <a:xfrm>
            <a:off x="2862581" y="1899920"/>
            <a:ext cx="2956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Twinsburg Twins Festival </a:t>
            </a:r>
            <a:r>
              <a:rPr lang="en-US" sz="2800" dirty="0">
                <a:solidFill>
                  <a:srgbClr val="C00000"/>
                </a:solidFill>
              </a:rPr>
              <a:t>in Twinsburg, Ohio! </a:t>
            </a:r>
          </a:p>
        </p:txBody>
      </p:sp>
    </p:spTree>
    <p:extLst>
      <p:ext uri="{BB962C8B-B14F-4D97-AF65-F5344CB8AC3E}">
        <p14:creationId xmlns:p14="http://schemas.microsoft.com/office/powerpoint/2010/main" val="22990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708C-412C-96C8-ED7C-F4DA4BD1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 interviewing twins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9B498-4D11-6CC0-46DC-35D88F99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6892"/>
            <a:ext cx="7772400" cy="292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8943A-8A35-BA7E-CF37-AAA692BE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1532567"/>
            <a:ext cx="7772400" cy="168359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2DAFE6-651E-2D29-E63E-BC7AE21BE468}"/>
              </a:ext>
            </a:extLst>
          </p:cNvPr>
          <p:cNvSpPr/>
          <p:nvPr/>
        </p:nvSpPr>
        <p:spPr>
          <a:xfrm>
            <a:off x="3245005" y="2486722"/>
            <a:ext cx="3100040" cy="3714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2AA3DE0-31DF-DF64-6FA2-6B807D940B76}"/>
              </a:ext>
            </a:extLst>
          </p:cNvPr>
          <p:cNvSpPr/>
          <p:nvPr/>
        </p:nvSpPr>
        <p:spPr>
          <a:xfrm>
            <a:off x="2200573" y="5113701"/>
            <a:ext cx="7674708" cy="1001716"/>
          </a:xfrm>
          <a:custGeom>
            <a:avLst/>
            <a:gdLst>
              <a:gd name="connsiteX0" fmla="*/ 3986867 w 7674708"/>
              <a:gd name="connsiteY0" fmla="*/ 6939 h 1001716"/>
              <a:gd name="connsiteX1" fmla="*/ 3986867 w 7674708"/>
              <a:gd name="connsiteY1" fmla="*/ 296499 h 1001716"/>
              <a:gd name="connsiteX2" fmla="*/ 3895427 w 7674708"/>
              <a:gd name="connsiteY2" fmla="*/ 296499 h 1001716"/>
              <a:gd name="connsiteX3" fmla="*/ 298787 w 7674708"/>
              <a:gd name="connsiteY3" fmla="*/ 326979 h 1001716"/>
              <a:gd name="connsiteX4" fmla="*/ 390227 w 7674708"/>
              <a:gd name="connsiteY4" fmla="*/ 967059 h 1001716"/>
              <a:gd name="connsiteX5" fmla="*/ 1914227 w 7674708"/>
              <a:gd name="connsiteY5" fmla="*/ 921339 h 1001716"/>
              <a:gd name="connsiteX6" fmla="*/ 1929467 w 7674708"/>
              <a:gd name="connsiteY6" fmla="*/ 875619 h 1001716"/>
              <a:gd name="connsiteX7" fmla="*/ 1944707 w 7674708"/>
              <a:gd name="connsiteY7" fmla="*/ 616539 h 1001716"/>
              <a:gd name="connsiteX8" fmla="*/ 1959947 w 7674708"/>
              <a:gd name="connsiteY8" fmla="*/ 586059 h 1001716"/>
              <a:gd name="connsiteX9" fmla="*/ 7202507 w 7674708"/>
              <a:gd name="connsiteY9" fmla="*/ 570819 h 1001716"/>
              <a:gd name="connsiteX10" fmla="*/ 7431107 w 7674708"/>
              <a:gd name="connsiteY10" fmla="*/ 403179 h 1001716"/>
              <a:gd name="connsiteX11" fmla="*/ 7248227 w 7674708"/>
              <a:gd name="connsiteY11" fmla="*/ 113619 h 1001716"/>
              <a:gd name="connsiteX12" fmla="*/ 3986867 w 7674708"/>
              <a:gd name="connsiteY12" fmla="*/ 6939 h 10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4708" h="1001716">
                <a:moveTo>
                  <a:pt x="3986867" y="6939"/>
                </a:moveTo>
                <a:cubicBezTo>
                  <a:pt x="3443307" y="37419"/>
                  <a:pt x="4002107" y="248239"/>
                  <a:pt x="3986867" y="296499"/>
                </a:cubicBezTo>
                <a:cubicBezTo>
                  <a:pt x="3971627" y="344759"/>
                  <a:pt x="3895427" y="296499"/>
                  <a:pt x="3895427" y="296499"/>
                </a:cubicBezTo>
                <a:cubicBezTo>
                  <a:pt x="3280747" y="301579"/>
                  <a:pt x="882987" y="215219"/>
                  <a:pt x="298787" y="326979"/>
                </a:cubicBezTo>
                <a:cubicBezTo>
                  <a:pt x="-285413" y="438739"/>
                  <a:pt x="120987" y="867999"/>
                  <a:pt x="390227" y="967059"/>
                </a:cubicBezTo>
                <a:cubicBezTo>
                  <a:pt x="659467" y="1066119"/>
                  <a:pt x="1914227" y="921339"/>
                  <a:pt x="1914227" y="921339"/>
                </a:cubicBezTo>
                <a:cubicBezTo>
                  <a:pt x="2170767" y="906099"/>
                  <a:pt x="1924387" y="926419"/>
                  <a:pt x="1929467" y="875619"/>
                </a:cubicBezTo>
                <a:cubicBezTo>
                  <a:pt x="1934547" y="824819"/>
                  <a:pt x="1939627" y="664799"/>
                  <a:pt x="1944707" y="616539"/>
                </a:cubicBezTo>
                <a:cubicBezTo>
                  <a:pt x="1949787" y="568279"/>
                  <a:pt x="1959947" y="586059"/>
                  <a:pt x="1959947" y="586059"/>
                </a:cubicBezTo>
                <a:lnTo>
                  <a:pt x="7202507" y="570819"/>
                </a:lnTo>
                <a:cubicBezTo>
                  <a:pt x="8114367" y="540339"/>
                  <a:pt x="7423487" y="479379"/>
                  <a:pt x="7431107" y="403179"/>
                </a:cubicBezTo>
                <a:cubicBezTo>
                  <a:pt x="7438727" y="326979"/>
                  <a:pt x="7824807" y="174579"/>
                  <a:pt x="7248227" y="113619"/>
                </a:cubicBezTo>
                <a:cubicBezTo>
                  <a:pt x="6671647" y="52659"/>
                  <a:pt x="4530427" y="-23541"/>
                  <a:pt x="3986867" y="693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2764-FFFA-FE1D-C7FE-774DE1EC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Unit!  Returns to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79F0-D311-8C92-775D-5C7A867C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effect of education on…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Earnings?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Well-being?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lvl="1"/>
            <a:endParaRPr lang="en-US" dirty="0"/>
          </a:p>
          <a:p>
            <a:r>
              <a:rPr lang="en-US" dirty="0"/>
              <a:t>The plan: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Today: More regression!  And Twin Studies!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Next time: Instrumental Variables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Next next time: More Instrumental Variables and Neural Networks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Next next next time: Regression Discontinuity</a:t>
            </a:r>
          </a:p>
        </p:txBody>
      </p:sp>
    </p:spTree>
    <p:extLst>
      <p:ext uri="{BB962C8B-B14F-4D97-AF65-F5344CB8AC3E}">
        <p14:creationId xmlns:p14="http://schemas.microsoft.com/office/powerpoint/2010/main" val="2590037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782A-0093-787D-639C-2E640D01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Less entertaining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AA87-0E8F-96A1-416C-49AD9390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Population Survey (CPS)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monthly survey of about 50,000 American households</a:t>
            </a:r>
          </a:p>
          <a:p>
            <a:pPr marL="800100" lvl="1" indent="-342900"/>
            <a:r>
              <a:rPr lang="en-US" dirty="0">
                <a:solidFill>
                  <a:schemeClr val="accent1"/>
                </a:solidFill>
              </a:rPr>
              <a:t>Used to calculate the monthly unemployment rate</a:t>
            </a:r>
          </a:p>
          <a:p>
            <a:pPr marL="800100" lvl="1" indent="-342900"/>
            <a:r>
              <a:rPr lang="en-US" dirty="0">
                <a:solidFill>
                  <a:schemeClr val="accent1"/>
                </a:solidFill>
              </a:rPr>
              <a:t>Also asks about earnings*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059E6-F188-904F-88F8-EBC955377A18}"/>
              </a:ext>
            </a:extLst>
          </p:cNvPr>
          <p:cNvSpPr txBox="1"/>
          <p:nvPr/>
        </p:nvSpPr>
        <p:spPr>
          <a:xfrm>
            <a:off x="372533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*Sometimes…</a:t>
            </a:r>
          </a:p>
        </p:txBody>
      </p:sp>
    </p:spTree>
    <p:extLst>
      <p:ext uri="{BB962C8B-B14F-4D97-AF65-F5344CB8AC3E}">
        <p14:creationId xmlns:p14="http://schemas.microsoft.com/office/powerpoint/2010/main" val="2837757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65BF-1E7A-D047-CE6D-E0737DA6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run some regressions!</a:t>
            </a:r>
            <a:br>
              <a:rPr lang="en-US" dirty="0"/>
            </a:br>
            <a:r>
              <a:rPr lang="en-US" sz="2700" dirty="0"/>
              <a:t>So far nothing fancy about twins, just treat them as a normal data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74469-FDF6-C2E4-B958-3770D8591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Outcome: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= log(hourly wage)</a:t>
                </a:r>
              </a:p>
              <a:p>
                <a:r>
                  <a:rPr lang="en-US" dirty="0"/>
                  <a:t>Variable of interest: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= education (years)</a:t>
                </a:r>
              </a:p>
              <a:p>
                <a:r>
                  <a:rPr lang="en-US" dirty="0"/>
                  <a:t>Other Variables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Age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Age</a:t>
                </a:r>
                <a:r>
                  <a:rPr lang="en-US" baseline="30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 / 100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Female?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White?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74469-FDF6-C2E4-B958-3770D8591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2AB7B-17E3-8692-E054-64BFE9617170}"/>
                  </a:ext>
                </a:extLst>
              </p:cNvPr>
              <p:cNvSpPr txBox="1"/>
              <p:nvPr/>
            </p:nvSpPr>
            <p:spPr>
              <a:xfrm>
                <a:off x="624840" y="4990144"/>
                <a:ext cx="10942320" cy="7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+⟨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2AB7B-17E3-8692-E054-64BFE9617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4990144"/>
                <a:ext cx="10942320" cy="728533"/>
              </a:xfrm>
              <a:prstGeom prst="rect">
                <a:avLst/>
              </a:prstGeom>
              <a:blipFill>
                <a:blip r:embed="rId4"/>
                <a:stretch>
                  <a:fillRect t="-13793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25D4B5-A767-4FCD-9CCB-6ED88B3D70F0}"/>
              </a:ext>
            </a:extLst>
          </p:cNvPr>
          <p:cNvGrpSpPr/>
          <p:nvPr/>
        </p:nvGrpSpPr>
        <p:grpSpPr>
          <a:xfrm>
            <a:off x="7027333" y="3429000"/>
            <a:ext cx="4817533" cy="1561144"/>
            <a:chOff x="7027333" y="3429000"/>
            <a:chExt cx="4817533" cy="1561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CC7D90E-8B70-5C79-B16F-E1B3F51E3E85}"/>
                    </a:ext>
                  </a:extLst>
                </p:cNvPr>
                <p:cNvSpPr txBox="1"/>
                <p:nvPr/>
              </p:nvSpPr>
              <p:spPr>
                <a:xfrm>
                  <a:off x="7887546" y="3429000"/>
                  <a:ext cx="39573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70C0"/>
                      </a:solidFill>
                    </a:rPr>
                    <a:t>This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⟨⋅, ⋅⟩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notation is just a concise way of saying “throw in all those other variables”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CC7D90E-8B70-5C79-B16F-E1B3F51E3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546" y="3429000"/>
                  <a:ext cx="3957320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2564" t="-5263" r="-4167" b="-1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AA002-60BD-5FDC-B9EE-263F02A56F95}"/>
                </a:ext>
              </a:extLst>
            </p:cNvPr>
            <p:cNvSpPr/>
            <p:nvPr/>
          </p:nvSpPr>
          <p:spPr>
            <a:xfrm>
              <a:off x="7027333" y="3571504"/>
              <a:ext cx="1049866" cy="1418640"/>
            </a:xfrm>
            <a:custGeom>
              <a:avLst/>
              <a:gdLst>
                <a:gd name="connsiteX0" fmla="*/ 1049866 w 1049866"/>
                <a:gd name="connsiteY0" fmla="*/ 58758 h 1057825"/>
                <a:gd name="connsiteX1" fmla="*/ 406400 w 1049866"/>
                <a:gd name="connsiteY1" fmla="*/ 109558 h 1057825"/>
                <a:gd name="connsiteX2" fmla="*/ 0 w 1049866"/>
                <a:gd name="connsiteY2" fmla="*/ 1057825 h 105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866" h="1057825">
                  <a:moveTo>
                    <a:pt x="1049866" y="58758"/>
                  </a:moveTo>
                  <a:cubicBezTo>
                    <a:pt x="815622" y="902"/>
                    <a:pt x="581378" y="-56953"/>
                    <a:pt x="406400" y="109558"/>
                  </a:cubicBezTo>
                  <a:cubicBezTo>
                    <a:pt x="231422" y="276069"/>
                    <a:pt x="115711" y="666947"/>
                    <a:pt x="0" y="1057825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882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6F59-7261-0F8D-1821-1659F72B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578485"/>
            <a:ext cx="2987040" cy="1325563"/>
          </a:xfrm>
        </p:spPr>
        <p:txBody>
          <a:bodyPr>
            <a:normAutofit/>
          </a:bodyPr>
          <a:lstStyle/>
          <a:p>
            <a:r>
              <a:rPr lang="en-US" dirty="0"/>
              <a:t>The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F9A2F-8F3A-13D5-C592-DA5BB991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69" y="578485"/>
            <a:ext cx="7695491" cy="4876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2EE4A1-2C69-ED0F-FE34-8C3C3BB6F376}"/>
              </a:ext>
            </a:extLst>
          </p:cNvPr>
          <p:cNvSpPr txBox="1"/>
          <p:nvPr/>
        </p:nvSpPr>
        <p:spPr>
          <a:xfrm>
            <a:off x="6917901" y="211211"/>
            <a:ext cx="17830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column: results with CPS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22738-46F0-8CC5-2B31-00FD33A83FF2}"/>
              </a:ext>
            </a:extLst>
          </p:cNvPr>
          <p:cNvSpPr txBox="1"/>
          <p:nvPr/>
        </p:nvSpPr>
        <p:spPr>
          <a:xfrm>
            <a:off x="9722415" y="211211"/>
            <a:ext cx="17830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column: results with twins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CE013E-DDBB-40F6-9AD0-09BDA930142D}"/>
                  </a:ext>
                </a:extLst>
              </p:cNvPr>
              <p:cNvSpPr txBox="1"/>
              <p:nvPr/>
            </p:nvSpPr>
            <p:spPr>
              <a:xfrm>
                <a:off x="5918905" y="6129467"/>
                <a:ext cx="6273095" cy="728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+⟨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CE013E-DDBB-40F6-9AD0-09BDA9301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05" y="6129467"/>
                <a:ext cx="6273095" cy="728533"/>
              </a:xfrm>
              <a:prstGeom prst="rect">
                <a:avLst/>
              </a:prstGeom>
              <a:blipFill>
                <a:blip r:embed="rId4"/>
                <a:stretch>
                  <a:fillRect t="-12069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3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6F59-7261-0F8D-1821-1659F72B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578485"/>
            <a:ext cx="2987040" cy="1325563"/>
          </a:xfrm>
        </p:spPr>
        <p:txBody>
          <a:bodyPr>
            <a:normAutofit/>
          </a:bodyPr>
          <a:lstStyle/>
          <a:p>
            <a:r>
              <a:rPr lang="en-US" dirty="0"/>
              <a:t>The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F9A2F-8F3A-13D5-C592-DA5BB991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69" y="578485"/>
            <a:ext cx="7695491" cy="48764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25CFE3-2669-29F3-349D-5D60EA002217}"/>
              </a:ext>
            </a:extLst>
          </p:cNvPr>
          <p:cNvGrpSpPr/>
          <p:nvPr/>
        </p:nvGrpSpPr>
        <p:grpSpPr>
          <a:xfrm>
            <a:off x="1168402" y="2286000"/>
            <a:ext cx="10701865" cy="679203"/>
            <a:chOff x="1168402" y="2286000"/>
            <a:chExt cx="10701865" cy="67920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F36242F-BB20-ABD7-9275-5AE3FFE03CC1}"/>
                </a:ext>
              </a:extLst>
            </p:cNvPr>
            <p:cNvSpPr/>
            <p:nvPr/>
          </p:nvSpPr>
          <p:spPr>
            <a:xfrm>
              <a:off x="3611880" y="2286000"/>
              <a:ext cx="8258387" cy="62653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64FFAE-F73E-530C-A707-7E37AE7F231F}"/>
                    </a:ext>
                  </a:extLst>
                </p:cNvPr>
                <p:cNvSpPr txBox="1"/>
                <p:nvPr/>
              </p:nvSpPr>
              <p:spPr>
                <a:xfrm>
                  <a:off x="1168402" y="2303868"/>
                  <a:ext cx="2258906" cy="661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accent2"/>
                      </a:solidFill>
                    </a:rPr>
                    <a:t>Estimates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 and standard errors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64FFAE-F73E-530C-A707-7E37AE7F2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402" y="2303868"/>
                  <a:ext cx="2258906" cy="661335"/>
                </a:xfrm>
                <a:prstGeom prst="rect">
                  <a:avLst/>
                </a:prstGeom>
                <a:blipFill>
                  <a:blip r:embed="rId4"/>
                  <a:stretch>
                    <a:fillRect t="-1887" r="-4494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98E271-0554-FE7D-5D7D-D08299DC3F2F}"/>
                  </a:ext>
                </a:extLst>
              </p:cNvPr>
              <p:cNvSpPr txBox="1"/>
              <p:nvPr/>
            </p:nvSpPr>
            <p:spPr>
              <a:xfrm>
                <a:off x="5918905" y="6129467"/>
                <a:ext cx="6273095" cy="728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+⟨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98E271-0554-FE7D-5D7D-D08299DC3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05" y="6129467"/>
                <a:ext cx="6273095" cy="728533"/>
              </a:xfrm>
              <a:prstGeom prst="rect">
                <a:avLst/>
              </a:prstGeom>
              <a:blipFill>
                <a:blip r:embed="rId5"/>
                <a:stretch>
                  <a:fillRect t="-12069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382EF45-3445-0E4F-253C-5CB291EF8A06}"/>
              </a:ext>
            </a:extLst>
          </p:cNvPr>
          <p:cNvGrpSpPr/>
          <p:nvPr/>
        </p:nvGrpSpPr>
        <p:grpSpPr>
          <a:xfrm>
            <a:off x="1168402" y="2912533"/>
            <a:ext cx="10680205" cy="1850405"/>
            <a:chOff x="1168402" y="3069117"/>
            <a:chExt cx="10680205" cy="169800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EF53189-9EBB-B5CA-AB8E-7D7A93498624}"/>
                </a:ext>
              </a:extLst>
            </p:cNvPr>
            <p:cNvSpPr/>
            <p:nvPr/>
          </p:nvSpPr>
          <p:spPr>
            <a:xfrm>
              <a:off x="3590220" y="3069117"/>
              <a:ext cx="8258387" cy="1698005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C3949-A653-9799-1AD2-366085ADF928}"/>
                </a:ext>
              </a:extLst>
            </p:cNvPr>
            <p:cNvSpPr txBox="1"/>
            <p:nvPr/>
          </p:nvSpPr>
          <p:spPr>
            <a:xfrm>
              <a:off x="1168402" y="3564693"/>
              <a:ext cx="22589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5"/>
                  </a:solidFill>
                </a:rPr>
                <a:t>Coefficients and standard errors on the other variables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D8A76F-7C3B-F7A4-971D-F4FA8F22AA19}"/>
              </a:ext>
            </a:extLst>
          </p:cNvPr>
          <p:cNvSpPr txBox="1"/>
          <p:nvPr/>
        </p:nvSpPr>
        <p:spPr>
          <a:xfrm>
            <a:off x="436237" y="5607368"/>
            <a:ext cx="4104232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External validity?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Things aren’t too far off, except the coefficient on “White”</a:t>
            </a:r>
          </a:p>
        </p:txBody>
      </p:sp>
    </p:spTree>
    <p:extLst>
      <p:ext uri="{BB962C8B-B14F-4D97-AF65-F5344CB8AC3E}">
        <p14:creationId xmlns:p14="http://schemas.microsoft.com/office/powerpoint/2010/main" val="5167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888A-A266-F996-8138-019B9738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do another regression!</a:t>
            </a:r>
            <a:br>
              <a:rPr lang="en-US" dirty="0"/>
            </a:br>
            <a:r>
              <a:rPr lang="en-US" sz="3600" dirty="0"/>
              <a:t>This time with just the twins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AE6922ED-15E1-0BB2-DAC7-07A890987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Dependent Variable: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log(twin1 hourly wage) – log(twin2 hourly wage)</a:t>
                </a:r>
              </a:p>
              <a:p>
                <a:r>
                  <a:rPr lang="en-US" dirty="0"/>
                  <a:t>Independent Variable: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(twin1 years of ed.) – (twin2 years of ed.)</a:t>
                </a:r>
              </a:p>
              <a:p>
                <a:r>
                  <a:rPr lang="en-US" dirty="0"/>
                  <a:t>Other Variables...don’t matter since they are the same for twins!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AE6922ED-15E1-0BB2-DAC7-07A890987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326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FC3F30-12EE-286F-3757-6445336F2E60}"/>
                  </a:ext>
                </a:extLst>
              </p:cNvPr>
              <p:cNvSpPr txBox="1"/>
              <p:nvPr/>
            </p:nvSpPr>
            <p:spPr>
              <a:xfrm>
                <a:off x="838200" y="4532944"/>
                <a:ext cx="10942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FC3F30-12EE-286F-3757-6445336F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32944"/>
                <a:ext cx="10942320" cy="707886"/>
              </a:xfrm>
              <a:prstGeom prst="rect">
                <a:avLst/>
              </a:prstGeom>
              <a:blipFill>
                <a:blip r:embed="rId4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A8091-B7E3-F0AF-A8F0-2BA751A91CDB}"/>
                  </a:ext>
                </a:extLst>
              </p:cNvPr>
              <p:cNvSpPr txBox="1"/>
              <p:nvPr/>
            </p:nvSpPr>
            <p:spPr>
              <a:xfrm>
                <a:off x="1092707" y="5727662"/>
                <a:ext cx="5003293" cy="611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Result: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=0.070    (0.019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A8091-B7E3-F0AF-A8F0-2BA751A91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07" y="5727662"/>
                <a:ext cx="5003293" cy="611578"/>
              </a:xfrm>
              <a:prstGeom prst="rect">
                <a:avLst/>
              </a:prstGeom>
              <a:blipFill>
                <a:blip r:embed="rId5"/>
                <a:stretch>
                  <a:fillRect l="-3030" t="-12245" r="-1010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A49860-6904-D679-5388-A0A00D946931}"/>
                  </a:ext>
                </a:extLst>
              </p:cNvPr>
              <p:cNvSpPr txBox="1"/>
              <p:nvPr/>
            </p:nvSpPr>
            <p:spPr>
              <a:xfrm>
                <a:off x="6666422" y="5414050"/>
                <a:ext cx="4116956" cy="1238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This is smaller than th</a:t>
                </a:r>
                <a:r>
                  <a:rPr lang="en-US" dirty="0"/>
                  <a:t>e “plain old regression” estimate on the same data:</a:t>
                </a:r>
              </a:p>
              <a:p>
                <a:pPr algn="ctr"/>
                <a:endParaRPr lang="en-US" sz="900" dirty="0"/>
              </a:p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0.110      (0.009)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A49860-6904-D679-5388-A0A00D946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22" y="5414050"/>
                <a:ext cx="4116956" cy="1238801"/>
              </a:xfrm>
              <a:prstGeom prst="rect">
                <a:avLst/>
              </a:prstGeom>
              <a:blipFill>
                <a:blip r:embed="rId6"/>
                <a:stretch>
                  <a:fillRect l="-308" t="-204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9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4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6296-EFB7-8140-2182-7EAA30F6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5" y="-45381"/>
            <a:ext cx="10515600" cy="1325563"/>
          </a:xfrm>
        </p:spPr>
        <p:txBody>
          <a:bodyPr/>
          <a:lstStyle/>
          <a:p>
            <a:r>
              <a:rPr lang="en-US" dirty="0"/>
              <a:t>Do you believe this effect is causal?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F5AE2-5EF4-5C2D-739A-50461BCC1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133"/>
                <a:ext cx="11353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Discuss!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effectLst/>
                    <a:latin typeface="NewCenturySchlbk"/>
                  </a:rPr>
                  <a:t>Wha</a:t>
                </a:r>
                <a:r>
                  <a:rPr lang="en-US" dirty="0">
                    <a:solidFill>
                      <a:schemeClr val="accent1"/>
                    </a:solidFill>
                    <a:latin typeface="NewCenturySchlbk"/>
                  </a:rPr>
                  <a:t>t are some concerns with the ”twins” approach?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latin typeface="NewCenturySchlbk"/>
                  </a:rPr>
                  <a:t>What are some strengths?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latin typeface="NewCenturySchlbk"/>
                  </a:rPr>
                  <a:t>Which do you think is a better estimate?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=0.110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NewCenturySchlbk"/>
                  </a:rPr>
                  <a:t> (from the “plain old” regression)</a:t>
                </a:r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=0.070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NewCenturySchlbk"/>
                  </a:rPr>
                  <a:t>(from the “twinned” regression)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effectLst/>
                    <a:latin typeface="NewCenturySchlbk"/>
                  </a:rPr>
                  <a:t>What more information would you want to see about the study</a:t>
                </a:r>
                <a:r>
                  <a:rPr lang="en-US" dirty="0">
                    <a:solidFill>
                      <a:schemeClr val="accent1"/>
                    </a:solidFill>
                    <a:latin typeface="NewCenturySchlbk"/>
                  </a:rPr>
                  <a:t>?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F5AE2-5EF4-5C2D-739A-50461BCC1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133"/>
                <a:ext cx="11353800" cy="4351338"/>
              </a:xfrm>
              <a:blipFill>
                <a:blip r:embed="rId3"/>
                <a:stretch>
                  <a:fillRect l="-1006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7FE4C4D-8FB0-F249-BDBA-48AE410D6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9" y="3919361"/>
            <a:ext cx="3109791" cy="2757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45DD1-DF2F-F351-6E90-D5E17F5DE53C}"/>
              </a:ext>
            </a:extLst>
          </p:cNvPr>
          <p:cNvSpPr txBox="1"/>
          <p:nvPr/>
        </p:nvSpPr>
        <p:spPr>
          <a:xfrm>
            <a:off x="5186856" y="4909654"/>
            <a:ext cx="454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thought a bit about this before class – share your thoughts with your neighbor!</a:t>
            </a:r>
          </a:p>
        </p:txBody>
      </p:sp>
    </p:spTree>
    <p:extLst>
      <p:ext uri="{BB962C8B-B14F-4D97-AF65-F5344CB8AC3E}">
        <p14:creationId xmlns:p14="http://schemas.microsoft.com/office/powerpoint/2010/main" val="2834192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743C44-BD74-896E-4A7A-14368A7A9580}"/>
              </a:ext>
            </a:extLst>
          </p:cNvPr>
          <p:cNvSpPr/>
          <p:nvPr/>
        </p:nvSpPr>
        <p:spPr>
          <a:xfrm>
            <a:off x="10312400" y="6062133"/>
            <a:ext cx="221826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46296-EFB7-8140-2182-7EAA30F6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points the paper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5AE2-5EF4-5C2D-739A-50461BCC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94" y="1690688"/>
            <a:ext cx="11353800" cy="5167312"/>
          </a:xfrm>
        </p:spPr>
        <p:txBody>
          <a:bodyPr>
            <a:normAutofit/>
          </a:bodyPr>
          <a:lstStyle/>
          <a:p>
            <a:r>
              <a:rPr lang="en-US" dirty="0"/>
              <a:t>Biology suggests that lots is the same (these are identical twins)</a:t>
            </a:r>
          </a:p>
          <a:p>
            <a:r>
              <a:rPr lang="en-US" dirty="0"/>
              <a:t>These twins seem to have been treated similarly...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50% of twins had names that began with the same letter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27% had names that rhymed</a:t>
            </a:r>
          </a:p>
          <a:p>
            <a:r>
              <a:rPr lang="en-US" dirty="0"/>
              <a:t>Ask the twins!  </a:t>
            </a:r>
            <a:r>
              <a:rPr lang="en-US" sz="2000" dirty="0"/>
              <a:t>“Why did you two get different levels of education?”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/>
                <a:latin typeface="NewCenturySchlbk"/>
              </a:rPr>
              <a:t>Among female twins, the modal response had something to do with who got married/divorced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/>
                <a:latin typeface="NewCenturySchlbk"/>
              </a:rPr>
              <a:t>Among males, the modal response was that the two twins had different career interests</a:t>
            </a:r>
          </a:p>
          <a:p>
            <a:r>
              <a:rPr lang="en-US" dirty="0"/>
              <a:t>First-borns are different </a:t>
            </a:r>
            <a:r>
              <a:rPr lang="en-US" sz="1800" dirty="0"/>
              <a:t>(tend to be larger, which is correlated with education, IQ,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  <a:endParaRPr lang="en-US" dirty="0"/>
          </a:p>
          <a:p>
            <a:pPr lvl="1"/>
            <a:r>
              <a:rPr lang="en-US" sz="2400" b="1" dirty="0">
                <a:solidFill>
                  <a:schemeClr val="accent1"/>
                </a:solidFill>
                <a:latin typeface="NewCenturySchlbk"/>
              </a:rPr>
              <a:t>But, </a:t>
            </a:r>
            <a:r>
              <a:rPr lang="en-US" sz="2400" dirty="0">
                <a:solidFill>
                  <a:schemeClr val="accent1"/>
                </a:solidFill>
                <a:latin typeface="NewCenturySchlbk"/>
              </a:rPr>
              <a:t>turns out, birth order has no predictive power for education (in this sample).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5894F-5B6A-8C66-3072-6F2D21B7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CBD6-9CC5-9D2C-8C7C-9F50466A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other attributes of the twins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EBAB6-4FD9-F47B-0905-C7C4F213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4" y="1568867"/>
            <a:ext cx="10017810" cy="4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2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6D4A-54C9-3377-DB0E-ABEE23B4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other attributes of the twins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73DAC-C98A-C346-3B6B-142EE2AD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4" y="1568867"/>
            <a:ext cx="10017810" cy="492400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2D51226-6DE4-5B62-0C59-FBB6F782330F}"/>
              </a:ext>
            </a:extLst>
          </p:cNvPr>
          <p:cNvSpPr/>
          <p:nvPr/>
        </p:nvSpPr>
        <p:spPr>
          <a:xfrm>
            <a:off x="5463184" y="1341120"/>
            <a:ext cx="7658456" cy="60655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0527F9-BF6D-025E-CB30-9C9708ED02B3}"/>
              </a:ext>
            </a:extLst>
          </p:cNvPr>
          <p:cNvGrpSpPr/>
          <p:nvPr/>
        </p:nvGrpSpPr>
        <p:grpSpPr>
          <a:xfrm>
            <a:off x="2392680" y="182912"/>
            <a:ext cx="9601200" cy="4053808"/>
            <a:chOff x="2392680" y="182912"/>
            <a:chExt cx="9601200" cy="405380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D7A3795-7481-1C48-1511-C5E3929D3EA2}"/>
                </a:ext>
              </a:extLst>
            </p:cNvPr>
            <p:cNvSpPr/>
            <p:nvPr/>
          </p:nvSpPr>
          <p:spPr>
            <a:xfrm>
              <a:off x="2392680" y="3916680"/>
              <a:ext cx="975360" cy="32004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544A20-4259-71D6-92BF-C0D295B74E87}"/>
                </a:ext>
              </a:extLst>
            </p:cNvPr>
            <p:cNvSpPr txBox="1"/>
            <p:nvPr/>
          </p:nvSpPr>
          <p:spPr>
            <a:xfrm>
              <a:off x="6659880" y="182912"/>
              <a:ext cx="5334000" cy="17366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 the whole sample (if we forget whose twin is whose), education and spouse’s education are quite correlated.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96E101B-AEB6-2E2C-AF57-052B5CA99855}"/>
                </a:ext>
              </a:extLst>
            </p:cNvPr>
            <p:cNvCxnSpPr>
              <a:cxnSpLocks/>
              <a:stCxn id="6" idx="1"/>
              <a:endCxn id="5" idx="3"/>
            </p:cNvCxnSpPr>
            <p:nvPr/>
          </p:nvCxnSpPr>
          <p:spPr>
            <a:xfrm flipH="1">
              <a:off x="3368040" y="1051235"/>
              <a:ext cx="3291840" cy="302546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68AC0A-BE48-382E-6701-8ED848B58DAE}"/>
              </a:ext>
            </a:extLst>
          </p:cNvPr>
          <p:cNvGrpSpPr/>
          <p:nvPr/>
        </p:nvGrpSpPr>
        <p:grpSpPr>
          <a:xfrm>
            <a:off x="2880360" y="2358568"/>
            <a:ext cx="9196983" cy="3986134"/>
            <a:chOff x="2880360" y="2358568"/>
            <a:chExt cx="9196983" cy="39861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95EBB-40CD-7C80-9C24-95CD1D27815D}"/>
                </a:ext>
              </a:extLst>
            </p:cNvPr>
            <p:cNvSpPr txBox="1"/>
            <p:nvPr/>
          </p:nvSpPr>
          <p:spPr>
            <a:xfrm>
              <a:off x="4975504" y="2358568"/>
              <a:ext cx="7101839" cy="194095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If we only look at variation between identical twins, this correlation goes away. 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2000" dirty="0"/>
                <a:t>(Even though the correlation between education and</a:t>
              </a:r>
            </a:p>
            <a:p>
              <a:pPr algn="ctr"/>
              <a:r>
                <a:rPr lang="en-US" sz="2000" dirty="0"/>
                <a:t> earnings did not).</a:t>
              </a:r>
              <a:endParaRPr lang="en-US" sz="36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98D5C99-0AFB-83EA-4A0E-11A4A7C71970}"/>
                </a:ext>
              </a:extLst>
            </p:cNvPr>
            <p:cNvSpPr/>
            <p:nvPr/>
          </p:nvSpPr>
          <p:spPr>
            <a:xfrm>
              <a:off x="2880360" y="6024662"/>
              <a:ext cx="975360" cy="32004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9727792-89FB-9E8B-CA8F-072C55805863}"/>
                </a:ext>
              </a:extLst>
            </p:cNvPr>
            <p:cNvCxnSpPr>
              <a:cxnSpLocks/>
              <a:stCxn id="9" idx="1"/>
              <a:endCxn id="10" idx="0"/>
            </p:cNvCxnSpPr>
            <p:nvPr/>
          </p:nvCxnSpPr>
          <p:spPr>
            <a:xfrm flipH="1">
              <a:off x="3368040" y="3329047"/>
              <a:ext cx="1607464" cy="269561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0E295CB-A0CC-2698-EFC9-BEFAA55D3D22}"/>
              </a:ext>
            </a:extLst>
          </p:cNvPr>
          <p:cNvSpPr txBox="1"/>
          <p:nvPr/>
        </p:nvSpPr>
        <p:spPr>
          <a:xfrm>
            <a:off x="5836206" y="4761934"/>
            <a:ext cx="6030436" cy="1736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Argument: </a:t>
            </a:r>
            <a:r>
              <a:rPr lang="en-US" sz="2400" dirty="0"/>
              <a:t>if the twin with less education was “different” in some way, they’d have a “different” sort of spouse...but that’s not the case.</a:t>
            </a:r>
          </a:p>
        </p:txBody>
      </p:sp>
    </p:spTree>
    <p:extLst>
      <p:ext uri="{BB962C8B-B14F-4D97-AF65-F5344CB8AC3E}">
        <p14:creationId xmlns:p14="http://schemas.microsoft.com/office/powerpoint/2010/main" val="15123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A0FF-0A99-687D-EFEC-320D395E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9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So. Many. Twins. Studies.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E90158-C33E-2972-6EE7-117B7F1C0A78}"/>
              </a:ext>
            </a:extLst>
          </p:cNvPr>
          <p:cNvGrpSpPr/>
          <p:nvPr/>
        </p:nvGrpSpPr>
        <p:grpSpPr>
          <a:xfrm>
            <a:off x="426739" y="1371600"/>
            <a:ext cx="12892973" cy="5373743"/>
            <a:chOff x="483889" y="1965459"/>
            <a:chExt cx="11708111" cy="4879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A8931E-97DB-8776-8C3B-99AF0409F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889" y="1965459"/>
              <a:ext cx="11708111" cy="48798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858BEB-838A-ABED-1D7E-8F6E15F1F202}"/>
                </a:ext>
              </a:extLst>
            </p:cNvPr>
            <p:cNvSpPr/>
            <p:nvPr/>
          </p:nvSpPr>
          <p:spPr>
            <a:xfrm>
              <a:off x="10896600" y="2528887"/>
              <a:ext cx="914400" cy="431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372F3B-8002-4738-8CB9-A90CA0C7EDDB}"/>
              </a:ext>
            </a:extLst>
          </p:cNvPr>
          <p:cNvGrpSpPr/>
          <p:nvPr/>
        </p:nvGrpSpPr>
        <p:grpSpPr>
          <a:xfrm>
            <a:off x="7943852" y="365125"/>
            <a:ext cx="2285998" cy="1920875"/>
            <a:chOff x="7943852" y="365125"/>
            <a:chExt cx="2285998" cy="19208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B3E5AB-1854-0F65-2665-F729B064305A}"/>
                </a:ext>
              </a:extLst>
            </p:cNvPr>
            <p:cNvSpPr txBox="1"/>
            <p:nvPr/>
          </p:nvSpPr>
          <p:spPr>
            <a:xfrm>
              <a:off x="7943852" y="365125"/>
              <a:ext cx="22450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Regressions ignoring “twin” structure (controlling for age, race, gender)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FCE827-6644-3673-6A6F-46E1C333BCDB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9066387" y="1565454"/>
              <a:ext cx="406226" cy="7205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AD54E3A-5E81-6B92-00BF-F8CD02ED10E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9066387" y="1565454"/>
              <a:ext cx="1163463" cy="7205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B6A152-54CC-3918-BDFA-EA8959E0A687}"/>
              </a:ext>
            </a:extLst>
          </p:cNvPr>
          <p:cNvGrpSpPr/>
          <p:nvPr/>
        </p:nvGrpSpPr>
        <p:grpSpPr>
          <a:xfrm>
            <a:off x="10188922" y="977599"/>
            <a:ext cx="1816663" cy="1258805"/>
            <a:chOff x="10188922" y="977599"/>
            <a:chExt cx="1816663" cy="12588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3C73B-D5BB-C424-0F6D-C0FC80D892D5}"/>
                </a:ext>
              </a:extLst>
            </p:cNvPr>
            <p:cNvSpPr txBox="1"/>
            <p:nvPr/>
          </p:nvSpPr>
          <p:spPr>
            <a:xfrm>
              <a:off x="10188922" y="977599"/>
              <a:ext cx="1816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Regression that pairs twins up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E5414B-9C74-30DA-30D4-5A0FF4FD22E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1097254" y="1623930"/>
              <a:ext cx="84910" cy="6124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EC9611-957F-7BF7-2C56-632974513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39" y="0"/>
            <a:ext cx="4563585" cy="709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12C8C1-E31B-D9FD-7D5D-95210A8E0C03}"/>
              </a:ext>
            </a:extLst>
          </p:cNvPr>
          <p:cNvSpPr txBox="1"/>
          <p:nvPr/>
        </p:nvSpPr>
        <p:spPr>
          <a:xfrm>
            <a:off x="4990324" y="0"/>
            <a:ext cx="15605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Economics of Education Review, 1999</a:t>
            </a:r>
          </a:p>
        </p:txBody>
      </p:sp>
    </p:spTree>
    <p:extLst>
      <p:ext uri="{BB962C8B-B14F-4D97-AF65-F5344CB8AC3E}">
        <p14:creationId xmlns:p14="http://schemas.microsoft.com/office/powerpoint/2010/main" val="17856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0949-EED5-A564-4606-3A240CBE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1D51-C6DE-644A-983C-0C6F00B17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model for returns to education: Mincer 1964</a:t>
            </a:r>
          </a:p>
          <a:p>
            <a:r>
              <a:rPr lang="en-US" dirty="0"/>
              <a:t>Omitted Variable Bias </a:t>
            </a:r>
          </a:p>
          <a:p>
            <a:r>
              <a:rPr lang="en-US"/>
              <a:t>Twin </a:t>
            </a:r>
            <a:r>
              <a:rPr lang="en-US" dirty="0"/>
              <a:t>Studies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07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63AC1-CF39-470C-E9C3-E0D63611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D9D6-75DF-D71A-7292-5460543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9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So. Many. Twins. Studies.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9EBF4-B836-6534-A281-6A3B6541500C}"/>
              </a:ext>
            </a:extLst>
          </p:cNvPr>
          <p:cNvGrpSpPr/>
          <p:nvPr/>
        </p:nvGrpSpPr>
        <p:grpSpPr>
          <a:xfrm>
            <a:off x="426739" y="1371600"/>
            <a:ext cx="12892973" cy="5373743"/>
            <a:chOff x="483889" y="1965459"/>
            <a:chExt cx="11708111" cy="4879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51CEC2-3AFA-7685-B703-11357F1FE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889" y="1965459"/>
              <a:ext cx="11708111" cy="48798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C49EC6-8256-8F25-2FA1-D762862A65BB}"/>
                </a:ext>
              </a:extLst>
            </p:cNvPr>
            <p:cNvSpPr/>
            <p:nvPr/>
          </p:nvSpPr>
          <p:spPr>
            <a:xfrm>
              <a:off x="10896600" y="2528887"/>
              <a:ext cx="914400" cy="4316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FC4736-DDD2-FBFD-0F4F-319FBDDB4A4A}"/>
              </a:ext>
            </a:extLst>
          </p:cNvPr>
          <p:cNvGrpSpPr/>
          <p:nvPr/>
        </p:nvGrpSpPr>
        <p:grpSpPr>
          <a:xfrm>
            <a:off x="7943852" y="365125"/>
            <a:ext cx="2285998" cy="1920875"/>
            <a:chOff x="7943852" y="365125"/>
            <a:chExt cx="2285998" cy="19208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06DA7F-2CD1-7F7B-D2F5-5EE3D52BA5DC}"/>
                </a:ext>
              </a:extLst>
            </p:cNvPr>
            <p:cNvSpPr txBox="1"/>
            <p:nvPr/>
          </p:nvSpPr>
          <p:spPr>
            <a:xfrm>
              <a:off x="7943852" y="365125"/>
              <a:ext cx="22450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Regressions ignoring “twin” structure (controlling for age, race, gender)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A1114CE-6CEE-19CD-53BD-85C4090CDB40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9066387" y="1565454"/>
              <a:ext cx="406226" cy="7205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3BE42C-9681-480C-CF40-5EB507CAF6AE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9066387" y="1565454"/>
              <a:ext cx="1163463" cy="7205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1481C1-0203-ABF0-898A-B9E49834FD9B}"/>
              </a:ext>
            </a:extLst>
          </p:cNvPr>
          <p:cNvGrpSpPr/>
          <p:nvPr/>
        </p:nvGrpSpPr>
        <p:grpSpPr>
          <a:xfrm>
            <a:off x="10188922" y="977599"/>
            <a:ext cx="1816663" cy="1258805"/>
            <a:chOff x="10188922" y="977599"/>
            <a:chExt cx="1816663" cy="12588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7A394A-A9C0-01B2-A016-6EBB771EB8B2}"/>
                </a:ext>
              </a:extLst>
            </p:cNvPr>
            <p:cNvSpPr txBox="1"/>
            <p:nvPr/>
          </p:nvSpPr>
          <p:spPr>
            <a:xfrm>
              <a:off x="10188922" y="977599"/>
              <a:ext cx="1816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Regression that pairs twins up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808C7D4-0135-E9B4-BC33-9A58FFF1030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1097254" y="1623930"/>
              <a:ext cx="84910" cy="6124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38C6214-B698-EA0E-24D0-21481532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39" y="0"/>
            <a:ext cx="4563585" cy="709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A88F17-FB0B-CCE0-CB30-E45DB845534B}"/>
              </a:ext>
            </a:extLst>
          </p:cNvPr>
          <p:cNvSpPr txBox="1"/>
          <p:nvPr/>
        </p:nvSpPr>
        <p:spPr>
          <a:xfrm>
            <a:off x="4990324" y="0"/>
            <a:ext cx="15605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Economics of Education Review, 1999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DC07AF-8BC2-0C90-0EC9-A79DD5C37AB1}"/>
              </a:ext>
            </a:extLst>
          </p:cNvPr>
          <p:cNvSpPr/>
          <p:nvPr/>
        </p:nvSpPr>
        <p:spPr>
          <a:xfrm>
            <a:off x="1580890" y="3155845"/>
            <a:ext cx="7017009" cy="2673455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Generally, the “twinned” estimates of the effect of education on earnings are </a:t>
            </a:r>
            <a:r>
              <a:rPr lang="en-US" sz="2800" b="1" dirty="0"/>
              <a:t>smaller</a:t>
            </a:r>
            <a:r>
              <a:rPr lang="en-US" sz="2800" dirty="0"/>
              <a:t> than the “non-twinned” estimates.</a:t>
            </a:r>
          </a:p>
        </p:txBody>
      </p:sp>
    </p:spTree>
    <p:extLst>
      <p:ext uri="{BB962C8B-B14F-4D97-AF65-F5344CB8AC3E}">
        <p14:creationId xmlns:p14="http://schemas.microsoft.com/office/powerpoint/2010/main" val="21496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156E-FEE3-EBC1-B1CC-D7F16162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Take-aways: Twin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AF27-5E5A-D3EE-C340-5E3A124D2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54407" cy="5032375"/>
          </a:xfrm>
        </p:spPr>
        <p:txBody>
          <a:bodyPr>
            <a:normAutofit/>
          </a:bodyPr>
          <a:lstStyle/>
          <a:p>
            <a:r>
              <a:rPr lang="en-US" dirty="0"/>
              <a:t>Pros: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Twins do share a lot.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Seems plausible that </a:t>
            </a:r>
            <a:r>
              <a:rPr lang="en-US" i="1" dirty="0">
                <a:solidFill>
                  <a:schemeClr val="accent1"/>
                </a:solidFill>
              </a:rPr>
              <a:t>all</a:t>
            </a:r>
            <a:r>
              <a:rPr lang="en-US" dirty="0">
                <a:solidFill>
                  <a:schemeClr val="accent1"/>
                </a:solidFill>
              </a:rPr>
              <a:t> of these estimates are too big.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Since the “twinned” estimates are generally smaller, that’s evidence they are better than plain old regression.</a:t>
            </a:r>
          </a:p>
          <a:p>
            <a:pPr lvl="2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Twins can differ, </a:t>
            </a:r>
            <a:r>
              <a:rPr lang="en-US" i="1" dirty="0">
                <a:solidFill>
                  <a:schemeClr val="accent1"/>
                </a:solidFill>
              </a:rPr>
              <a:t>especially</a:t>
            </a:r>
            <a:r>
              <a:rPr lang="en-US" dirty="0">
                <a:solidFill>
                  <a:schemeClr val="accent1"/>
                </a:solidFill>
              </a:rPr>
              <a:t> if they have different education/earnings.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Seems not implausible that some estimates are too small.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Twinsburg might not be the most representative place. (External validity)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D1C24-48E1-0185-EDB2-6960C5612587}"/>
              </a:ext>
            </a:extLst>
          </p:cNvPr>
          <p:cNvGrpSpPr/>
          <p:nvPr/>
        </p:nvGrpSpPr>
        <p:grpSpPr>
          <a:xfrm>
            <a:off x="8576441" y="720289"/>
            <a:ext cx="3484179" cy="1887974"/>
            <a:chOff x="8576441" y="720289"/>
            <a:chExt cx="3484179" cy="18879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700FDD-51CB-0C36-5120-4A729AC646A4}"/>
                </a:ext>
              </a:extLst>
            </p:cNvPr>
            <p:cNvSpPr txBox="1"/>
            <p:nvPr/>
          </p:nvSpPr>
          <p:spPr>
            <a:xfrm>
              <a:off x="8576441" y="720289"/>
              <a:ext cx="34841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That is, confounding variables we’ve worried about would make education and earnings go up at the same time, leading to an overestimate.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CEF0FE-1266-4896-EB57-022FE038C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441" y="1920618"/>
              <a:ext cx="630621" cy="6876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1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CE7B-DF7D-AE7A-75BD-6CB233B4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7917-893E-EB3E-0920-790CE4C4B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2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37A6-5819-EA5E-361F-25CF2CF1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4ED-EAFA-811B-5D9E-A655588B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than running regressions with as many variables as we can think of, and looking at identical twins, how else can we get at the returns to education?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C15D7-2154-D5B9-409B-B7FF4739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933" y="2838274"/>
            <a:ext cx="3109791" cy="27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917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AD6-8134-0575-187B-1810EFAC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next few classes…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5774-1FD5-02BC-F548-D9918CC8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techniques!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Instrumental Variables </a:t>
            </a:r>
          </a:p>
          <a:p>
            <a:r>
              <a:rPr lang="en-US" dirty="0">
                <a:solidFill>
                  <a:schemeClr val="accent1"/>
                </a:solidFill>
              </a:rPr>
              <a:t>Regression Discontinuity</a:t>
            </a:r>
          </a:p>
        </p:txBody>
      </p:sp>
    </p:spTree>
    <p:extLst>
      <p:ext uri="{BB962C8B-B14F-4D97-AF65-F5344CB8AC3E}">
        <p14:creationId xmlns:p14="http://schemas.microsoft.com/office/powerpoint/2010/main" val="354412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EE14-3AAD-C5F2-9C85-030E5B1B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</a:t>
            </a:r>
            <a:br>
              <a:rPr lang="en-US" dirty="0"/>
            </a:br>
            <a:r>
              <a:rPr lang="en-US" dirty="0"/>
              <a:t>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8C64A-269D-DD18-923D-990C47638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6F002-8DAE-E4C2-8CF1-50F08CD056DA}"/>
              </a:ext>
            </a:extLst>
          </p:cNvPr>
          <p:cNvSpPr txBox="1"/>
          <p:nvPr/>
        </p:nvSpPr>
        <p:spPr>
          <a:xfrm>
            <a:off x="8263468" y="324743"/>
            <a:ext cx="3471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Don’t forget to stick around for the exit ticket!</a:t>
            </a:r>
          </a:p>
        </p:txBody>
      </p:sp>
    </p:spTree>
    <p:extLst>
      <p:ext uri="{BB962C8B-B14F-4D97-AF65-F5344CB8AC3E}">
        <p14:creationId xmlns:p14="http://schemas.microsoft.com/office/powerpoint/2010/main" val="2788939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EA18-7F5A-E38D-F683-17D5C67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Returns to Education!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90387-F5C1-5032-03DB-DED91989F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62733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two attempts: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Run some regressions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Match up twins (and run some regressions)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Both of these attempts suggest that if you get one more year of education, your earnings will increase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1.07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Do we believe it??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90387-F5C1-5032-03DB-DED91989F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62733" cy="4667250"/>
              </a:xfrm>
              <a:blipFill>
                <a:blip r:embed="rId3"/>
                <a:stretch>
                  <a:fillRect l="-933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9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3DA9-FE3C-8DC3-8B39-34744E93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Instrumental Variables!</a:t>
            </a:r>
          </a:p>
        </p:txBody>
      </p:sp>
      <p:pic>
        <p:nvPicPr>
          <p:cNvPr id="1026" name="Picture 2" descr="Yamaha PAC112V Pacifica Electric Guitar - Sonic Blue">
            <a:extLst>
              <a:ext uri="{FF2B5EF4-FFF2-40B4-BE49-F238E27FC236}">
                <a16:creationId xmlns:a16="http://schemas.microsoft.com/office/drawing/2014/main" id="{B1806A59-670E-E2E3-23C7-58B210C4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241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08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39829-5749-C66F-1F54-7A489D2A5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665" y="2507463"/>
            <a:ext cx="42164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3E8E-930E-4332-CD22-C2DF749B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Mincer Model </a:t>
            </a:r>
            <a:br>
              <a:rPr lang="en-US" dirty="0"/>
            </a:br>
            <a:r>
              <a:rPr lang="en-US" sz="3600" dirty="0"/>
              <a:t>of returns to education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923F6-BEBD-0E97-72F5-2C07B1F02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6301-37C5-14A5-C078-8C7E6291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  <a:br>
              <a:rPr lang="en-US" dirty="0"/>
            </a:br>
            <a:r>
              <a:rPr lang="en-US" sz="2800" dirty="0"/>
              <a:t>How do you decide to stay in school?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0DC72-38CA-017C-4E29-F76BF23CA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9487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you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years of schooling, you make $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year after you finish school.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Before you finish school you don’t make anything. 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Let’s say school is free.</a:t>
                </a:r>
              </a:p>
              <a:p>
                <a:r>
                  <a:rPr lang="en-US" dirty="0"/>
                  <a:t>You have a discount factor: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$Y this year is worth $Y to you now.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$Y next year is worth $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you now.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$Y two years from now is worth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you now.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….</a:t>
                </a:r>
              </a:p>
              <a:p>
                <a:r>
                  <a:rPr lang="en-US" dirty="0"/>
                  <a:t>You only care about money, and you plan to live forever.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0DC72-38CA-017C-4E29-F76BF23CA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9487" cy="5032375"/>
              </a:xfrm>
              <a:blipFill>
                <a:blip r:embed="rId3"/>
                <a:stretch>
                  <a:fillRect l="-925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35D47C-1774-C9A4-1508-9E6C51B756D3}"/>
                  </a:ext>
                </a:extLst>
              </p:cNvPr>
              <p:cNvSpPr txBox="1"/>
              <p:nvPr/>
            </p:nvSpPr>
            <p:spPr>
              <a:xfrm>
                <a:off x="9471377" y="3694411"/>
                <a:ext cx="25512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interest rate.  </a:t>
                </a:r>
              </a:p>
              <a:p>
                <a:pPr algn="r"/>
                <a:r>
                  <a:rPr lang="en-US" dirty="0">
                    <a:solidFill>
                      <a:srgbClr val="0070C0"/>
                    </a:solidFill>
                  </a:rPr>
                  <a:t>So $1 now is worth $(1+r) tomorrow.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35D47C-1774-C9A4-1508-9E6C51B7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77" y="3694411"/>
                <a:ext cx="2551289" cy="923330"/>
              </a:xfrm>
              <a:prstGeom prst="rect">
                <a:avLst/>
              </a:prstGeom>
              <a:blipFill>
                <a:blip r:embed="rId4"/>
                <a:stretch>
                  <a:fillRect t="-2703" r="-594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0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B216-EA20-F32E-2394-329ECF2F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Continued</a:t>
            </a:r>
            <a:br>
              <a:rPr lang="en-US" dirty="0"/>
            </a:br>
            <a:r>
              <a:rPr lang="en-US" sz="2400" dirty="0"/>
              <a:t>How do you decide to stay in school?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7B3F43-448B-EB84-85B0-C1E88C2C4CF6}"/>
              </a:ext>
            </a:extLst>
          </p:cNvPr>
          <p:cNvGrpSpPr/>
          <p:nvPr/>
        </p:nvGrpSpPr>
        <p:grpSpPr>
          <a:xfrm>
            <a:off x="530579" y="2360557"/>
            <a:ext cx="11029243" cy="3614087"/>
            <a:chOff x="530579" y="2360557"/>
            <a:chExt cx="11029243" cy="361408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571D789-854D-87B2-55D6-01CC87E7D4A3}"/>
                </a:ext>
              </a:extLst>
            </p:cNvPr>
            <p:cNvCxnSpPr>
              <a:cxnSpLocks/>
            </p:cNvCxnSpPr>
            <p:nvPr/>
          </p:nvCxnSpPr>
          <p:spPr>
            <a:xfrm>
              <a:off x="2201333" y="2822222"/>
              <a:ext cx="935848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3EC954-EC5C-D874-DDE9-3AA83551FA58}"/>
                    </a:ext>
                  </a:extLst>
                </p:cNvPr>
                <p:cNvSpPr txBox="1"/>
                <p:nvPr/>
              </p:nvSpPr>
              <p:spPr>
                <a:xfrm>
                  <a:off x="756355" y="2360557"/>
                  <a:ext cx="12643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</a:rPr>
                    <a:t>World 1: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years of schooling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3EC954-EC5C-D874-DDE9-3AA83551F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55" y="2360557"/>
                  <a:ext cx="1264355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2703" r="-2000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F21823-459F-64D5-82F4-8E2A6AE837B2}"/>
                </a:ext>
              </a:extLst>
            </p:cNvPr>
            <p:cNvCxnSpPr>
              <a:cxnSpLocks/>
            </p:cNvCxnSpPr>
            <p:nvPr/>
          </p:nvCxnSpPr>
          <p:spPr>
            <a:xfrm>
              <a:off x="2201333" y="5367867"/>
              <a:ext cx="935848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D5FDCC-99CD-DEC4-FB37-22CC1DF8FF86}"/>
                    </a:ext>
                  </a:extLst>
                </p:cNvPr>
                <p:cNvSpPr txBox="1"/>
                <p:nvPr/>
              </p:nvSpPr>
              <p:spPr>
                <a:xfrm>
                  <a:off x="530579" y="4906202"/>
                  <a:ext cx="149013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</a:rPr>
                    <a:t>World 2: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years of schooling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D5FDCC-99CD-DEC4-FB37-22CC1DF8F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9" y="4906202"/>
                  <a:ext cx="1490132" cy="923330"/>
                </a:xfrm>
                <a:prstGeom prst="rect">
                  <a:avLst/>
                </a:prstGeom>
                <a:blipFill>
                  <a:blip r:embed="rId4"/>
                  <a:stretch>
                    <a:fillRect t="-2740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EBB5F2-5AD0-BE92-2054-5C668D353AAD}"/>
                </a:ext>
              </a:extLst>
            </p:cNvPr>
            <p:cNvCxnSpPr/>
            <p:nvPr/>
          </p:nvCxnSpPr>
          <p:spPr>
            <a:xfrm>
              <a:off x="4662311" y="2630311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A3AD9A-E434-1A9C-5FB3-8CF78BECDE2E}"/>
                </a:ext>
              </a:extLst>
            </p:cNvPr>
            <p:cNvCxnSpPr/>
            <p:nvPr/>
          </p:nvCxnSpPr>
          <p:spPr>
            <a:xfrm>
              <a:off x="6395156" y="2630311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9E2233C-D69C-56AB-E62D-8C70A60F2A6C}"/>
                </a:ext>
              </a:extLst>
            </p:cNvPr>
            <p:cNvCxnSpPr/>
            <p:nvPr/>
          </p:nvCxnSpPr>
          <p:spPr>
            <a:xfrm>
              <a:off x="8195733" y="2630311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49EAD0-B5D1-BB06-78D2-E1EDE23FD20D}"/>
                </a:ext>
              </a:extLst>
            </p:cNvPr>
            <p:cNvCxnSpPr/>
            <p:nvPr/>
          </p:nvCxnSpPr>
          <p:spPr>
            <a:xfrm>
              <a:off x="9996310" y="2630311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92F017-ADB9-34C3-25CC-451CE9CAF9A6}"/>
                </a:ext>
              </a:extLst>
            </p:cNvPr>
            <p:cNvCxnSpPr/>
            <p:nvPr/>
          </p:nvCxnSpPr>
          <p:spPr>
            <a:xfrm>
              <a:off x="4662311" y="5164667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948AE3-8D32-24DD-FB41-C54D14938E0B}"/>
                </a:ext>
              </a:extLst>
            </p:cNvPr>
            <p:cNvCxnSpPr/>
            <p:nvPr/>
          </p:nvCxnSpPr>
          <p:spPr>
            <a:xfrm>
              <a:off x="6395156" y="5164667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D2F8FF-8C3C-45C3-9D58-D42B267A1C47}"/>
                </a:ext>
              </a:extLst>
            </p:cNvPr>
            <p:cNvCxnSpPr/>
            <p:nvPr/>
          </p:nvCxnSpPr>
          <p:spPr>
            <a:xfrm>
              <a:off x="8195733" y="5164667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91C800-4827-3B2A-4182-E23DF0202152}"/>
                </a:ext>
              </a:extLst>
            </p:cNvPr>
            <p:cNvCxnSpPr/>
            <p:nvPr/>
          </p:nvCxnSpPr>
          <p:spPr>
            <a:xfrm>
              <a:off x="9996310" y="5164667"/>
              <a:ext cx="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230625A-979A-8710-0150-901207897CB9}"/>
                    </a:ext>
                  </a:extLst>
                </p:cNvPr>
                <p:cNvSpPr txBox="1"/>
                <p:nvPr/>
              </p:nvSpPr>
              <p:spPr>
                <a:xfrm>
                  <a:off x="4346223" y="3014134"/>
                  <a:ext cx="632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230625A-979A-8710-0150-901207897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223" y="3014134"/>
                  <a:ext cx="632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5ABD63-1C8F-5595-AF92-889A1B23480E}"/>
                    </a:ext>
                  </a:extLst>
                </p:cNvPr>
                <p:cNvSpPr txBox="1"/>
                <p:nvPr/>
              </p:nvSpPr>
              <p:spPr>
                <a:xfrm>
                  <a:off x="5983113" y="3014134"/>
                  <a:ext cx="874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5ABD63-1C8F-5595-AF92-889A1B234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3113" y="3014134"/>
                  <a:ext cx="8748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9B8879-32FB-E5B0-6F1E-002B50091E22}"/>
                    </a:ext>
                  </a:extLst>
                </p:cNvPr>
                <p:cNvSpPr txBox="1"/>
                <p:nvPr/>
              </p:nvSpPr>
              <p:spPr>
                <a:xfrm>
                  <a:off x="7758289" y="3059668"/>
                  <a:ext cx="874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9B8879-32FB-E5B0-6F1E-002B50091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289" y="3059668"/>
                  <a:ext cx="87488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788C31-9EC3-480B-1764-DC0F6B3AD380}"/>
                    </a:ext>
                  </a:extLst>
                </p:cNvPr>
                <p:cNvSpPr txBox="1"/>
                <p:nvPr/>
              </p:nvSpPr>
              <p:spPr>
                <a:xfrm>
                  <a:off x="9558865" y="3042546"/>
                  <a:ext cx="874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788C31-9EC3-480B-1764-DC0F6B3AD3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8865" y="3042546"/>
                  <a:ext cx="87488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77B678-BAA2-DD03-6ED8-09109096DD33}"/>
                    </a:ext>
                  </a:extLst>
                </p:cNvPr>
                <p:cNvSpPr txBox="1"/>
                <p:nvPr/>
              </p:nvSpPr>
              <p:spPr>
                <a:xfrm>
                  <a:off x="4346223" y="5559778"/>
                  <a:ext cx="632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77B678-BAA2-DD03-6ED8-09109096D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223" y="5559778"/>
                  <a:ext cx="63217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D3BC6C-643E-C888-528A-3F4E25F212BC}"/>
                    </a:ext>
                  </a:extLst>
                </p:cNvPr>
                <p:cNvSpPr txBox="1"/>
                <p:nvPr/>
              </p:nvSpPr>
              <p:spPr>
                <a:xfrm>
                  <a:off x="5983113" y="5559778"/>
                  <a:ext cx="874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D3BC6C-643E-C888-528A-3F4E25F21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3113" y="5559778"/>
                  <a:ext cx="87488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9923757-A7DA-E265-ECDA-9538959C85A7}"/>
                    </a:ext>
                  </a:extLst>
                </p:cNvPr>
                <p:cNvSpPr txBox="1"/>
                <p:nvPr/>
              </p:nvSpPr>
              <p:spPr>
                <a:xfrm>
                  <a:off x="7758289" y="5605312"/>
                  <a:ext cx="874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9923757-A7DA-E265-ECDA-9538959C8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289" y="5605312"/>
                  <a:ext cx="87488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47D897-CD7F-238D-BA7F-89CD8A10605E}"/>
                    </a:ext>
                  </a:extLst>
                </p:cNvPr>
                <p:cNvSpPr txBox="1"/>
                <p:nvPr/>
              </p:nvSpPr>
              <p:spPr>
                <a:xfrm>
                  <a:off x="9558865" y="5588190"/>
                  <a:ext cx="8748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47D897-CD7F-238D-BA7F-89CD8A106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8865" y="5588190"/>
                  <a:ext cx="87488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21E7D1-80B7-36E9-DBBB-8D16F35EBFEB}"/>
              </a:ext>
            </a:extLst>
          </p:cNvPr>
          <p:cNvGrpSpPr/>
          <p:nvPr/>
        </p:nvGrpSpPr>
        <p:grpSpPr>
          <a:xfrm>
            <a:off x="2234554" y="1710432"/>
            <a:ext cx="2427757" cy="948900"/>
            <a:chOff x="2234554" y="1710432"/>
            <a:chExt cx="2427757" cy="948900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3E026696-6BAB-4499-8E22-96391B0E00E4}"/>
                </a:ext>
              </a:extLst>
            </p:cNvPr>
            <p:cNvSpPr/>
            <p:nvPr/>
          </p:nvSpPr>
          <p:spPr>
            <a:xfrm rot="16200000" flipH="1">
              <a:off x="3158649" y="1155670"/>
              <a:ext cx="579567" cy="2427757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60BC5A-214B-0A24-28B5-2EEB05AF50B0}"/>
                </a:ext>
              </a:extLst>
            </p:cNvPr>
            <p:cNvSpPr txBox="1"/>
            <p:nvPr/>
          </p:nvSpPr>
          <p:spPr>
            <a:xfrm>
              <a:off x="2411374" y="1710432"/>
              <a:ext cx="225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 school, no income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A02FD2-3C04-A12F-B625-8C0DDB07295C}"/>
              </a:ext>
            </a:extLst>
          </p:cNvPr>
          <p:cNvGrpSpPr/>
          <p:nvPr/>
        </p:nvGrpSpPr>
        <p:grpSpPr>
          <a:xfrm>
            <a:off x="2223589" y="4225417"/>
            <a:ext cx="4171556" cy="948900"/>
            <a:chOff x="2223589" y="4225417"/>
            <a:chExt cx="4171556" cy="948900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C52968E7-D59E-6F35-C358-31DD3DDEB18F}"/>
                </a:ext>
              </a:extLst>
            </p:cNvPr>
            <p:cNvSpPr/>
            <p:nvPr/>
          </p:nvSpPr>
          <p:spPr>
            <a:xfrm rot="16200000" flipH="1">
              <a:off x="4019583" y="2798756"/>
              <a:ext cx="579567" cy="4171556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547FB4-3801-7E4E-AAC5-9BEC281493A4}"/>
                </a:ext>
              </a:extLst>
            </p:cNvPr>
            <p:cNvSpPr txBox="1"/>
            <p:nvPr/>
          </p:nvSpPr>
          <p:spPr>
            <a:xfrm>
              <a:off x="2400409" y="4225417"/>
              <a:ext cx="386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In school, no income</a:t>
              </a:r>
            </a:p>
          </p:txBody>
        </p:sp>
      </p:grpSp>
      <p:sp>
        <p:nvSpPr>
          <p:cNvPr id="34" name="Up Arrow 33">
            <a:extLst>
              <a:ext uri="{FF2B5EF4-FFF2-40B4-BE49-F238E27FC236}">
                <a16:creationId xmlns:a16="http://schemas.microsoft.com/office/drawing/2014/main" id="{55233EDD-9617-974E-47D8-8B70CBD0A016}"/>
              </a:ext>
            </a:extLst>
          </p:cNvPr>
          <p:cNvSpPr/>
          <p:nvPr/>
        </p:nvSpPr>
        <p:spPr>
          <a:xfrm>
            <a:off x="3816715" y="5974644"/>
            <a:ext cx="1691192" cy="883356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620362-020D-ADA1-B93D-B2196A5E91A3}"/>
                  </a:ext>
                </a:extLst>
              </p:cNvPr>
              <p:cNvSpPr txBox="1"/>
              <p:nvPr/>
            </p:nvSpPr>
            <p:spPr>
              <a:xfrm>
                <a:off x="5195033" y="2334168"/>
                <a:ext cx="680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620362-020D-ADA1-B93D-B2196A5E9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33" y="2334168"/>
                <a:ext cx="68076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5057C2-C1A5-FE61-7A8F-23A32442146A}"/>
                  </a:ext>
                </a:extLst>
              </p:cNvPr>
              <p:cNvSpPr txBox="1"/>
              <p:nvPr/>
            </p:nvSpPr>
            <p:spPr>
              <a:xfrm>
                <a:off x="6989857" y="2011806"/>
                <a:ext cx="749179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5057C2-C1A5-FE61-7A8F-23A324421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57" y="2011806"/>
                <a:ext cx="749179" cy="634469"/>
              </a:xfrm>
              <a:prstGeom prst="rect">
                <a:avLst/>
              </a:prstGeom>
              <a:blipFill>
                <a:blip r:embed="rId1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2B7917-099C-D216-5AFC-EA9825DC47E0}"/>
                  </a:ext>
                </a:extLst>
              </p:cNvPr>
              <p:cNvSpPr txBox="1"/>
              <p:nvPr/>
            </p:nvSpPr>
            <p:spPr>
              <a:xfrm>
                <a:off x="8633177" y="2011806"/>
                <a:ext cx="1048107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2B7917-099C-D216-5AFC-EA9825DC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177" y="2011806"/>
                <a:ext cx="1048107" cy="6690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B68B9C-F690-BA9B-1B21-A93EED067675}"/>
                  </a:ext>
                </a:extLst>
              </p:cNvPr>
              <p:cNvSpPr txBox="1"/>
              <p:nvPr/>
            </p:nvSpPr>
            <p:spPr>
              <a:xfrm>
                <a:off x="10284112" y="1977181"/>
                <a:ext cx="1048107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B68B9C-F690-BA9B-1B21-A93EED067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112" y="1977181"/>
                <a:ext cx="1048107" cy="6690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C1F4CF-8226-6F23-7A80-43517338BFA4}"/>
                  </a:ext>
                </a:extLst>
              </p:cNvPr>
              <p:cNvSpPr txBox="1"/>
              <p:nvPr/>
            </p:nvSpPr>
            <p:spPr>
              <a:xfrm>
                <a:off x="6908832" y="4549576"/>
                <a:ext cx="1083951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C1F4CF-8226-6F23-7A80-43517338B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32" y="4549576"/>
                <a:ext cx="1083951" cy="634469"/>
              </a:xfrm>
              <a:prstGeom prst="rect">
                <a:avLst/>
              </a:prstGeom>
              <a:blipFill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A6B4F2-B0BF-878E-F937-1781F2738060}"/>
                  </a:ext>
                </a:extLst>
              </p:cNvPr>
              <p:cNvSpPr txBox="1"/>
              <p:nvPr/>
            </p:nvSpPr>
            <p:spPr>
              <a:xfrm>
                <a:off x="8552152" y="4549576"/>
                <a:ext cx="1083951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A6B4F2-B0BF-878E-F937-1781F2738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152" y="4549576"/>
                <a:ext cx="1083951" cy="6690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65907E-14FD-F8C2-669F-64018AD0DD28}"/>
                  </a:ext>
                </a:extLst>
              </p:cNvPr>
              <p:cNvSpPr txBox="1"/>
              <p:nvPr/>
            </p:nvSpPr>
            <p:spPr>
              <a:xfrm>
                <a:off x="10203087" y="4514951"/>
                <a:ext cx="1083951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65907E-14FD-F8C2-669F-64018AD0D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087" y="4514951"/>
                <a:ext cx="1083951" cy="6690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4E8CB20-26C3-6AFF-1865-1ECF8EE13ADB}"/>
              </a:ext>
            </a:extLst>
          </p:cNvPr>
          <p:cNvGrpSpPr/>
          <p:nvPr/>
        </p:nvGrpSpPr>
        <p:grpSpPr>
          <a:xfrm>
            <a:off x="8085686" y="22446"/>
            <a:ext cx="3989861" cy="1721818"/>
            <a:chOff x="8085686" y="22446"/>
            <a:chExt cx="3989861" cy="172181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83308F1-4BF7-A812-2EC8-122F0C94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85686" y="22446"/>
              <a:ext cx="1094981" cy="17218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185DB20-F0BA-C1A9-6CE5-F002048448AB}"/>
                    </a:ext>
                  </a:extLst>
                </p:cNvPr>
                <p:cNvSpPr txBox="1"/>
                <p:nvPr/>
              </p:nvSpPr>
              <p:spPr>
                <a:xfrm>
                  <a:off x="9094127" y="412443"/>
                  <a:ext cx="298142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When are you indifferent between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+1 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years of school, in this model?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185DB20-F0BA-C1A9-6CE5-F00204844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127" y="412443"/>
                  <a:ext cx="2981420" cy="923330"/>
                </a:xfrm>
                <a:prstGeom prst="rect">
                  <a:avLst/>
                </a:prstGeom>
                <a:blipFill>
                  <a:blip r:embed="rId21"/>
                  <a:stretch>
                    <a:fillRect l="-2128" t="-2703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9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A54D-92FC-E347-31DC-FC3BE19D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9905-8D06-D7A0-71C4-5C8BC202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dirty="0" err="1"/>
              <a:t>pollev</a:t>
            </a:r>
            <a:r>
              <a:rPr lang="en-US" dirty="0"/>
              <a:t> answers on board ahead of time so that they can look at them and the previous slide at the same time!</a:t>
            </a:r>
          </a:p>
        </p:txBody>
      </p:sp>
    </p:spTree>
    <p:extLst>
      <p:ext uri="{BB962C8B-B14F-4D97-AF65-F5344CB8AC3E}">
        <p14:creationId xmlns:p14="http://schemas.microsoft.com/office/powerpoint/2010/main" val="984516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58bf65d-175a-45df-b2c3-d788829987a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2c50692-592b-40e5-9feb-cce9bdc9cbb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187e845-d6bf-4a3c-b7cd-2ad01f35f4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727011f-885c-42cf-b89d-8e1ed9bc8e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e5f087c-9d3f-4c62-90bf-0fca1c662b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60a1169-3fe2-4de5-a55d-a4d7b51b5b39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5425</TotalTime>
  <Words>3977</Words>
  <Application>Microsoft Macintosh PowerPoint</Application>
  <PresentationFormat>Widescreen</PresentationFormat>
  <Paragraphs>559</Paragraphs>
  <Slides>58</Slides>
  <Notes>51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Aptos</vt:lpstr>
      <vt:lpstr>Arial</vt:lpstr>
      <vt:lpstr>Cambria Math</vt:lpstr>
      <vt:lpstr>NewCenturySchlbk</vt:lpstr>
      <vt:lpstr>Wingdings</vt:lpstr>
      <vt:lpstr>stanford_theme_1</vt:lpstr>
      <vt:lpstr>Returns to Education Some theory and some regressions!</vt:lpstr>
      <vt:lpstr>Announcements</vt:lpstr>
      <vt:lpstr>New Unit!  Returns to Education</vt:lpstr>
      <vt:lpstr>New Unit!  Returns to Education</vt:lpstr>
      <vt:lpstr>Agenda</vt:lpstr>
      <vt:lpstr>Mincer Model  of returns to education</vt:lpstr>
      <vt:lpstr>Simple Model How do you decide to stay in school?</vt:lpstr>
      <vt:lpstr>Simple Model Continued How do you decide to stay in school?</vt:lpstr>
      <vt:lpstr>TODO</vt:lpstr>
      <vt:lpstr>PowerPoint Presentation</vt:lpstr>
      <vt:lpstr>PowerPoint Presentation</vt:lpstr>
      <vt:lpstr>PowerPoint Presentation</vt:lpstr>
      <vt:lpstr>All of the above!</vt:lpstr>
      <vt:lpstr>All of the above!</vt:lpstr>
      <vt:lpstr>Why does indifference matter?</vt:lpstr>
      <vt:lpstr>This tells us about Y(s)! at the point s where someone leaves school</vt:lpstr>
      <vt:lpstr>This tells us about Y(s)! at the point s where someone leaves school</vt:lpstr>
      <vt:lpstr>Regression Time!</vt:lpstr>
      <vt:lpstr>Should we interpret this regression causally?</vt:lpstr>
      <vt:lpstr>Omitted Variable Bias</vt:lpstr>
      <vt:lpstr>Omitted Variable Bias</vt:lpstr>
      <vt:lpstr>Example</vt:lpstr>
      <vt:lpstr>Example Continued</vt:lpstr>
      <vt:lpstr>PowerPoint Presentation</vt:lpstr>
      <vt:lpstr>PowerPoint Presentation</vt:lpstr>
      <vt:lpstr>PowerPoint Presentation</vt:lpstr>
      <vt:lpstr>Example Continued</vt:lpstr>
      <vt:lpstr>Example Continued</vt:lpstr>
      <vt:lpstr>Example Continued</vt:lpstr>
      <vt:lpstr>Intuition</vt:lpstr>
      <vt:lpstr>Aside: The chain rule in calculus!</vt:lpstr>
      <vt:lpstr>Aside: The chain rule in calculus!</vt:lpstr>
      <vt:lpstr>Back to our original question</vt:lpstr>
      <vt:lpstr>What do we actually get?</vt:lpstr>
      <vt:lpstr>Take-Aways: Omitted Variable Bias</vt:lpstr>
      <vt:lpstr>How to get around omitted variables?</vt:lpstr>
      <vt:lpstr>Twin Studies!</vt:lpstr>
      <vt:lpstr>Where to find twins?</vt:lpstr>
      <vt:lpstr>The data: interviewing twins</vt:lpstr>
      <vt:lpstr>Also: Less entertaining data</vt:lpstr>
      <vt:lpstr>Let’s run some regressions! So far nothing fancy about twins, just treat them as a normal data set</vt:lpstr>
      <vt:lpstr>The results </vt:lpstr>
      <vt:lpstr>The results </vt:lpstr>
      <vt:lpstr>Lets do another regression! This time with just the twins</vt:lpstr>
      <vt:lpstr>Do you believe this effect is causal?</vt:lpstr>
      <vt:lpstr>A few points the paper makes</vt:lpstr>
      <vt:lpstr>Look at other attributes of the twins</vt:lpstr>
      <vt:lpstr>Look at other attributes of the twins</vt:lpstr>
      <vt:lpstr>So. Many. Twins. Studies.</vt:lpstr>
      <vt:lpstr>So. Many. Twins. Studies.</vt:lpstr>
      <vt:lpstr>Take-aways: Twin studies</vt:lpstr>
      <vt:lpstr>What else can we do?</vt:lpstr>
      <vt:lpstr>Discuss!</vt:lpstr>
      <vt:lpstr>In the next few classes…</vt:lpstr>
      <vt:lpstr>Wrapping Up  and Looking Ahead</vt:lpstr>
      <vt:lpstr>Recap: Returns to Education!</vt:lpstr>
      <vt:lpstr>Next time: Instrumental Variables!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32</cp:revision>
  <cp:lastPrinted>2024-10-29T18:26:01Z</cp:lastPrinted>
  <dcterms:created xsi:type="dcterms:W3CDTF">2024-10-21T17:36:33Z</dcterms:created>
  <dcterms:modified xsi:type="dcterms:W3CDTF">2025-10-24T19:50:57Z</dcterms:modified>
</cp:coreProperties>
</file>