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1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6" r:id="rId2"/>
    <p:sldId id="257" r:id="rId3"/>
    <p:sldId id="258" r:id="rId4"/>
    <p:sldId id="260" r:id="rId5"/>
    <p:sldId id="261" r:id="rId6"/>
    <p:sldId id="371" r:id="rId7"/>
    <p:sldId id="372" r:id="rId8"/>
    <p:sldId id="307" r:id="rId9"/>
    <p:sldId id="363" r:id="rId10"/>
    <p:sldId id="365" r:id="rId11"/>
    <p:sldId id="366" r:id="rId12"/>
    <p:sldId id="367" r:id="rId13"/>
    <p:sldId id="368" r:id="rId14"/>
    <p:sldId id="369" r:id="rId15"/>
    <p:sldId id="370" r:id="rId16"/>
    <p:sldId id="267" r:id="rId17"/>
    <p:sldId id="269" r:id="rId18"/>
    <p:sldId id="259" r:id="rId19"/>
    <p:sldId id="262" r:id="rId20"/>
    <p:sldId id="336" r:id="rId21"/>
    <p:sldId id="284" r:id="rId22"/>
    <p:sldId id="263" r:id="rId23"/>
    <p:sldId id="286" r:id="rId24"/>
    <p:sldId id="280" r:id="rId25"/>
    <p:sldId id="281" r:id="rId26"/>
    <p:sldId id="282" r:id="rId27"/>
    <p:sldId id="283" r:id="rId28"/>
    <p:sldId id="287" r:id="rId29"/>
    <p:sldId id="271" r:id="rId30"/>
    <p:sldId id="265" r:id="rId31"/>
    <p:sldId id="337" r:id="rId32"/>
    <p:sldId id="264" r:id="rId33"/>
    <p:sldId id="288" r:id="rId34"/>
    <p:sldId id="289" r:id="rId35"/>
    <p:sldId id="268" r:id="rId36"/>
    <p:sldId id="338" r:id="rId37"/>
    <p:sldId id="270" r:id="rId38"/>
    <p:sldId id="290" r:id="rId39"/>
    <p:sldId id="272" r:id="rId40"/>
    <p:sldId id="273" r:id="rId41"/>
    <p:sldId id="274" r:id="rId42"/>
    <p:sldId id="275" r:id="rId43"/>
    <p:sldId id="276" r:id="rId44"/>
    <p:sldId id="277" r:id="rId45"/>
    <p:sldId id="279" r:id="rId46"/>
    <p:sldId id="299" r:id="rId47"/>
    <p:sldId id="375" r:id="rId48"/>
    <p:sldId id="300" r:id="rId49"/>
    <p:sldId id="301" r:id="rId50"/>
    <p:sldId id="292" r:id="rId51"/>
    <p:sldId id="297" r:id="rId52"/>
    <p:sldId id="302" r:id="rId53"/>
    <p:sldId id="296" r:id="rId54"/>
    <p:sldId id="294" r:id="rId55"/>
    <p:sldId id="298" r:id="rId56"/>
    <p:sldId id="374" r:id="rId57"/>
    <p:sldId id="303" r:id="rId58"/>
    <p:sldId id="304" r:id="rId59"/>
    <p:sldId id="339" r:id="rId60"/>
    <p:sldId id="354" r:id="rId61"/>
    <p:sldId id="355" r:id="rId62"/>
    <p:sldId id="340" r:id="rId63"/>
    <p:sldId id="341" r:id="rId64"/>
    <p:sldId id="342" r:id="rId65"/>
    <p:sldId id="343" r:id="rId66"/>
    <p:sldId id="344" r:id="rId67"/>
    <p:sldId id="345" r:id="rId68"/>
    <p:sldId id="347" r:id="rId69"/>
    <p:sldId id="348" r:id="rId70"/>
    <p:sldId id="349" r:id="rId71"/>
    <p:sldId id="350" r:id="rId72"/>
    <p:sldId id="351" r:id="rId73"/>
    <p:sldId id="373" r:id="rId74"/>
    <p:sldId id="352" r:id="rId75"/>
    <p:sldId id="353" r:id="rId76"/>
    <p:sldId id="356" r:id="rId77"/>
    <p:sldId id="305" r:id="rId78"/>
    <p:sldId id="357" r:id="rId79"/>
    <p:sldId id="358" r:id="rId80"/>
    <p:sldId id="359" r:id="rId81"/>
    <p:sldId id="309" r:id="rId82"/>
    <p:sldId id="360" r:id="rId83"/>
    <p:sldId id="361" r:id="rId84"/>
    <p:sldId id="310" r:id="rId85"/>
    <p:sldId id="311" r:id="rId86"/>
    <p:sldId id="306" r:id="rId87"/>
    <p:sldId id="312" r:id="rId88"/>
    <p:sldId id="335" r:id="rId89"/>
  </p:sldIdLst>
  <p:sldSz cx="12192000" cy="68580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BE5"/>
    <a:srgbClr val="FFFFFA"/>
    <a:srgbClr val="F9FFFB"/>
    <a:srgbClr val="F2FFF4"/>
    <a:srgbClr val="FE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67628"/>
  </p:normalViewPr>
  <p:slideViewPr>
    <p:cSldViewPr snapToGrid="0">
      <p:cViewPr varScale="1">
        <p:scale>
          <a:sx n="55" d="100"/>
          <a:sy n="55" d="100"/>
        </p:scale>
        <p:origin x="21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EBB46F87-DF65-6A48-AF53-5FAF4FC238A1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E5E9236-A8F9-6B45-AF6F-226EB11B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09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533D6-0F13-4849-BB80-CD7A57A6E6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45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533D6-0F13-4849-BB80-CD7A57A6E6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03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533D6-0F13-4849-BB80-CD7A57A6E6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82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533D6-0F13-4849-BB80-CD7A57A6E6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59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533D6-0F13-4849-BB80-CD7A57A6E6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1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533D6-0F13-4849-BB80-CD7A57A6E6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49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42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87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17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3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27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Types of compliers:</a:t>
            </a:r>
          </a:p>
          <a:p>
            <a:r>
              <a:rPr lang="en-US" dirty="0"/>
              <a:t>* The type who will go to college if born in Q2, Q3, Q4</a:t>
            </a:r>
          </a:p>
          <a:p>
            <a:r>
              <a:rPr lang="en-US" dirty="0"/>
              <a:t>* The type who will go to college if born in Q3, Q4</a:t>
            </a:r>
          </a:p>
          <a:p>
            <a:r>
              <a:rPr lang="en-US" dirty="0"/>
              <a:t>* The type who will go to college if born in Q4</a:t>
            </a:r>
          </a:p>
          <a:p>
            <a:endParaRPr lang="en-US" dirty="0"/>
          </a:p>
          <a:p>
            <a:r>
              <a:rPr lang="en-US" dirty="0"/>
              <a:t>always takers will go to college if born in any quarter</a:t>
            </a:r>
          </a:p>
          <a:p>
            <a:r>
              <a:rPr lang="en-US" dirty="0"/>
              <a:t>never takes will never go to college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69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84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50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64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32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675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197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09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43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75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856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Aka, covariates being sufficiently rich means that we need to approximately believe our linear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702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645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038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385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973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95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72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229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61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763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876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on the board:</a:t>
            </a:r>
          </a:p>
          <a:p>
            <a:endParaRPr lang="en-US" dirty="0"/>
          </a:p>
          <a:p>
            <a:r>
              <a:rPr lang="en-US" dirty="0"/>
              <a:t>External Validity</a:t>
            </a:r>
          </a:p>
          <a:p>
            <a:r>
              <a:rPr lang="en-US" dirty="0"/>
              <a:t>Construct Validity</a:t>
            </a:r>
          </a:p>
          <a:p>
            <a:r>
              <a:rPr lang="en-US" dirty="0"/>
              <a:t>Independence</a:t>
            </a:r>
          </a:p>
          <a:p>
            <a:r>
              <a:rPr lang="en-US" dirty="0"/>
              <a:t>Exclusion</a:t>
            </a:r>
          </a:p>
          <a:p>
            <a:r>
              <a:rPr lang="en-US" dirty="0"/>
              <a:t>Monotonicity</a:t>
            </a:r>
          </a:p>
          <a:p>
            <a:r>
              <a:rPr lang="en-US" dirty="0"/>
              <a:t>Relevance</a:t>
            </a:r>
          </a:p>
          <a:p>
            <a:r>
              <a:rPr lang="en-US" dirty="0"/>
              <a:t>Other</a:t>
            </a:r>
          </a:p>
          <a:p>
            <a:endParaRPr lang="en-US" dirty="0"/>
          </a:p>
          <a:p>
            <a:r>
              <a:rPr lang="en-US" dirty="0"/>
              <a:t>And fill in underneath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170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625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371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900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023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A7B65-E2A3-9749-A9C6-93E58AAE1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6DF8A2-41C7-1FBC-2F5F-7F2CD5E18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596D01-7395-1D16-C3E0-79FC68362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26DA4-FF12-6FFA-D320-8395C5618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665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3D571-FC61-6BC1-3D80-56E7DD956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282C3D-7B6B-0954-BF19-DB7D0B0E51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38464E-DF53-3803-0AD6-33F7EA377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D27F3-DD51-5D87-D310-5411724F9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574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Can we interpret this ratio as a LATE?</a:t>
            </a:r>
          </a:p>
          <a:p>
            <a:r>
              <a:rPr lang="en-US"/>
              <a:t>https://www.polleverywhere.com/multiple_choice_polls/anRy0DC5Fq0VlBNAkuodt?state=opened&amp;flow=Default&amp;onscreen=persist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246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47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712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281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817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158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878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5B497-0841-BA91-A54E-C3F8F555E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7E1A76-9FB4-BDBC-A2A3-D215EEBBD7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0ACD2-920B-0AFD-2ECA-05B5F646A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74D06-D48B-1270-64DF-2594A9154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146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68F81-D162-E1A5-94CE-3002375A7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2DAF34-5631-4D36-E23F-FAA76BC3CD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B5C9A7-4BD6-3AF5-1B4B-66529EBB8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BF8D5-B903-1934-B0F5-1CE162C7CA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2128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E4DDE-46A5-3869-028C-992DAF0FA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DC3FFA-1E89-2535-25EA-C9AC183A19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182E66-E292-31B7-FC9F-B589392C3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back to what we wrote on the board, maybe add some more things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95D1B-75D5-1379-0529-90CA54E15B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44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03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494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0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537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848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092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4237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0061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1990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6378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9412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first stage and second stage above, the thing we care about (lambda) is parameter in our model.  NNs are essentially non-parametric... So how do we do that?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2154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LHS: Expected earnings, given that you were born in Q2</a:t>
            </a:r>
          </a:p>
          <a:p>
            <a:r>
              <a:rPr lang="en-US" dirty="0"/>
              <a:t>First stage: Probability that you got 10 years of schooling, conditional on being born in Q2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0820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77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BB604-E58A-A2E1-B4D6-2136622D6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5DAC7-F9A4-E2A4-550F-02684B4E5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D2444D-74D8-62B0-F408-7DB18E930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02343-CBC5-7FE3-82A2-AFD383938F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3520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F0C54-F75D-D5A5-3646-0F85EE457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FABC89-9548-C5CE-69C5-502BA05400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DDAB38-5055-88C9-20AD-963C09186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9DA52-FA17-3C86-52AD-69B9F4D4B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0846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Formally, we put a </a:t>
            </a:r>
            <a:r>
              <a:rPr lang="en-US" dirty="0" err="1"/>
              <a:t>softmax</a:t>
            </a:r>
            <a:r>
              <a:rPr lang="en-US" dirty="0"/>
              <a:t> at the end of f, so we have f(</a:t>
            </a:r>
            <a:r>
              <a:rPr lang="en-US" dirty="0" err="1"/>
              <a:t>x,z</a:t>
            </a:r>
            <a:r>
              <a:rPr lang="en-US" dirty="0"/>
              <a:t>) = exp( h(</a:t>
            </a:r>
            <a:r>
              <a:rPr lang="en-US" dirty="0" err="1"/>
              <a:t>x,z</a:t>
            </a:r>
            <a:r>
              <a:rPr lang="en-US" dirty="0"/>
              <a:t>) ) / \</a:t>
            </a:r>
            <a:r>
              <a:rPr lang="en-US" dirty="0" err="1"/>
              <a:t>sum_x</a:t>
            </a:r>
            <a:r>
              <a:rPr lang="en-US" dirty="0"/>
              <a:t> exp( h(</a:t>
            </a:r>
            <a:r>
              <a:rPr lang="en-US" dirty="0" err="1"/>
              <a:t>x,z</a:t>
            </a:r>
            <a:r>
              <a:rPr lang="en-US" dirty="0"/>
              <a:t>) ), so for any fixed z it’s a legit </a:t>
            </a:r>
            <a:r>
              <a:rPr lang="en-US" dirty="0" err="1"/>
              <a:t>dist</a:t>
            </a:r>
            <a:r>
              <a:rPr lang="en-US" dirty="0"/>
              <a:t> on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5585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A2989-6ED1-48E5-F034-0555889D8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7EE651-A581-4092-1D1F-55C5711DFC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E71844-DCB4-DD70-6AB0-E29D670106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Formally, we put a </a:t>
            </a:r>
            <a:r>
              <a:rPr lang="en-US" dirty="0" err="1"/>
              <a:t>softmax</a:t>
            </a:r>
            <a:r>
              <a:rPr lang="en-US" dirty="0"/>
              <a:t> at the end of f, so we have f(</a:t>
            </a:r>
            <a:r>
              <a:rPr lang="en-US" dirty="0" err="1"/>
              <a:t>x,z</a:t>
            </a:r>
            <a:r>
              <a:rPr lang="en-US" dirty="0"/>
              <a:t>) = exp( h(</a:t>
            </a:r>
            <a:r>
              <a:rPr lang="en-US" dirty="0" err="1"/>
              <a:t>x,z</a:t>
            </a:r>
            <a:r>
              <a:rPr lang="en-US" dirty="0"/>
              <a:t>) ) / \</a:t>
            </a:r>
            <a:r>
              <a:rPr lang="en-US" dirty="0" err="1"/>
              <a:t>sum_x</a:t>
            </a:r>
            <a:r>
              <a:rPr lang="en-US" dirty="0"/>
              <a:t> exp( h(</a:t>
            </a:r>
            <a:r>
              <a:rPr lang="en-US" dirty="0" err="1"/>
              <a:t>x,z</a:t>
            </a:r>
            <a:r>
              <a:rPr lang="en-US" dirty="0"/>
              <a:t>) ), so for any fixed z it’s a legit </a:t>
            </a:r>
            <a:r>
              <a:rPr lang="en-US" dirty="0" err="1"/>
              <a:t>dist</a:t>
            </a:r>
            <a:r>
              <a:rPr lang="en-US" dirty="0"/>
              <a:t> on 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32DA5-AEE1-E1FD-04B7-09FD6C95A4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9627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2C7F2-D024-8D96-90EA-5FFAC2FD5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C9E114-3C6C-BD22-6D7A-0B0B545862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740A38-4EB3-17FE-C69E-706660476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83448-F1EE-6C0F-C89B-3671CBD62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7337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didn’t talk about heterogeneous treatment effects in the slides for simplicity, but just throw in a bunch of features w to learn g(</a:t>
            </a:r>
            <a:r>
              <a:rPr lang="en-US" dirty="0" err="1"/>
              <a:t>x,w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4605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7177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5939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0503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5489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53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533D6-0F13-4849-BB80-CD7A57A6E6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5514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916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53DC2-F91D-C7EE-2F4F-4EACB5C98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641F3F-E25B-FFC2-3C78-C11972EA16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464C6B-EE08-B1CA-1D6D-11DEC08D2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EE37A-8CC1-2C4A-0BDD-21E6A0CD0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9768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0335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9377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0635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879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E9236-A8F9-6B45-AF6F-226EB11BA89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8097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60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533D6-0F13-4849-BB80-CD7A57A6E6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F170-811C-2B31-C0B0-862E91A4B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CCEDE-52CB-FB5A-D84F-1DE2B0FF2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0654C-3E45-A586-A8CF-27C2F44FD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3FB41-6698-A8A3-9568-A48F1950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500EE-EA0C-D40A-DD27-0D0C4B37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4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4510-4B21-DC22-7420-9F84FC62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19451-B586-AA05-D054-A9F1923CE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7FC57-6205-2A78-80A0-BB6AA1CF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B43F5-3769-91D9-F447-F3E44C42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62A88-1673-2416-F5B7-E12A4BEC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2AE72-8B3F-0851-5089-AC8CFF790B2F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1EEFA-D7BD-F80C-2B4C-0AEDA101A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C1D9E-E814-5FED-9B2B-78D71AEBE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57526-7469-C9F1-34C8-B1F790EC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ADFC0-7CC2-BF2F-F56F-571E62AE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4DFF3-379F-BDBB-5CAB-16B1BC40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E4D9E-0F99-E18D-52A5-55D652C32935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DF521-5D56-2266-8D85-8DD46238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C1307-B2F1-2310-0212-94140F1A5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DBA0A-585B-37F2-C235-0D07DF81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C95D1-75E4-DBB9-137E-73D4F5AB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8427C-7848-DA7C-8C53-9BD75700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FA992D-C6A1-04E6-6480-D6FF5834A1D9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8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FEB4-A114-1406-AAC7-E6A93747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5736C-4324-7C32-AD7B-93A2A9C7E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F154-5E54-8A6E-32D1-50892B47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9038B-6435-F39A-AE45-EC227764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BDF1E-A55C-2F2F-60EB-26E50943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699B5-BC08-318D-27C2-159A3F84676E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8BC7-37A9-2A41-A226-1AA2056C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95DB0-B3D9-5AA8-0EBE-8DE243B43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C9C40-4553-98FF-B057-51D06316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316FA-702D-0970-98FC-C9857BDB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F98C5-312D-43ED-B810-B24CF5C9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7E21C-8BB3-4F1E-CF27-B3C2310D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DB9F7D-4293-E584-BB33-F33655869B04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8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B629-ED87-5F0F-C9BC-928A597F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799BA-B41E-6860-AA97-BD0EF6DD4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E23B1-8B3C-B07C-FDE2-19F41F30B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C4BBA-5A0D-0E42-7483-493DBCED4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16F14-27E0-D214-DE57-BB9CAF7B4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ACE10-B3E3-AA96-7962-FFDFF715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16E200-901C-8F02-918B-5D1D4D58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BD97F-62C3-7108-5E3B-4FCE958B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A5397-9352-EF76-A222-9B7EF3224C80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29A3-9228-EFA1-7EA8-320A5E4C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B2899-CC6E-9662-436F-D08B922B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9471A-67C3-CA58-574B-35306599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98AAE-7DA0-24C8-EAFB-42939860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67E615-E4D7-8DF7-AC05-9434E1BD634F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4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57AF7-9EDB-A1C4-8FE7-E0FEEE54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B410C-9EC2-0283-7D97-C87FEBE2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411A1-87A4-150F-6303-025F7327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C10DA-58DD-6058-72F5-37C7FA819707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9521-1256-3807-0A09-73CF197D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0C9A-E639-327E-EAE2-4C18EEFBB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2BD3E-A8F9-C833-0D6E-E56DF294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7D350-5EB9-6E86-2F02-CACFB7A7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94B27-4321-6C96-5E6C-B4294A3A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78C75-416A-15DA-A2DC-37E0ECED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89290-EA5E-999A-9087-ED945E983F0D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0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BC17-AE68-BB5D-7E81-4CAFF8B6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9BB58-A5B3-752C-C3CD-66BCD70B9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54B17-4878-2B1B-1EF4-2E2326955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00598-743F-6934-3985-938F1E86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902F9-7383-6CE3-298B-4DB50315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4894E-3991-6152-5957-002E7265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84A78-F893-43A3-1D6F-4587823EF278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4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45FD974E-6B30-074E-DCDA-B43A8313BD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705" y="6239790"/>
            <a:ext cx="1473924" cy="50617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0B608-161B-B8F7-D7A5-CED71D4B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A0E45-27EC-856E-DA78-F5A5903CB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56F89-8D60-6463-E4B5-485DB2E56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B529C-7AC4-498E-86D4-DC9A7DA9F89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DDFEF-E259-13F0-9373-3E1D0F6A2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544F3-851E-BC68-C039-63A94D3C5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C151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87.png"/><Relationship Id="rId5" Type="http://schemas.openxmlformats.org/officeDocument/2006/relationships/image" Target="../media/image6.png"/><Relationship Id="rId10" Type="http://schemas.openxmlformats.org/officeDocument/2006/relationships/image" Target="../media/image86.png"/><Relationship Id="rId4" Type="http://schemas.openxmlformats.org/officeDocument/2006/relationships/image" Target="../media/image8.png"/><Relationship Id="rId9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7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80.png"/><Relationship Id="rId5" Type="http://schemas.openxmlformats.org/officeDocument/2006/relationships/image" Target="../media/image9.png"/><Relationship Id="rId10" Type="http://schemas.openxmlformats.org/officeDocument/2006/relationships/image" Target="../media/image17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2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2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40.png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8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8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5.png"/><Relationship Id="rId4" Type="http://schemas.openxmlformats.org/officeDocument/2006/relationships/image" Target="../media/image35.png"/><Relationship Id="rId9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8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2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5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.png"/><Relationship Id="rId5" Type="http://schemas.openxmlformats.org/officeDocument/2006/relationships/image" Target="../media/image89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5.png"/><Relationship Id="rId9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image" Target="../media/image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49.png"/><Relationship Id="rId5" Type="http://schemas.openxmlformats.org/officeDocument/2006/relationships/image" Target="../media/image89.png"/><Relationship Id="rId10" Type="http://schemas.openxmlformats.org/officeDocument/2006/relationships/image" Target="../media/image57.png"/><Relationship Id="rId4" Type="http://schemas.openxmlformats.org/officeDocument/2006/relationships/image" Target="../media/image5.png"/><Relationship Id="rId9" Type="http://schemas.openxmlformats.org/officeDocument/2006/relationships/image" Target="../media/image56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3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64.png"/><Relationship Id="rId5" Type="http://schemas.openxmlformats.org/officeDocument/2006/relationships/image" Target="../media/image89.png"/><Relationship Id="rId10" Type="http://schemas.openxmlformats.org/officeDocument/2006/relationships/image" Target="../media/image57.png"/><Relationship Id="rId4" Type="http://schemas.openxmlformats.org/officeDocument/2006/relationships/image" Target="../media/image5.png"/><Relationship Id="rId9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image" Target="../media/image61.png"/><Relationship Id="rId7" Type="http://schemas.openxmlformats.org/officeDocument/2006/relationships/image" Target="../media/image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66.png"/><Relationship Id="rId5" Type="http://schemas.openxmlformats.org/officeDocument/2006/relationships/image" Target="../media/image89.png"/><Relationship Id="rId10" Type="http://schemas.openxmlformats.org/officeDocument/2006/relationships/image" Target="../media/image67.png"/><Relationship Id="rId4" Type="http://schemas.openxmlformats.org/officeDocument/2006/relationships/image" Target="../media/image5.png"/><Relationship Id="rId9" Type="http://schemas.openxmlformats.org/officeDocument/2006/relationships/image" Target="../media/image63.png"/><Relationship Id="rId14" Type="http://schemas.openxmlformats.org/officeDocument/2006/relationships/image" Target="../media/image5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9.png"/><Relationship Id="rId3" Type="http://schemas.openxmlformats.org/officeDocument/2006/relationships/image" Target="../media/image61.png"/><Relationship Id="rId7" Type="http://schemas.openxmlformats.org/officeDocument/2006/relationships/image" Target="../media/image3.png"/><Relationship Id="rId12" Type="http://schemas.openxmlformats.org/officeDocument/2006/relationships/image" Target="../media/image68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73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66.png"/><Relationship Id="rId5" Type="http://schemas.openxmlformats.org/officeDocument/2006/relationships/image" Target="../media/image89.png"/><Relationship Id="rId15" Type="http://schemas.openxmlformats.org/officeDocument/2006/relationships/image" Target="../media/image75.png"/><Relationship Id="rId10" Type="http://schemas.openxmlformats.org/officeDocument/2006/relationships/image" Target="../media/image67.png"/><Relationship Id="rId4" Type="http://schemas.openxmlformats.org/officeDocument/2006/relationships/image" Target="../media/image5.png"/><Relationship Id="rId9" Type="http://schemas.openxmlformats.org/officeDocument/2006/relationships/image" Target="../media/image63.png"/><Relationship Id="rId14" Type="http://schemas.openxmlformats.org/officeDocument/2006/relationships/image" Target="../media/image69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5AEC-7659-9A87-E703-F440135C6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1162"/>
            <a:ext cx="9144000" cy="2387600"/>
          </a:xfrm>
        </p:spPr>
        <p:txBody>
          <a:bodyPr/>
          <a:lstStyle/>
          <a:p>
            <a:r>
              <a:rPr lang="en-US" dirty="0"/>
              <a:t>Instrumental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7B86E-E936-546C-24A9-042EBAD3D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90837"/>
            <a:ext cx="9144000" cy="1655762"/>
          </a:xfrm>
        </p:spPr>
        <p:txBody>
          <a:bodyPr/>
          <a:lstStyle/>
          <a:p>
            <a:r>
              <a:rPr lang="en-US" dirty="0"/>
              <a:t>Causality, Decision Making, and Data Science, Class 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5E572-E7A9-054D-F01D-BF47D8442316}"/>
              </a:ext>
            </a:extLst>
          </p:cNvPr>
          <p:cNvSpPr txBox="1"/>
          <p:nvPr/>
        </p:nvSpPr>
        <p:spPr>
          <a:xfrm rot="21256155">
            <a:off x="1194388" y="1220242"/>
            <a:ext cx="24555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Juice ITC" panose="020F0502020204030204" pitchFamily="34" charset="0"/>
                <a:cs typeface="Juice ITC" panose="020F0502020204030204" pitchFamily="34" charset="0"/>
              </a:rPr>
              <a:t>The return of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810468-8EEE-CBC8-684C-BD23A6DC7D3C}"/>
              </a:ext>
            </a:extLst>
          </p:cNvPr>
          <p:cNvGrpSpPr/>
          <p:nvPr/>
        </p:nvGrpSpPr>
        <p:grpSpPr>
          <a:xfrm>
            <a:off x="4890205" y="3239037"/>
            <a:ext cx="3701781" cy="3212562"/>
            <a:chOff x="5048250" y="2731038"/>
            <a:chExt cx="3701781" cy="3212562"/>
          </a:xfrm>
        </p:grpSpPr>
        <p:pic>
          <p:nvPicPr>
            <p:cNvPr id="5" name="Picture 2" descr="JACK O' LANTERN LANE | Saras Farm Adventure">
              <a:extLst>
                <a:ext uri="{FF2B5EF4-FFF2-40B4-BE49-F238E27FC236}">
                  <a16:creationId xmlns:a16="http://schemas.microsoft.com/office/drawing/2014/main" id="{3394C4A4-7115-38FD-0EEA-E026E1EBD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250" y="2933700"/>
              <a:ext cx="2095500" cy="209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ounder Black Red Honey Burst with Stiletto Hard Case">
              <a:extLst>
                <a:ext uri="{FF2B5EF4-FFF2-40B4-BE49-F238E27FC236}">
                  <a16:creationId xmlns:a16="http://schemas.microsoft.com/office/drawing/2014/main" id="{411640EA-A850-EB6C-3CEF-E2D279E42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469" y="2731038"/>
              <a:ext cx="3212562" cy="321256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45A816A-A340-995F-D1D5-FB9336E1E82D}"/>
              </a:ext>
            </a:extLst>
          </p:cNvPr>
          <p:cNvSpPr txBox="1"/>
          <p:nvPr/>
        </p:nvSpPr>
        <p:spPr>
          <a:xfrm rot="300777">
            <a:off x="721197" y="3820188"/>
            <a:ext cx="43102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Juice ITC" pitchFamily="82" charset="77"/>
                <a:cs typeface="Rastanty Cortez" panose="020F0502020204030204" pitchFamily="34" charset="0"/>
              </a:rPr>
              <a:t>Non-binary variables!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Juice ITC" pitchFamily="82" charset="77"/>
                <a:cs typeface="Rastanty Cortez" panose="020F0502020204030204" pitchFamily="34" charset="0"/>
              </a:rPr>
              <a:t>Covariates!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Juice ITC" pitchFamily="82" charset="77"/>
                <a:cs typeface="Rastanty Cortez" panose="020F0502020204030204" pitchFamily="34" charset="0"/>
              </a:rPr>
              <a:t>Non-</a:t>
            </a:r>
            <a:r>
              <a:rPr lang="en-US" sz="3200" dirty="0" err="1">
                <a:solidFill>
                  <a:schemeClr val="accent2"/>
                </a:solidFill>
                <a:latin typeface="Juice ITC" pitchFamily="82" charset="77"/>
                <a:cs typeface="Rastanty Cortez" panose="020F0502020204030204" pitchFamily="34" charset="0"/>
              </a:rPr>
              <a:t>lInear</a:t>
            </a:r>
            <a:r>
              <a:rPr lang="en-US" sz="3200" dirty="0">
                <a:solidFill>
                  <a:schemeClr val="accent2"/>
                </a:solidFill>
                <a:latin typeface="Juice ITC" pitchFamily="82" charset="77"/>
                <a:cs typeface="Rastanty Cortez" panose="020F0502020204030204" pitchFamily="34" charset="0"/>
              </a:rPr>
              <a:t> models!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Juice ITC" pitchFamily="82" charset="77"/>
                <a:cs typeface="Rastanty Cortez" panose="020F0502020204030204" pitchFamily="34" charset="0"/>
              </a:rPr>
              <a:t>Asking LLMs to do our work for us!</a:t>
            </a:r>
          </a:p>
          <a:p>
            <a:pPr algn="ctr"/>
            <a:r>
              <a:rPr lang="en-US" sz="3200" b="1" dirty="0" err="1">
                <a:solidFill>
                  <a:schemeClr val="accent2"/>
                </a:solidFill>
                <a:latin typeface="Juice ITC" pitchFamily="82" charset="77"/>
                <a:cs typeface="Rastanty Cortez" panose="020F0502020204030204" pitchFamily="34" charset="0"/>
              </a:rPr>
              <a:t>SpoOooOoooOOOooky</a:t>
            </a:r>
            <a:r>
              <a:rPr lang="en-US" sz="3200" b="1" dirty="0">
                <a:solidFill>
                  <a:schemeClr val="accent2"/>
                </a:solidFill>
                <a:latin typeface="Juice ITC" pitchFamily="82" charset="77"/>
                <a:cs typeface="Rastanty Cortez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1840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DFEA-D640-4CC9-98D4-8041A4ECE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11" y="265804"/>
            <a:ext cx="10515600" cy="1325563"/>
          </a:xfrm>
        </p:spPr>
        <p:txBody>
          <a:bodyPr/>
          <a:lstStyle/>
          <a:p>
            <a:r>
              <a:rPr lang="en-US" dirty="0"/>
              <a:t>Q1: How many compliers are there?</a:t>
            </a:r>
            <a:br>
              <a:rPr lang="en-US" dirty="0"/>
            </a:br>
            <a:r>
              <a:rPr lang="en-US" sz="2800" dirty="0"/>
              <a:t>Reprise of our toy example with 8 people; no defiers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7C66D6-ED7A-E1F5-452E-DF3D16685DA7}"/>
              </a:ext>
            </a:extLst>
          </p:cNvPr>
          <p:cNvGrpSpPr/>
          <p:nvPr/>
        </p:nvGrpSpPr>
        <p:grpSpPr>
          <a:xfrm>
            <a:off x="1615704" y="2019886"/>
            <a:ext cx="4108450" cy="4108450"/>
            <a:chOff x="847725" y="1468437"/>
            <a:chExt cx="5095875" cy="50958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C05A97-0205-146E-3C98-AB57099701AD}"/>
                </a:ext>
              </a:extLst>
            </p:cNvPr>
            <p:cNvSpPr/>
            <p:nvPr/>
          </p:nvSpPr>
          <p:spPr>
            <a:xfrm>
              <a:off x="847725" y="1468437"/>
              <a:ext cx="5095875" cy="509587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D02D748-1B9B-CEF1-7EA1-344B079CF07F}"/>
                </a:ext>
              </a:extLst>
            </p:cNvPr>
            <p:cNvCxnSpPr>
              <a:stCxn id="4" idx="0"/>
            </p:cNvCxnSpPr>
            <p:nvPr/>
          </p:nvCxnSpPr>
          <p:spPr>
            <a:xfrm>
              <a:off x="3395663" y="1468437"/>
              <a:ext cx="4762" cy="5024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86645DD-0254-94FD-6BD4-7B0EDD679909}"/>
                </a:ext>
              </a:extLst>
            </p:cNvPr>
            <p:cNvCxnSpPr>
              <a:cxnSpLocks/>
              <a:endCxn id="4" idx="3"/>
            </p:cNvCxnSpPr>
            <p:nvPr/>
          </p:nvCxnSpPr>
          <p:spPr>
            <a:xfrm>
              <a:off x="847725" y="3980656"/>
              <a:ext cx="5095875" cy="357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25EA418-CE64-ED09-50CC-84E7BE0FF48E}"/>
              </a:ext>
            </a:extLst>
          </p:cNvPr>
          <p:cNvSpPr txBox="1"/>
          <p:nvPr/>
        </p:nvSpPr>
        <p:spPr>
          <a:xfrm>
            <a:off x="1913570" y="2148617"/>
            <a:ext cx="152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3 people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91B898-C45B-8C99-309C-2BBC72FB6E34}"/>
              </a:ext>
            </a:extLst>
          </p:cNvPr>
          <p:cNvSpPr txBox="1"/>
          <p:nvPr/>
        </p:nvSpPr>
        <p:spPr>
          <a:xfrm>
            <a:off x="3930823" y="2149672"/>
            <a:ext cx="152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1 person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4A3755-DBC0-45B2-BDC0-59516E0775D6}"/>
              </a:ext>
            </a:extLst>
          </p:cNvPr>
          <p:cNvSpPr txBox="1"/>
          <p:nvPr/>
        </p:nvSpPr>
        <p:spPr>
          <a:xfrm>
            <a:off x="3956731" y="4205705"/>
            <a:ext cx="152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3 people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AF515A-4F46-27A7-407A-D8C435AF9075}"/>
              </a:ext>
            </a:extLst>
          </p:cNvPr>
          <p:cNvSpPr txBox="1"/>
          <p:nvPr/>
        </p:nvSpPr>
        <p:spPr>
          <a:xfrm>
            <a:off x="1882745" y="4205706"/>
            <a:ext cx="152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1 person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F0387FD-35FF-52EA-DB10-7F1331E72252}"/>
              </a:ext>
            </a:extLst>
          </p:cNvPr>
          <p:cNvGrpSpPr/>
          <p:nvPr/>
        </p:nvGrpSpPr>
        <p:grpSpPr>
          <a:xfrm>
            <a:off x="5010646" y="1998219"/>
            <a:ext cx="6587232" cy="814067"/>
            <a:chOff x="4857750" y="1789054"/>
            <a:chExt cx="6587232" cy="81406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F7B8D0-4C51-4DD5-7EEC-4ED03C0D69AE}"/>
                </a:ext>
              </a:extLst>
            </p:cNvPr>
            <p:cNvSpPr txBox="1"/>
            <p:nvPr/>
          </p:nvSpPr>
          <p:spPr>
            <a:xfrm>
              <a:off x="6096000" y="1789054"/>
              <a:ext cx="5348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can we say about these people?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95A64F-F81C-096B-1739-DAA86F1A9EE1}"/>
                </a:ext>
              </a:extLst>
            </p:cNvPr>
            <p:cNvCxnSpPr>
              <a:stCxn id="22" idx="1"/>
            </p:cNvCxnSpPr>
            <p:nvPr/>
          </p:nvCxnSpPr>
          <p:spPr>
            <a:xfrm flipH="1">
              <a:off x="4857750" y="2019887"/>
              <a:ext cx="1238250" cy="583234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74E34DC-EEFA-BCBC-5E9B-32AAE2417271}"/>
              </a:ext>
            </a:extLst>
          </p:cNvPr>
          <p:cNvSpPr txBox="1"/>
          <p:nvPr/>
        </p:nvSpPr>
        <p:spPr>
          <a:xfrm>
            <a:off x="9099749" y="2605126"/>
            <a:ext cx="4352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Always-takers!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615BF7E-5F81-A11E-AD16-BB23C1CD4689}"/>
              </a:ext>
            </a:extLst>
          </p:cNvPr>
          <p:cNvGrpSpPr/>
          <p:nvPr/>
        </p:nvGrpSpPr>
        <p:grpSpPr>
          <a:xfrm>
            <a:off x="2554015" y="3052415"/>
            <a:ext cx="8738543" cy="461665"/>
            <a:chOff x="2772420" y="2958605"/>
            <a:chExt cx="8738543" cy="4616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1BD3A9-F0EB-E82A-7476-EB3A120C7179}"/>
                </a:ext>
              </a:extLst>
            </p:cNvPr>
            <p:cNvSpPr txBox="1"/>
            <p:nvPr/>
          </p:nvSpPr>
          <p:spPr>
            <a:xfrm>
              <a:off x="6161981" y="2958605"/>
              <a:ext cx="5348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These people?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65F0A22-2761-998E-6F28-501AA11D88C7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 flipV="1">
              <a:off x="2772420" y="3012403"/>
              <a:ext cx="3389561" cy="177035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295CBED-70C5-03CD-42A0-78759E8AE466}"/>
              </a:ext>
            </a:extLst>
          </p:cNvPr>
          <p:cNvSpPr txBox="1"/>
          <p:nvPr/>
        </p:nvSpPr>
        <p:spPr>
          <a:xfrm>
            <a:off x="6923287" y="3436313"/>
            <a:ext cx="55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Always-takers or compliers!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97F478-60DE-6BDE-F3EE-E0F7531DEFA1}"/>
              </a:ext>
            </a:extLst>
          </p:cNvPr>
          <p:cNvGrpSpPr/>
          <p:nvPr/>
        </p:nvGrpSpPr>
        <p:grpSpPr>
          <a:xfrm>
            <a:off x="2772420" y="4181954"/>
            <a:ext cx="8738543" cy="759863"/>
            <a:chOff x="2772420" y="4181954"/>
            <a:chExt cx="8738543" cy="75986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FE1467-9777-6BD0-3BF1-D66F130177B3}"/>
                </a:ext>
              </a:extLst>
            </p:cNvPr>
            <p:cNvSpPr txBox="1"/>
            <p:nvPr/>
          </p:nvSpPr>
          <p:spPr>
            <a:xfrm>
              <a:off x="6161981" y="4181954"/>
              <a:ext cx="5348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These people?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E3786AA-C7FB-DA8F-8909-DDD6424CEB4F}"/>
                </a:ext>
              </a:extLst>
            </p:cNvPr>
            <p:cNvCxnSpPr>
              <a:cxnSpLocks/>
              <a:stCxn id="33" idx="1"/>
            </p:cNvCxnSpPr>
            <p:nvPr/>
          </p:nvCxnSpPr>
          <p:spPr>
            <a:xfrm flipH="1">
              <a:off x="2772420" y="4412787"/>
              <a:ext cx="3389561" cy="52903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8320350-37C5-2AB4-94C9-629E5F905520}"/>
              </a:ext>
            </a:extLst>
          </p:cNvPr>
          <p:cNvSpPr txBox="1"/>
          <p:nvPr/>
        </p:nvSpPr>
        <p:spPr>
          <a:xfrm>
            <a:off x="6923287" y="4577328"/>
            <a:ext cx="4352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Never-takers!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9A12A8-6536-AA47-10C7-DFBB9B885CEB}"/>
              </a:ext>
            </a:extLst>
          </p:cNvPr>
          <p:cNvGrpSpPr/>
          <p:nvPr/>
        </p:nvGrpSpPr>
        <p:grpSpPr>
          <a:xfrm>
            <a:off x="4653038" y="5183814"/>
            <a:ext cx="6944840" cy="542940"/>
            <a:chOff x="4653038" y="5183814"/>
            <a:chExt cx="6944840" cy="54294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F7749F1-122B-893F-5FD9-CDA65AF194CD}"/>
                </a:ext>
              </a:extLst>
            </p:cNvPr>
            <p:cNvSpPr txBox="1"/>
            <p:nvPr/>
          </p:nvSpPr>
          <p:spPr>
            <a:xfrm>
              <a:off x="6248896" y="5265089"/>
              <a:ext cx="5348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These people?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873053A-84A7-9157-FD98-524560A61268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 flipV="1">
              <a:off x="4653038" y="5183814"/>
              <a:ext cx="1595858" cy="31210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F1DFDB7-2308-7FBD-C837-B86DCBA16A20}"/>
              </a:ext>
            </a:extLst>
          </p:cNvPr>
          <p:cNvSpPr txBox="1"/>
          <p:nvPr/>
        </p:nvSpPr>
        <p:spPr>
          <a:xfrm>
            <a:off x="6834140" y="5709931"/>
            <a:ext cx="4352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Never-takers or compliers!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995833-88AC-41B6-D19E-97EFF933BECA}"/>
              </a:ext>
            </a:extLst>
          </p:cNvPr>
          <p:cNvSpPr txBox="1"/>
          <p:nvPr/>
        </p:nvSpPr>
        <p:spPr>
          <a:xfrm>
            <a:off x="6746924" y="2357782"/>
            <a:ext cx="518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Compliers?  Always-takers?  Never-takers?</a:t>
            </a:r>
          </a:p>
        </p:txBody>
      </p:sp>
      <p:pic>
        <p:nvPicPr>
          <p:cNvPr id="3" name="Picture 4" descr="Military Beret Cap With Star PNG &amp; SVG Design For T-Shirts">
            <a:extLst>
              <a:ext uri="{FF2B5EF4-FFF2-40B4-BE49-F238E27FC236}">
                <a16:creationId xmlns:a16="http://schemas.microsoft.com/office/drawing/2014/main" id="{1679CCA9-8A07-F15F-5E7F-30A937182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7" y="2375063"/>
            <a:ext cx="873458" cy="87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Tie Dye T-Shirt - Classic Rainbow Spiral - Psychedelic Shirt">
            <a:extLst>
              <a:ext uri="{FF2B5EF4-FFF2-40B4-BE49-F238E27FC236}">
                <a16:creationId xmlns:a16="http://schemas.microsoft.com/office/drawing/2014/main" id="{3F353D28-6CF8-E6C7-C2DC-0485A2850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82"/>
          <a:stretch/>
        </p:blipFill>
        <p:spPr bwMode="auto">
          <a:xfrm>
            <a:off x="505718" y="4672450"/>
            <a:ext cx="101753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100D51-597B-8A83-AFD6-140B41855ED9}"/>
              </a:ext>
            </a:extLst>
          </p:cNvPr>
          <p:cNvSpPr txBox="1"/>
          <p:nvPr/>
        </p:nvSpPr>
        <p:spPr>
          <a:xfrm>
            <a:off x="559189" y="3038362"/>
            <a:ext cx="87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2A7D70-D623-EDC2-92DE-5485A7FF7F9F}"/>
              </a:ext>
            </a:extLst>
          </p:cNvPr>
          <p:cNvSpPr txBox="1"/>
          <p:nvPr/>
        </p:nvSpPr>
        <p:spPr>
          <a:xfrm>
            <a:off x="541087" y="5421978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Did not </a:t>
            </a:r>
          </a:p>
          <a:p>
            <a:pPr algn="ctr"/>
            <a:r>
              <a:rPr lang="en-US" dirty="0"/>
              <a:t>serve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5D8161-3437-96BC-A502-31F8070F57DB}"/>
              </a:ext>
            </a:extLst>
          </p:cNvPr>
          <p:cNvSpPr txBox="1"/>
          <p:nvPr/>
        </p:nvSpPr>
        <p:spPr>
          <a:xfrm>
            <a:off x="2073898" y="6226143"/>
            <a:ext cx="93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Drafted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E3BF5B-1350-2BBB-2689-4058742CFD4E}"/>
              </a:ext>
            </a:extLst>
          </p:cNvPr>
          <p:cNvSpPr txBox="1"/>
          <p:nvPr/>
        </p:nvSpPr>
        <p:spPr>
          <a:xfrm>
            <a:off x="4015348" y="6235650"/>
            <a:ext cx="134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Drafted</a:t>
            </a:r>
          </a:p>
        </p:txBody>
      </p:sp>
    </p:spTree>
    <p:extLst>
      <p:ext uri="{BB962C8B-B14F-4D97-AF65-F5344CB8AC3E}">
        <p14:creationId xmlns:p14="http://schemas.microsoft.com/office/powerpoint/2010/main" val="328705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7" grpId="0"/>
      <p:bldP spid="42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DFEA-D640-4CC9-98D4-8041A4ECE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11" y="265804"/>
            <a:ext cx="10515600" cy="1325563"/>
          </a:xfrm>
        </p:spPr>
        <p:txBody>
          <a:bodyPr/>
          <a:lstStyle/>
          <a:p>
            <a:r>
              <a:rPr lang="en-US" dirty="0"/>
              <a:t>Q1: How many compliers are there?</a:t>
            </a:r>
            <a:br>
              <a:rPr lang="en-US" dirty="0"/>
            </a:br>
            <a:r>
              <a:rPr lang="en-US" sz="2800" dirty="0"/>
              <a:t>Reprise of our toy example with 8 people; no defiers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7C66D6-ED7A-E1F5-452E-DF3D16685DA7}"/>
              </a:ext>
            </a:extLst>
          </p:cNvPr>
          <p:cNvGrpSpPr/>
          <p:nvPr/>
        </p:nvGrpSpPr>
        <p:grpSpPr>
          <a:xfrm>
            <a:off x="1615704" y="2019886"/>
            <a:ext cx="4108450" cy="4108450"/>
            <a:chOff x="847725" y="1468437"/>
            <a:chExt cx="5095875" cy="50958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C05A97-0205-146E-3C98-AB57099701AD}"/>
                </a:ext>
              </a:extLst>
            </p:cNvPr>
            <p:cNvSpPr/>
            <p:nvPr/>
          </p:nvSpPr>
          <p:spPr>
            <a:xfrm>
              <a:off x="847725" y="1468437"/>
              <a:ext cx="5095875" cy="509587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D02D748-1B9B-CEF1-7EA1-344B079CF07F}"/>
                </a:ext>
              </a:extLst>
            </p:cNvPr>
            <p:cNvCxnSpPr>
              <a:stCxn id="4" idx="0"/>
            </p:cNvCxnSpPr>
            <p:nvPr/>
          </p:nvCxnSpPr>
          <p:spPr>
            <a:xfrm>
              <a:off x="3395663" y="1468437"/>
              <a:ext cx="4762" cy="5024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86645DD-0254-94FD-6BD4-7B0EDD679909}"/>
                </a:ext>
              </a:extLst>
            </p:cNvPr>
            <p:cNvCxnSpPr>
              <a:cxnSpLocks/>
              <a:endCxn id="4" idx="3"/>
            </p:cNvCxnSpPr>
            <p:nvPr/>
          </p:nvCxnSpPr>
          <p:spPr>
            <a:xfrm>
              <a:off x="847725" y="3980656"/>
              <a:ext cx="5095875" cy="357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25EA418-CE64-ED09-50CC-84E7BE0FF48E}"/>
              </a:ext>
            </a:extLst>
          </p:cNvPr>
          <p:cNvSpPr txBox="1"/>
          <p:nvPr/>
        </p:nvSpPr>
        <p:spPr>
          <a:xfrm>
            <a:off x="1913570" y="2148617"/>
            <a:ext cx="152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3 people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91B898-C45B-8C99-309C-2BBC72FB6E34}"/>
              </a:ext>
            </a:extLst>
          </p:cNvPr>
          <p:cNvSpPr txBox="1"/>
          <p:nvPr/>
        </p:nvSpPr>
        <p:spPr>
          <a:xfrm>
            <a:off x="3930823" y="2149672"/>
            <a:ext cx="152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1 person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4A3755-DBC0-45B2-BDC0-59516E0775D6}"/>
              </a:ext>
            </a:extLst>
          </p:cNvPr>
          <p:cNvSpPr txBox="1"/>
          <p:nvPr/>
        </p:nvSpPr>
        <p:spPr>
          <a:xfrm>
            <a:off x="3956731" y="4205705"/>
            <a:ext cx="152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3 people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AF515A-4F46-27A7-407A-D8C435AF9075}"/>
              </a:ext>
            </a:extLst>
          </p:cNvPr>
          <p:cNvSpPr txBox="1"/>
          <p:nvPr/>
        </p:nvSpPr>
        <p:spPr>
          <a:xfrm>
            <a:off x="1882745" y="4205706"/>
            <a:ext cx="152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1 person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4E34DC-EEFA-BCBC-5E9B-32AAE2417271}"/>
              </a:ext>
            </a:extLst>
          </p:cNvPr>
          <p:cNvSpPr txBox="1"/>
          <p:nvPr/>
        </p:nvSpPr>
        <p:spPr>
          <a:xfrm>
            <a:off x="3467737" y="2756567"/>
            <a:ext cx="249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Always-takers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95CBED-70C5-03CD-42A0-78759E8AE466}"/>
              </a:ext>
            </a:extLst>
          </p:cNvPr>
          <p:cNvSpPr txBox="1"/>
          <p:nvPr/>
        </p:nvSpPr>
        <p:spPr>
          <a:xfrm>
            <a:off x="1407348" y="2635516"/>
            <a:ext cx="250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Always-takers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</a:rPr>
              <a:t> or compliers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320350-37C5-2AB4-94C9-629E5F905520}"/>
              </a:ext>
            </a:extLst>
          </p:cNvPr>
          <p:cNvSpPr txBox="1"/>
          <p:nvPr/>
        </p:nvSpPr>
        <p:spPr>
          <a:xfrm>
            <a:off x="1838886" y="4922204"/>
            <a:ext cx="4352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Never-takers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1DFDB7-2308-7FBD-C837-B86DCBA16A20}"/>
              </a:ext>
            </a:extLst>
          </p:cNvPr>
          <p:cNvSpPr txBox="1"/>
          <p:nvPr/>
        </p:nvSpPr>
        <p:spPr>
          <a:xfrm>
            <a:off x="3565912" y="4798963"/>
            <a:ext cx="2301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Never-takers 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</a:rPr>
              <a:t>or compliers!</a:t>
            </a:r>
          </a:p>
        </p:txBody>
      </p:sp>
      <p:pic>
        <p:nvPicPr>
          <p:cNvPr id="3" name="Picture 4" descr="Military Beret Cap With Star PNG &amp; SVG Design For T-Shirts">
            <a:extLst>
              <a:ext uri="{FF2B5EF4-FFF2-40B4-BE49-F238E27FC236}">
                <a16:creationId xmlns:a16="http://schemas.microsoft.com/office/drawing/2014/main" id="{1679CCA9-8A07-F15F-5E7F-30A937182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7" y="2375063"/>
            <a:ext cx="873458" cy="87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Tie Dye T-Shirt - Classic Rainbow Spiral - Psychedelic Shirt">
            <a:extLst>
              <a:ext uri="{FF2B5EF4-FFF2-40B4-BE49-F238E27FC236}">
                <a16:creationId xmlns:a16="http://schemas.microsoft.com/office/drawing/2014/main" id="{3F353D28-6CF8-E6C7-C2DC-0485A2850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82"/>
          <a:stretch/>
        </p:blipFill>
        <p:spPr bwMode="auto">
          <a:xfrm>
            <a:off x="505718" y="4672450"/>
            <a:ext cx="101753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100D51-597B-8A83-AFD6-140B41855ED9}"/>
              </a:ext>
            </a:extLst>
          </p:cNvPr>
          <p:cNvSpPr txBox="1"/>
          <p:nvPr/>
        </p:nvSpPr>
        <p:spPr>
          <a:xfrm>
            <a:off x="559189" y="3038362"/>
            <a:ext cx="87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2A7D70-D623-EDC2-92DE-5485A7FF7F9F}"/>
              </a:ext>
            </a:extLst>
          </p:cNvPr>
          <p:cNvSpPr txBox="1"/>
          <p:nvPr/>
        </p:nvSpPr>
        <p:spPr>
          <a:xfrm>
            <a:off x="541087" y="5421978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Did not </a:t>
            </a:r>
          </a:p>
          <a:p>
            <a:pPr algn="ctr"/>
            <a:r>
              <a:rPr lang="en-US" dirty="0"/>
              <a:t>serve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5D8161-3437-96BC-A502-31F8070F57DB}"/>
              </a:ext>
            </a:extLst>
          </p:cNvPr>
          <p:cNvSpPr txBox="1"/>
          <p:nvPr/>
        </p:nvSpPr>
        <p:spPr>
          <a:xfrm>
            <a:off x="2073898" y="6226143"/>
            <a:ext cx="93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Drafted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E3BF5B-1350-2BBB-2689-4058742CFD4E}"/>
              </a:ext>
            </a:extLst>
          </p:cNvPr>
          <p:cNvSpPr txBox="1"/>
          <p:nvPr/>
        </p:nvSpPr>
        <p:spPr>
          <a:xfrm>
            <a:off x="4015348" y="6235650"/>
            <a:ext cx="134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Drafted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83D607-3795-AF8A-10C2-EFD0DA0BFECE}"/>
              </a:ext>
            </a:extLst>
          </p:cNvPr>
          <p:cNvSpPr txBox="1"/>
          <p:nvPr/>
        </p:nvSpPr>
        <p:spPr>
          <a:xfrm>
            <a:off x="6059738" y="2226939"/>
            <a:ext cx="55911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Assume that the always-takers got split evenly into drafted and not-drafted.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The power of randomness!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many always-takers here?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811732-75C8-4D31-42D7-F576F5552B55}"/>
              </a:ext>
            </a:extLst>
          </p:cNvPr>
          <p:cNvGrpSpPr/>
          <p:nvPr/>
        </p:nvGrpSpPr>
        <p:grpSpPr>
          <a:xfrm>
            <a:off x="6046656" y="3915622"/>
            <a:ext cx="5591175" cy="917062"/>
            <a:chOff x="6095999" y="4072327"/>
            <a:chExt cx="5591175" cy="94447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60F9B0-E6F2-C9CF-7435-10AAD12E8EF5}"/>
                </a:ext>
              </a:extLst>
            </p:cNvPr>
            <p:cNvSpPr txBox="1"/>
            <p:nvPr/>
          </p:nvSpPr>
          <p:spPr>
            <a:xfrm>
              <a:off x="6095999" y="4604733"/>
              <a:ext cx="5591175" cy="412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So how many compliers are here?</a:t>
              </a: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F152396-C9E3-4585-B494-44BA7DCE8C77}"/>
                </a:ext>
              </a:extLst>
            </p:cNvPr>
            <p:cNvSpPr/>
            <p:nvPr/>
          </p:nvSpPr>
          <p:spPr>
            <a:xfrm>
              <a:off x="6536392" y="4072327"/>
              <a:ext cx="1047383" cy="476068"/>
            </a:xfrm>
            <a:custGeom>
              <a:avLst/>
              <a:gdLst>
                <a:gd name="connsiteX0" fmla="*/ 1957387 w 1957387"/>
                <a:gd name="connsiteY0" fmla="*/ 685800 h 685800"/>
                <a:gd name="connsiteX1" fmla="*/ 1157287 w 1957387"/>
                <a:gd name="connsiteY1" fmla="*/ 285750 h 685800"/>
                <a:gd name="connsiteX2" fmla="*/ 0 w 1957387"/>
                <a:gd name="connsiteY2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7387" h="685800">
                  <a:moveTo>
                    <a:pt x="1957387" y="685800"/>
                  </a:moveTo>
                  <a:cubicBezTo>
                    <a:pt x="1720452" y="542925"/>
                    <a:pt x="1483518" y="400050"/>
                    <a:pt x="1157287" y="285750"/>
                  </a:cubicBezTo>
                  <a:cubicBezTo>
                    <a:pt x="831056" y="171450"/>
                    <a:pt x="415528" y="85725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6EC412-711B-3BB7-B816-6D966E6609C4}"/>
              </a:ext>
            </a:extLst>
          </p:cNvPr>
          <p:cNvGrpSpPr/>
          <p:nvPr/>
        </p:nvGrpSpPr>
        <p:grpSpPr>
          <a:xfrm>
            <a:off x="4914010" y="5400686"/>
            <a:ext cx="6772272" cy="1009596"/>
            <a:chOff x="5029201" y="5576153"/>
            <a:chExt cx="6772272" cy="10095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7602F84-F0DE-2279-4633-F937DFF70DA1}"/>
                </a:ext>
              </a:extLst>
            </p:cNvPr>
            <p:cNvSpPr txBox="1"/>
            <p:nvPr/>
          </p:nvSpPr>
          <p:spPr>
            <a:xfrm>
              <a:off x="6210298" y="5576153"/>
              <a:ext cx="5591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How about here?</a:t>
              </a: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E8D2DC1-D993-5213-7F25-ED48BE3BD88D}"/>
                </a:ext>
              </a:extLst>
            </p:cNvPr>
            <p:cNvSpPr/>
            <p:nvPr/>
          </p:nvSpPr>
          <p:spPr>
            <a:xfrm>
              <a:off x="5029201" y="5972175"/>
              <a:ext cx="2471948" cy="613574"/>
            </a:xfrm>
            <a:custGeom>
              <a:avLst/>
              <a:gdLst>
                <a:gd name="connsiteX0" fmla="*/ 3300413 w 3300413"/>
                <a:gd name="connsiteY0" fmla="*/ 14288 h 613574"/>
                <a:gd name="connsiteX1" fmla="*/ 2786063 w 3300413"/>
                <a:gd name="connsiteY1" fmla="*/ 385763 h 613574"/>
                <a:gd name="connsiteX2" fmla="*/ 1214438 w 3300413"/>
                <a:gd name="connsiteY2" fmla="*/ 600075 h 613574"/>
                <a:gd name="connsiteX3" fmla="*/ 0 w 3300413"/>
                <a:gd name="connsiteY3" fmla="*/ 0 h 61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0413" h="613574">
                  <a:moveTo>
                    <a:pt x="3300413" y="14288"/>
                  </a:moveTo>
                  <a:cubicBezTo>
                    <a:pt x="3217069" y="151210"/>
                    <a:pt x="3133725" y="288132"/>
                    <a:pt x="2786063" y="385763"/>
                  </a:cubicBezTo>
                  <a:cubicBezTo>
                    <a:pt x="2438401" y="483394"/>
                    <a:pt x="1678782" y="664369"/>
                    <a:pt x="1214438" y="600075"/>
                  </a:cubicBezTo>
                  <a:cubicBezTo>
                    <a:pt x="750094" y="535781"/>
                    <a:pt x="375047" y="267890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EABF716-798C-D468-0F38-E25BC7812602}"/>
              </a:ext>
            </a:extLst>
          </p:cNvPr>
          <p:cNvSpPr txBox="1"/>
          <p:nvPr/>
        </p:nvSpPr>
        <p:spPr>
          <a:xfrm>
            <a:off x="8787672" y="3455697"/>
            <a:ext cx="234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 person, same as the not drafted group!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F19571-D261-8AED-5A95-72E97338B150}"/>
              </a:ext>
            </a:extLst>
          </p:cNvPr>
          <p:cNvSpPr txBox="1"/>
          <p:nvPr/>
        </p:nvSpPr>
        <p:spPr>
          <a:xfrm>
            <a:off x="7462492" y="4752704"/>
            <a:ext cx="211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3-1=2 people!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211CDE-355D-5D5A-C9B5-93FB6157E724}"/>
              </a:ext>
            </a:extLst>
          </p:cNvPr>
          <p:cNvSpPr txBox="1"/>
          <p:nvPr/>
        </p:nvSpPr>
        <p:spPr>
          <a:xfrm>
            <a:off x="7369132" y="5866062"/>
            <a:ext cx="2116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 never-taker and 2 compliers, by the same logic!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71669BA-0927-277B-5EBA-337B3FCBCD49}"/>
              </a:ext>
            </a:extLst>
          </p:cNvPr>
          <p:cNvGrpSpPr/>
          <p:nvPr/>
        </p:nvGrpSpPr>
        <p:grpSpPr>
          <a:xfrm>
            <a:off x="9681272" y="4832037"/>
            <a:ext cx="2444890" cy="1957355"/>
            <a:chOff x="9452919" y="-172995"/>
            <a:chExt cx="2739081" cy="219288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064F0C2A-E1E3-4BD7-81EE-C6C043C57218}"/>
                </a:ext>
              </a:extLst>
            </p:cNvPr>
            <p:cNvSpPr/>
            <p:nvPr/>
          </p:nvSpPr>
          <p:spPr>
            <a:xfrm>
              <a:off x="9452919" y="-172995"/>
              <a:ext cx="2739081" cy="219288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0A8BCB2-58B8-5256-D4F1-2CBF1F2CAAB1}"/>
                </a:ext>
              </a:extLst>
            </p:cNvPr>
            <p:cNvGrpSpPr/>
            <p:nvPr/>
          </p:nvGrpSpPr>
          <p:grpSpPr>
            <a:xfrm>
              <a:off x="9635628" y="-20719"/>
              <a:ext cx="2416535" cy="1992825"/>
              <a:chOff x="9635628" y="-20719"/>
              <a:chExt cx="2416535" cy="1992825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9A73A6F-62FB-500A-3DA8-6DCFC5B98A8A}"/>
                  </a:ext>
                </a:extLst>
              </p:cNvPr>
              <p:cNvGrpSpPr/>
              <p:nvPr/>
            </p:nvGrpSpPr>
            <p:grpSpPr>
              <a:xfrm>
                <a:off x="9755271" y="-20719"/>
                <a:ext cx="2296892" cy="977215"/>
                <a:chOff x="1199011" y="2468557"/>
                <a:chExt cx="3797549" cy="1615671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269503F-1FE3-AF5A-BC4B-B56B9E0081A0}"/>
                    </a:ext>
                  </a:extLst>
                </p:cNvPr>
                <p:cNvSpPr txBox="1"/>
                <p:nvPr/>
              </p:nvSpPr>
              <p:spPr>
                <a:xfrm>
                  <a:off x="2481925" y="2468557"/>
                  <a:ext cx="1266745" cy="508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Drafted</a:t>
                  </a:r>
                </a:p>
              </p:txBody>
            </p: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4645E5B2-B75E-B0B2-45AF-508B4D3304A4}"/>
                    </a:ext>
                  </a:extLst>
                </p:cNvPr>
                <p:cNvGrpSpPr/>
                <p:nvPr/>
              </p:nvGrpSpPr>
              <p:grpSpPr>
                <a:xfrm>
                  <a:off x="1199011" y="2706941"/>
                  <a:ext cx="869829" cy="1364322"/>
                  <a:chOff x="8012095" y="8705"/>
                  <a:chExt cx="869829" cy="1364322"/>
                </a:xfrm>
              </p:grpSpPr>
              <p:pic>
                <p:nvPicPr>
                  <p:cNvPr id="61" name="Picture 60">
                    <a:extLst>
                      <a:ext uri="{FF2B5EF4-FFF2-40B4-BE49-F238E27FC236}">
                        <a16:creationId xmlns:a16="http://schemas.microsoft.com/office/drawing/2014/main" id="{FB319E36-71AD-75A7-5C05-EE657AD4DA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8012095" y="59679"/>
                    <a:ext cx="869829" cy="1313348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4" descr="Military Beret Cap With Star PNG &amp; SVG Design For T-Shirts">
                    <a:extLst>
                      <a:ext uri="{FF2B5EF4-FFF2-40B4-BE49-F238E27FC236}">
                        <a16:creationId xmlns:a16="http://schemas.microsoft.com/office/drawing/2014/main" id="{350C0CE6-7F19-8FAF-CA8A-793CF1535DD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140468" y="8705"/>
                    <a:ext cx="515023" cy="515023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0A5B64A3-B2D9-FC4C-735C-5624F6F96F6C}"/>
                    </a:ext>
                  </a:extLst>
                </p:cNvPr>
                <p:cNvGrpSpPr/>
                <p:nvPr/>
              </p:nvGrpSpPr>
              <p:grpSpPr>
                <a:xfrm>
                  <a:off x="4126731" y="2719906"/>
                  <a:ext cx="869829" cy="1364322"/>
                  <a:chOff x="8012095" y="8705"/>
                  <a:chExt cx="869829" cy="1364322"/>
                </a:xfrm>
              </p:grpSpPr>
              <p:pic>
                <p:nvPicPr>
                  <p:cNvPr id="59" name="Picture 58">
                    <a:extLst>
                      <a:ext uri="{FF2B5EF4-FFF2-40B4-BE49-F238E27FC236}">
                        <a16:creationId xmlns:a16="http://schemas.microsoft.com/office/drawing/2014/main" id="{9753A28F-D4B0-758D-C146-057DAF9352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8012095" y="59679"/>
                    <a:ext cx="869829" cy="1313348"/>
                  </a:xfrm>
                  <a:prstGeom prst="rect">
                    <a:avLst/>
                  </a:prstGeom>
                </p:spPr>
              </p:pic>
              <p:pic>
                <p:nvPicPr>
                  <p:cNvPr id="60" name="Picture 4" descr="Military Beret Cap With Star PNG &amp; SVG Design For T-Shirts">
                    <a:extLst>
                      <a:ext uri="{FF2B5EF4-FFF2-40B4-BE49-F238E27FC236}">
                        <a16:creationId xmlns:a16="http://schemas.microsoft.com/office/drawing/2014/main" id="{457DADD6-D994-D353-092B-6B9194B7444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140468" y="8705"/>
                    <a:ext cx="515023" cy="515023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C50BAE08-30C0-F0BD-3A94-44AF9A52BCF0}"/>
                    </a:ext>
                  </a:extLst>
                </p:cNvPr>
                <p:cNvGrpSpPr/>
                <p:nvPr/>
              </p:nvGrpSpPr>
              <p:grpSpPr>
                <a:xfrm>
                  <a:off x="2197213" y="2835900"/>
                  <a:ext cx="713277" cy="1233065"/>
                  <a:chOff x="8802417" y="4582488"/>
                  <a:chExt cx="713277" cy="1233065"/>
                </a:xfrm>
              </p:grpSpPr>
              <p:pic>
                <p:nvPicPr>
                  <p:cNvPr id="57" name="Picture 7" descr="Adoptable Rabbits | morabbit">
                    <a:extLst>
                      <a:ext uri="{FF2B5EF4-FFF2-40B4-BE49-F238E27FC236}">
                        <a16:creationId xmlns:a16="http://schemas.microsoft.com/office/drawing/2014/main" id="{F71FD1C7-F7FA-02CC-4AFF-A9BFB83374D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8802417" y="4641208"/>
                    <a:ext cx="713277" cy="1174345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8" name="Picture 4" descr="Military Beret Cap With Star PNG &amp; SVG Design For T-Shirts">
                    <a:extLst>
                      <a:ext uri="{FF2B5EF4-FFF2-40B4-BE49-F238E27FC236}">
                        <a16:creationId xmlns:a16="http://schemas.microsoft.com/office/drawing/2014/main" id="{97DB50AC-4084-F013-26BB-900A79CD308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907805" y="4582488"/>
                    <a:ext cx="419009" cy="419009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E0657040-950E-60BD-22D5-F1FF839DFEA2}"/>
                    </a:ext>
                  </a:extLst>
                </p:cNvPr>
                <p:cNvGrpSpPr/>
                <p:nvPr/>
              </p:nvGrpSpPr>
              <p:grpSpPr>
                <a:xfrm>
                  <a:off x="3131144" y="3060520"/>
                  <a:ext cx="837121" cy="871095"/>
                  <a:chOff x="10976721" y="1541196"/>
                  <a:chExt cx="837121" cy="871095"/>
                </a:xfrm>
              </p:grpSpPr>
              <p:pic>
                <p:nvPicPr>
                  <p:cNvPr id="55" name="Picture 54">
                    <a:extLst>
                      <a:ext uri="{FF2B5EF4-FFF2-40B4-BE49-F238E27FC236}">
                        <a16:creationId xmlns:a16="http://schemas.microsoft.com/office/drawing/2014/main" id="{DD4F2033-2355-8FA0-C65F-FD2B08ABBA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976721" y="1541196"/>
                    <a:ext cx="687021" cy="871095"/>
                  </a:xfrm>
                  <a:prstGeom prst="rect">
                    <a:avLst/>
                  </a:prstGeom>
                </p:spPr>
              </p:pic>
              <p:pic>
                <p:nvPicPr>
                  <p:cNvPr id="56" name="Picture 6" descr="Tie Dye T-Shirt - Classic Rainbow Spiral - Psychedelic Shirt">
                    <a:extLst>
                      <a:ext uri="{FF2B5EF4-FFF2-40B4-BE49-F238E27FC236}">
                        <a16:creationId xmlns:a16="http://schemas.microsoft.com/office/drawing/2014/main" id="{DC9EE4F4-2B31-A83B-0180-AD78FB0E19C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-1" b="44407"/>
                  <a:stretch/>
                </p:blipFill>
                <p:spPr bwMode="auto">
                  <a:xfrm>
                    <a:off x="10979411" y="1836491"/>
                    <a:ext cx="834431" cy="431331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094BAA67-0DED-9230-8853-63C6398E47C0}"/>
                  </a:ext>
                </a:extLst>
              </p:cNvPr>
              <p:cNvGrpSpPr/>
              <p:nvPr/>
            </p:nvGrpSpPr>
            <p:grpSpPr>
              <a:xfrm>
                <a:off x="9635628" y="961679"/>
                <a:ext cx="2309611" cy="1010427"/>
                <a:chOff x="7291055" y="2494410"/>
                <a:chExt cx="3602227" cy="1575931"/>
              </a:xfrm>
            </p:grpSpPr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BF09B63E-2365-1C54-2EAC-6D160CC6B8DB}"/>
                    </a:ext>
                  </a:extLst>
                </p:cNvPr>
                <p:cNvSpPr txBox="1"/>
                <p:nvPr/>
              </p:nvSpPr>
              <p:spPr>
                <a:xfrm>
                  <a:off x="8055051" y="2494410"/>
                  <a:ext cx="1853914" cy="5280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Not drafted</a:t>
                  </a: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1BF36D22-E364-A4E5-4CE2-2F73A244415C}"/>
                    </a:ext>
                  </a:extLst>
                </p:cNvPr>
                <p:cNvGrpSpPr/>
                <p:nvPr/>
              </p:nvGrpSpPr>
              <p:grpSpPr>
                <a:xfrm>
                  <a:off x="7291055" y="2756993"/>
                  <a:ext cx="869829" cy="1313348"/>
                  <a:chOff x="7999130" y="1323857"/>
                  <a:chExt cx="869829" cy="1313348"/>
                </a:xfrm>
              </p:grpSpPr>
              <p:pic>
                <p:nvPicPr>
                  <p:cNvPr id="75" name="Picture 74">
                    <a:extLst>
                      <a:ext uri="{FF2B5EF4-FFF2-40B4-BE49-F238E27FC236}">
                        <a16:creationId xmlns:a16="http://schemas.microsoft.com/office/drawing/2014/main" id="{F4E9BB1A-5D75-1D87-3B95-8213590AC8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999130" y="1323857"/>
                    <a:ext cx="869829" cy="1313348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6" descr="Tie Dye T-Shirt - Classic Rainbow Spiral - Psychedelic Shirt">
                    <a:extLst>
                      <a:ext uri="{FF2B5EF4-FFF2-40B4-BE49-F238E27FC236}">
                        <a16:creationId xmlns:a16="http://schemas.microsoft.com/office/drawing/2014/main" id="{BC510251-6B98-C139-47BD-C3F179FB04E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2682"/>
                  <a:stretch/>
                </p:blipFill>
                <p:spPr bwMode="auto">
                  <a:xfrm>
                    <a:off x="8146012" y="1853520"/>
                    <a:ext cx="599974" cy="431331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46C54390-AEBF-61C4-EE44-FA4F1D40737B}"/>
                    </a:ext>
                  </a:extLst>
                </p:cNvPr>
                <p:cNvGrpSpPr/>
                <p:nvPr/>
              </p:nvGrpSpPr>
              <p:grpSpPr>
                <a:xfrm>
                  <a:off x="9173162" y="2745261"/>
                  <a:ext cx="869829" cy="1313348"/>
                  <a:chOff x="7999130" y="1323857"/>
                  <a:chExt cx="869829" cy="1313348"/>
                </a:xfrm>
              </p:grpSpPr>
              <p:pic>
                <p:nvPicPr>
                  <p:cNvPr id="73" name="Picture 72">
                    <a:extLst>
                      <a:ext uri="{FF2B5EF4-FFF2-40B4-BE49-F238E27FC236}">
                        <a16:creationId xmlns:a16="http://schemas.microsoft.com/office/drawing/2014/main" id="{4DF773EC-6D6A-D660-2228-B68B32C523D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999130" y="1323857"/>
                    <a:ext cx="869829" cy="1313348"/>
                  </a:xfrm>
                  <a:prstGeom prst="rect">
                    <a:avLst/>
                  </a:prstGeom>
                </p:spPr>
              </p:pic>
              <p:pic>
                <p:nvPicPr>
                  <p:cNvPr id="74" name="Picture 6" descr="Tie Dye T-Shirt - Classic Rainbow Spiral - Psychedelic Shirt">
                    <a:extLst>
                      <a:ext uri="{FF2B5EF4-FFF2-40B4-BE49-F238E27FC236}">
                        <a16:creationId xmlns:a16="http://schemas.microsoft.com/office/drawing/2014/main" id="{F52D5824-C596-60D5-D2BC-8BD2D0FD243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2682"/>
                  <a:stretch/>
                </p:blipFill>
                <p:spPr bwMode="auto">
                  <a:xfrm>
                    <a:off x="8146012" y="1853520"/>
                    <a:ext cx="599974" cy="431331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DFD9E016-09E6-3DF9-5A8C-B9B0688EC33E}"/>
                    </a:ext>
                  </a:extLst>
                </p:cNvPr>
                <p:cNvGrpSpPr/>
                <p:nvPr/>
              </p:nvGrpSpPr>
              <p:grpSpPr>
                <a:xfrm>
                  <a:off x="10180005" y="2814626"/>
                  <a:ext cx="713277" cy="1233065"/>
                  <a:chOff x="8802417" y="4582488"/>
                  <a:chExt cx="713277" cy="1233065"/>
                </a:xfrm>
              </p:grpSpPr>
              <p:pic>
                <p:nvPicPr>
                  <p:cNvPr id="71" name="Picture 7" descr="Adoptable Rabbits | morabbit">
                    <a:extLst>
                      <a:ext uri="{FF2B5EF4-FFF2-40B4-BE49-F238E27FC236}">
                        <a16:creationId xmlns:a16="http://schemas.microsoft.com/office/drawing/2014/main" id="{C84BF1AB-4B43-0AF7-3778-4C5356D55FF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8802417" y="4641208"/>
                    <a:ext cx="713277" cy="1174345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2" name="Picture 4" descr="Military Beret Cap With Star PNG &amp; SVG Design For T-Shirts">
                    <a:extLst>
                      <a:ext uri="{FF2B5EF4-FFF2-40B4-BE49-F238E27FC236}">
                        <a16:creationId xmlns:a16="http://schemas.microsoft.com/office/drawing/2014/main" id="{92C6DBD7-B3FC-A851-2561-E06A1256F1F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907805" y="4582488"/>
                    <a:ext cx="419009" cy="419009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C429A968-953C-2845-C2A0-D3CFDA9A1A86}"/>
                    </a:ext>
                  </a:extLst>
                </p:cNvPr>
                <p:cNvGrpSpPr/>
                <p:nvPr/>
              </p:nvGrpSpPr>
              <p:grpSpPr>
                <a:xfrm>
                  <a:off x="8345909" y="3020981"/>
                  <a:ext cx="837121" cy="871095"/>
                  <a:chOff x="10976721" y="1541196"/>
                  <a:chExt cx="837121" cy="871095"/>
                </a:xfrm>
              </p:grpSpPr>
              <p:pic>
                <p:nvPicPr>
                  <p:cNvPr id="69" name="Picture 68">
                    <a:extLst>
                      <a:ext uri="{FF2B5EF4-FFF2-40B4-BE49-F238E27FC236}">
                        <a16:creationId xmlns:a16="http://schemas.microsoft.com/office/drawing/2014/main" id="{B86141AF-9B61-0E12-FA03-333FE71602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976721" y="1541196"/>
                    <a:ext cx="687021" cy="871095"/>
                  </a:xfrm>
                  <a:prstGeom prst="rect">
                    <a:avLst/>
                  </a:prstGeom>
                </p:spPr>
              </p:pic>
              <p:pic>
                <p:nvPicPr>
                  <p:cNvPr id="70" name="Picture 6" descr="Tie Dye T-Shirt - Classic Rainbow Spiral - Psychedelic Shirt">
                    <a:extLst>
                      <a:ext uri="{FF2B5EF4-FFF2-40B4-BE49-F238E27FC236}">
                        <a16:creationId xmlns:a16="http://schemas.microsoft.com/office/drawing/2014/main" id="{9BBF31AF-4D72-631B-FAE3-AEBE63E6386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-1" b="44407"/>
                  <a:stretch/>
                </p:blipFill>
                <p:spPr bwMode="auto">
                  <a:xfrm>
                    <a:off x="10979411" y="1836491"/>
                    <a:ext cx="834431" cy="431331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  <p:sp>
        <p:nvSpPr>
          <p:cNvPr id="78" name="Freeform 77">
            <a:extLst>
              <a:ext uri="{FF2B5EF4-FFF2-40B4-BE49-F238E27FC236}">
                <a16:creationId xmlns:a16="http://schemas.microsoft.com/office/drawing/2014/main" id="{232DD434-5BA6-B442-12A4-B375EDA11384}"/>
              </a:ext>
            </a:extLst>
          </p:cNvPr>
          <p:cNvSpPr/>
          <p:nvPr/>
        </p:nvSpPr>
        <p:spPr>
          <a:xfrm>
            <a:off x="3235569" y="1496563"/>
            <a:ext cx="3704493" cy="2465617"/>
          </a:xfrm>
          <a:custGeom>
            <a:avLst/>
            <a:gdLst>
              <a:gd name="connsiteX0" fmla="*/ 3704493 w 3704493"/>
              <a:gd name="connsiteY0" fmla="*/ 1938299 h 2465617"/>
              <a:gd name="connsiteX1" fmla="*/ 3341077 w 3704493"/>
              <a:gd name="connsiteY1" fmla="*/ 2407222 h 2465617"/>
              <a:gd name="connsiteX2" fmla="*/ 2133600 w 3704493"/>
              <a:gd name="connsiteY2" fmla="*/ 2196206 h 2465617"/>
              <a:gd name="connsiteX3" fmla="*/ 445477 w 3704493"/>
              <a:gd name="connsiteY3" fmla="*/ 62606 h 2465617"/>
              <a:gd name="connsiteX4" fmla="*/ 0 w 3704493"/>
              <a:gd name="connsiteY4" fmla="*/ 777714 h 246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493" h="2465617">
                <a:moveTo>
                  <a:pt x="3704493" y="1938299"/>
                </a:moveTo>
                <a:cubicBezTo>
                  <a:pt x="3653692" y="2151268"/>
                  <a:pt x="3602892" y="2364238"/>
                  <a:pt x="3341077" y="2407222"/>
                </a:cubicBezTo>
                <a:cubicBezTo>
                  <a:pt x="3079261" y="2450207"/>
                  <a:pt x="2616200" y="2586975"/>
                  <a:pt x="2133600" y="2196206"/>
                </a:cubicBezTo>
                <a:cubicBezTo>
                  <a:pt x="1651000" y="1805437"/>
                  <a:pt x="801077" y="299021"/>
                  <a:pt x="445477" y="62606"/>
                </a:cubicBezTo>
                <a:cubicBezTo>
                  <a:pt x="89877" y="-173809"/>
                  <a:pt x="44938" y="301952"/>
                  <a:pt x="0" y="77771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9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40" grpId="0"/>
      <p:bldP spid="41" grpId="0"/>
      <p:bldP spid="48" grpId="0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A74B-BD54-A061-EE6C-942B1C3C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Q2: Is -$4 big or small?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1557B-CE6F-73FE-BB8C-CAD1BB884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3906" y="1825625"/>
            <a:ext cx="5249893" cy="970416"/>
          </a:xfrm>
        </p:spPr>
        <p:txBody>
          <a:bodyPr>
            <a:normAutofit/>
          </a:bodyPr>
          <a:lstStyle/>
          <a:p>
            <a:r>
              <a:rPr lang="en-US" sz="2400" dirty="0"/>
              <a:t>What is the average income among the always-takers here?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9038D8-0022-8FFC-32E5-AAC3CC1655D2}"/>
              </a:ext>
            </a:extLst>
          </p:cNvPr>
          <p:cNvGrpSpPr/>
          <p:nvPr/>
        </p:nvGrpSpPr>
        <p:grpSpPr>
          <a:xfrm>
            <a:off x="505718" y="2019886"/>
            <a:ext cx="5460148" cy="4585096"/>
            <a:chOff x="505718" y="2019886"/>
            <a:chExt cx="5460148" cy="45850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84E94FD-3BEA-45B7-6B0B-33F34C40BD41}"/>
                </a:ext>
              </a:extLst>
            </p:cNvPr>
            <p:cNvGrpSpPr/>
            <p:nvPr/>
          </p:nvGrpSpPr>
          <p:grpSpPr>
            <a:xfrm>
              <a:off x="1615704" y="2019886"/>
              <a:ext cx="4108450" cy="4108450"/>
              <a:chOff x="847725" y="1468437"/>
              <a:chExt cx="5095875" cy="509587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90D9647-017A-08BF-2CC9-7226C194DF49}"/>
                  </a:ext>
                </a:extLst>
              </p:cNvPr>
              <p:cNvSpPr/>
              <p:nvPr/>
            </p:nvSpPr>
            <p:spPr>
              <a:xfrm>
                <a:off x="847725" y="1468437"/>
                <a:ext cx="5095875" cy="5095875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0F678E96-EFD9-9B1D-7E53-649B9DC42DB5}"/>
                  </a:ext>
                </a:extLst>
              </p:cNvPr>
              <p:cNvCxnSpPr>
                <a:stCxn id="5" idx="0"/>
              </p:cNvCxnSpPr>
              <p:nvPr/>
            </p:nvCxnSpPr>
            <p:spPr>
              <a:xfrm>
                <a:off x="3395663" y="1468437"/>
                <a:ext cx="4762" cy="5024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F56B7A5-B761-7E21-C01A-3649F03A0445}"/>
                  </a:ext>
                </a:extLst>
              </p:cNvPr>
              <p:cNvCxnSpPr>
                <a:cxnSpLocks/>
                <a:endCxn id="5" idx="3"/>
              </p:cNvCxnSpPr>
              <p:nvPr/>
            </p:nvCxnSpPr>
            <p:spPr>
              <a:xfrm>
                <a:off x="847725" y="3980656"/>
                <a:ext cx="5095875" cy="357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F0CEFE-7F00-550D-53EA-5F057647C584}"/>
                </a:ext>
              </a:extLst>
            </p:cNvPr>
            <p:cNvSpPr txBox="1"/>
            <p:nvPr/>
          </p:nvSpPr>
          <p:spPr>
            <a:xfrm>
              <a:off x="1913570" y="2148617"/>
              <a:ext cx="1520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3 people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C08F2D-5788-3BF6-FD0D-1BC3D769C3CF}"/>
                </a:ext>
              </a:extLst>
            </p:cNvPr>
            <p:cNvSpPr txBox="1"/>
            <p:nvPr/>
          </p:nvSpPr>
          <p:spPr>
            <a:xfrm>
              <a:off x="3930823" y="2149672"/>
              <a:ext cx="1520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1 person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BA6CF5-B82B-927D-10BE-4B48B87844ED}"/>
                </a:ext>
              </a:extLst>
            </p:cNvPr>
            <p:cNvSpPr txBox="1"/>
            <p:nvPr/>
          </p:nvSpPr>
          <p:spPr>
            <a:xfrm>
              <a:off x="3956731" y="4205705"/>
              <a:ext cx="1520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3 people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EEF9AC-6451-CD4D-1F34-D41F885459F5}"/>
                </a:ext>
              </a:extLst>
            </p:cNvPr>
            <p:cNvSpPr txBox="1"/>
            <p:nvPr/>
          </p:nvSpPr>
          <p:spPr>
            <a:xfrm>
              <a:off x="1882745" y="4205706"/>
              <a:ext cx="1520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1 person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6740EC-CD38-3484-3DAC-D1CB39E0E1FD}"/>
                </a:ext>
              </a:extLst>
            </p:cNvPr>
            <p:cNvSpPr txBox="1"/>
            <p:nvPr/>
          </p:nvSpPr>
          <p:spPr>
            <a:xfrm>
              <a:off x="3467737" y="2683045"/>
              <a:ext cx="2498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1 Always-taker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50ED06-1726-6C44-6290-46F8C1DCC866}"/>
                </a:ext>
              </a:extLst>
            </p:cNvPr>
            <p:cNvSpPr txBox="1"/>
            <p:nvPr/>
          </p:nvSpPr>
          <p:spPr>
            <a:xfrm>
              <a:off x="1407348" y="2635516"/>
              <a:ext cx="25064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1 Always-takers</a:t>
              </a:r>
            </a:p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 2 Compliers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E54D05-EE8D-FECD-07D3-FE33D8CE42BA}"/>
                </a:ext>
              </a:extLst>
            </p:cNvPr>
            <p:cNvSpPr txBox="1"/>
            <p:nvPr/>
          </p:nvSpPr>
          <p:spPr>
            <a:xfrm>
              <a:off x="3514830" y="4714092"/>
              <a:ext cx="2301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1 Never-taker </a:t>
              </a:r>
            </a:p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2 Compliers</a:t>
              </a:r>
            </a:p>
          </p:txBody>
        </p:sp>
        <p:pic>
          <p:nvPicPr>
            <p:cNvPr id="15" name="Picture 4" descr="Military Beret Cap With Star PNG &amp; SVG Design For T-Shirts">
              <a:extLst>
                <a:ext uri="{FF2B5EF4-FFF2-40B4-BE49-F238E27FC236}">
                  <a16:creationId xmlns:a16="http://schemas.microsoft.com/office/drawing/2014/main" id="{540FA12C-43AC-7974-56DD-07EE95A1FC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87" y="2375063"/>
              <a:ext cx="873458" cy="87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Tie Dye T-Shirt - Classic Rainbow Spiral - Psychedelic Shirt">
              <a:extLst>
                <a:ext uri="{FF2B5EF4-FFF2-40B4-BE49-F238E27FC236}">
                  <a16:creationId xmlns:a16="http://schemas.microsoft.com/office/drawing/2014/main" id="{1C01BAEC-2323-A704-1928-AA337521FA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82"/>
            <a:stretch/>
          </p:blipFill>
          <p:spPr bwMode="auto">
            <a:xfrm>
              <a:off x="505718" y="4672450"/>
              <a:ext cx="101753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59FF8C-E853-FE59-4988-EEEB7B535D69}"/>
                </a:ext>
              </a:extLst>
            </p:cNvPr>
            <p:cNvSpPr txBox="1"/>
            <p:nvPr/>
          </p:nvSpPr>
          <p:spPr>
            <a:xfrm>
              <a:off x="559189" y="3038362"/>
              <a:ext cx="870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Served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914A3F-9228-7883-CFED-BF93175C52B0}"/>
                </a:ext>
              </a:extLst>
            </p:cNvPr>
            <p:cNvSpPr txBox="1"/>
            <p:nvPr/>
          </p:nvSpPr>
          <p:spPr>
            <a:xfrm>
              <a:off x="541087" y="5421978"/>
              <a:ext cx="9492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Did not </a:t>
              </a:r>
            </a:p>
            <a:p>
              <a:pPr algn="ctr"/>
              <a:r>
                <a:rPr lang="en-US" dirty="0"/>
                <a:t>serve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F15817-BF1F-05B7-2731-CAF66479394E}"/>
                </a:ext>
              </a:extLst>
            </p:cNvPr>
            <p:cNvSpPr txBox="1"/>
            <p:nvPr/>
          </p:nvSpPr>
          <p:spPr>
            <a:xfrm>
              <a:off x="2073898" y="6226143"/>
              <a:ext cx="93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Drafted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0EFED5-958A-F135-3F21-0FFE4ABE2706}"/>
                </a:ext>
              </a:extLst>
            </p:cNvPr>
            <p:cNvSpPr txBox="1"/>
            <p:nvPr/>
          </p:nvSpPr>
          <p:spPr>
            <a:xfrm>
              <a:off x="4015348" y="6235650"/>
              <a:ext cx="1344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Not Drafted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3CF023D-39F3-438D-71CF-2387F69DB701}"/>
              </a:ext>
            </a:extLst>
          </p:cNvPr>
          <p:cNvSpPr txBox="1"/>
          <p:nvPr/>
        </p:nvSpPr>
        <p:spPr>
          <a:xfrm>
            <a:off x="1344576" y="4723392"/>
            <a:ext cx="249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1 Never-taker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B58739A-B16E-62E3-8887-B1CE5EB8BCD3}"/>
              </a:ext>
            </a:extLst>
          </p:cNvPr>
          <p:cNvGrpSpPr/>
          <p:nvPr/>
        </p:nvGrpSpPr>
        <p:grpSpPr>
          <a:xfrm>
            <a:off x="9235264" y="4757556"/>
            <a:ext cx="2865282" cy="2053855"/>
            <a:chOff x="8674443" y="4125503"/>
            <a:chExt cx="3532547" cy="2747487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C714414F-31DE-D60C-FFE3-CA8DB75E708D}"/>
                </a:ext>
              </a:extLst>
            </p:cNvPr>
            <p:cNvSpPr/>
            <p:nvPr/>
          </p:nvSpPr>
          <p:spPr>
            <a:xfrm>
              <a:off x="8674443" y="4137285"/>
              <a:ext cx="3532547" cy="27357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30CBAD3-8B88-83F8-9B35-EF98C7544DDB}"/>
                </a:ext>
              </a:extLst>
            </p:cNvPr>
            <p:cNvGrpSpPr/>
            <p:nvPr/>
          </p:nvGrpSpPr>
          <p:grpSpPr>
            <a:xfrm>
              <a:off x="9303802" y="4353172"/>
              <a:ext cx="2425013" cy="1010315"/>
              <a:chOff x="1236312" y="7310526"/>
              <a:chExt cx="4019406" cy="167457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97BDF7F-2497-F32E-A5F0-C19C41C1FD00}"/>
                  </a:ext>
                </a:extLst>
              </p:cNvPr>
              <p:cNvGrpSpPr/>
              <p:nvPr/>
            </p:nvGrpSpPr>
            <p:grpSpPr>
              <a:xfrm>
                <a:off x="1236312" y="7310526"/>
                <a:ext cx="869829" cy="1364322"/>
                <a:chOff x="8012095" y="160211"/>
                <a:chExt cx="869829" cy="1364322"/>
              </a:xfrm>
            </p:grpSpPr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AFF75005-E7A7-2962-6F7D-8D68B47FA9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12095" y="211185"/>
                  <a:ext cx="869829" cy="1313348"/>
                </a:xfrm>
                <a:prstGeom prst="rect">
                  <a:avLst/>
                </a:prstGeom>
              </p:spPr>
            </p:pic>
            <p:pic>
              <p:nvPicPr>
                <p:cNvPr id="41" name="Picture 4" descr="Military Beret Cap With Star PNG &amp; SVG Design For T-Shirts">
                  <a:extLst>
                    <a:ext uri="{FF2B5EF4-FFF2-40B4-BE49-F238E27FC236}">
                      <a16:creationId xmlns:a16="http://schemas.microsoft.com/office/drawing/2014/main" id="{029E91CF-8730-ED23-680A-370CF085C2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40468" y="160211"/>
                  <a:ext cx="515024" cy="515024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AFE71BB-DA6B-F649-581A-7A467FF0E704}"/>
                  </a:ext>
                </a:extLst>
              </p:cNvPr>
              <p:cNvGrpSpPr/>
              <p:nvPr/>
            </p:nvGrpSpPr>
            <p:grpSpPr>
              <a:xfrm>
                <a:off x="2129784" y="7367774"/>
                <a:ext cx="869829" cy="1364322"/>
                <a:chOff x="5977847" y="204494"/>
                <a:chExt cx="869829" cy="1364322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862F3CCB-E9F4-D2A7-5096-D383C865AB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77847" y="255468"/>
                  <a:ext cx="869829" cy="1313348"/>
                </a:xfrm>
                <a:prstGeom prst="rect">
                  <a:avLst/>
                </a:prstGeom>
              </p:spPr>
            </p:pic>
            <p:pic>
              <p:nvPicPr>
                <p:cNvPr id="39" name="Picture 4" descr="Military Beret Cap With Star PNG &amp; SVG Design For T-Shirts">
                  <a:extLst>
                    <a:ext uri="{FF2B5EF4-FFF2-40B4-BE49-F238E27FC236}">
                      <a16:creationId xmlns:a16="http://schemas.microsoft.com/office/drawing/2014/main" id="{265A7BAD-FCC9-838D-3F89-FE5E2B2168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06220" y="204494"/>
                  <a:ext cx="515024" cy="515024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4C90589-97DD-2746-E1D7-4C095A450A52}"/>
                  </a:ext>
                </a:extLst>
              </p:cNvPr>
              <p:cNvGrpSpPr/>
              <p:nvPr/>
            </p:nvGrpSpPr>
            <p:grpSpPr>
              <a:xfrm>
                <a:off x="4324422" y="7506888"/>
                <a:ext cx="713276" cy="1243964"/>
                <a:chOff x="10892325" y="4801397"/>
                <a:chExt cx="713276" cy="1243964"/>
              </a:xfrm>
            </p:grpSpPr>
            <p:pic>
              <p:nvPicPr>
                <p:cNvPr id="36" name="Picture 7" descr="Adoptable Rabbits | morabbit">
                  <a:extLst>
                    <a:ext uri="{FF2B5EF4-FFF2-40B4-BE49-F238E27FC236}">
                      <a16:creationId xmlns:a16="http://schemas.microsoft.com/office/drawing/2014/main" id="{161A4AB5-B19E-8E26-FA9D-A41314528E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0892325" y="4871016"/>
                  <a:ext cx="713276" cy="1174345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4" descr="Military Beret Cap With Star PNG &amp; SVG Design For T-Shirts">
                  <a:extLst>
                    <a:ext uri="{FF2B5EF4-FFF2-40B4-BE49-F238E27FC236}">
                      <a16:creationId xmlns:a16="http://schemas.microsoft.com/office/drawing/2014/main" id="{17CC329C-98E8-39D3-F8B3-076CDDEE4B8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96354" y="4801397"/>
                  <a:ext cx="419010" cy="419010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3154A95-3B76-CFE7-7A01-DCC8F6C92D01}"/>
                  </a:ext>
                </a:extLst>
              </p:cNvPr>
              <p:cNvGrpSpPr/>
              <p:nvPr/>
            </p:nvGrpSpPr>
            <p:grpSpPr>
              <a:xfrm>
                <a:off x="3240767" y="7652597"/>
                <a:ext cx="837121" cy="871095"/>
                <a:chOff x="11049043" y="1681194"/>
                <a:chExt cx="837121" cy="871095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BB086741-F0A2-FDF1-BDC4-E99281D602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049043" y="1681194"/>
                  <a:ext cx="687020" cy="871095"/>
                </a:xfrm>
                <a:prstGeom prst="rect">
                  <a:avLst/>
                </a:prstGeom>
              </p:spPr>
            </p:pic>
            <p:pic>
              <p:nvPicPr>
                <p:cNvPr id="35" name="Picture 6" descr="Tie Dye T-Shirt - Classic Rainbow Spiral - Psychedelic Shirt">
                  <a:extLst>
                    <a:ext uri="{FF2B5EF4-FFF2-40B4-BE49-F238E27FC236}">
                      <a16:creationId xmlns:a16="http://schemas.microsoft.com/office/drawing/2014/main" id="{4BA5AC9A-5818-9B9B-52E5-A5C0938F46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1" b="44407"/>
                <a:stretch/>
              </p:blipFill>
              <p:spPr bwMode="auto">
                <a:xfrm>
                  <a:off x="11051732" y="1976488"/>
                  <a:ext cx="834432" cy="431332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DCB2965-60A5-5124-1892-15F85445DD18}"/>
                  </a:ext>
                </a:extLst>
              </p:cNvPr>
              <p:cNvSpPr txBox="1"/>
              <p:nvPr/>
            </p:nvSpPr>
            <p:spPr>
              <a:xfrm>
                <a:off x="1470073" y="8452287"/>
                <a:ext cx="869828" cy="510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$1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EFEEDE-B181-14EF-539C-0A6D75CCD6CB}"/>
                  </a:ext>
                </a:extLst>
              </p:cNvPr>
              <p:cNvSpPr txBox="1"/>
              <p:nvPr/>
            </p:nvSpPr>
            <p:spPr>
              <a:xfrm>
                <a:off x="2312450" y="8462328"/>
                <a:ext cx="869828" cy="510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$2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8E48D41-15F3-92D6-6434-A4F9B4B40D80}"/>
                  </a:ext>
                </a:extLst>
              </p:cNvPr>
              <p:cNvSpPr txBox="1"/>
              <p:nvPr/>
            </p:nvSpPr>
            <p:spPr>
              <a:xfrm>
                <a:off x="4385890" y="8474970"/>
                <a:ext cx="869828" cy="510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$8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38A8B8-FB6F-BEA4-6AE0-3D99325EA307}"/>
                  </a:ext>
                </a:extLst>
              </p:cNvPr>
              <p:cNvSpPr txBox="1"/>
              <p:nvPr/>
            </p:nvSpPr>
            <p:spPr>
              <a:xfrm>
                <a:off x="3380595" y="8403549"/>
                <a:ext cx="834432" cy="510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$4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18CF9EF-3768-B417-5799-FC6134227ED9}"/>
                </a:ext>
              </a:extLst>
            </p:cNvPr>
            <p:cNvGrpSpPr/>
            <p:nvPr/>
          </p:nvGrpSpPr>
          <p:grpSpPr>
            <a:xfrm>
              <a:off x="9205833" y="5636183"/>
              <a:ext cx="2615764" cy="1050963"/>
              <a:chOff x="7328356" y="7376120"/>
              <a:chExt cx="3921742" cy="157568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CA34976-8919-A849-EA79-3296D8376BB5}"/>
                  </a:ext>
                </a:extLst>
              </p:cNvPr>
              <p:cNvGrpSpPr/>
              <p:nvPr/>
            </p:nvGrpSpPr>
            <p:grpSpPr>
              <a:xfrm>
                <a:off x="7328356" y="7414641"/>
                <a:ext cx="869829" cy="1313348"/>
                <a:chOff x="7999130" y="1529426"/>
                <a:chExt cx="869829" cy="1313348"/>
              </a:xfrm>
            </p:grpSpPr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FCAFF895-D318-104D-E8BA-7F5250B623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99130" y="1529426"/>
                  <a:ext cx="869829" cy="1313348"/>
                </a:xfrm>
                <a:prstGeom prst="rect">
                  <a:avLst/>
                </a:prstGeom>
              </p:spPr>
            </p:pic>
            <p:pic>
              <p:nvPicPr>
                <p:cNvPr id="58" name="Picture 6" descr="Tie Dye T-Shirt - Classic Rainbow Spiral - Psychedelic Shirt">
                  <a:extLst>
                    <a:ext uri="{FF2B5EF4-FFF2-40B4-BE49-F238E27FC236}">
                      <a16:creationId xmlns:a16="http://schemas.microsoft.com/office/drawing/2014/main" id="{1BEA515B-6830-5A40-A73F-3AC676DFC7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2682"/>
                <a:stretch/>
              </p:blipFill>
              <p:spPr bwMode="auto">
                <a:xfrm>
                  <a:off x="8146011" y="2059088"/>
                  <a:ext cx="599974" cy="431332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C4A0FF2-88F4-AEA3-6941-9E7A7D4FBEED}"/>
                  </a:ext>
                </a:extLst>
              </p:cNvPr>
              <p:cNvGrpSpPr/>
              <p:nvPr/>
            </p:nvGrpSpPr>
            <p:grpSpPr>
              <a:xfrm>
                <a:off x="8314446" y="7376120"/>
                <a:ext cx="869830" cy="1313348"/>
                <a:chOff x="7103113" y="1502637"/>
                <a:chExt cx="869830" cy="1313348"/>
              </a:xfrm>
            </p:grpSpPr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BCE158AF-2376-D4D6-6E63-683BF8E139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03113" y="1502637"/>
                  <a:ext cx="869830" cy="1313348"/>
                </a:xfrm>
                <a:prstGeom prst="rect">
                  <a:avLst/>
                </a:prstGeom>
              </p:spPr>
            </p:pic>
            <p:pic>
              <p:nvPicPr>
                <p:cNvPr id="56" name="Picture 6" descr="Tie Dye T-Shirt - Classic Rainbow Spiral - Psychedelic Shirt">
                  <a:extLst>
                    <a:ext uri="{FF2B5EF4-FFF2-40B4-BE49-F238E27FC236}">
                      <a16:creationId xmlns:a16="http://schemas.microsoft.com/office/drawing/2014/main" id="{19569F1F-F5F4-F1CA-CF4D-013015F20A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2682"/>
                <a:stretch/>
              </p:blipFill>
              <p:spPr bwMode="auto">
                <a:xfrm>
                  <a:off x="7249998" y="2032299"/>
                  <a:ext cx="599973" cy="431330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6D5EEE7-FF15-0387-26E4-6CE1F7AF253E}"/>
                  </a:ext>
                </a:extLst>
              </p:cNvPr>
              <p:cNvGrpSpPr/>
              <p:nvPr/>
            </p:nvGrpSpPr>
            <p:grpSpPr>
              <a:xfrm>
                <a:off x="10217309" y="7472274"/>
                <a:ext cx="713277" cy="1233066"/>
                <a:chOff x="8802420" y="4788057"/>
                <a:chExt cx="713277" cy="1233066"/>
              </a:xfrm>
            </p:grpSpPr>
            <p:pic>
              <p:nvPicPr>
                <p:cNvPr id="53" name="Picture 7" descr="Adoptable Rabbits | morabbit">
                  <a:extLst>
                    <a:ext uri="{FF2B5EF4-FFF2-40B4-BE49-F238E27FC236}">
                      <a16:creationId xmlns:a16="http://schemas.microsoft.com/office/drawing/2014/main" id="{62534AC6-6782-7BF2-C672-89D838C7ED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802420" y="4846780"/>
                  <a:ext cx="713277" cy="1174343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4" descr="Military Beret Cap With Star PNG &amp; SVG Design For T-Shirts">
                  <a:extLst>
                    <a:ext uri="{FF2B5EF4-FFF2-40B4-BE49-F238E27FC236}">
                      <a16:creationId xmlns:a16="http://schemas.microsoft.com/office/drawing/2014/main" id="{8A0F2785-0F57-DBB4-5AC7-3CC30622E6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07804" y="4788057"/>
                  <a:ext cx="419010" cy="419010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7043243-C2FF-4498-47F1-AAE20E6E2D14}"/>
                  </a:ext>
                </a:extLst>
              </p:cNvPr>
              <p:cNvGrpSpPr/>
              <p:nvPr/>
            </p:nvGrpSpPr>
            <p:grpSpPr>
              <a:xfrm>
                <a:off x="9336611" y="7659902"/>
                <a:ext cx="837122" cy="871095"/>
                <a:chOff x="11930122" y="1728038"/>
                <a:chExt cx="837122" cy="871095"/>
              </a:xfrm>
            </p:grpSpPr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BF25DB52-4EE8-0B4E-28F9-B5AB28BB51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930122" y="1728038"/>
                  <a:ext cx="687021" cy="871095"/>
                </a:xfrm>
                <a:prstGeom prst="rect">
                  <a:avLst/>
                </a:prstGeom>
              </p:spPr>
            </p:pic>
            <p:pic>
              <p:nvPicPr>
                <p:cNvPr id="52" name="Picture 6" descr="Tie Dye T-Shirt - Classic Rainbow Spiral - Psychedelic Shirt">
                  <a:extLst>
                    <a:ext uri="{FF2B5EF4-FFF2-40B4-BE49-F238E27FC236}">
                      <a16:creationId xmlns:a16="http://schemas.microsoft.com/office/drawing/2014/main" id="{194B367C-6D6A-527B-2F04-139B0115CA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1" b="44407"/>
                <a:stretch/>
              </p:blipFill>
              <p:spPr bwMode="auto">
                <a:xfrm>
                  <a:off x="11932811" y="2023333"/>
                  <a:ext cx="834433" cy="431328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D9C2130-9311-E220-0B73-19B1826092D5}"/>
                  </a:ext>
                </a:extLst>
              </p:cNvPr>
              <p:cNvSpPr txBox="1"/>
              <p:nvPr/>
            </p:nvSpPr>
            <p:spPr>
              <a:xfrm>
                <a:off x="10380270" y="8442459"/>
                <a:ext cx="869828" cy="461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$8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BDE48F1-5ED8-58F7-D1D6-534B42EC4A0A}"/>
                  </a:ext>
                </a:extLst>
              </p:cNvPr>
              <p:cNvSpPr txBox="1"/>
              <p:nvPr/>
            </p:nvSpPr>
            <p:spPr>
              <a:xfrm>
                <a:off x="9510016" y="8407496"/>
                <a:ext cx="869828" cy="461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$4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794BE33-430B-FD1D-2464-3233FBF33912}"/>
                  </a:ext>
                </a:extLst>
              </p:cNvPr>
              <p:cNvSpPr txBox="1"/>
              <p:nvPr/>
            </p:nvSpPr>
            <p:spPr>
              <a:xfrm>
                <a:off x="7517090" y="8490361"/>
                <a:ext cx="869828" cy="461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$5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7CF5F-D463-B826-06B7-06E3B0CDC653}"/>
                  </a:ext>
                </a:extLst>
              </p:cNvPr>
              <p:cNvSpPr txBox="1"/>
              <p:nvPr/>
            </p:nvSpPr>
            <p:spPr>
              <a:xfrm>
                <a:off x="8574023" y="8407496"/>
                <a:ext cx="869828" cy="461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$6</a:t>
                </a: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F19869B-A63D-EA3A-8A58-BFC2A273C3EC}"/>
                </a:ext>
              </a:extLst>
            </p:cNvPr>
            <p:cNvSpPr txBox="1"/>
            <p:nvPr/>
          </p:nvSpPr>
          <p:spPr>
            <a:xfrm>
              <a:off x="10005849" y="4125503"/>
              <a:ext cx="8174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Drafted: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957685B-E1E5-2D0C-BA40-16E43A143030}"/>
                </a:ext>
              </a:extLst>
            </p:cNvPr>
            <p:cNvSpPr txBox="1"/>
            <p:nvPr/>
          </p:nvSpPr>
          <p:spPr>
            <a:xfrm>
              <a:off x="9722030" y="5365068"/>
              <a:ext cx="1138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Not Drafted: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881C62-5026-8ABF-08B2-914FDB1447A6}"/>
              </a:ext>
            </a:extLst>
          </p:cNvPr>
          <p:cNvGrpSpPr/>
          <p:nvPr/>
        </p:nvGrpSpPr>
        <p:grpSpPr>
          <a:xfrm>
            <a:off x="1777682" y="3395702"/>
            <a:ext cx="3755150" cy="2510774"/>
            <a:chOff x="1777682" y="3395702"/>
            <a:chExt cx="3755150" cy="2510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94602321-2FF9-1AF1-1710-AC8ACA482991}"/>
                    </a:ext>
                  </a:extLst>
                </p:cNvPr>
                <p:cNvSpPr txBox="1"/>
                <p:nvPr/>
              </p:nvSpPr>
              <p:spPr>
                <a:xfrm>
                  <a:off x="1817143" y="3395702"/>
                  <a:ext cx="1759712" cy="4848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Avg income: $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94602321-2FF9-1AF1-1710-AC8ACA4829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7143" y="3395702"/>
                  <a:ext cx="1759712" cy="484876"/>
                </a:xfrm>
                <a:prstGeom prst="rect">
                  <a:avLst/>
                </a:prstGeom>
                <a:blipFill>
                  <a:blip r:embed="rId8"/>
                  <a:stretch>
                    <a:fillRect l="-2878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1E981EA-3850-958F-7353-AC49C5F30845}"/>
                </a:ext>
              </a:extLst>
            </p:cNvPr>
            <p:cNvSpPr txBox="1"/>
            <p:nvPr/>
          </p:nvSpPr>
          <p:spPr>
            <a:xfrm>
              <a:off x="3821931" y="3450716"/>
              <a:ext cx="1687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Avg income: $8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9BA8BCC-0763-FB54-30AE-7193CAC9B0F9}"/>
                </a:ext>
              </a:extLst>
            </p:cNvPr>
            <p:cNvSpPr txBox="1"/>
            <p:nvPr/>
          </p:nvSpPr>
          <p:spPr>
            <a:xfrm>
              <a:off x="1777682" y="5424335"/>
              <a:ext cx="1687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Avg income: $4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2AC3610-0E71-6C6A-2C60-A5525CAAD92D}"/>
                </a:ext>
              </a:extLst>
            </p:cNvPr>
            <p:cNvSpPr txBox="1"/>
            <p:nvPr/>
          </p:nvSpPr>
          <p:spPr>
            <a:xfrm>
              <a:off x="3845254" y="5537144"/>
              <a:ext cx="1687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Avg income: $5</a:t>
              </a:r>
            </a:p>
          </p:txBody>
        </p:sp>
      </p:grpSp>
      <p:sp>
        <p:nvSpPr>
          <p:cNvPr id="66" name="Freeform 65">
            <a:extLst>
              <a:ext uri="{FF2B5EF4-FFF2-40B4-BE49-F238E27FC236}">
                <a16:creationId xmlns:a16="http://schemas.microsoft.com/office/drawing/2014/main" id="{E0036FE8-C7D7-BC0E-4523-424AC49112BC}"/>
              </a:ext>
            </a:extLst>
          </p:cNvPr>
          <p:cNvSpPr/>
          <p:nvPr/>
        </p:nvSpPr>
        <p:spPr>
          <a:xfrm rot="20955044">
            <a:off x="3398468" y="1839948"/>
            <a:ext cx="3704493" cy="1325564"/>
          </a:xfrm>
          <a:custGeom>
            <a:avLst/>
            <a:gdLst>
              <a:gd name="connsiteX0" fmla="*/ 3704493 w 3704493"/>
              <a:gd name="connsiteY0" fmla="*/ 1938299 h 2465617"/>
              <a:gd name="connsiteX1" fmla="*/ 3341077 w 3704493"/>
              <a:gd name="connsiteY1" fmla="*/ 2407222 h 2465617"/>
              <a:gd name="connsiteX2" fmla="*/ 2133600 w 3704493"/>
              <a:gd name="connsiteY2" fmla="*/ 2196206 h 2465617"/>
              <a:gd name="connsiteX3" fmla="*/ 445477 w 3704493"/>
              <a:gd name="connsiteY3" fmla="*/ 62606 h 2465617"/>
              <a:gd name="connsiteX4" fmla="*/ 0 w 3704493"/>
              <a:gd name="connsiteY4" fmla="*/ 777714 h 246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493" h="2465617">
                <a:moveTo>
                  <a:pt x="3704493" y="1938299"/>
                </a:moveTo>
                <a:cubicBezTo>
                  <a:pt x="3653692" y="2151268"/>
                  <a:pt x="3602892" y="2364238"/>
                  <a:pt x="3341077" y="2407222"/>
                </a:cubicBezTo>
                <a:cubicBezTo>
                  <a:pt x="3079261" y="2450207"/>
                  <a:pt x="2616200" y="2586975"/>
                  <a:pt x="2133600" y="2196206"/>
                </a:cubicBezTo>
                <a:cubicBezTo>
                  <a:pt x="1651000" y="1805437"/>
                  <a:pt x="801077" y="299021"/>
                  <a:pt x="445477" y="62606"/>
                </a:cubicBezTo>
                <a:cubicBezTo>
                  <a:pt x="89877" y="-173809"/>
                  <a:pt x="44938" y="301952"/>
                  <a:pt x="0" y="77771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552DC67-2ED4-E5C2-2E55-29058218E794}"/>
                  </a:ext>
                </a:extLst>
              </p:cNvPr>
              <p:cNvSpPr txBox="1"/>
              <p:nvPr/>
            </p:nvSpPr>
            <p:spPr>
              <a:xfrm>
                <a:off x="6407935" y="4392485"/>
                <a:ext cx="2393815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+1⋅8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552DC67-2ED4-E5C2-2E55-29058218E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935" y="4392485"/>
                <a:ext cx="2393815" cy="610936"/>
              </a:xfrm>
              <a:prstGeom prst="rect">
                <a:avLst/>
              </a:prstGeom>
              <a:blipFill>
                <a:blip r:embed="rId9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4C603982-6A88-812F-9A23-50E97C278DFE}"/>
              </a:ext>
            </a:extLst>
          </p:cNvPr>
          <p:cNvGrpSpPr/>
          <p:nvPr/>
        </p:nvGrpSpPr>
        <p:grpSpPr>
          <a:xfrm>
            <a:off x="6215713" y="2976284"/>
            <a:ext cx="5290486" cy="1365826"/>
            <a:chOff x="6215713" y="2976284"/>
            <a:chExt cx="5290486" cy="1365826"/>
          </a:xfrm>
        </p:grpSpPr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id="{163D24F6-BC71-BE6B-6728-F9B4A75C0AC3}"/>
                </a:ext>
              </a:extLst>
            </p:cNvPr>
            <p:cNvSpPr txBox="1">
              <a:spLocks/>
            </p:cNvSpPr>
            <p:nvPr/>
          </p:nvSpPr>
          <p:spPr>
            <a:xfrm>
              <a:off x="6256306" y="3450716"/>
              <a:ext cx="5249893" cy="8913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What is the average income among the compliers here?</a:t>
              </a: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25F5DF2C-F0B8-7095-03A5-B8FEADE6BAD5}"/>
                </a:ext>
              </a:extLst>
            </p:cNvPr>
            <p:cNvSpPr/>
            <p:nvPr/>
          </p:nvSpPr>
          <p:spPr>
            <a:xfrm>
              <a:off x="6215713" y="2976284"/>
              <a:ext cx="1047383" cy="462249"/>
            </a:xfrm>
            <a:custGeom>
              <a:avLst/>
              <a:gdLst>
                <a:gd name="connsiteX0" fmla="*/ 1957387 w 1957387"/>
                <a:gd name="connsiteY0" fmla="*/ 685800 h 685800"/>
                <a:gd name="connsiteX1" fmla="*/ 1157287 w 1957387"/>
                <a:gd name="connsiteY1" fmla="*/ 285750 h 685800"/>
                <a:gd name="connsiteX2" fmla="*/ 0 w 1957387"/>
                <a:gd name="connsiteY2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7387" h="685800">
                  <a:moveTo>
                    <a:pt x="1957387" y="685800"/>
                  </a:moveTo>
                  <a:cubicBezTo>
                    <a:pt x="1720452" y="542925"/>
                    <a:pt x="1483518" y="400050"/>
                    <a:pt x="1157287" y="285750"/>
                  </a:cubicBezTo>
                  <a:cubicBezTo>
                    <a:pt x="831056" y="171450"/>
                    <a:pt x="415528" y="85725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1F90C89-F769-9F39-E3F1-C6D605B798D6}"/>
                  </a:ext>
                </a:extLst>
              </p:cNvPr>
              <p:cNvSpPr txBox="1"/>
              <p:nvPr/>
            </p:nvSpPr>
            <p:spPr>
              <a:xfrm>
                <a:off x="8012991" y="4364571"/>
                <a:ext cx="23938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1F90C89-F769-9F39-E3F1-C6D605B79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991" y="4364571"/>
                <a:ext cx="239381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2CC5B1FA-E333-660C-2BA7-EA28F0D3087C}"/>
              </a:ext>
            </a:extLst>
          </p:cNvPr>
          <p:cNvSpPr txBox="1"/>
          <p:nvPr/>
        </p:nvSpPr>
        <p:spPr>
          <a:xfrm>
            <a:off x="6518020" y="5237258"/>
            <a:ext cx="2537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So the average income among drafted compliers is $1.50…  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$4 is a big deal!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026AC2A-E8B5-B398-D062-057A6D35D058}"/>
                  </a:ext>
                </a:extLst>
              </p:cNvPr>
              <p:cNvSpPr txBox="1"/>
              <p:nvPr/>
            </p:nvSpPr>
            <p:spPr>
              <a:xfrm>
                <a:off x="7581344" y="2675693"/>
                <a:ext cx="36343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$8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 same as the average among not-drafted always-takers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026AC2A-E8B5-B398-D062-057A6D35D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344" y="2675693"/>
                <a:ext cx="3634324" cy="646331"/>
              </a:xfrm>
              <a:prstGeom prst="rect">
                <a:avLst/>
              </a:prstGeom>
              <a:blipFill>
                <a:blip r:embed="rId11"/>
                <a:stretch>
                  <a:fillRect l="-1742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0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6" grpId="0" animBg="1"/>
      <p:bldP spid="67" grpId="0"/>
      <p:bldP spid="71" grpId="0"/>
      <p:bldP spid="72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E177-4076-258A-7A76-7F02A1F8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Q3: </a:t>
            </a:r>
            <a:r>
              <a:rPr lang="en-US" sz="3600" dirty="0"/>
              <a:t>Are compliers similar to the general population?</a:t>
            </a:r>
            <a:br>
              <a:rPr lang="en-US" sz="3100" dirty="0"/>
            </a:br>
            <a:r>
              <a:rPr lang="en-US" sz="3100" dirty="0"/>
              <a:t>For example, what about race?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EA9D0-750A-6326-90A0-3B599EA50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312" y="3587930"/>
            <a:ext cx="5322854" cy="2904945"/>
          </a:xfrm>
        </p:spPr>
        <p:txBody>
          <a:bodyPr>
            <a:normAutofit/>
          </a:bodyPr>
          <a:lstStyle/>
          <a:p>
            <a:r>
              <a:rPr lang="en-US" b="1" dirty="0"/>
              <a:t>Figure it out!  </a:t>
            </a:r>
          </a:p>
          <a:p>
            <a:r>
              <a:rPr lang="en-US" dirty="0"/>
              <a:t>How many of the 4 compliers are white?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Assume that the white and non-white populations are evenly split by the draft.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71F2BA-5BE0-70A4-D2CD-41A2212DDBCC}"/>
              </a:ext>
            </a:extLst>
          </p:cNvPr>
          <p:cNvGrpSpPr/>
          <p:nvPr/>
        </p:nvGrpSpPr>
        <p:grpSpPr>
          <a:xfrm>
            <a:off x="505718" y="2019886"/>
            <a:ext cx="5460148" cy="4585096"/>
            <a:chOff x="505718" y="2019886"/>
            <a:chExt cx="5460148" cy="458509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18334B0-EB36-51D4-9FE1-C947420E981C}"/>
                </a:ext>
              </a:extLst>
            </p:cNvPr>
            <p:cNvGrpSpPr/>
            <p:nvPr/>
          </p:nvGrpSpPr>
          <p:grpSpPr>
            <a:xfrm>
              <a:off x="1615704" y="2019886"/>
              <a:ext cx="4108450" cy="4108450"/>
              <a:chOff x="847725" y="1468437"/>
              <a:chExt cx="5095875" cy="5095875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064A31F-9A34-7B73-E052-CD04A04B16D1}"/>
                  </a:ext>
                </a:extLst>
              </p:cNvPr>
              <p:cNvSpPr/>
              <p:nvPr/>
            </p:nvSpPr>
            <p:spPr>
              <a:xfrm>
                <a:off x="847725" y="1468437"/>
                <a:ext cx="5095875" cy="5095875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F111A05-D07B-4ECE-CCBF-1ED588556919}"/>
                  </a:ext>
                </a:extLst>
              </p:cNvPr>
              <p:cNvCxnSpPr>
                <a:stCxn id="37" idx="0"/>
              </p:cNvCxnSpPr>
              <p:nvPr/>
            </p:nvCxnSpPr>
            <p:spPr>
              <a:xfrm>
                <a:off x="3395663" y="1468437"/>
                <a:ext cx="4762" cy="5024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417BFFB-BCF5-4BC0-27E8-825E6A4BEFF0}"/>
                  </a:ext>
                </a:extLst>
              </p:cNvPr>
              <p:cNvCxnSpPr>
                <a:cxnSpLocks/>
                <a:endCxn id="37" idx="3"/>
              </p:cNvCxnSpPr>
              <p:nvPr/>
            </p:nvCxnSpPr>
            <p:spPr>
              <a:xfrm>
                <a:off x="847725" y="3980656"/>
                <a:ext cx="5095875" cy="357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A279EE-804F-DA7A-D6E2-A048509475C0}"/>
                </a:ext>
              </a:extLst>
            </p:cNvPr>
            <p:cNvSpPr txBox="1"/>
            <p:nvPr/>
          </p:nvSpPr>
          <p:spPr>
            <a:xfrm>
              <a:off x="1913570" y="2148617"/>
              <a:ext cx="1520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3 people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C5B4913-06C3-FC9D-5D4D-8A90C319E651}"/>
                </a:ext>
              </a:extLst>
            </p:cNvPr>
            <p:cNvSpPr txBox="1"/>
            <p:nvPr/>
          </p:nvSpPr>
          <p:spPr>
            <a:xfrm>
              <a:off x="3930823" y="2149672"/>
              <a:ext cx="1520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1 person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7E7572-A04D-8C37-9E9E-4EA88C515DF6}"/>
                </a:ext>
              </a:extLst>
            </p:cNvPr>
            <p:cNvSpPr txBox="1"/>
            <p:nvPr/>
          </p:nvSpPr>
          <p:spPr>
            <a:xfrm>
              <a:off x="3956731" y="4205705"/>
              <a:ext cx="1520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3 people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B0240A-60BF-4791-5E83-CB5B3F4B104C}"/>
                </a:ext>
              </a:extLst>
            </p:cNvPr>
            <p:cNvSpPr txBox="1"/>
            <p:nvPr/>
          </p:nvSpPr>
          <p:spPr>
            <a:xfrm>
              <a:off x="1882745" y="4205706"/>
              <a:ext cx="1520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1 person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BC4E29-6F0C-1260-6D61-3ED9F3993EE3}"/>
                </a:ext>
              </a:extLst>
            </p:cNvPr>
            <p:cNvSpPr txBox="1"/>
            <p:nvPr/>
          </p:nvSpPr>
          <p:spPr>
            <a:xfrm>
              <a:off x="3467737" y="2683045"/>
              <a:ext cx="2498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1 Always-taker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3A02A7-23E4-9EDA-6C84-61F40FE26D57}"/>
                </a:ext>
              </a:extLst>
            </p:cNvPr>
            <p:cNvSpPr txBox="1"/>
            <p:nvPr/>
          </p:nvSpPr>
          <p:spPr>
            <a:xfrm>
              <a:off x="1407348" y="2635516"/>
              <a:ext cx="25064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1 Always-takers</a:t>
              </a:r>
            </a:p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 2 Compliers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B4934A-023C-F648-F2AA-29A97D5CFF83}"/>
                </a:ext>
              </a:extLst>
            </p:cNvPr>
            <p:cNvSpPr txBox="1"/>
            <p:nvPr/>
          </p:nvSpPr>
          <p:spPr>
            <a:xfrm>
              <a:off x="3514830" y="4714092"/>
              <a:ext cx="2301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1 Never-taker </a:t>
              </a:r>
            </a:p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2 Compliers</a:t>
              </a:r>
            </a:p>
          </p:txBody>
        </p:sp>
        <p:pic>
          <p:nvPicPr>
            <p:cNvPr id="31" name="Picture 4" descr="Military Beret Cap With Star PNG &amp; SVG Design For T-Shirts">
              <a:extLst>
                <a:ext uri="{FF2B5EF4-FFF2-40B4-BE49-F238E27FC236}">
                  <a16:creationId xmlns:a16="http://schemas.microsoft.com/office/drawing/2014/main" id="{E9DBCE64-7B4F-EA44-DB9F-795FA7990A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87" y="2375063"/>
              <a:ext cx="873458" cy="87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Tie Dye T-Shirt - Classic Rainbow Spiral - Psychedelic Shirt">
              <a:extLst>
                <a:ext uri="{FF2B5EF4-FFF2-40B4-BE49-F238E27FC236}">
                  <a16:creationId xmlns:a16="http://schemas.microsoft.com/office/drawing/2014/main" id="{FA29FE50-40F5-D198-22E3-FA1C1C153D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82"/>
            <a:stretch/>
          </p:blipFill>
          <p:spPr bwMode="auto">
            <a:xfrm>
              <a:off x="505718" y="4672450"/>
              <a:ext cx="101753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56D7EE-72CC-5EA8-A9B2-D16244763F22}"/>
                </a:ext>
              </a:extLst>
            </p:cNvPr>
            <p:cNvSpPr txBox="1"/>
            <p:nvPr/>
          </p:nvSpPr>
          <p:spPr>
            <a:xfrm>
              <a:off x="559189" y="3038362"/>
              <a:ext cx="870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Served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3B1E0A4-D5F9-EC01-82F6-227A2166F141}"/>
                </a:ext>
              </a:extLst>
            </p:cNvPr>
            <p:cNvSpPr txBox="1"/>
            <p:nvPr/>
          </p:nvSpPr>
          <p:spPr>
            <a:xfrm>
              <a:off x="541087" y="5421978"/>
              <a:ext cx="9492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Did not </a:t>
              </a:r>
            </a:p>
            <a:p>
              <a:pPr algn="ctr"/>
              <a:r>
                <a:rPr lang="en-US" dirty="0"/>
                <a:t>serve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A07E03C-058B-F416-0046-5E6C2292D0BD}"/>
                </a:ext>
              </a:extLst>
            </p:cNvPr>
            <p:cNvSpPr txBox="1"/>
            <p:nvPr/>
          </p:nvSpPr>
          <p:spPr>
            <a:xfrm>
              <a:off x="2073898" y="6226143"/>
              <a:ext cx="93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Drafted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464497-8A6D-9A62-9BF0-AB57917C6D88}"/>
                </a:ext>
              </a:extLst>
            </p:cNvPr>
            <p:cNvSpPr txBox="1"/>
            <p:nvPr/>
          </p:nvSpPr>
          <p:spPr>
            <a:xfrm>
              <a:off x="4015348" y="6235650"/>
              <a:ext cx="1344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Not Drafted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0CFBDF5-FCB9-E85D-481B-F80CEB852DF1}"/>
              </a:ext>
            </a:extLst>
          </p:cNvPr>
          <p:cNvSpPr txBox="1"/>
          <p:nvPr/>
        </p:nvSpPr>
        <p:spPr>
          <a:xfrm>
            <a:off x="1344576" y="4723392"/>
            <a:ext cx="249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1 Never-taker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C8EBFB-C882-7787-1CFD-F7F0AEC0CE0C}"/>
              </a:ext>
            </a:extLst>
          </p:cNvPr>
          <p:cNvGrpSpPr/>
          <p:nvPr/>
        </p:nvGrpSpPr>
        <p:grpSpPr>
          <a:xfrm>
            <a:off x="1777682" y="3395702"/>
            <a:ext cx="3529441" cy="2666805"/>
            <a:chOff x="1777682" y="3395702"/>
            <a:chExt cx="3529441" cy="266680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E1EF37C-325D-0E73-7CE3-707E91DDF7CC}"/>
                </a:ext>
              </a:extLst>
            </p:cNvPr>
            <p:cNvSpPr txBox="1"/>
            <p:nvPr/>
          </p:nvSpPr>
          <p:spPr>
            <a:xfrm>
              <a:off x="1817143" y="3395702"/>
              <a:ext cx="14292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 White</a:t>
              </a:r>
            </a:p>
            <a:p>
              <a:r>
                <a:rPr lang="en-US" dirty="0"/>
                <a:t>1 Non-White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7A4538-87A7-8F60-5905-3CDBD2DADF2B}"/>
                </a:ext>
              </a:extLst>
            </p:cNvPr>
            <p:cNvSpPr txBox="1"/>
            <p:nvPr/>
          </p:nvSpPr>
          <p:spPr>
            <a:xfrm>
              <a:off x="3821931" y="3450716"/>
              <a:ext cx="936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White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6DBAAB1-BA1D-91B0-98A4-7E36D30BA91C}"/>
                </a:ext>
              </a:extLst>
            </p:cNvPr>
            <p:cNvSpPr txBox="1"/>
            <p:nvPr/>
          </p:nvSpPr>
          <p:spPr>
            <a:xfrm>
              <a:off x="1777682" y="5424335"/>
              <a:ext cx="1429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Non-White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7274EDD-EAFC-0424-5D5B-7DF9B883364D}"/>
                </a:ext>
              </a:extLst>
            </p:cNvPr>
            <p:cNvSpPr txBox="1"/>
            <p:nvPr/>
          </p:nvSpPr>
          <p:spPr>
            <a:xfrm>
              <a:off x="3877886" y="5416176"/>
              <a:ext cx="14292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White</a:t>
              </a:r>
            </a:p>
            <a:p>
              <a:r>
                <a:rPr lang="en-US" dirty="0"/>
                <a:t>2 Non-White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464C0764-2639-12EF-3D04-F69553D43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234" y="1395530"/>
            <a:ext cx="2090000" cy="185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E177-4076-258A-7A76-7F02A1F8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Q3: </a:t>
            </a:r>
            <a:r>
              <a:rPr lang="en-US" sz="3600" dirty="0"/>
              <a:t>Are compliers similar to the general population?</a:t>
            </a:r>
            <a:br>
              <a:rPr lang="en-US" sz="3100" dirty="0"/>
            </a:br>
            <a:r>
              <a:rPr lang="en-US" sz="3100" dirty="0"/>
              <a:t>For example, what about race?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EA9D0-750A-6326-90A0-3B599EA50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8059" y="3541675"/>
            <a:ext cx="5322854" cy="2904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Logic: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The drafted always-taker is white (to match the non-drafted always-taker).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So the compliers who served are 1 white and 1 non-white.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The non-drafted never-taker is non-white.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So the compliers who did not serve are 1 white and one non-white.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71F2BA-5BE0-70A4-D2CD-41A2212DDBCC}"/>
              </a:ext>
            </a:extLst>
          </p:cNvPr>
          <p:cNvGrpSpPr/>
          <p:nvPr/>
        </p:nvGrpSpPr>
        <p:grpSpPr>
          <a:xfrm>
            <a:off x="505718" y="2019886"/>
            <a:ext cx="5460148" cy="4585096"/>
            <a:chOff x="505718" y="2019886"/>
            <a:chExt cx="5460148" cy="458509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18334B0-EB36-51D4-9FE1-C947420E981C}"/>
                </a:ext>
              </a:extLst>
            </p:cNvPr>
            <p:cNvGrpSpPr/>
            <p:nvPr/>
          </p:nvGrpSpPr>
          <p:grpSpPr>
            <a:xfrm>
              <a:off x="1615704" y="2019886"/>
              <a:ext cx="4108450" cy="4108450"/>
              <a:chOff x="847725" y="1468437"/>
              <a:chExt cx="5095875" cy="5095875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064A31F-9A34-7B73-E052-CD04A04B16D1}"/>
                  </a:ext>
                </a:extLst>
              </p:cNvPr>
              <p:cNvSpPr/>
              <p:nvPr/>
            </p:nvSpPr>
            <p:spPr>
              <a:xfrm>
                <a:off x="847725" y="1468437"/>
                <a:ext cx="5095875" cy="5095875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F111A05-D07B-4ECE-CCBF-1ED588556919}"/>
                  </a:ext>
                </a:extLst>
              </p:cNvPr>
              <p:cNvCxnSpPr>
                <a:stCxn id="37" idx="0"/>
              </p:cNvCxnSpPr>
              <p:nvPr/>
            </p:nvCxnSpPr>
            <p:spPr>
              <a:xfrm>
                <a:off x="3395663" y="1468437"/>
                <a:ext cx="4762" cy="5024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417BFFB-BCF5-4BC0-27E8-825E6A4BEFF0}"/>
                  </a:ext>
                </a:extLst>
              </p:cNvPr>
              <p:cNvCxnSpPr>
                <a:cxnSpLocks/>
                <a:endCxn id="37" idx="3"/>
              </p:cNvCxnSpPr>
              <p:nvPr/>
            </p:nvCxnSpPr>
            <p:spPr>
              <a:xfrm>
                <a:off x="847725" y="3980656"/>
                <a:ext cx="5095875" cy="357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A279EE-804F-DA7A-D6E2-A048509475C0}"/>
                </a:ext>
              </a:extLst>
            </p:cNvPr>
            <p:cNvSpPr txBox="1"/>
            <p:nvPr/>
          </p:nvSpPr>
          <p:spPr>
            <a:xfrm>
              <a:off x="1913570" y="2148617"/>
              <a:ext cx="1520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3 people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C5B4913-06C3-FC9D-5D4D-8A90C319E651}"/>
                </a:ext>
              </a:extLst>
            </p:cNvPr>
            <p:cNvSpPr txBox="1"/>
            <p:nvPr/>
          </p:nvSpPr>
          <p:spPr>
            <a:xfrm>
              <a:off x="3930823" y="2149672"/>
              <a:ext cx="1520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1 person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7E7572-A04D-8C37-9E9E-4EA88C515DF6}"/>
                </a:ext>
              </a:extLst>
            </p:cNvPr>
            <p:cNvSpPr txBox="1"/>
            <p:nvPr/>
          </p:nvSpPr>
          <p:spPr>
            <a:xfrm>
              <a:off x="3956731" y="4205705"/>
              <a:ext cx="1520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3 people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B0240A-60BF-4791-5E83-CB5B3F4B104C}"/>
                </a:ext>
              </a:extLst>
            </p:cNvPr>
            <p:cNvSpPr txBox="1"/>
            <p:nvPr/>
          </p:nvSpPr>
          <p:spPr>
            <a:xfrm>
              <a:off x="1882745" y="4205706"/>
              <a:ext cx="1520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1 person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BC4E29-6F0C-1260-6D61-3ED9F3993EE3}"/>
                </a:ext>
              </a:extLst>
            </p:cNvPr>
            <p:cNvSpPr txBox="1"/>
            <p:nvPr/>
          </p:nvSpPr>
          <p:spPr>
            <a:xfrm>
              <a:off x="3467737" y="2683045"/>
              <a:ext cx="2498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1 Always-taker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3A02A7-23E4-9EDA-6C84-61F40FE26D57}"/>
                </a:ext>
              </a:extLst>
            </p:cNvPr>
            <p:cNvSpPr txBox="1"/>
            <p:nvPr/>
          </p:nvSpPr>
          <p:spPr>
            <a:xfrm>
              <a:off x="1407348" y="2635516"/>
              <a:ext cx="25064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1 Always-takers</a:t>
              </a:r>
            </a:p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 2 Compliers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B4934A-023C-F648-F2AA-29A97D5CFF83}"/>
                </a:ext>
              </a:extLst>
            </p:cNvPr>
            <p:cNvSpPr txBox="1"/>
            <p:nvPr/>
          </p:nvSpPr>
          <p:spPr>
            <a:xfrm>
              <a:off x="3514830" y="4714092"/>
              <a:ext cx="2301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1 Never-taker </a:t>
              </a:r>
            </a:p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2 Compliers</a:t>
              </a:r>
            </a:p>
          </p:txBody>
        </p:sp>
        <p:pic>
          <p:nvPicPr>
            <p:cNvPr id="31" name="Picture 4" descr="Military Beret Cap With Star PNG &amp; SVG Design For T-Shirts">
              <a:extLst>
                <a:ext uri="{FF2B5EF4-FFF2-40B4-BE49-F238E27FC236}">
                  <a16:creationId xmlns:a16="http://schemas.microsoft.com/office/drawing/2014/main" id="{E9DBCE64-7B4F-EA44-DB9F-795FA7990A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87" y="2375063"/>
              <a:ext cx="873458" cy="87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Tie Dye T-Shirt - Classic Rainbow Spiral - Psychedelic Shirt">
              <a:extLst>
                <a:ext uri="{FF2B5EF4-FFF2-40B4-BE49-F238E27FC236}">
                  <a16:creationId xmlns:a16="http://schemas.microsoft.com/office/drawing/2014/main" id="{FA29FE50-40F5-D198-22E3-FA1C1C153D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82"/>
            <a:stretch/>
          </p:blipFill>
          <p:spPr bwMode="auto">
            <a:xfrm>
              <a:off x="505718" y="4672450"/>
              <a:ext cx="101753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56D7EE-72CC-5EA8-A9B2-D16244763F22}"/>
                </a:ext>
              </a:extLst>
            </p:cNvPr>
            <p:cNvSpPr txBox="1"/>
            <p:nvPr/>
          </p:nvSpPr>
          <p:spPr>
            <a:xfrm>
              <a:off x="559189" y="3038362"/>
              <a:ext cx="870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Served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3B1E0A4-D5F9-EC01-82F6-227A2166F141}"/>
                </a:ext>
              </a:extLst>
            </p:cNvPr>
            <p:cNvSpPr txBox="1"/>
            <p:nvPr/>
          </p:nvSpPr>
          <p:spPr>
            <a:xfrm>
              <a:off x="541087" y="5421978"/>
              <a:ext cx="9492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Did not </a:t>
              </a:r>
            </a:p>
            <a:p>
              <a:pPr algn="ctr"/>
              <a:r>
                <a:rPr lang="en-US" dirty="0"/>
                <a:t>serve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A07E03C-058B-F416-0046-5E6C2292D0BD}"/>
                </a:ext>
              </a:extLst>
            </p:cNvPr>
            <p:cNvSpPr txBox="1"/>
            <p:nvPr/>
          </p:nvSpPr>
          <p:spPr>
            <a:xfrm>
              <a:off x="2073898" y="6226143"/>
              <a:ext cx="93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Drafted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464497-8A6D-9A62-9BF0-AB57917C6D88}"/>
                </a:ext>
              </a:extLst>
            </p:cNvPr>
            <p:cNvSpPr txBox="1"/>
            <p:nvPr/>
          </p:nvSpPr>
          <p:spPr>
            <a:xfrm>
              <a:off x="4015348" y="6235650"/>
              <a:ext cx="1344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Not Drafted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0CFBDF5-FCB9-E85D-481B-F80CEB852DF1}"/>
              </a:ext>
            </a:extLst>
          </p:cNvPr>
          <p:cNvSpPr txBox="1"/>
          <p:nvPr/>
        </p:nvSpPr>
        <p:spPr>
          <a:xfrm>
            <a:off x="1344576" y="4723392"/>
            <a:ext cx="249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1 Never-taker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1EF37C-325D-0E73-7CE3-707E91DDF7CC}"/>
              </a:ext>
            </a:extLst>
          </p:cNvPr>
          <p:cNvSpPr txBox="1"/>
          <p:nvPr/>
        </p:nvSpPr>
        <p:spPr>
          <a:xfrm>
            <a:off x="1817143" y="3395702"/>
            <a:ext cx="1429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White</a:t>
            </a:r>
          </a:p>
          <a:p>
            <a:r>
              <a:rPr lang="en-US" dirty="0"/>
              <a:t>1 Non-White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7A4538-87A7-8F60-5905-3CDBD2DADF2B}"/>
              </a:ext>
            </a:extLst>
          </p:cNvPr>
          <p:cNvSpPr txBox="1"/>
          <p:nvPr/>
        </p:nvSpPr>
        <p:spPr>
          <a:xfrm>
            <a:off x="3821931" y="3450716"/>
            <a:ext cx="93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White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6DBAAB1-BA1D-91B0-98A4-7E36D30BA91C}"/>
              </a:ext>
            </a:extLst>
          </p:cNvPr>
          <p:cNvSpPr txBox="1"/>
          <p:nvPr/>
        </p:nvSpPr>
        <p:spPr>
          <a:xfrm>
            <a:off x="1777682" y="5424335"/>
            <a:ext cx="1429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Non-White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274EDD-EAFC-0424-5D5B-7DF9B883364D}"/>
              </a:ext>
            </a:extLst>
          </p:cNvPr>
          <p:cNvSpPr txBox="1"/>
          <p:nvPr/>
        </p:nvSpPr>
        <p:spPr>
          <a:xfrm>
            <a:off x="3877886" y="5416176"/>
            <a:ext cx="1429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White</a:t>
            </a:r>
          </a:p>
          <a:p>
            <a:r>
              <a:rPr lang="en-US" dirty="0"/>
              <a:t>2 Non-White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5CDA8-59FB-0C71-FF27-9696F78A6867}"/>
              </a:ext>
            </a:extLst>
          </p:cNvPr>
          <p:cNvSpPr txBox="1"/>
          <p:nvPr/>
        </p:nvSpPr>
        <p:spPr>
          <a:xfrm>
            <a:off x="6327974" y="1746665"/>
            <a:ext cx="50258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Answer: </a:t>
            </a:r>
            <a:r>
              <a:rPr lang="en-US" sz="2400" dirty="0"/>
              <a:t>the compliers are evenly split between white and non-white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same as the general population in this toy example</a:t>
            </a:r>
          </a:p>
        </p:txBody>
      </p:sp>
    </p:spTree>
    <p:extLst>
      <p:ext uri="{BB962C8B-B14F-4D97-AF65-F5344CB8AC3E}">
        <p14:creationId xmlns:p14="http://schemas.microsoft.com/office/powerpoint/2010/main" val="88272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A5EAA1A-221D-0ED1-8891-101FEB0753A4}"/>
              </a:ext>
            </a:extLst>
          </p:cNvPr>
          <p:cNvSpPr/>
          <p:nvPr/>
        </p:nvSpPr>
        <p:spPr>
          <a:xfrm>
            <a:off x="10410983" y="6096000"/>
            <a:ext cx="1679417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BA80EE-1AC9-7A9A-1FF4-3121D9C7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53" y="51503"/>
            <a:ext cx="10515600" cy="1325563"/>
          </a:xfrm>
        </p:spPr>
        <p:txBody>
          <a:bodyPr/>
          <a:lstStyle/>
          <a:p>
            <a:r>
              <a:rPr lang="en-US" dirty="0"/>
              <a:t>Where do we stand?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2B5E18-12DF-0F1A-F1C1-568DC3067553}"/>
              </a:ext>
            </a:extLst>
          </p:cNvPr>
          <p:cNvSpPr txBox="1"/>
          <p:nvPr/>
        </p:nvSpPr>
        <p:spPr>
          <a:xfrm>
            <a:off x="1017608" y="1419263"/>
            <a:ext cx="10269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Hey, there’s this cool thing called LATE!  We can learn the average treatment effect for the population of compliers!  It’s -$4!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5D1855-267E-9A2E-7000-B16C682E8AFD}"/>
              </a:ext>
            </a:extLst>
          </p:cNvPr>
          <p:cNvSpPr txBox="1"/>
          <p:nvPr/>
        </p:nvSpPr>
        <p:spPr>
          <a:xfrm>
            <a:off x="3169819" y="2614438"/>
            <a:ext cx="686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5"/>
                </a:solidFill>
              </a:rPr>
              <a:t>Is that a big population?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B4E8A-B9D9-A1B0-AF4C-D1E27BB85730}"/>
              </a:ext>
            </a:extLst>
          </p:cNvPr>
          <p:cNvSpPr txBox="1"/>
          <p:nvPr/>
        </p:nvSpPr>
        <p:spPr>
          <a:xfrm>
            <a:off x="3169818" y="3220499"/>
            <a:ext cx="6865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5"/>
                </a:solidFill>
              </a:rPr>
              <a:t>Is -$4 big or small compared to average earnings in this population?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27F56-86AD-CDDF-2CC2-41B2FB925C35}"/>
              </a:ext>
            </a:extLst>
          </p:cNvPr>
          <p:cNvSpPr txBox="1"/>
          <p:nvPr/>
        </p:nvSpPr>
        <p:spPr>
          <a:xfrm>
            <a:off x="2649810" y="4243562"/>
            <a:ext cx="7385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5"/>
                </a:solidFill>
              </a:rPr>
              <a:t>Is that population at all representative of the larger population?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347CF1-46C1-9D23-8E97-92A6B56DE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10854" y="4254525"/>
            <a:ext cx="1170445" cy="23965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EECE0F-61BC-86E6-37FA-53DE41274D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146998" y="3981449"/>
            <a:ext cx="1468749" cy="267316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F79D846-1079-CB29-6F89-B9975C0CB59A}"/>
              </a:ext>
            </a:extLst>
          </p:cNvPr>
          <p:cNvSpPr txBox="1"/>
          <p:nvPr/>
        </p:nvSpPr>
        <p:spPr>
          <a:xfrm>
            <a:off x="4572000" y="5257078"/>
            <a:ext cx="535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5"/>
                </a:solidFill>
              </a:rPr>
              <a:t>I have so many questions!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F5546B02-FC2D-86B0-5FF4-B347D29CBC13}"/>
              </a:ext>
            </a:extLst>
          </p:cNvPr>
          <p:cNvSpPr/>
          <p:nvPr/>
        </p:nvSpPr>
        <p:spPr>
          <a:xfrm>
            <a:off x="827944" y="1847850"/>
            <a:ext cx="1038956" cy="3314700"/>
          </a:xfrm>
          <a:custGeom>
            <a:avLst/>
            <a:gdLst>
              <a:gd name="connsiteX0" fmla="*/ 1038956 w 1038956"/>
              <a:gd name="connsiteY0" fmla="*/ 3314700 h 3314700"/>
              <a:gd name="connsiteX1" fmla="*/ 448406 w 1038956"/>
              <a:gd name="connsiteY1" fmla="*/ 2667000 h 3314700"/>
              <a:gd name="connsiteX2" fmla="*/ 10256 w 1038956"/>
              <a:gd name="connsiteY2" fmla="*/ 1371600 h 3314700"/>
              <a:gd name="connsiteX3" fmla="*/ 181706 w 1038956"/>
              <a:gd name="connsiteY3" fmla="*/ 0 h 33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956" h="3314700">
                <a:moveTo>
                  <a:pt x="1038956" y="3314700"/>
                </a:moveTo>
                <a:cubicBezTo>
                  <a:pt x="829406" y="3152775"/>
                  <a:pt x="619856" y="2990850"/>
                  <a:pt x="448406" y="2667000"/>
                </a:cubicBezTo>
                <a:cubicBezTo>
                  <a:pt x="276956" y="2343150"/>
                  <a:pt x="54706" y="1816100"/>
                  <a:pt x="10256" y="1371600"/>
                </a:cubicBezTo>
                <a:cubicBezTo>
                  <a:pt x="-34194" y="927100"/>
                  <a:pt x="73756" y="463550"/>
                  <a:pt x="181706" y="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B8A392-D008-DB9E-832A-C8807C830544}"/>
              </a:ext>
            </a:extLst>
          </p:cNvPr>
          <p:cNvGrpSpPr/>
          <p:nvPr/>
        </p:nvGrpSpPr>
        <p:grpSpPr>
          <a:xfrm>
            <a:off x="2781299" y="5780298"/>
            <a:ext cx="8077201" cy="937611"/>
            <a:chOff x="2781299" y="5780298"/>
            <a:chExt cx="8077201" cy="93761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E55E7B-6507-6B99-EC59-ADAA394E889D}"/>
                </a:ext>
              </a:extLst>
            </p:cNvPr>
            <p:cNvSpPr txBox="1"/>
            <p:nvPr/>
          </p:nvSpPr>
          <p:spPr>
            <a:xfrm>
              <a:off x="3087845" y="5948468"/>
              <a:ext cx="77706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We can answer these questions!</a:t>
              </a:r>
            </a:p>
            <a:p>
              <a:r>
                <a:rPr lang="en-US" sz="1600" dirty="0">
                  <a:solidFill>
                    <a:srgbClr val="0070C0"/>
                  </a:solidFill>
                </a:rPr>
                <a:t>(Approximately, assuming that Z is actually random relative to observables).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44DED9B-CD60-0E82-B184-2DE4D8CA9789}"/>
                </a:ext>
              </a:extLst>
            </p:cNvPr>
            <p:cNvCxnSpPr>
              <a:cxnSpLocks/>
            </p:cNvCxnSpPr>
            <p:nvPr/>
          </p:nvCxnSpPr>
          <p:spPr>
            <a:xfrm>
              <a:off x="2781299" y="5780298"/>
              <a:ext cx="263985" cy="31570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816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E7B1-B01C-990D-4A6B-D8CA2549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When things get complicated</a:t>
            </a:r>
            <a:br>
              <a:rPr lang="en-US" sz="4800" dirty="0"/>
            </a:br>
            <a:r>
              <a:rPr lang="en-US" sz="3200" dirty="0"/>
              <a:t>and Two-Stage Least Squares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37FD7-EC3C-DBF6-1B48-9E3D01941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Z and X aren’t binary?  What if there are covariates?  What if there is more than one instrument?</a:t>
            </a:r>
          </a:p>
        </p:txBody>
      </p:sp>
    </p:spTree>
    <p:extLst>
      <p:ext uri="{BB962C8B-B14F-4D97-AF65-F5344CB8AC3E}">
        <p14:creationId xmlns:p14="http://schemas.microsoft.com/office/powerpoint/2010/main" val="2117879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6DB88-F3C9-B3A9-4567-8AF12088E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example that you read about</a:t>
            </a:r>
            <a:br>
              <a:rPr lang="en-US" dirty="0"/>
            </a:br>
            <a:r>
              <a:rPr lang="en-US" sz="2800" dirty="0"/>
              <a:t>(We’ll return to this in more detail later)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3D584-A4EB-D90A-D7CA-3644CF47D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6422" cy="4351338"/>
          </a:xfrm>
        </p:spPr>
        <p:txBody>
          <a:bodyPr/>
          <a:lstStyle/>
          <a:p>
            <a:r>
              <a:rPr lang="en-US" dirty="0"/>
              <a:t>Angrist + Krueger 1991</a:t>
            </a:r>
          </a:p>
          <a:p>
            <a:r>
              <a:rPr lang="en-US" dirty="0"/>
              <a:t>Instrument: Quarter of birth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Idea: </a:t>
            </a:r>
            <a:r>
              <a:rPr lang="en-US" dirty="0">
                <a:solidFill>
                  <a:schemeClr val="accent1"/>
                </a:solidFill>
              </a:rPr>
              <a:t>people who are born in Q1 can drop out of school earlier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Hopefully what quarter you are born in doesn’t have much to do with your ability or other unmeasured confounding variables.</a:t>
            </a:r>
            <a:endParaRPr lang="en-US" dirty="0"/>
          </a:p>
          <a:p>
            <a:r>
              <a:rPr lang="en-US" dirty="0"/>
              <a:t>Outcome: Earnings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CDAD04-540B-5D8D-A025-8A817A586D34}"/>
              </a:ext>
            </a:extLst>
          </p:cNvPr>
          <p:cNvGrpSpPr/>
          <p:nvPr/>
        </p:nvGrpSpPr>
        <p:grpSpPr>
          <a:xfrm>
            <a:off x="4921956" y="1958620"/>
            <a:ext cx="7035566" cy="2723799"/>
            <a:chOff x="4921956" y="1958620"/>
            <a:chExt cx="7035566" cy="27237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C1F5972-9618-440C-842D-55A7803CC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2176" y="1958620"/>
              <a:ext cx="4955346" cy="2723799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cxnSp>
          <p:nvCxnSpPr>
            <p:cNvPr id="6" name="Curved Connector 5">
              <a:extLst>
                <a:ext uri="{FF2B5EF4-FFF2-40B4-BE49-F238E27FC236}">
                  <a16:creationId xmlns:a16="http://schemas.microsoft.com/office/drawing/2014/main" id="{58C09530-B00A-C3BE-A4DF-B4F57574CE7C}"/>
                </a:ext>
              </a:extLst>
            </p:cNvPr>
            <p:cNvCxnSpPr/>
            <p:nvPr/>
          </p:nvCxnSpPr>
          <p:spPr>
            <a:xfrm>
              <a:off x="4921956" y="1958620"/>
              <a:ext cx="2080220" cy="784580"/>
            </a:xfrm>
            <a:prstGeom prst="curvedConnector3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194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2BE2-955A-7D40-0A6F-D388082F9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things get more complicated?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DB93EC-E282-8102-7C84-3B63265E11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8356" y="1825625"/>
                <a:ext cx="11483715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if D and Z aren’t binary anymore?</a:t>
                </a:r>
                <a:r>
                  <a:rPr lang="en-US" dirty="0">
                    <a:solidFill>
                      <a:schemeClr val="accent1"/>
                    </a:solidFill>
                  </a:rPr>
                  <a:t>: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E.g.: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Z = quarter of birth (4 values)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X = years of education (many values)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What if there are other covariates that we might want to condition on?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Age, Region of birth, …</a:t>
                </a:r>
              </a:p>
              <a:p>
                <a:pPr lvl="1"/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What if we have multiple instruments?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Instead of Z taking multiple values, we could have dummy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 each quarter.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DB93EC-E282-8102-7C84-3B63265E11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8356" y="1825625"/>
                <a:ext cx="11483715" cy="4667250"/>
              </a:xfrm>
              <a:blipFill>
                <a:blip r:embed="rId3"/>
                <a:stretch>
                  <a:fillRect l="-994" t="-2168" b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11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307AE-587E-C9CD-F2DF-8C023CB0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D and Z aren’t binary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572C6E-E7F0-3F47-EBEB-A4B19F23B0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still estimate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ATE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ATE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Idea: </a:t>
                </a:r>
                <a:r>
                  <a:rPr lang="en-US" dirty="0">
                    <a:solidFill>
                      <a:schemeClr val="accent1"/>
                    </a:solidFill>
                  </a:rPr>
                  <a:t>Run regressions to estimate the top and the bottom!</a:t>
                </a:r>
              </a:p>
              <a:p>
                <a:endParaRPr lang="en-US" dirty="0"/>
              </a:p>
              <a:p>
                <a:r>
                  <a:rPr lang="en-US" dirty="0"/>
                  <a:t>Bottom (first stage):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dirty="0"/>
                  <a:t>Top (reduced form):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nois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Run regressions to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dirty="0"/>
                  <a:t> and return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572C6E-E7F0-3F47-EBEB-A4B19F23B0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3ECC983A-F916-E0F6-C5EE-814B5D7E64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5383" y="5649118"/>
                <a:ext cx="7086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rgbClr val="8C1515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en-US" sz="3600" dirty="0"/>
                  <a:t>But how do we interpret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sz="3600" dirty="0"/>
                  <a:t>?</a:t>
                </a: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3ECC983A-F916-E0F6-C5EE-814B5D7E6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383" y="5649118"/>
                <a:ext cx="7086600" cy="1325563"/>
              </a:xfrm>
              <a:prstGeom prst="rect">
                <a:avLst/>
              </a:prstGeom>
              <a:blipFill>
                <a:blip r:embed="rId4"/>
                <a:stretch>
                  <a:fillRect l="-2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65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DFF58-7904-7229-16BB-08642F0F6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9CFD0-CBA7-6668-1345-2792AC99F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class Tuesday Nov 4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It’s Democracy Day!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HW3 Part 1 Due Monday Nov 3!</a:t>
            </a:r>
          </a:p>
          <a:p>
            <a:endParaRPr lang="en-US" dirty="0"/>
          </a:p>
          <a:p>
            <a:r>
              <a:rPr lang="en-US" dirty="0"/>
              <a:t>Looking a bit ahead… Project Check-Ins due Monday Nov 10!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By then you should have gone to office hours to talk to at least one of us about your project!</a:t>
            </a:r>
          </a:p>
        </p:txBody>
      </p:sp>
    </p:spTree>
    <p:extLst>
      <p:ext uri="{BB962C8B-B14F-4D97-AF65-F5344CB8AC3E}">
        <p14:creationId xmlns:p14="http://schemas.microsoft.com/office/powerpoint/2010/main" val="2948015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F0311F9-7105-6CA0-E62D-4BE7878E1D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How do we interpret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/>
                  <a:t> ?</a:t>
                </a:r>
                <a:br>
                  <a:rPr lang="en-US" dirty="0"/>
                </a:br>
                <a:r>
                  <a:rPr lang="en-US" sz="2700" dirty="0"/>
                  <a:t>when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700" dirty="0"/>
                  <a:t> or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700" dirty="0"/>
                  <a:t> isn’t binary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F0311F9-7105-6CA0-E62D-4BE7878E1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1" t="-6667" b="-1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97D3F2-4991-F3E3-2DBF-E1A7D0DD34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25976" cy="4351338"/>
              </a:xfrm>
            </p:spPr>
            <p:txBody>
              <a:bodyPr/>
              <a:lstStyle/>
              <a:p>
                <a:r>
                  <a:rPr lang="en-US" dirty="0"/>
                  <a:t>Carefully!</a:t>
                </a:r>
              </a:p>
              <a:p>
                <a:r>
                  <a:rPr lang="en-US" dirty="0"/>
                  <a:t>It turns out that under some assumptions*, we can view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dirty="0"/>
                  <a:t> as an average of LATEs: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(instrument) isn’t binary, different LATE for each “type” of complier</a:t>
                </a:r>
              </a:p>
              <a:p>
                <a:pPr lvl="1"/>
                <a:r>
                  <a:rPr lang="en-US" dirty="0">
                    <a:solidFill>
                      <a:schemeClr val="accent6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(treatment) isn’t binary, different LATE for each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97D3F2-4991-F3E3-2DBF-E1A7D0DD34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25976" cy="4351338"/>
              </a:xfrm>
              <a:blipFill>
                <a:blip r:embed="rId4"/>
                <a:stretch>
                  <a:fillRect l="-105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329B94E-22FF-13D0-21BD-ACD52CB85F82}"/>
              </a:ext>
            </a:extLst>
          </p:cNvPr>
          <p:cNvSpPr txBox="1"/>
          <p:nvPr/>
        </p:nvSpPr>
        <p:spPr>
          <a:xfrm>
            <a:off x="9105241" y="78996"/>
            <a:ext cx="324196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*Assumptions: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Relevance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Independence +  Exclusion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Monotonicity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17D174-FEFC-164D-2F68-6B77B048B73F}"/>
              </a:ext>
            </a:extLst>
          </p:cNvPr>
          <p:cNvGrpSpPr/>
          <p:nvPr/>
        </p:nvGrpSpPr>
        <p:grpSpPr>
          <a:xfrm>
            <a:off x="527824" y="4265758"/>
            <a:ext cx="4470710" cy="2580616"/>
            <a:chOff x="527824" y="4265758"/>
            <a:chExt cx="4470710" cy="2580616"/>
          </a:xfrm>
        </p:grpSpPr>
        <p:pic>
          <p:nvPicPr>
            <p:cNvPr id="5" name="Picture 7" descr="Adoptable Rabbits | morabbit">
              <a:extLst>
                <a:ext uri="{FF2B5EF4-FFF2-40B4-BE49-F238E27FC236}">
                  <a16:creationId xmlns:a16="http://schemas.microsoft.com/office/drawing/2014/main" id="{6A174D11-CD5E-AE64-0D28-0160825B8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7824" y="5457058"/>
              <a:ext cx="814039" cy="138931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ounded Rectangular Callout 7">
              <a:extLst>
                <a:ext uri="{FF2B5EF4-FFF2-40B4-BE49-F238E27FC236}">
                  <a16:creationId xmlns:a16="http://schemas.microsoft.com/office/drawing/2014/main" id="{FF1EA4F3-A806-C90A-3F51-039E3C98A495}"/>
                </a:ext>
              </a:extLst>
            </p:cNvPr>
            <p:cNvSpPr/>
            <p:nvPr/>
          </p:nvSpPr>
          <p:spPr>
            <a:xfrm>
              <a:off x="1842738" y="4265758"/>
              <a:ext cx="3155796" cy="1193064"/>
            </a:xfrm>
            <a:prstGeom prst="wedgeRoundRectCallout">
              <a:avLst>
                <a:gd name="adj1" fmla="val -66547"/>
                <a:gd name="adj2" fmla="val 53598"/>
                <a:gd name="adj3" fmla="val 166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E.g., I’m the “type” who goes to college if I’m born in Q3 or Q4, but not Q1 or Q2.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8C23BF-AA3A-B147-D568-B47456A15F02}"/>
              </a:ext>
            </a:extLst>
          </p:cNvPr>
          <p:cNvGrpSpPr/>
          <p:nvPr/>
        </p:nvGrpSpPr>
        <p:grpSpPr>
          <a:xfrm>
            <a:off x="5499409" y="4256953"/>
            <a:ext cx="4843378" cy="2379312"/>
            <a:chOff x="5499409" y="4256953"/>
            <a:chExt cx="4843378" cy="237931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1DA7064-4283-36AE-C453-E7CE0CC82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9433933" y="5566325"/>
              <a:ext cx="908854" cy="1069940"/>
            </a:xfrm>
            <a:prstGeom prst="rect">
              <a:avLst/>
            </a:prstGeom>
          </p:spPr>
        </p:pic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9F94E9A4-D0C6-8F72-599F-12AF5155BD92}"/>
                </a:ext>
              </a:extLst>
            </p:cNvPr>
            <p:cNvSpPr/>
            <p:nvPr/>
          </p:nvSpPr>
          <p:spPr>
            <a:xfrm>
              <a:off x="5499409" y="4256953"/>
              <a:ext cx="3155796" cy="1920009"/>
            </a:xfrm>
            <a:prstGeom prst="wedgeRoundRectCallout">
              <a:avLst>
                <a:gd name="adj1" fmla="val 76209"/>
                <a:gd name="adj2" fmla="val 31736"/>
                <a:gd name="adj3" fmla="val 16667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E.g., I got 11 years of schooling, so I contribute to the “LATE for the population who got 11 years of schooling”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472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3592B-1F5E-2F40-4CD6-7CE3D9A1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when Z isn’t binary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6CA7FC-D3A1-11F9-7825-6193631657BA}"/>
              </a:ext>
            </a:extLst>
          </p:cNvPr>
          <p:cNvGrpSpPr/>
          <p:nvPr/>
        </p:nvGrpSpPr>
        <p:grpSpPr>
          <a:xfrm>
            <a:off x="4881540" y="4425880"/>
            <a:ext cx="6472260" cy="1603015"/>
            <a:chOff x="838200" y="4327742"/>
            <a:chExt cx="10041383" cy="24193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4851BCC9-2410-4DAF-2113-C6E8165A6E5B}"/>
                    </a:ext>
                  </a:extLst>
                </p:cNvPr>
                <p:cNvSpPr/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47678D2D-0233-8AEE-91DE-2829A6915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B1E1C6E7-AA53-F180-1E99-7BAF29B15E98}"/>
                    </a:ext>
                  </a:extLst>
                </p:cNvPr>
                <p:cNvSpPr/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5C850430-2647-EBE7-420B-E601177A91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73715247-B04A-949E-66ED-8CFD2F871B5A}"/>
                    </a:ext>
                  </a:extLst>
                </p:cNvPr>
                <p:cNvSpPr/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47D2CF7-3578-0F77-72EC-5C04EE70D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8B9B6C1-9CDE-93A0-87EA-CEA28F2F78F4}"/>
                </a:ext>
              </a:extLst>
            </p:cNvPr>
            <p:cNvCxnSpPr>
              <a:endCxn id="6" idx="2"/>
            </p:cNvCxnSpPr>
            <p:nvPr/>
          </p:nvCxnSpPr>
          <p:spPr>
            <a:xfrm>
              <a:off x="7080872" y="5254978"/>
              <a:ext cx="2080061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0A0AF83-0C2E-CAFF-46F8-928192838406}"/>
                </a:ext>
              </a:extLst>
            </p:cNvPr>
            <p:cNvCxnSpPr>
              <a:cxnSpLocks/>
              <a:stCxn id="7" idx="6"/>
              <a:endCxn id="5" idx="2"/>
            </p:cNvCxnSpPr>
            <p:nvPr/>
          </p:nvCxnSpPr>
          <p:spPr>
            <a:xfrm>
              <a:off x="3118472" y="5254978"/>
              <a:ext cx="2243750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F1B6912-8321-0BE8-C3F6-5FF10687DA64}"/>
                </a:ext>
              </a:extLst>
            </p:cNvPr>
            <p:cNvSpPr/>
            <p:nvPr/>
          </p:nvSpPr>
          <p:spPr>
            <a:xfrm>
              <a:off x="2797139" y="5689600"/>
              <a:ext cx="6629083" cy="757351"/>
            </a:xfrm>
            <a:custGeom>
              <a:avLst/>
              <a:gdLst>
                <a:gd name="connsiteX0" fmla="*/ 36372 w 6629083"/>
                <a:gd name="connsiteY0" fmla="*/ 0 h 757351"/>
                <a:gd name="connsiteX1" fmla="*/ 668550 w 6629083"/>
                <a:gd name="connsiteY1" fmla="*/ 541867 h 757351"/>
                <a:gd name="connsiteX2" fmla="*/ 4608372 w 6629083"/>
                <a:gd name="connsiteY2" fmla="*/ 733778 h 757351"/>
                <a:gd name="connsiteX3" fmla="*/ 6629083 w 6629083"/>
                <a:gd name="connsiteY3" fmla="*/ 45156 h 75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083" h="757351">
                  <a:moveTo>
                    <a:pt x="36372" y="0"/>
                  </a:moveTo>
                  <a:cubicBezTo>
                    <a:pt x="-28539" y="209785"/>
                    <a:pt x="-93450" y="419571"/>
                    <a:pt x="668550" y="541867"/>
                  </a:cubicBezTo>
                  <a:cubicBezTo>
                    <a:pt x="1430550" y="664163"/>
                    <a:pt x="3614950" y="816563"/>
                    <a:pt x="4608372" y="733778"/>
                  </a:cubicBezTo>
                  <a:cubicBezTo>
                    <a:pt x="5601794" y="650993"/>
                    <a:pt x="6115438" y="348074"/>
                    <a:pt x="6629083" y="45156"/>
                  </a:cubicBezTo>
                </a:path>
              </a:pathLst>
            </a:custGeom>
            <a:ln w="38100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&quot;No&quot; Symbol 10">
              <a:extLst>
                <a:ext uri="{FF2B5EF4-FFF2-40B4-BE49-F238E27FC236}">
                  <a16:creationId xmlns:a16="http://schemas.microsoft.com/office/drawing/2014/main" id="{E7AC5F4C-2213-15F4-189A-CA8B6823263B}"/>
                </a:ext>
              </a:extLst>
            </p:cNvPr>
            <p:cNvSpPr/>
            <p:nvPr/>
          </p:nvSpPr>
          <p:spPr>
            <a:xfrm>
              <a:off x="7591694" y="5942053"/>
              <a:ext cx="818529" cy="804999"/>
            </a:xfrm>
            <a:prstGeom prst="noSmoking">
              <a:avLst>
                <a:gd name="adj" fmla="val 1546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2" descr="Hounder Black Red Honey Burst with Stiletto Hard Case">
              <a:extLst>
                <a:ext uri="{FF2B5EF4-FFF2-40B4-BE49-F238E27FC236}">
                  <a16:creationId xmlns:a16="http://schemas.microsoft.com/office/drawing/2014/main" id="{2ED03F8A-E9EA-F4FB-D042-345560F22D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327742"/>
              <a:ext cx="1614311" cy="1614311"/>
            </a:xfrm>
            <a:prstGeom prst="rect">
              <a:avLst/>
            </a:prstGeom>
            <a:noFill/>
            <a:effectLst>
              <a:glow rad="63500">
                <a:srgbClr val="FFFF00">
                  <a:alpha val="4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5668865F-EF03-37ED-464C-61968E2A7EED}"/>
              </a:ext>
            </a:extLst>
          </p:cNvPr>
          <p:cNvSpPr/>
          <p:nvPr/>
        </p:nvSpPr>
        <p:spPr>
          <a:xfrm>
            <a:off x="2451652" y="2557670"/>
            <a:ext cx="3644348" cy="1736034"/>
          </a:xfrm>
          <a:prstGeom prst="cloudCallout">
            <a:avLst>
              <a:gd name="adj1" fmla="val 26076"/>
              <a:gd name="adj2" fmla="val 72424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Freedom!</a:t>
            </a:r>
          </a:p>
        </p:txBody>
      </p:sp>
    </p:spTree>
    <p:extLst>
      <p:ext uri="{BB962C8B-B14F-4D97-AF65-F5344CB8AC3E}">
        <p14:creationId xmlns:p14="http://schemas.microsoft.com/office/powerpoint/2010/main" val="1772613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2F1FB-02C4-1335-A1F1-5C0400763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94" y="363856"/>
            <a:ext cx="10515600" cy="1325563"/>
          </a:xfrm>
        </p:spPr>
        <p:txBody>
          <a:bodyPr/>
          <a:lstStyle/>
          <a:p>
            <a:r>
              <a:rPr lang="en-US" dirty="0"/>
              <a:t>Interpretation when Z isn’t binary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4DF725-1D4C-BEF8-700C-270BCA7B0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7894" y="1712108"/>
                <a:ext cx="10515600" cy="123852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= Quarter of birth (1,2,3,4).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do you graduate high school? </a:t>
                </a:r>
                <a:r>
                  <a:rPr lang="en-US" sz="1600" dirty="0"/>
                  <a:t>(still binary)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4DF725-1D4C-BEF8-700C-270BCA7B0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7894" y="1712108"/>
                <a:ext cx="10515600" cy="1238529"/>
              </a:xfrm>
              <a:blipFill>
                <a:blip r:embed="rId3"/>
                <a:stretch>
                  <a:fillRect l="-844" t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AF46D5B1-7B3E-AD4D-DF85-2ABC4AB32A9E}"/>
              </a:ext>
            </a:extLst>
          </p:cNvPr>
          <p:cNvGrpSpPr/>
          <p:nvPr/>
        </p:nvGrpSpPr>
        <p:grpSpPr>
          <a:xfrm>
            <a:off x="4447309" y="2978728"/>
            <a:ext cx="7744691" cy="3879272"/>
            <a:chOff x="4447309" y="3089564"/>
            <a:chExt cx="7744691" cy="387927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EB2EE28-5985-5081-0890-A1CBF07B8B47}"/>
                </a:ext>
              </a:extLst>
            </p:cNvPr>
            <p:cNvSpPr/>
            <p:nvPr/>
          </p:nvSpPr>
          <p:spPr>
            <a:xfrm>
              <a:off x="4447309" y="3089564"/>
              <a:ext cx="7744691" cy="38792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AEBE54-EF1F-7416-E760-97C7C15C2304}"/>
                </a:ext>
              </a:extLst>
            </p:cNvPr>
            <p:cNvSpPr txBox="1"/>
            <p:nvPr/>
          </p:nvSpPr>
          <p:spPr>
            <a:xfrm>
              <a:off x="4638651" y="3197946"/>
              <a:ext cx="609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Types of people: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BB75E18-F611-A060-611A-581815C49F35}"/>
                </a:ext>
              </a:extLst>
            </p:cNvPr>
            <p:cNvGrpSpPr/>
            <p:nvPr/>
          </p:nvGrpSpPr>
          <p:grpSpPr>
            <a:xfrm>
              <a:off x="4638652" y="3576044"/>
              <a:ext cx="7314806" cy="3282554"/>
              <a:chOff x="1725344" y="3032210"/>
              <a:chExt cx="7277191" cy="392586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30E7EC0-7D6A-19D2-98CC-9FE3A69BF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6747" y="3682684"/>
                <a:ext cx="635912" cy="1196531"/>
              </a:xfrm>
              <a:prstGeom prst="rect">
                <a:avLst/>
              </a:prstGeom>
            </p:spPr>
          </p:pic>
          <p:pic>
            <p:nvPicPr>
              <p:cNvPr id="5" name="Picture 7" descr="Adoptable Rabbits | morabbit">
                <a:extLst>
                  <a:ext uri="{FF2B5EF4-FFF2-40B4-BE49-F238E27FC236}">
                    <a16:creationId xmlns:a16="http://schemas.microsoft.com/office/drawing/2014/main" id="{9CDBAADC-1A0B-2A81-91F9-8C116C4DFF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660541" y="3742259"/>
                <a:ext cx="554147" cy="1136955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8A02F97-7581-8BB8-5608-21B10BC5C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26387" y="3872951"/>
                <a:ext cx="516428" cy="815993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3284086-6878-E53A-2164-E71635E9A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1657" y="3682683"/>
                <a:ext cx="635912" cy="119653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DCD025D-1974-DF0B-30B7-0E0A1E3E3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96566" y="3659375"/>
                <a:ext cx="635912" cy="1196531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66527D-523C-D0E8-E105-B4D1E5E812DB}"/>
                  </a:ext>
                </a:extLst>
              </p:cNvPr>
              <p:cNvSpPr txBox="1"/>
              <p:nvPr/>
            </p:nvSpPr>
            <p:spPr>
              <a:xfrm rot="16200000">
                <a:off x="1056827" y="5786513"/>
                <a:ext cx="17063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Quarter of birth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B808D2-C138-58E7-EC46-32BF6BD89C69}"/>
                  </a:ext>
                </a:extLst>
              </p:cNvPr>
              <p:cNvSpPr txBox="1"/>
              <p:nvPr/>
            </p:nvSpPr>
            <p:spPr>
              <a:xfrm>
                <a:off x="2087750" y="4717886"/>
                <a:ext cx="662945" cy="478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Q1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F71F01-8933-8911-3A0C-A7987B70F547}"/>
                  </a:ext>
                </a:extLst>
              </p:cNvPr>
              <p:cNvSpPr txBox="1"/>
              <p:nvPr/>
            </p:nvSpPr>
            <p:spPr>
              <a:xfrm>
                <a:off x="2087750" y="5201760"/>
                <a:ext cx="662945" cy="478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Q2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57FCBF-22DB-AF07-36BB-B99B5641A80F}"/>
                  </a:ext>
                </a:extLst>
              </p:cNvPr>
              <p:cNvSpPr txBox="1"/>
              <p:nvPr/>
            </p:nvSpPr>
            <p:spPr>
              <a:xfrm>
                <a:off x="2101605" y="5742061"/>
                <a:ext cx="662945" cy="478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Q3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5DE3A5-1376-D007-C5C4-C8EBF1C9C673}"/>
                  </a:ext>
                </a:extLst>
              </p:cNvPr>
              <p:cNvSpPr txBox="1"/>
              <p:nvPr/>
            </p:nvSpPr>
            <p:spPr>
              <a:xfrm>
                <a:off x="2593670" y="4761356"/>
                <a:ext cx="690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Grad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CB3F41-F658-A116-6503-CF46A7C7D3EE}"/>
                  </a:ext>
                </a:extLst>
              </p:cNvPr>
              <p:cNvSpPr txBox="1"/>
              <p:nvPr/>
            </p:nvSpPr>
            <p:spPr>
              <a:xfrm>
                <a:off x="2593670" y="5238135"/>
                <a:ext cx="690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Grad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C08D84-16AC-7A22-5C54-95827050A3F0}"/>
                  </a:ext>
                </a:extLst>
              </p:cNvPr>
              <p:cNvSpPr txBox="1"/>
              <p:nvPr/>
            </p:nvSpPr>
            <p:spPr>
              <a:xfrm>
                <a:off x="2607525" y="5762000"/>
                <a:ext cx="690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Grad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16724E-3004-33B8-3E99-F5C84981B8B4}"/>
                  </a:ext>
                </a:extLst>
              </p:cNvPr>
              <p:cNvSpPr txBox="1"/>
              <p:nvPr/>
            </p:nvSpPr>
            <p:spPr>
              <a:xfrm>
                <a:off x="3864788" y="5762000"/>
                <a:ext cx="690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Grad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BFED2C-3073-DBA5-DE79-F760FD2182ED}"/>
                  </a:ext>
                </a:extLst>
              </p:cNvPr>
              <p:cNvSpPr txBox="1"/>
              <p:nvPr/>
            </p:nvSpPr>
            <p:spPr>
              <a:xfrm>
                <a:off x="3850934" y="5250416"/>
                <a:ext cx="690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Grad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71465E-2973-7C54-3E07-FA298AA63EE9}"/>
                  </a:ext>
                </a:extLst>
              </p:cNvPr>
              <p:cNvSpPr txBox="1"/>
              <p:nvPr/>
            </p:nvSpPr>
            <p:spPr>
              <a:xfrm>
                <a:off x="3689855" y="4765862"/>
                <a:ext cx="1012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Dropout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99AB20-0412-2C1C-55B8-3C0E90745165}"/>
                  </a:ext>
                </a:extLst>
              </p:cNvPr>
              <p:cNvSpPr txBox="1"/>
              <p:nvPr/>
            </p:nvSpPr>
            <p:spPr>
              <a:xfrm>
                <a:off x="5032394" y="4795156"/>
                <a:ext cx="1012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Dropout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21FEB0-737C-9255-781A-0FCDB498E206}"/>
                  </a:ext>
                </a:extLst>
              </p:cNvPr>
              <p:cNvSpPr txBox="1"/>
              <p:nvPr/>
            </p:nvSpPr>
            <p:spPr>
              <a:xfrm>
                <a:off x="5032394" y="5278238"/>
                <a:ext cx="1012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Dropout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A8D5EA-1115-4C1A-9DC0-D8E6B5156B06}"/>
                  </a:ext>
                </a:extLst>
              </p:cNvPr>
              <p:cNvSpPr txBox="1"/>
              <p:nvPr/>
            </p:nvSpPr>
            <p:spPr>
              <a:xfrm>
                <a:off x="6472832" y="4795156"/>
                <a:ext cx="1012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Dropout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FA9884-AF3A-EF96-CF3A-E7E077801B01}"/>
                  </a:ext>
                </a:extLst>
              </p:cNvPr>
              <p:cNvSpPr txBox="1"/>
              <p:nvPr/>
            </p:nvSpPr>
            <p:spPr>
              <a:xfrm>
                <a:off x="6478830" y="5299081"/>
                <a:ext cx="1012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Dropout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2D4807-BC79-3765-2405-5D1EFFC62A3A}"/>
                  </a:ext>
                </a:extLst>
              </p:cNvPr>
              <p:cNvSpPr txBox="1"/>
              <p:nvPr/>
            </p:nvSpPr>
            <p:spPr>
              <a:xfrm>
                <a:off x="6445718" y="5775517"/>
                <a:ext cx="1012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Dropout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2B942AE-EC1E-92B6-4A56-0E14C61F8C31}"/>
                  </a:ext>
                </a:extLst>
              </p:cNvPr>
              <p:cNvSpPr txBox="1"/>
              <p:nvPr/>
            </p:nvSpPr>
            <p:spPr>
              <a:xfrm>
                <a:off x="2087747" y="6226975"/>
                <a:ext cx="662945" cy="478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Q4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0E37937-E3B4-5412-68C6-BC238678E3B8}"/>
                  </a:ext>
                </a:extLst>
              </p:cNvPr>
              <p:cNvSpPr txBox="1"/>
              <p:nvPr/>
            </p:nvSpPr>
            <p:spPr>
              <a:xfrm>
                <a:off x="2593668" y="6246913"/>
                <a:ext cx="690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Grad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B6B566F-AA57-A395-9A18-800675571770}"/>
                  </a:ext>
                </a:extLst>
              </p:cNvPr>
              <p:cNvSpPr txBox="1"/>
              <p:nvPr/>
            </p:nvSpPr>
            <p:spPr>
              <a:xfrm>
                <a:off x="3850931" y="6246913"/>
                <a:ext cx="690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Grad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110976-E5B1-413B-A911-559A778D13B1}"/>
                  </a:ext>
                </a:extLst>
              </p:cNvPr>
              <p:cNvSpPr txBox="1"/>
              <p:nvPr/>
            </p:nvSpPr>
            <p:spPr>
              <a:xfrm>
                <a:off x="5187466" y="5805800"/>
                <a:ext cx="690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Grad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43CA27-F024-C4E8-80DA-E9FC04EA3E39}"/>
                  </a:ext>
                </a:extLst>
              </p:cNvPr>
              <p:cNvSpPr txBox="1"/>
              <p:nvPr/>
            </p:nvSpPr>
            <p:spPr>
              <a:xfrm>
                <a:off x="5173608" y="6290713"/>
                <a:ext cx="690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Grad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1DC12D-116A-8C09-F621-7E39C12B81C8}"/>
                  </a:ext>
                </a:extLst>
              </p:cNvPr>
              <p:cNvSpPr txBox="1"/>
              <p:nvPr/>
            </p:nvSpPr>
            <p:spPr>
              <a:xfrm>
                <a:off x="7822581" y="4761702"/>
                <a:ext cx="1012722" cy="731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Dropout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340463-6743-EF0B-45CC-6D42CF6D3375}"/>
                  </a:ext>
                </a:extLst>
              </p:cNvPr>
              <p:cNvSpPr txBox="1"/>
              <p:nvPr/>
            </p:nvSpPr>
            <p:spPr>
              <a:xfrm>
                <a:off x="7828580" y="5265627"/>
                <a:ext cx="1012722" cy="731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Dropout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3ED5D8A-2B79-BF67-6FF1-A128E929B337}"/>
                  </a:ext>
                </a:extLst>
              </p:cNvPr>
              <p:cNvSpPr txBox="1"/>
              <p:nvPr/>
            </p:nvSpPr>
            <p:spPr>
              <a:xfrm>
                <a:off x="7795468" y="5742061"/>
                <a:ext cx="1012722" cy="731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Dropout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FEF414-F4D8-8FBC-5E27-E5170D300FFD}"/>
                  </a:ext>
                </a:extLst>
              </p:cNvPr>
              <p:cNvSpPr txBox="1"/>
              <p:nvPr/>
            </p:nvSpPr>
            <p:spPr>
              <a:xfrm>
                <a:off x="7781611" y="6226975"/>
                <a:ext cx="1012722" cy="731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Dropout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BBF6284-EF3F-88DF-DB4E-5443B5EFD3A5}"/>
                  </a:ext>
                </a:extLst>
              </p:cNvPr>
              <p:cNvSpPr txBox="1"/>
              <p:nvPr/>
            </p:nvSpPr>
            <p:spPr>
              <a:xfrm>
                <a:off x="6580277" y="6290713"/>
                <a:ext cx="690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Grad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46DAD2-F827-BFAC-F468-422654849617}"/>
                  </a:ext>
                </a:extLst>
              </p:cNvPr>
              <p:cNvSpPr txBox="1"/>
              <p:nvPr/>
            </p:nvSpPr>
            <p:spPr>
              <a:xfrm>
                <a:off x="2218531" y="3395491"/>
                <a:ext cx="16063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</a:rPr>
                  <a:t>Always-taker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49A9249-EA53-5A14-20FF-5B8C2DE09F8D}"/>
                  </a:ext>
                </a:extLst>
              </p:cNvPr>
              <p:cNvSpPr txBox="1"/>
              <p:nvPr/>
            </p:nvSpPr>
            <p:spPr>
              <a:xfrm>
                <a:off x="7536236" y="3472841"/>
                <a:ext cx="14662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</a:rPr>
                  <a:t>Never-taker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3EC254-F9F8-4AF5-9753-3FD53B66B788}"/>
                  </a:ext>
                </a:extLst>
              </p:cNvPr>
              <p:cNvSpPr txBox="1"/>
              <p:nvPr/>
            </p:nvSpPr>
            <p:spPr>
              <a:xfrm>
                <a:off x="4128656" y="3032210"/>
                <a:ext cx="31037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1"/>
                    </a:solidFill>
                  </a:rPr>
                  <a:t>Three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types of compliers!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1453AB3-11E5-D88F-D7EB-F00F45D87FAD}"/>
                  </a:ext>
                </a:extLst>
              </p:cNvPr>
              <p:cNvSpPr txBox="1"/>
              <p:nvPr/>
            </p:nvSpPr>
            <p:spPr>
              <a:xfrm>
                <a:off x="768023" y="2990941"/>
                <a:ext cx="3361597" cy="3810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</a:rPr>
                  <a:t>Interpretation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</m:acc>
                    <m:r>
                      <a:rPr 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LAT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is the ATE among the first type of complier, and so 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Given </a:t>
                </a:r>
                <a:r>
                  <a:rPr lang="en-US" sz="2400" dirty="0" err="1">
                    <a:solidFill>
                      <a:schemeClr val="accent1"/>
                    </a:solidFill>
                  </a:rPr>
                  <a:t>assms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*,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is a weighted average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LAT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LAT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LAT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1453AB3-11E5-D88F-D7EB-F00F45D87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23" y="2990941"/>
                <a:ext cx="3361597" cy="3810980"/>
              </a:xfrm>
              <a:prstGeom prst="rect">
                <a:avLst/>
              </a:prstGeom>
              <a:blipFill>
                <a:blip r:embed="rId7"/>
                <a:stretch>
                  <a:fillRect l="-3019" t="-332" r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3C84245-E6C9-DB0E-8E0A-A2D4EF113603}"/>
              </a:ext>
            </a:extLst>
          </p:cNvPr>
          <p:cNvSpPr txBox="1"/>
          <p:nvPr/>
        </p:nvSpPr>
        <p:spPr>
          <a:xfrm>
            <a:off x="9105241" y="78996"/>
            <a:ext cx="324196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*Assumptions: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Relevance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Independence +  Exclusion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Monotonicity</a:t>
            </a:r>
          </a:p>
        </p:txBody>
      </p:sp>
    </p:spTree>
    <p:extLst>
      <p:ext uri="{BB962C8B-B14F-4D97-AF65-F5344CB8AC3E}">
        <p14:creationId xmlns:p14="http://schemas.microsoft.com/office/powerpoint/2010/main" val="3267535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3592B-1F5E-2F40-4CD6-7CE3D9A1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when X isn’t binary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6CA7FC-D3A1-11F9-7825-6193631657BA}"/>
              </a:ext>
            </a:extLst>
          </p:cNvPr>
          <p:cNvGrpSpPr/>
          <p:nvPr/>
        </p:nvGrpSpPr>
        <p:grpSpPr>
          <a:xfrm>
            <a:off x="4881540" y="4425880"/>
            <a:ext cx="6472260" cy="1603015"/>
            <a:chOff x="838200" y="4327742"/>
            <a:chExt cx="10041383" cy="24193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4851BCC9-2410-4DAF-2113-C6E8165A6E5B}"/>
                    </a:ext>
                  </a:extLst>
                </p:cNvPr>
                <p:cNvSpPr/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47678D2D-0233-8AEE-91DE-2829A6915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B1E1C6E7-AA53-F180-1E99-7BAF29B15E98}"/>
                    </a:ext>
                  </a:extLst>
                </p:cNvPr>
                <p:cNvSpPr/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5C850430-2647-EBE7-420B-E601177A91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73715247-B04A-949E-66ED-8CFD2F871B5A}"/>
                    </a:ext>
                  </a:extLst>
                </p:cNvPr>
                <p:cNvSpPr/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47D2CF7-3578-0F77-72EC-5C04EE70D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8B9B6C1-9CDE-93A0-87EA-CEA28F2F78F4}"/>
                </a:ext>
              </a:extLst>
            </p:cNvPr>
            <p:cNvCxnSpPr>
              <a:endCxn id="6" idx="2"/>
            </p:cNvCxnSpPr>
            <p:nvPr/>
          </p:nvCxnSpPr>
          <p:spPr>
            <a:xfrm>
              <a:off x="7080872" y="5254978"/>
              <a:ext cx="2080061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0A0AF83-0C2E-CAFF-46F8-928192838406}"/>
                </a:ext>
              </a:extLst>
            </p:cNvPr>
            <p:cNvCxnSpPr>
              <a:cxnSpLocks/>
              <a:stCxn id="7" idx="6"/>
              <a:endCxn id="5" idx="2"/>
            </p:cNvCxnSpPr>
            <p:nvPr/>
          </p:nvCxnSpPr>
          <p:spPr>
            <a:xfrm>
              <a:off x="3118472" y="5254978"/>
              <a:ext cx="2243750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F1B6912-8321-0BE8-C3F6-5FF10687DA64}"/>
                </a:ext>
              </a:extLst>
            </p:cNvPr>
            <p:cNvSpPr/>
            <p:nvPr/>
          </p:nvSpPr>
          <p:spPr>
            <a:xfrm>
              <a:off x="2797139" y="5689600"/>
              <a:ext cx="6629083" cy="757351"/>
            </a:xfrm>
            <a:custGeom>
              <a:avLst/>
              <a:gdLst>
                <a:gd name="connsiteX0" fmla="*/ 36372 w 6629083"/>
                <a:gd name="connsiteY0" fmla="*/ 0 h 757351"/>
                <a:gd name="connsiteX1" fmla="*/ 668550 w 6629083"/>
                <a:gd name="connsiteY1" fmla="*/ 541867 h 757351"/>
                <a:gd name="connsiteX2" fmla="*/ 4608372 w 6629083"/>
                <a:gd name="connsiteY2" fmla="*/ 733778 h 757351"/>
                <a:gd name="connsiteX3" fmla="*/ 6629083 w 6629083"/>
                <a:gd name="connsiteY3" fmla="*/ 45156 h 75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083" h="757351">
                  <a:moveTo>
                    <a:pt x="36372" y="0"/>
                  </a:moveTo>
                  <a:cubicBezTo>
                    <a:pt x="-28539" y="209785"/>
                    <a:pt x="-93450" y="419571"/>
                    <a:pt x="668550" y="541867"/>
                  </a:cubicBezTo>
                  <a:cubicBezTo>
                    <a:pt x="1430550" y="664163"/>
                    <a:pt x="3614950" y="816563"/>
                    <a:pt x="4608372" y="733778"/>
                  </a:cubicBezTo>
                  <a:cubicBezTo>
                    <a:pt x="5601794" y="650993"/>
                    <a:pt x="6115438" y="348074"/>
                    <a:pt x="6629083" y="45156"/>
                  </a:cubicBezTo>
                </a:path>
              </a:pathLst>
            </a:custGeom>
            <a:ln w="38100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&quot;No&quot; Symbol 10">
              <a:extLst>
                <a:ext uri="{FF2B5EF4-FFF2-40B4-BE49-F238E27FC236}">
                  <a16:creationId xmlns:a16="http://schemas.microsoft.com/office/drawing/2014/main" id="{E7AC5F4C-2213-15F4-189A-CA8B6823263B}"/>
                </a:ext>
              </a:extLst>
            </p:cNvPr>
            <p:cNvSpPr/>
            <p:nvPr/>
          </p:nvSpPr>
          <p:spPr>
            <a:xfrm>
              <a:off x="7591694" y="5942053"/>
              <a:ext cx="818529" cy="804999"/>
            </a:xfrm>
            <a:prstGeom prst="noSmoking">
              <a:avLst>
                <a:gd name="adj" fmla="val 1546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2" descr="Hounder Black Red Honey Burst with Stiletto Hard Case">
              <a:extLst>
                <a:ext uri="{FF2B5EF4-FFF2-40B4-BE49-F238E27FC236}">
                  <a16:creationId xmlns:a16="http://schemas.microsoft.com/office/drawing/2014/main" id="{2ED03F8A-E9EA-F4FB-D042-345560F22D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327742"/>
              <a:ext cx="1614311" cy="1614311"/>
            </a:xfrm>
            <a:prstGeom prst="rect">
              <a:avLst/>
            </a:prstGeom>
            <a:noFill/>
            <a:effectLst>
              <a:glow rad="63500">
                <a:srgbClr val="FFFF00">
                  <a:alpha val="4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5668865F-EF03-37ED-464C-61968E2A7EED}"/>
              </a:ext>
            </a:extLst>
          </p:cNvPr>
          <p:cNvSpPr/>
          <p:nvPr/>
        </p:nvSpPr>
        <p:spPr>
          <a:xfrm>
            <a:off x="5401799" y="2491002"/>
            <a:ext cx="3644348" cy="1736034"/>
          </a:xfrm>
          <a:prstGeom prst="cloudCallout">
            <a:avLst>
              <a:gd name="adj1" fmla="val 26076"/>
              <a:gd name="adj2" fmla="val 72424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Freedom!</a:t>
            </a:r>
          </a:p>
        </p:txBody>
      </p:sp>
    </p:spTree>
    <p:extLst>
      <p:ext uri="{BB962C8B-B14F-4D97-AF65-F5344CB8AC3E}">
        <p14:creationId xmlns:p14="http://schemas.microsoft.com/office/powerpoint/2010/main" val="1739437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3752D-F447-F443-BCA3-E205937472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8506" y="1761547"/>
                <a:ext cx="5297494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were you born in Q1?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= years of education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3752D-F447-F443-BCA3-E205937472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8506" y="1761547"/>
                <a:ext cx="5297494" cy="1325563"/>
              </a:xfrm>
              <a:blipFill>
                <a:blip r:embed="rId3"/>
                <a:stretch>
                  <a:fillRect l="-1432" t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4F49B5E-F200-0762-4EBC-3F28CE88D252}"/>
              </a:ext>
            </a:extLst>
          </p:cNvPr>
          <p:cNvSpPr/>
          <p:nvPr/>
        </p:nvSpPr>
        <p:spPr>
          <a:xfrm>
            <a:off x="4280453" y="3429000"/>
            <a:ext cx="7911548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232B8-3B04-05A0-0596-C56A8E3AD5BD}"/>
              </a:ext>
            </a:extLst>
          </p:cNvPr>
          <p:cNvSpPr txBox="1"/>
          <p:nvPr/>
        </p:nvSpPr>
        <p:spPr>
          <a:xfrm>
            <a:off x="4654099" y="354965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Lots of types of people: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3D7126-BD29-95EB-85DC-6B229C7CA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533" y="4001294"/>
            <a:ext cx="639199" cy="1000461"/>
          </a:xfrm>
          <a:prstGeom prst="rect">
            <a:avLst/>
          </a:prstGeom>
        </p:spPr>
      </p:pic>
      <p:pic>
        <p:nvPicPr>
          <p:cNvPr id="9" name="Picture 7" descr="Adoptable Rabbits | morabbit">
            <a:extLst>
              <a:ext uri="{FF2B5EF4-FFF2-40B4-BE49-F238E27FC236}">
                <a16:creationId xmlns:a16="http://schemas.microsoft.com/office/drawing/2014/main" id="{B9C01791-C3C6-26A8-0AEB-052CBF012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8684" y="4058905"/>
            <a:ext cx="557011" cy="9506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4FB17D-0A63-1CFE-9246-C1F5B2891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039" y="4236084"/>
            <a:ext cx="519097" cy="6822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D2BE63-6219-3374-103E-B8B36B87F92C}"/>
              </a:ext>
            </a:extLst>
          </p:cNvPr>
          <p:cNvSpPr txBox="1"/>
          <p:nvPr/>
        </p:nvSpPr>
        <p:spPr>
          <a:xfrm>
            <a:off x="4734369" y="5349521"/>
            <a:ext cx="666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8D02E1-1538-3B77-976A-A9992E3D6E22}"/>
              </a:ext>
            </a:extLst>
          </p:cNvPr>
          <p:cNvSpPr txBox="1"/>
          <p:nvPr/>
        </p:nvSpPr>
        <p:spPr>
          <a:xfrm>
            <a:off x="4507928" y="6147700"/>
            <a:ext cx="1119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Q2,3,4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A45A564-BDD7-3890-C0F2-C8FE8B55FE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5581" y="4101623"/>
            <a:ext cx="670154" cy="8437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238320-6B2D-29FD-48E0-7E762B7AB9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6819" y="4251748"/>
            <a:ext cx="766351" cy="68120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369973D-65D1-D192-6807-C01D76036F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6085" y="4116325"/>
            <a:ext cx="597865" cy="83580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FC0D28E-2CC2-81AD-2CA0-9590D1B3CA28}"/>
              </a:ext>
            </a:extLst>
          </p:cNvPr>
          <p:cNvSpPr txBox="1"/>
          <p:nvPr/>
        </p:nvSpPr>
        <p:spPr>
          <a:xfrm>
            <a:off x="11353800" y="4251748"/>
            <a:ext cx="779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1B01EC9-5289-A2BC-501E-05B4902A6A2A}"/>
              </a:ext>
            </a:extLst>
          </p:cNvPr>
          <p:cNvSpPr txBox="1"/>
          <p:nvPr/>
        </p:nvSpPr>
        <p:spPr>
          <a:xfrm>
            <a:off x="5517993" y="5143500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0BC299-A555-FDB8-7E86-16C1911D95E5}"/>
              </a:ext>
            </a:extLst>
          </p:cNvPr>
          <p:cNvSpPr txBox="1"/>
          <p:nvPr/>
        </p:nvSpPr>
        <p:spPr>
          <a:xfrm>
            <a:off x="5513593" y="5977084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23D2D7-E657-F914-748A-FA3104B3EC45}"/>
              </a:ext>
            </a:extLst>
          </p:cNvPr>
          <p:cNvSpPr txBox="1"/>
          <p:nvPr/>
        </p:nvSpPr>
        <p:spPr>
          <a:xfrm>
            <a:off x="6535323" y="5143500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182382-FCF4-E883-5FDD-1070A3F09837}"/>
              </a:ext>
            </a:extLst>
          </p:cNvPr>
          <p:cNvSpPr txBox="1"/>
          <p:nvPr/>
        </p:nvSpPr>
        <p:spPr>
          <a:xfrm>
            <a:off x="6493975" y="5977084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F94C9C-9291-77B9-5AD6-6AC8FF140621}"/>
              </a:ext>
            </a:extLst>
          </p:cNvPr>
          <p:cNvSpPr txBox="1"/>
          <p:nvPr/>
        </p:nvSpPr>
        <p:spPr>
          <a:xfrm>
            <a:off x="7527143" y="5143500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15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0A35EE-4621-153B-AE27-0B70A658E453}"/>
              </a:ext>
            </a:extLst>
          </p:cNvPr>
          <p:cNvSpPr txBox="1"/>
          <p:nvPr/>
        </p:nvSpPr>
        <p:spPr>
          <a:xfrm>
            <a:off x="7546819" y="5941007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15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FC76F4E-37F2-2CCC-96F3-7C0DE7BC728D}"/>
              </a:ext>
            </a:extLst>
          </p:cNvPr>
          <p:cNvSpPr txBox="1"/>
          <p:nvPr/>
        </p:nvSpPr>
        <p:spPr>
          <a:xfrm>
            <a:off x="8579987" y="5127791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7D3E0CA-6F71-BDB6-B237-88CCFF4B61F8}"/>
              </a:ext>
            </a:extLst>
          </p:cNvPr>
          <p:cNvSpPr txBox="1"/>
          <p:nvPr/>
        </p:nvSpPr>
        <p:spPr>
          <a:xfrm>
            <a:off x="8599663" y="5925298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13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74D287A-1274-7DB3-D11E-D75633DC32A0}"/>
              </a:ext>
            </a:extLst>
          </p:cNvPr>
          <p:cNvSpPr txBox="1"/>
          <p:nvPr/>
        </p:nvSpPr>
        <p:spPr>
          <a:xfrm>
            <a:off x="10674403" y="5143500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19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2382D02-69EA-04FD-3B12-7F47F0B47263}"/>
              </a:ext>
            </a:extLst>
          </p:cNvPr>
          <p:cNvSpPr txBox="1"/>
          <p:nvPr/>
        </p:nvSpPr>
        <p:spPr>
          <a:xfrm>
            <a:off x="10671512" y="5897676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20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DA2D59-152B-135D-6DB6-386A257AC9D3}"/>
              </a:ext>
            </a:extLst>
          </p:cNvPr>
          <p:cNvSpPr txBox="1"/>
          <p:nvPr/>
        </p:nvSpPr>
        <p:spPr>
          <a:xfrm>
            <a:off x="1245966" y="4368905"/>
            <a:ext cx="26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2"/>
                </a:solidFill>
              </a:rPr>
              <a:t>Years of schooling if born in Q1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071894-7285-DC9E-788D-558BB225081F}"/>
              </a:ext>
            </a:extLst>
          </p:cNvPr>
          <p:cNvSpPr txBox="1"/>
          <p:nvPr/>
        </p:nvSpPr>
        <p:spPr>
          <a:xfrm>
            <a:off x="1186278" y="5749631"/>
            <a:ext cx="26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2"/>
                </a:solidFill>
              </a:rPr>
              <a:t>Years of schooling if </a:t>
            </a:r>
            <a:r>
              <a:rPr lang="en-US" sz="2400" b="1" dirty="0">
                <a:solidFill>
                  <a:schemeClr val="accent2"/>
                </a:solidFill>
              </a:rPr>
              <a:t>not</a:t>
            </a:r>
            <a:r>
              <a:rPr lang="en-US" sz="2400" dirty="0">
                <a:solidFill>
                  <a:schemeClr val="accent2"/>
                </a:solidFill>
              </a:rPr>
              <a:t> born in Q1</a:t>
            </a:r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A82F5B6F-39B2-BCF0-687B-70E8C5EE47EE}"/>
              </a:ext>
            </a:extLst>
          </p:cNvPr>
          <p:cNvSpPr/>
          <p:nvPr/>
        </p:nvSpPr>
        <p:spPr>
          <a:xfrm>
            <a:off x="3790122" y="4849731"/>
            <a:ext cx="1868556" cy="411382"/>
          </a:xfrm>
          <a:custGeom>
            <a:avLst/>
            <a:gdLst>
              <a:gd name="connsiteX0" fmla="*/ 0 w 1868556"/>
              <a:gd name="connsiteY0" fmla="*/ 27069 h 411382"/>
              <a:gd name="connsiteX1" fmla="*/ 1033669 w 1868556"/>
              <a:gd name="connsiteY1" fmla="*/ 40321 h 411382"/>
              <a:gd name="connsiteX2" fmla="*/ 1868556 w 1868556"/>
              <a:gd name="connsiteY2" fmla="*/ 411382 h 4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8556" h="411382">
                <a:moveTo>
                  <a:pt x="0" y="27069"/>
                </a:moveTo>
                <a:cubicBezTo>
                  <a:pt x="361121" y="1669"/>
                  <a:pt x="722243" y="-23731"/>
                  <a:pt x="1033669" y="40321"/>
                </a:cubicBezTo>
                <a:cubicBezTo>
                  <a:pt x="1345095" y="104373"/>
                  <a:pt x="1606825" y="257877"/>
                  <a:pt x="1868556" y="41138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FB1A9C73-C43B-B77C-4733-F58478A253C5}"/>
              </a:ext>
            </a:extLst>
          </p:cNvPr>
          <p:cNvSpPr/>
          <p:nvPr/>
        </p:nvSpPr>
        <p:spPr>
          <a:xfrm>
            <a:off x="3803374" y="5853850"/>
            <a:ext cx="1868556" cy="440933"/>
          </a:xfrm>
          <a:custGeom>
            <a:avLst/>
            <a:gdLst>
              <a:gd name="connsiteX0" fmla="*/ 0 w 1868556"/>
              <a:gd name="connsiteY0" fmla="*/ 440933 h 440933"/>
              <a:gd name="connsiteX1" fmla="*/ 715617 w 1868556"/>
              <a:gd name="connsiteY1" fmla="*/ 56620 h 440933"/>
              <a:gd name="connsiteX2" fmla="*/ 1563756 w 1868556"/>
              <a:gd name="connsiteY2" fmla="*/ 16863 h 440933"/>
              <a:gd name="connsiteX3" fmla="*/ 1868556 w 1868556"/>
              <a:gd name="connsiteY3" fmla="*/ 202393 h 44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8556" h="440933">
                <a:moveTo>
                  <a:pt x="0" y="440933"/>
                </a:moveTo>
                <a:cubicBezTo>
                  <a:pt x="227495" y="284115"/>
                  <a:pt x="454991" y="127298"/>
                  <a:pt x="715617" y="56620"/>
                </a:cubicBezTo>
                <a:cubicBezTo>
                  <a:pt x="976243" y="-14058"/>
                  <a:pt x="1371600" y="-7432"/>
                  <a:pt x="1563756" y="16863"/>
                </a:cubicBezTo>
                <a:cubicBezTo>
                  <a:pt x="1755912" y="41158"/>
                  <a:pt x="1812234" y="121775"/>
                  <a:pt x="1868556" y="202393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E63C386-0454-5533-BBA7-63BB69F808AB}"/>
              </a:ext>
            </a:extLst>
          </p:cNvPr>
          <p:cNvSpPr txBox="1"/>
          <p:nvPr/>
        </p:nvSpPr>
        <p:spPr>
          <a:xfrm>
            <a:off x="9656085" y="5126422"/>
            <a:ext cx="700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1793B77-E22E-BE38-B621-08122F5A045C}"/>
              </a:ext>
            </a:extLst>
          </p:cNvPr>
          <p:cNvSpPr txBox="1"/>
          <p:nvPr/>
        </p:nvSpPr>
        <p:spPr>
          <a:xfrm>
            <a:off x="9656085" y="5912297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93774B62-062B-AEAF-6A22-E9F32BC1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94" y="363856"/>
            <a:ext cx="10515600" cy="1325563"/>
          </a:xfrm>
        </p:spPr>
        <p:txBody>
          <a:bodyPr/>
          <a:lstStyle/>
          <a:p>
            <a:r>
              <a:rPr lang="en-US" dirty="0"/>
              <a:t>Interpretation when X isn’t binary</a:t>
            </a:r>
          </a:p>
        </p:txBody>
      </p:sp>
    </p:spTree>
    <p:extLst>
      <p:ext uri="{BB962C8B-B14F-4D97-AF65-F5344CB8AC3E}">
        <p14:creationId xmlns:p14="http://schemas.microsoft.com/office/powerpoint/2010/main" val="2703621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3752D-F447-F443-BCA3-E205937472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8506" y="1761547"/>
                <a:ext cx="5297494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were you born in Q1?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= years of education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3752D-F447-F443-BCA3-E205937472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8506" y="1761547"/>
                <a:ext cx="5297494" cy="1325563"/>
              </a:xfrm>
              <a:blipFill>
                <a:blip r:embed="rId3"/>
                <a:stretch>
                  <a:fillRect l="-1432" t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4F49B5E-F200-0762-4EBC-3F28CE88D252}"/>
              </a:ext>
            </a:extLst>
          </p:cNvPr>
          <p:cNvSpPr/>
          <p:nvPr/>
        </p:nvSpPr>
        <p:spPr>
          <a:xfrm>
            <a:off x="4280453" y="3429000"/>
            <a:ext cx="7911548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232B8-3B04-05A0-0596-C56A8E3AD5BD}"/>
              </a:ext>
            </a:extLst>
          </p:cNvPr>
          <p:cNvSpPr txBox="1"/>
          <p:nvPr/>
        </p:nvSpPr>
        <p:spPr>
          <a:xfrm>
            <a:off x="4654099" y="354965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Lots of types of people: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3D7126-BD29-95EB-85DC-6B229C7CA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533" y="4001294"/>
            <a:ext cx="639199" cy="1000461"/>
          </a:xfrm>
          <a:prstGeom prst="rect">
            <a:avLst/>
          </a:prstGeom>
        </p:spPr>
      </p:pic>
      <p:pic>
        <p:nvPicPr>
          <p:cNvPr id="9" name="Picture 7" descr="Adoptable Rabbits | morabbit">
            <a:extLst>
              <a:ext uri="{FF2B5EF4-FFF2-40B4-BE49-F238E27FC236}">
                <a16:creationId xmlns:a16="http://schemas.microsoft.com/office/drawing/2014/main" id="{B9C01791-C3C6-26A8-0AEB-052CBF012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8684" y="4058905"/>
            <a:ext cx="557011" cy="9506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4FB17D-0A63-1CFE-9246-C1F5B2891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039" y="4236084"/>
            <a:ext cx="519097" cy="6822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D2BE63-6219-3374-103E-B8B36B87F92C}"/>
              </a:ext>
            </a:extLst>
          </p:cNvPr>
          <p:cNvSpPr txBox="1"/>
          <p:nvPr/>
        </p:nvSpPr>
        <p:spPr>
          <a:xfrm>
            <a:off x="4734369" y="5349521"/>
            <a:ext cx="666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8D02E1-1538-3B77-976A-A9992E3D6E22}"/>
              </a:ext>
            </a:extLst>
          </p:cNvPr>
          <p:cNvSpPr txBox="1"/>
          <p:nvPr/>
        </p:nvSpPr>
        <p:spPr>
          <a:xfrm>
            <a:off x="4507928" y="6147700"/>
            <a:ext cx="1119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Q2,3,4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A45A564-BDD7-3890-C0F2-C8FE8B55FE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5581" y="4101623"/>
            <a:ext cx="670154" cy="8437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238320-6B2D-29FD-48E0-7E762B7AB9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6819" y="4251748"/>
            <a:ext cx="766351" cy="68120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369973D-65D1-D192-6807-C01D76036F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6085" y="4116325"/>
            <a:ext cx="597865" cy="83580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FC0D28E-2CC2-81AD-2CA0-9590D1B3CA28}"/>
              </a:ext>
            </a:extLst>
          </p:cNvPr>
          <p:cNvSpPr txBox="1"/>
          <p:nvPr/>
        </p:nvSpPr>
        <p:spPr>
          <a:xfrm>
            <a:off x="11353800" y="4251748"/>
            <a:ext cx="779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1B01EC9-5289-A2BC-501E-05B4902A6A2A}"/>
              </a:ext>
            </a:extLst>
          </p:cNvPr>
          <p:cNvSpPr txBox="1"/>
          <p:nvPr/>
        </p:nvSpPr>
        <p:spPr>
          <a:xfrm>
            <a:off x="5517993" y="5143500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0BC299-A555-FDB8-7E86-16C1911D95E5}"/>
              </a:ext>
            </a:extLst>
          </p:cNvPr>
          <p:cNvSpPr txBox="1"/>
          <p:nvPr/>
        </p:nvSpPr>
        <p:spPr>
          <a:xfrm>
            <a:off x="5513593" y="5977084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23D2D7-E657-F914-748A-FA3104B3EC45}"/>
              </a:ext>
            </a:extLst>
          </p:cNvPr>
          <p:cNvSpPr txBox="1"/>
          <p:nvPr/>
        </p:nvSpPr>
        <p:spPr>
          <a:xfrm>
            <a:off x="6535323" y="5143500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182382-FCF4-E883-5FDD-1070A3F09837}"/>
              </a:ext>
            </a:extLst>
          </p:cNvPr>
          <p:cNvSpPr txBox="1"/>
          <p:nvPr/>
        </p:nvSpPr>
        <p:spPr>
          <a:xfrm>
            <a:off x="6493975" y="5977084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F94C9C-9291-77B9-5AD6-6AC8FF140621}"/>
              </a:ext>
            </a:extLst>
          </p:cNvPr>
          <p:cNvSpPr txBox="1"/>
          <p:nvPr/>
        </p:nvSpPr>
        <p:spPr>
          <a:xfrm>
            <a:off x="7527143" y="5143500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15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0A35EE-4621-153B-AE27-0B70A658E453}"/>
              </a:ext>
            </a:extLst>
          </p:cNvPr>
          <p:cNvSpPr txBox="1"/>
          <p:nvPr/>
        </p:nvSpPr>
        <p:spPr>
          <a:xfrm>
            <a:off x="7546819" y="5941007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15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FC76F4E-37F2-2CCC-96F3-7C0DE7BC728D}"/>
              </a:ext>
            </a:extLst>
          </p:cNvPr>
          <p:cNvSpPr txBox="1"/>
          <p:nvPr/>
        </p:nvSpPr>
        <p:spPr>
          <a:xfrm>
            <a:off x="8579987" y="5127791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7D3E0CA-6F71-BDB6-B237-88CCFF4B61F8}"/>
              </a:ext>
            </a:extLst>
          </p:cNvPr>
          <p:cNvSpPr txBox="1"/>
          <p:nvPr/>
        </p:nvSpPr>
        <p:spPr>
          <a:xfrm>
            <a:off x="8599663" y="5925298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13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515ECC-843C-DCB2-6EFC-4067C53F7D48}"/>
              </a:ext>
            </a:extLst>
          </p:cNvPr>
          <p:cNvSpPr txBox="1"/>
          <p:nvPr/>
        </p:nvSpPr>
        <p:spPr>
          <a:xfrm>
            <a:off x="9656085" y="5126422"/>
            <a:ext cx="700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7D4C2C-EB84-359B-215E-C8A86A2E071D}"/>
              </a:ext>
            </a:extLst>
          </p:cNvPr>
          <p:cNvSpPr txBox="1"/>
          <p:nvPr/>
        </p:nvSpPr>
        <p:spPr>
          <a:xfrm>
            <a:off x="9656085" y="5912297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74D287A-1274-7DB3-D11E-D75633DC32A0}"/>
              </a:ext>
            </a:extLst>
          </p:cNvPr>
          <p:cNvSpPr txBox="1"/>
          <p:nvPr/>
        </p:nvSpPr>
        <p:spPr>
          <a:xfrm>
            <a:off x="10674403" y="5143500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19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2382D02-69EA-04FD-3B12-7F47F0B47263}"/>
              </a:ext>
            </a:extLst>
          </p:cNvPr>
          <p:cNvSpPr txBox="1"/>
          <p:nvPr/>
        </p:nvSpPr>
        <p:spPr>
          <a:xfrm>
            <a:off x="10671512" y="5897676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20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DA2D59-152B-135D-6DB6-386A257AC9D3}"/>
              </a:ext>
            </a:extLst>
          </p:cNvPr>
          <p:cNvSpPr txBox="1"/>
          <p:nvPr/>
        </p:nvSpPr>
        <p:spPr>
          <a:xfrm>
            <a:off x="1245966" y="4368905"/>
            <a:ext cx="26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2"/>
                </a:solidFill>
              </a:rPr>
              <a:t>Years of schooling if born in Q1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071894-7285-DC9E-788D-558BB225081F}"/>
              </a:ext>
            </a:extLst>
          </p:cNvPr>
          <p:cNvSpPr txBox="1"/>
          <p:nvPr/>
        </p:nvSpPr>
        <p:spPr>
          <a:xfrm>
            <a:off x="1186278" y="5749631"/>
            <a:ext cx="26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2"/>
                </a:solidFill>
              </a:rPr>
              <a:t>Years of schooling if </a:t>
            </a:r>
            <a:r>
              <a:rPr lang="en-US" sz="2400" b="1" dirty="0">
                <a:solidFill>
                  <a:schemeClr val="accent2"/>
                </a:solidFill>
              </a:rPr>
              <a:t>not</a:t>
            </a:r>
            <a:r>
              <a:rPr lang="en-US" sz="2400" dirty="0">
                <a:solidFill>
                  <a:schemeClr val="accent2"/>
                </a:solidFill>
              </a:rPr>
              <a:t> born in Q1</a:t>
            </a:r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A82F5B6F-39B2-BCF0-687B-70E8C5EE47EE}"/>
              </a:ext>
            </a:extLst>
          </p:cNvPr>
          <p:cNvSpPr/>
          <p:nvPr/>
        </p:nvSpPr>
        <p:spPr>
          <a:xfrm>
            <a:off x="3790122" y="4849731"/>
            <a:ext cx="1868556" cy="411382"/>
          </a:xfrm>
          <a:custGeom>
            <a:avLst/>
            <a:gdLst>
              <a:gd name="connsiteX0" fmla="*/ 0 w 1868556"/>
              <a:gd name="connsiteY0" fmla="*/ 27069 h 411382"/>
              <a:gd name="connsiteX1" fmla="*/ 1033669 w 1868556"/>
              <a:gd name="connsiteY1" fmla="*/ 40321 h 411382"/>
              <a:gd name="connsiteX2" fmla="*/ 1868556 w 1868556"/>
              <a:gd name="connsiteY2" fmla="*/ 411382 h 4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8556" h="411382">
                <a:moveTo>
                  <a:pt x="0" y="27069"/>
                </a:moveTo>
                <a:cubicBezTo>
                  <a:pt x="361121" y="1669"/>
                  <a:pt x="722243" y="-23731"/>
                  <a:pt x="1033669" y="40321"/>
                </a:cubicBezTo>
                <a:cubicBezTo>
                  <a:pt x="1345095" y="104373"/>
                  <a:pt x="1606825" y="257877"/>
                  <a:pt x="1868556" y="41138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FB1A9C73-C43B-B77C-4733-F58478A253C5}"/>
              </a:ext>
            </a:extLst>
          </p:cNvPr>
          <p:cNvSpPr/>
          <p:nvPr/>
        </p:nvSpPr>
        <p:spPr>
          <a:xfrm>
            <a:off x="3803374" y="5853850"/>
            <a:ext cx="1868556" cy="440933"/>
          </a:xfrm>
          <a:custGeom>
            <a:avLst/>
            <a:gdLst>
              <a:gd name="connsiteX0" fmla="*/ 0 w 1868556"/>
              <a:gd name="connsiteY0" fmla="*/ 440933 h 440933"/>
              <a:gd name="connsiteX1" fmla="*/ 715617 w 1868556"/>
              <a:gd name="connsiteY1" fmla="*/ 56620 h 440933"/>
              <a:gd name="connsiteX2" fmla="*/ 1563756 w 1868556"/>
              <a:gd name="connsiteY2" fmla="*/ 16863 h 440933"/>
              <a:gd name="connsiteX3" fmla="*/ 1868556 w 1868556"/>
              <a:gd name="connsiteY3" fmla="*/ 202393 h 44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8556" h="440933">
                <a:moveTo>
                  <a:pt x="0" y="440933"/>
                </a:moveTo>
                <a:cubicBezTo>
                  <a:pt x="227495" y="284115"/>
                  <a:pt x="454991" y="127298"/>
                  <a:pt x="715617" y="56620"/>
                </a:cubicBezTo>
                <a:cubicBezTo>
                  <a:pt x="976243" y="-14058"/>
                  <a:pt x="1371600" y="-7432"/>
                  <a:pt x="1563756" y="16863"/>
                </a:cubicBezTo>
                <a:cubicBezTo>
                  <a:pt x="1755912" y="41158"/>
                  <a:pt x="1812234" y="121775"/>
                  <a:pt x="1868556" y="202393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B76CA-9ED1-61D1-F29F-C17AB773EB8E}"/>
              </a:ext>
            </a:extLst>
          </p:cNvPr>
          <p:cNvSpPr txBox="1"/>
          <p:nvPr/>
        </p:nvSpPr>
        <p:spPr>
          <a:xfrm>
            <a:off x="5756451" y="1790407"/>
            <a:ext cx="5582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Suppose we care about the returns to an 11’th year of education. 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 These types are the “11-year compliers”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A686EB1-0099-0A86-31E9-6BA4A2780F4B}"/>
              </a:ext>
            </a:extLst>
          </p:cNvPr>
          <p:cNvSpPr/>
          <p:nvPr/>
        </p:nvSpPr>
        <p:spPr>
          <a:xfrm>
            <a:off x="5387672" y="3926078"/>
            <a:ext cx="1993972" cy="2920718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4A3F9A7-95BD-8D10-5E29-71C1B264BA45}"/>
              </a:ext>
            </a:extLst>
          </p:cNvPr>
          <p:cNvSpPr/>
          <p:nvPr/>
        </p:nvSpPr>
        <p:spPr>
          <a:xfrm>
            <a:off x="8359049" y="3917424"/>
            <a:ext cx="1122803" cy="2920718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5EAE4D-17AE-0A4F-9756-9F03D8496842}"/>
              </a:ext>
            </a:extLst>
          </p:cNvPr>
          <p:cNvCxnSpPr>
            <a:cxnSpLocks/>
          </p:cNvCxnSpPr>
          <p:nvPr/>
        </p:nvCxnSpPr>
        <p:spPr>
          <a:xfrm flipH="1">
            <a:off x="6769111" y="2957925"/>
            <a:ext cx="1097227" cy="90934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F59636-89B0-256F-846C-C6CF67FC8DF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547552" y="2990736"/>
            <a:ext cx="371630" cy="84648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C4E01127-0514-123A-4371-1733AB33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94" y="363856"/>
            <a:ext cx="10515600" cy="1325563"/>
          </a:xfrm>
        </p:spPr>
        <p:txBody>
          <a:bodyPr/>
          <a:lstStyle/>
          <a:p>
            <a:r>
              <a:rPr lang="en-US" dirty="0"/>
              <a:t>Interpretation when X isn’t binary</a:t>
            </a:r>
          </a:p>
        </p:txBody>
      </p:sp>
    </p:spTree>
    <p:extLst>
      <p:ext uri="{BB962C8B-B14F-4D97-AF65-F5344CB8AC3E}">
        <p14:creationId xmlns:p14="http://schemas.microsoft.com/office/powerpoint/2010/main" val="546754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3752D-F447-F443-BCA3-E205937472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8506" y="1761547"/>
                <a:ext cx="5297494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were you born in Q1?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= years of education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3752D-F447-F443-BCA3-E205937472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8506" y="1761547"/>
                <a:ext cx="5297494" cy="1325563"/>
              </a:xfrm>
              <a:blipFill>
                <a:blip r:embed="rId3"/>
                <a:stretch>
                  <a:fillRect l="-1432" t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4F49B5E-F200-0762-4EBC-3F28CE88D252}"/>
              </a:ext>
            </a:extLst>
          </p:cNvPr>
          <p:cNvSpPr/>
          <p:nvPr/>
        </p:nvSpPr>
        <p:spPr>
          <a:xfrm>
            <a:off x="4280453" y="3429000"/>
            <a:ext cx="7911548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232B8-3B04-05A0-0596-C56A8E3AD5BD}"/>
              </a:ext>
            </a:extLst>
          </p:cNvPr>
          <p:cNvSpPr txBox="1"/>
          <p:nvPr/>
        </p:nvSpPr>
        <p:spPr>
          <a:xfrm>
            <a:off x="4654099" y="354965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Lots of types of people: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3D7126-BD29-95EB-85DC-6B229C7CA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533" y="4001294"/>
            <a:ext cx="639199" cy="1000461"/>
          </a:xfrm>
          <a:prstGeom prst="rect">
            <a:avLst/>
          </a:prstGeom>
        </p:spPr>
      </p:pic>
      <p:pic>
        <p:nvPicPr>
          <p:cNvPr id="9" name="Picture 7" descr="Adoptable Rabbits | morabbit">
            <a:extLst>
              <a:ext uri="{FF2B5EF4-FFF2-40B4-BE49-F238E27FC236}">
                <a16:creationId xmlns:a16="http://schemas.microsoft.com/office/drawing/2014/main" id="{B9C01791-C3C6-26A8-0AEB-052CBF012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8684" y="4058905"/>
            <a:ext cx="557011" cy="9506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4FB17D-0A63-1CFE-9246-C1F5B2891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039" y="4236084"/>
            <a:ext cx="519097" cy="6822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D2BE63-6219-3374-103E-B8B36B87F92C}"/>
              </a:ext>
            </a:extLst>
          </p:cNvPr>
          <p:cNvSpPr txBox="1"/>
          <p:nvPr/>
        </p:nvSpPr>
        <p:spPr>
          <a:xfrm>
            <a:off x="4734369" y="5349521"/>
            <a:ext cx="666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8D02E1-1538-3B77-976A-A9992E3D6E22}"/>
              </a:ext>
            </a:extLst>
          </p:cNvPr>
          <p:cNvSpPr txBox="1"/>
          <p:nvPr/>
        </p:nvSpPr>
        <p:spPr>
          <a:xfrm>
            <a:off x="4507928" y="6147700"/>
            <a:ext cx="1119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Q2,3,4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A45A564-BDD7-3890-C0F2-C8FE8B55FE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5581" y="4101623"/>
            <a:ext cx="670154" cy="8437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238320-6B2D-29FD-48E0-7E762B7AB9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6819" y="4251748"/>
            <a:ext cx="766351" cy="68120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369973D-65D1-D192-6807-C01D76036F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6085" y="4116325"/>
            <a:ext cx="597865" cy="83580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FC0D28E-2CC2-81AD-2CA0-9590D1B3CA28}"/>
              </a:ext>
            </a:extLst>
          </p:cNvPr>
          <p:cNvSpPr txBox="1"/>
          <p:nvPr/>
        </p:nvSpPr>
        <p:spPr>
          <a:xfrm>
            <a:off x="11353800" y="4251748"/>
            <a:ext cx="779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1B01EC9-5289-A2BC-501E-05B4902A6A2A}"/>
              </a:ext>
            </a:extLst>
          </p:cNvPr>
          <p:cNvSpPr txBox="1"/>
          <p:nvPr/>
        </p:nvSpPr>
        <p:spPr>
          <a:xfrm>
            <a:off x="5517993" y="5143500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0BC299-A555-FDB8-7E86-16C1911D95E5}"/>
              </a:ext>
            </a:extLst>
          </p:cNvPr>
          <p:cNvSpPr txBox="1"/>
          <p:nvPr/>
        </p:nvSpPr>
        <p:spPr>
          <a:xfrm>
            <a:off x="5513593" y="5977084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23D2D7-E657-F914-748A-FA3104B3EC45}"/>
              </a:ext>
            </a:extLst>
          </p:cNvPr>
          <p:cNvSpPr txBox="1"/>
          <p:nvPr/>
        </p:nvSpPr>
        <p:spPr>
          <a:xfrm>
            <a:off x="6535323" y="5143500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182382-FCF4-E883-5FDD-1070A3F09837}"/>
              </a:ext>
            </a:extLst>
          </p:cNvPr>
          <p:cNvSpPr txBox="1"/>
          <p:nvPr/>
        </p:nvSpPr>
        <p:spPr>
          <a:xfrm>
            <a:off x="6493975" y="5977084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F94C9C-9291-77B9-5AD6-6AC8FF140621}"/>
              </a:ext>
            </a:extLst>
          </p:cNvPr>
          <p:cNvSpPr txBox="1"/>
          <p:nvPr/>
        </p:nvSpPr>
        <p:spPr>
          <a:xfrm>
            <a:off x="7527143" y="5143500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15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0A35EE-4621-153B-AE27-0B70A658E453}"/>
              </a:ext>
            </a:extLst>
          </p:cNvPr>
          <p:cNvSpPr txBox="1"/>
          <p:nvPr/>
        </p:nvSpPr>
        <p:spPr>
          <a:xfrm>
            <a:off x="7546819" y="5941007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15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FC76F4E-37F2-2CCC-96F3-7C0DE7BC728D}"/>
              </a:ext>
            </a:extLst>
          </p:cNvPr>
          <p:cNvSpPr txBox="1"/>
          <p:nvPr/>
        </p:nvSpPr>
        <p:spPr>
          <a:xfrm>
            <a:off x="8579987" y="5127791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7D3E0CA-6F71-BDB6-B237-88CCFF4B61F8}"/>
              </a:ext>
            </a:extLst>
          </p:cNvPr>
          <p:cNvSpPr txBox="1"/>
          <p:nvPr/>
        </p:nvSpPr>
        <p:spPr>
          <a:xfrm>
            <a:off x="8599663" y="5925298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13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515ECC-843C-DCB2-6EFC-4067C53F7D48}"/>
              </a:ext>
            </a:extLst>
          </p:cNvPr>
          <p:cNvSpPr txBox="1"/>
          <p:nvPr/>
        </p:nvSpPr>
        <p:spPr>
          <a:xfrm>
            <a:off x="9656085" y="5126422"/>
            <a:ext cx="700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7D4C2C-EB84-359B-215E-C8A86A2E071D}"/>
              </a:ext>
            </a:extLst>
          </p:cNvPr>
          <p:cNvSpPr txBox="1"/>
          <p:nvPr/>
        </p:nvSpPr>
        <p:spPr>
          <a:xfrm>
            <a:off x="9656085" y="5912297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74D287A-1274-7DB3-D11E-D75633DC32A0}"/>
              </a:ext>
            </a:extLst>
          </p:cNvPr>
          <p:cNvSpPr txBox="1"/>
          <p:nvPr/>
        </p:nvSpPr>
        <p:spPr>
          <a:xfrm>
            <a:off x="10674403" y="5143500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19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2382D02-69EA-04FD-3B12-7F47F0B47263}"/>
              </a:ext>
            </a:extLst>
          </p:cNvPr>
          <p:cNvSpPr txBox="1"/>
          <p:nvPr/>
        </p:nvSpPr>
        <p:spPr>
          <a:xfrm>
            <a:off x="10671512" y="5897676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20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B76CA-9ED1-61D1-F29F-C17AB773EB8E}"/>
              </a:ext>
            </a:extLst>
          </p:cNvPr>
          <p:cNvSpPr txBox="1"/>
          <p:nvPr/>
        </p:nvSpPr>
        <p:spPr>
          <a:xfrm>
            <a:off x="5756451" y="1790407"/>
            <a:ext cx="5582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Suppose we care about the returns to an 11’th year of education. 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 These types are the “11-year compliers”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A686EB1-0099-0A86-31E9-6BA4A2780F4B}"/>
              </a:ext>
            </a:extLst>
          </p:cNvPr>
          <p:cNvSpPr/>
          <p:nvPr/>
        </p:nvSpPr>
        <p:spPr>
          <a:xfrm>
            <a:off x="5387672" y="3926078"/>
            <a:ext cx="1993972" cy="2920718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4A3F9A7-95BD-8D10-5E29-71C1B264BA45}"/>
              </a:ext>
            </a:extLst>
          </p:cNvPr>
          <p:cNvSpPr/>
          <p:nvPr/>
        </p:nvSpPr>
        <p:spPr>
          <a:xfrm>
            <a:off x="8359049" y="3917424"/>
            <a:ext cx="1122803" cy="2920718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5EAE4D-17AE-0A4F-9756-9F03D8496842}"/>
              </a:ext>
            </a:extLst>
          </p:cNvPr>
          <p:cNvCxnSpPr>
            <a:cxnSpLocks/>
          </p:cNvCxnSpPr>
          <p:nvPr/>
        </p:nvCxnSpPr>
        <p:spPr>
          <a:xfrm flipH="1">
            <a:off x="6769111" y="2957925"/>
            <a:ext cx="1097227" cy="90934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F59636-89B0-256F-846C-C6CF67FC8DF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547552" y="2990736"/>
            <a:ext cx="371630" cy="84648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8C2A49-686D-298A-024E-6D7969012262}"/>
                  </a:ext>
                </a:extLst>
              </p:cNvPr>
              <p:cNvSpPr txBox="1"/>
              <p:nvPr/>
            </p:nvSpPr>
            <p:spPr>
              <a:xfrm>
                <a:off x="559074" y="3350657"/>
                <a:ext cx="36016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LAT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ATE among the “11-year compliers”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8C2A49-686D-298A-024E-6D7969012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74" y="3350657"/>
                <a:ext cx="3601645" cy="830997"/>
              </a:xfrm>
              <a:prstGeom prst="rect">
                <a:avLst/>
              </a:prstGeom>
              <a:blipFill>
                <a:blip r:embed="rId10"/>
                <a:stretch>
                  <a:fillRect l="-2465" t="-6061" r="-246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>
            <a:extLst>
              <a:ext uri="{FF2B5EF4-FFF2-40B4-BE49-F238E27FC236}">
                <a16:creationId xmlns:a16="http://schemas.microsoft.com/office/drawing/2014/main" id="{A8BA1A84-E8D5-CF90-DED7-8551640E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94" y="363856"/>
            <a:ext cx="10515600" cy="1325563"/>
          </a:xfrm>
        </p:spPr>
        <p:txBody>
          <a:bodyPr/>
          <a:lstStyle/>
          <a:p>
            <a:r>
              <a:rPr lang="en-US" dirty="0"/>
              <a:t>Interpretation when X isn’t binary</a:t>
            </a:r>
          </a:p>
        </p:txBody>
      </p:sp>
    </p:spTree>
    <p:extLst>
      <p:ext uri="{BB962C8B-B14F-4D97-AF65-F5344CB8AC3E}">
        <p14:creationId xmlns:p14="http://schemas.microsoft.com/office/powerpoint/2010/main" val="1760016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3752D-F447-F443-BCA3-E205937472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8506" y="1761547"/>
                <a:ext cx="5297494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were you born in Q1?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= years of education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3752D-F447-F443-BCA3-E205937472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8506" y="1761547"/>
                <a:ext cx="5297494" cy="1325563"/>
              </a:xfrm>
              <a:blipFill>
                <a:blip r:embed="rId3"/>
                <a:stretch>
                  <a:fillRect l="-1432" t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4F49B5E-F200-0762-4EBC-3F28CE88D252}"/>
              </a:ext>
            </a:extLst>
          </p:cNvPr>
          <p:cNvSpPr/>
          <p:nvPr/>
        </p:nvSpPr>
        <p:spPr>
          <a:xfrm>
            <a:off x="4280453" y="3429000"/>
            <a:ext cx="7911548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232B8-3B04-05A0-0596-C56A8E3AD5BD}"/>
              </a:ext>
            </a:extLst>
          </p:cNvPr>
          <p:cNvSpPr txBox="1"/>
          <p:nvPr/>
        </p:nvSpPr>
        <p:spPr>
          <a:xfrm>
            <a:off x="4654099" y="354965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Lots of types of people: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3D7126-BD29-95EB-85DC-6B229C7CA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533" y="4001294"/>
            <a:ext cx="639199" cy="1000461"/>
          </a:xfrm>
          <a:prstGeom prst="rect">
            <a:avLst/>
          </a:prstGeom>
        </p:spPr>
      </p:pic>
      <p:pic>
        <p:nvPicPr>
          <p:cNvPr id="9" name="Picture 7" descr="Adoptable Rabbits | morabbit">
            <a:extLst>
              <a:ext uri="{FF2B5EF4-FFF2-40B4-BE49-F238E27FC236}">
                <a16:creationId xmlns:a16="http://schemas.microsoft.com/office/drawing/2014/main" id="{B9C01791-C3C6-26A8-0AEB-052CBF012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8684" y="4058905"/>
            <a:ext cx="557011" cy="9506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4FB17D-0A63-1CFE-9246-C1F5B2891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039" y="4236084"/>
            <a:ext cx="519097" cy="6822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D2BE63-6219-3374-103E-B8B36B87F92C}"/>
              </a:ext>
            </a:extLst>
          </p:cNvPr>
          <p:cNvSpPr txBox="1"/>
          <p:nvPr/>
        </p:nvSpPr>
        <p:spPr>
          <a:xfrm>
            <a:off x="4734369" y="5349521"/>
            <a:ext cx="666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8D02E1-1538-3B77-976A-A9992E3D6E22}"/>
              </a:ext>
            </a:extLst>
          </p:cNvPr>
          <p:cNvSpPr txBox="1"/>
          <p:nvPr/>
        </p:nvSpPr>
        <p:spPr>
          <a:xfrm>
            <a:off x="4507928" y="6147700"/>
            <a:ext cx="1119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Q2,3,4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A45A564-BDD7-3890-C0F2-C8FE8B55FE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5581" y="4101623"/>
            <a:ext cx="670154" cy="8437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238320-6B2D-29FD-48E0-7E762B7AB9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6819" y="4251748"/>
            <a:ext cx="766351" cy="68120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369973D-65D1-D192-6807-C01D76036F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6085" y="4116325"/>
            <a:ext cx="597865" cy="83580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FC0D28E-2CC2-81AD-2CA0-9590D1B3CA28}"/>
              </a:ext>
            </a:extLst>
          </p:cNvPr>
          <p:cNvSpPr txBox="1"/>
          <p:nvPr/>
        </p:nvSpPr>
        <p:spPr>
          <a:xfrm>
            <a:off x="11353800" y="4251748"/>
            <a:ext cx="779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1B01EC9-5289-A2BC-501E-05B4902A6A2A}"/>
              </a:ext>
            </a:extLst>
          </p:cNvPr>
          <p:cNvSpPr txBox="1"/>
          <p:nvPr/>
        </p:nvSpPr>
        <p:spPr>
          <a:xfrm>
            <a:off x="5517993" y="5143500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0BC299-A555-FDB8-7E86-16C1911D95E5}"/>
              </a:ext>
            </a:extLst>
          </p:cNvPr>
          <p:cNvSpPr txBox="1"/>
          <p:nvPr/>
        </p:nvSpPr>
        <p:spPr>
          <a:xfrm>
            <a:off x="5513593" y="5977084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23D2D7-E657-F914-748A-FA3104B3EC45}"/>
              </a:ext>
            </a:extLst>
          </p:cNvPr>
          <p:cNvSpPr txBox="1"/>
          <p:nvPr/>
        </p:nvSpPr>
        <p:spPr>
          <a:xfrm>
            <a:off x="6535323" y="5143500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182382-FCF4-E883-5FDD-1070A3F09837}"/>
              </a:ext>
            </a:extLst>
          </p:cNvPr>
          <p:cNvSpPr txBox="1"/>
          <p:nvPr/>
        </p:nvSpPr>
        <p:spPr>
          <a:xfrm>
            <a:off x="6493975" y="5977084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F94C9C-9291-77B9-5AD6-6AC8FF140621}"/>
              </a:ext>
            </a:extLst>
          </p:cNvPr>
          <p:cNvSpPr txBox="1"/>
          <p:nvPr/>
        </p:nvSpPr>
        <p:spPr>
          <a:xfrm>
            <a:off x="7527143" y="5143500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15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0A35EE-4621-153B-AE27-0B70A658E453}"/>
              </a:ext>
            </a:extLst>
          </p:cNvPr>
          <p:cNvSpPr txBox="1"/>
          <p:nvPr/>
        </p:nvSpPr>
        <p:spPr>
          <a:xfrm>
            <a:off x="7546819" y="5941007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15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FC76F4E-37F2-2CCC-96F3-7C0DE7BC728D}"/>
              </a:ext>
            </a:extLst>
          </p:cNvPr>
          <p:cNvSpPr txBox="1"/>
          <p:nvPr/>
        </p:nvSpPr>
        <p:spPr>
          <a:xfrm>
            <a:off x="8579987" y="5127791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7D3E0CA-6F71-BDB6-B237-88CCFF4B61F8}"/>
              </a:ext>
            </a:extLst>
          </p:cNvPr>
          <p:cNvSpPr txBox="1"/>
          <p:nvPr/>
        </p:nvSpPr>
        <p:spPr>
          <a:xfrm>
            <a:off x="8599663" y="5925298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13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515ECC-843C-DCB2-6EFC-4067C53F7D48}"/>
              </a:ext>
            </a:extLst>
          </p:cNvPr>
          <p:cNvSpPr txBox="1"/>
          <p:nvPr/>
        </p:nvSpPr>
        <p:spPr>
          <a:xfrm>
            <a:off x="9656085" y="5126422"/>
            <a:ext cx="700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7D4C2C-EB84-359B-215E-C8A86A2E071D}"/>
              </a:ext>
            </a:extLst>
          </p:cNvPr>
          <p:cNvSpPr txBox="1"/>
          <p:nvPr/>
        </p:nvSpPr>
        <p:spPr>
          <a:xfrm>
            <a:off x="9656085" y="5912297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74D287A-1274-7DB3-D11E-D75633DC32A0}"/>
              </a:ext>
            </a:extLst>
          </p:cNvPr>
          <p:cNvSpPr txBox="1"/>
          <p:nvPr/>
        </p:nvSpPr>
        <p:spPr>
          <a:xfrm>
            <a:off x="10674403" y="5143500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19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2382D02-69EA-04FD-3B12-7F47F0B47263}"/>
              </a:ext>
            </a:extLst>
          </p:cNvPr>
          <p:cNvSpPr txBox="1"/>
          <p:nvPr/>
        </p:nvSpPr>
        <p:spPr>
          <a:xfrm>
            <a:off x="10671512" y="5897676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20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B76CA-9ED1-61D1-F29F-C17AB773EB8E}"/>
              </a:ext>
            </a:extLst>
          </p:cNvPr>
          <p:cNvSpPr txBox="1"/>
          <p:nvPr/>
        </p:nvSpPr>
        <p:spPr>
          <a:xfrm>
            <a:off x="5756451" y="1790407"/>
            <a:ext cx="5582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Suppose we care about the returns to an 11’th year of education. 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 These types are the “11-year compliers”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A686EB1-0099-0A86-31E9-6BA4A2780F4B}"/>
              </a:ext>
            </a:extLst>
          </p:cNvPr>
          <p:cNvSpPr/>
          <p:nvPr/>
        </p:nvSpPr>
        <p:spPr>
          <a:xfrm>
            <a:off x="5387672" y="3926078"/>
            <a:ext cx="1993972" cy="2920718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4A3F9A7-95BD-8D10-5E29-71C1B264BA45}"/>
              </a:ext>
            </a:extLst>
          </p:cNvPr>
          <p:cNvSpPr/>
          <p:nvPr/>
        </p:nvSpPr>
        <p:spPr>
          <a:xfrm>
            <a:off x="8359049" y="3917424"/>
            <a:ext cx="1122803" cy="2920718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5EAE4D-17AE-0A4F-9756-9F03D8496842}"/>
              </a:ext>
            </a:extLst>
          </p:cNvPr>
          <p:cNvCxnSpPr>
            <a:cxnSpLocks/>
          </p:cNvCxnSpPr>
          <p:nvPr/>
        </p:nvCxnSpPr>
        <p:spPr>
          <a:xfrm flipH="1">
            <a:off x="6769111" y="2957925"/>
            <a:ext cx="1097227" cy="90934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F59636-89B0-256F-846C-C6CF67FC8DF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547552" y="2990736"/>
            <a:ext cx="371630" cy="84648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8C2A49-686D-298A-024E-6D7969012262}"/>
                  </a:ext>
                </a:extLst>
              </p:cNvPr>
              <p:cNvSpPr txBox="1"/>
              <p:nvPr/>
            </p:nvSpPr>
            <p:spPr>
              <a:xfrm>
                <a:off x="559074" y="3350657"/>
                <a:ext cx="36016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LAT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ATE among the “11-year compliers”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8C2A49-686D-298A-024E-6D7969012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74" y="3350657"/>
                <a:ext cx="3601645" cy="830997"/>
              </a:xfrm>
              <a:prstGeom prst="rect">
                <a:avLst/>
              </a:prstGeom>
              <a:blipFill>
                <a:blip r:embed="rId10"/>
                <a:stretch>
                  <a:fillRect l="-2465" t="-6061" r="-246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FE81FE-469C-50FC-D84F-7F430F8B1635}"/>
                  </a:ext>
                </a:extLst>
              </p:cNvPr>
              <p:cNvSpPr txBox="1"/>
              <p:nvPr/>
            </p:nvSpPr>
            <p:spPr>
              <a:xfrm>
                <a:off x="716742" y="4175039"/>
                <a:ext cx="3361597" cy="2549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</a:rPr>
                  <a:t>Interpretation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</m:acc>
                    <m:r>
                      <a:rPr 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Given </a:t>
                </a:r>
                <a:r>
                  <a:rPr lang="en-US" sz="2400" dirty="0" err="1">
                    <a:solidFill>
                      <a:schemeClr val="accent1"/>
                    </a:solidFill>
                  </a:rPr>
                  <a:t>assms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*,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is a weighted average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LAT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for x=10,11,…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“Average Causal Response” (ACR)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FE81FE-469C-50FC-D84F-7F430F8B1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42" y="4175039"/>
                <a:ext cx="3361597" cy="2549096"/>
              </a:xfrm>
              <a:prstGeom prst="rect">
                <a:avLst/>
              </a:prstGeom>
              <a:blipFill>
                <a:blip r:embed="rId11"/>
                <a:stretch>
                  <a:fillRect l="-3008" t="-495" b="-4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5C7347A-EA5E-45F9-FD2B-01AC9B8D38AA}"/>
              </a:ext>
            </a:extLst>
          </p:cNvPr>
          <p:cNvSpPr txBox="1"/>
          <p:nvPr/>
        </p:nvSpPr>
        <p:spPr>
          <a:xfrm>
            <a:off x="9258378" y="144387"/>
            <a:ext cx="324196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*Assumptions: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Relevance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Independence +  Exclusion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Monotonicity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68D44A0-4594-4F20-F1CB-6A91D6AB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94" y="363856"/>
            <a:ext cx="10515600" cy="1325563"/>
          </a:xfrm>
        </p:spPr>
        <p:txBody>
          <a:bodyPr/>
          <a:lstStyle/>
          <a:p>
            <a:r>
              <a:rPr lang="en-US" dirty="0"/>
              <a:t>Interpretation when X isn’t binary</a:t>
            </a:r>
          </a:p>
        </p:txBody>
      </p:sp>
    </p:spTree>
    <p:extLst>
      <p:ext uri="{BB962C8B-B14F-4D97-AF65-F5344CB8AC3E}">
        <p14:creationId xmlns:p14="http://schemas.microsoft.com/office/powerpoint/2010/main" val="985040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2BE2-955A-7D40-0A6F-D388082F9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things get more complicated?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DB93EC-E282-8102-7C84-3B63265E11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8356" y="1825625"/>
                <a:ext cx="11483715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if D and Z aren’t binary anymore?</a:t>
                </a:r>
                <a:r>
                  <a:rPr lang="en-US" dirty="0">
                    <a:solidFill>
                      <a:schemeClr val="accent1"/>
                    </a:solidFill>
                  </a:rPr>
                  <a:t>: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E.g.: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Z = quarter of birth (4 values)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X = years of education (many values)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What if there are other covariates that we might want to condition on?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Age, Region of birth, …</a:t>
                </a:r>
              </a:p>
              <a:p>
                <a:pPr lvl="1"/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What if we have multiple instruments?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Instead of Z taking multiple values, we could have dummy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 each quarter.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DB93EC-E282-8102-7C84-3B63265E11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8356" y="1825625"/>
                <a:ext cx="11483715" cy="4667250"/>
              </a:xfrm>
              <a:blipFill>
                <a:blip r:embed="rId3"/>
                <a:stretch>
                  <a:fillRect l="-994" t="-2168" b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B21B985-F5B6-142C-A8D4-E2A43AD69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395" y="1493559"/>
            <a:ext cx="2146301" cy="2146301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BAF02524-3CE9-E337-80F2-25D8FEB99912}"/>
              </a:ext>
            </a:extLst>
          </p:cNvPr>
          <p:cNvSpPr/>
          <p:nvPr/>
        </p:nvSpPr>
        <p:spPr>
          <a:xfrm rot="2024303">
            <a:off x="10105541" y="4427412"/>
            <a:ext cx="1205948" cy="792441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4856A-1585-F4EA-9EAA-D849F7F5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9236" cy="1325563"/>
          </a:xfrm>
        </p:spPr>
        <p:txBody>
          <a:bodyPr/>
          <a:lstStyle/>
          <a:p>
            <a:r>
              <a:rPr lang="en-US" dirty="0"/>
              <a:t>What about controlling for other variables?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B4B78-007E-54AA-EA02-8C635421B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027"/>
            <a:ext cx="10515600" cy="47968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our running example… </a:t>
            </a:r>
          </a:p>
          <a:p>
            <a:endParaRPr lang="en-US" sz="1000" dirty="0"/>
          </a:p>
          <a:p>
            <a:r>
              <a:rPr lang="en-US" dirty="0"/>
              <a:t>Maybe we are worried about age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Slightly older people may make slightly more money.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So we may want to control for age (up to the quarter).</a:t>
            </a:r>
          </a:p>
          <a:p>
            <a:pPr lvl="1"/>
            <a:endParaRPr lang="en-US" sz="1100" dirty="0">
              <a:solidFill>
                <a:schemeClr val="accent1"/>
              </a:solidFill>
            </a:endParaRPr>
          </a:p>
          <a:p>
            <a:r>
              <a:rPr lang="en-US" dirty="0"/>
              <a:t>Maybe we are worried about state of birth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Different states have slightly different compulsory schooling rules, and different populations.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So we may want to control for state of birth.</a:t>
            </a:r>
          </a:p>
          <a:p>
            <a:endParaRPr lang="en-US" dirty="0"/>
          </a:p>
          <a:p>
            <a:r>
              <a:rPr lang="en-US" dirty="0"/>
              <a:t>We can also throw in more observables, just in case!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E.g., we can control for race, marital status, do you live in a city,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0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F2F37-E1AE-F8FD-3081-85639184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Agenda: Fancy IVs!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71C4-016D-5D6A-94D3-CEC85483A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Recap and finishing up LATE</a:t>
            </a:r>
          </a:p>
          <a:p>
            <a:r>
              <a:rPr lang="en-US" dirty="0"/>
              <a:t>What happens when…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The IV isn’t binary?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The treatment isn’t binary?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There are covariates?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There are multiple IVs?</a:t>
            </a:r>
          </a:p>
          <a:p>
            <a:r>
              <a:rPr lang="en-US" dirty="0"/>
              <a:t>IV for returns to education: Quarter of birth</a:t>
            </a:r>
          </a:p>
          <a:p>
            <a:r>
              <a:rPr lang="en-US" dirty="0"/>
              <a:t>Using ML to use/find IVs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Using Deep Neural Nets instead of linear models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Where do we get IVs?</a:t>
            </a:r>
          </a:p>
        </p:txBody>
      </p:sp>
    </p:spTree>
    <p:extLst>
      <p:ext uri="{BB962C8B-B14F-4D97-AF65-F5344CB8AC3E}">
        <p14:creationId xmlns:p14="http://schemas.microsoft.com/office/powerpoint/2010/main" val="19419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14CA7E-0EB5-6240-325D-7DD1C9ABC94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Controlling for other variables</a:t>
                </a:r>
                <a:br>
                  <a:rPr lang="en-US" dirty="0"/>
                </a:br>
                <a:r>
                  <a:rPr lang="en-US" sz="2800" dirty="0"/>
                  <a:t>Say,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= age, state of birth, race, …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14CA7E-0EB5-6240-325D-7DD1C9ABC9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 t="-4762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B52E0A-11D9-5A46-634E-46850EE622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</a:t>
                </a:r>
                <a:r>
                  <a:rPr lang="en-US" b="1" dirty="0"/>
                  <a:t>still</a:t>
                </a:r>
                <a:r>
                  <a:rPr lang="en-US" dirty="0"/>
                  <a:t> estimate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ATE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ATE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Idea: </a:t>
                </a:r>
                <a:r>
                  <a:rPr lang="en-US" dirty="0">
                    <a:solidFill>
                      <a:schemeClr val="accent1"/>
                    </a:solidFill>
                  </a:rPr>
                  <a:t>Run some regressions…with more variables!</a:t>
                </a:r>
              </a:p>
              <a:p>
                <a:endParaRPr lang="en-US" dirty="0"/>
              </a:p>
              <a:p>
                <a:r>
                  <a:rPr lang="en-US" dirty="0"/>
                  <a:t>Bottom (first stage):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dirty="0"/>
                  <a:t>Top (reduced form):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Run regressions to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dirty="0"/>
                  <a:t> and return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B52E0A-11D9-5A46-634E-46850EE62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8736C5A4-BDC4-8FBE-12E7-71849BCF0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5383" y="5649118"/>
                <a:ext cx="7086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rgbClr val="8C1515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en-US" sz="3600" dirty="0"/>
                  <a:t>But how do we interpret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sz="3600" dirty="0"/>
                  <a:t>?</a:t>
                </a: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8736C5A4-BDC4-8FBE-12E7-71849BCF0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383" y="5649118"/>
                <a:ext cx="7086600" cy="1325563"/>
              </a:xfrm>
              <a:prstGeom prst="rect">
                <a:avLst/>
              </a:prstGeom>
              <a:blipFill>
                <a:blip r:embed="rId5"/>
                <a:stretch>
                  <a:fillRect l="-2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78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71458-185D-828C-7182-6FF26BFB38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Carefully!</a:t>
                </a:r>
              </a:p>
              <a:p>
                <a:endParaRPr lang="en-US" sz="1000" dirty="0"/>
              </a:p>
              <a:p>
                <a:r>
                  <a:rPr lang="en-US" dirty="0"/>
                  <a:t>It turns out that when the covariates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are “sufficiently rich,” then we can interpret as before.</a:t>
                </a:r>
              </a:p>
              <a:p>
                <a:endParaRPr lang="en-US" sz="1100" dirty="0"/>
              </a:p>
              <a:p>
                <a:r>
                  <a:rPr lang="en-US" dirty="0"/>
                  <a:t>Examples that are “sufficiently rich”: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is independent of the covariates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>
                    <a:solidFill>
                      <a:schemeClr val="accent1"/>
                    </a:solidFill>
                  </a:rPr>
                  <a:t>E.g.,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a lottery.</a:t>
                </a:r>
              </a:p>
              <a:p>
                <a:pPr lvl="1"/>
                <a:r>
                  <a:rPr lang="en-US" dirty="0"/>
                  <a:t>When the covariates are super flexible</a:t>
                </a:r>
              </a:p>
              <a:p>
                <a:pPr lvl="2"/>
                <a:r>
                  <a:rPr lang="en-US" dirty="0">
                    <a:solidFill>
                      <a:schemeClr val="accent1"/>
                    </a:solidFill>
                  </a:rPr>
                  <a:t>E.g., if instead of including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=Age”, you include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Age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”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71458-185D-828C-7182-6FF26BFB38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3"/>
                <a:stretch>
                  <a:fillRect l="-1086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FC80845-86E6-F36F-9E92-99623648078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How do we interpret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/>
                  <a:t> ?</a:t>
                </a:r>
                <a:br>
                  <a:rPr lang="en-US" dirty="0"/>
                </a:br>
                <a:r>
                  <a:rPr lang="en-US" sz="2700" dirty="0"/>
                  <a:t>when we throw in covariates?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FC80845-86E6-F36F-9E92-9962364807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1" t="-6667" b="-1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160A5E1-3C81-E251-94C9-CAA2E0A63982}"/>
              </a:ext>
            </a:extLst>
          </p:cNvPr>
          <p:cNvGrpSpPr/>
          <p:nvPr/>
        </p:nvGrpSpPr>
        <p:grpSpPr>
          <a:xfrm>
            <a:off x="9108720" y="184391"/>
            <a:ext cx="2881376" cy="3244609"/>
            <a:chOff x="9108720" y="184391"/>
            <a:chExt cx="2881376" cy="32446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BCFFDDE-2BC9-5B30-BDC7-F996D3E81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53800" y="2056774"/>
              <a:ext cx="592642" cy="13722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6EBE4FE-F2E5-907A-C19F-F2C42B832931}"/>
                    </a:ext>
                  </a:extLst>
                </p:cNvPr>
                <p:cNvSpPr txBox="1"/>
                <p:nvPr/>
              </p:nvSpPr>
              <p:spPr>
                <a:xfrm>
                  <a:off x="9108720" y="184391"/>
                  <a:ext cx="2881376" cy="19389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2000" dirty="0">
                      <a:solidFill>
                        <a:srgbClr val="0070C0"/>
                      </a:solidFill>
                    </a:rPr>
                    <a:t>Intuitively, “sufficiently rich” means that the expectation of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a14:m>
                  <a:r>
                    <a:rPr lang="en-US" sz="2000" dirty="0">
                      <a:solidFill>
                        <a:srgbClr val="0070C0"/>
                      </a:solidFill>
                    </a:rPr>
                    <a:t> given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r>
                    <a:rPr lang="en-US" sz="2000" dirty="0">
                      <a:solidFill>
                        <a:srgbClr val="0070C0"/>
                      </a:solidFill>
                    </a:rPr>
                    <a:t> is the same as what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r>
                    <a:rPr lang="en-US" sz="2000" dirty="0">
                      <a:solidFill>
                        <a:srgbClr val="0070C0"/>
                      </a:solidFill>
                    </a:rPr>
                    <a:t> would “predict”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a14:m>
                  <a:r>
                    <a:rPr lang="en-US" sz="2000" dirty="0">
                      <a:solidFill>
                        <a:srgbClr val="0070C0"/>
                      </a:solidFill>
                    </a:rPr>
                    <a:t> to be in a linear model.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6EBE4FE-F2E5-907A-C19F-F2C42B8329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720" y="184391"/>
                  <a:ext cx="2881376" cy="1938992"/>
                </a:xfrm>
                <a:prstGeom prst="rect">
                  <a:avLst/>
                </a:prstGeom>
                <a:blipFill>
                  <a:blip r:embed="rId6"/>
                  <a:stretch>
                    <a:fillRect l="-2193" t="-1299" r="-3947"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814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2506-3F66-BC85-84AE-E5A623EAC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way to do it: 2SLS</a:t>
            </a:r>
            <a:br>
              <a:rPr lang="en-US" dirty="0"/>
            </a:br>
            <a:r>
              <a:rPr lang="en-US" sz="2800" dirty="0"/>
              <a:t>Two-Stage Least Squares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CCE15-FDD5-A22F-12DE-2CB2B6AD99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3539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First stage: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Second stage: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Given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Run the first stage regression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to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acc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Run the second stage regression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to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Return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It turns out this is </a:t>
                </a:r>
                <a:r>
                  <a:rPr lang="en-US" i="1" dirty="0"/>
                  <a:t>equivalent</a:t>
                </a:r>
                <a:r>
                  <a:rPr lang="en-US" dirty="0"/>
                  <a:t> to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/>
                  <a:t> approach from before.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CCE15-FDD5-A22F-12DE-2CB2B6AD99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35393"/>
              </a:xfrm>
              <a:blipFill>
                <a:blip r:embed="rId3"/>
                <a:stretch>
                  <a:fillRect l="-1086" t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0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2BE2-955A-7D40-0A6F-D388082F9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things get more complicated?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DB93EC-E282-8102-7C84-3B63265E11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8356" y="1825625"/>
                <a:ext cx="11483715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if D and Z aren’t binary anymore?</a:t>
                </a:r>
                <a:r>
                  <a:rPr lang="en-US" dirty="0">
                    <a:solidFill>
                      <a:schemeClr val="accent1"/>
                    </a:solidFill>
                  </a:rPr>
                  <a:t>: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E.g.: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Z = quarter of birth (4 values)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X = years of education (many values)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What if there are other covariates that we might want to condition on?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Age, Region of birth, …</a:t>
                </a:r>
              </a:p>
              <a:p>
                <a:pPr lvl="1"/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What if we have multiple instruments?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Instead of Z taking multiple values, we could have dummy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 each quarter.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DB93EC-E282-8102-7C84-3B63265E11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8356" y="1825625"/>
                <a:ext cx="11483715" cy="4667250"/>
              </a:xfrm>
              <a:blipFill>
                <a:blip r:embed="rId3"/>
                <a:stretch>
                  <a:fillRect l="-994" t="-2168" b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B21B985-F5B6-142C-A8D4-E2A43AD69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865" y="1690688"/>
            <a:ext cx="1742661" cy="1742661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BAF02524-3CE9-E337-80F2-25D8FEB99912}"/>
              </a:ext>
            </a:extLst>
          </p:cNvPr>
          <p:cNvSpPr/>
          <p:nvPr/>
        </p:nvSpPr>
        <p:spPr>
          <a:xfrm rot="20089388">
            <a:off x="6962220" y="4771091"/>
            <a:ext cx="1205948" cy="792441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B2E9A0-2F56-5B16-1F0B-D91E245F4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1139" y="3236220"/>
            <a:ext cx="1742661" cy="174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3ADB5-D050-2815-66B9-582625EF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Instruments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53401-9064-2296-067C-08C9B641AC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For example, instead of multiple values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quarter of birth,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born</m:t>
                        </m:r>
                        <m: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born</m:t>
                        </m:r>
                        <m: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born</m:t>
                    </m:r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i="1" dirty="0">
                    <a:solidFill>
                      <a:schemeClr val="tx1"/>
                    </a:solidFill>
                  </a:rPr>
                  <a:t>And, </a:t>
                </a:r>
                <a:r>
                  <a:rPr lang="en-US" dirty="0">
                    <a:solidFill>
                      <a:schemeClr val="tx1"/>
                    </a:solidFill>
                  </a:rPr>
                  <a:t>instruments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YOB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YOB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born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year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(This is actually how it </a:t>
                </a:r>
                <a:r>
                  <a:rPr lang="en-US" sz="2000" dirty="0"/>
                  <a:t>was</a:t>
                </a:r>
                <a:r>
                  <a:rPr lang="en-US" sz="2000" dirty="0">
                    <a:solidFill>
                      <a:schemeClr val="tx1"/>
                    </a:solidFill>
                  </a:rPr>
                  <a:t> done in the Angrist + Krueger paper)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53401-9064-2296-067C-08C9B641AC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93406A0-2AA0-82F3-5071-620F571D3EF7}"/>
              </a:ext>
            </a:extLst>
          </p:cNvPr>
          <p:cNvGrpSpPr/>
          <p:nvPr/>
        </p:nvGrpSpPr>
        <p:grpSpPr>
          <a:xfrm>
            <a:off x="6325101" y="74548"/>
            <a:ext cx="5122260" cy="1670934"/>
            <a:chOff x="6325101" y="74548"/>
            <a:chExt cx="5122260" cy="1670934"/>
          </a:xfrm>
        </p:grpSpPr>
        <p:pic>
          <p:nvPicPr>
            <p:cNvPr id="1026" name="Picture 2" descr="Classical guitars hand made in Spain">
              <a:extLst>
                <a:ext uri="{FF2B5EF4-FFF2-40B4-BE49-F238E27FC236}">
                  <a16:creationId xmlns:a16="http://schemas.microsoft.com/office/drawing/2014/main" id="{AB5EA639-3E20-FE1D-E7DA-75B3C86F38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31259">
              <a:off x="9894541" y="74548"/>
              <a:ext cx="1552820" cy="1552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ounder Black Red Honey Burst with Stiletto Hard Case">
              <a:extLst>
                <a:ext uri="{FF2B5EF4-FFF2-40B4-BE49-F238E27FC236}">
                  <a16:creationId xmlns:a16="http://schemas.microsoft.com/office/drawing/2014/main" id="{318F5F64-C486-6D58-FDFB-499D764A6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101" y="156734"/>
              <a:ext cx="1533954" cy="153395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Selmer Paris Reference 54 Alto Saxophone - Dark Gold Finish – SAX">
              <a:extLst>
                <a:ext uri="{FF2B5EF4-FFF2-40B4-BE49-F238E27FC236}">
                  <a16:creationId xmlns:a16="http://schemas.microsoft.com/office/drawing/2014/main" id="{3039E60E-94D3-B986-CBD8-BD3102B40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7032" flipH="1">
              <a:off x="7441421" y="312765"/>
              <a:ext cx="1109885" cy="1432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RUM KITS | TAMA Drums">
              <a:extLst>
                <a:ext uri="{FF2B5EF4-FFF2-40B4-BE49-F238E27FC236}">
                  <a16:creationId xmlns:a16="http://schemas.microsoft.com/office/drawing/2014/main" id="{5D87CFCB-07BA-1DEE-B59F-DB0CDCAB13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775" y="156734"/>
              <a:ext cx="2362200" cy="1388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7348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F700-0AFD-0D0F-8BC2-2B31348E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Instruments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6332CC-DC72-CD52-A77B-F1AF877D53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0719" y="1749733"/>
                <a:ext cx="10515600" cy="500591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can throw that into 2SLS too!</a:t>
                </a:r>
              </a:p>
              <a:p>
                <a:endParaRPr lang="en-US" dirty="0"/>
              </a:p>
              <a:p>
                <a:r>
                  <a:rPr lang="en-US" dirty="0"/>
                  <a:t>First stage: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YO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1930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Second stage: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6332CC-DC72-CD52-A77B-F1AF877D53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0719" y="1749733"/>
                <a:ext cx="10515600" cy="5005917"/>
              </a:xfrm>
              <a:blipFill>
                <a:blip r:embed="rId3"/>
                <a:stretch>
                  <a:fillRect l="-1086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F20E0D0F-EB40-4B2A-A705-BF290F4945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60913" y="5892092"/>
                <a:ext cx="5907156" cy="8635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rgbClr val="8C1515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en-US" sz="3200" dirty="0"/>
                  <a:t>But how do we interpret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F20E0D0F-EB40-4B2A-A705-BF290F494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913" y="5892092"/>
                <a:ext cx="5907156" cy="863558"/>
              </a:xfrm>
              <a:prstGeom prst="rect">
                <a:avLst/>
              </a:prstGeom>
              <a:blipFill>
                <a:blip r:embed="rId4"/>
                <a:stretch>
                  <a:fillRect l="-2575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9A2ABC5-6966-1272-0AAF-7354ECAF9F3F}"/>
              </a:ext>
            </a:extLst>
          </p:cNvPr>
          <p:cNvGrpSpPr/>
          <p:nvPr/>
        </p:nvGrpSpPr>
        <p:grpSpPr>
          <a:xfrm>
            <a:off x="2081426" y="2782519"/>
            <a:ext cx="6554083" cy="900327"/>
            <a:chOff x="2081426" y="2782519"/>
            <a:chExt cx="6554083" cy="90032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5BE63FB-7801-9279-C258-D123171796E2}"/>
                </a:ext>
              </a:extLst>
            </p:cNvPr>
            <p:cNvGrpSpPr/>
            <p:nvPr/>
          </p:nvGrpSpPr>
          <p:grpSpPr>
            <a:xfrm>
              <a:off x="2081426" y="2982749"/>
              <a:ext cx="6554083" cy="700097"/>
              <a:chOff x="2081426" y="2982749"/>
              <a:chExt cx="6554083" cy="700097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8DB764-C264-0D05-A353-52717C4174A8}"/>
                  </a:ext>
                </a:extLst>
              </p:cNvPr>
              <p:cNvSpPr txBox="1"/>
              <p:nvPr/>
            </p:nvSpPr>
            <p:spPr>
              <a:xfrm>
                <a:off x="4086084" y="2982749"/>
                <a:ext cx="2356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So many instruments!</a:t>
                </a:r>
              </a:p>
            </p:txBody>
          </p:sp>
          <p:sp>
            <p:nvSpPr>
              <p:cNvPr id="5" name="Right Brace 4">
                <a:extLst>
                  <a:ext uri="{FF2B5EF4-FFF2-40B4-BE49-F238E27FC236}">
                    <a16:creationId xmlns:a16="http://schemas.microsoft.com/office/drawing/2014/main" id="{1105E422-9E1C-4C1B-38DA-798D36F5AC1C}"/>
                  </a:ext>
                </a:extLst>
              </p:cNvPr>
              <p:cNvSpPr/>
              <p:nvPr/>
            </p:nvSpPr>
            <p:spPr>
              <a:xfrm rot="16200000">
                <a:off x="5173803" y="221139"/>
                <a:ext cx="369330" cy="6554083"/>
              </a:xfrm>
              <a:prstGeom prst="rightBrac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0F88F20-DA82-42C2-7185-68017A6E8989}"/>
                </a:ext>
              </a:extLst>
            </p:cNvPr>
            <p:cNvGrpSpPr/>
            <p:nvPr/>
          </p:nvGrpSpPr>
          <p:grpSpPr>
            <a:xfrm>
              <a:off x="6522813" y="2782519"/>
              <a:ext cx="1627773" cy="530996"/>
              <a:chOff x="6325101" y="74548"/>
              <a:chExt cx="5122260" cy="1670934"/>
            </a:xfrm>
          </p:grpSpPr>
          <p:pic>
            <p:nvPicPr>
              <p:cNvPr id="8" name="Picture 2" descr="Classical guitars hand made in Spain">
                <a:extLst>
                  <a:ext uri="{FF2B5EF4-FFF2-40B4-BE49-F238E27FC236}">
                    <a16:creationId xmlns:a16="http://schemas.microsoft.com/office/drawing/2014/main" id="{66676971-6A13-811A-7BD2-537B05163F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31259">
                <a:off x="9894541" y="74548"/>
                <a:ext cx="1552820" cy="15528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ounder Black Red Honey Burst with Stiletto Hard Case">
                <a:extLst>
                  <a:ext uri="{FF2B5EF4-FFF2-40B4-BE49-F238E27FC236}">
                    <a16:creationId xmlns:a16="http://schemas.microsoft.com/office/drawing/2014/main" id="{6CB4CF93-D73D-804C-D1E1-928C1E8B9C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5101" y="156734"/>
                <a:ext cx="1533954" cy="1533954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Selmer Paris Reference 54 Alto Saxophone - Dark Gold Finish – SAX">
                <a:extLst>
                  <a:ext uri="{FF2B5EF4-FFF2-40B4-BE49-F238E27FC236}">
                    <a16:creationId xmlns:a16="http://schemas.microsoft.com/office/drawing/2014/main" id="{ED1A36CF-E2E2-8A79-FC59-093B62E95B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7032" flipH="1">
                <a:off x="7441421" y="312765"/>
                <a:ext cx="1109885" cy="1432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6" descr="DRUM KITS | TAMA Drums">
                <a:extLst>
                  <a:ext uri="{FF2B5EF4-FFF2-40B4-BE49-F238E27FC236}">
                    <a16:creationId xmlns:a16="http://schemas.microsoft.com/office/drawing/2014/main" id="{CBCAAF7E-B945-BEBA-FAD3-1DB21FDB3B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0775" y="156734"/>
                <a:ext cx="2362200" cy="13884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892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D06083-392E-DE22-BDB7-3039EADAF8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Carefully!</a:t>
                </a:r>
              </a:p>
              <a:p>
                <a:endParaRPr lang="en-US" dirty="0"/>
              </a:p>
              <a:p>
                <a:r>
                  <a:rPr lang="en-US" dirty="0"/>
                  <a:t>It turns out that, under certain assumptions* we can again interpret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dirty="0"/>
                  <a:t> as a weighted average of LATEs, one for each instrument.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So we get an average of the ATE among compliers for </a:t>
                </a:r>
                <a:r>
                  <a:rPr lang="en-US" i="1" dirty="0">
                    <a:solidFill>
                      <a:schemeClr val="accent1"/>
                    </a:solidFill>
                  </a:rPr>
                  <a:t>this</a:t>
                </a:r>
                <a:r>
                  <a:rPr lang="en-US" dirty="0">
                    <a:solidFill>
                      <a:schemeClr val="accent1"/>
                    </a:solidFill>
                  </a:rPr>
                  <a:t> instrument with the ATE among compliers for </a:t>
                </a:r>
                <a:r>
                  <a:rPr lang="en-US" i="1" dirty="0">
                    <a:solidFill>
                      <a:schemeClr val="accent1"/>
                    </a:solidFill>
                  </a:rPr>
                  <a:t>that</a:t>
                </a:r>
                <a:r>
                  <a:rPr lang="en-US" dirty="0">
                    <a:solidFill>
                      <a:schemeClr val="accent1"/>
                    </a:solidFill>
                  </a:rPr>
                  <a:t> instrument, etc.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D06083-392E-DE22-BDB7-3039EADAF8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77756C25-D5BF-97A7-51FE-893380B140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do we interpret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dirty="0"/>
                  <a:t> ?</a:t>
                </a:r>
                <a:br>
                  <a:rPr lang="en-US" dirty="0"/>
                </a:br>
                <a:r>
                  <a:rPr lang="en-US" sz="2700" dirty="0"/>
                  <a:t>when we have multiple instruments?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77756C25-D5BF-97A7-51FE-893380B140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413" t="-3810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65E2C0B-9C01-9332-ED87-A15D9DC92F18}"/>
              </a:ext>
            </a:extLst>
          </p:cNvPr>
          <p:cNvSpPr txBox="1"/>
          <p:nvPr/>
        </p:nvSpPr>
        <p:spPr>
          <a:xfrm>
            <a:off x="9220200" y="73799"/>
            <a:ext cx="2834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*All the ones from before; and, e.g. that the instruments satisfy some sort of </a:t>
            </a:r>
            <a:r>
              <a:rPr lang="en-US" sz="1400" dirty="0" err="1">
                <a:solidFill>
                  <a:schemeClr val="accent1"/>
                </a:solidFill>
              </a:rPr>
              <a:t>monotonicty</a:t>
            </a:r>
            <a:r>
              <a:rPr lang="en-US" sz="1400" dirty="0">
                <a:solidFill>
                  <a:schemeClr val="accent1"/>
                </a:solidFill>
              </a:rPr>
              <a:t>, and the covariates are sufficiently rich.</a:t>
            </a:r>
          </a:p>
        </p:txBody>
      </p:sp>
    </p:spTree>
    <p:extLst>
      <p:ext uri="{BB962C8B-B14F-4D97-AF65-F5344CB8AC3E}">
        <p14:creationId xmlns:p14="http://schemas.microsoft.com/office/powerpoint/2010/main" val="52782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2F1FB-02C4-1335-A1F1-5C0400763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703"/>
            <a:ext cx="10515600" cy="1325563"/>
          </a:xfrm>
        </p:spPr>
        <p:txBody>
          <a:bodyPr/>
          <a:lstStyle/>
          <a:p>
            <a:r>
              <a:rPr lang="en-US" dirty="0"/>
              <a:t>Interpretation with multiple instruments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4DF725-1D4C-BEF8-700C-270BCA7B0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4972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We could have used each instrument individually and interpreted it as a LATE (if the assumptions hold).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Doing them all together in a 2SLS will generate a linear combination of these LATEs: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200" dirty="0"/>
              </a:p>
              <a:p>
                <a:r>
                  <a:rPr lang="en-US" dirty="0"/>
                  <a:t>That’s more interpretable if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are non-negative...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4DF725-1D4C-BEF8-700C-270BCA7B0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4972"/>
                <a:ext cx="10515600" cy="4351338"/>
              </a:xfrm>
              <a:blipFill>
                <a:blip r:embed="rId3"/>
                <a:stretch>
                  <a:fillRect l="-1086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EC272E-66A3-DCC9-2568-590C8BA7DFB7}"/>
                  </a:ext>
                </a:extLst>
              </p:cNvPr>
              <p:cNvSpPr txBox="1"/>
              <p:nvPr/>
            </p:nvSpPr>
            <p:spPr>
              <a:xfrm>
                <a:off x="1794933" y="2433792"/>
                <a:ext cx="92528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For example,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LAT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is the ATE among compliers for the instrument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born</m:t>
                    </m:r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, and so 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EC272E-66A3-DCC9-2568-590C8BA7D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933" y="2433792"/>
                <a:ext cx="9252818" cy="830997"/>
              </a:xfrm>
              <a:prstGeom prst="rect">
                <a:avLst/>
              </a:prstGeom>
              <a:blipFill>
                <a:blip r:embed="rId4"/>
                <a:stretch>
                  <a:fillRect l="-1097" t="-5970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EF49F3-2869-1BB6-149E-634E6DFF1F72}"/>
                  </a:ext>
                </a:extLst>
              </p:cNvPr>
              <p:cNvSpPr txBox="1"/>
              <p:nvPr/>
            </p:nvSpPr>
            <p:spPr>
              <a:xfrm>
                <a:off x="1229749" y="4334692"/>
                <a:ext cx="9252818" cy="61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LAT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32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LAT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32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LAT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32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EF49F3-2869-1BB6-149E-634E6DFF1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749" y="4334692"/>
                <a:ext cx="9252818" cy="611578"/>
              </a:xfrm>
              <a:prstGeom prst="rect">
                <a:avLst/>
              </a:prstGeom>
              <a:blipFill>
                <a:blip r:embed="rId5"/>
                <a:stretch>
                  <a:fillRect t="-12245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15306EF3-5611-6C70-185C-D8D1B5D16560}"/>
              </a:ext>
            </a:extLst>
          </p:cNvPr>
          <p:cNvSpPr/>
          <p:nvPr/>
        </p:nvSpPr>
        <p:spPr>
          <a:xfrm>
            <a:off x="7338821" y="5608218"/>
            <a:ext cx="4853179" cy="1249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1BE58-C16F-CDC8-9732-A9062F9B68C7}"/>
              </a:ext>
            </a:extLst>
          </p:cNvPr>
          <p:cNvSpPr txBox="1"/>
          <p:nvPr/>
        </p:nvSpPr>
        <p:spPr>
          <a:xfrm>
            <a:off x="2094735" y="5625951"/>
            <a:ext cx="5385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They </a:t>
            </a:r>
            <a:r>
              <a:rPr lang="en-US" sz="2800" i="1" dirty="0">
                <a:solidFill>
                  <a:schemeClr val="accent1"/>
                </a:solidFill>
              </a:rPr>
              <a:t>are</a:t>
            </a:r>
            <a:r>
              <a:rPr lang="en-US" sz="2800" dirty="0">
                <a:solidFill>
                  <a:schemeClr val="accent1"/>
                </a:solidFill>
              </a:rPr>
              <a:t> non-negative under some assumptions…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D52DCBA-5C65-DE3E-7D13-088B60080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3456" y="5443378"/>
            <a:ext cx="583056" cy="135003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1CC0397-0EB9-B12C-E037-1C1FEF259114}"/>
              </a:ext>
            </a:extLst>
          </p:cNvPr>
          <p:cNvSpPr txBox="1"/>
          <p:nvPr/>
        </p:nvSpPr>
        <p:spPr>
          <a:xfrm>
            <a:off x="7083677" y="5656728"/>
            <a:ext cx="42701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For example, if the instruments satisfy some sort of monotonicity; and if the covariates are sufficiently rich.</a:t>
            </a:r>
          </a:p>
        </p:txBody>
      </p:sp>
    </p:spTree>
    <p:extLst>
      <p:ext uri="{BB962C8B-B14F-4D97-AF65-F5344CB8AC3E}">
        <p14:creationId xmlns:p14="http://schemas.microsoft.com/office/powerpoint/2010/main" val="3203009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2BE2-955A-7D40-0A6F-D388082F9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things get more complicated?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DB93EC-E282-8102-7C84-3B63265E11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8356" y="1825625"/>
                <a:ext cx="11483715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if D and Z aren’t binary anymore?</a:t>
                </a:r>
                <a:r>
                  <a:rPr lang="en-US" dirty="0">
                    <a:solidFill>
                      <a:schemeClr val="accent1"/>
                    </a:solidFill>
                  </a:rPr>
                  <a:t>: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E.g.: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Z = quarter of birth (4 values)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X = years of education (many values)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What if there are other covariates that we might want to condition on?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Age, Region of birth, …</a:t>
                </a:r>
              </a:p>
              <a:p>
                <a:pPr lvl="1"/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What if we have multiple instruments?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Instead of Z taking multiple values, we could have dummy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 each quarter.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DB93EC-E282-8102-7C84-3B63265E11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8356" y="1825625"/>
                <a:ext cx="11483715" cy="4667250"/>
              </a:xfrm>
              <a:blipFill>
                <a:blip r:embed="rId3"/>
                <a:stretch>
                  <a:fillRect l="-994" t="-2168" b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B21B985-F5B6-142C-A8D4-E2A43AD69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865" y="1690688"/>
            <a:ext cx="1742661" cy="1742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B2E9A0-2F56-5B16-1F0B-D91E245F4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1139" y="3236220"/>
            <a:ext cx="1742661" cy="17426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92005-017A-F333-77D4-63163231C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652" y="4978881"/>
            <a:ext cx="1742661" cy="174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7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9B72-DF3E-67ED-E7B5-42277887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08" y="0"/>
            <a:ext cx="10515600" cy="1325563"/>
          </a:xfrm>
        </p:spPr>
        <p:txBody>
          <a:bodyPr/>
          <a:lstStyle/>
          <a:p>
            <a:r>
              <a:rPr lang="en-US" dirty="0"/>
              <a:t>Summary: When things get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8F369-ADDB-7331-106F-7E0A9C363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717"/>
            <a:ext cx="10515600" cy="5636302"/>
          </a:xfrm>
        </p:spPr>
        <p:txBody>
          <a:bodyPr>
            <a:normAutofit/>
          </a:bodyPr>
          <a:lstStyle/>
          <a:p>
            <a:r>
              <a:rPr lang="en-US" dirty="0"/>
              <a:t>We can do lots of fancy things!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Non-binary Z and X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Covariates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Multiple Instruments</a:t>
            </a:r>
          </a:p>
          <a:p>
            <a:pPr lvl="1"/>
            <a:endParaRPr lang="en-US" dirty="0"/>
          </a:p>
          <a:p>
            <a:r>
              <a:rPr lang="en-US" dirty="0"/>
              <a:t>Mechanically… it’s not too bad!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Use regressions to estimate the first stage and reduced form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Equivalently, throw it all into 2SLS!</a:t>
            </a:r>
          </a:p>
          <a:p>
            <a:pPr lvl="1"/>
            <a:endParaRPr lang="en-US" dirty="0"/>
          </a:p>
          <a:p>
            <a:r>
              <a:rPr lang="en-US" dirty="0"/>
              <a:t>Thoughtfully… things get complicated.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Under some assumptions, you can view the result as a weighted average of LATEs.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The assumptions get more complicated with the situation.</a:t>
            </a:r>
          </a:p>
        </p:txBody>
      </p:sp>
    </p:spTree>
    <p:extLst>
      <p:ext uri="{BB962C8B-B14F-4D97-AF65-F5344CB8AC3E}">
        <p14:creationId xmlns:p14="http://schemas.microsoft.com/office/powerpoint/2010/main" val="100169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E7B1-B01C-990D-4A6B-D8CA2549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37FD7-EC3C-DBF6-1B48-9E3D01941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Instrumental Variables and LATE</a:t>
            </a:r>
          </a:p>
        </p:txBody>
      </p:sp>
    </p:spTree>
    <p:extLst>
      <p:ext uri="{BB962C8B-B14F-4D97-AF65-F5344CB8AC3E}">
        <p14:creationId xmlns:p14="http://schemas.microsoft.com/office/powerpoint/2010/main" val="1130390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E7CE9-E881-156D-2A54-938227B3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Angrist and Krueger 1991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B71A4-0ECA-2A00-9889-60CA1992B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closer look</a:t>
            </a:r>
          </a:p>
        </p:txBody>
      </p:sp>
    </p:spTree>
    <p:extLst>
      <p:ext uri="{BB962C8B-B14F-4D97-AF65-F5344CB8AC3E}">
        <p14:creationId xmlns:p14="http://schemas.microsoft.com/office/powerpoint/2010/main" val="3889590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0B80-1BD9-5DA0-5C0A-5136F4AD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4187" cy="1325563"/>
          </a:xfrm>
        </p:spPr>
        <p:txBody>
          <a:bodyPr/>
          <a:lstStyle/>
          <a:p>
            <a:r>
              <a:rPr lang="en-US" dirty="0"/>
              <a:t>What did you think after reading the intro?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41DCD-07BF-0FE7-C75C-372266AB3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your thoughts with your neighbor!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6518C5-45D0-F49A-EB06-AF5849BFF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836" y="2885707"/>
            <a:ext cx="3432815" cy="30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86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0087-8237-41D0-5904-C1348169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Stage: </a:t>
            </a:r>
            <a:br>
              <a:rPr lang="en-US" dirty="0"/>
            </a:br>
            <a:r>
              <a:rPr lang="en-US" dirty="0"/>
              <a:t>Does Quarter of birth affect education?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BAD62-F83F-E307-0147-3B0B6CBA8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74" y="1948721"/>
            <a:ext cx="6672967" cy="4437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58238B-7EDA-6840-0BEC-9A87F309544A}"/>
              </a:ext>
            </a:extLst>
          </p:cNvPr>
          <p:cNvSpPr txBox="1"/>
          <p:nvPr/>
        </p:nvSpPr>
        <p:spPr>
          <a:xfrm>
            <a:off x="4407108" y="4631961"/>
            <a:ext cx="229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These little numbers are quarter of birth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981CE67-376E-4D23-0A87-5487A82B30D8}"/>
              </a:ext>
            </a:extLst>
          </p:cNvPr>
          <p:cNvSpPr/>
          <p:nvPr/>
        </p:nvSpPr>
        <p:spPr>
          <a:xfrm>
            <a:off x="4089899" y="4362138"/>
            <a:ext cx="317209" cy="509665"/>
          </a:xfrm>
          <a:custGeom>
            <a:avLst/>
            <a:gdLst>
              <a:gd name="connsiteX0" fmla="*/ 317209 w 317209"/>
              <a:gd name="connsiteY0" fmla="*/ 509665 h 509665"/>
              <a:gd name="connsiteX1" fmla="*/ 2416 w 317209"/>
              <a:gd name="connsiteY1" fmla="*/ 404734 h 509665"/>
              <a:gd name="connsiteX2" fmla="*/ 197288 w 317209"/>
              <a:gd name="connsiteY2" fmla="*/ 0 h 50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209" h="509665">
                <a:moveTo>
                  <a:pt x="317209" y="509665"/>
                </a:moveTo>
                <a:cubicBezTo>
                  <a:pt x="169806" y="499671"/>
                  <a:pt x="22403" y="489678"/>
                  <a:pt x="2416" y="404734"/>
                </a:cubicBezTo>
                <a:cubicBezTo>
                  <a:pt x="-17571" y="319790"/>
                  <a:pt x="89858" y="159895"/>
                  <a:pt x="197288" y="0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CD9BE2-196F-7EB0-3DA4-20530D6A8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97" y="2149519"/>
            <a:ext cx="5141801" cy="2467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696CF8-F473-C324-96F5-704F81A47EAA}"/>
                  </a:ext>
                </a:extLst>
              </p:cNvPr>
              <p:cNvSpPr txBox="1"/>
              <p:nvPr/>
            </p:nvSpPr>
            <p:spPr>
              <a:xfrm>
                <a:off x="7715950" y="5075801"/>
                <a:ext cx="3880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After “de-trending” the data by comparing to the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±2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years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696CF8-F473-C324-96F5-704F81A47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950" y="5075801"/>
                <a:ext cx="3880008" cy="646331"/>
              </a:xfrm>
              <a:prstGeom prst="rect">
                <a:avLst/>
              </a:prstGeom>
              <a:blipFill>
                <a:blip r:embed="rId5"/>
                <a:stretch>
                  <a:fillRect l="-654" t="-3846" r="-654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1675AC4-D478-447E-806F-39FB753D24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7319" y="4567626"/>
            <a:ext cx="1571581" cy="30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37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0087-8237-41D0-5904-C1348169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Stage: </a:t>
            </a:r>
            <a:br>
              <a:rPr lang="en-US" dirty="0"/>
            </a:br>
            <a:r>
              <a:rPr lang="en-US" dirty="0"/>
              <a:t>Does Quarter of birth affect education?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39D1E-7414-D2AC-4BFC-A74759B32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41" y="1772496"/>
            <a:ext cx="11370009" cy="267806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F15A4DE-09F7-BDB0-4709-2ECEB9AA7966}"/>
              </a:ext>
            </a:extLst>
          </p:cNvPr>
          <p:cNvSpPr/>
          <p:nvPr/>
        </p:nvSpPr>
        <p:spPr>
          <a:xfrm>
            <a:off x="6340839" y="2413416"/>
            <a:ext cx="1394085" cy="211894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C1F561-587F-85D4-8EEC-05D0113D12FA}"/>
              </a:ext>
            </a:extLst>
          </p:cNvPr>
          <p:cNvSpPr txBox="1"/>
          <p:nvPr/>
        </p:nvSpPr>
        <p:spPr>
          <a:xfrm>
            <a:off x="5171605" y="4646950"/>
            <a:ext cx="3732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The coefficient on being born in Q1 is more negative than Q2 or Q3.</a:t>
            </a:r>
          </a:p>
        </p:txBody>
      </p:sp>
    </p:spTree>
    <p:extLst>
      <p:ext uri="{BB962C8B-B14F-4D97-AF65-F5344CB8AC3E}">
        <p14:creationId xmlns:p14="http://schemas.microsoft.com/office/powerpoint/2010/main" val="20400125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0087-8237-41D0-5904-C1348169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Stage: </a:t>
            </a:r>
            <a:br>
              <a:rPr lang="en-US" dirty="0"/>
            </a:br>
            <a:r>
              <a:rPr lang="en-US" dirty="0"/>
              <a:t>Does Quarter of birth affect education?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39D1E-7414-D2AC-4BFC-A74759B32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41" y="1772496"/>
            <a:ext cx="11370009" cy="267806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F15A4DE-09F7-BDB0-4709-2ECEB9AA7966}"/>
              </a:ext>
            </a:extLst>
          </p:cNvPr>
          <p:cNvSpPr/>
          <p:nvPr/>
        </p:nvSpPr>
        <p:spPr>
          <a:xfrm>
            <a:off x="6340839" y="2413416"/>
            <a:ext cx="1394085" cy="211894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0E7635-C30C-98B3-4D37-E3986D574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337788"/>
            <a:ext cx="10515600" cy="13927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FE54DE-3AC5-399B-DAAC-2FA4D63CA1F0}"/>
              </a:ext>
            </a:extLst>
          </p:cNvPr>
          <p:cNvSpPr/>
          <p:nvPr/>
        </p:nvSpPr>
        <p:spPr>
          <a:xfrm>
            <a:off x="11242623" y="6175948"/>
            <a:ext cx="949377" cy="554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DFD04-2894-EB37-F10E-760522500544}"/>
              </a:ext>
            </a:extLst>
          </p:cNvPr>
          <p:cNvSpPr txBox="1"/>
          <p:nvPr/>
        </p:nvSpPr>
        <p:spPr>
          <a:xfrm>
            <a:off x="519241" y="4794315"/>
            <a:ext cx="873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Much smaller effects for college graduation, which makes sense:</a:t>
            </a:r>
          </a:p>
        </p:txBody>
      </p:sp>
    </p:spTree>
    <p:extLst>
      <p:ext uri="{BB962C8B-B14F-4D97-AF65-F5344CB8AC3E}">
        <p14:creationId xmlns:p14="http://schemas.microsoft.com/office/powerpoint/2010/main" val="1026585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6BBE-60A8-4564-4E1E-8F10AD268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670"/>
            <a:ext cx="10515600" cy="1325563"/>
          </a:xfrm>
        </p:spPr>
        <p:txBody>
          <a:bodyPr/>
          <a:lstStyle/>
          <a:p>
            <a:r>
              <a:rPr lang="en-US" dirty="0"/>
              <a:t>Wald Estimator </a:t>
            </a:r>
            <a:br>
              <a:rPr lang="en-US" dirty="0"/>
            </a:br>
            <a:r>
              <a:rPr lang="en-US" sz="2400" dirty="0"/>
              <a:t>No covariates or anything yet…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B7E39C-8B42-68ED-A57C-BE2FBD665B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4482" y="540711"/>
                <a:ext cx="7016646" cy="144223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Instrument: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“were you born in Q1”?</a:t>
                </a:r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Treatment: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years of education</a:t>
                </a:r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Outcome: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= ln(Wages)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B7E39C-8B42-68ED-A57C-BE2FBD665B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4482" y="540711"/>
                <a:ext cx="7016646" cy="1442231"/>
              </a:xfrm>
              <a:blipFill>
                <a:blip r:embed="rId3"/>
                <a:stretch>
                  <a:fillRect l="-1266" t="-6140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5AB657B-41E5-8191-B434-83C3E77F9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29" y="2375786"/>
            <a:ext cx="9463521" cy="466568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1C432AA-7327-DB12-ABE0-4E015C2C7EB8}"/>
              </a:ext>
            </a:extLst>
          </p:cNvPr>
          <p:cNvGrpSpPr/>
          <p:nvPr/>
        </p:nvGrpSpPr>
        <p:grpSpPr>
          <a:xfrm>
            <a:off x="902440" y="1424198"/>
            <a:ext cx="3732492" cy="1089422"/>
            <a:chOff x="838200" y="4327742"/>
            <a:chExt cx="10041383" cy="2851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1A3F6DCC-20A9-67B8-F3CF-5F08746DFE42}"/>
                    </a:ext>
                  </a:extLst>
                </p:cNvPr>
                <p:cNvSpPr/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47678D2D-0233-8AEE-91DE-2829A6915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61323F69-A40A-415C-423E-D9A8CA3B9E94}"/>
                    </a:ext>
                  </a:extLst>
                </p:cNvPr>
                <p:cNvSpPr/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5C850430-2647-EBE7-420B-E601177A91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F16BEA9F-A026-985F-101E-31948B6F96D0}"/>
                    </a:ext>
                  </a:extLst>
                </p:cNvPr>
                <p:cNvSpPr/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47D2CF7-3578-0F77-72EC-5C04EE70D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1593BF4-C819-B8A8-291F-2DB6058D2A73}"/>
                </a:ext>
              </a:extLst>
            </p:cNvPr>
            <p:cNvCxnSpPr>
              <a:endCxn id="8" idx="2"/>
            </p:cNvCxnSpPr>
            <p:nvPr/>
          </p:nvCxnSpPr>
          <p:spPr>
            <a:xfrm>
              <a:off x="7080872" y="5254978"/>
              <a:ext cx="2080061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BE20A05-5359-3649-9ABB-70CC63580CF3}"/>
                </a:ext>
              </a:extLst>
            </p:cNvPr>
            <p:cNvCxnSpPr>
              <a:cxnSpLocks/>
              <a:stCxn id="9" idx="6"/>
              <a:endCxn id="7" idx="2"/>
            </p:cNvCxnSpPr>
            <p:nvPr/>
          </p:nvCxnSpPr>
          <p:spPr>
            <a:xfrm>
              <a:off x="3118472" y="5254978"/>
              <a:ext cx="2243750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DC543FE-38FF-F1D3-77A1-990597291CC1}"/>
                </a:ext>
              </a:extLst>
            </p:cNvPr>
            <p:cNvSpPr/>
            <p:nvPr/>
          </p:nvSpPr>
          <p:spPr>
            <a:xfrm>
              <a:off x="2797139" y="5689600"/>
              <a:ext cx="6629083" cy="757351"/>
            </a:xfrm>
            <a:custGeom>
              <a:avLst/>
              <a:gdLst>
                <a:gd name="connsiteX0" fmla="*/ 36372 w 6629083"/>
                <a:gd name="connsiteY0" fmla="*/ 0 h 757351"/>
                <a:gd name="connsiteX1" fmla="*/ 668550 w 6629083"/>
                <a:gd name="connsiteY1" fmla="*/ 541867 h 757351"/>
                <a:gd name="connsiteX2" fmla="*/ 4608372 w 6629083"/>
                <a:gd name="connsiteY2" fmla="*/ 733778 h 757351"/>
                <a:gd name="connsiteX3" fmla="*/ 6629083 w 6629083"/>
                <a:gd name="connsiteY3" fmla="*/ 45156 h 75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083" h="757351">
                  <a:moveTo>
                    <a:pt x="36372" y="0"/>
                  </a:moveTo>
                  <a:cubicBezTo>
                    <a:pt x="-28539" y="209785"/>
                    <a:pt x="-93450" y="419571"/>
                    <a:pt x="668550" y="541867"/>
                  </a:cubicBezTo>
                  <a:cubicBezTo>
                    <a:pt x="1430550" y="664163"/>
                    <a:pt x="3614950" y="816563"/>
                    <a:pt x="4608372" y="733778"/>
                  </a:cubicBezTo>
                  <a:cubicBezTo>
                    <a:pt x="5601794" y="650993"/>
                    <a:pt x="6115438" y="348074"/>
                    <a:pt x="6629083" y="45156"/>
                  </a:cubicBezTo>
                </a:path>
              </a:pathLst>
            </a:custGeom>
            <a:ln w="38100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&quot;No&quot; Symbol 12">
              <a:extLst>
                <a:ext uri="{FF2B5EF4-FFF2-40B4-BE49-F238E27FC236}">
                  <a16:creationId xmlns:a16="http://schemas.microsoft.com/office/drawing/2014/main" id="{907428ED-B71C-F5CA-EEAA-47A6B05A185A}"/>
                </a:ext>
              </a:extLst>
            </p:cNvPr>
            <p:cNvSpPr/>
            <p:nvPr/>
          </p:nvSpPr>
          <p:spPr>
            <a:xfrm>
              <a:off x="7591694" y="5942053"/>
              <a:ext cx="818529" cy="804999"/>
            </a:xfrm>
            <a:prstGeom prst="noSmoking">
              <a:avLst>
                <a:gd name="adj" fmla="val 1546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Hounder Black Red Honey Burst with Stiletto Hard Case">
              <a:extLst>
                <a:ext uri="{FF2B5EF4-FFF2-40B4-BE49-F238E27FC236}">
                  <a16:creationId xmlns:a16="http://schemas.microsoft.com/office/drawing/2014/main" id="{3BDD2ACC-BAF7-8E14-0930-DAEC25B7D6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327742"/>
              <a:ext cx="1614311" cy="1614311"/>
            </a:xfrm>
            <a:prstGeom prst="rect">
              <a:avLst/>
            </a:prstGeom>
            <a:noFill/>
            <a:effectLst>
              <a:glow rad="63500">
                <a:srgbClr val="FFFF00">
                  <a:alpha val="4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92E097-1B87-D24E-F803-F42A59C57A6D}"/>
                </a:ext>
              </a:extLst>
            </p:cNvPr>
            <p:cNvSpPr txBox="1"/>
            <p:nvPr/>
          </p:nvSpPr>
          <p:spPr>
            <a:xfrm>
              <a:off x="1392519" y="5995019"/>
              <a:ext cx="608668" cy="1183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b="1" i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976F16-DB51-DDE6-7B92-9E92B26102BC}"/>
              </a:ext>
            </a:extLst>
          </p:cNvPr>
          <p:cNvSpPr/>
          <p:nvPr/>
        </p:nvSpPr>
        <p:spPr>
          <a:xfrm>
            <a:off x="8375374" y="4489596"/>
            <a:ext cx="1510748" cy="59923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0284AF-FEED-967F-AB7C-3C42B8226188}"/>
              </a:ext>
            </a:extLst>
          </p:cNvPr>
          <p:cNvSpPr txBox="1"/>
          <p:nvPr/>
        </p:nvSpPr>
        <p:spPr>
          <a:xfrm>
            <a:off x="9954263" y="4386497"/>
            <a:ext cx="1946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Reduced form: ATE of Z on Y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1F04F9E-BBC4-2BB9-530A-E145A2292EF2}"/>
              </a:ext>
            </a:extLst>
          </p:cNvPr>
          <p:cNvSpPr/>
          <p:nvPr/>
        </p:nvSpPr>
        <p:spPr>
          <a:xfrm>
            <a:off x="8375374" y="5112448"/>
            <a:ext cx="1510748" cy="532976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6DFBFF-1624-E9C0-F8A7-741F7586B829}"/>
              </a:ext>
            </a:extLst>
          </p:cNvPr>
          <p:cNvSpPr txBox="1"/>
          <p:nvPr/>
        </p:nvSpPr>
        <p:spPr>
          <a:xfrm>
            <a:off x="9934493" y="5028720"/>
            <a:ext cx="198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First stage: </a:t>
            </a:r>
          </a:p>
          <a:p>
            <a:r>
              <a:rPr lang="en-US" dirty="0">
                <a:solidFill>
                  <a:schemeClr val="accent5"/>
                </a:solidFill>
              </a:rPr>
              <a:t>ATE of Z on X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F09DC31-5C64-2FC6-0FB8-A895A80D5E77}"/>
              </a:ext>
            </a:extLst>
          </p:cNvPr>
          <p:cNvSpPr/>
          <p:nvPr/>
        </p:nvSpPr>
        <p:spPr>
          <a:xfrm>
            <a:off x="8352076" y="5702101"/>
            <a:ext cx="1510748" cy="53297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DF6CC0-CE7F-B178-0CC0-79F0173F6B05}"/>
              </a:ext>
            </a:extLst>
          </p:cNvPr>
          <p:cNvSpPr txBox="1"/>
          <p:nvPr/>
        </p:nvSpPr>
        <p:spPr>
          <a:xfrm>
            <a:off x="9965850" y="5645424"/>
            <a:ext cx="22919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Quotient: Wald estimator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39E2827-FD76-AF83-C9F3-5966F2FD8BD2}"/>
              </a:ext>
            </a:extLst>
          </p:cNvPr>
          <p:cNvSpPr/>
          <p:nvPr/>
        </p:nvSpPr>
        <p:spPr>
          <a:xfrm>
            <a:off x="8362122" y="6258692"/>
            <a:ext cx="1510748" cy="589653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6A72C8-BBDB-5673-2950-ED81B64CC778}"/>
              </a:ext>
            </a:extLst>
          </p:cNvPr>
          <p:cNvSpPr txBox="1"/>
          <p:nvPr/>
        </p:nvSpPr>
        <p:spPr>
          <a:xfrm>
            <a:off x="9934493" y="6431111"/>
            <a:ext cx="22919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Plain old regression</a:t>
            </a:r>
          </a:p>
        </p:txBody>
      </p:sp>
    </p:spTree>
    <p:extLst>
      <p:ext uri="{BB962C8B-B14F-4D97-AF65-F5344CB8AC3E}">
        <p14:creationId xmlns:p14="http://schemas.microsoft.com/office/powerpoint/2010/main" val="4192698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A2F9DB9-7620-6894-4607-0EB04F00F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46424-CADD-8C0D-D588-8750DD26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670"/>
            <a:ext cx="10515600" cy="1325563"/>
          </a:xfrm>
        </p:spPr>
        <p:txBody>
          <a:bodyPr/>
          <a:lstStyle/>
          <a:p>
            <a:r>
              <a:rPr lang="en-US" dirty="0"/>
              <a:t>Wald Estimator </a:t>
            </a:r>
            <a:br>
              <a:rPr lang="en-US" dirty="0"/>
            </a:br>
            <a:r>
              <a:rPr lang="en-US" sz="2400" dirty="0"/>
              <a:t>No covariates or anything yet…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C8291B-0697-67E8-1DFD-42BBBF8D5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4482" y="540711"/>
                <a:ext cx="7016646" cy="144223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Instrument: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“were you born in Q1”?</a:t>
                </a:r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Treatment: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years of education</a:t>
                </a:r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Outcome: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= ln(Wages)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B7E39C-8B42-68ED-A57C-BE2FBD665B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4482" y="540711"/>
                <a:ext cx="7016646" cy="1442231"/>
              </a:xfrm>
              <a:blipFill>
                <a:blip r:embed="rId3"/>
                <a:stretch>
                  <a:fillRect l="-1266" t="-6140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655EAE4-6145-49E1-20CA-162292DD0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29" y="2375786"/>
            <a:ext cx="9463521" cy="466568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9B888D2-3CD6-F36E-39EF-2241C169E054}"/>
              </a:ext>
            </a:extLst>
          </p:cNvPr>
          <p:cNvGrpSpPr/>
          <p:nvPr/>
        </p:nvGrpSpPr>
        <p:grpSpPr>
          <a:xfrm>
            <a:off x="902440" y="1424198"/>
            <a:ext cx="3732492" cy="1089422"/>
            <a:chOff x="838200" y="4327742"/>
            <a:chExt cx="10041383" cy="2851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D298EC31-90CE-766B-1E94-C51E074B0758}"/>
                    </a:ext>
                  </a:extLst>
                </p:cNvPr>
                <p:cNvSpPr/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47678D2D-0233-8AEE-91DE-2829A6915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829015C1-8FD9-6785-CD1D-909CEEB8E73C}"/>
                    </a:ext>
                  </a:extLst>
                </p:cNvPr>
                <p:cNvSpPr/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5C850430-2647-EBE7-420B-E601177A91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31355C3C-DC74-C787-0BD4-1AC8D404BEBE}"/>
                    </a:ext>
                  </a:extLst>
                </p:cNvPr>
                <p:cNvSpPr/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47D2CF7-3578-0F77-72EC-5C04EE70D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51E3CA5-76AF-6965-F74D-1EDAFDA96B20}"/>
                </a:ext>
              </a:extLst>
            </p:cNvPr>
            <p:cNvCxnSpPr>
              <a:endCxn id="8" idx="2"/>
            </p:cNvCxnSpPr>
            <p:nvPr/>
          </p:nvCxnSpPr>
          <p:spPr>
            <a:xfrm>
              <a:off x="7080872" y="5254978"/>
              <a:ext cx="2080061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CE3C71C-0E2B-9B60-1661-820F90F21276}"/>
                </a:ext>
              </a:extLst>
            </p:cNvPr>
            <p:cNvCxnSpPr>
              <a:cxnSpLocks/>
              <a:stCxn id="9" idx="6"/>
              <a:endCxn id="7" idx="2"/>
            </p:cNvCxnSpPr>
            <p:nvPr/>
          </p:nvCxnSpPr>
          <p:spPr>
            <a:xfrm>
              <a:off x="3118472" y="5254978"/>
              <a:ext cx="2243750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17C4A3C-4963-0044-7417-65AA3CDCD281}"/>
                </a:ext>
              </a:extLst>
            </p:cNvPr>
            <p:cNvSpPr/>
            <p:nvPr/>
          </p:nvSpPr>
          <p:spPr>
            <a:xfrm>
              <a:off x="2797139" y="5689600"/>
              <a:ext cx="6629083" cy="757351"/>
            </a:xfrm>
            <a:custGeom>
              <a:avLst/>
              <a:gdLst>
                <a:gd name="connsiteX0" fmla="*/ 36372 w 6629083"/>
                <a:gd name="connsiteY0" fmla="*/ 0 h 757351"/>
                <a:gd name="connsiteX1" fmla="*/ 668550 w 6629083"/>
                <a:gd name="connsiteY1" fmla="*/ 541867 h 757351"/>
                <a:gd name="connsiteX2" fmla="*/ 4608372 w 6629083"/>
                <a:gd name="connsiteY2" fmla="*/ 733778 h 757351"/>
                <a:gd name="connsiteX3" fmla="*/ 6629083 w 6629083"/>
                <a:gd name="connsiteY3" fmla="*/ 45156 h 75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083" h="757351">
                  <a:moveTo>
                    <a:pt x="36372" y="0"/>
                  </a:moveTo>
                  <a:cubicBezTo>
                    <a:pt x="-28539" y="209785"/>
                    <a:pt x="-93450" y="419571"/>
                    <a:pt x="668550" y="541867"/>
                  </a:cubicBezTo>
                  <a:cubicBezTo>
                    <a:pt x="1430550" y="664163"/>
                    <a:pt x="3614950" y="816563"/>
                    <a:pt x="4608372" y="733778"/>
                  </a:cubicBezTo>
                  <a:cubicBezTo>
                    <a:pt x="5601794" y="650993"/>
                    <a:pt x="6115438" y="348074"/>
                    <a:pt x="6629083" y="45156"/>
                  </a:cubicBezTo>
                </a:path>
              </a:pathLst>
            </a:custGeom>
            <a:ln w="38100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&quot;No&quot; Symbol 12">
              <a:extLst>
                <a:ext uri="{FF2B5EF4-FFF2-40B4-BE49-F238E27FC236}">
                  <a16:creationId xmlns:a16="http://schemas.microsoft.com/office/drawing/2014/main" id="{E24FDF96-7913-D527-BCB4-8C9942D75EE0}"/>
                </a:ext>
              </a:extLst>
            </p:cNvPr>
            <p:cNvSpPr/>
            <p:nvPr/>
          </p:nvSpPr>
          <p:spPr>
            <a:xfrm>
              <a:off x="7591694" y="5942053"/>
              <a:ext cx="818529" cy="804999"/>
            </a:xfrm>
            <a:prstGeom prst="noSmoking">
              <a:avLst>
                <a:gd name="adj" fmla="val 1546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Hounder Black Red Honey Burst with Stiletto Hard Case">
              <a:extLst>
                <a:ext uri="{FF2B5EF4-FFF2-40B4-BE49-F238E27FC236}">
                  <a16:creationId xmlns:a16="http://schemas.microsoft.com/office/drawing/2014/main" id="{B9E35D36-6635-8B5F-06B4-C5F1D4042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327742"/>
              <a:ext cx="1614311" cy="1614311"/>
            </a:xfrm>
            <a:prstGeom prst="rect">
              <a:avLst/>
            </a:prstGeom>
            <a:noFill/>
            <a:effectLst>
              <a:glow rad="63500">
                <a:srgbClr val="FFFF00">
                  <a:alpha val="4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0B4E45-46DD-4368-392D-2E2312DCE53F}"/>
                </a:ext>
              </a:extLst>
            </p:cNvPr>
            <p:cNvSpPr txBox="1"/>
            <p:nvPr/>
          </p:nvSpPr>
          <p:spPr>
            <a:xfrm>
              <a:off x="1392519" y="5995019"/>
              <a:ext cx="608668" cy="1183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b="1" i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F40E405-D8C1-172A-5667-A2E655EE1BDB}"/>
              </a:ext>
            </a:extLst>
          </p:cNvPr>
          <p:cNvSpPr/>
          <p:nvPr/>
        </p:nvSpPr>
        <p:spPr>
          <a:xfrm>
            <a:off x="8375374" y="4489596"/>
            <a:ext cx="1510748" cy="59923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018996-5154-9769-A1BD-5ECA3E7FFD7E}"/>
              </a:ext>
            </a:extLst>
          </p:cNvPr>
          <p:cNvSpPr txBox="1"/>
          <p:nvPr/>
        </p:nvSpPr>
        <p:spPr>
          <a:xfrm>
            <a:off x="9954263" y="4386497"/>
            <a:ext cx="1946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Reduced form: ATE of Z on Y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050A5CA-E1C3-9F68-1606-A6B1B4DAC26E}"/>
              </a:ext>
            </a:extLst>
          </p:cNvPr>
          <p:cNvSpPr/>
          <p:nvPr/>
        </p:nvSpPr>
        <p:spPr>
          <a:xfrm>
            <a:off x="8375374" y="5112448"/>
            <a:ext cx="1510748" cy="532976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CF2AF2-2F7A-CF14-5C45-4EC1BC31E38E}"/>
              </a:ext>
            </a:extLst>
          </p:cNvPr>
          <p:cNvSpPr txBox="1"/>
          <p:nvPr/>
        </p:nvSpPr>
        <p:spPr>
          <a:xfrm>
            <a:off x="9934493" y="5028720"/>
            <a:ext cx="198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First stage: </a:t>
            </a:r>
          </a:p>
          <a:p>
            <a:r>
              <a:rPr lang="en-US" dirty="0">
                <a:solidFill>
                  <a:schemeClr val="accent5"/>
                </a:solidFill>
              </a:rPr>
              <a:t>ATE of Z on X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BC75A3-0236-BA46-0951-982946D25842}"/>
              </a:ext>
            </a:extLst>
          </p:cNvPr>
          <p:cNvSpPr/>
          <p:nvPr/>
        </p:nvSpPr>
        <p:spPr>
          <a:xfrm>
            <a:off x="8352076" y="5702101"/>
            <a:ext cx="1510748" cy="53297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81905A-948E-3CC7-2A55-03A369FDE0C3}"/>
              </a:ext>
            </a:extLst>
          </p:cNvPr>
          <p:cNvSpPr txBox="1"/>
          <p:nvPr/>
        </p:nvSpPr>
        <p:spPr>
          <a:xfrm>
            <a:off x="9965850" y="5645424"/>
            <a:ext cx="22919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Quotient: Wald estimator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5CD0491-6F10-9A31-36FD-03E11BB4D9AA}"/>
              </a:ext>
            </a:extLst>
          </p:cNvPr>
          <p:cNvSpPr/>
          <p:nvPr/>
        </p:nvSpPr>
        <p:spPr>
          <a:xfrm>
            <a:off x="8362122" y="6258692"/>
            <a:ext cx="1510748" cy="589653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62940F-64BA-7FF3-21EB-1C21A6CD788A}"/>
              </a:ext>
            </a:extLst>
          </p:cNvPr>
          <p:cNvSpPr txBox="1"/>
          <p:nvPr/>
        </p:nvSpPr>
        <p:spPr>
          <a:xfrm>
            <a:off x="9934493" y="6431111"/>
            <a:ext cx="22919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Plain old regression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DE0F6C8-1930-19C5-47F0-BFDF6D77EA27}"/>
              </a:ext>
            </a:extLst>
          </p:cNvPr>
          <p:cNvSpPr/>
          <p:nvPr/>
        </p:nvSpPr>
        <p:spPr>
          <a:xfrm>
            <a:off x="9707782" y="2017887"/>
            <a:ext cx="2181671" cy="12403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Can/should we interpret “0.102” as a LATE?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14E8CE-F48F-4F18-897C-14EC59BBFF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25122" y="2878602"/>
            <a:ext cx="932673" cy="144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25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6E1A4-4B39-D89C-1DCE-29FD20C71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56911-712E-D219-9B85-EC69EB553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670"/>
            <a:ext cx="10515600" cy="1325563"/>
          </a:xfrm>
        </p:spPr>
        <p:txBody>
          <a:bodyPr/>
          <a:lstStyle/>
          <a:p>
            <a:r>
              <a:rPr lang="en-US" dirty="0"/>
              <a:t>Wald Estimator </a:t>
            </a:r>
            <a:br>
              <a:rPr lang="en-US" dirty="0"/>
            </a:br>
            <a:r>
              <a:rPr lang="en-US" sz="2400" dirty="0"/>
              <a:t>No covariates or anything yet…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19862-1E88-3FC3-0649-40EBC3045D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4482" y="540711"/>
                <a:ext cx="7016646" cy="144223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Instrument: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“were you born in Q1”?</a:t>
                </a:r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Treatment: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years of education</a:t>
                </a:r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Outcome: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= ln(Wages)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B7E39C-8B42-68ED-A57C-BE2FBD665B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4482" y="540711"/>
                <a:ext cx="7016646" cy="1442231"/>
              </a:xfrm>
              <a:blipFill>
                <a:blip r:embed="rId3"/>
                <a:stretch>
                  <a:fillRect l="-1266" t="-6140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71866A4-5783-AF6B-15FC-2206AA1EE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29" y="2375786"/>
            <a:ext cx="9463521" cy="466568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5FCD5F4-E805-5C79-2370-46D6E469CD43}"/>
              </a:ext>
            </a:extLst>
          </p:cNvPr>
          <p:cNvGrpSpPr/>
          <p:nvPr/>
        </p:nvGrpSpPr>
        <p:grpSpPr>
          <a:xfrm>
            <a:off x="902440" y="1424198"/>
            <a:ext cx="3732492" cy="1089422"/>
            <a:chOff x="838200" y="4327742"/>
            <a:chExt cx="10041383" cy="2851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95A4FB7-B85E-7170-86C3-B6476229D9CB}"/>
                    </a:ext>
                  </a:extLst>
                </p:cNvPr>
                <p:cNvSpPr/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47678D2D-0233-8AEE-91DE-2829A6915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06BCBC9-5CB7-B8ED-3850-211BCFBB9FE9}"/>
                    </a:ext>
                  </a:extLst>
                </p:cNvPr>
                <p:cNvSpPr/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5C850430-2647-EBE7-420B-E601177A91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9755629-64E8-E69E-A3B1-2E99AD94E0C2}"/>
                    </a:ext>
                  </a:extLst>
                </p:cNvPr>
                <p:cNvSpPr/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47D2CF7-3578-0F77-72EC-5C04EE70D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95D19F7-A4EB-66C8-9743-D886C8206CC6}"/>
                </a:ext>
              </a:extLst>
            </p:cNvPr>
            <p:cNvCxnSpPr>
              <a:endCxn id="8" idx="2"/>
            </p:cNvCxnSpPr>
            <p:nvPr/>
          </p:nvCxnSpPr>
          <p:spPr>
            <a:xfrm>
              <a:off x="7080872" y="5254978"/>
              <a:ext cx="2080061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0EDD67D-F404-0F71-D34A-8EC1DD8043D0}"/>
                </a:ext>
              </a:extLst>
            </p:cNvPr>
            <p:cNvCxnSpPr>
              <a:cxnSpLocks/>
              <a:stCxn id="9" idx="6"/>
              <a:endCxn id="7" idx="2"/>
            </p:cNvCxnSpPr>
            <p:nvPr/>
          </p:nvCxnSpPr>
          <p:spPr>
            <a:xfrm>
              <a:off x="3118472" y="5254978"/>
              <a:ext cx="2243750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5D27DD8-8ADC-60F5-9C11-B8CA579EDD70}"/>
                </a:ext>
              </a:extLst>
            </p:cNvPr>
            <p:cNvSpPr/>
            <p:nvPr/>
          </p:nvSpPr>
          <p:spPr>
            <a:xfrm>
              <a:off x="2797139" y="5689600"/>
              <a:ext cx="6629083" cy="757351"/>
            </a:xfrm>
            <a:custGeom>
              <a:avLst/>
              <a:gdLst>
                <a:gd name="connsiteX0" fmla="*/ 36372 w 6629083"/>
                <a:gd name="connsiteY0" fmla="*/ 0 h 757351"/>
                <a:gd name="connsiteX1" fmla="*/ 668550 w 6629083"/>
                <a:gd name="connsiteY1" fmla="*/ 541867 h 757351"/>
                <a:gd name="connsiteX2" fmla="*/ 4608372 w 6629083"/>
                <a:gd name="connsiteY2" fmla="*/ 733778 h 757351"/>
                <a:gd name="connsiteX3" fmla="*/ 6629083 w 6629083"/>
                <a:gd name="connsiteY3" fmla="*/ 45156 h 75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083" h="757351">
                  <a:moveTo>
                    <a:pt x="36372" y="0"/>
                  </a:moveTo>
                  <a:cubicBezTo>
                    <a:pt x="-28539" y="209785"/>
                    <a:pt x="-93450" y="419571"/>
                    <a:pt x="668550" y="541867"/>
                  </a:cubicBezTo>
                  <a:cubicBezTo>
                    <a:pt x="1430550" y="664163"/>
                    <a:pt x="3614950" y="816563"/>
                    <a:pt x="4608372" y="733778"/>
                  </a:cubicBezTo>
                  <a:cubicBezTo>
                    <a:pt x="5601794" y="650993"/>
                    <a:pt x="6115438" y="348074"/>
                    <a:pt x="6629083" y="45156"/>
                  </a:cubicBezTo>
                </a:path>
              </a:pathLst>
            </a:custGeom>
            <a:ln w="38100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&quot;No&quot; Symbol 12">
              <a:extLst>
                <a:ext uri="{FF2B5EF4-FFF2-40B4-BE49-F238E27FC236}">
                  <a16:creationId xmlns:a16="http://schemas.microsoft.com/office/drawing/2014/main" id="{4C2AA468-0698-362C-0F6E-331B62A62243}"/>
                </a:ext>
              </a:extLst>
            </p:cNvPr>
            <p:cNvSpPr/>
            <p:nvPr/>
          </p:nvSpPr>
          <p:spPr>
            <a:xfrm>
              <a:off x="7591694" y="5942053"/>
              <a:ext cx="818529" cy="804999"/>
            </a:xfrm>
            <a:prstGeom prst="noSmoking">
              <a:avLst>
                <a:gd name="adj" fmla="val 1546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Hounder Black Red Honey Burst with Stiletto Hard Case">
              <a:extLst>
                <a:ext uri="{FF2B5EF4-FFF2-40B4-BE49-F238E27FC236}">
                  <a16:creationId xmlns:a16="http://schemas.microsoft.com/office/drawing/2014/main" id="{B8D21216-5A94-3579-CCD6-491AD13BA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327742"/>
              <a:ext cx="1614311" cy="1614311"/>
            </a:xfrm>
            <a:prstGeom prst="rect">
              <a:avLst/>
            </a:prstGeom>
            <a:noFill/>
            <a:effectLst>
              <a:glow rad="63500">
                <a:srgbClr val="FFFF00">
                  <a:alpha val="4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F22749-EFA4-226F-A34A-94CD2229FE9F}"/>
                </a:ext>
              </a:extLst>
            </p:cNvPr>
            <p:cNvSpPr txBox="1"/>
            <p:nvPr/>
          </p:nvSpPr>
          <p:spPr>
            <a:xfrm>
              <a:off x="1392519" y="5995019"/>
              <a:ext cx="608668" cy="1183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b="1" i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2A78BBC-F060-2CF4-595C-60024013E76B}"/>
              </a:ext>
            </a:extLst>
          </p:cNvPr>
          <p:cNvSpPr/>
          <p:nvPr/>
        </p:nvSpPr>
        <p:spPr>
          <a:xfrm>
            <a:off x="8375374" y="4489596"/>
            <a:ext cx="1510748" cy="59923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D7B214-7025-CC16-D570-00FA296EE4BE}"/>
              </a:ext>
            </a:extLst>
          </p:cNvPr>
          <p:cNvSpPr txBox="1"/>
          <p:nvPr/>
        </p:nvSpPr>
        <p:spPr>
          <a:xfrm>
            <a:off x="9954263" y="4386497"/>
            <a:ext cx="1946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Reduced form: ATE of Z on Y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49399A7-18A2-0CED-5D32-C7BC5D716584}"/>
              </a:ext>
            </a:extLst>
          </p:cNvPr>
          <p:cNvSpPr/>
          <p:nvPr/>
        </p:nvSpPr>
        <p:spPr>
          <a:xfrm>
            <a:off x="8375374" y="5112448"/>
            <a:ext cx="1510748" cy="532976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20A0CF-63F6-2404-63D8-BE2AF4D3F950}"/>
              </a:ext>
            </a:extLst>
          </p:cNvPr>
          <p:cNvSpPr txBox="1"/>
          <p:nvPr/>
        </p:nvSpPr>
        <p:spPr>
          <a:xfrm>
            <a:off x="9934493" y="5028720"/>
            <a:ext cx="198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First stage: </a:t>
            </a:r>
          </a:p>
          <a:p>
            <a:r>
              <a:rPr lang="en-US" dirty="0">
                <a:solidFill>
                  <a:schemeClr val="accent5"/>
                </a:solidFill>
              </a:rPr>
              <a:t>ATE of Z on X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A93AA05-3753-303E-4084-F1E821659E51}"/>
              </a:ext>
            </a:extLst>
          </p:cNvPr>
          <p:cNvSpPr/>
          <p:nvPr/>
        </p:nvSpPr>
        <p:spPr>
          <a:xfrm>
            <a:off x="8352076" y="5702101"/>
            <a:ext cx="1510748" cy="53297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C5A849-B378-53BF-DC88-7A9A921C138B}"/>
              </a:ext>
            </a:extLst>
          </p:cNvPr>
          <p:cNvSpPr txBox="1"/>
          <p:nvPr/>
        </p:nvSpPr>
        <p:spPr>
          <a:xfrm>
            <a:off x="9965850" y="5645424"/>
            <a:ext cx="22919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Quotient: Wald estimator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C723694-0114-4F5E-7411-7DD2C4514B87}"/>
              </a:ext>
            </a:extLst>
          </p:cNvPr>
          <p:cNvSpPr/>
          <p:nvPr/>
        </p:nvSpPr>
        <p:spPr>
          <a:xfrm>
            <a:off x="8362122" y="6258692"/>
            <a:ext cx="1510748" cy="589653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BB494E-528C-09CC-F508-C9E2F9462D4C}"/>
              </a:ext>
            </a:extLst>
          </p:cNvPr>
          <p:cNvSpPr txBox="1"/>
          <p:nvPr/>
        </p:nvSpPr>
        <p:spPr>
          <a:xfrm>
            <a:off x="9934493" y="6431111"/>
            <a:ext cx="22919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Plain old regression</a:t>
            </a:r>
          </a:p>
        </p:txBody>
      </p:sp>
    </p:spTree>
    <p:extLst>
      <p:ext uri="{BB962C8B-B14F-4D97-AF65-F5344CB8AC3E}">
        <p14:creationId xmlns:p14="http://schemas.microsoft.com/office/powerpoint/2010/main" val="28911309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2A2A8-298D-5991-8E78-6258348F50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4CA82-F50B-2BFC-D50C-DFAFCCE71A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anRy0DC5Fq0VlBNAkuodt?state=opened&amp;flow=Default&amp;onscreen=persist">
            <a:extLst>
              <a:ext uri="{FF2B5EF4-FFF2-40B4-BE49-F238E27FC236}">
                <a16:creationId xmlns:a16="http://schemas.microsoft.com/office/drawing/2014/main" id="{A00E9966-940F-F7AC-88EF-54D9ECC8FA5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835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15F0B-5E71-C665-BB83-26FE64EA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LATE?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FBD0A-8315-1573-D719-BBED751B43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30777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This is the right thing to compute: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ATE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ATE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may worry about independence/exclusion…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For example, people born in earlier quarters are slightly older, and may make slightly more money because of that.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We can control for stuff like that!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FBD0A-8315-1573-D719-BBED751B4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30777"/>
                <a:ext cx="10515600" cy="4351338"/>
              </a:xfrm>
              <a:blipFill>
                <a:blip r:embed="rId3"/>
                <a:stretch>
                  <a:fillRect l="-1086" t="-581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9FF83B1-99F3-74E9-D0C8-D62AF32627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0755" y="230188"/>
                <a:ext cx="6312827" cy="14266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accent1"/>
                    </a:solidFill>
                  </a:rPr>
                  <a:t>Instrument: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“were you born in Q1”?</a:t>
                </a:r>
              </a:p>
              <a:p>
                <a:r>
                  <a:rPr lang="en-US" sz="2000" dirty="0">
                    <a:solidFill>
                      <a:schemeClr val="accent1"/>
                    </a:solidFill>
                  </a:rPr>
                  <a:t>Treatment: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years of education</a:t>
                </a:r>
              </a:p>
              <a:p>
                <a:r>
                  <a:rPr lang="en-US" sz="2000" dirty="0">
                    <a:solidFill>
                      <a:schemeClr val="accent1"/>
                    </a:solidFill>
                  </a:rPr>
                  <a:t>Outcome: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= ln(Wages)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9FF83B1-99F3-74E9-D0C8-D62AF3262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755" y="230188"/>
                <a:ext cx="6312827" cy="1426634"/>
              </a:xfrm>
              <a:prstGeom prst="rect">
                <a:avLst/>
              </a:prstGeom>
              <a:blipFill>
                <a:blip r:embed="rId4"/>
                <a:stretch>
                  <a:fillRect l="-803" t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432B0F4-4A08-547A-4781-0401076463EB}"/>
              </a:ext>
            </a:extLst>
          </p:cNvPr>
          <p:cNvGrpSpPr/>
          <p:nvPr/>
        </p:nvGrpSpPr>
        <p:grpSpPr>
          <a:xfrm>
            <a:off x="8300767" y="1020909"/>
            <a:ext cx="3358097" cy="968748"/>
            <a:chOff x="838200" y="4327742"/>
            <a:chExt cx="10041383" cy="25629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5C41D53F-98DF-AB55-D247-F71B0B20969B}"/>
                    </a:ext>
                  </a:extLst>
                </p:cNvPr>
                <p:cNvSpPr/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47678D2D-0233-8AEE-91DE-2829A6915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D3DF2C69-006B-77EF-31E7-B6CDAE669AB2}"/>
                    </a:ext>
                  </a:extLst>
                </p:cNvPr>
                <p:cNvSpPr/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5C850430-2647-EBE7-420B-E601177A91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DEB92DC-2C10-D996-79A4-6997A16E15AC}"/>
                    </a:ext>
                  </a:extLst>
                </p:cNvPr>
                <p:cNvSpPr/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47D2CF7-3578-0F77-72EC-5C04EE70D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0B7E639-DD5D-9280-FB47-E5B0184E2F4B}"/>
                </a:ext>
              </a:extLst>
            </p:cNvPr>
            <p:cNvCxnSpPr>
              <a:endCxn id="7" idx="2"/>
            </p:cNvCxnSpPr>
            <p:nvPr/>
          </p:nvCxnSpPr>
          <p:spPr>
            <a:xfrm>
              <a:off x="7080872" y="5254978"/>
              <a:ext cx="2080061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2AF18B0-36F3-0131-8C17-83CE66F714A8}"/>
                </a:ext>
              </a:extLst>
            </p:cNvPr>
            <p:cNvCxnSpPr>
              <a:cxnSpLocks/>
              <a:stCxn id="8" idx="6"/>
              <a:endCxn id="6" idx="2"/>
            </p:cNvCxnSpPr>
            <p:nvPr/>
          </p:nvCxnSpPr>
          <p:spPr>
            <a:xfrm>
              <a:off x="3118472" y="5254978"/>
              <a:ext cx="2243750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82D38CE-9850-E281-7112-346CD42E36C7}"/>
                </a:ext>
              </a:extLst>
            </p:cNvPr>
            <p:cNvSpPr/>
            <p:nvPr/>
          </p:nvSpPr>
          <p:spPr>
            <a:xfrm>
              <a:off x="2797139" y="5689600"/>
              <a:ext cx="6629083" cy="757351"/>
            </a:xfrm>
            <a:custGeom>
              <a:avLst/>
              <a:gdLst>
                <a:gd name="connsiteX0" fmla="*/ 36372 w 6629083"/>
                <a:gd name="connsiteY0" fmla="*/ 0 h 757351"/>
                <a:gd name="connsiteX1" fmla="*/ 668550 w 6629083"/>
                <a:gd name="connsiteY1" fmla="*/ 541867 h 757351"/>
                <a:gd name="connsiteX2" fmla="*/ 4608372 w 6629083"/>
                <a:gd name="connsiteY2" fmla="*/ 733778 h 757351"/>
                <a:gd name="connsiteX3" fmla="*/ 6629083 w 6629083"/>
                <a:gd name="connsiteY3" fmla="*/ 45156 h 75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083" h="757351">
                  <a:moveTo>
                    <a:pt x="36372" y="0"/>
                  </a:moveTo>
                  <a:cubicBezTo>
                    <a:pt x="-28539" y="209785"/>
                    <a:pt x="-93450" y="419571"/>
                    <a:pt x="668550" y="541867"/>
                  </a:cubicBezTo>
                  <a:cubicBezTo>
                    <a:pt x="1430550" y="664163"/>
                    <a:pt x="3614950" y="816563"/>
                    <a:pt x="4608372" y="733778"/>
                  </a:cubicBezTo>
                  <a:cubicBezTo>
                    <a:pt x="5601794" y="650993"/>
                    <a:pt x="6115438" y="348074"/>
                    <a:pt x="6629083" y="45156"/>
                  </a:cubicBezTo>
                </a:path>
              </a:pathLst>
            </a:custGeom>
            <a:ln w="38100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&quot;No&quot; Symbol 11">
              <a:extLst>
                <a:ext uri="{FF2B5EF4-FFF2-40B4-BE49-F238E27FC236}">
                  <a16:creationId xmlns:a16="http://schemas.microsoft.com/office/drawing/2014/main" id="{8EEF339D-DDD7-39E3-5409-38CA866D34E0}"/>
                </a:ext>
              </a:extLst>
            </p:cNvPr>
            <p:cNvSpPr/>
            <p:nvPr/>
          </p:nvSpPr>
          <p:spPr>
            <a:xfrm>
              <a:off x="7591694" y="5942053"/>
              <a:ext cx="818529" cy="804999"/>
            </a:xfrm>
            <a:prstGeom prst="noSmoking">
              <a:avLst>
                <a:gd name="adj" fmla="val 1546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pic>
          <p:nvPicPr>
            <p:cNvPr id="13" name="Picture 2" descr="Hounder Black Red Honey Burst with Stiletto Hard Case">
              <a:extLst>
                <a:ext uri="{FF2B5EF4-FFF2-40B4-BE49-F238E27FC236}">
                  <a16:creationId xmlns:a16="http://schemas.microsoft.com/office/drawing/2014/main" id="{F6815937-BBB4-7705-925C-5134705CF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327742"/>
              <a:ext cx="1614311" cy="1614311"/>
            </a:xfrm>
            <a:prstGeom prst="rect">
              <a:avLst/>
            </a:prstGeom>
            <a:noFill/>
            <a:effectLst>
              <a:glow rad="63500">
                <a:srgbClr val="FFFF00">
                  <a:alpha val="4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28E0AC-0CF3-418D-0DF5-366209428483}"/>
                </a:ext>
              </a:extLst>
            </p:cNvPr>
            <p:cNvSpPr txBox="1"/>
            <p:nvPr/>
          </p:nvSpPr>
          <p:spPr>
            <a:xfrm>
              <a:off x="1420661" y="5995019"/>
              <a:ext cx="552383" cy="895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600" b="1" i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2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11E13-7BDF-CDF4-4732-345980655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15604"/>
            <a:ext cx="10515600" cy="1325563"/>
          </a:xfrm>
        </p:spPr>
        <p:txBody>
          <a:bodyPr/>
          <a:lstStyle/>
          <a:p>
            <a:r>
              <a:rPr lang="en-US" dirty="0"/>
              <a:t>Recap: IVs and 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65BEDF-9DC8-07E0-2229-3D663763A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32947"/>
                <a:ext cx="8759821" cy="572505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Instrumental variables:</a:t>
                </a:r>
              </a:p>
              <a:p>
                <a:endParaRPr lang="en-US" dirty="0"/>
              </a:p>
              <a:p>
                <a:r>
                  <a:rPr lang="en-US" dirty="0"/>
                  <a:t>We saw an example where: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Z = drafted?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X = served?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Y = log(wages)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LATE = Local Average Treatment Effect</a:t>
                </a:r>
              </a:p>
              <a:p>
                <a:pPr marL="0" indent="0">
                  <a:buNone/>
                </a:pPr>
                <a:r>
                  <a:rPr lang="en-US" dirty="0"/>
                  <a:t>             = ATE among compliers</a:t>
                </a:r>
              </a:p>
              <a:p>
                <a:endParaRPr lang="en-US" dirty="0"/>
              </a:p>
              <a:p>
                <a:r>
                  <a:rPr lang="en-US" dirty="0"/>
                  <a:t>If some assumptions* hold, we can LATE by:</a:t>
                </a:r>
              </a:p>
              <a:p>
                <a:endParaRPr lang="en-US" sz="100" dirty="0"/>
              </a:p>
              <a:p>
                <a:pPr marL="0" indent="0" algn="ctr">
                  <a:buNone/>
                </a:pPr>
                <a:r>
                  <a:rPr lang="en-US" dirty="0"/>
                  <a:t>LATE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ATE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ATE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65BEDF-9DC8-07E0-2229-3D663763A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32947"/>
                <a:ext cx="8759821" cy="5725053"/>
              </a:xfrm>
              <a:blipFill>
                <a:blip r:embed="rId3"/>
                <a:stretch>
                  <a:fillRect l="-1158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2CF2B65-AEE8-3E6F-0A6B-5939ABA617EA}"/>
              </a:ext>
            </a:extLst>
          </p:cNvPr>
          <p:cNvGrpSpPr/>
          <p:nvPr/>
        </p:nvGrpSpPr>
        <p:grpSpPr>
          <a:xfrm>
            <a:off x="5987330" y="687974"/>
            <a:ext cx="5896848" cy="1460500"/>
            <a:chOff x="838200" y="4327742"/>
            <a:chExt cx="10041383" cy="24193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47678D2D-0233-8AEE-91DE-2829A6915CB0}"/>
                    </a:ext>
                  </a:extLst>
                </p:cNvPr>
                <p:cNvSpPr/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47678D2D-0233-8AEE-91DE-2829A6915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4626039-B56B-C549-21EB-DB039D777245}"/>
                    </a:ext>
                  </a:extLst>
                </p:cNvPr>
                <p:cNvSpPr/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5C850430-2647-EBE7-420B-E601177A91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71381A8-7F9F-15AF-19CB-4201B17C74CF}"/>
                    </a:ext>
                  </a:extLst>
                </p:cNvPr>
                <p:cNvSpPr/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47D2CF7-3578-0F77-72EC-5C04EE70D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2A7DAE8-824E-1A2D-859F-0BAD9DC63432}"/>
                </a:ext>
              </a:extLst>
            </p:cNvPr>
            <p:cNvCxnSpPr>
              <a:endCxn id="6" idx="2"/>
            </p:cNvCxnSpPr>
            <p:nvPr/>
          </p:nvCxnSpPr>
          <p:spPr>
            <a:xfrm>
              <a:off x="7080872" y="5254978"/>
              <a:ext cx="2080061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ED0AFAC-99B9-BA33-F9FC-7C7C33356403}"/>
                </a:ext>
              </a:extLst>
            </p:cNvPr>
            <p:cNvCxnSpPr>
              <a:cxnSpLocks/>
              <a:stCxn id="7" idx="6"/>
              <a:endCxn id="5" idx="2"/>
            </p:cNvCxnSpPr>
            <p:nvPr/>
          </p:nvCxnSpPr>
          <p:spPr>
            <a:xfrm>
              <a:off x="3118472" y="5254978"/>
              <a:ext cx="2243750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23AB524-D93D-5963-7859-59199BB9E607}"/>
                </a:ext>
              </a:extLst>
            </p:cNvPr>
            <p:cNvSpPr/>
            <p:nvPr/>
          </p:nvSpPr>
          <p:spPr>
            <a:xfrm>
              <a:off x="2797139" y="5689600"/>
              <a:ext cx="6629083" cy="757351"/>
            </a:xfrm>
            <a:custGeom>
              <a:avLst/>
              <a:gdLst>
                <a:gd name="connsiteX0" fmla="*/ 36372 w 6629083"/>
                <a:gd name="connsiteY0" fmla="*/ 0 h 757351"/>
                <a:gd name="connsiteX1" fmla="*/ 668550 w 6629083"/>
                <a:gd name="connsiteY1" fmla="*/ 541867 h 757351"/>
                <a:gd name="connsiteX2" fmla="*/ 4608372 w 6629083"/>
                <a:gd name="connsiteY2" fmla="*/ 733778 h 757351"/>
                <a:gd name="connsiteX3" fmla="*/ 6629083 w 6629083"/>
                <a:gd name="connsiteY3" fmla="*/ 45156 h 75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083" h="757351">
                  <a:moveTo>
                    <a:pt x="36372" y="0"/>
                  </a:moveTo>
                  <a:cubicBezTo>
                    <a:pt x="-28539" y="209785"/>
                    <a:pt x="-93450" y="419571"/>
                    <a:pt x="668550" y="541867"/>
                  </a:cubicBezTo>
                  <a:cubicBezTo>
                    <a:pt x="1430550" y="664163"/>
                    <a:pt x="3614950" y="816563"/>
                    <a:pt x="4608372" y="733778"/>
                  </a:cubicBezTo>
                  <a:cubicBezTo>
                    <a:pt x="5601794" y="650993"/>
                    <a:pt x="6115438" y="348074"/>
                    <a:pt x="6629083" y="45156"/>
                  </a:cubicBezTo>
                </a:path>
              </a:pathLst>
            </a:custGeom>
            <a:ln w="38100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&quot;No&quot; Symbol 10">
              <a:extLst>
                <a:ext uri="{FF2B5EF4-FFF2-40B4-BE49-F238E27FC236}">
                  <a16:creationId xmlns:a16="http://schemas.microsoft.com/office/drawing/2014/main" id="{7190827A-C22C-DD68-19FD-FFC01B9D1B37}"/>
                </a:ext>
              </a:extLst>
            </p:cNvPr>
            <p:cNvSpPr/>
            <p:nvPr/>
          </p:nvSpPr>
          <p:spPr>
            <a:xfrm>
              <a:off x="7591694" y="5942053"/>
              <a:ext cx="818529" cy="804999"/>
            </a:xfrm>
            <a:prstGeom prst="noSmoking">
              <a:avLst>
                <a:gd name="adj" fmla="val 1546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2" descr="Hounder Black Red Honey Burst with Stiletto Hard Case">
              <a:extLst>
                <a:ext uri="{FF2B5EF4-FFF2-40B4-BE49-F238E27FC236}">
                  <a16:creationId xmlns:a16="http://schemas.microsoft.com/office/drawing/2014/main" id="{FE332A00-6F3E-76B7-F0D1-26016BF97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327742"/>
              <a:ext cx="1614311" cy="1614311"/>
            </a:xfrm>
            <a:prstGeom prst="rect">
              <a:avLst/>
            </a:prstGeom>
            <a:noFill/>
            <a:effectLst>
              <a:glow rad="63500">
                <a:srgbClr val="FFFF00">
                  <a:alpha val="4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972B65-D0D9-F73C-9259-8D6AA8D69DF4}"/>
                </a:ext>
              </a:extLst>
            </p:cNvPr>
            <p:cNvSpPr txBox="1"/>
            <p:nvPr/>
          </p:nvSpPr>
          <p:spPr>
            <a:xfrm>
              <a:off x="900740" y="5995017"/>
              <a:ext cx="15922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accent2"/>
                  </a:solidFill>
                </a:rPr>
                <a:t>Instrumental </a:t>
              </a:r>
            </a:p>
            <a:p>
              <a:pPr algn="ctr"/>
              <a:r>
                <a:rPr lang="en-US" b="1" i="1" dirty="0">
                  <a:solidFill>
                    <a:schemeClr val="accent2"/>
                  </a:solidFill>
                </a:rPr>
                <a:t>Variable!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101356A-86C5-6808-39DC-E852E8633098}"/>
              </a:ext>
            </a:extLst>
          </p:cNvPr>
          <p:cNvSpPr txBox="1">
            <a:spLocks/>
          </p:cNvSpPr>
          <p:nvPr/>
        </p:nvSpPr>
        <p:spPr>
          <a:xfrm>
            <a:off x="8204001" y="2997455"/>
            <a:ext cx="3680177" cy="2442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" dirty="0">
              <a:solidFill>
                <a:srgbClr val="8C1516"/>
              </a:solidFill>
            </a:endParaRPr>
          </a:p>
          <a:p>
            <a:endParaRPr lang="en-US" sz="100" dirty="0">
              <a:solidFill>
                <a:srgbClr val="8C151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49F713-8B6D-E423-7B0F-2647A0151793}"/>
              </a:ext>
            </a:extLst>
          </p:cNvPr>
          <p:cNvSpPr txBox="1"/>
          <p:nvPr/>
        </p:nvSpPr>
        <p:spPr>
          <a:xfrm>
            <a:off x="9907929" y="5351120"/>
            <a:ext cx="232035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*Assumptions: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Relevance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Independence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Exclusion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Monotonicity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12BFA8-5F60-DD23-9AA9-769A1EEAA643}"/>
              </a:ext>
            </a:extLst>
          </p:cNvPr>
          <p:cNvGrpSpPr/>
          <p:nvPr/>
        </p:nvGrpSpPr>
        <p:grpSpPr>
          <a:xfrm>
            <a:off x="8497337" y="2982247"/>
            <a:ext cx="3093504" cy="1853799"/>
            <a:chOff x="4283" y="1355799"/>
            <a:chExt cx="9730709" cy="557265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C93D17E-C058-C2B2-9350-0BC6AD02D2C0}"/>
                </a:ext>
              </a:extLst>
            </p:cNvPr>
            <p:cNvGrpSpPr/>
            <p:nvPr/>
          </p:nvGrpSpPr>
          <p:grpSpPr>
            <a:xfrm>
              <a:off x="4283" y="1744216"/>
              <a:ext cx="9730709" cy="5184240"/>
              <a:chOff x="4283" y="1744216"/>
              <a:chExt cx="9730709" cy="518424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20535A-D92B-D5B8-FC0C-E31E936E526F}"/>
                  </a:ext>
                </a:extLst>
              </p:cNvPr>
              <p:cNvSpPr txBox="1"/>
              <p:nvPr/>
            </p:nvSpPr>
            <p:spPr>
              <a:xfrm>
                <a:off x="2364129" y="1744216"/>
                <a:ext cx="2396098" cy="740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Compliers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C501E2-B811-0CAA-38DE-447D70F844AF}"/>
                  </a:ext>
                </a:extLst>
              </p:cNvPr>
              <p:cNvSpPr txBox="1"/>
              <p:nvPr/>
            </p:nvSpPr>
            <p:spPr>
              <a:xfrm>
                <a:off x="391655" y="3429001"/>
                <a:ext cx="1901954" cy="740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Drafted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AD2F3F5-98D0-C844-49CC-1EEB8D445206}"/>
                  </a:ext>
                </a:extLst>
              </p:cNvPr>
              <p:cNvSpPr txBox="1"/>
              <p:nvPr/>
            </p:nvSpPr>
            <p:spPr>
              <a:xfrm>
                <a:off x="4283" y="5213478"/>
                <a:ext cx="1901954" cy="1202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/>
                  <a:t>Not </a:t>
                </a:r>
              </a:p>
              <a:p>
                <a:pPr algn="r"/>
                <a:r>
                  <a:rPr lang="en-US" sz="1000" dirty="0"/>
                  <a:t>Drafted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915239F-8D72-BFB2-D0E1-5BD338E11EFF}"/>
                  </a:ext>
                </a:extLst>
              </p:cNvPr>
              <p:cNvSpPr/>
              <p:nvPr/>
            </p:nvSpPr>
            <p:spPr>
              <a:xfrm>
                <a:off x="2058771" y="2456100"/>
                <a:ext cx="7639865" cy="44019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984F20F-5363-3DE4-385A-27C53787ED24}"/>
                  </a:ext>
                </a:extLst>
              </p:cNvPr>
              <p:cNvCxnSpPr>
                <a:cxnSpLocks/>
                <a:stCxn id="26" idx="1"/>
              </p:cNvCxnSpPr>
              <p:nvPr/>
            </p:nvCxnSpPr>
            <p:spPr>
              <a:xfrm>
                <a:off x="2058771" y="4657050"/>
                <a:ext cx="7676221" cy="372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7895F92-CF80-34FE-E69F-8C3AED48F2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0856" y="2466718"/>
                <a:ext cx="0" cy="439128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AC72700-8348-EAE0-FF45-1691864FFB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6838" y="2466718"/>
                <a:ext cx="0" cy="439128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B19CA9F-A2E2-F788-E524-D858F7375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7236" y="2433017"/>
                <a:ext cx="1475193" cy="2227383"/>
              </a:xfrm>
              <a:prstGeom prst="rect">
                <a:avLst/>
              </a:prstGeom>
            </p:spPr>
          </p:pic>
          <p:pic>
            <p:nvPicPr>
              <p:cNvPr id="31" name="Picture 4" descr="Military Beret Cap With Star PNG &amp; SVG Design For T-Shirts">
                <a:extLst>
                  <a:ext uri="{FF2B5EF4-FFF2-40B4-BE49-F238E27FC236}">
                    <a16:creationId xmlns:a16="http://schemas.microsoft.com/office/drawing/2014/main" id="{3C709A90-4DCE-9774-5B2A-393E4E7A8E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4951" y="2346568"/>
                <a:ext cx="873458" cy="873458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9745F8E-33BE-1044-9355-E92EF8548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5249" y="4577011"/>
                <a:ext cx="1475193" cy="2227383"/>
              </a:xfrm>
              <a:prstGeom prst="rect">
                <a:avLst/>
              </a:prstGeom>
            </p:spPr>
          </p:pic>
          <p:pic>
            <p:nvPicPr>
              <p:cNvPr id="33" name="Picture 6" descr="Tie Dye T-Shirt - Classic Rainbow Spiral - Psychedelic Shirt">
                <a:extLst>
                  <a:ext uri="{FF2B5EF4-FFF2-40B4-BE49-F238E27FC236}">
                    <a16:creationId xmlns:a16="http://schemas.microsoft.com/office/drawing/2014/main" id="{C6A945FD-B474-4418-79AE-C370F97C67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682"/>
              <a:stretch/>
            </p:blipFill>
            <p:spPr bwMode="auto">
              <a:xfrm>
                <a:off x="2894354" y="5475296"/>
                <a:ext cx="1017530" cy="731520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7" descr="Adoptable Rabbits | morabbit">
                <a:extLst>
                  <a:ext uri="{FF2B5EF4-FFF2-40B4-BE49-F238E27FC236}">
                    <a16:creationId xmlns:a16="http://schemas.microsoft.com/office/drawing/2014/main" id="{14CE4EE2-02D5-E3C6-C917-7DAEDA6F08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333791" y="2702649"/>
                <a:ext cx="1209688" cy="199163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7" descr="Adoptable Rabbits | morabbit">
                <a:extLst>
                  <a:ext uri="{FF2B5EF4-FFF2-40B4-BE49-F238E27FC236}">
                    <a16:creationId xmlns:a16="http://schemas.microsoft.com/office/drawing/2014/main" id="{858877EB-973F-C435-498A-B08F1ADA08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311148" y="4936817"/>
                <a:ext cx="1209688" cy="199163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4" descr="Military Beret Cap With Star PNG &amp; SVG Design For T-Shirts">
                <a:extLst>
                  <a:ext uri="{FF2B5EF4-FFF2-40B4-BE49-F238E27FC236}">
                    <a16:creationId xmlns:a16="http://schemas.microsoft.com/office/drawing/2014/main" id="{F694EE67-7809-AA59-2182-27252806F4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3769" y="2586750"/>
                <a:ext cx="710622" cy="71062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4" descr="Military Beret Cap With Star PNG &amp; SVG Design For T-Shirts">
                <a:extLst>
                  <a:ext uri="{FF2B5EF4-FFF2-40B4-BE49-F238E27FC236}">
                    <a16:creationId xmlns:a16="http://schemas.microsoft.com/office/drawing/2014/main" id="{E22A470B-13E9-8D5A-BDAC-EE8B484F48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9882" y="4837230"/>
                <a:ext cx="710622" cy="71062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195025B-27EB-DED1-F804-725914322C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42706" y="2824992"/>
                <a:ext cx="1165158" cy="14773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96BAF36-39C9-1C41-2AD2-42DEA6025B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95117" y="4945608"/>
                <a:ext cx="1165158" cy="1477341"/>
              </a:xfrm>
              <a:prstGeom prst="rect">
                <a:avLst/>
              </a:prstGeom>
            </p:spPr>
          </p:pic>
          <p:pic>
            <p:nvPicPr>
              <p:cNvPr id="40" name="Picture 6" descr="Tie Dye T-Shirt - Classic Rainbow Spiral - Psychedelic Shirt">
                <a:extLst>
                  <a:ext uri="{FF2B5EF4-FFF2-40B4-BE49-F238E27FC236}">
                    <a16:creationId xmlns:a16="http://schemas.microsoft.com/office/drawing/2014/main" id="{0EBCBCD0-D60C-7A66-34C0-4A80639BF2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44407"/>
              <a:stretch/>
            </p:blipFill>
            <p:spPr bwMode="auto">
              <a:xfrm>
                <a:off x="7742706" y="3341198"/>
                <a:ext cx="1415159" cy="731520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6" descr="Tie Dye T-Shirt - Classic Rainbow Spiral - Psychedelic Shirt">
                <a:extLst>
                  <a:ext uri="{FF2B5EF4-FFF2-40B4-BE49-F238E27FC236}">
                    <a16:creationId xmlns:a16="http://schemas.microsoft.com/office/drawing/2014/main" id="{DE67C660-4DBE-A6AF-6276-E59BC8A15B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44407"/>
              <a:stretch/>
            </p:blipFill>
            <p:spPr bwMode="auto">
              <a:xfrm>
                <a:off x="7699679" y="5446416"/>
                <a:ext cx="1415159" cy="731520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FAC302-B287-3A91-C76C-AEF0FC3B8BBE}"/>
                </a:ext>
              </a:extLst>
            </p:cNvPr>
            <p:cNvSpPr txBox="1"/>
            <p:nvPr/>
          </p:nvSpPr>
          <p:spPr>
            <a:xfrm>
              <a:off x="5050704" y="1355799"/>
              <a:ext cx="1853610" cy="120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Always-Takers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CDBB27-6F90-7E05-7C4C-077A6708871E}"/>
                </a:ext>
              </a:extLst>
            </p:cNvPr>
            <p:cNvSpPr txBox="1"/>
            <p:nvPr/>
          </p:nvSpPr>
          <p:spPr>
            <a:xfrm>
              <a:off x="7562007" y="1355799"/>
              <a:ext cx="1853610" cy="120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Never-Takers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887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CFF15-09BF-A42F-3051-648240B2E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Get Fancy!</a:t>
            </a:r>
            <a:br>
              <a:rPr lang="en-US" dirty="0"/>
            </a:br>
            <a:r>
              <a:rPr lang="en-US" sz="3200" dirty="0"/>
              <a:t>2SLS with multiple instruments and covariates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EF6A1-052C-329D-7448-47C472C9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52455" cy="4351338"/>
          </a:xfrm>
        </p:spPr>
        <p:txBody>
          <a:bodyPr/>
          <a:lstStyle/>
          <a:p>
            <a:r>
              <a:rPr lang="en-US" dirty="0"/>
              <a:t>Covariates: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Race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Do you live in a city?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Marital status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Year of birth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Region of residence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Age and Age</a:t>
            </a:r>
            <a:r>
              <a:rPr lang="en-US" baseline="30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  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F4E3DAA-DC33-E4EB-8243-89E2A12588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43055" y="1822450"/>
                <a:ext cx="70104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Instruments: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YO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endParaRPr lang="en-US" b="0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YO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an indicator for being born in year j.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an indicator for being born in Quarter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i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2"/>
                    </a:solidFill>
                  </a:rPr>
                  <a:t>30 instruments total!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F4E3DAA-DC33-E4EB-8243-89E2A1258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055" y="1822450"/>
                <a:ext cx="7010400" cy="4351338"/>
              </a:xfrm>
              <a:prstGeom prst="rect">
                <a:avLst/>
              </a:prstGeom>
              <a:blipFill>
                <a:blip r:embed="rId3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08BC266-D558-3C3E-83FE-DEE46F7B15AD}"/>
              </a:ext>
            </a:extLst>
          </p:cNvPr>
          <p:cNvGrpSpPr/>
          <p:nvPr/>
        </p:nvGrpSpPr>
        <p:grpSpPr>
          <a:xfrm>
            <a:off x="5943600" y="4259514"/>
            <a:ext cx="2428052" cy="792056"/>
            <a:chOff x="6325101" y="74548"/>
            <a:chExt cx="5122260" cy="1670934"/>
          </a:xfrm>
        </p:grpSpPr>
        <p:pic>
          <p:nvPicPr>
            <p:cNvPr id="6" name="Picture 2" descr="Classical guitars hand made in Spain">
              <a:extLst>
                <a:ext uri="{FF2B5EF4-FFF2-40B4-BE49-F238E27FC236}">
                  <a16:creationId xmlns:a16="http://schemas.microsoft.com/office/drawing/2014/main" id="{4324B169-E8ED-88EE-872D-7302E0859F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31259">
              <a:off x="9894541" y="74548"/>
              <a:ext cx="1552820" cy="1552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ounder Black Red Honey Burst with Stiletto Hard Case">
              <a:extLst>
                <a:ext uri="{FF2B5EF4-FFF2-40B4-BE49-F238E27FC236}">
                  <a16:creationId xmlns:a16="http://schemas.microsoft.com/office/drawing/2014/main" id="{B9E485A8-83F9-62C8-6BC8-F34E673F6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101" y="156734"/>
              <a:ext cx="1533954" cy="153395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Selmer Paris Reference 54 Alto Saxophone - Dark Gold Finish – SAX">
              <a:extLst>
                <a:ext uri="{FF2B5EF4-FFF2-40B4-BE49-F238E27FC236}">
                  <a16:creationId xmlns:a16="http://schemas.microsoft.com/office/drawing/2014/main" id="{2D275836-31F4-A2E8-6F2A-9B0C75A1E2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7032" flipH="1">
              <a:off x="7441421" y="312765"/>
              <a:ext cx="1109885" cy="1432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DRUM KITS | TAMA Drums">
              <a:extLst>
                <a:ext uri="{FF2B5EF4-FFF2-40B4-BE49-F238E27FC236}">
                  <a16:creationId xmlns:a16="http://schemas.microsoft.com/office/drawing/2014/main" id="{65BFA038-D1A5-C181-0B90-3C48C5227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775" y="156734"/>
              <a:ext cx="2362200" cy="1388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27586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F8A5C-9F12-BCF8-8E6B-8C4076C29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36EFF6-483C-8E18-8ADD-1C3DDCB26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87" y="1482870"/>
            <a:ext cx="11258513" cy="53751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8BD5CD-599D-BBB8-685D-127527BE81A5}"/>
              </a:ext>
            </a:extLst>
          </p:cNvPr>
          <p:cNvSpPr/>
          <p:nvPr/>
        </p:nvSpPr>
        <p:spPr>
          <a:xfrm>
            <a:off x="5902036" y="2105891"/>
            <a:ext cx="3962400" cy="410094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F38E5F-F1D9-6670-846D-F62F225DDAF4}"/>
              </a:ext>
            </a:extLst>
          </p:cNvPr>
          <p:cNvSpPr/>
          <p:nvPr/>
        </p:nvSpPr>
        <p:spPr>
          <a:xfrm>
            <a:off x="3435928" y="1409511"/>
            <a:ext cx="2590802" cy="2902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many covariates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B17932-1C2B-7300-857E-4F730E1D84A8}"/>
              </a:ext>
            </a:extLst>
          </p:cNvPr>
          <p:cNvSpPr/>
          <p:nvPr/>
        </p:nvSpPr>
        <p:spPr>
          <a:xfrm>
            <a:off x="3366656" y="1764822"/>
            <a:ext cx="1108362" cy="56287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Plain old regression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DA6FAA-7937-2C9A-ED51-D628E0A8C9FA}"/>
              </a:ext>
            </a:extLst>
          </p:cNvPr>
          <p:cNvSpPr/>
          <p:nvPr/>
        </p:nvSpPr>
        <p:spPr>
          <a:xfrm>
            <a:off x="4475019" y="1764822"/>
            <a:ext cx="1551710" cy="5628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2-Stage Least-Squares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60FC943-CF2E-8B68-0D5A-866D9A410537}"/>
              </a:ext>
            </a:extLst>
          </p:cNvPr>
          <p:cNvSpPr/>
          <p:nvPr/>
        </p:nvSpPr>
        <p:spPr>
          <a:xfrm>
            <a:off x="3352798" y="1409511"/>
            <a:ext cx="2729345" cy="4797325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3320F9-D935-F2DD-E390-D8E618E413F9}"/>
              </a:ext>
            </a:extLst>
          </p:cNvPr>
          <p:cNvSpPr/>
          <p:nvPr/>
        </p:nvSpPr>
        <p:spPr>
          <a:xfrm>
            <a:off x="9815943" y="1367947"/>
            <a:ext cx="2660073" cy="2954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the covariates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85DA6-1367-CF35-002E-4A2A455C08EC}"/>
              </a:ext>
            </a:extLst>
          </p:cNvPr>
          <p:cNvSpPr/>
          <p:nvPr/>
        </p:nvSpPr>
        <p:spPr>
          <a:xfrm>
            <a:off x="9746672" y="1723258"/>
            <a:ext cx="1108362" cy="60155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Plain old regression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711CD5-8073-1FE7-2945-DBE663950DA4}"/>
              </a:ext>
            </a:extLst>
          </p:cNvPr>
          <p:cNvSpPr/>
          <p:nvPr/>
        </p:nvSpPr>
        <p:spPr>
          <a:xfrm>
            <a:off x="10855035" y="1723258"/>
            <a:ext cx="1475510" cy="60155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2-Stage Least-Squares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A5BACF4-CC6A-A824-3EA0-34F722207B19}"/>
              </a:ext>
            </a:extLst>
          </p:cNvPr>
          <p:cNvSpPr/>
          <p:nvPr/>
        </p:nvSpPr>
        <p:spPr>
          <a:xfrm>
            <a:off x="9746671" y="1367947"/>
            <a:ext cx="2770910" cy="483889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88A2004-A83C-9B59-2D4C-EF7ED159F3D3}"/>
              </a:ext>
            </a:extLst>
          </p:cNvPr>
          <p:cNvSpPr txBox="1">
            <a:spLocks/>
          </p:cNvSpPr>
          <p:nvPr/>
        </p:nvSpPr>
        <p:spPr>
          <a:xfrm>
            <a:off x="56110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C15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do they get?</a:t>
            </a:r>
            <a:br>
              <a:rPr lang="en-US" dirty="0"/>
            </a:br>
            <a:r>
              <a:rPr lang="en-US" sz="3200" dirty="0"/>
              <a:t>2SLS with multiple instruments and covariates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31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C25AF-8B71-7C39-EE45-F09C84F2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C84B1-1ECE-6088-3C85-911F1D67F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numbers look pretty similar: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That’s evidence that omitted variable bias (conditional on all the covariates we did condition on) isn’t a big deal in Plain Old Regression.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At least if we believe the instruments are legit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DE58A1-2AD9-7E34-595D-9CB3DA7FB7E7}"/>
              </a:ext>
            </a:extLst>
          </p:cNvPr>
          <p:cNvSpPr/>
          <p:nvPr/>
        </p:nvSpPr>
        <p:spPr>
          <a:xfrm>
            <a:off x="7419106" y="1395269"/>
            <a:ext cx="2805546" cy="3030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the covariates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C16AD-77FB-8924-2D95-B77ACF39DBD7}"/>
              </a:ext>
            </a:extLst>
          </p:cNvPr>
          <p:cNvSpPr/>
          <p:nvPr/>
        </p:nvSpPr>
        <p:spPr>
          <a:xfrm>
            <a:off x="7419106" y="1833237"/>
            <a:ext cx="1108362" cy="60155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Plain old regression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EFDC8D-02CC-2E73-7ED3-520592E4B345}"/>
              </a:ext>
            </a:extLst>
          </p:cNvPr>
          <p:cNvSpPr/>
          <p:nvPr/>
        </p:nvSpPr>
        <p:spPr>
          <a:xfrm>
            <a:off x="8749142" y="1818013"/>
            <a:ext cx="1475510" cy="60155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2-Stage Least-Squares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46D8F5-E06F-2342-9B61-0A9917061F29}"/>
              </a:ext>
            </a:extLst>
          </p:cNvPr>
          <p:cNvSpPr txBox="1"/>
          <p:nvPr/>
        </p:nvSpPr>
        <p:spPr>
          <a:xfrm>
            <a:off x="7400976" y="2560131"/>
            <a:ext cx="10983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0.0632</a:t>
            </a:r>
          </a:p>
          <a:p>
            <a:pPr algn="ctr"/>
            <a:r>
              <a:rPr lang="en-US" dirty="0"/>
              <a:t>(0.0003)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8E4A0A-09F3-41D6-E827-D9202E716EFC}"/>
              </a:ext>
            </a:extLst>
          </p:cNvPr>
          <p:cNvSpPr txBox="1"/>
          <p:nvPr/>
        </p:nvSpPr>
        <p:spPr>
          <a:xfrm>
            <a:off x="8937707" y="2539281"/>
            <a:ext cx="10983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0.0600</a:t>
            </a:r>
          </a:p>
          <a:p>
            <a:pPr algn="ctr"/>
            <a:r>
              <a:rPr lang="en-US" dirty="0"/>
              <a:t>(0.0299)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26216-EA1C-7113-EC92-64ED90CBF88B}"/>
              </a:ext>
            </a:extLst>
          </p:cNvPr>
          <p:cNvSpPr/>
          <p:nvPr/>
        </p:nvSpPr>
        <p:spPr>
          <a:xfrm>
            <a:off x="7248254" y="1228417"/>
            <a:ext cx="3156510" cy="208281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807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241E43-B564-0E43-E867-87A2F8961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6CB1D-2DD3-A2B9-FEC2-D7019601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if we add in state-by-state info?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9670C-6FC8-65F7-FA0A-DFD5C7858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52455" cy="4351338"/>
          </a:xfrm>
        </p:spPr>
        <p:txBody>
          <a:bodyPr/>
          <a:lstStyle/>
          <a:p>
            <a:r>
              <a:rPr lang="en-US" dirty="0"/>
              <a:t>Covariates: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Race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Do you live in a city?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Marital status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Year of birth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Region of residence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Age and Age</a:t>
            </a:r>
            <a:r>
              <a:rPr lang="en-US" baseline="30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  </a:t>
            </a:r>
          </a:p>
          <a:p>
            <a:pPr lvl="1"/>
            <a:r>
              <a:rPr lang="en-US" b="1" dirty="0">
                <a:solidFill>
                  <a:schemeClr val="accent5"/>
                </a:solidFill>
              </a:rPr>
              <a:t>State of birth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6CE7BDA-3985-7AE6-F27C-01F2513B1F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43055" y="1822450"/>
                <a:ext cx="70104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Instruments: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YO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endParaRPr lang="en-US" b="0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YO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an indicator for being born in year j.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an indicator for being born in Quarter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i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𝐒𝐓𝐀𝐓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, 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STAT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is an indicator for being born in state j.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is an indicator for being born in Quarter </a:t>
                </a:r>
                <a:r>
                  <a:rPr lang="en-US" dirty="0" err="1">
                    <a:solidFill>
                      <a:schemeClr val="accent5"/>
                    </a:solidFill>
                  </a:rPr>
                  <a:t>i</a:t>
                </a:r>
                <a:endParaRPr lang="en-US" dirty="0">
                  <a:solidFill>
                    <a:schemeClr val="accent5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b="1" dirty="0">
                    <a:solidFill>
                      <a:schemeClr val="accent5"/>
                    </a:solidFill>
                  </a:rPr>
                  <a:t>180</a:t>
                </a:r>
                <a:r>
                  <a:rPr lang="en-US" dirty="0">
                    <a:solidFill>
                      <a:schemeClr val="accent2"/>
                    </a:solidFill>
                  </a:rPr>
                  <a:t> instruments total!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6CE7BDA-3985-7AE6-F27C-01F2513B1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055" y="1822450"/>
                <a:ext cx="7010400" cy="4351338"/>
              </a:xfrm>
              <a:prstGeom prst="rect">
                <a:avLst/>
              </a:prstGeom>
              <a:blipFill>
                <a:blip r:embed="rId3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6625E0E-AA38-82D0-8821-90EBE6DC6080}"/>
              </a:ext>
            </a:extLst>
          </p:cNvPr>
          <p:cNvGrpSpPr/>
          <p:nvPr/>
        </p:nvGrpSpPr>
        <p:grpSpPr>
          <a:xfrm>
            <a:off x="6096000" y="5381732"/>
            <a:ext cx="2428052" cy="792056"/>
            <a:chOff x="6325101" y="74548"/>
            <a:chExt cx="5122260" cy="1670934"/>
          </a:xfrm>
        </p:grpSpPr>
        <p:pic>
          <p:nvPicPr>
            <p:cNvPr id="6" name="Picture 2" descr="Classical guitars hand made in Spain">
              <a:extLst>
                <a:ext uri="{FF2B5EF4-FFF2-40B4-BE49-F238E27FC236}">
                  <a16:creationId xmlns:a16="http://schemas.microsoft.com/office/drawing/2014/main" id="{06387AEE-6849-D447-E36A-9D77E7CF8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31259">
              <a:off x="9894541" y="74548"/>
              <a:ext cx="1552820" cy="1552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ounder Black Red Honey Burst with Stiletto Hard Case">
              <a:extLst>
                <a:ext uri="{FF2B5EF4-FFF2-40B4-BE49-F238E27FC236}">
                  <a16:creationId xmlns:a16="http://schemas.microsoft.com/office/drawing/2014/main" id="{05D0F9A2-0AF6-4EE2-73C5-4FE913ACD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101" y="156734"/>
              <a:ext cx="1533954" cy="153395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Selmer Paris Reference 54 Alto Saxophone - Dark Gold Finish – SAX">
              <a:extLst>
                <a:ext uri="{FF2B5EF4-FFF2-40B4-BE49-F238E27FC236}">
                  <a16:creationId xmlns:a16="http://schemas.microsoft.com/office/drawing/2014/main" id="{F12C59FF-3B26-DCA6-5835-429F5FA04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7032" flipH="1">
              <a:off x="7441421" y="312765"/>
              <a:ext cx="1109885" cy="1432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DRUM KITS | TAMA Drums">
              <a:extLst>
                <a:ext uri="{FF2B5EF4-FFF2-40B4-BE49-F238E27FC236}">
                  <a16:creationId xmlns:a16="http://schemas.microsoft.com/office/drawing/2014/main" id="{430C9FC5-50F6-12FA-AF86-C403951A9C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775" y="156734"/>
              <a:ext cx="2362200" cy="1388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3839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203F76D-DC38-FA7E-F343-F3B34AE9E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7AC57-D2B9-A915-39CE-2DA60E093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0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Now 2SLS gives a bigger estimate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DF51B-81C8-E7FF-4277-C1531D57A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08991"/>
            <a:ext cx="11222182" cy="54490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AF265F-7255-FD3F-0FC2-11D8A50E33C2}"/>
              </a:ext>
            </a:extLst>
          </p:cNvPr>
          <p:cNvSpPr/>
          <p:nvPr/>
        </p:nvSpPr>
        <p:spPr>
          <a:xfrm>
            <a:off x="5818909" y="2105891"/>
            <a:ext cx="4045527" cy="410094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0D98A2-5AB9-8871-4BD3-EDBE3AFD14DA}"/>
              </a:ext>
            </a:extLst>
          </p:cNvPr>
          <p:cNvSpPr/>
          <p:nvPr/>
        </p:nvSpPr>
        <p:spPr>
          <a:xfrm>
            <a:off x="3394362" y="1284817"/>
            <a:ext cx="2660073" cy="2954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many covariates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A24A24-B26B-5B3B-C9EB-E9DB1CC9D7A6}"/>
              </a:ext>
            </a:extLst>
          </p:cNvPr>
          <p:cNvSpPr/>
          <p:nvPr/>
        </p:nvSpPr>
        <p:spPr>
          <a:xfrm>
            <a:off x="3325091" y="1640128"/>
            <a:ext cx="1108362" cy="60155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Plain old regression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097422-D52F-19ED-9E95-137B1840ECF2}"/>
              </a:ext>
            </a:extLst>
          </p:cNvPr>
          <p:cNvSpPr/>
          <p:nvPr/>
        </p:nvSpPr>
        <p:spPr>
          <a:xfrm>
            <a:off x="4433454" y="1640128"/>
            <a:ext cx="1551710" cy="60155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2-Stage Least-Squares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B6D612-5AE4-06A8-057A-01863184258D}"/>
              </a:ext>
            </a:extLst>
          </p:cNvPr>
          <p:cNvSpPr/>
          <p:nvPr/>
        </p:nvSpPr>
        <p:spPr>
          <a:xfrm>
            <a:off x="3325090" y="1284816"/>
            <a:ext cx="2770910" cy="5171401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A246DF-E8AB-B8F5-78E8-86D7E7DF78F6}"/>
              </a:ext>
            </a:extLst>
          </p:cNvPr>
          <p:cNvSpPr/>
          <p:nvPr/>
        </p:nvSpPr>
        <p:spPr>
          <a:xfrm>
            <a:off x="9857507" y="1284817"/>
            <a:ext cx="2660073" cy="2954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the covariates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B35143-ECDD-A181-A8DA-BBC311AE28B7}"/>
              </a:ext>
            </a:extLst>
          </p:cNvPr>
          <p:cNvSpPr/>
          <p:nvPr/>
        </p:nvSpPr>
        <p:spPr>
          <a:xfrm>
            <a:off x="9788236" y="1640128"/>
            <a:ext cx="1108362" cy="60155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Plain old regression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EB6D75-B1B3-680B-349F-535F946BA665}"/>
              </a:ext>
            </a:extLst>
          </p:cNvPr>
          <p:cNvSpPr/>
          <p:nvPr/>
        </p:nvSpPr>
        <p:spPr>
          <a:xfrm>
            <a:off x="10896599" y="1640128"/>
            <a:ext cx="1551710" cy="60155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2-Stage Least-Squares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518109A-8083-EEE9-CC2F-A2B3354D58A2}"/>
              </a:ext>
            </a:extLst>
          </p:cNvPr>
          <p:cNvSpPr/>
          <p:nvPr/>
        </p:nvSpPr>
        <p:spPr>
          <a:xfrm>
            <a:off x="9788235" y="1284816"/>
            <a:ext cx="2770910" cy="5171401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707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FC268C4-1E4A-205C-13FE-B4A432913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C1C0-4B95-FA1B-8AF8-3A15708D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4187" cy="1325563"/>
          </a:xfrm>
        </p:spPr>
        <p:txBody>
          <a:bodyPr/>
          <a:lstStyle/>
          <a:p>
            <a:r>
              <a:rPr lang="en-US" dirty="0"/>
              <a:t>What did you think now?</a:t>
            </a:r>
            <a:br>
              <a:rPr lang="en-US" dirty="0"/>
            </a:br>
            <a:r>
              <a:rPr lang="en-US" sz="2800" dirty="0"/>
              <a:t>After seeing the results in more detail?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5752B-6058-7455-7DF2-456F473DA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find this compelling?  What are some concerns?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33E87-C2A0-1FA9-73E1-4F7FFD015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836" y="2885707"/>
            <a:ext cx="3432815" cy="30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701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F3294-2312-DF72-DEA0-0C17FC19D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110E6-8A2B-A6F5-ADB1-454A8041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4187" cy="1325563"/>
          </a:xfrm>
        </p:spPr>
        <p:txBody>
          <a:bodyPr/>
          <a:lstStyle/>
          <a:p>
            <a:r>
              <a:rPr lang="en-US" dirty="0"/>
              <a:t>Let’s revisit our concerns…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349C4-F64F-EE39-5251-58DE278F5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any new concerns after seeing the results?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1CCC4-21BC-0E27-DCE9-25F5A2073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836" y="2885707"/>
            <a:ext cx="3432815" cy="30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569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FB67-F14E-C2AE-4CA7-7165C202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2" y="79052"/>
            <a:ext cx="10515600" cy="1325563"/>
          </a:xfrm>
        </p:spPr>
        <p:txBody>
          <a:bodyPr/>
          <a:lstStyle/>
          <a:p>
            <a:r>
              <a:rPr lang="en-US" dirty="0"/>
              <a:t>Concern: Independence/Exclusion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77226-ED5D-87FC-68CC-4DF89798D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12" y="1296792"/>
            <a:ext cx="8386481" cy="55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941A80-07BD-6268-9A22-FC9BD4BF4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560" y="5613790"/>
            <a:ext cx="3886200" cy="11149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4DB9F5-407D-DC7C-EB15-36C27BDA028A}"/>
              </a:ext>
            </a:extLst>
          </p:cNvPr>
          <p:cNvSpPr txBox="1"/>
          <p:nvPr/>
        </p:nvSpPr>
        <p:spPr>
          <a:xfrm>
            <a:off x="9018493" y="1668900"/>
            <a:ext cx="2885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Season of birth is correlated with maternal characteristics.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E.g., January births are more likely to be from mothers who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Teenagers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Unmarried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Non-white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No HS diploma</a:t>
            </a:r>
          </a:p>
        </p:txBody>
      </p:sp>
    </p:spTree>
    <p:extLst>
      <p:ext uri="{BB962C8B-B14F-4D97-AF65-F5344CB8AC3E}">
        <p14:creationId xmlns:p14="http://schemas.microsoft.com/office/powerpoint/2010/main" val="32604266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B24D-9322-7F25-6230-55BCE2791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965"/>
            <a:ext cx="10515600" cy="1325563"/>
          </a:xfrm>
        </p:spPr>
        <p:txBody>
          <a:bodyPr/>
          <a:lstStyle/>
          <a:p>
            <a:r>
              <a:rPr lang="en-US" dirty="0"/>
              <a:t>Concern: The effect of Z on X is weak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85BF8-7742-E70D-894E-CD295614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804"/>
            <a:ext cx="10761343" cy="4351338"/>
          </a:xfrm>
        </p:spPr>
        <p:txBody>
          <a:bodyPr/>
          <a:lstStyle/>
          <a:p>
            <a:r>
              <a:rPr lang="en-US" dirty="0"/>
              <a:t>Quarter of birth has a significant but weak effect on education.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That would be fine if exclusion/independence holds, if we had infinite data, </a:t>
            </a:r>
            <a:r>
              <a:rPr lang="en-US" dirty="0" err="1">
                <a:solidFill>
                  <a:schemeClr val="accent1"/>
                </a:solidFill>
              </a:rPr>
              <a:t>etc</a:t>
            </a:r>
            <a:r>
              <a:rPr lang="en-US" dirty="0">
                <a:solidFill>
                  <a:schemeClr val="accent1"/>
                </a:solidFill>
              </a:rPr>
              <a:t>…</a:t>
            </a:r>
          </a:p>
          <a:p>
            <a:pPr lvl="1"/>
            <a:endParaRPr lang="en-US" sz="1600" dirty="0">
              <a:solidFill>
                <a:schemeClr val="accent1"/>
              </a:solidFill>
            </a:endParaRPr>
          </a:p>
          <a:p>
            <a:r>
              <a:rPr lang="en-US" dirty="0"/>
              <a:t>Small error terms matter more when the effect of Z on X is weak.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Intuitively, you are dividing a small error term by another small number, which might make it a large error term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F3EF7-3CDB-7D41-15DC-34A761492487}"/>
              </a:ext>
            </a:extLst>
          </p:cNvPr>
          <p:cNvGrpSpPr/>
          <p:nvPr/>
        </p:nvGrpSpPr>
        <p:grpSpPr>
          <a:xfrm>
            <a:off x="8727487" y="124591"/>
            <a:ext cx="3358097" cy="968748"/>
            <a:chOff x="838200" y="4327742"/>
            <a:chExt cx="10041383" cy="25629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AAC63B58-86DD-ADE1-9AAC-54426DFEF542}"/>
                    </a:ext>
                  </a:extLst>
                </p:cNvPr>
                <p:cNvSpPr/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47678D2D-0233-8AEE-91DE-2829A6915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2D83BE1-94A3-EBA6-1D7C-2245CF04DAFA}"/>
                    </a:ext>
                  </a:extLst>
                </p:cNvPr>
                <p:cNvSpPr/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5C850430-2647-EBE7-420B-E601177A91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E9B5BE78-5013-C0A2-92D3-65056AA566A7}"/>
                    </a:ext>
                  </a:extLst>
                </p:cNvPr>
                <p:cNvSpPr/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47D2CF7-3578-0F77-72EC-5C04EE70D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B05FD6A-9E8C-28A1-DA8B-BDB75AC1E53C}"/>
                </a:ext>
              </a:extLst>
            </p:cNvPr>
            <p:cNvCxnSpPr>
              <a:endCxn id="6" idx="2"/>
            </p:cNvCxnSpPr>
            <p:nvPr/>
          </p:nvCxnSpPr>
          <p:spPr>
            <a:xfrm>
              <a:off x="7080872" y="5254978"/>
              <a:ext cx="2080061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BCCA35B-0A2A-FF90-9D35-936D8D5795B9}"/>
                </a:ext>
              </a:extLst>
            </p:cNvPr>
            <p:cNvCxnSpPr>
              <a:cxnSpLocks/>
              <a:stCxn id="7" idx="6"/>
              <a:endCxn id="5" idx="2"/>
            </p:cNvCxnSpPr>
            <p:nvPr/>
          </p:nvCxnSpPr>
          <p:spPr>
            <a:xfrm>
              <a:off x="3118472" y="5254978"/>
              <a:ext cx="2243750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D73059D-36D0-8CDF-5547-44AAEA50F8B9}"/>
                </a:ext>
              </a:extLst>
            </p:cNvPr>
            <p:cNvSpPr/>
            <p:nvPr/>
          </p:nvSpPr>
          <p:spPr>
            <a:xfrm>
              <a:off x="2797139" y="5689600"/>
              <a:ext cx="6629083" cy="757351"/>
            </a:xfrm>
            <a:custGeom>
              <a:avLst/>
              <a:gdLst>
                <a:gd name="connsiteX0" fmla="*/ 36372 w 6629083"/>
                <a:gd name="connsiteY0" fmla="*/ 0 h 757351"/>
                <a:gd name="connsiteX1" fmla="*/ 668550 w 6629083"/>
                <a:gd name="connsiteY1" fmla="*/ 541867 h 757351"/>
                <a:gd name="connsiteX2" fmla="*/ 4608372 w 6629083"/>
                <a:gd name="connsiteY2" fmla="*/ 733778 h 757351"/>
                <a:gd name="connsiteX3" fmla="*/ 6629083 w 6629083"/>
                <a:gd name="connsiteY3" fmla="*/ 45156 h 75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083" h="757351">
                  <a:moveTo>
                    <a:pt x="36372" y="0"/>
                  </a:moveTo>
                  <a:cubicBezTo>
                    <a:pt x="-28539" y="209785"/>
                    <a:pt x="-93450" y="419571"/>
                    <a:pt x="668550" y="541867"/>
                  </a:cubicBezTo>
                  <a:cubicBezTo>
                    <a:pt x="1430550" y="664163"/>
                    <a:pt x="3614950" y="816563"/>
                    <a:pt x="4608372" y="733778"/>
                  </a:cubicBezTo>
                  <a:cubicBezTo>
                    <a:pt x="5601794" y="650993"/>
                    <a:pt x="6115438" y="348074"/>
                    <a:pt x="6629083" y="45156"/>
                  </a:cubicBezTo>
                </a:path>
              </a:pathLst>
            </a:custGeom>
            <a:ln w="38100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&quot;No&quot; Symbol 10">
              <a:extLst>
                <a:ext uri="{FF2B5EF4-FFF2-40B4-BE49-F238E27FC236}">
                  <a16:creationId xmlns:a16="http://schemas.microsoft.com/office/drawing/2014/main" id="{43A9DDF5-0713-4151-7199-CA456386C1AD}"/>
                </a:ext>
              </a:extLst>
            </p:cNvPr>
            <p:cNvSpPr/>
            <p:nvPr/>
          </p:nvSpPr>
          <p:spPr>
            <a:xfrm>
              <a:off x="7591694" y="5942053"/>
              <a:ext cx="818529" cy="804999"/>
            </a:xfrm>
            <a:prstGeom prst="noSmoking">
              <a:avLst>
                <a:gd name="adj" fmla="val 1546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pic>
          <p:nvPicPr>
            <p:cNvPr id="12" name="Picture 2" descr="Hounder Black Red Honey Burst with Stiletto Hard Case">
              <a:extLst>
                <a:ext uri="{FF2B5EF4-FFF2-40B4-BE49-F238E27FC236}">
                  <a16:creationId xmlns:a16="http://schemas.microsoft.com/office/drawing/2014/main" id="{39A82B0D-C692-41D5-6644-8ED05EC74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327742"/>
              <a:ext cx="1614311" cy="1614311"/>
            </a:xfrm>
            <a:prstGeom prst="rect">
              <a:avLst/>
            </a:prstGeom>
            <a:noFill/>
            <a:effectLst>
              <a:glow rad="63500">
                <a:srgbClr val="FFFF00">
                  <a:alpha val="4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A9A052-2285-FE74-E87B-7E7651EDE606}"/>
                </a:ext>
              </a:extLst>
            </p:cNvPr>
            <p:cNvSpPr txBox="1"/>
            <p:nvPr/>
          </p:nvSpPr>
          <p:spPr>
            <a:xfrm>
              <a:off x="1420661" y="5995019"/>
              <a:ext cx="552383" cy="895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600" b="1" i="1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C5D93B0-B1EC-A197-4F6E-793AF712FB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840" y="5852689"/>
            <a:ext cx="4353560" cy="91842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1AA8DA-3796-6BEA-8A4F-F342C1670BB2}"/>
              </a:ext>
            </a:extLst>
          </p:cNvPr>
          <p:cNvSpPr txBox="1"/>
          <p:nvPr/>
        </p:nvSpPr>
        <p:spPr>
          <a:xfrm>
            <a:off x="5010936" y="5253633"/>
            <a:ext cx="551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This paper got similar results to [Angrist-Krueger’91] with </a:t>
            </a:r>
            <a:r>
              <a:rPr lang="en-US" b="1" dirty="0">
                <a:solidFill>
                  <a:schemeClr val="accent2"/>
                </a:solidFill>
              </a:rPr>
              <a:t>made-up random data </a:t>
            </a:r>
            <a:r>
              <a:rPr lang="en-US" dirty="0">
                <a:solidFill>
                  <a:schemeClr val="accent2"/>
                </a:solidFill>
              </a:rPr>
              <a:t>about birth quarter used as the instrument(s).  That may make us suspicious.</a:t>
            </a: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713C0083-F7E6-C838-B3B8-C0C23CB91598}"/>
              </a:ext>
            </a:extLst>
          </p:cNvPr>
          <p:cNvCxnSpPr>
            <a:cxnSpLocks/>
            <a:stCxn id="15" idx="1"/>
            <a:endCxn id="14" idx="3"/>
          </p:cNvCxnSpPr>
          <p:nvPr/>
        </p:nvCxnSpPr>
        <p:spPr>
          <a:xfrm rot="10800000" flipV="1">
            <a:off x="4470400" y="5715298"/>
            <a:ext cx="540536" cy="596602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8458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8202B-6A13-8DD4-B27B-9FC808331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a break!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CD3E-ECE6-8B1B-4EDF-3A660EBE8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come back…how can </a:t>
            </a:r>
            <a:r>
              <a:rPr lang="en-US" b="1" dirty="0"/>
              <a:t>machine learning </a:t>
            </a:r>
            <a:r>
              <a:rPr lang="en-US" dirty="0"/>
              <a:t>help us with Instrumental Variables?</a:t>
            </a:r>
          </a:p>
        </p:txBody>
      </p:sp>
      <p:pic>
        <p:nvPicPr>
          <p:cNvPr id="1026" name="Picture 2" descr="Cute Blue Robot Clip Art Image - ClipSafari">
            <a:extLst>
              <a:ext uri="{FF2B5EF4-FFF2-40B4-BE49-F238E27FC236}">
                <a16:creationId xmlns:a16="http://schemas.microsoft.com/office/drawing/2014/main" id="{FA5D1CFB-DBC7-31F1-C2F3-067AE2F29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180" y="4314190"/>
            <a:ext cx="2204661" cy="19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FFBC8B42-CAFE-99E9-75C3-C0CBFB06ED39}"/>
              </a:ext>
            </a:extLst>
          </p:cNvPr>
          <p:cNvSpPr/>
          <p:nvPr/>
        </p:nvSpPr>
        <p:spPr>
          <a:xfrm>
            <a:off x="1356360" y="3139440"/>
            <a:ext cx="5669280" cy="2173605"/>
          </a:xfrm>
          <a:prstGeom prst="wedgeRoundRectCallout">
            <a:avLst>
              <a:gd name="adj1" fmla="val 71599"/>
              <a:gd name="adj2" fmla="val 14823"/>
              <a:gd name="adj3" fmla="val 16667"/>
            </a:avLst>
          </a:prstGeom>
          <a:solidFill>
            <a:srgbClr val="DFFBE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EXOGENEITY TEST FAILED.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WARNING 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WARNING 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WARNING</a:t>
            </a:r>
            <a:endParaRPr lang="en-US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36030-1683-F1BF-8FD9-61AA154A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our example from last time…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DA9F88-AB68-FBA1-E7E1-6AB3CFA3BDB1}"/>
              </a:ext>
            </a:extLst>
          </p:cNvPr>
          <p:cNvGrpSpPr/>
          <p:nvPr/>
        </p:nvGrpSpPr>
        <p:grpSpPr>
          <a:xfrm>
            <a:off x="-66346" y="1684700"/>
            <a:ext cx="11243295" cy="2730033"/>
            <a:chOff x="-30498" y="2102836"/>
            <a:chExt cx="11243295" cy="273003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68BD3F-C90C-7712-7CCE-08086BF8531D}"/>
                </a:ext>
              </a:extLst>
            </p:cNvPr>
            <p:cNvSpPr txBox="1"/>
            <p:nvPr/>
          </p:nvSpPr>
          <p:spPr>
            <a:xfrm>
              <a:off x="1364106" y="2102836"/>
              <a:ext cx="34447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People who were drafted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2C0BC3-F7D0-1A2E-1B28-D3DFD0237FE1}"/>
                </a:ext>
              </a:extLst>
            </p:cNvPr>
            <p:cNvSpPr txBox="1"/>
            <p:nvPr/>
          </p:nvSpPr>
          <p:spPr>
            <a:xfrm>
              <a:off x="7221301" y="2137816"/>
              <a:ext cx="3946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People who were not drafted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8D9389-2052-73F1-E529-A939BF6A683B}"/>
                </a:ext>
              </a:extLst>
            </p:cNvPr>
            <p:cNvGrpSpPr/>
            <p:nvPr/>
          </p:nvGrpSpPr>
          <p:grpSpPr>
            <a:xfrm>
              <a:off x="1199011" y="2706941"/>
              <a:ext cx="869829" cy="1364322"/>
              <a:chOff x="8012095" y="8705"/>
              <a:chExt cx="869829" cy="1364322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B025461-2CAC-401E-56F1-47EEAE80E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12095" y="59679"/>
                <a:ext cx="869829" cy="1313348"/>
              </a:xfrm>
              <a:prstGeom prst="rect">
                <a:avLst/>
              </a:prstGeom>
            </p:spPr>
          </p:pic>
          <p:pic>
            <p:nvPicPr>
              <p:cNvPr id="39" name="Picture 4" descr="Military Beret Cap With Star PNG &amp; SVG Design For T-Shirts">
                <a:extLst>
                  <a:ext uri="{FF2B5EF4-FFF2-40B4-BE49-F238E27FC236}">
                    <a16:creationId xmlns:a16="http://schemas.microsoft.com/office/drawing/2014/main" id="{4A882DB4-B8EE-D677-A8E4-48C6033B41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0468" y="8705"/>
                <a:ext cx="515023" cy="51502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79788A-56F1-F6BD-0081-573C3C08F8E2}"/>
                </a:ext>
              </a:extLst>
            </p:cNvPr>
            <p:cNvGrpSpPr/>
            <p:nvPr/>
          </p:nvGrpSpPr>
          <p:grpSpPr>
            <a:xfrm>
              <a:off x="4126731" y="2719906"/>
              <a:ext cx="869829" cy="1364322"/>
              <a:chOff x="8012095" y="8705"/>
              <a:chExt cx="869829" cy="1364322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1251743-78C2-0FFC-4177-DDB38E12FC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12095" y="59679"/>
                <a:ext cx="869829" cy="1313348"/>
              </a:xfrm>
              <a:prstGeom prst="rect">
                <a:avLst/>
              </a:prstGeom>
            </p:spPr>
          </p:pic>
          <p:pic>
            <p:nvPicPr>
              <p:cNvPr id="37" name="Picture 4" descr="Military Beret Cap With Star PNG &amp; SVG Design For T-Shirts">
                <a:extLst>
                  <a:ext uri="{FF2B5EF4-FFF2-40B4-BE49-F238E27FC236}">
                    <a16:creationId xmlns:a16="http://schemas.microsoft.com/office/drawing/2014/main" id="{50B27E46-3398-32A4-C07F-39C6768760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0468" y="8705"/>
                <a:ext cx="515023" cy="51502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6901291-4922-9180-33FA-4840C56DE36D}"/>
                </a:ext>
              </a:extLst>
            </p:cNvPr>
            <p:cNvGrpSpPr/>
            <p:nvPr/>
          </p:nvGrpSpPr>
          <p:grpSpPr>
            <a:xfrm>
              <a:off x="7291055" y="2756993"/>
              <a:ext cx="869829" cy="1313348"/>
              <a:chOff x="7999130" y="1323857"/>
              <a:chExt cx="869829" cy="1313348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71D0CC65-FFAA-1B2B-F20F-618D3DD0B5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99130" y="1323857"/>
                <a:ext cx="869829" cy="1313348"/>
              </a:xfrm>
              <a:prstGeom prst="rect">
                <a:avLst/>
              </a:prstGeom>
            </p:spPr>
          </p:pic>
          <p:pic>
            <p:nvPicPr>
              <p:cNvPr id="35" name="Picture 6" descr="Tie Dye T-Shirt - Classic Rainbow Spiral - Psychedelic Shirt">
                <a:extLst>
                  <a:ext uri="{FF2B5EF4-FFF2-40B4-BE49-F238E27FC236}">
                    <a16:creationId xmlns:a16="http://schemas.microsoft.com/office/drawing/2014/main" id="{DC0A04AA-360D-A4A7-49B2-C193CFACAE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682"/>
              <a:stretch/>
            </p:blipFill>
            <p:spPr bwMode="auto">
              <a:xfrm>
                <a:off x="8146012" y="1853520"/>
                <a:ext cx="599974" cy="431331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D6216E-2592-A729-D641-CB8192B00531}"/>
                </a:ext>
              </a:extLst>
            </p:cNvPr>
            <p:cNvGrpSpPr/>
            <p:nvPr/>
          </p:nvGrpSpPr>
          <p:grpSpPr>
            <a:xfrm>
              <a:off x="9173162" y="2745261"/>
              <a:ext cx="869829" cy="1313348"/>
              <a:chOff x="7999130" y="1323857"/>
              <a:chExt cx="869829" cy="1313348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ECFC7AB-7094-276F-5528-70F35F4DBC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99130" y="1323857"/>
                <a:ext cx="869829" cy="1313348"/>
              </a:xfrm>
              <a:prstGeom prst="rect">
                <a:avLst/>
              </a:prstGeom>
            </p:spPr>
          </p:pic>
          <p:pic>
            <p:nvPicPr>
              <p:cNvPr id="33" name="Picture 6" descr="Tie Dye T-Shirt - Classic Rainbow Spiral - Psychedelic Shirt">
                <a:extLst>
                  <a:ext uri="{FF2B5EF4-FFF2-40B4-BE49-F238E27FC236}">
                    <a16:creationId xmlns:a16="http://schemas.microsoft.com/office/drawing/2014/main" id="{040E4144-5FF3-B293-8198-23AD7A6A9A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682"/>
              <a:stretch/>
            </p:blipFill>
            <p:spPr bwMode="auto">
              <a:xfrm>
                <a:off x="8146012" y="1853520"/>
                <a:ext cx="599974" cy="431331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73D4F13-AB09-08E4-5AF0-478AA947C7C3}"/>
                </a:ext>
              </a:extLst>
            </p:cNvPr>
            <p:cNvGrpSpPr/>
            <p:nvPr/>
          </p:nvGrpSpPr>
          <p:grpSpPr>
            <a:xfrm>
              <a:off x="10180005" y="2814626"/>
              <a:ext cx="713277" cy="1233065"/>
              <a:chOff x="8802417" y="4582488"/>
              <a:chExt cx="713277" cy="1233065"/>
            </a:xfrm>
          </p:grpSpPr>
          <p:pic>
            <p:nvPicPr>
              <p:cNvPr id="30" name="Picture 7" descr="Adoptable Rabbits | morabbit">
                <a:extLst>
                  <a:ext uri="{FF2B5EF4-FFF2-40B4-BE49-F238E27FC236}">
                    <a16:creationId xmlns:a16="http://schemas.microsoft.com/office/drawing/2014/main" id="{C32EEE1F-1832-909A-2856-C885AC7F2B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802417" y="4641208"/>
                <a:ext cx="713277" cy="1174345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4" descr="Military Beret Cap With Star PNG &amp; SVG Design For T-Shirts">
                <a:extLst>
                  <a:ext uri="{FF2B5EF4-FFF2-40B4-BE49-F238E27FC236}">
                    <a16:creationId xmlns:a16="http://schemas.microsoft.com/office/drawing/2014/main" id="{7A4D0B0F-D0A1-95D1-A0A3-AE8AE50EF7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07805" y="4582488"/>
                <a:ext cx="419009" cy="41900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EAE441A-9B46-04C1-8F43-A0EC7F66B115}"/>
                </a:ext>
              </a:extLst>
            </p:cNvPr>
            <p:cNvGrpSpPr/>
            <p:nvPr/>
          </p:nvGrpSpPr>
          <p:grpSpPr>
            <a:xfrm>
              <a:off x="2197213" y="2835900"/>
              <a:ext cx="713277" cy="1233065"/>
              <a:chOff x="8802417" y="4582488"/>
              <a:chExt cx="713277" cy="1233065"/>
            </a:xfrm>
          </p:grpSpPr>
          <p:pic>
            <p:nvPicPr>
              <p:cNvPr id="28" name="Picture 7" descr="Adoptable Rabbits | morabbit">
                <a:extLst>
                  <a:ext uri="{FF2B5EF4-FFF2-40B4-BE49-F238E27FC236}">
                    <a16:creationId xmlns:a16="http://schemas.microsoft.com/office/drawing/2014/main" id="{A0A01DC6-FF0C-2E5E-57F2-C740CFDFE8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802417" y="4641208"/>
                <a:ext cx="713277" cy="1174345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Military Beret Cap With Star PNG &amp; SVG Design For T-Shirts">
                <a:extLst>
                  <a:ext uri="{FF2B5EF4-FFF2-40B4-BE49-F238E27FC236}">
                    <a16:creationId xmlns:a16="http://schemas.microsoft.com/office/drawing/2014/main" id="{AF5026DB-D1C1-6450-081B-9B2FB2CCF3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07805" y="4582488"/>
                <a:ext cx="419009" cy="41900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C06C970-CB21-01CF-054C-F5655C27689D}"/>
                </a:ext>
              </a:extLst>
            </p:cNvPr>
            <p:cNvGrpSpPr/>
            <p:nvPr/>
          </p:nvGrpSpPr>
          <p:grpSpPr>
            <a:xfrm>
              <a:off x="8345909" y="3020981"/>
              <a:ext cx="837121" cy="871095"/>
              <a:chOff x="10976721" y="1541196"/>
              <a:chExt cx="837121" cy="871095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4E7AA3B-A6DC-6A2A-466C-282746021C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76721" y="1541196"/>
                <a:ext cx="687021" cy="871095"/>
              </a:xfrm>
              <a:prstGeom prst="rect">
                <a:avLst/>
              </a:prstGeom>
            </p:spPr>
          </p:pic>
          <p:pic>
            <p:nvPicPr>
              <p:cNvPr id="27" name="Picture 6" descr="Tie Dye T-Shirt - Classic Rainbow Spiral - Psychedelic Shirt">
                <a:extLst>
                  <a:ext uri="{FF2B5EF4-FFF2-40B4-BE49-F238E27FC236}">
                    <a16:creationId xmlns:a16="http://schemas.microsoft.com/office/drawing/2014/main" id="{3E0A313D-F828-C525-8BAC-FAEB7CA801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44407"/>
              <a:stretch/>
            </p:blipFill>
            <p:spPr bwMode="auto">
              <a:xfrm>
                <a:off x="10979411" y="1836491"/>
                <a:ext cx="834431" cy="431331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F4B9A95-CFFC-9774-9240-417D464F35EB}"/>
                </a:ext>
              </a:extLst>
            </p:cNvPr>
            <p:cNvGrpSpPr/>
            <p:nvPr/>
          </p:nvGrpSpPr>
          <p:grpSpPr>
            <a:xfrm>
              <a:off x="3131144" y="3060520"/>
              <a:ext cx="837121" cy="871095"/>
              <a:chOff x="10976721" y="1541196"/>
              <a:chExt cx="837121" cy="871095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0C3086E-C05D-D406-5933-090D6E176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76721" y="1541196"/>
                <a:ext cx="687021" cy="871095"/>
              </a:xfrm>
              <a:prstGeom prst="rect">
                <a:avLst/>
              </a:prstGeom>
            </p:spPr>
          </p:pic>
          <p:pic>
            <p:nvPicPr>
              <p:cNvPr id="25" name="Picture 6" descr="Tie Dye T-Shirt - Classic Rainbow Spiral - Psychedelic Shirt">
                <a:extLst>
                  <a:ext uri="{FF2B5EF4-FFF2-40B4-BE49-F238E27FC236}">
                    <a16:creationId xmlns:a16="http://schemas.microsoft.com/office/drawing/2014/main" id="{62D95FA3-AE66-1399-5826-1F6357C259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44407"/>
              <a:stretch/>
            </p:blipFill>
            <p:spPr bwMode="auto">
              <a:xfrm>
                <a:off x="10979411" y="1836491"/>
                <a:ext cx="834431" cy="431331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EB5185-CA6A-79C2-1F5B-826F36B1F162}"/>
                </a:ext>
              </a:extLst>
            </p:cNvPr>
            <p:cNvSpPr txBox="1"/>
            <p:nvPr/>
          </p:nvSpPr>
          <p:spPr>
            <a:xfrm>
              <a:off x="1432773" y="4214418"/>
              <a:ext cx="869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F5345C-55BB-05C3-2604-CB88E4DEBA32}"/>
                </a:ext>
              </a:extLst>
            </p:cNvPr>
            <p:cNvSpPr txBox="1"/>
            <p:nvPr/>
          </p:nvSpPr>
          <p:spPr>
            <a:xfrm>
              <a:off x="4397422" y="4165682"/>
              <a:ext cx="869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76256A-F75F-7660-A850-1368C3FE7183}"/>
                </a:ext>
              </a:extLst>
            </p:cNvPr>
            <p:cNvSpPr txBox="1"/>
            <p:nvPr/>
          </p:nvSpPr>
          <p:spPr>
            <a:xfrm>
              <a:off x="2331015" y="4209128"/>
              <a:ext cx="869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777BAC-C2C4-F288-BA4E-D1EC2FFE40D9}"/>
                </a:ext>
              </a:extLst>
            </p:cNvPr>
            <p:cNvSpPr txBox="1"/>
            <p:nvPr/>
          </p:nvSpPr>
          <p:spPr>
            <a:xfrm>
              <a:off x="10342969" y="4170261"/>
              <a:ext cx="869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9A98D4-D665-3F82-1F94-304AF94F00A4}"/>
                </a:ext>
              </a:extLst>
            </p:cNvPr>
            <p:cNvSpPr txBox="1"/>
            <p:nvPr/>
          </p:nvSpPr>
          <p:spPr>
            <a:xfrm>
              <a:off x="3343293" y="4165682"/>
              <a:ext cx="540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9A6C60-0FD7-8056-A194-9F835B9D98C9}"/>
                </a:ext>
              </a:extLst>
            </p:cNvPr>
            <p:cNvSpPr txBox="1"/>
            <p:nvPr/>
          </p:nvSpPr>
          <p:spPr>
            <a:xfrm>
              <a:off x="8519313" y="4154026"/>
              <a:ext cx="540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23019D-A09A-747A-D57B-415505B7D3E4}"/>
                </a:ext>
              </a:extLst>
            </p:cNvPr>
            <p:cNvSpPr txBox="1"/>
            <p:nvPr/>
          </p:nvSpPr>
          <p:spPr>
            <a:xfrm>
              <a:off x="7479790" y="4218162"/>
              <a:ext cx="869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66B58D-152E-D94D-18B0-7947F478EB7E}"/>
                </a:ext>
              </a:extLst>
            </p:cNvPr>
            <p:cNvSpPr txBox="1"/>
            <p:nvPr/>
          </p:nvSpPr>
          <p:spPr>
            <a:xfrm>
              <a:off x="9432738" y="4162087"/>
              <a:ext cx="869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A2AD0D-D5E1-0245-296E-BED04B419644}"/>
                </a:ext>
              </a:extLst>
            </p:cNvPr>
            <p:cNvSpPr txBox="1"/>
            <p:nvPr/>
          </p:nvSpPr>
          <p:spPr>
            <a:xfrm>
              <a:off x="-30498" y="3909539"/>
              <a:ext cx="1320821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Hourly Wage in 1980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2EC568B-9DFA-C66C-E658-8032CD2AFDF2}"/>
              </a:ext>
            </a:extLst>
          </p:cNvPr>
          <p:cNvGrpSpPr/>
          <p:nvPr/>
        </p:nvGrpSpPr>
        <p:grpSpPr>
          <a:xfrm>
            <a:off x="1884885" y="4582306"/>
            <a:ext cx="3539933" cy="2062003"/>
            <a:chOff x="168163" y="1355799"/>
            <a:chExt cx="9566829" cy="557265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728DAC-B95B-4CF5-F46E-6FA885A3E37A}"/>
                </a:ext>
              </a:extLst>
            </p:cNvPr>
            <p:cNvGrpSpPr/>
            <p:nvPr/>
          </p:nvGrpSpPr>
          <p:grpSpPr>
            <a:xfrm>
              <a:off x="168163" y="1744216"/>
              <a:ext cx="9566829" cy="5184240"/>
              <a:chOff x="168163" y="1744216"/>
              <a:chExt cx="9566829" cy="518424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F10FFBD-9E88-947D-F324-172C8596C5B5}"/>
                  </a:ext>
                </a:extLst>
              </p:cNvPr>
              <p:cNvSpPr txBox="1"/>
              <p:nvPr/>
            </p:nvSpPr>
            <p:spPr>
              <a:xfrm>
                <a:off x="2364127" y="1744216"/>
                <a:ext cx="2214614" cy="707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Compliers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7BA21AE-76C4-AA76-E3D5-8F43F75AA153}"/>
                  </a:ext>
                </a:extLst>
              </p:cNvPr>
              <p:cNvSpPr txBox="1"/>
              <p:nvPr/>
            </p:nvSpPr>
            <p:spPr>
              <a:xfrm>
                <a:off x="391655" y="3429002"/>
                <a:ext cx="1738074" cy="707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Drafted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E75BC74-F5FB-62C1-BBD1-F6EB9307FA4D}"/>
                  </a:ext>
                </a:extLst>
              </p:cNvPr>
              <p:cNvSpPr txBox="1"/>
              <p:nvPr/>
            </p:nvSpPr>
            <p:spPr>
              <a:xfrm>
                <a:off x="168163" y="5213477"/>
                <a:ext cx="1738074" cy="1164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50" dirty="0"/>
                  <a:t>Not </a:t>
                </a:r>
              </a:p>
              <a:p>
                <a:pPr algn="r"/>
                <a:r>
                  <a:rPr lang="en-US" sz="1050" dirty="0"/>
                  <a:t>Drafted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9D5AD10-1043-B1D7-6E53-0CCA6D9C710D}"/>
                  </a:ext>
                </a:extLst>
              </p:cNvPr>
              <p:cNvSpPr/>
              <p:nvPr/>
            </p:nvSpPr>
            <p:spPr>
              <a:xfrm>
                <a:off x="2058771" y="2456100"/>
                <a:ext cx="7639865" cy="44019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399C762-BF75-0F73-343E-45D0C48C32E7}"/>
                  </a:ext>
                </a:extLst>
              </p:cNvPr>
              <p:cNvCxnSpPr>
                <a:cxnSpLocks/>
                <a:stCxn id="47" idx="1"/>
              </p:cNvCxnSpPr>
              <p:nvPr/>
            </p:nvCxnSpPr>
            <p:spPr>
              <a:xfrm>
                <a:off x="2058771" y="4657050"/>
                <a:ext cx="7676221" cy="372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CEFE5D1-2E1F-DBF0-064E-B56D78BE25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0856" y="2466718"/>
                <a:ext cx="0" cy="439128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7889E50-8C7B-E9B3-0991-32658E822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6838" y="2466718"/>
                <a:ext cx="0" cy="439128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6DA0C522-15C7-440C-11AC-FA59198648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7236" y="2433017"/>
                <a:ext cx="1475193" cy="2227383"/>
              </a:xfrm>
              <a:prstGeom prst="rect">
                <a:avLst/>
              </a:prstGeom>
            </p:spPr>
          </p:pic>
          <p:pic>
            <p:nvPicPr>
              <p:cNvPr id="52" name="Picture 4" descr="Military Beret Cap With Star PNG &amp; SVG Design For T-Shirts">
                <a:extLst>
                  <a:ext uri="{FF2B5EF4-FFF2-40B4-BE49-F238E27FC236}">
                    <a16:creationId xmlns:a16="http://schemas.microsoft.com/office/drawing/2014/main" id="{82795469-F803-6AD3-03A6-5FB76BB5F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4951" y="2346568"/>
                <a:ext cx="873458" cy="873458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391C1EF8-8CEE-8371-95C9-8A426CB2B8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5249" y="4577011"/>
                <a:ext cx="1475193" cy="2227383"/>
              </a:xfrm>
              <a:prstGeom prst="rect">
                <a:avLst/>
              </a:prstGeom>
            </p:spPr>
          </p:pic>
          <p:pic>
            <p:nvPicPr>
              <p:cNvPr id="54" name="Picture 6" descr="Tie Dye T-Shirt - Classic Rainbow Spiral - Psychedelic Shirt">
                <a:extLst>
                  <a:ext uri="{FF2B5EF4-FFF2-40B4-BE49-F238E27FC236}">
                    <a16:creationId xmlns:a16="http://schemas.microsoft.com/office/drawing/2014/main" id="{E5329F8A-818B-10BC-1B90-3EC8BE75D7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682"/>
              <a:stretch/>
            </p:blipFill>
            <p:spPr bwMode="auto">
              <a:xfrm>
                <a:off x="2894354" y="5475296"/>
                <a:ext cx="1017530" cy="731520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7" descr="Adoptable Rabbits | morabbit">
                <a:extLst>
                  <a:ext uri="{FF2B5EF4-FFF2-40B4-BE49-F238E27FC236}">
                    <a16:creationId xmlns:a16="http://schemas.microsoft.com/office/drawing/2014/main" id="{4B5D02D7-ACB1-8BE8-1CCD-A96493078C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333791" y="2702649"/>
                <a:ext cx="1209688" cy="199163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7" descr="Adoptable Rabbits | morabbit">
                <a:extLst>
                  <a:ext uri="{FF2B5EF4-FFF2-40B4-BE49-F238E27FC236}">
                    <a16:creationId xmlns:a16="http://schemas.microsoft.com/office/drawing/2014/main" id="{2507B407-792C-6506-4B28-C318E89EB7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311148" y="4936817"/>
                <a:ext cx="1209688" cy="199163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4" descr="Military Beret Cap With Star PNG &amp; SVG Design For T-Shirts">
                <a:extLst>
                  <a:ext uri="{FF2B5EF4-FFF2-40B4-BE49-F238E27FC236}">
                    <a16:creationId xmlns:a16="http://schemas.microsoft.com/office/drawing/2014/main" id="{5A01860F-D051-8420-4F64-68E1B78C86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3769" y="2586750"/>
                <a:ext cx="710622" cy="71062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4" descr="Military Beret Cap With Star PNG &amp; SVG Design For T-Shirts">
                <a:extLst>
                  <a:ext uri="{FF2B5EF4-FFF2-40B4-BE49-F238E27FC236}">
                    <a16:creationId xmlns:a16="http://schemas.microsoft.com/office/drawing/2014/main" id="{27C8FFC2-66AC-891B-3945-C444404FFD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9882" y="4837230"/>
                <a:ext cx="710622" cy="71062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49510082-1D81-FCDF-E81E-66E039F49F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42706" y="2824992"/>
                <a:ext cx="1165158" cy="1477341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B1AA0190-CA29-C2F1-697F-DE9952584C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95117" y="4945608"/>
                <a:ext cx="1165158" cy="1477341"/>
              </a:xfrm>
              <a:prstGeom prst="rect">
                <a:avLst/>
              </a:prstGeom>
            </p:spPr>
          </p:pic>
          <p:pic>
            <p:nvPicPr>
              <p:cNvPr id="61" name="Picture 6" descr="Tie Dye T-Shirt - Classic Rainbow Spiral - Psychedelic Shirt">
                <a:extLst>
                  <a:ext uri="{FF2B5EF4-FFF2-40B4-BE49-F238E27FC236}">
                    <a16:creationId xmlns:a16="http://schemas.microsoft.com/office/drawing/2014/main" id="{E78D6723-9BB4-BA08-9A9B-21C4AD149E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44407"/>
              <a:stretch/>
            </p:blipFill>
            <p:spPr bwMode="auto">
              <a:xfrm>
                <a:off x="7742706" y="3341198"/>
                <a:ext cx="1415159" cy="731520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6" descr="Tie Dye T-Shirt - Classic Rainbow Spiral - Psychedelic Shirt">
                <a:extLst>
                  <a:ext uri="{FF2B5EF4-FFF2-40B4-BE49-F238E27FC236}">
                    <a16:creationId xmlns:a16="http://schemas.microsoft.com/office/drawing/2014/main" id="{F31C743E-0927-61F3-79F1-F9431550C6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44407"/>
              <a:stretch/>
            </p:blipFill>
            <p:spPr bwMode="auto">
              <a:xfrm>
                <a:off x="7699679" y="5446416"/>
                <a:ext cx="1415159" cy="731520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292905D-92AB-AA29-9EB3-F22D16D1EC5F}"/>
                </a:ext>
              </a:extLst>
            </p:cNvPr>
            <p:cNvSpPr txBox="1"/>
            <p:nvPr/>
          </p:nvSpPr>
          <p:spPr>
            <a:xfrm>
              <a:off x="5050706" y="1355799"/>
              <a:ext cx="1853611" cy="1164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Always-Takers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B9F9516-7BC6-63AF-370F-5E1BBF9028A4}"/>
                </a:ext>
              </a:extLst>
            </p:cNvPr>
            <p:cNvSpPr txBox="1"/>
            <p:nvPr/>
          </p:nvSpPr>
          <p:spPr>
            <a:xfrm>
              <a:off x="7562005" y="1355799"/>
              <a:ext cx="1853611" cy="1164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Never-Takers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11CDDBCC-0F69-BE79-2DB6-9C89C4D5DDA0}"/>
              </a:ext>
            </a:extLst>
          </p:cNvPr>
          <p:cNvSpPr txBox="1"/>
          <p:nvPr/>
        </p:nvSpPr>
        <p:spPr>
          <a:xfrm>
            <a:off x="6481823" y="5279785"/>
            <a:ext cx="352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LATE = -$4</a:t>
            </a:r>
          </a:p>
        </p:txBody>
      </p:sp>
    </p:spTree>
    <p:extLst>
      <p:ext uri="{BB962C8B-B14F-4D97-AF65-F5344CB8AC3E}">
        <p14:creationId xmlns:p14="http://schemas.microsoft.com/office/powerpoint/2010/main" val="75824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557E8-0128-CD66-E2FB-D7FBB4553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Methods for IV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CAAF2-F19A-5D4F-3A8F-4C11C10AA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623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62796-BEFA-E2F4-B10D-FC1D2DBD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CE482-3D03-DE4E-DEA6-5638AF78E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can we use ML to analyze instruments?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we use ML to identify instruments?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270D6107-5ECC-F350-7490-49C88741B3EB}"/>
              </a:ext>
            </a:extLst>
          </p:cNvPr>
          <p:cNvSpPr/>
          <p:nvPr/>
        </p:nvSpPr>
        <p:spPr>
          <a:xfrm rot="10368341">
            <a:off x="8663354" y="1443038"/>
            <a:ext cx="1101969" cy="7651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5428B-1D9D-A943-3EBB-D954107C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885421-9C09-D082-4994-3D6CA53C70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Two-Stage Least Squares (2SLS):</a:t>
                </a:r>
              </a:p>
              <a:p>
                <a:pPr lvl="1"/>
                <a:r>
                  <a:rPr lang="en-US" dirty="0"/>
                  <a:t>First stage: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Second stage: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Why are we restricting ourselves to linear models?</a:t>
                </a:r>
              </a:p>
              <a:p>
                <a:r>
                  <a:rPr lang="en-US" dirty="0"/>
                  <a:t>Let’s replace them with neural networks!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885421-9C09-D082-4994-3D6CA53C7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EEE0D81-4B60-5394-918C-13AAAABDD7BB}"/>
              </a:ext>
            </a:extLst>
          </p:cNvPr>
          <p:cNvGrpSpPr/>
          <p:nvPr/>
        </p:nvGrpSpPr>
        <p:grpSpPr>
          <a:xfrm>
            <a:off x="9220200" y="1828515"/>
            <a:ext cx="2743200" cy="3475005"/>
            <a:chOff x="9220200" y="1828515"/>
            <a:chExt cx="2743200" cy="347500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934A9C-98F1-F8D3-4FE5-2BD7FCD70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48508" y="3857780"/>
              <a:ext cx="624392" cy="14457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CC2532-A8F8-283F-B30C-02D8666E2986}"/>
                </a:ext>
              </a:extLst>
            </p:cNvPr>
            <p:cNvSpPr txBox="1"/>
            <p:nvPr/>
          </p:nvSpPr>
          <p:spPr>
            <a:xfrm>
              <a:off x="9220200" y="1828515"/>
              <a:ext cx="2743200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dirty="0">
                  <a:solidFill>
                    <a:srgbClr val="0070C0"/>
                  </a:solidFill>
                </a:rPr>
                <a:t>There are often good reasons to restrict to simpler models – e.g. to prevent over-fitting – but let’s say we have tons of data and want to take advantage of it.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3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C3FA2-7B9A-FF68-F07D-8CB19811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C1558-16E6-9A45-2325-655111EC6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neural network is a function that looks something* like this: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DACE63-9621-2F3C-EB8D-70C63A92104F}"/>
              </a:ext>
            </a:extLst>
          </p:cNvPr>
          <p:cNvSpPr txBox="1"/>
          <p:nvPr/>
        </p:nvSpPr>
        <p:spPr>
          <a:xfrm>
            <a:off x="457200" y="6488668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*very simplified, relative to current state of the art…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A49FF5-5111-7B0C-6004-3BF62B5DEAA5}"/>
              </a:ext>
            </a:extLst>
          </p:cNvPr>
          <p:cNvSpPr/>
          <p:nvPr/>
        </p:nvSpPr>
        <p:spPr>
          <a:xfrm>
            <a:off x="2468880" y="2667000"/>
            <a:ext cx="502920" cy="5029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6C48E4-40A7-2DEC-8B2F-3695A3048002}"/>
              </a:ext>
            </a:extLst>
          </p:cNvPr>
          <p:cNvSpPr/>
          <p:nvPr/>
        </p:nvSpPr>
        <p:spPr>
          <a:xfrm>
            <a:off x="2468880" y="3481625"/>
            <a:ext cx="502920" cy="5029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0B2F70-90AD-58B5-B19D-4315C6EFAA70}"/>
              </a:ext>
            </a:extLst>
          </p:cNvPr>
          <p:cNvSpPr/>
          <p:nvPr/>
        </p:nvSpPr>
        <p:spPr>
          <a:xfrm>
            <a:off x="2468880" y="4296250"/>
            <a:ext cx="502920" cy="5029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DBE7AA-029F-16F1-C64D-BD3444250CBA}"/>
              </a:ext>
            </a:extLst>
          </p:cNvPr>
          <p:cNvSpPr/>
          <p:nvPr/>
        </p:nvSpPr>
        <p:spPr>
          <a:xfrm>
            <a:off x="2468880" y="5110875"/>
            <a:ext cx="502920" cy="5029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A96F4E-8E62-E4DF-E073-55A69A879A26}"/>
              </a:ext>
            </a:extLst>
          </p:cNvPr>
          <p:cNvGrpSpPr/>
          <p:nvPr/>
        </p:nvGrpSpPr>
        <p:grpSpPr>
          <a:xfrm>
            <a:off x="4351020" y="2451495"/>
            <a:ext cx="502920" cy="3761064"/>
            <a:chOff x="4351020" y="2451495"/>
            <a:chExt cx="502920" cy="376106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81A9B6-975A-95AC-6835-13AB0A343556}"/>
                </a:ext>
              </a:extLst>
            </p:cNvPr>
            <p:cNvSpPr/>
            <p:nvPr/>
          </p:nvSpPr>
          <p:spPr>
            <a:xfrm>
              <a:off x="4351020" y="2451495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AF1974-45F7-C226-C547-057E2262C497}"/>
                </a:ext>
              </a:extLst>
            </p:cNvPr>
            <p:cNvSpPr/>
            <p:nvPr/>
          </p:nvSpPr>
          <p:spPr>
            <a:xfrm>
              <a:off x="4351020" y="3268265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2D39650-7166-AD97-AB69-A4EDAE75E718}"/>
                </a:ext>
              </a:extLst>
            </p:cNvPr>
            <p:cNvSpPr/>
            <p:nvPr/>
          </p:nvSpPr>
          <p:spPr>
            <a:xfrm>
              <a:off x="4351020" y="4089795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7560A53-394C-B878-9904-7176712191AB}"/>
                </a:ext>
              </a:extLst>
            </p:cNvPr>
            <p:cNvSpPr/>
            <p:nvPr/>
          </p:nvSpPr>
          <p:spPr>
            <a:xfrm>
              <a:off x="4351020" y="4881919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66DB582-6202-35B7-5FCF-482CE4B11781}"/>
                </a:ext>
              </a:extLst>
            </p:cNvPr>
            <p:cNvSpPr/>
            <p:nvPr/>
          </p:nvSpPr>
          <p:spPr>
            <a:xfrm>
              <a:off x="4351020" y="5709639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77433-DFEE-3B3B-4655-2F8CBF54FACA}"/>
              </a:ext>
            </a:extLst>
          </p:cNvPr>
          <p:cNvGrpSpPr/>
          <p:nvPr/>
        </p:nvGrpSpPr>
        <p:grpSpPr>
          <a:xfrm>
            <a:off x="6309360" y="2415899"/>
            <a:ext cx="502920" cy="3761064"/>
            <a:chOff x="4351020" y="2451495"/>
            <a:chExt cx="502920" cy="376106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C195857-4BC5-1C72-2B8E-934D4B4DF5DA}"/>
                </a:ext>
              </a:extLst>
            </p:cNvPr>
            <p:cNvSpPr/>
            <p:nvPr/>
          </p:nvSpPr>
          <p:spPr>
            <a:xfrm>
              <a:off x="4351020" y="2451495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6EC006-167B-E520-C74E-7C887E64C9F1}"/>
                </a:ext>
              </a:extLst>
            </p:cNvPr>
            <p:cNvSpPr/>
            <p:nvPr/>
          </p:nvSpPr>
          <p:spPr>
            <a:xfrm>
              <a:off x="4351020" y="3268265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97921A-0E27-0BAC-8A88-E4FB3B610106}"/>
                </a:ext>
              </a:extLst>
            </p:cNvPr>
            <p:cNvSpPr/>
            <p:nvPr/>
          </p:nvSpPr>
          <p:spPr>
            <a:xfrm>
              <a:off x="4351020" y="4089795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3396184-12AA-A2BE-4A31-AAC1FBB1A8D3}"/>
                </a:ext>
              </a:extLst>
            </p:cNvPr>
            <p:cNvSpPr/>
            <p:nvPr/>
          </p:nvSpPr>
          <p:spPr>
            <a:xfrm>
              <a:off x="4351020" y="4881919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3DB1F87-DD56-C389-FC39-BB7D85362C0C}"/>
                </a:ext>
              </a:extLst>
            </p:cNvPr>
            <p:cNvSpPr/>
            <p:nvPr/>
          </p:nvSpPr>
          <p:spPr>
            <a:xfrm>
              <a:off x="4351020" y="5709639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B61FAE-FC94-5D5D-689D-242749CE5746}"/>
              </a:ext>
            </a:extLst>
          </p:cNvPr>
          <p:cNvGrpSpPr/>
          <p:nvPr/>
        </p:nvGrpSpPr>
        <p:grpSpPr>
          <a:xfrm>
            <a:off x="8267700" y="2383630"/>
            <a:ext cx="502920" cy="3761064"/>
            <a:chOff x="4351020" y="2451495"/>
            <a:chExt cx="502920" cy="376106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C9984D0-35A7-14FF-69D9-C53BC0A43EA9}"/>
                </a:ext>
              </a:extLst>
            </p:cNvPr>
            <p:cNvSpPr/>
            <p:nvPr/>
          </p:nvSpPr>
          <p:spPr>
            <a:xfrm>
              <a:off x="4351020" y="2451495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ACAC326-F941-9DA6-3503-ABAAF63622BF}"/>
                </a:ext>
              </a:extLst>
            </p:cNvPr>
            <p:cNvSpPr/>
            <p:nvPr/>
          </p:nvSpPr>
          <p:spPr>
            <a:xfrm>
              <a:off x="4351020" y="3268265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1D039E5-A8E2-54A5-A4DE-79A161005A5A}"/>
                </a:ext>
              </a:extLst>
            </p:cNvPr>
            <p:cNvSpPr/>
            <p:nvPr/>
          </p:nvSpPr>
          <p:spPr>
            <a:xfrm>
              <a:off x="4351020" y="4089795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B34FD6-DB66-00D8-BC06-DF1C5DAE3E31}"/>
                </a:ext>
              </a:extLst>
            </p:cNvPr>
            <p:cNvSpPr/>
            <p:nvPr/>
          </p:nvSpPr>
          <p:spPr>
            <a:xfrm>
              <a:off x="4351020" y="4881919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7FCC44B-FA90-D662-E2BC-B4B8C45F0D4E}"/>
                </a:ext>
              </a:extLst>
            </p:cNvPr>
            <p:cNvSpPr/>
            <p:nvPr/>
          </p:nvSpPr>
          <p:spPr>
            <a:xfrm>
              <a:off x="4351020" y="5709639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312169AA-3D2A-451D-B545-828D75A177D5}"/>
              </a:ext>
            </a:extLst>
          </p:cNvPr>
          <p:cNvSpPr/>
          <p:nvPr/>
        </p:nvSpPr>
        <p:spPr>
          <a:xfrm>
            <a:off x="9810750" y="3989305"/>
            <a:ext cx="502920" cy="5029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5D2F6CA-D827-6E69-87A2-378A31336FD5}"/>
              </a:ext>
            </a:extLst>
          </p:cNvPr>
          <p:cNvGrpSpPr/>
          <p:nvPr/>
        </p:nvGrpSpPr>
        <p:grpSpPr>
          <a:xfrm>
            <a:off x="2971800" y="2702955"/>
            <a:ext cx="1379220" cy="3258144"/>
            <a:chOff x="2971800" y="2702955"/>
            <a:chExt cx="1379220" cy="325814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E5920D4-3E66-13E3-EF94-934BECFA68FA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2971800" y="2702955"/>
              <a:ext cx="1379220" cy="2155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1066426-D9A9-9129-2B85-B34201737746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>
              <a:off x="2971800" y="2943465"/>
              <a:ext cx="1379220" cy="5762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E3678E-181B-91FE-9D78-C9D9346915BC}"/>
                </a:ext>
              </a:extLst>
            </p:cNvPr>
            <p:cNvCxnSpPr>
              <a:cxnSpLocks/>
              <a:stCxn id="5" idx="6"/>
              <a:endCxn id="11" idx="2"/>
            </p:cNvCxnSpPr>
            <p:nvPr/>
          </p:nvCxnSpPr>
          <p:spPr>
            <a:xfrm>
              <a:off x="2971800" y="2918460"/>
              <a:ext cx="1379220" cy="14227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EE5C15-CA1F-E581-E3E0-77477CB485A3}"/>
                </a:ext>
              </a:extLst>
            </p:cNvPr>
            <p:cNvCxnSpPr>
              <a:cxnSpLocks/>
              <a:stCxn id="5" idx="6"/>
              <a:endCxn id="12" idx="2"/>
            </p:cNvCxnSpPr>
            <p:nvPr/>
          </p:nvCxnSpPr>
          <p:spPr>
            <a:xfrm>
              <a:off x="2971800" y="2918460"/>
              <a:ext cx="1379220" cy="22149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356E9BA-6AE8-F6B2-364C-8CA697156257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>
              <a:off x="2971800" y="2979420"/>
              <a:ext cx="1379220" cy="29816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1B2E13-71DD-C4B0-161A-26DE20B35590}"/>
              </a:ext>
            </a:extLst>
          </p:cNvPr>
          <p:cNvGrpSpPr/>
          <p:nvPr/>
        </p:nvGrpSpPr>
        <p:grpSpPr>
          <a:xfrm>
            <a:off x="2971800" y="2712183"/>
            <a:ext cx="1379220" cy="3258144"/>
            <a:chOff x="2971800" y="2702955"/>
            <a:chExt cx="1379220" cy="3258144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A3959D8-83EF-EAD7-948E-42915321EA05}"/>
                </a:ext>
              </a:extLst>
            </p:cNvPr>
            <p:cNvCxnSpPr>
              <a:cxnSpLocks/>
              <a:stCxn id="6" idx="6"/>
            </p:cNvCxnSpPr>
            <p:nvPr/>
          </p:nvCxnSpPr>
          <p:spPr>
            <a:xfrm flipV="1">
              <a:off x="2971800" y="2702955"/>
              <a:ext cx="1379220" cy="102090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A613CEF-8ED8-9F7F-6F95-CC785A74B6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1800" y="3519725"/>
              <a:ext cx="1379220" cy="18526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0FA947D-66CA-EE2D-715B-94833B986065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3726361"/>
              <a:ext cx="1379220" cy="61489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B7EBA3E-482B-FE2B-191B-5CD9937D1023}"/>
                </a:ext>
              </a:extLst>
            </p:cNvPr>
            <p:cNvCxnSpPr>
              <a:cxnSpLocks/>
              <a:stCxn id="6" idx="6"/>
            </p:cNvCxnSpPr>
            <p:nvPr/>
          </p:nvCxnSpPr>
          <p:spPr>
            <a:xfrm>
              <a:off x="2971800" y="3723857"/>
              <a:ext cx="1379220" cy="140952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F8925D1-9D5B-210F-F6F9-760AB00A9751}"/>
                </a:ext>
              </a:extLst>
            </p:cNvPr>
            <p:cNvCxnSpPr>
              <a:cxnSpLocks/>
              <a:stCxn id="6" idx="6"/>
            </p:cNvCxnSpPr>
            <p:nvPr/>
          </p:nvCxnSpPr>
          <p:spPr>
            <a:xfrm>
              <a:off x="2971800" y="3723857"/>
              <a:ext cx="1379220" cy="223724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53D6FC2-1653-7585-5AAE-77400FE64FA6}"/>
              </a:ext>
            </a:extLst>
          </p:cNvPr>
          <p:cNvGrpSpPr/>
          <p:nvPr/>
        </p:nvGrpSpPr>
        <p:grpSpPr>
          <a:xfrm>
            <a:off x="2971800" y="2712183"/>
            <a:ext cx="1379220" cy="3258144"/>
            <a:chOff x="2971800" y="2702955"/>
            <a:chExt cx="1379220" cy="325814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7814CE1-0620-A4D3-077B-D6021CF6EAAA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flipV="1">
              <a:off x="2971800" y="2702955"/>
              <a:ext cx="1379220" cy="183552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7792951-50CF-4CAE-DCE5-C66B934B3E46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flipV="1">
              <a:off x="2971800" y="3519725"/>
              <a:ext cx="1379220" cy="101875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1613FA3-D5AC-FB9D-A6BC-9405CCE27B92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flipV="1">
              <a:off x="2971800" y="4341255"/>
              <a:ext cx="1379220" cy="19722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46F6B92-89D5-1F50-3950-1D3200E3E027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>
              <a:off x="2971800" y="4538482"/>
              <a:ext cx="1379220" cy="59489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1903A7-61B0-6FBA-CEE9-918BCCA0B0AB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>
              <a:off x="2971800" y="4538482"/>
              <a:ext cx="1379220" cy="142261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85B7C06-0DE7-0B55-AC87-9139E0EB8C0D}"/>
              </a:ext>
            </a:extLst>
          </p:cNvPr>
          <p:cNvGrpSpPr/>
          <p:nvPr/>
        </p:nvGrpSpPr>
        <p:grpSpPr>
          <a:xfrm>
            <a:off x="2971800" y="2712183"/>
            <a:ext cx="1379220" cy="3258144"/>
            <a:chOff x="2971800" y="2702955"/>
            <a:chExt cx="1379220" cy="325814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091C643-FACA-B4F6-B117-1FB5490619C6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 flipV="1">
              <a:off x="2971800" y="2702955"/>
              <a:ext cx="1379220" cy="2650152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5E4E78E-37D6-1E20-13B3-F3532A7FE810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 flipV="1">
              <a:off x="2971800" y="3519725"/>
              <a:ext cx="1379220" cy="1833382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FD264F9-9238-715C-26D8-D0DA932DA3EF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 flipV="1">
              <a:off x="2971800" y="4341255"/>
              <a:ext cx="1379220" cy="1011852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174020C-9CEE-8828-29EC-413F43F11A0F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 flipV="1">
              <a:off x="2971800" y="5133379"/>
              <a:ext cx="1379220" cy="219728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134DFB7-9EFF-D9B3-1DBC-2B0B059B8903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>
              <a:off x="2971800" y="5353107"/>
              <a:ext cx="1379220" cy="607992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F64A0FA-E897-03E3-CA71-11693C1583F9}"/>
              </a:ext>
            </a:extLst>
          </p:cNvPr>
          <p:cNvGrpSpPr/>
          <p:nvPr/>
        </p:nvGrpSpPr>
        <p:grpSpPr>
          <a:xfrm>
            <a:off x="4850130" y="2625862"/>
            <a:ext cx="1463040" cy="3258144"/>
            <a:chOff x="2887980" y="2702955"/>
            <a:chExt cx="1463040" cy="3258144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1953639-EBFF-6550-9D08-CDD51FEC5E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7980" y="2702955"/>
              <a:ext cx="1463040" cy="7709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B60130A-67AE-AF5E-BE1B-35EB1D8FD6A6}"/>
                </a:ext>
              </a:extLst>
            </p:cNvPr>
            <p:cNvCxnSpPr>
              <a:cxnSpLocks/>
            </p:cNvCxnSpPr>
            <p:nvPr/>
          </p:nvCxnSpPr>
          <p:spPr>
            <a:xfrm>
              <a:off x="2887980" y="2780048"/>
              <a:ext cx="1463040" cy="73967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C2EF51D-8A9F-170F-11EB-1855A511E28E}"/>
                </a:ext>
              </a:extLst>
            </p:cNvPr>
            <p:cNvCxnSpPr>
              <a:cxnSpLocks/>
            </p:cNvCxnSpPr>
            <p:nvPr/>
          </p:nvCxnSpPr>
          <p:spPr>
            <a:xfrm>
              <a:off x="2887980" y="2780048"/>
              <a:ext cx="1463040" cy="15612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3AA262A-ADF4-4237-EB68-7D48388C281C}"/>
                </a:ext>
              </a:extLst>
            </p:cNvPr>
            <p:cNvCxnSpPr>
              <a:cxnSpLocks/>
            </p:cNvCxnSpPr>
            <p:nvPr/>
          </p:nvCxnSpPr>
          <p:spPr>
            <a:xfrm>
              <a:off x="2887980" y="2780048"/>
              <a:ext cx="1463040" cy="23533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05D6EE6-F511-5F13-A5DF-51C6BDF4FB3F}"/>
                </a:ext>
              </a:extLst>
            </p:cNvPr>
            <p:cNvCxnSpPr>
              <a:cxnSpLocks/>
            </p:cNvCxnSpPr>
            <p:nvPr/>
          </p:nvCxnSpPr>
          <p:spPr>
            <a:xfrm>
              <a:off x="2887980" y="2780048"/>
              <a:ext cx="1463040" cy="318105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C3CE29C-D34C-C748-71A6-AA41E5C9C1DE}"/>
              </a:ext>
            </a:extLst>
          </p:cNvPr>
          <p:cNvGrpSpPr/>
          <p:nvPr/>
        </p:nvGrpSpPr>
        <p:grpSpPr>
          <a:xfrm>
            <a:off x="4853940" y="2625862"/>
            <a:ext cx="1459230" cy="3258144"/>
            <a:chOff x="2891790" y="2702955"/>
            <a:chExt cx="1459230" cy="3258144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2D2B43D-73EC-1B05-ED70-9C2656E8AF4F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 flipV="1">
              <a:off x="2891790" y="2702955"/>
              <a:ext cx="1459230" cy="893863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11FE88C-E207-CFAB-50FD-98F09D7AC01E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 flipV="1">
              <a:off x="2891790" y="3519725"/>
              <a:ext cx="1459230" cy="77093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CDC1D44-2D37-8BF6-6CCC-3C9107D01B52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>
              <a:off x="2891790" y="3596818"/>
              <a:ext cx="1459230" cy="744437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35AC86B-4B93-1039-51E8-4B082E681F96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>
              <a:off x="2891790" y="3596818"/>
              <a:ext cx="1459230" cy="1536561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1CACA53-5AD7-13ED-F76E-94B1487F80A5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>
              <a:off x="2891790" y="3596818"/>
              <a:ext cx="1459230" cy="2364281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AE211DE-B107-10C8-1CF5-5E225AC7C1F3}"/>
              </a:ext>
            </a:extLst>
          </p:cNvPr>
          <p:cNvGrpSpPr/>
          <p:nvPr/>
        </p:nvGrpSpPr>
        <p:grpSpPr>
          <a:xfrm>
            <a:off x="4853940" y="2625862"/>
            <a:ext cx="1457325" cy="3258144"/>
            <a:chOff x="2893695" y="2702955"/>
            <a:chExt cx="1457325" cy="3258144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E27738C-4EDC-8A1F-90CB-C18004371B47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 flipV="1">
              <a:off x="2893695" y="2702955"/>
              <a:ext cx="1457325" cy="171539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DFF25EF-4876-944F-3074-F055353389AB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 flipV="1">
              <a:off x="2893695" y="3519725"/>
              <a:ext cx="1457325" cy="89862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12CBF5F-482E-A7CC-28B3-EAF1EF37BD29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 flipV="1">
              <a:off x="2893695" y="4341255"/>
              <a:ext cx="1457325" cy="7709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9056CFE-6D5F-15A7-2BA1-1B5C26E3E68D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>
              <a:off x="2893695" y="4418348"/>
              <a:ext cx="1457325" cy="71503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329396E-6D26-5252-4647-17E8C7F0E95E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>
              <a:off x="2893695" y="4418348"/>
              <a:ext cx="1457325" cy="154275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FD94F93-6108-D514-471F-030DC5F19F76}"/>
              </a:ext>
            </a:extLst>
          </p:cNvPr>
          <p:cNvGrpSpPr/>
          <p:nvPr/>
        </p:nvGrpSpPr>
        <p:grpSpPr>
          <a:xfrm>
            <a:off x="4853940" y="2625862"/>
            <a:ext cx="1456372" cy="3258144"/>
            <a:chOff x="2894648" y="2702955"/>
            <a:chExt cx="1456372" cy="3258144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3DD21F2-7DC5-D55C-9E6C-0AF3CC097ACA}"/>
                </a:ext>
              </a:extLst>
            </p:cNvPr>
            <p:cNvCxnSpPr>
              <a:cxnSpLocks/>
              <a:stCxn id="12" idx="6"/>
            </p:cNvCxnSpPr>
            <p:nvPr/>
          </p:nvCxnSpPr>
          <p:spPr>
            <a:xfrm flipV="1">
              <a:off x="2894648" y="2702955"/>
              <a:ext cx="1456372" cy="250751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BCC351C-31AD-B2CF-86C7-6AA638BD400A}"/>
                </a:ext>
              </a:extLst>
            </p:cNvPr>
            <p:cNvCxnSpPr>
              <a:cxnSpLocks/>
              <a:stCxn id="12" idx="6"/>
            </p:cNvCxnSpPr>
            <p:nvPr/>
          </p:nvCxnSpPr>
          <p:spPr>
            <a:xfrm flipV="1">
              <a:off x="2894648" y="3519725"/>
              <a:ext cx="1456372" cy="169074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30ED6F1-3552-8D9D-0874-FCFD74D122A9}"/>
                </a:ext>
              </a:extLst>
            </p:cNvPr>
            <p:cNvCxnSpPr>
              <a:cxnSpLocks/>
              <a:stCxn id="12" idx="6"/>
            </p:cNvCxnSpPr>
            <p:nvPr/>
          </p:nvCxnSpPr>
          <p:spPr>
            <a:xfrm flipV="1">
              <a:off x="2894648" y="4341255"/>
              <a:ext cx="1456372" cy="86921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38364AF-052C-C637-6787-253F642B867E}"/>
                </a:ext>
              </a:extLst>
            </p:cNvPr>
            <p:cNvCxnSpPr>
              <a:cxnSpLocks/>
              <a:stCxn id="12" idx="6"/>
            </p:cNvCxnSpPr>
            <p:nvPr/>
          </p:nvCxnSpPr>
          <p:spPr>
            <a:xfrm flipV="1">
              <a:off x="2894648" y="5133379"/>
              <a:ext cx="1456372" cy="77093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9F8A1E0A-0F7B-0D73-B4EF-8945CE0FB643}"/>
                </a:ext>
              </a:extLst>
            </p:cNvPr>
            <p:cNvCxnSpPr>
              <a:cxnSpLocks/>
              <a:stCxn id="12" idx="6"/>
            </p:cNvCxnSpPr>
            <p:nvPr/>
          </p:nvCxnSpPr>
          <p:spPr>
            <a:xfrm>
              <a:off x="2894648" y="5210472"/>
              <a:ext cx="1456372" cy="75062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6D7A9D2-659A-1142-EBA6-BA359B15FFCA}"/>
              </a:ext>
            </a:extLst>
          </p:cNvPr>
          <p:cNvGrpSpPr/>
          <p:nvPr/>
        </p:nvGrpSpPr>
        <p:grpSpPr>
          <a:xfrm>
            <a:off x="4853940" y="2625862"/>
            <a:ext cx="1455896" cy="3335237"/>
            <a:chOff x="2895124" y="2702955"/>
            <a:chExt cx="1455896" cy="3335237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C110D4D-3CDD-9979-9EA7-58C76C25CC49}"/>
                </a:ext>
              </a:extLst>
            </p:cNvPr>
            <p:cNvCxnSpPr>
              <a:cxnSpLocks/>
              <a:stCxn id="13" idx="6"/>
            </p:cNvCxnSpPr>
            <p:nvPr/>
          </p:nvCxnSpPr>
          <p:spPr>
            <a:xfrm flipV="1">
              <a:off x="2895124" y="2702955"/>
              <a:ext cx="1455896" cy="3335237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26BFC82-D660-4DB0-20FF-08FE29E261F7}"/>
                </a:ext>
              </a:extLst>
            </p:cNvPr>
            <p:cNvCxnSpPr>
              <a:cxnSpLocks/>
              <a:stCxn id="13" idx="6"/>
            </p:cNvCxnSpPr>
            <p:nvPr/>
          </p:nvCxnSpPr>
          <p:spPr>
            <a:xfrm flipV="1">
              <a:off x="2895124" y="3519725"/>
              <a:ext cx="1455896" cy="2518467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8A7C95A3-991E-426C-7712-977ED9CC201D}"/>
                </a:ext>
              </a:extLst>
            </p:cNvPr>
            <p:cNvCxnSpPr>
              <a:cxnSpLocks/>
              <a:stCxn id="13" idx="6"/>
            </p:cNvCxnSpPr>
            <p:nvPr/>
          </p:nvCxnSpPr>
          <p:spPr>
            <a:xfrm flipV="1">
              <a:off x="2895124" y="4341255"/>
              <a:ext cx="1455896" cy="1696937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3CF24FF-0BBC-7FB4-376B-8C59AD059C16}"/>
                </a:ext>
              </a:extLst>
            </p:cNvPr>
            <p:cNvCxnSpPr>
              <a:cxnSpLocks/>
              <a:stCxn id="13" idx="6"/>
            </p:cNvCxnSpPr>
            <p:nvPr/>
          </p:nvCxnSpPr>
          <p:spPr>
            <a:xfrm flipV="1">
              <a:off x="2895124" y="5133379"/>
              <a:ext cx="1455896" cy="904813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53123F5-06E3-3BBB-82BF-8347697D452B}"/>
                </a:ext>
              </a:extLst>
            </p:cNvPr>
            <p:cNvCxnSpPr>
              <a:cxnSpLocks/>
              <a:stCxn id="13" idx="6"/>
            </p:cNvCxnSpPr>
            <p:nvPr/>
          </p:nvCxnSpPr>
          <p:spPr>
            <a:xfrm flipV="1">
              <a:off x="2895124" y="5961099"/>
              <a:ext cx="1455896" cy="77093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110943B-1A8B-6C0D-5430-FB96BF816F3B}"/>
              </a:ext>
            </a:extLst>
          </p:cNvPr>
          <p:cNvGrpSpPr/>
          <p:nvPr/>
        </p:nvGrpSpPr>
        <p:grpSpPr>
          <a:xfrm>
            <a:off x="6797516" y="2616634"/>
            <a:ext cx="1463040" cy="3335237"/>
            <a:chOff x="5002530" y="2778262"/>
            <a:chExt cx="1463040" cy="3335237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351C08C8-0CC6-F7D1-FCC4-31E5FA3D37E9}"/>
                </a:ext>
              </a:extLst>
            </p:cNvPr>
            <p:cNvGrpSpPr/>
            <p:nvPr/>
          </p:nvGrpSpPr>
          <p:grpSpPr>
            <a:xfrm>
              <a:off x="5002530" y="2778262"/>
              <a:ext cx="1463040" cy="3258144"/>
              <a:chOff x="2887980" y="2702955"/>
              <a:chExt cx="1463040" cy="3258144"/>
            </a:xfrm>
          </p:grpSpPr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17134BCF-2051-CFF4-031F-AF0C376BB6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87980" y="2702955"/>
                <a:ext cx="1463040" cy="77093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382D1698-1263-3DF8-2569-DA4BD47363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7980" y="2780048"/>
                <a:ext cx="1463040" cy="739677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4C76D5DF-DABF-2F78-F069-932A576570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7980" y="2780048"/>
                <a:ext cx="1463040" cy="1561207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0298BB3E-7244-3F09-FD50-10497FA99C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7980" y="2780048"/>
                <a:ext cx="1463040" cy="2353331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A28647F-D151-8766-1120-15C206F2F9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7980" y="2780048"/>
                <a:ext cx="1463040" cy="3181051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4316F487-E414-45D0-51CF-356BE1CEF5BC}"/>
                </a:ext>
              </a:extLst>
            </p:cNvPr>
            <p:cNvGrpSpPr/>
            <p:nvPr/>
          </p:nvGrpSpPr>
          <p:grpSpPr>
            <a:xfrm>
              <a:off x="5006340" y="2778262"/>
              <a:ext cx="1459230" cy="3258144"/>
              <a:chOff x="2891790" y="2702955"/>
              <a:chExt cx="1459230" cy="3258144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B50D7F09-A5A9-3328-7693-0F6FE2CE90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1790" y="2702955"/>
                <a:ext cx="1459230" cy="893863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ABF1CE4C-37F7-C44A-A60E-2981415AF5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1790" y="3519725"/>
                <a:ext cx="1459230" cy="77093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4B08F50B-23A5-FAA0-9212-C65E43C72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1790" y="3596818"/>
                <a:ext cx="1459230" cy="744437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7DFB83AF-48C0-4FBF-4467-833737B27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1790" y="3596818"/>
                <a:ext cx="1459230" cy="1536561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6566A4EB-DFBB-F5AF-4764-978DECACDC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1790" y="3596818"/>
                <a:ext cx="1459230" cy="2364281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9E4B5EFD-1225-A232-8D58-D4E1D1DEC763}"/>
                </a:ext>
              </a:extLst>
            </p:cNvPr>
            <p:cNvGrpSpPr/>
            <p:nvPr/>
          </p:nvGrpSpPr>
          <p:grpSpPr>
            <a:xfrm>
              <a:off x="5006340" y="2778262"/>
              <a:ext cx="1457325" cy="3258144"/>
              <a:chOff x="2893695" y="2702955"/>
              <a:chExt cx="1457325" cy="3258144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3423FFE3-88DF-B734-B563-1D8C32428A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3695" y="2702955"/>
                <a:ext cx="1457325" cy="1715393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A5BEFC4F-E0FC-57E2-2683-E08E3128C3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3695" y="3519725"/>
                <a:ext cx="1457325" cy="898623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D313E2BB-FAF9-73F6-9D89-1AD9269CC7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3695" y="4341255"/>
                <a:ext cx="1457325" cy="77093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D2A16869-84A6-2E35-CF91-C79349F5D4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3695" y="4418348"/>
                <a:ext cx="1457325" cy="715031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CEFC3D8B-FDD4-5708-B48A-65D5A3D127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3695" y="4418348"/>
                <a:ext cx="1457325" cy="1542751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3A545410-3B65-CDF0-C2E9-7B8CD0791562}"/>
                </a:ext>
              </a:extLst>
            </p:cNvPr>
            <p:cNvGrpSpPr/>
            <p:nvPr/>
          </p:nvGrpSpPr>
          <p:grpSpPr>
            <a:xfrm>
              <a:off x="5006340" y="2778262"/>
              <a:ext cx="1456372" cy="3258144"/>
              <a:chOff x="2894648" y="2702955"/>
              <a:chExt cx="1456372" cy="3258144"/>
            </a:xfrm>
          </p:grpSpPr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8274376F-4794-7AED-A71A-80CF631A69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4648" y="2702955"/>
                <a:ext cx="1456372" cy="2507517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A49D255F-A89A-B3C3-FC47-53B8E46D88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4648" y="3519725"/>
                <a:ext cx="1456372" cy="1690747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4A275C0A-2B22-E1EE-7924-392A62DB2F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4648" y="4341255"/>
                <a:ext cx="1456372" cy="869217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BFA3D35A-F3B5-82CB-ABD4-A698FAFE84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4648" y="5133379"/>
                <a:ext cx="1456372" cy="7709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0EADE7A-1FD6-0902-F86C-D9C5EA6B9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4648" y="5210472"/>
                <a:ext cx="1456372" cy="750627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0B67D875-2240-5B12-F092-C69E1D328120}"/>
                </a:ext>
              </a:extLst>
            </p:cNvPr>
            <p:cNvGrpSpPr/>
            <p:nvPr/>
          </p:nvGrpSpPr>
          <p:grpSpPr>
            <a:xfrm>
              <a:off x="5006340" y="2778262"/>
              <a:ext cx="1455896" cy="3335237"/>
              <a:chOff x="2895124" y="2702955"/>
              <a:chExt cx="1455896" cy="3335237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BACCD89-E5B0-0942-623F-5AFF814BA7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5124" y="2702955"/>
                <a:ext cx="1455896" cy="3335237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41CE0DAA-E95C-5883-238A-249A7926C9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5124" y="3519725"/>
                <a:ext cx="1455896" cy="2518467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234D4AB3-C514-E88D-22DE-319DFC0EBF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5124" y="4341255"/>
                <a:ext cx="1455896" cy="1696937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796A54FC-227C-D0FB-181E-6AD8D6BCCC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5124" y="5133379"/>
                <a:ext cx="1455896" cy="904813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101FA65A-3B15-4542-2D88-731CF686AE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5124" y="5961099"/>
                <a:ext cx="1455896" cy="77093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5199E40A-0651-5AC2-ACF5-5D9C1B2989AF}"/>
              </a:ext>
            </a:extLst>
          </p:cNvPr>
          <p:cNvCxnSpPr>
            <a:cxnSpLocks/>
            <a:stCxn id="29" idx="2"/>
            <a:endCxn id="24" idx="6"/>
          </p:cNvCxnSpPr>
          <p:nvPr/>
        </p:nvCxnSpPr>
        <p:spPr>
          <a:xfrm flipH="1" flipV="1">
            <a:off x="8770620" y="2635090"/>
            <a:ext cx="1040130" cy="16056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00345BFD-4C55-1F34-A6B8-E5553DE74E4F}"/>
              </a:ext>
            </a:extLst>
          </p:cNvPr>
          <p:cNvCxnSpPr>
            <a:cxnSpLocks/>
            <a:stCxn id="29" idx="2"/>
            <a:endCxn id="25" idx="6"/>
          </p:cNvCxnSpPr>
          <p:nvPr/>
        </p:nvCxnSpPr>
        <p:spPr>
          <a:xfrm flipH="1" flipV="1">
            <a:off x="8770620" y="3451860"/>
            <a:ext cx="1040130" cy="7889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85CC9AB6-D724-95DE-BA94-EB9E72858882}"/>
              </a:ext>
            </a:extLst>
          </p:cNvPr>
          <p:cNvCxnSpPr>
            <a:cxnSpLocks/>
            <a:stCxn id="29" idx="2"/>
            <a:endCxn id="26" idx="6"/>
          </p:cNvCxnSpPr>
          <p:nvPr/>
        </p:nvCxnSpPr>
        <p:spPr>
          <a:xfrm flipH="1">
            <a:off x="8770620" y="4240765"/>
            <a:ext cx="1040130" cy="32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BC6AF89-7D92-64F5-31F3-F7D1143715A9}"/>
              </a:ext>
            </a:extLst>
          </p:cNvPr>
          <p:cNvCxnSpPr>
            <a:cxnSpLocks/>
            <a:stCxn id="29" idx="2"/>
            <a:endCxn id="27" idx="6"/>
          </p:cNvCxnSpPr>
          <p:nvPr/>
        </p:nvCxnSpPr>
        <p:spPr>
          <a:xfrm flipH="1">
            <a:off x="8770620" y="4240765"/>
            <a:ext cx="1040130" cy="8247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78A2906-5126-84E7-6CAA-BA83E7E5EB44}"/>
              </a:ext>
            </a:extLst>
          </p:cNvPr>
          <p:cNvCxnSpPr>
            <a:cxnSpLocks/>
            <a:stCxn id="29" idx="2"/>
            <a:endCxn id="28" idx="6"/>
          </p:cNvCxnSpPr>
          <p:nvPr/>
        </p:nvCxnSpPr>
        <p:spPr>
          <a:xfrm flipH="1">
            <a:off x="8770620" y="4240765"/>
            <a:ext cx="1040130" cy="16524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Right Arrow 193">
            <a:extLst>
              <a:ext uri="{FF2B5EF4-FFF2-40B4-BE49-F238E27FC236}">
                <a16:creationId xmlns:a16="http://schemas.microsoft.com/office/drawing/2014/main" id="{159D8943-85CC-6916-EB24-BB173A18EB31}"/>
              </a:ext>
            </a:extLst>
          </p:cNvPr>
          <p:cNvSpPr/>
          <p:nvPr/>
        </p:nvSpPr>
        <p:spPr>
          <a:xfrm>
            <a:off x="1695450" y="2771300"/>
            <a:ext cx="594360" cy="34433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ight Arrow 194">
            <a:extLst>
              <a:ext uri="{FF2B5EF4-FFF2-40B4-BE49-F238E27FC236}">
                <a16:creationId xmlns:a16="http://schemas.microsoft.com/office/drawing/2014/main" id="{1B266862-7BFC-B37B-6C66-61E21FBBEB7F}"/>
              </a:ext>
            </a:extLst>
          </p:cNvPr>
          <p:cNvSpPr/>
          <p:nvPr/>
        </p:nvSpPr>
        <p:spPr>
          <a:xfrm>
            <a:off x="1703070" y="3547613"/>
            <a:ext cx="594360" cy="34433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ight Arrow 195">
            <a:extLst>
              <a:ext uri="{FF2B5EF4-FFF2-40B4-BE49-F238E27FC236}">
                <a16:creationId xmlns:a16="http://schemas.microsoft.com/office/drawing/2014/main" id="{D548D07E-5F0F-F49D-3AF0-8B601A9B08F4}"/>
              </a:ext>
            </a:extLst>
          </p:cNvPr>
          <p:cNvSpPr/>
          <p:nvPr/>
        </p:nvSpPr>
        <p:spPr>
          <a:xfrm>
            <a:off x="1703070" y="4341255"/>
            <a:ext cx="594360" cy="34433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ight Arrow 196">
            <a:extLst>
              <a:ext uri="{FF2B5EF4-FFF2-40B4-BE49-F238E27FC236}">
                <a16:creationId xmlns:a16="http://schemas.microsoft.com/office/drawing/2014/main" id="{C7FB962C-F98E-B9B4-E16F-274A49328194}"/>
              </a:ext>
            </a:extLst>
          </p:cNvPr>
          <p:cNvSpPr/>
          <p:nvPr/>
        </p:nvSpPr>
        <p:spPr>
          <a:xfrm>
            <a:off x="1703070" y="5252471"/>
            <a:ext cx="594360" cy="34433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ounded Rectangle 197">
            <a:extLst>
              <a:ext uri="{FF2B5EF4-FFF2-40B4-BE49-F238E27FC236}">
                <a16:creationId xmlns:a16="http://schemas.microsoft.com/office/drawing/2014/main" id="{375FF708-7F4C-776E-49D2-81778828BB4C}"/>
              </a:ext>
            </a:extLst>
          </p:cNvPr>
          <p:cNvSpPr/>
          <p:nvPr/>
        </p:nvSpPr>
        <p:spPr>
          <a:xfrm>
            <a:off x="838200" y="2625862"/>
            <a:ext cx="1021080" cy="325814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Inputs</a:t>
            </a:r>
          </a:p>
        </p:txBody>
      </p:sp>
      <p:sp>
        <p:nvSpPr>
          <p:cNvPr id="199" name="Right Arrow 198">
            <a:extLst>
              <a:ext uri="{FF2B5EF4-FFF2-40B4-BE49-F238E27FC236}">
                <a16:creationId xmlns:a16="http://schemas.microsoft.com/office/drawing/2014/main" id="{6D15002B-369C-DAFB-DA1E-5FD55C040DAC}"/>
              </a:ext>
            </a:extLst>
          </p:cNvPr>
          <p:cNvSpPr/>
          <p:nvPr/>
        </p:nvSpPr>
        <p:spPr>
          <a:xfrm>
            <a:off x="10521314" y="3908100"/>
            <a:ext cx="1152525" cy="66533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B5E5E266-6E32-1EA7-5D55-BF02C156C882}"/>
              </a:ext>
            </a:extLst>
          </p:cNvPr>
          <p:cNvGrpSpPr/>
          <p:nvPr/>
        </p:nvGrpSpPr>
        <p:grpSpPr>
          <a:xfrm>
            <a:off x="8770620" y="137160"/>
            <a:ext cx="3055396" cy="2234201"/>
            <a:chOff x="8770620" y="137160"/>
            <a:chExt cx="3055396" cy="2234201"/>
          </a:xfrm>
        </p:grpSpPr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63B3E40E-7570-878D-4840-10B710893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01624" y="925621"/>
              <a:ext cx="624392" cy="1445740"/>
            </a:xfrm>
            <a:prstGeom prst="rect">
              <a:avLst/>
            </a:prstGeom>
          </p:spPr>
        </p:pic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71AED48-149B-4E91-A1C5-3CF1BDD4B116}"/>
                </a:ext>
              </a:extLst>
            </p:cNvPr>
            <p:cNvSpPr txBox="1"/>
            <p:nvPr/>
          </p:nvSpPr>
          <p:spPr>
            <a:xfrm>
              <a:off x="8770620" y="137160"/>
              <a:ext cx="30553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Each edge has a “weight” that tells the network how to propagate values from the input to the output.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5649856"/>
      </p:ext>
    </p:extLst>
  </p:cSld>
  <p:clrMapOvr>
    <a:masterClrMapping/>
  </p:clrMapOvr>
  <p:transition spd="slow">
    <p:push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CE506-1B75-B5E7-B589-F442AB807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5A595-CCA3-FE7B-76E5-5A77205A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7B389-8F15-BBE5-EE2D-B336DFE3B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neural network is a function that looks something* like this</a:t>
            </a:r>
          </a:p>
          <a:p>
            <a:r>
              <a:rPr lang="en-US" dirty="0"/>
              <a:t>If you give it a bunch of examples of (Input, Output) pairs, it can “learn” weights to predict future examples.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“Learn” = “Solve an optimization problem to find the best weights”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0E592-DB78-9DD3-8136-FCE0B5CB89E1}"/>
              </a:ext>
            </a:extLst>
          </p:cNvPr>
          <p:cNvSpPr txBox="1"/>
          <p:nvPr/>
        </p:nvSpPr>
        <p:spPr>
          <a:xfrm>
            <a:off x="457200" y="6488668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*very simplified, relative to current state of the art…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9D1C86-350C-12B4-C0BE-32AA44561F43}"/>
              </a:ext>
            </a:extLst>
          </p:cNvPr>
          <p:cNvGrpSpPr/>
          <p:nvPr/>
        </p:nvGrpSpPr>
        <p:grpSpPr>
          <a:xfrm>
            <a:off x="6789592" y="4486640"/>
            <a:ext cx="4884247" cy="1725919"/>
            <a:chOff x="838200" y="2383630"/>
            <a:chExt cx="10835639" cy="382892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DE295F4-8D9E-268C-72ED-C7E65F8C7CF2}"/>
                </a:ext>
              </a:extLst>
            </p:cNvPr>
            <p:cNvSpPr/>
            <p:nvPr/>
          </p:nvSpPr>
          <p:spPr>
            <a:xfrm>
              <a:off x="2468880" y="2667000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878E18-A2B6-8EC8-359F-F65E83BC5811}"/>
                </a:ext>
              </a:extLst>
            </p:cNvPr>
            <p:cNvSpPr/>
            <p:nvPr/>
          </p:nvSpPr>
          <p:spPr>
            <a:xfrm>
              <a:off x="2468880" y="3481625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6F17577-B6F2-1373-5471-D336790BE291}"/>
                </a:ext>
              </a:extLst>
            </p:cNvPr>
            <p:cNvSpPr/>
            <p:nvPr/>
          </p:nvSpPr>
          <p:spPr>
            <a:xfrm>
              <a:off x="2468880" y="4296250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362EB7D-FA0F-12D1-BFF0-08EE75ABBF0D}"/>
                </a:ext>
              </a:extLst>
            </p:cNvPr>
            <p:cNvSpPr/>
            <p:nvPr/>
          </p:nvSpPr>
          <p:spPr>
            <a:xfrm>
              <a:off x="2468880" y="5110875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31EBB87-2A6B-C4EF-B9D8-F73642245039}"/>
                </a:ext>
              </a:extLst>
            </p:cNvPr>
            <p:cNvGrpSpPr/>
            <p:nvPr/>
          </p:nvGrpSpPr>
          <p:grpSpPr>
            <a:xfrm>
              <a:off x="4351020" y="2451495"/>
              <a:ext cx="502920" cy="3761064"/>
              <a:chOff x="4351020" y="2451495"/>
              <a:chExt cx="502920" cy="376106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47FCEBE-BB27-2E67-1D3E-7A7C4832BF39}"/>
                  </a:ext>
                </a:extLst>
              </p:cNvPr>
              <p:cNvSpPr/>
              <p:nvPr/>
            </p:nvSpPr>
            <p:spPr>
              <a:xfrm>
                <a:off x="4351020" y="2451495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91E8137-D8DE-ADC4-19D5-99569AD3F8E9}"/>
                  </a:ext>
                </a:extLst>
              </p:cNvPr>
              <p:cNvSpPr/>
              <p:nvPr/>
            </p:nvSpPr>
            <p:spPr>
              <a:xfrm>
                <a:off x="4351020" y="3268265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69D7FB5-B028-0586-0A45-582222C82045}"/>
                  </a:ext>
                </a:extLst>
              </p:cNvPr>
              <p:cNvSpPr/>
              <p:nvPr/>
            </p:nvSpPr>
            <p:spPr>
              <a:xfrm>
                <a:off x="4351020" y="4089795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F4508ED-135F-E0E9-2176-770CB6331015}"/>
                  </a:ext>
                </a:extLst>
              </p:cNvPr>
              <p:cNvSpPr/>
              <p:nvPr/>
            </p:nvSpPr>
            <p:spPr>
              <a:xfrm>
                <a:off x="4351020" y="4881919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6DDEA1-8EE6-4AD5-921A-51D3614BFBB1}"/>
                  </a:ext>
                </a:extLst>
              </p:cNvPr>
              <p:cNvSpPr/>
              <p:nvPr/>
            </p:nvSpPr>
            <p:spPr>
              <a:xfrm>
                <a:off x="4351020" y="5709639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7BBDF79-68BA-0468-E0F3-5DDF293545F6}"/>
                </a:ext>
              </a:extLst>
            </p:cNvPr>
            <p:cNvGrpSpPr/>
            <p:nvPr/>
          </p:nvGrpSpPr>
          <p:grpSpPr>
            <a:xfrm>
              <a:off x="6309360" y="2415899"/>
              <a:ext cx="502920" cy="3761064"/>
              <a:chOff x="4351020" y="2451495"/>
              <a:chExt cx="502920" cy="3761064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6E6C6F0-C898-4C56-8BE1-0FAAAB02B148}"/>
                  </a:ext>
                </a:extLst>
              </p:cNvPr>
              <p:cNvSpPr/>
              <p:nvPr/>
            </p:nvSpPr>
            <p:spPr>
              <a:xfrm>
                <a:off x="4351020" y="2451495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D998816-CF4F-5AFA-F999-5E198384D6FF}"/>
                  </a:ext>
                </a:extLst>
              </p:cNvPr>
              <p:cNvSpPr/>
              <p:nvPr/>
            </p:nvSpPr>
            <p:spPr>
              <a:xfrm>
                <a:off x="4351020" y="3268265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B5A03D2-9B6D-E157-89E4-499179909550}"/>
                  </a:ext>
                </a:extLst>
              </p:cNvPr>
              <p:cNvSpPr/>
              <p:nvPr/>
            </p:nvSpPr>
            <p:spPr>
              <a:xfrm>
                <a:off x="4351020" y="4089795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7836FB9-D2D3-2340-06FB-515B5F9F437C}"/>
                  </a:ext>
                </a:extLst>
              </p:cNvPr>
              <p:cNvSpPr/>
              <p:nvPr/>
            </p:nvSpPr>
            <p:spPr>
              <a:xfrm>
                <a:off x="4351020" y="4881919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AB905EC-523A-C022-4B18-EA59742D9FFA}"/>
                  </a:ext>
                </a:extLst>
              </p:cNvPr>
              <p:cNvSpPr/>
              <p:nvPr/>
            </p:nvSpPr>
            <p:spPr>
              <a:xfrm>
                <a:off x="4351020" y="5709639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9AA0E30-2EDB-A0CB-42FB-A800D6EC3A92}"/>
                </a:ext>
              </a:extLst>
            </p:cNvPr>
            <p:cNvGrpSpPr/>
            <p:nvPr/>
          </p:nvGrpSpPr>
          <p:grpSpPr>
            <a:xfrm>
              <a:off x="8267700" y="2383630"/>
              <a:ext cx="502920" cy="3761064"/>
              <a:chOff x="4351020" y="2451495"/>
              <a:chExt cx="502920" cy="3761064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75E3939-BDA7-093E-528D-84707468C803}"/>
                  </a:ext>
                </a:extLst>
              </p:cNvPr>
              <p:cNvSpPr/>
              <p:nvPr/>
            </p:nvSpPr>
            <p:spPr>
              <a:xfrm>
                <a:off x="4351020" y="2451495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4EB4755-DE2B-71E2-15B5-8A2206086D8C}"/>
                  </a:ext>
                </a:extLst>
              </p:cNvPr>
              <p:cNvSpPr/>
              <p:nvPr/>
            </p:nvSpPr>
            <p:spPr>
              <a:xfrm>
                <a:off x="4351020" y="3268265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BA1BDB7-961F-E906-68E7-B16749540222}"/>
                  </a:ext>
                </a:extLst>
              </p:cNvPr>
              <p:cNvSpPr/>
              <p:nvPr/>
            </p:nvSpPr>
            <p:spPr>
              <a:xfrm>
                <a:off x="4351020" y="4089795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A837102-2B57-9682-8203-851A89400513}"/>
                  </a:ext>
                </a:extLst>
              </p:cNvPr>
              <p:cNvSpPr/>
              <p:nvPr/>
            </p:nvSpPr>
            <p:spPr>
              <a:xfrm>
                <a:off x="4351020" y="4881919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E621AC2-86E8-75AC-0B56-7022F3B61260}"/>
                  </a:ext>
                </a:extLst>
              </p:cNvPr>
              <p:cNvSpPr/>
              <p:nvPr/>
            </p:nvSpPr>
            <p:spPr>
              <a:xfrm>
                <a:off x="4351020" y="5709639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132AACC-E6C0-C461-7EA8-CEB5C9C949CB}"/>
                </a:ext>
              </a:extLst>
            </p:cNvPr>
            <p:cNvSpPr/>
            <p:nvPr/>
          </p:nvSpPr>
          <p:spPr>
            <a:xfrm>
              <a:off x="9810750" y="3989305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96153C7-A69F-5E3C-F003-640A0A41A551}"/>
                </a:ext>
              </a:extLst>
            </p:cNvPr>
            <p:cNvGrpSpPr/>
            <p:nvPr/>
          </p:nvGrpSpPr>
          <p:grpSpPr>
            <a:xfrm>
              <a:off x="2971800" y="2702955"/>
              <a:ext cx="1379220" cy="3258144"/>
              <a:chOff x="2971800" y="2702955"/>
              <a:chExt cx="1379220" cy="3258144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95EC515-E74B-C464-A150-DC81ED3D99F7}"/>
                  </a:ext>
                </a:extLst>
              </p:cNvPr>
              <p:cNvCxnSpPr>
                <a:endCxn id="9" idx="2"/>
              </p:cNvCxnSpPr>
              <p:nvPr/>
            </p:nvCxnSpPr>
            <p:spPr>
              <a:xfrm flipV="1">
                <a:off x="2971800" y="2702955"/>
                <a:ext cx="1379220" cy="21550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E42F962-D38E-BEE6-D4CC-2EB326010509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>
                <a:off x="2971800" y="2943465"/>
                <a:ext cx="1379220" cy="57626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7A8F852-10DB-CAF4-2796-8CCB13F0FA73}"/>
                  </a:ext>
                </a:extLst>
              </p:cNvPr>
              <p:cNvCxnSpPr>
                <a:cxnSpLocks/>
                <a:stCxn id="5" idx="6"/>
                <a:endCxn id="11" idx="2"/>
              </p:cNvCxnSpPr>
              <p:nvPr/>
            </p:nvCxnSpPr>
            <p:spPr>
              <a:xfrm>
                <a:off x="2971800" y="2918460"/>
                <a:ext cx="1379220" cy="142279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3A7AC14-EB72-14A6-576F-1C2E5DFCEEC3}"/>
                  </a:ext>
                </a:extLst>
              </p:cNvPr>
              <p:cNvCxnSpPr>
                <a:cxnSpLocks/>
                <a:stCxn id="5" idx="6"/>
                <a:endCxn id="12" idx="2"/>
              </p:cNvCxnSpPr>
              <p:nvPr/>
            </p:nvCxnSpPr>
            <p:spPr>
              <a:xfrm>
                <a:off x="2971800" y="2918460"/>
                <a:ext cx="1379220" cy="221491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4FE34BC-C837-C915-2900-04C4F865B014}"/>
                  </a:ext>
                </a:extLst>
              </p:cNvPr>
              <p:cNvCxnSpPr>
                <a:cxnSpLocks/>
                <a:endCxn id="13" idx="2"/>
              </p:cNvCxnSpPr>
              <p:nvPr/>
            </p:nvCxnSpPr>
            <p:spPr>
              <a:xfrm>
                <a:off x="2971800" y="2979420"/>
                <a:ext cx="1379220" cy="298167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1CC280C-5017-0E3E-92AC-1A355D47E74F}"/>
                </a:ext>
              </a:extLst>
            </p:cNvPr>
            <p:cNvGrpSpPr/>
            <p:nvPr/>
          </p:nvGrpSpPr>
          <p:grpSpPr>
            <a:xfrm>
              <a:off x="2971800" y="2712183"/>
              <a:ext cx="1379220" cy="3258144"/>
              <a:chOff x="2971800" y="2702955"/>
              <a:chExt cx="1379220" cy="3258144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313C7A4-B410-FF0E-FCC2-D8394A280F53}"/>
                  </a:ext>
                </a:extLst>
              </p:cNvPr>
              <p:cNvCxnSpPr>
                <a:cxnSpLocks/>
                <a:stCxn id="6" idx="6"/>
              </p:cNvCxnSpPr>
              <p:nvPr/>
            </p:nvCxnSpPr>
            <p:spPr>
              <a:xfrm flipV="1">
                <a:off x="2971800" y="2702955"/>
                <a:ext cx="1379220" cy="102090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1374E5C-C5C2-1CF2-599F-D1430132A4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71800" y="3519725"/>
                <a:ext cx="1379220" cy="18526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8136678-F682-B0D5-9D56-0FDCA0C2E3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1800" y="3726361"/>
                <a:ext cx="1379220" cy="61489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BCDC77F-8A7A-F90E-D731-834C88601731}"/>
                  </a:ext>
                </a:extLst>
              </p:cNvPr>
              <p:cNvCxnSpPr>
                <a:cxnSpLocks/>
                <a:stCxn id="6" idx="6"/>
              </p:cNvCxnSpPr>
              <p:nvPr/>
            </p:nvCxnSpPr>
            <p:spPr>
              <a:xfrm>
                <a:off x="2971800" y="3723857"/>
                <a:ext cx="1379220" cy="140952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1ED686E-CD6E-731B-B22A-4A7EA7DDFA5B}"/>
                  </a:ext>
                </a:extLst>
              </p:cNvPr>
              <p:cNvCxnSpPr>
                <a:cxnSpLocks/>
                <a:stCxn id="6" idx="6"/>
              </p:cNvCxnSpPr>
              <p:nvPr/>
            </p:nvCxnSpPr>
            <p:spPr>
              <a:xfrm>
                <a:off x="2971800" y="3723857"/>
                <a:ext cx="1379220" cy="223724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B72367E-F31E-2FC0-6F5F-B81AF07F98B5}"/>
                </a:ext>
              </a:extLst>
            </p:cNvPr>
            <p:cNvGrpSpPr/>
            <p:nvPr/>
          </p:nvGrpSpPr>
          <p:grpSpPr>
            <a:xfrm>
              <a:off x="2971800" y="2712183"/>
              <a:ext cx="1379220" cy="3258144"/>
              <a:chOff x="2971800" y="2702955"/>
              <a:chExt cx="1379220" cy="3258144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F4EF776-5C94-518A-6C6F-430F2745406C}"/>
                  </a:ext>
                </a:extLst>
              </p:cNvPr>
              <p:cNvCxnSpPr>
                <a:cxnSpLocks/>
                <a:stCxn id="7" idx="6"/>
              </p:cNvCxnSpPr>
              <p:nvPr/>
            </p:nvCxnSpPr>
            <p:spPr>
              <a:xfrm flipV="1">
                <a:off x="2971800" y="2702955"/>
                <a:ext cx="1379220" cy="1835527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527A6B8-8768-B2A1-7A12-65DFE3358146}"/>
                  </a:ext>
                </a:extLst>
              </p:cNvPr>
              <p:cNvCxnSpPr>
                <a:cxnSpLocks/>
                <a:stCxn id="7" idx="6"/>
              </p:cNvCxnSpPr>
              <p:nvPr/>
            </p:nvCxnSpPr>
            <p:spPr>
              <a:xfrm flipV="1">
                <a:off x="2971800" y="3519725"/>
                <a:ext cx="1379220" cy="1018757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3BCBB73-275F-43F5-D220-730991E1C7C5}"/>
                  </a:ext>
                </a:extLst>
              </p:cNvPr>
              <p:cNvCxnSpPr>
                <a:cxnSpLocks/>
                <a:stCxn id="7" idx="6"/>
              </p:cNvCxnSpPr>
              <p:nvPr/>
            </p:nvCxnSpPr>
            <p:spPr>
              <a:xfrm flipV="1">
                <a:off x="2971800" y="4341255"/>
                <a:ext cx="1379220" cy="197227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F677208-B15E-7228-FD9A-4CFDA6C3AEC5}"/>
                  </a:ext>
                </a:extLst>
              </p:cNvPr>
              <p:cNvCxnSpPr>
                <a:cxnSpLocks/>
                <a:stCxn id="7" idx="6"/>
              </p:cNvCxnSpPr>
              <p:nvPr/>
            </p:nvCxnSpPr>
            <p:spPr>
              <a:xfrm>
                <a:off x="2971800" y="4538482"/>
                <a:ext cx="1379220" cy="594897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9292088-1047-70CB-0C34-8A2963CCEA21}"/>
                  </a:ext>
                </a:extLst>
              </p:cNvPr>
              <p:cNvCxnSpPr>
                <a:cxnSpLocks/>
                <a:stCxn id="7" idx="6"/>
              </p:cNvCxnSpPr>
              <p:nvPr/>
            </p:nvCxnSpPr>
            <p:spPr>
              <a:xfrm>
                <a:off x="2971800" y="4538482"/>
                <a:ext cx="1379220" cy="1422617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CCAB673-4442-4F69-2847-7AD7779810D0}"/>
                </a:ext>
              </a:extLst>
            </p:cNvPr>
            <p:cNvGrpSpPr/>
            <p:nvPr/>
          </p:nvGrpSpPr>
          <p:grpSpPr>
            <a:xfrm>
              <a:off x="2971800" y="2712183"/>
              <a:ext cx="1379220" cy="3258144"/>
              <a:chOff x="2971800" y="2702955"/>
              <a:chExt cx="1379220" cy="3258144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E193240-9323-8066-C8A8-A61A4D92C826}"/>
                  </a:ext>
                </a:extLst>
              </p:cNvPr>
              <p:cNvCxnSpPr>
                <a:cxnSpLocks/>
                <a:stCxn id="8" idx="6"/>
              </p:cNvCxnSpPr>
              <p:nvPr/>
            </p:nvCxnSpPr>
            <p:spPr>
              <a:xfrm flipV="1">
                <a:off x="2971800" y="2702955"/>
                <a:ext cx="1379220" cy="2650152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57C9408-B081-A61C-065E-4D128F741629}"/>
                  </a:ext>
                </a:extLst>
              </p:cNvPr>
              <p:cNvCxnSpPr>
                <a:cxnSpLocks/>
                <a:stCxn id="8" idx="6"/>
              </p:cNvCxnSpPr>
              <p:nvPr/>
            </p:nvCxnSpPr>
            <p:spPr>
              <a:xfrm flipV="1">
                <a:off x="2971800" y="3519725"/>
                <a:ext cx="1379220" cy="1833382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D556AD07-AA56-3EB3-6FDE-91FB58BE5C22}"/>
                  </a:ext>
                </a:extLst>
              </p:cNvPr>
              <p:cNvCxnSpPr>
                <a:cxnSpLocks/>
                <a:stCxn id="8" idx="6"/>
              </p:cNvCxnSpPr>
              <p:nvPr/>
            </p:nvCxnSpPr>
            <p:spPr>
              <a:xfrm flipV="1">
                <a:off x="2971800" y="4341255"/>
                <a:ext cx="1379220" cy="1011852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62697EED-FAB5-3F2A-E89E-496B33328683}"/>
                  </a:ext>
                </a:extLst>
              </p:cNvPr>
              <p:cNvCxnSpPr>
                <a:cxnSpLocks/>
                <a:stCxn id="8" idx="6"/>
              </p:cNvCxnSpPr>
              <p:nvPr/>
            </p:nvCxnSpPr>
            <p:spPr>
              <a:xfrm flipV="1">
                <a:off x="2971800" y="5133379"/>
                <a:ext cx="1379220" cy="21972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A270D543-93D5-6E8A-5B52-BDD791C42775}"/>
                  </a:ext>
                </a:extLst>
              </p:cNvPr>
              <p:cNvCxnSpPr>
                <a:cxnSpLocks/>
                <a:stCxn id="8" idx="6"/>
              </p:cNvCxnSpPr>
              <p:nvPr/>
            </p:nvCxnSpPr>
            <p:spPr>
              <a:xfrm>
                <a:off x="2971800" y="5353107"/>
                <a:ext cx="1379220" cy="607992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FA09582-E426-CC35-BF14-602F3ED33CB6}"/>
                </a:ext>
              </a:extLst>
            </p:cNvPr>
            <p:cNvGrpSpPr/>
            <p:nvPr/>
          </p:nvGrpSpPr>
          <p:grpSpPr>
            <a:xfrm>
              <a:off x="4850130" y="2625862"/>
              <a:ext cx="1463040" cy="3258144"/>
              <a:chOff x="2887980" y="2702955"/>
              <a:chExt cx="1463040" cy="3258144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6A7F3ED3-063B-9C44-719C-447C6B0CAE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87980" y="2702955"/>
                <a:ext cx="1463040" cy="77093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58A3A6C-A8EA-7C5C-76BC-CAE60A1EC3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7980" y="2780048"/>
                <a:ext cx="1463040" cy="739677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717B551-E1B4-43C6-958B-434FBABAC3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7980" y="2780048"/>
                <a:ext cx="1463040" cy="1561207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8AE6FF1C-65ED-8859-35CF-DFBD23211B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7980" y="2780048"/>
                <a:ext cx="1463040" cy="2353331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80C58C82-0F3B-4C9F-6DFE-7A90B440C1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7980" y="2780048"/>
                <a:ext cx="1463040" cy="3181051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6E2A27D-1DF9-7FD1-4299-62F3143D8EBE}"/>
                </a:ext>
              </a:extLst>
            </p:cNvPr>
            <p:cNvGrpSpPr/>
            <p:nvPr/>
          </p:nvGrpSpPr>
          <p:grpSpPr>
            <a:xfrm>
              <a:off x="4853940" y="2625862"/>
              <a:ext cx="1459230" cy="3258144"/>
              <a:chOff x="2891790" y="2702955"/>
              <a:chExt cx="1459230" cy="3258144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8B2702F-3CAE-300B-AADC-DBE12CD8733D}"/>
                  </a:ext>
                </a:extLst>
              </p:cNvPr>
              <p:cNvCxnSpPr>
                <a:cxnSpLocks/>
                <a:stCxn id="10" idx="6"/>
              </p:cNvCxnSpPr>
              <p:nvPr/>
            </p:nvCxnSpPr>
            <p:spPr>
              <a:xfrm flipV="1">
                <a:off x="2891790" y="2702955"/>
                <a:ext cx="1459230" cy="893863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E2D4FC3E-6D99-ABF0-E2AA-ED359A26B484}"/>
                  </a:ext>
                </a:extLst>
              </p:cNvPr>
              <p:cNvCxnSpPr>
                <a:cxnSpLocks/>
                <a:stCxn id="10" idx="6"/>
              </p:cNvCxnSpPr>
              <p:nvPr/>
            </p:nvCxnSpPr>
            <p:spPr>
              <a:xfrm flipV="1">
                <a:off x="2891790" y="3519725"/>
                <a:ext cx="1459230" cy="77093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4F7DF741-A64D-136B-0B53-D9FC489ED630}"/>
                  </a:ext>
                </a:extLst>
              </p:cNvPr>
              <p:cNvCxnSpPr>
                <a:cxnSpLocks/>
                <a:stCxn id="10" idx="6"/>
              </p:cNvCxnSpPr>
              <p:nvPr/>
            </p:nvCxnSpPr>
            <p:spPr>
              <a:xfrm>
                <a:off x="2891790" y="3596818"/>
                <a:ext cx="1459230" cy="744437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544D7D4-C3D3-6BBE-58B0-8EBE6A765B00}"/>
                  </a:ext>
                </a:extLst>
              </p:cNvPr>
              <p:cNvCxnSpPr>
                <a:cxnSpLocks/>
                <a:stCxn id="10" idx="6"/>
              </p:cNvCxnSpPr>
              <p:nvPr/>
            </p:nvCxnSpPr>
            <p:spPr>
              <a:xfrm>
                <a:off x="2891790" y="3596818"/>
                <a:ext cx="1459230" cy="1536561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A9B68D9-AE62-BDA7-9589-3C4D16615FF8}"/>
                  </a:ext>
                </a:extLst>
              </p:cNvPr>
              <p:cNvCxnSpPr>
                <a:cxnSpLocks/>
                <a:stCxn id="10" idx="6"/>
              </p:cNvCxnSpPr>
              <p:nvPr/>
            </p:nvCxnSpPr>
            <p:spPr>
              <a:xfrm>
                <a:off x="2891790" y="3596818"/>
                <a:ext cx="1459230" cy="2364281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BE61D833-C640-1EA3-3185-E887207FE4E0}"/>
                </a:ext>
              </a:extLst>
            </p:cNvPr>
            <p:cNvGrpSpPr/>
            <p:nvPr/>
          </p:nvGrpSpPr>
          <p:grpSpPr>
            <a:xfrm>
              <a:off x="4853940" y="2625862"/>
              <a:ext cx="1457325" cy="3258144"/>
              <a:chOff x="2893695" y="2702955"/>
              <a:chExt cx="1457325" cy="3258144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4927E7C5-C343-F175-6412-98338D9638E0}"/>
                  </a:ext>
                </a:extLst>
              </p:cNvPr>
              <p:cNvCxnSpPr>
                <a:cxnSpLocks/>
                <a:stCxn id="11" idx="6"/>
              </p:cNvCxnSpPr>
              <p:nvPr/>
            </p:nvCxnSpPr>
            <p:spPr>
              <a:xfrm flipV="1">
                <a:off x="2893695" y="2702955"/>
                <a:ext cx="1457325" cy="1715393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CED34308-85CC-AC29-F380-D6A2DEF24290}"/>
                  </a:ext>
                </a:extLst>
              </p:cNvPr>
              <p:cNvCxnSpPr>
                <a:cxnSpLocks/>
                <a:stCxn id="11" idx="6"/>
              </p:cNvCxnSpPr>
              <p:nvPr/>
            </p:nvCxnSpPr>
            <p:spPr>
              <a:xfrm flipV="1">
                <a:off x="2893695" y="3519725"/>
                <a:ext cx="1457325" cy="898623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C15C2AEC-4E75-FAE4-0AEB-9B7B5F7B5A4C}"/>
                  </a:ext>
                </a:extLst>
              </p:cNvPr>
              <p:cNvCxnSpPr>
                <a:cxnSpLocks/>
                <a:stCxn id="11" idx="6"/>
              </p:cNvCxnSpPr>
              <p:nvPr/>
            </p:nvCxnSpPr>
            <p:spPr>
              <a:xfrm flipV="1">
                <a:off x="2893695" y="4341255"/>
                <a:ext cx="1457325" cy="77093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3BB2F543-D780-1C4C-425E-DB634C23FB8F}"/>
                  </a:ext>
                </a:extLst>
              </p:cNvPr>
              <p:cNvCxnSpPr>
                <a:cxnSpLocks/>
                <a:stCxn id="11" idx="6"/>
              </p:cNvCxnSpPr>
              <p:nvPr/>
            </p:nvCxnSpPr>
            <p:spPr>
              <a:xfrm>
                <a:off x="2893695" y="4418348"/>
                <a:ext cx="1457325" cy="715031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7DD9F380-963B-9871-6E7F-61A5BF7DA2DC}"/>
                  </a:ext>
                </a:extLst>
              </p:cNvPr>
              <p:cNvCxnSpPr>
                <a:cxnSpLocks/>
                <a:stCxn id="11" idx="6"/>
              </p:cNvCxnSpPr>
              <p:nvPr/>
            </p:nvCxnSpPr>
            <p:spPr>
              <a:xfrm>
                <a:off x="2893695" y="4418348"/>
                <a:ext cx="1457325" cy="1542751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A6C17C5-F0F1-26D8-3D99-57786C5AAFE5}"/>
                </a:ext>
              </a:extLst>
            </p:cNvPr>
            <p:cNvGrpSpPr/>
            <p:nvPr/>
          </p:nvGrpSpPr>
          <p:grpSpPr>
            <a:xfrm>
              <a:off x="4853940" y="2625862"/>
              <a:ext cx="1456372" cy="3258144"/>
              <a:chOff x="2894648" y="2702955"/>
              <a:chExt cx="1456372" cy="3258144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AADCA1D-77F5-7374-2A45-95DFC4F0ED9A}"/>
                  </a:ext>
                </a:extLst>
              </p:cNvPr>
              <p:cNvCxnSpPr>
                <a:cxnSpLocks/>
                <a:stCxn id="12" idx="6"/>
              </p:cNvCxnSpPr>
              <p:nvPr/>
            </p:nvCxnSpPr>
            <p:spPr>
              <a:xfrm flipV="1">
                <a:off x="2894648" y="2702955"/>
                <a:ext cx="1456372" cy="2507517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C76D500D-97A7-E9BB-D563-61C88E67313D}"/>
                  </a:ext>
                </a:extLst>
              </p:cNvPr>
              <p:cNvCxnSpPr>
                <a:cxnSpLocks/>
                <a:stCxn id="12" idx="6"/>
              </p:cNvCxnSpPr>
              <p:nvPr/>
            </p:nvCxnSpPr>
            <p:spPr>
              <a:xfrm flipV="1">
                <a:off x="2894648" y="3519725"/>
                <a:ext cx="1456372" cy="1690747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7AFDA1F7-171E-103E-BB6E-D9C62F53ED49}"/>
                  </a:ext>
                </a:extLst>
              </p:cNvPr>
              <p:cNvCxnSpPr>
                <a:cxnSpLocks/>
                <a:stCxn id="12" idx="6"/>
              </p:cNvCxnSpPr>
              <p:nvPr/>
            </p:nvCxnSpPr>
            <p:spPr>
              <a:xfrm flipV="1">
                <a:off x="2894648" y="4341255"/>
                <a:ext cx="1456372" cy="869217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FEADDF33-1DC3-FB02-6627-68A33F821B63}"/>
                  </a:ext>
                </a:extLst>
              </p:cNvPr>
              <p:cNvCxnSpPr>
                <a:cxnSpLocks/>
                <a:stCxn id="12" idx="6"/>
              </p:cNvCxnSpPr>
              <p:nvPr/>
            </p:nvCxnSpPr>
            <p:spPr>
              <a:xfrm flipV="1">
                <a:off x="2894648" y="5133379"/>
                <a:ext cx="1456372" cy="7709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FBD132A3-24B3-B2AB-957B-C4503D76E662}"/>
                  </a:ext>
                </a:extLst>
              </p:cNvPr>
              <p:cNvCxnSpPr>
                <a:cxnSpLocks/>
                <a:stCxn id="12" idx="6"/>
              </p:cNvCxnSpPr>
              <p:nvPr/>
            </p:nvCxnSpPr>
            <p:spPr>
              <a:xfrm>
                <a:off x="2894648" y="5210472"/>
                <a:ext cx="1456372" cy="750627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F202AB55-D735-37C9-798E-563461BFFE4A}"/>
                </a:ext>
              </a:extLst>
            </p:cNvPr>
            <p:cNvGrpSpPr/>
            <p:nvPr/>
          </p:nvGrpSpPr>
          <p:grpSpPr>
            <a:xfrm>
              <a:off x="4853940" y="2625862"/>
              <a:ext cx="1455896" cy="3335237"/>
              <a:chOff x="2895124" y="2702955"/>
              <a:chExt cx="1455896" cy="3335237"/>
            </a:xfrm>
          </p:grpSpPr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D2B7582F-6847-FDA8-8B98-F672EA794D0F}"/>
                  </a:ext>
                </a:extLst>
              </p:cNvPr>
              <p:cNvCxnSpPr>
                <a:cxnSpLocks/>
                <a:stCxn id="13" idx="6"/>
              </p:cNvCxnSpPr>
              <p:nvPr/>
            </p:nvCxnSpPr>
            <p:spPr>
              <a:xfrm flipV="1">
                <a:off x="2895124" y="2702955"/>
                <a:ext cx="1455896" cy="3335237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52D234B8-0514-3469-BDBF-56E246E5D43F}"/>
                  </a:ext>
                </a:extLst>
              </p:cNvPr>
              <p:cNvCxnSpPr>
                <a:cxnSpLocks/>
                <a:stCxn id="13" idx="6"/>
              </p:cNvCxnSpPr>
              <p:nvPr/>
            </p:nvCxnSpPr>
            <p:spPr>
              <a:xfrm flipV="1">
                <a:off x="2895124" y="3519725"/>
                <a:ext cx="1455896" cy="2518467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D608CADA-8C04-6377-E866-207E6D973848}"/>
                  </a:ext>
                </a:extLst>
              </p:cNvPr>
              <p:cNvCxnSpPr>
                <a:cxnSpLocks/>
                <a:stCxn id="13" idx="6"/>
              </p:cNvCxnSpPr>
              <p:nvPr/>
            </p:nvCxnSpPr>
            <p:spPr>
              <a:xfrm flipV="1">
                <a:off x="2895124" y="4341255"/>
                <a:ext cx="1455896" cy="1696937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C354652-3A63-4F1E-78B6-AD4565803FD9}"/>
                  </a:ext>
                </a:extLst>
              </p:cNvPr>
              <p:cNvCxnSpPr>
                <a:cxnSpLocks/>
                <a:stCxn id="13" idx="6"/>
              </p:cNvCxnSpPr>
              <p:nvPr/>
            </p:nvCxnSpPr>
            <p:spPr>
              <a:xfrm flipV="1">
                <a:off x="2895124" y="5133379"/>
                <a:ext cx="1455896" cy="904813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46FB7CC0-A8DF-9A9A-D7D7-FF2C721DE557}"/>
                  </a:ext>
                </a:extLst>
              </p:cNvPr>
              <p:cNvCxnSpPr>
                <a:cxnSpLocks/>
                <a:stCxn id="13" idx="6"/>
              </p:cNvCxnSpPr>
              <p:nvPr/>
            </p:nvCxnSpPr>
            <p:spPr>
              <a:xfrm flipV="1">
                <a:off x="2895124" y="5961099"/>
                <a:ext cx="1455896" cy="77093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DB372140-9C93-F32B-B650-B0A540797F43}"/>
                </a:ext>
              </a:extLst>
            </p:cNvPr>
            <p:cNvGrpSpPr/>
            <p:nvPr/>
          </p:nvGrpSpPr>
          <p:grpSpPr>
            <a:xfrm>
              <a:off x="6797516" y="2616634"/>
              <a:ext cx="1463040" cy="3335237"/>
              <a:chOff x="5002530" y="2778262"/>
              <a:chExt cx="1463040" cy="3335237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69C367E3-15C4-8DCC-3C63-4554DF21CD1B}"/>
                  </a:ext>
                </a:extLst>
              </p:cNvPr>
              <p:cNvGrpSpPr/>
              <p:nvPr/>
            </p:nvGrpSpPr>
            <p:grpSpPr>
              <a:xfrm>
                <a:off x="5002530" y="2778262"/>
                <a:ext cx="1463040" cy="3258144"/>
                <a:chOff x="2887980" y="2702955"/>
                <a:chExt cx="1463040" cy="3258144"/>
              </a:xfrm>
            </p:grpSpPr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CA987E7D-FF8C-AE13-4E78-5BBAD469E1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87980" y="2702955"/>
                  <a:ext cx="1463040" cy="77093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6E1A45C7-E1A3-4175-141A-F3680DAF6D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87980" y="2780048"/>
                  <a:ext cx="1463040" cy="739677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C524638A-CE49-4670-ED4B-53E70C021A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87980" y="2780048"/>
                  <a:ext cx="1463040" cy="1561207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F4553B0D-23FB-72CA-0A45-E262411F39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87980" y="2780048"/>
                  <a:ext cx="1463040" cy="2353331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62FFF756-4088-6361-2A9F-80E01D730B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87980" y="2780048"/>
                  <a:ext cx="1463040" cy="3181051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F9ACEC03-E75B-A356-3DDC-ACCECCDBDEAE}"/>
                  </a:ext>
                </a:extLst>
              </p:cNvPr>
              <p:cNvGrpSpPr/>
              <p:nvPr/>
            </p:nvGrpSpPr>
            <p:grpSpPr>
              <a:xfrm>
                <a:off x="5006340" y="2778262"/>
                <a:ext cx="1459230" cy="3258144"/>
                <a:chOff x="2891790" y="2702955"/>
                <a:chExt cx="1459230" cy="3258144"/>
              </a:xfrm>
            </p:grpSpPr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2BC6D7B2-DCD0-DCAF-957F-C8760E263E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1790" y="2702955"/>
                  <a:ext cx="1459230" cy="893863"/>
                </a:xfrm>
                <a:prstGeom prst="line">
                  <a:avLst/>
                </a:prstGeom>
                <a:ln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40C1788E-CE35-540F-0346-47589B8040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1790" y="3519725"/>
                  <a:ext cx="1459230" cy="77093"/>
                </a:xfrm>
                <a:prstGeom prst="line">
                  <a:avLst/>
                </a:prstGeom>
                <a:ln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54B5F330-673C-1B6A-5BE4-19183AB658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91790" y="3596818"/>
                  <a:ext cx="1459230" cy="744437"/>
                </a:xfrm>
                <a:prstGeom prst="line">
                  <a:avLst/>
                </a:prstGeom>
                <a:ln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3AB99B80-016D-4FAE-B48A-8CE400C594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91790" y="3596818"/>
                  <a:ext cx="1459230" cy="1536561"/>
                </a:xfrm>
                <a:prstGeom prst="line">
                  <a:avLst/>
                </a:prstGeom>
                <a:ln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22CFD16B-866C-1BB9-0740-92846B612A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91790" y="3596818"/>
                  <a:ext cx="1459230" cy="2364281"/>
                </a:xfrm>
                <a:prstGeom prst="line">
                  <a:avLst/>
                </a:prstGeom>
                <a:ln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290B6E76-E8E3-3D75-039B-1BE6D4B0B88D}"/>
                  </a:ext>
                </a:extLst>
              </p:cNvPr>
              <p:cNvGrpSpPr/>
              <p:nvPr/>
            </p:nvGrpSpPr>
            <p:grpSpPr>
              <a:xfrm>
                <a:off x="5006340" y="2778262"/>
                <a:ext cx="1457325" cy="3258144"/>
                <a:chOff x="2893695" y="2702955"/>
                <a:chExt cx="1457325" cy="3258144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A2D71738-9356-EA42-09FA-58FE3D762E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3695" y="2702955"/>
                  <a:ext cx="1457325" cy="1715393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1332CCF1-8151-5C93-1E8D-C5135B97DC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3695" y="3519725"/>
                  <a:ext cx="1457325" cy="898623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0AA8EC6E-BEF4-BA2A-377A-768D170D06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3695" y="4341255"/>
                  <a:ext cx="1457325" cy="77093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16DCCDCE-8E3F-33B7-25CC-9839D93FD7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93695" y="4418348"/>
                  <a:ext cx="1457325" cy="715031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28876DA2-90BE-8EA8-6187-3B669A1CF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93695" y="4418348"/>
                  <a:ext cx="1457325" cy="1542751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44B5B63-3B61-8E64-C56A-F1F74829130A}"/>
                  </a:ext>
                </a:extLst>
              </p:cNvPr>
              <p:cNvGrpSpPr/>
              <p:nvPr/>
            </p:nvGrpSpPr>
            <p:grpSpPr>
              <a:xfrm>
                <a:off x="5006340" y="2778262"/>
                <a:ext cx="1456372" cy="3258144"/>
                <a:chOff x="2894648" y="2702955"/>
                <a:chExt cx="1456372" cy="3258144"/>
              </a:xfrm>
            </p:grpSpPr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0B1FB8F8-81CC-B37C-0D7B-221FB7260F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648" y="2702955"/>
                  <a:ext cx="1456372" cy="2507517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BEB75E04-29D0-2815-264C-7D7205F146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648" y="3519725"/>
                  <a:ext cx="1456372" cy="1690747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0B749A1B-EB11-326C-0D81-921E00A229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648" y="4341255"/>
                  <a:ext cx="1456372" cy="869217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F5C5CEAD-69D9-0059-03E4-BF4E14FF32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648" y="5133379"/>
                  <a:ext cx="1456372" cy="77093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377D5AC8-8B61-CF61-A09A-7D14DFEE8C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94648" y="5210472"/>
                  <a:ext cx="1456372" cy="750627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60413A1B-90DB-EC7B-8422-060FE1EC73DF}"/>
                  </a:ext>
                </a:extLst>
              </p:cNvPr>
              <p:cNvGrpSpPr/>
              <p:nvPr/>
            </p:nvGrpSpPr>
            <p:grpSpPr>
              <a:xfrm>
                <a:off x="5006340" y="2778262"/>
                <a:ext cx="1455896" cy="3335237"/>
                <a:chOff x="2895124" y="2702955"/>
                <a:chExt cx="1455896" cy="3335237"/>
              </a:xfrm>
            </p:grpSpPr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E1998C9F-431A-3790-4C0A-998E6ED0D8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5124" y="2702955"/>
                  <a:ext cx="1455896" cy="3335237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6EDE925F-2C69-0FB4-52A7-543732E76F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5124" y="3519725"/>
                  <a:ext cx="1455896" cy="2518467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C39AA2C4-B1E0-042C-D732-04C6A3ECD1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5124" y="4341255"/>
                  <a:ext cx="1455896" cy="1696937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F59F8034-780B-34E1-2390-B5BC7E1ADD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5124" y="5133379"/>
                  <a:ext cx="1455896" cy="904813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FBC8F115-EC65-204D-96C3-CEEEEFE09C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5124" y="5961099"/>
                  <a:ext cx="1455896" cy="77093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14F3D73-80A4-CA44-FEAB-65A55AEB2D1F}"/>
                </a:ext>
              </a:extLst>
            </p:cNvPr>
            <p:cNvCxnSpPr>
              <a:cxnSpLocks/>
              <a:stCxn id="29" idx="2"/>
              <a:endCxn id="24" idx="6"/>
            </p:cNvCxnSpPr>
            <p:nvPr/>
          </p:nvCxnSpPr>
          <p:spPr>
            <a:xfrm flipH="1" flipV="1">
              <a:off x="8770620" y="2635090"/>
              <a:ext cx="1040130" cy="16056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59AB968-7E00-D155-4EA1-9BADB06CC913}"/>
                </a:ext>
              </a:extLst>
            </p:cNvPr>
            <p:cNvCxnSpPr>
              <a:cxnSpLocks/>
              <a:stCxn id="29" idx="2"/>
              <a:endCxn id="25" idx="6"/>
            </p:cNvCxnSpPr>
            <p:nvPr/>
          </p:nvCxnSpPr>
          <p:spPr>
            <a:xfrm flipH="1" flipV="1">
              <a:off x="8770620" y="3451860"/>
              <a:ext cx="1040130" cy="7889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511BCCB-8D44-BA5A-10D0-729710C57B82}"/>
                </a:ext>
              </a:extLst>
            </p:cNvPr>
            <p:cNvCxnSpPr>
              <a:cxnSpLocks/>
              <a:stCxn id="29" idx="2"/>
              <a:endCxn id="26" idx="6"/>
            </p:cNvCxnSpPr>
            <p:nvPr/>
          </p:nvCxnSpPr>
          <p:spPr>
            <a:xfrm flipH="1">
              <a:off x="8770620" y="4240765"/>
              <a:ext cx="1040130" cy="326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A56D568-DC01-044D-CFAF-C514796F542A}"/>
                </a:ext>
              </a:extLst>
            </p:cNvPr>
            <p:cNvCxnSpPr>
              <a:cxnSpLocks/>
              <a:stCxn id="29" idx="2"/>
              <a:endCxn id="27" idx="6"/>
            </p:cNvCxnSpPr>
            <p:nvPr/>
          </p:nvCxnSpPr>
          <p:spPr>
            <a:xfrm flipH="1">
              <a:off x="8770620" y="4240765"/>
              <a:ext cx="1040130" cy="8247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A7D22A5-FEB1-5A20-A119-E0FAEB082618}"/>
                </a:ext>
              </a:extLst>
            </p:cNvPr>
            <p:cNvCxnSpPr>
              <a:cxnSpLocks/>
              <a:stCxn id="29" idx="2"/>
              <a:endCxn id="28" idx="6"/>
            </p:cNvCxnSpPr>
            <p:nvPr/>
          </p:nvCxnSpPr>
          <p:spPr>
            <a:xfrm flipH="1">
              <a:off x="8770620" y="4240765"/>
              <a:ext cx="1040130" cy="16524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ight Arrow 193">
              <a:extLst>
                <a:ext uri="{FF2B5EF4-FFF2-40B4-BE49-F238E27FC236}">
                  <a16:creationId xmlns:a16="http://schemas.microsoft.com/office/drawing/2014/main" id="{906D68B8-0930-F84F-D7BA-F2AA13490E0E}"/>
                </a:ext>
              </a:extLst>
            </p:cNvPr>
            <p:cNvSpPr/>
            <p:nvPr/>
          </p:nvSpPr>
          <p:spPr>
            <a:xfrm>
              <a:off x="1695450" y="2771300"/>
              <a:ext cx="594360" cy="34433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5" name="Right Arrow 194">
              <a:extLst>
                <a:ext uri="{FF2B5EF4-FFF2-40B4-BE49-F238E27FC236}">
                  <a16:creationId xmlns:a16="http://schemas.microsoft.com/office/drawing/2014/main" id="{8A549ED1-03B7-A629-06A1-50AF56931F6E}"/>
                </a:ext>
              </a:extLst>
            </p:cNvPr>
            <p:cNvSpPr/>
            <p:nvPr/>
          </p:nvSpPr>
          <p:spPr>
            <a:xfrm>
              <a:off x="1703070" y="3547613"/>
              <a:ext cx="594360" cy="34433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6" name="Right Arrow 195">
              <a:extLst>
                <a:ext uri="{FF2B5EF4-FFF2-40B4-BE49-F238E27FC236}">
                  <a16:creationId xmlns:a16="http://schemas.microsoft.com/office/drawing/2014/main" id="{34038F4E-C438-0944-BDF7-91E731CBA836}"/>
                </a:ext>
              </a:extLst>
            </p:cNvPr>
            <p:cNvSpPr/>
            <p:nvPr/>
          </p:nvSpPr>
          <p:spPr>
            <a:xfrm>
              <a:off x="1703070" y="4341255"/>
              <a:ext cx="594360" cy="34433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7" name="Right Arrow 196">
              <a:extLst>
                <a:ext uri="{FF2B5EF4-FFF2-40B4-BE49-F238E27FC236}">
                  <a16:creationId xmlns:a16="http://schemas.microsoft.com/office/drawing/2014/main" id="{DF85BD12-D1CC-EA70-CA6A-C7EA95DB10E0}"/>
                </a:ext>
              </a:extLst>
            </p:cNvPr>
            <p:cNvSpPr/>
            <p:nvPr/>
          </p:nvSpPr>
          <p:spPr>
            <a:xfrm>
              <a:off x="1703070" y="5252471"/>
              <a:ext cx="594360" cy="34433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8" name="Rounded Rectangle 197">
              <a:extLst>
                <a:ext uri="{FF2B5EF4-FFF2-40B4-BE49-F238E27FC236}">
                  <a16:creationId xmlns:a16="http://schemas.microsoft.com/office/drawing/2014/main" id="{D798BBCA-DBC9-DC3B-2598-083513953AF9}"/>
                </a:ext>
              </a:extLst>
            </p:cNvPr>
            <p:cNvSpPr/>
            <p:nvPr/>
          </p:nvSpPr>
          <p:spPr>
            <a:xfrm>
              <a:off x="838200" y="2625862"/>
              <a:ext cx="1021080" cy="325814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Inputs</a:t>
              </a:r>
            </a:p>
          </p:txBody>
        </p:sp>
        <p:sp>
          <p:nvSpPr>
            <p:cNvPr id="199" name="Right Arrow 198">
              <a:extLst>
                <a:ext uri="{FF2B5EF4-FFF2-40B4-BE49-F238E27FC236}">
                  <a16:creationId xmlns:a16="http://schemas.microsoft.com/office/drawing/2014/main" id="{BD5DB711-C0DD-8CF9-D309-D5BF0E4DDC1C}"/>
                </a:ext>
              </a:extLst>
            </p:cNvPr>
            <p:cNvSpPr/>
            <p:nvPr/>
          </p:nvSpPr>
          <p:spPr>
            <a:xfrm>
              <a:off x="10521314" y="3908100"/>
              <a:ext cx="1152525" cy="66533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Output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18CC1D2C-9662-ED85-0825-B06C34A050FB}"/>
              </a:ext>
            </a:extLst>
          </p:cNvPr>
          <p:cNvGrpSpPr/>
          <p:nvPr/>
        </p:nvGrpSpPr>
        <p:grpSpPr>
          <a:xfrm>
            <a:off x="8770620" y="137160"/>
            <a:ext cx="3055396" cy="2234201"/>
            <a:chOff x="8770620" y="137160"/>
            <a:chExt cx="3055396" cy="2234201"/>
          </a:xfrm>
        </p:grpSpPr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A748683A-A4B3-01AB-9131-78BB7A793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01624" y="925621"/>
              <a:ext cx="624392" cy="1445740"/>
            </a:xfrm>
            <a:prstGeom prst="rect">
              <a:avLst/>
            </a:prstGeom>
          </p:spPr>
        </p:pic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7BC98177-10BC-77F4-77C4-FBC6A7AE4846}"/>
                </a:ext>
              </a:extLst>
            </p:cNvPr>
            <p:cNvSpPr txBox="1"/>
            <p:nvPr/>
          </p:nvSpPr>
          <p:spPr>
            <a:xfrm>
              <a:off x="8770620" y="137160"/>
              <a:ext cx="30553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Each edge has a “weight” that tells the network how to propagate values from the input to the output.</a:t>
              </a:r>
            </a:p>
          </p:txBody>
        </p:sp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944E19E0-E13D-F3ED-D0F7-F9197BF9F99E}"/>
              </a:ext>
            </a:extLst>
          </p:cNvPr>
          <p:cNvSpPr/>
          <p:nvPr/>
        </p:nvSpPr>
        <p:spPr>
          <a:xfrm>
            <a:off x="10652761" y="2068277"/>
            <a:ext cx="701040" cy="2899963"/>
          </a:xfrm>
          <a:custGeom>
            <a:avLst/>
            <a:gdLst>
              <a:gd name="connsiteX0" fmla="*/ 0 w 1066987"/>
              <a:gd name="connsiteY0" fmla="*/ 50083 h 2899963"/>
              <a:gd name="connsiteX1" fmla="*/ 670560 w 1066987"/>
              <a:gd name="connsiteY1" fmla="*/ 65323 h 2899963"/>
              <a:gd name="connsiteX2" fmla="*/ 1066800 w 1066987"/>
              <a:gd name="connsiteY2" fmla="*/ 690163 h 2899963"/>
              <a:gd name="connsiteX3" fmla="*/ 624840 w 1066987"/>
              <a:gd name="connsiteY3" fmla="*/ 2107483 h 2899963"/>
              <a:gd name="connsiteX4" fmla="*/ 228600 w 1066987"/>
              <a:gd name="connsiteY4" fmla="*/ 2899963 h 289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987" h="2899963">
                <a:moveTo>
                  <a:pt x="0" y="50083"/>
                </a:moveTo>
                <a:cubicBezTo>
                  <a:pt x="246380" y="4363"/>
                  <a:pt x="492760" y="-41357"/>
                  <a:pt x="670560" y="65323"/>
                </a:cubicBezTo>
                <a:cubicBezTo>
                  <a:pt x="848360" y="172003"/>
                  <a:pt x="1074420" y="349803"/>
                  <a:pt x="1066800" y="690163"/>
                </a:cubicBezTo>
                <a:cubicBezTo>
                  <a:pt x="1059180" y="1030523"/>
                  <a:pt x="764540" y="1739183"/>
                  <a:pt x="624840" y="2107483"/>
                </a:cubicBezTo>
                <a:cubicBezTo>
                  <a:pt x="485140" y="2475783"/>
                  <a:pt x="356870" y="2687873"/>
                  <a:pt x="228600" y="2899963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9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F9202-1B4C-0575-C45E-1D410F806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6131-2695-C4F0-ADAC-00A5DCD07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81F81-384F-7977-8360-6D7D6687A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neural network is a function that looks something* like this</a:t>
            </a:r>
          </a:p>
          <a:p>
            <a:r>
              <a:rPr lang="en-US" dirty="0"/>
              <a:t>If you give it a bunch of examples of (Input, Output) pairs, it can “learn” weights to predict future examples.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“Learn” = “Solve an optimization problem to find the best weights”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C34AC-4FA9-DEF9-7F25-DA81C3216E9B}"/>
              </a:ext>
            </a:extLst>
          </p:cNvPr>
          <p:cNvSpPr txBox="1"/>
          <p:nvPr/>
        </p:nvSpPr>
        <p:spPr>
          <a:xfrm>
            <a:off x="457200" y="6488668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*very simplified, relative to current state of the art…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A65AFE-F2DC-4E35-81CD-344205E1488E}"/>
              </a:ext>
            </a:extLst>
          </p:cNvPr>
          <p:cNvGrpSpPr/>
          <p:nvPr/>
        </p:nvGrpSpPr>
        <p:grpSpPr>
          <a:xfrm>
            <a:off x="6789592" y="4486640"/>
            <a:ext cx="4884247" cy="1725919"/>
            <a:chOff x="838200" y="2383630"/>
            <a:chExt cx="10835639" cy="382892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BFECFAF-B0AA-D004-0599-3F27908E8D83}"/>
                </a:ext>
              </a:extLst>
            </p:cNvPr>
            <p:cNvSpPr/>
            <p:nvPr/>
          </p:nvSpPr>
          <p:spPr>
            <a:xfrm>
              <a:off x="2468880" y="2667000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BC3774E-3104-E04A-D348-0B19609D9E0A}"/>
                </a:ext>
              </a:extLst>
            </p:cNvPr>
            <p:cNvSpPr/>
            <p:nvPr/>
          </p:nvSpPr>
          <p:spPr>
            <a:xfrm>
              <a:off x="2468880" y="3481625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A18147E-1DE2-5E1C-400D-69E1E8BF7791}"/>
                </a:ext>
              </a:extLst>
            </p:cNvPr>
            <p:cNvSpPr/>
            <p:nvPr/>
          </p:nvSpPr>
          <p:spPr>
            <a:xfrm>
              <a:off x="2468880" y="4296250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55F4904-E48D-51FB-1FDE-71950172BDFB}"/>
                </a:ext>
              </a:extLst>
            </p:cNvPr>
            <p:cNvSpPr/>
            <p:nvPr/>
          </p:nvSpPr>
          <p:spPr>
            <a:xfrm>
              <a:off x="2468880" y="5110875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059D402-0B86-2F5F-1FC2-A2BDEABF559D}"/>
                </a:ext>
              </a:extLst>
            </p:cNvPr>
            <p:cNvGrpSpPr/>
            <p:nvPr/>
          </p:nvGrpSpPr>
          <p:grpSpPr>
            <a:xfrm>
              <a:off x="4351020" y="2451495"/>
              <a:ext cx="502920" cy="3761064"/>
              <a:chOff x="4351020" y="2451495"/>
              <a:chExt cx="502920" cy="376106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F77412D-8981-1291-E55F-1A1DEE7CE5FB}"/>
                  </a:ext>
                </a:extLst>
              </p:cNvPr>
              <p:cNvSpPr/>
              <p:nvPr/>
            </p:nvSpPr>
            <p:spPr>
              <a:xfrm>
                <a:off x="4351020" y="2451495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D7435AC-9C52-9594-66B6-A9A62F5A848C}"/>
                  </a:ext>
                </a:extLst>
              </p:cNvPr>
              <p:cNvSpPr/>
              <p:nvPr/>
            </p:nvSpPr>
            <p:spPr>
              <a:xfrm>
                <a:off x="4351020" y="3268265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179C06F-9D0B-7058-5D92-81FA21582B0E}"/>
                  </a:ext>
                </a:extLst>
              </p:cNvPr>
              <p:cNvSpPr/>
              <p:nvPr/>
            </p:nvSpPr>
            <p:spPr>
              <a:xfrm>
                <a:off x="4351020" y="4089795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F574629-5C76-CD53-0412-1A52202D2106}"/>
                  </a:ext>
                </a:extLst>
              </p:cNvPr>
              <p:cNvSpPr/>
              <p:nvPr/>
            </p:nvSpPr>
            <p:spPr>
              <a:xfrm>
                <a:off x="4351020" y="4881919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D9E99C3-1B22-9081-085D-C2D565D26741}"/>
                  </a:ext>
                </a:extLst>
              </p:cNvPr>
              <p:cNvSpPr/>
              <p:nvPr/>
            </p:nvSpPr>
            <p:spPr>
              <a:xfrm>
                <a:off x="4351020" y="5709639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85A71A0-177F-CA64-677B-2326F9444B93}"/>
                </a:ext>
              </a:extLst>
            </p:cNvPr>
            <p:cNvGrpSpPr/>
            <p:nvPr/>
          </p:nvGrpSpPr>
          <p:grpSpPr>
            <a:xfrm>
              <a:off x="6309360" y="2415899"/>
              <a:ext cx="502920" cy="3761064"/>
              <a:chOff x="4351020" y="2451495"/>
              <a:chExt cx="502920" cy="3761064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B273664-CBB7-47DE-AF7E-CDA70014BD85}"/>
                  </a:ext>
                </a:extLst>
              </p:cNvPr>
              <p:cNvSpPr/>
              <p:nvPr/>
            </p:nvSpPr>
            <p:spPr>
              <a:xfrm>
                <a:off x="4351020" y="2451495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1212DF5-F594-EE31-26EF-3D022B8F6DAF}"/>
                  </a:ext>
                </a:extLst>
              </p:cNvPr>
              <p:cNvSpPr/>
              <p:nvPr/>
            </p:nvSpPr>
            <p:spPr>
              <a:xfrm>
                <a:off x="4351020" y="3268265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FEE979B-2521-0A89-CC44-0711D347C1CE}"/>
                  </a:ext>
                </a:extLst>
              </p:cNvPr>
              <p:cNvSpPr/>
              <p:nvPr/>
            </p:nvSpPr>
            <p:spPr>
              <a:xfrm>
                <a:off x="4351020" y="4089795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13A710C-4617-1D90-E45F-59C7C6AB82AB}"/>
                  </a:ext>
                </a:extLst>
              </p:cNvPr>
              <p:cNvSpPr/>
              <p:nvPr/>
            </p:nvSpPr>
            <p:spPr>
              <a:xfrm>
                <a:off x="4351020" y="4881919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9431895-19A9-67F2-47DA-5D9A1E02FB69}"/>
                  </a:ext>
                </a:extLst>
              </p:cNvPr>
              <p:cNvSpPr/>
              <p:nvPr/>
            </p:nvSpPr>
            <p:spPr>
              <a:xfrm>
                <a:off x="4351020" y="5709639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36CC683-6EE3-00E3-FE92-8EF35AEB2D06}"/>
                </a:ext>
              </a:extLst>
            </p:cNvPr>
            <p:cNvGrpSpPr/>
            <p:nvPr/>
          </p:nvGrpSpPr>
          <p:grpSpPr>
            <a:xfrm>
              <a:off x="8267700" y="2383630"/>
              <a:ext cx="502920" cy="3761064"/>
              <a:chOff x="4351020" y="2451495"/>
              <a:chExt cx="502920" cy="3761064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1EB562C-0B60-25C2-F13B-13C24F44F741}"/>
                  </a:ext>
                </a:extLst>
              </p:cNvPr>
              <p:cNvSpPr/>
              <p:nvPr/>
            </p:nvSpPr>
            <p:spPr>
              <a:xfrm>
                <a:off x="4351020" y="2451495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C09DB74-6C45-E891-7940-E6A763D2AE34}"/>
                  </a:ext>
                </a:extLst>
              </p:cNvPr>
              <p:cNvSpPr/>
              <p:nvPr/>
            </p:nvSpPr>
            <p:spPr>
              <a:xfrm>
                <a:off x="4351020" y="3268265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A60DF5E-60AA-0252-4ADC-C1164B110650}"/>
                  </a:ext>
                </a:extLst>
              </p:cNvPr>
              <p:cNvSpPr/>
              <p:nvPr/>
            </p:nvSpPr>
            <p:spPr>
              <a:xfrm>
                <a:off x="4351020" y="4089795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9883DCF-CC9A-49A1-0DE6-AD65DA783983}"/>
                  </a:ext>
                </a:extLst>
              </p:cNvPr>
              <p:cNvSpPr/>
              <p:nvPr/>
            </p:nvSpPr>
            <p:spPr>
              <a:xfrm>
                <a:off x="4351020" y="4881919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156135C-7BC5-35A5-C934-4CE8B9BE9B65}"/>
                  </a:ext>
                </a:extLst>
              </p:cNvPr>
              <p:cNvSpPr/>
              <p:nvPr/>
            </p:nvSpPr>
            <p:spPr>
              <a:xfrm>
                <a:off x="4351020" y="5709639"/>
                <a:ext cx="502920" cy="502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4807B70-1823-E9D7-F601-C5B0524CA129}"/>
                </a:ext>
              </a:extLst>
            </p:cNvPr>
            <p:cNvSpPr/>
            <p:nvPr/>
          </p:nvSpPr>
          <p:spPr>
            <a:xfrm>
              <a:off x="9810750" y="3989305"/>
              <a:ext cx="502920" cy="502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2095C17-65DC-BBA5-9EBA-C783F5E2EE3B}"/>
                </a:ext>
              </a:extLst>
            </p:cNvPr>
            <p:cNvGrpSpPr/>
            <p:nvPr/>
          </p:nvGrpSpPr>
          <p:grpSpPr>
            <a:xfrm>
              <a:off x="2971800" y="2702955"/>
              <a:ext cx="1379220" cy="3258144"/>
              <a:chOff x="2971800" y="2702955"/>
              <a:chExt cx="1379220" cy="3258144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834A215-40CB-9961-B192-2B65D0E92884}"/>
                  </a:ext>
                </a:extLst>
              </p:cNvPr>
              <p:cNvCxnSpPr>
                <a:endCxn id="9" idx="2"/>
              </p:cNvCxnSpPr>
              <p:nvPr/>
            </p:nvCxnSpPr>
            <p:spPr>
              <a:xfrm flipV="1">
                <a:off x="2971800" y="2702955"/>
                <a:ext cx="1379220" cy="21550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C3283A2-BDCC-66E3-890E-93679E3E8064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>
                <a:off x="2971800" y="2943465"/>
                <a:ext cx="1379220" cy="57626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FD8A3EF-AA4A-AC35-301F-CDA0F77AAD53}"/>
                  </a:ext>
                </a:extLst>
              </p:cNvPr>
              <p:cNvCxnSpPr>
                <a:cxnSpLocks/>
                <a:stCxn id="5" idx="6"/>
                <a:endCxn id="11" idx="2"/>
              </p:cNvCxnSpPr>
              <p:nvPr/>
            </p:nvCxnSpPr>
            <p:spPr>
              <a:xfrm>
                <a:off x="2971800" y="2918460"/>
                <a:ext cx="1379220" cy="142279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77C53BD-3834-8266-72BF-E897A9063680}"/>
                  </a:ext>
                </a:extLst>
              </p:cNvPr>
              <p:cNvCxnSpPr>
                <a:cxnSpLocks/>
                <a:stCxn id="5" idx="6"/>
                <a:endCxn id="12" idx="2"/>
              </p:cNvCxnSpPr>
              <p:nvPr/>
            </p:nvCxnSpPr>
            <p:spPr>
              <a:xfrm>
                <a:off x="2971800" y="2918460"/>
                <a:ext cx="1379220" cy="221491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CBEE432-05B6-56EC-F5F6-8DB94A3B7322}"/>
                  </a:ext>
                </a:extLst>
              </p:cNvPr>
              <p:cNvCxnSpPr>
                <a:cxnSpLocks/>
                <a:endCxn id="13" idx="2"/>
              </p:cNvCxnSpPr>
              <p:nvPr/>
            </p:nvCxnSpPr>
            <p:spPr>
              <a:xfrm>
                <a:off x="2971800" y="2979420"/>
                <a:ext cx="1379220" cy="298167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3A7AC7C-951E-26D0-A441-800C2E3F958B}"/>
                </a:ext>
              </a:extLst>
            </p:cNvPr>
            <p:cNvGrpSpPr/>
            <p:nvPr/>
          </p:nvGrpSpPr>
          <p:grpSpPr>
            <a:xfrm>
              <a:off x="2971800" y="2712183"/>
              <a:ext cx="1379220" cy="3258144"/>
              <a:chOff x="2971800" y="2702955"/>
              <a:chExt cx="1379220" cy="3258144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3354122-DE40-2F5B-88FD-A5060DA5EA19}"/>
                  </a:ext>
                </a:extLst>
              </p:cNvPr>
              <p:cNvCxnSpPr>
                <a:cxnSpLocks/>
                <a:stCxn id="6" idx="6"/>
              </p:cNvCxnSpPr>
              <p:nvPr/>
            </p:nvCxnSpPr>
            <p:spPr>
              <a:xfrm flipV="1">
                <a:off x="2971800" y="2702955"/>
                <a:ext cx="1379220" cy="102090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045CE0B-6E81-30D4-7AF9-26B8484CC6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71800" y="3519725"/>
                <a:ext cx="1379220" cy="18526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B90439B-43E7-F986-5F1A-5AC861FE4C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1800" y="3726361"/>
                <a:ext cx="1379220" cy="61489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83B90D9-2768-3FC8-91E7-6C8DB1089DA2}"/>
                  </a:ext>
                </a:extLst>
              </p:cNvPr>
              <p:cNvCxnSpPr>
                <a:cxnSpLocks/>
                <a:stCxn id="6" idx="6"/>
              </p:cNvCxnSpPr>
              <p:nvPr/>
            </p:nvCxnSpPr>
            <p:spPr>
              <a:xfrm>
                <a:off x="2971800" y="3723857"/>
                <a:ext cx="1379220" cy="140952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CAE7C03-1CAB-DDA6-0A30-010E3382181C}"/>
                  </a:ext>
                </a:extLst>
              </p:cNvPr>
              <p:cNvCxnSpPr>
                <a:cxnSpLocks/>
                <a:stCxn id="6" idx="6"/>
              </p:cNvCxnSpPr>
              <p:nvPr/>
            </p:nvCxnSpPr>
            <p:spPr>
              <a:xfrm>
                <a:off x="2971800" y="3723857"/>
                <a:ext cx="1379220" cy="223724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69A3A24-7D36-CEE6-E1F9-4399F134D10C}"/>
                </a:ext>
              </a:extLst>
            </p:cNvPr>
            <p:cNvGrpSpPr/>
            <p:nvPr/>
          </p:nvGrpSpPr>
          <p:grpSpPr>
            <a:xfrm>
              <a:off x="2971800" y="2712183"/>
              <a:ext cx="1379220" cy="3258144"/>
              <a:chOff x="2971800" y="2702955"/>
              <a:chExt cx="1379220" cy="3258144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6EC61DC-6916-1FD7-695B-8E51E0FDA6C9}"/>
                  </a:ext>
                </a:extLst>
              </p:cNvPr>
              <p:cNvCxnSpPr>
                <a:cxnSpLocks/>
                <a:stCxn id="7" idx="6"/>
              </p:cNvCxnSpPr>
              <p:nvPr/>
            </p:nvCxnSpPr>
            <p:spPr>
              <a:xfrm flipV="1">
                <a:off x="2971800" y="2702955"/>
                <a:ext cx="1379220" cy="1835527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DC8BB58-A21B-6583-684B-29A3086380E7}"/>
                  </a:ext>
                </a:extLst>
              </p:cNvPr>
              <p:cNvCxnSpPr>
                <a:cxnSpLocks/>
                <a:stCxn id="7" idx="6"/>
              </p:cNvCxnSpPr>
              <p:nvPr/>
            </p:nvCxnSpPr>
            <p:spPr>
              <a:xfrm flipV="1">
                <a:off x="2971800" y="3519725"/>
                <a:ext cx="1379220" cy="1018757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FCBCFCC-2EE3-EFAA-8F59-CB8A21201104}"/>
                  </a:ext>
                </a:extLst>
              </p:cNvPr>
              <p:cNvCxnSpPr>
                <a:cxnSpLocks/>
                <a:stCxn id="7" idx="6"/>
              </p:cNvCxnSpPr>
              <p:nvPr/>
            </p:nvCxnSpPr>
            <p:spPr>
              <a:xfrm flipV="1">
                <a:off x="2971800" y="4341255"/>
                <a:ext cx="1379220" cy="197227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7C5ECA2C-B5BA-CD18-8748-90DAAB98F13F}"/>
                  </a:ext>
                </a:extLst>
              </p:cNvPr>
              <p:cNvCxnSpPr>
                <a:cxnSpLocks/>
                <a:stCxn id="7" idx="6"/>
              </p:cNvCxnSpPr>
              <p:nvPr/>
            </p:nvCxnSpPr>
            <p:spPr>
              <a:xfrm>
                <a:off x="2971800" y="4538482"/>
                <a:ext cx="1379220" cy="594897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EDFEE03F-7A7B-7E3A-F0AE-1673F0D4F823}"/>
                  </a:ext>
                </a:extLst>
              </p:cNvPr>
              <p:cNvCxnSpPr>
                <a:cxnSpLocks/>
                <a:stCxn id="7" idx="6"/>
              </p:cNvCxnSpPr>
              <p:nvPr/>
            </p:nvCxnSpPr>
            <p:spPr>
              <a:xfrm>
                <a:off x="2971800" y="4538482"/>
                <a:ext cx="1379220" cy="1422617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FA2697B-3504-F779-0B95-004F01034573}"/>
                </a:ext>
              </a:extLst>
            </p:cNvPr>
            <p:cNvGrpSpPr/>
            <p:nvPr/>
          </p:nvGrpSpPr>
          <p:grpSpPr>
            <a:xfrm>
              <a:off x="2971800" y="2712183"/>
              <a:ext cx="1379220" cy="3258144"/>
              <a:chOff x="2971800" y="2702955"/>
              <a:chExt cx="1379220" cy="3258144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EFED805-53D8-9EB6-A5E2-0F78AAB16B76}"/>
                  </a:ext>
                </a:extLst>
              </p:cNvPr>
              <p:cNvCxnSpPr>
                <a:cxnSpLocks/>
                <a:stCxn id="8" idx="6"/>
              </p:cNvCxnSpPr>
              <p:nvPr/>
            </p:nvCxnSpPr>
            <p:spPr>
              <a:xfrm flipV="1">
                <a:off x="2971800" y="2702955"/>
                <a:ext cx="1379220" cy="2650152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2E63484B-4ED4-B618-0839-3B0760AF2E93}"/>
                  </a:ext>
                </a:extLst>
              </p:cNvPr>
              <p:cNvCxnSpPr>
                <a:cxnSpLocks/>
                <a:stCxn id="8" idx="6"/>
              </p:cNvCxnSpPr>
              <p:nvPr/>
            </p:nvCxnSpPr>
            <p:spPr>
              <a:xfrm flipV="1">
                <a:off x="2971800" y="3519725"/>
                <a:ext cx="1379220" cy="1833382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DD39CBFD-404A-5A5A-5A17-8C72E3E22BE0}"/>
                  </a:ext>
                </a:extLst>
              </p:cNvPr>
              <p:cNvCxnSpPr>
                <a:cxnSpLocks/>
                <a:stCxn id="8" idx="6"/>
              </p:cNvCxnSpPr>
              <p:nvPr/>
            </p:nvCxnSpPr>
            <p:spPr>
              <a:xfrm flipV="1">
                <a:off x="2971800" y="4341255"/>
                <a:ext cx="1379220" cy="1011852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BA5B931-1539-B6F7-85FD-8A742836521F}"/>
                  </a:ext>
                </a:extLst>
              </p:cNvPr>
              <p:cNvCxnSpPr>
                <a:cxnSpLocks/>
                <a:stCxn id="8" idx="6"/>
              </p:cNvCxnSpPr>
              <p:nvPr/>
            </p:nvCxnSpPr>
            <p:spPr>
              <a:xfrm flipV="1">
                <a:off x="2971800" y="5133379"/>
                <a:ext cx="1379220" cy="21972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493784BC-1834-9F66-BD71-7F5D3449D317}"/>
                  </a:ext>
                </a:extLst>
              </p:cNvPr>
              <p:cNvCxnSpPr>
                <a:cxnSpLocks/>
                <a:stCxn id="8" idx="6"/>
              </p:cNvCxnSpPr>
              <p:nvPr/>
            </p:nvCxnSpPr>
            <p:spPr>
              <a:xfrm>
                <a:off x="2971800" y="5353107"/>
                <a:ext cx="1379220" cy="607992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D7540E2-B536-488D-2E07-F10F634CC1F3}"/>
                </a:ext>
              </a:extLst>
            </p:cNvPr>
            <p:cNvGrpSpPr/>
            <p:nvPr/>
          </p:nvGrpSpPr>
          <p:grpSpPr>
            <a:xfrm>
              <a:off x="4850130" y="2625862"/>
              <a:ext cx="1463040" cy="3258144"/>
              <a:chOff x="2887980" y="2702955"/>
              <a:chExt cx="1463040" cy="3258144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6C2D4446-9F9E-DFDA-7053-C6BE2C6A17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87980" y="2702955"/>
                <a:ext cx="1463040" cy="77093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A6B95A1D-EF9C-2640-8419-FAF6AD9A14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7980" y="2780048"/>
                <a:ext cx="1463040" cy="739677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B14079A6-AD91-5988-C011-E97FBE646D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7980" y="2780048"/>
                <a:ext cx="1463040" cy="1561207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F0F00DFD-B71A-1DCE-D78D-33843466DF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7980" y="2780048"/>
                <a:ext cx="1463040" cy="2353331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E6D3FB81-98D1-3F97-A15A-3E007C8603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7980" y="2780048"/>
                <a:ext cx="1463040" cy="3181051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BA36E8B-59B7-C42F-080C-59FE0224DE9F}"/>
                </a:ext>
              </a:extLst>
            </p:cNvPr>
            <p:cNvGrpSpPr/>
            <p:nvPr/>
          </p:nvGrpSpPr>
          <p:grpSpPr>
            <a:xfrm>
              <a:off x="4853940" y="2625862"/>
              <a:ext cx="1459230" cy="3258144"/>
              <a:chOff x="2891790" y="2702955"/>
              <a:chExt cx="1459230" cy="3258144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3F08EF0-0663-59EF-6C6B-8D4E5D622718}"/>
                  </a:ext>
                </a:extLst>
              </p:cNvPr>
              <p:cNvCxnSpPr>
                <a:cxnSpLocks/>
                <a:stCxn id="10" idx="6"/>
              </p:cNvCxnSpPr>
              <p:nvPr/>
            </p:nvCxnSpPr>
            <p:spPr>
              <a:xfrm flipV="1">
                <a:off x="2891790" y="2702955"/>
                <a:ext cx="1459230" cy="893863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C72F098-146E-1FAA-7574-0B216F3FCED5}"/>
                  </a:ext>
                </a:extLst>
              </p:cNvPr>
              <p:cNvCxnSpPr>
                <a:cxnSpLocks/>
                <a:stCxn id="10" idx="6"/>
              </p:cNvCxnSpPr>
              <p:nvPr/>
            </p:nvCxnSpPr>
            <p:spPr>
              <a:xfrm flipV="1">
                <a:off x="2891790" y="3519725"/>
                <a:ext cx="1459230" cy="77093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1F1C52C5-6306-4926-A92B-2A311624CC23}"/>
                  </a:ext>
                </a:extLst>
              </p:cNvPr>
              <p:cNvCxnSpPr>
                <a:cxnSpLocks/>
                <a:stCxn id="10" idx="6"/>
              </p:cNvCxnSpPr>
              <p:nvPr/>
            </p:nvCxnSpPr>
            <p:spPr>
              <a:xfrm>
                <a:off x="2891790" y="3596818"/>
                <a:ext cx="1459230" cy="744437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B8312385-4ED7-F689-AE9C-3757A1B336C0}"/>
                  </a:ext>
                </a:extLst>
              </p:cNvPr>
              <p:cNvCxnSpPr>
                <a:cxnSpLocks/>
                <a:stCxn id="10" idx="6"/>
              </p:cNvCxnSpPr>
              <p:nvPr/>
            </p:nvCxnSpPr>
            <p:spPr>
              <a:xfrm>
                <a:off x="2891790" y="3596818"/>
                <a:ext cx="1459230" cy="1536561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9C5AA85-EF82-FA06-B3D5-3A4BF6F5431A}"/>
                  </a:ext>
                </a:extLst>
              </p:cNvPr>
              <p:cNvCxnSpPr>
                <a:cxnSpLocks/>
                <a:stCxn id="10" idx="6"/>
              </p:cNvCxnSpPr>
              <p:nvPr/>
            </p:nvCxnSpPr>
            <p:spPr>
              <a:xfrm>
                <a:off x="2891790" y="3596818"/>
                <a:ext cx="1459230" cy="2364281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6DDAED2-BA8A-BF6D-C09C-A705CF1DBF74}"/>
                </a:ext>
              </a:extLst>
            </p:cNvPr>
            <p:cNvGrpSpPr/>
            <p:nvPr/>
          </p:nvGrpSpPr>
          <p:grpSpPr>
            <a:xfrm>
              <a:off x="4853940" y="2625862"/>
              <a:ext cx="1457325" cy="3258144"/>
              <a:chOff x="2893695" y="2702955"/>
              <a:chExt cx="1457325" cy="3258144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7B8C608-45DF-6B36-D58B-045A417FD427}"/>
                  </a:ext>
                </a:extLst>
              </p:cNvPr>
              <p:cNvCxnSpPr>
                <a:cxnSpLocks/>
                <a:stCxn id="11" idx="6"/>
              </p:cNvCxnSpPr>
              <p:nvPr/>
            </p:nvCxnSpPr>
            <p:spPr>
              <a:xfrm flipV="1">
                <a:off x="2893695" y="2702955"/>
                <a:ext cx="1457325" cy="1715393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BE578973-A2F6-6018-15E9-C765DE11EE76}"/>
                  </a:ext>
                </a:extLst>
              </p:cNvPr>
              <p:cNvCxnSpPr>
                <a:cxnSpLocks/>
                <a:stCxn id="11" idx="6"/>
              </p:cNvCxnSpPr>
              <p:nvPr/>
            </p:nvCxnSpPr>
            <p:spPr>
              <a:xfrm flipV="1">
                <a:off x="2893695" y="3519725"/>
                <a:ext cx="1457325" cy="898623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995908FA-3A31-1869-EAAF-2081C6FC84F0}"/>
                  </a:ext>
                </a:extLst>
              </p:cNvPr>
              <p:cNvCxnSpPr>
                <a:cxnSpLocks/>
                <a:stCxn id="11" idx="6"/>
              </p:cNvCxnSpPr>
              <p:nvPr/>
            </p:nvCxnSpPr>
            <p:spPr>
              <a:xfrm flipV="1">
                <a:off x="2893695" y="4341255"/>
                <a:ext cx="1457325" cy="77093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299B61D-9260-5D89-DC4F-2ECF547CCE71}"/>
                  </a:ext>
                </a:extLst>
              </p:cNvPr>
              <p:cNvCxnSpPr>
                <a:cxnSpLocks/>
                <a:stCxn id="11" idx="6"/>
              </p:cNvCxnSpPr>
              <p:nvPr/>
            </p:nvCxnSpPr>
            <p:spPr>
              <a:xfrm>
                <a:off x="2893695" y="4418348"/>
                <a:ext cx="1457325" cy="715031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91E029F0-3B20-5688-92F6-95E73ED0A75B}"/>
                  </a:ext>
                </a:extLst>
              </p:cNvPr>
              <p:cNvCxnSpPr>
                <a:cxnSpLocks/>
                <a:stCxn id="11" idx="6"/>
              </p:cNvCxnSpPr>
              <p:nvPr/>
            </p:nvCxnSpPr>
            <p:spPr>
              <a:xfrm>
                <a:off x="2893695" y="4418348"/>
                <a:ext cx="1457325" cy="1542751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D7711D1-683D-1CC7-69FB-776DCE45059E}"/>
                </a:ext>
              </a:extLst>
            </p:cNvPr>
            <p:cNvGrpSpPr/>
            <p:nvPr/>
          </p:nvGrpSpPr>
          <p:grpSpPr>
            <a:xfrm>
              <a:off x="4853940" y="2625862"/>
              <a:ext cx="1456372" cy="3258144"/>
              <a:chOff x="2894648" y="2702955"/>
              <a:chExt cx="1456372" cy="3258144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2BC481EF-0FF1-D318-78A0-86DF8BA4AECA}"/>
                  </a:ext>
                </a:extLst>
              </p:cNvPr>
              <p:cNvCxnSpPr>
                <a:cxnSpLocks/>
                <a:stCxn id="12" idx="6"/>
              </p:cNvCxnSpPr>
              <p:nvPr/>
            </p:nvCxnSpPr>
            <p:spPr>
              <a:xfrm flipV="1">
                <a:off x="2894648" y="2702955"/>
                <a:ext cx="1456372" cy="2507517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8CCE82AA-9567-CC58-586D-C17E8A3FE298}"/>
                  </a:ext>
                </a:extLst>
              </p:cNvPr>
              <p:cNvCxnSpPr>
                <a:cxnSpLocks/>
                <a:stCxn id="12" idx="6"/>
              </p:cNvCxnSpPr>
              <p:nvPr/>
            </p:nvCxnSpPr>
            <p:spPr>
              <a:xfrm flipV="1">
                <a:off x="2894648" y="3519725"/>
                <a:ext cx="1456372" cy="1690747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5EE4F47F-CCB1-0CA7-5959-962F317E49C2}"/>
                  </a:ext>
                </a:extLst>
              </p:cNvPr>
              <p:cNvCxnSpPr>
                <a:cxnSpLocks/>
                <a:stCxn id="12" idx="6"/>
              </p:cNvCxnSpPr>
              <p:nvPr/>
            </p:nvCxnSpPr>
            <p:spPr>
              <a:xfrm flipV="1">
                <a:off x="2894648" y="4341255"/>
                <a:ext cx="1456372" cy="869217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0CD79B0A-A363-7E0E-0678-B6523FA844BA}"/>
                  </a:ext>
                </a:extLst>
              </p:cNvPr>
              <p:cNvCxnSpPr>
                <a:cxnSpLocks/>
                <a:stCxn id="12" idx="6"/>
              </p:cNvCxnSpPr>
              <p:nvPr/>
            </p:nvCxnSpPr>
            <p:spPr>
              <a:xfrm flipV="1">
                <a:off x="2894648" y="5133379"/>
                <a:ext cx="1456372" cy="7709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0CCD7740-34E8-F841-97C1-D6D2785AF2D5}"/>
                  </a:ext>
                </a:extLst>
              </p:cNvPr>
              <p:cNvCxnSpPr>
                <a:cxnSpLocks/>
                <a:stCxn id="12" idx="6"/>
              </p:cNvCxnSpPr>
              <p:nvPr/>
            </p:nvCxnSpPr>
            <p:spPr>
              <a:xfrm>
                <a:off x="2894648" y="5210472"/>
                <a:ext cx="1456372" cy="750627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0EF650E6-1212-DF1C-AD62-69762E9927DB}"/>
                </a:ext>
              </a:extLst>
            </p:cNvPr>
            <p:cNvGrpSpPr/>
            <p:nvPr/>
          </p:nvGrpSpPr>
          <p:grpSpPr>
            <a:xfrm>
              <a:off x="4853940" y="2625862"/>
              <a:ext cx="1455896" cy="3335237"/>
              <a:chOff x="2895124" y="2702955"/>
              <a:chExt cx="1455896" cy="3335237"/>
            </a:xfrm>
          </p:grpSpPr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374A88E8-F66F-8EF0-DAAA-16A775F46547}"/>
                  </a:ext>
                </a:extLst>
              </p:cNvPr>
              <p:cNvCxnSpPr>
                <a:cxnSpLocks/>
                <a:stCxn id="13" idx="6"/>
              </p:cNvCxnSpPr>
              <p:nvPr/>
            </p:nvCxnSpPr>
            <p:spPr>
              <a:xfrm flipV="1">
                <a:off x="2895124" y="2702955"/>
                <a:ext cx="1455896" cy="3335237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54108C00-88B6-62E2-1B31-8A8F56C03D98}"/>
                  </a:ext>
                </a:extLst>
              </p:cNvPr>
              <p:cNvCxnSpPr>
                <a:cxnSpLocks/>
                <a:stCxn id="13" idx="6"/>
              </p:cNvCxnSpPr>
              <p:nvPr/>
            </p:nvCxnSpPr>
            <p:spPr>
              <a:xfrm flipV="1">
                <a:off x="2895124" y="3519725"/>
                <a:ext cx="1455896" cy="2518467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0F6D1AD5-DCF3-A35D-9854-9D36C83AD905}"/>
                  </a:ext>
                </a:extLst>
              </p:cNvPr>
              <p:cNvCxnSpPr>
                <a:cxnSpLocks/>
                <a:stCxn id="13" idx="6"/>
              </p:cNvCxnSpPr>
              <p:nvPr/>
            </p:nvCxnSpPr>
            <p:spPr>
              <a:xfrm flipV="1">
                <a:off x="2895124" y="4341255"/>
                <a:ext cx="1455896" cy="1696937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AED6C901-24AF-9E10-DA4C-1D2CCB70F7A2}"/>
                  </a:ext>
                </a:extLst>
              </p:cNvPr>
              <p:cNvCxnSpPr>
                <a:cxnSpLocks/>
                <a:stCxn id="13" idx="6"/>
              </p:cNvCxnSpPr>
              <p:nvPr/>
            </p:nvCxnSpPr>
            <p:spPr>
              <a:xfrm flipV="1">
                <a:off x="2895124" y="5133379"/>
                <a:ext cx="1455896" cy="904813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FE8BA077-0C1E-898B-1564-C6F7B16BF037}"/>
                  </a:ext>
                </a:extLst>
              </p:cNvPr>
              <p:cNvCxnSpPr>
                <a:cxnSpLocks/>
                <a:stCxn id="13" idx="6"/>
              </p:cNvCxnSpPr>
              <p:nvPr/>
            </p:nvCxnSpPr>
            <p:spPr>
              <a:xfrm flipV="1">
                <a:off x="2895124" y="5961099"/>
                <a:ext cx="1455896" cy="77093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0B71728E-755D-2334-1C76-4C37F762CEAE}"/>
                </a:ext>
              </a:extLst>
            </p:cNvPr>
            <p:cNvGrpSpPr/>
            <p:nvPr/>
          </p:nvGrpSpPr>
          <p:grpSpPr>
            <a:xfrm>
              <a:off x="6797516" y="2616634"/>
              <a:ext cx="1463040" cy="3335237"/>
              <a:chOff x="5002530" y="2778262"/>
              <a:chExt cx="1463040" cy="3335237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874EB3A3-A442-37B5-B1F0-650437DD7B70}"/>
                  </a:ext>
                </a:extLst>
              </p:cNvPr>
              <p:cNvGrpSpPr/>
              <p:nvPr/>
            </p:nvGrpSpPr>
            <p:grpSpPr>
              <a:xfrm>
                <a:off x="5002530" y="2778262"/>
                <a:ext cx="1463040" cy="3258144"/>
                <a:chOff x="2887980" y="2702955"/>
                <a:chExt cx="1463040" cy="3258144"/>
              </a:xfrm>
            </p:grpSpPr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26BAF404-0578-B940-AE30-3706AAE824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87980" y="2702955"/>
                  <a:ext cx="1463040" cy="77093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8483DD3D-EDB5-E9E2-D8C5-DD3538B480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87980" y="2780048"/>
                  <a:ext cx="1463040" cy="739677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EC190822-61CA-CAF8-0117-E09C4DA8C5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87980" y="2780048"/>
                  <a:ext cx="1463040" cy="1561207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F80999A4-9AF9-7788-F384-EFCCDFD9E9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87980" y="2780048"/>
                  <a:ext cx="1463040" cy="2353331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32DFCA00-C366-0EF3-B7BB-BBFEAF9A94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87980" y="2780048"/>
                  <a:ext cx="1463040" cy="3181051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06344492-1521-D165-190B-1999D0124134}"/>
                  </a:ext>
                </a:extLst>
              </p:cNvPr>
              <p:cNvGrpSpPr/>
              <p:nvPr/>
            </p:nvGrpSpPr>
            <p:grpSpPr>
              <a:xfrm>
                <a:off x="5006340" y="2778262"/>
                <a:ext cx="1459230" cy="3258144"/>
                <a:chOff x="2891790" y="2702955"/>
                <a:chExt cx="1459230" cy="3258144"/>
              </a:xfrm>
            </p:grpSpPr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CAE759EE-9F5E-80A7-8F39-EB077D48F0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1790" y="2702955"/>
                  <a:ext cx="1459230" cy="893863"/>
                </a:xfrm>
                <a:prstGeom prst="line">
                  <a:avLst/>
                </a:prstGeom>
                <a:ln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BBBA9CE2-2467-41DA-F2F9-1E150AA7E2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1790" y="3519725"/>
                  <a:ext cx="1459230" cy="77093"/>
                </a:xfrm>
                <a:prstGeom prst="line">
                  <a:avLst/>
                </a:prstGeom>
                <a:ln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A27D2ACE-97CD-E28D-37C5-B28056B5EB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91790" y="3596818"/>
                  <a:ext cx="1459230" cy="744437"/>
                </a:xfrm>
                <a:prstGeom prst="line">
                  <a:avLst/>
                </a:prstGeom>
                <a:ln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1F1763EA-0233-F9C3-473C-CC7AD2CF36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91790" y="3596818"/>
                  <a:ext cx="1459230" cy="1536561"/>
                </a:xfrm>
                <a:prstGeom prst="line">
                  <a:avLst/>
                </a:prstGeom>
                <a:ln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CF5D9084-6DB7-F67A-FEA5-A8EA31E311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91790" y="3596818"/>
                  <a:ext cx="1459230" cy="2364281"/>
                </a:xfrm>
                <a:prstGeom prst="line">
                  <a:avLst/>
                </a:prstGeom>
                <a:ln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0A86BDB7-8F1D-326C-F0B9-5ECA9A1B20E1}"/>
                  </a:ext>
                </a:extLst>
              </p:cNvPr>
              <p:cNvGrpSpPr/>
              <p:nvPr/>
            </p:nvGrpSpPr>
            <p:grpSpPr>
              <a:xfrm>
                <a:off x="5006340" y="2778262"/>
                <a:ext cx="1457325" cy="3258144"/>
                <a:chOff x="2893695" y="2702955"/>
                <a:chExt cx="1457325" cy="3258144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8125B3B8-95A1-2D7A-0031-24AA23769B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3695" y="2702955"/>
                  <a:ext cx="1457325" cy="1715393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F13721F5-6924-E5A0-F952-71444A25B9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3695" y="3519725"/>
                  <a:ext cx="1457325" cy="898623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F7379295-D5F0-F4EA-A21F-FA2A6AFA24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3695" y="4341255"/>
                  <a:ext cx="1457325" cy="77093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2A241F3A-3B88-7492-B754-6D8DD8CE18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93695" y="4418348"/>
                  <a:ext cx="1457325" cy="715031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B97BAC65-F100-3B75-0E7D-3FB60121D2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93695" y="4418348"/>
                  <a:ext cx="1457325" cy="1542751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1D580628-634E-6921-793E-FAABF09A59E6}"/>
                  </a:ext>
                </a:extLst>
              </p:cNvPr>
              <p:cNvGrpSpPr/>
              <p:nvPr/>
            </p:nvGrpSpPr>
            <p:grpSpPr>
              <a:xfrm>
                <a:off x="5006340" y="2778262"/>
                <a:ext cx="1456372" cy="3258144"/>
                <a:chOff x="2894648" y="2702955"/>
                <a:chExt cx="1456372" cy="3258144"/>
              </a:xfrm>
            </p:grpSpPr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168464EE-D845-0536-7869-70E2FC216B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648" y="2702955"/>
                  <a:ext cx="1456372" cy="2507517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E23122B9-1FB2-44F3-CBB2-0C13F2B530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648" y="3519725"/>
                  <a:ext cx="1456372" cy="1690747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907C8939-4C72-026B-1821-5A626B9D07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648" y="4341255"/>
                  <a:ext cx="1456372" cy="869217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65AC363B-11AA-AAC7-E1F4-58F45DEE0B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648" y="5133379"/>
                  <a:ext cx="1456372" cy="77093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E901F78-EE95-2206-4B23-627407B653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94648" y="5210472"/>
                  <a:ext cx="1456372" cy="750627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1B8E99BC-6BF6-FE8E-75FB-5C2F1304094B}"/>
                  </a:ext>
                </a:extLst>
              </p:cNvPr>
              <p:cNvGrpSpPr/>
              <p:nvPr/>
            </p:nvGrpSpPr>
            <p:grpSpPr>
              <a:xfrm>
                <a:off x="5006340" y="2778262"/>
                <a:ext cx="1455896" cy="3335237"/>
                <a:chOff x="2895124" y="2702955"/>
                <a:chExt cx="1455896" cy="3335237"/>
              </a:xfrm>
            </p:grpSpPr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E0783571-332E-D7C9-FD52-3F1B7A2890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5124" y="2702955"/>
                  <a:ext cx="1455896" cy="3335237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F72C8AC8-F2E8-203C-9212-2F17FA6592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5124" y="3519725"/>
                  <a:ext cx="1455896" cy="2518467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9783D929-6CA8-5EFE-EA8D-FDE487DEA8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5124" y="4341255"/>
                  <a:ext cx="1455896" cy="1696937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996FEA26-725F-DD87-CFC8-FAA5766047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5124" y="5133379"/>
                  <a:ext cx="1455896" cy="904813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C99A6CA8-EBEB-AFFB-A367-6F99C755FA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5124" y="5961099"/>
                  <a:ext cx="1455896" cy="77093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1BF6955-F7E6-A964-CBF4-BBAAC693BC7B}"/>
                </a:ext>
              </a:extLst>
            </p:cNvPr>
            <p:cNvCxnSpPr>
              <a:cxnSpLocks/>
              <a:stCxn id="29" idx="2"/>
              <a:endCxn id="24" idx="6"/>
            </p:cNvCxnSpPr>
            <p:nvPr/>
          </p:nvCxnSpPr>
          <p:spPr>
            <a:xfrm flipH="1" flipV="1">
              <a:off x="8770620" y="2635090"/>
              <a:ext cx="1040130" cy="16056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D3FF29AC-37D8-9675-A032-3283F9119B97}"/>
                </a:ext>
              </a:extLst>
            </p:cNvPr>
            <p:cNvCxnSpPr>
              <a:cxnSpLocks/>
              <a:stCxn id="29" idx="2"/>
              <a:endCxn id="25" idx="6"/>
            </p:cNvCxnSpPr>
            <p:nvPr/>
          </p:nvCxnSpPr>
          <p:spPr>
            <a:xfrm flipH="1" flipV="1">
              <a:off x="8770620" y="3451860"/>
              <a:ext cx="1040130" cy="7889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1CB2545-F456-E965-D466-42034E717502}"/>
                </a:ext>
              </a:extLst>
            </p:cNvPr>
            <p:cNvCxnSpPr>
              <a:cxnSpLocks/>
              <a:stCxn id="29" idx="2"/>
              <a:endCxn id="26" idx="6"/>
            </p:cNvCxnSpPr>
            <p:nvPr/>
          </p:nvCxnSpPr>
          <p:spPr>
            <a:xfrm flipH="1">
              <a:off x="8770620" y="4240765"/>
              <a:ext cx="1040130" cy="326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D37BCE71-88C6-6D0B-1209-B98959335C0F}"/>
                </a:ext>
              </a:extLst>
            </p:cNvPr>
            <p:cNvCxnSpPr>
              <a:cxnSpLocks/>
              <a:stCxn id="29" idx="2"/>
              <a:endCxn id="27" idx="6"/>
            </p:cNvCxnSpPr>
            <p:nvPr/>
          </p:nvCxnSpPr>
          <p:spPr>
            <a:xfrm flipH="1">
              <a:off x="8770620" y="4240765"/>
              <a:ext cx="1040130" cy="8247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D070F061-A284-212B-9561-8DB5D53829FF}"/>
                </a:ext>
              </a:extLst>
            </p:cNvPr>
            <p:cNvCxnSpPr>
              <a:cxnSpLocks/>
              <a:stCxn id="29" idx="2"/>
              <a:endCxn id="28" idx="6"/>
            </p:cNvCxnSpPr>
            <p:nvPr/>
          </p:nvCxnSpPr>
          <p:spPr>
            <a:xfrm flipH="1">
              <a:off x="8770620" y="4240765"/>
              <a:ext cx="1040130" cy="16524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ight Arrow 193">
              <a:extLst>
                <a:ext uri="{FF2B5EF4-FFF2-40B4-BE49-F238E27FC236}">
                  <a16:creationId xmlns:a16="http://schemas.microsoft.com/office/drawing/2014/main" id="{FC24C44E-3D9E-7E94-49C7-907F170155BB}"/>
                </a:ext>
              </a:extLst>
            </p:cNvPr>
            <p:cNvSpPr/>
            <p:nvPr/>
          </p:nvSpPr>
          <p:spPr>
            <a:xfrm>
              <a:off x="1695450" y="2771300"/>
              <a:ext cx="594360" cy="34433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5" name="Right Arrow 194">
              <a:extLst>
                <a:ext uri="{FF2B5EF4-FFF2-40B4-BE49-F238E27FC236}">
                  <a16:creationId xmlns:a16="http://schemas.microsoft.com/office/drawing/2014/main" id="{4EBC6E50-1E11-F059-FC3B-6F114D3540A9}"/>
                </a:ext>
              </a:extLst>
            </p:cNvPr>
            <p:cNvSpPr/>
            <p:nvPr/>
          </p:nvSpPr>
          <p:spPr>
            <a:xfrm>
              <a:off x="1703070" y="3547613"/>
              <a:ext cx="594360" cy="34433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6" name="Right Arrow 195">
              <a:extLst>
                <a:ext uri="{FF2B5EF4-FFF2-40B4-BE49-F238E27FC236}">
                  <a16:creationId xmlns:a16="http://schemas.microsoft.com/office/drawing/2014/main" id="{35E433C2-C4E9-AF97-C06C-005A5BFD10C8}"/>
                </a:ext>
              </a:extLst>
            </p:cNvPr>
            <p:cNvSpPr/>
            <p:nvPr/>
          </p:nvSpPr>
          <p:spPr>
            <a:xfrm>
              <a:off x="1703070" y="4341255"/>
              <a:ext cx="594360" cy="34433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7" name="Right Arrow 196">
              <a:extLst>
                <a:ext uri="{FF2B5EF4-FFF2-40B4-BE49-F238E27FC236}">
                  <a16:creationId xmlns:a16="http://schemas.microsoft.com/office/drawing/2014/main" id="{6C2B5DB7-E912-A258-93FB-3A4D35882805}"/>
                </a:ext>
              </a:extLst>
            </p:cNvPr>
            <p:cNvSpPr/>
            <p:nvPr/>
          </p:nvSpPr>
          <p:spPr>
            <a:xfrm>
              <a:off x="1703070" y="5252471"/>
              <a:ext cx="594360" cy="34433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8" name="Rounded Rectangle 197">
              <a:extLst>
                <a:ext uri="{FF2B5EF4-FFF2-40B4-BE49-F238E27FC236}">
                  <a16:creationId xmlns:a16="http://schemas.microsoft.com/office/drawing/2014/main" id="{2829F970-C120-22E5-5955-72D364D7DC69}"/>
                </a:ext>
              </a:extLst>
            </p:cNvPr>
            <p:cNvSpPr/>
            <p:nvPr/>
          </p:nvSpPr>
          <p:spPr>
            <a:xfrm>
              <a:off x="838200" y="2625862"/>
              <a:ext cx="1021080" cy="325814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Inputs</a:t>
              </a:r>
            </a:p>
          </p:txBody>
        </p:sp>
        <p:sp>
          <p:nvSpPr>
            <p:cNvPr id="199" name="Right Arrow 198">
              <a:extLst>
                <a:ext uri="{FF2B5EF4-FFF2-40B4-BE49-F238E27FC236}">
                  <a16:creationId xmlns:a16="http://schemas.microsoft.com/office/drawing/2014/main" id="{F86AB03A-4F55-F25F-F90A-3037F437F4EC}"/>
                </a:ext>
              </a:extLst>
            </p:cNvPr>
            <p:cNvSpPr/>
            <p:nvPr/>
          </p:nvSpPr>
          <p:spPr>
            <a:xfrm>
              <a:off x="10521314" y="3908100"/>
              <a:ext cx="1152525" cy="66533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Output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BEA77AD7-90D8-A369-D2A0-B276284CD862}"/>
              </a:ext>
            </a:extLst>
          </p:cNvPr>
          <p:cNvGrpSpPr/>
          <p:nvPr/>
        </p:nvGrpSpPr>
        <p:grpSpPr>
          <a:xfrm>
            <a:off x="8770620" y="137160"/>
            <a:ext cx="3055396" cy="2234201"/>
            <a:chOff x="8770620" y="137160"/>
            <a:chExt cx="3055396" cy="2234201"/>
          </a:xfrm>
        </p:grpSpPr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E43F9639-FD70-05E1-ACC5-3E535740D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01624" y="925621"/>
              <a:ext cx="624392" cy="1445740"/>
            </a:xfrm>
            <a:prstGeom prst="rect">
              <a:avLst/>
            </a:prstGeom>
          </p:spPr>
        </p:pic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B9F4109A-FB34-65FC-4905-2A69B04A6206}"/>
                </a:ext>
              </a:extLst>
            </p:cNvPr>
            <p:cNvSpPr txBox="1"/>
            <p:nvPr/>
          </p:nvSpPr>
          <p:spPr>
            <a:xfrm>
              <a:off x="8770620" y="137160"/>
              <a:ext cx="30553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Each edge has a “weight” that tells the network how to propagate values from the input to the output.</a:t>
              </a:r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3A2C1FA-4711-1F2B-D10D-6E322A765F16}"/>
              </a:ext>
            </a:extLst>
          </p:cNvPr>
          <p:cNvSpPr txBox="1">
            <a:spLocks/>
          </p:cNvSpPr>
          <p:nvPr/>
        </p:nvSpPr>
        <p:spPr>
          <a:xfrm>
            <a:off x="807726" y="3888792"/>
            <a:ext cx="5409976" cy="2288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gives us a </a:t>
            </a:r>
            <a:r>
              <a:rPr lang="en-US" i="1" dirty="0"/>
              <a:t>non-parametric </a:t>
            </a:r>
            <a:r>
              <a:rPr lang="en-US" dirty="0"/>
              <a:t>way of describing a function.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…but it’s not very interpretable…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077DAAB8-F265-EBFC-E003-84AF13A2404A}"/>
              </a:ext>
            </a:extLst>
          </p:cNvPr>
          <p:cNvSpPr/>
          <p:nvPr/>
        </p:nvSpPr>
        <p:spPr>
          <a:xfrm>
            <a:off x="10652761" y="2068277"/>
            <a:ext cx="701040" cy="2899963"/>
          </a:xfrm>
          <a:custGeom>
            <a:avLst/>
            <a:gdLst>
              <a:gd name="connsiteX0" fmla="*/ 0 w 1066987"/>
              <a:gd name="connsiteY0" fmla="*/ 50083 h 2899963"/>
              <a:gd name="connsiteX1" fmla="*/ 670560 w 1066987"/>
              <a:gd name="connsiteY1" fmla="*/ 65323 h 2899963"/>
              <a:gd name="connsiteX2" fmla="*/ 1066800 w 1066987"/>
              <a:gd name="connsiteY2" fmla="*/ 690163 h 2899963"/>
              <a:gd name="connsiteX3" fmla="*/ 624840 w 1066987"/>
              <a:gd name="connsiteY3" fmla="*/ 2107483 h 2899963"/>
              <a:gd name="connsiteX4" fmla="*/ 228600 w 1066987"/>
              <a:gd name="connsiteY4" fmla="*/ 2899963 h 289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987" h="2899963">
                <a:moveTo>
                  <a:pt x="0" y="50083"/>
                </a:moveTo>
                <a:cubicBezTo>
                  <a:pt x="246380" y="4363"/>
                  <a:pt x="492760" y="-41357"/>
                  <a:pt x="670560" y="65323"/>
                </a:cubicBezTo>
                <a:cubicBezTo>
                  <a:pt x="848360" y="172003"/>
                  <a:pt x="1074420" y="349803"/>
                  <a:pt x="1066800" y="690163"/>
                </a:cubicBezTo>
                <a:cubicBezTo>
                  <a:pt x="1059180" y="1030523"/>
                  <a:pt x="764540" y="1739183"/>
                  <a:pt x="624840" y="2107483"/>
                </a:cubicBezTo>
                <a:cubicBezTo>
                  <a:pt x="485140" y="2475783"/>
                  <a:pt x="356870" y="2687873"/>
                  <a:pt x="228600" y="2899963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530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D6A1E-BA8A-FC84-19B4-808F90BC2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6564-D87F-F6AA-8858-F4D28F47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816BC-D8C6-C6A1-39CC-B3A27BC2AB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Two-Stage Least Squares (2SLS):</a:t>
                </a:r>
              </a:p>
              <a:p>
                <a:pPr lvl="1"/>
                <a:r>
                  <a:rPr lang="en-US" dirty="0"/>
                  <a:t>First stage: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Second stage: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Why are we restricting ourselves to linear models?</a:t>
                </a:r>
              </a:p>
              <a:p>
                <a:r>
                  <a:rPr lang="en-US" dirty="0"/>
                  <a:t>Let’s replace them with neural networks!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816BC-D8C6-C6A1-39CC-B3A27BC2AB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39C92FC-7671-8A0F-88ED-F27DEC74B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8508" y="3857780"/>
            <a:ext cx="624392" cy="1445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4B9389-AB10-A0CD-600C-305C90F8FA86}"/>
              </a:ext>
            </a:extLst>
          </p:cNvPr>
          <p:cNvSpPr txBox="1"/>
          <p:nvPr/>
        </p:nvSpPr>
        <p:spPr>
          <a:xfrm>
            <a:off x="9220200" y="1828515"/>
            <a:ext cx="2743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There are often good reasons to restrict to simpler models – e.g. to prevent over-fitting – but let’s say we have tons of data and want to take advantage of it.</a:t>
            </a:r>
          </a:p>
        </p:txBody>
      </p:sp>
    </p:spTree>
    <p:extLst>
      <p:ext uri="{BB962C8B-B14F-4D97-AF65-F5344CB8AC3E}">
        <p14:creationId xmlns:p14="http://schemas.microsoft.com/office/powerpoint/2010/main" val="3257093732"/>
      </p:ext>
    </p:extLst>
  </p:cSld>
  <p:clrMapOvr>
    <a:masterClrMapping/>
  </p:clrMapOvr>
  <p:transition spd="slow">
    <p:push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214B2-1430-3A29-FE76-7F1EF4242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90FA-D698-B70B-8C90-D84BC0F0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FE557B-5ADF-3442-1788-7A69B7CDCE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Two-Stage Least Squares (2SLS):</a:t>
                </a:r>
              </a:p>
              <a:p>
                <a:pPr lvl="1"/>
                <a:r>
                  <a:rPr lang="en-US" dirty="0"/>
                  <a:t>First stage: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Second stage: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Why are we restricting ourselves to linear models?</a:t>
                </a:r>
              </a:p>
              <a:p>
                <a:r>
                  <a:rPr lang="en-US" dirty="0"/>
                  <a:t>Let’s replace them with neural networks!</a:t>
                </a:r>
              </a:p>
              <a:p>
                <a:endParaRPr lang="en-US" dirty="0"/>
              </a:p>
              <a:p>
                <a:r>
                  <a:rPr lang="en-US" dirty="0"/>
                  <a:t>But how?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FE557B-5ADF-3442-1788-7A69B7CDCE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AAE9EA2-D4AF-08D4-A57B-36590672C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8508" y="3857780"/>
            <a:ext cx="624392" cy="1445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89596C-BA89-943C-FD6C-E96631AC35F3}"/>
              </a:ext>
            </a:extLst>
          </p:cNvPr>
          <p:cNvSpPr txBox="1"/>
          <p:nvPr/>
        </p:nvSpPr>
        <p:spPr>
          <a:xfrm>
            <a:off x="9220200" y="1828515"/>
            <a:ext cx="2743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There are often good reasons to restrict to simpler models – e.g. to prevent over-fitting – but let’s say we have tons of data and want to take advantage of it.</a:t>
            </a:r>
          </a:p>
        </p:txBody>
      </p:sp>
    </p:spTree>
    <p:extLst>
      <p:ext uri="{BB962C8B-B14F-4D97-AF65-F5344CB8AC3E}">
        <p14:creationId xmlns:p14="http://schemas.microsoft.com/office/powerpoint/2010/main" val="32367231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8CD4F-4BF4-8091-465F-D3EB6AB2D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293"/>
          </a:xfrm>
        </p:spPr>
        <p:txBody>
          <a:bodyPr>
            <a:normAutofit fontScale="90000"/>
          </a:bodyPr>
          <a:lstStyle/>
          <a:p>
            <a:r>
              <a:rPr lang="en-US" dirty="0"/>
              <a:t>One way to use (D)NNs to approximate LATE</a:t>
            </a:r>
            <a:br>
              <a:rPr lang="en-US" dirty="0"/>
            </a:br>
            <a:r>
              <a:rPr lang="en-US" sz="1600" dirty="0"/>
              <a:t>Loosely following [Hartford, Lewis, Leyton-Brown, Taddy, 2017]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24A2D-DB4F-01EE-45C6-D70C72427F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Assumption: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noise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]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24A2D-DB4F-01EE-45C6-D70C72427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78CB8EE-50B9-012E-8988-B2A6A060133A}"/>
              </a:ext>
            </a:extLst>
          </p:cNvPr>
          <p:cNvGrpSpPr/>
          <p:nvPr/>
        </p:nvGrpSpPr>
        <p:grpSpPr>
          <a:xfrm>
            <a:off x="7940612" y="1213688"/>
            <a:ext cx="3851823" cy="953999"/>
            <a:chOff x="838200" y="4327742"/>
            <a:chExt cx="10041383" cy="24193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46D551A7-1A15-CF65-D1BC-86F1C8FE1D12}"/>
                    </a:ext>
                  </a:extLst>
                </p:cNvPr>
                <p:cNvSpPr/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47678D2D-0233-8AEE-91DE-2829A6915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4D458044-DB21-013C-2252-5087115D5B6D}"/>
                    </a:ext>
                  </a:extLst>
                </p:cNvPr>
                <p:cNvSpPr/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5C850430-2647-EBE7-420B-E601177A91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51E90EE-1C39-8523-5F5F-32B5F8E6F717}"/>
                    </a:ext>
                  </a:extLst>
                </p:cNvPr>
                <p:cNvSpPr/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47D2CF7-3578-0F77-72EC-5C04EE70D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10454D6-6B32-0229-AFA5-91FFABA3C99C}"/>
                </a:ext>
              </a:extLst>
            </p:cNvPr>
            <p:cNvCxnSpPr>
              <a:endCxn id="6" idx="2"/>
            </p:cNvCxnSpPr>
            <p:nvPr/>
          </p:nvCxnSpPr>
          <p:spPr>
            <a:xfrm>
              <a:off x="7080872" y="5254978"/>
              <a:ext cx="2080061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D82BCEB-0B5B-05F9-7088-C60505582943}"/>
                </a:ext>
              </a:extLst>
            </p:cNvPr>
            <p:cNvCxnSpPr>
              <a:cxnSpLocks/>
              <a:stCxn id="7" idx="6"/>
              <a:endCxn id="5" idx="2"/>
            </p:cNvCxnSpPr>
            <p:nvPr/>
          </p:nvCxnSpPr>
          <p:spPr>
            <a:xfrm>
              <a:off x="3118472" y="5254978"/>
              <a:ext cx="2243750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D771FE3-AA9D-A962-F89C-293CEF87C0EF}"/>
                </a:ext>
              </a:extLst>
            </p:cNvPr>
            <p:cNvSpPr/>
            <p:nvPr/>
          </p:nvSpPr>
          <p:spPr>
            <a:xfrm>
              <a:off x="2797139" y="5689600"/>
              <a:ext cx="6629083" cy="757351"/>
            </a:xfrm>
            <a:custGeom>
              <a:avLst/>
              <a:gdLst>
                <a:gd name="connsiteX0" fmla="*/ 36372 w 6629083"/>
                <a:gd name="connsiteY0" fmla="*/ 0 h 757351"/>
                <a:gd name="connsiteX1" fmla="*/ 668550 w 6629083"/>
                <a:gd name="connsiteY1" fmla="*/ 541867 h 757351"/>
                <a:gd name="connsiteX2" fmla="*/ 4608372 w 6629083"/>
                <a:gd name="connsiteY2" fmla="*/ 733778 h 757351"/>
                <a:gd name="connsiteX3" fmla="*/ 6629083 w 6629083"/>
                <a:gd name="connsiteY3" fmla="*/ 45156 h 75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083" h="757351">
                  <a:moveTo>
                    <a:pt x="36372" y="0"/>
                  </a:moveTo>
                  <a:cubicBezTo>
                    <a:pt x="-28539" y="209785"/>
                    <a:pt x="-93450" y="419571"/>
                    <a:pt x="668550" y="541867"/>
                  </a:cubicBezTo>
                  <a:cubicBezTo>
                    <a:pt x="1430550" y="664163"/>
                    <a:pt x="3614950" y="816563"/>
                    <a:pt x="4608372" y="733778"/>
                  </a:cubicBezTo>
                  <a:cubicBezTo>
                    <a:pt x="5601794" y="650993"/>
                    <a:pt x="6115438" y="348074"/>
                    <a:pt x="6629083" y="45156"/>
                  </a:cubicBezTo>
                </a:path>
              </a:pathLst>
            </a:custGeom>
            <a:ln w="38100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&quot;No&quot; Symbol 10">
              <a:extLst>
                <a:ext uri="{FF2B5EF4-FFF2-40B4-BE49-F238E27FC236}">
                  <a16:creationId xmlns:a16="http://schemas.microsoft.com/office/drawing/2014/main" id="{7A6AE61B-E8D1-AF41-7C67-55B6585C2678}"/>
                </a:ext>
              </a:extLst>
            </p:cNvPr>
            <p:cNvSpPr/>
            <p:nvPr/>
          </p:nvSpPr>
          <p:spPr>
            <a:xfrm>
              <a:off x="7591694" y="5942053"/>
              <a:ext cx="818529" cy="804999"/>
            </a:xfrm>
            <a:prstGeom prst="noSmoking">
              <a:avLst>
                <a:gd name="adj" fmla="val 1546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2" descr="Hounder Black Red Honey Burst with Stiletto Hard Case">
              <a:extLst>
                <a:ext uri="{FF2B5EF4-FFF2-40B4-BE49-F238E27FC236}">
                  <a16:creationId xmlns:a16="http://schemas.microsoft.com/office/drawing/2014/main" id="{49962D87-7BDA-20ED-A752-F159BEB65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327742"/>
              <a:ext cx="1614311" cy="1614311"/>
            </a:xfrm>
            <a:prstGeom prst="rect">
              <a:avLst/>
            </a:prstGeom>
            <a:noFill/>
            <a:effectLst>
              <a:glow rad="63500">
                <a:srgbClr val="FFFF00">
                  <a:alpha val="4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2DECA0-5618-71E8-0CD1-D79E013F1E34}"/>
                  </a:ext>
                </a:extLst>
              </p:cNvPr>
              <p:cNvSpPr txBox="1"/>
              <p:nvPr/>
            </p:nvSpPr>
            <p:spPr>
              <a:xfrm>
                <a:off x="6225473" y="1668130"/>
                <a:ext cx="26045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Let’s ignore the covariates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 now…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2DECA0-5618-71E8-0CD1-D79E013F1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473" y="1668130"/>
                <a:ext cx="2604530" cy="646331"/>
              </a:xfrm>
              <a:prstGeom prst="rect">
                <a:avLst/>
              </a:prstGeom>
              <a:blipFill>
                <a:blip r:embed="rId8"/>
                <a:stretch>
                  <a:fillRect l="-1942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76E114-7DFE-060D-2833-7CD120345744}"/>
                  </a:ext>
                </a:extLst>
              </p:cNvPr>
              <p:cNvSpPr txBox="1"/>
              <p:nvPr/>
            </p:nvSpPr>
            <p:spPr>
              <a:xfrm>
                <a:off x="3575539" y="3152001"/>
                <a:ext cx="7575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2"/>
                    </a:solidFill>
                  </a:rPr>
                  <a:t>Plug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1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76E114-7DFE-060D-2833-7CD120345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539" y="3152001"/>
                <a:ext cx="757515" cy="276999"/>
              </a:xfrm>
              <a:prstGeom prst="rect">
                <a:avLst/>
              </a:prstGeom>
              <a:blipFill>
                <a:blip r:embed="rId9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BD1EDB-0CD2-764E-1182-6311A6A840D9}"/>
                  </a:ext>
                </a:extLst>
              </p:cNvPr>
              <p:cNvSpPr txBox="1"/>
              <p:nvPr/>
            </p:nvSpPr>
            <p:spPr>
              <a:xfrm>
                <a:off x="5315039" y="3019363"/>
                <a:ext cx="11592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2"/>
                    </a:solidFill>
                  </a:rPr>
                  <a:t>Definition of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</m:oMath>
                </a14:m>
                <a:r>
                  <a:rPr lang="en-US" sz="1200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BD1EDB-0CD2-764E-1182-6311A6A84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039" y="3019363"/>
                <a:ext cx="1159292" cy="276999"/>
              </a:xfrm>
              <a:prstGeom prst="rect">
                <a:avLst/>
              </a:prstGeom>
              <a:blipFill>
                <a:blip r:embed="rId10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16F4DF92-A65C-C017-67A4-D37E8DE39785}"/>
              </a:ext>
            </a:extLst>
          </p:cNvPr>
          <p:cNvGrpSpPr/>
          <p:nvPr/>
        </p:nvGrpSpPr>
        <p:grpSpPr>
          <a:xfrm>
            <a:off x="706139" y="3350253"/>
            <a:ext cx="2869400" cy="2167893"/>
            <a:chOff x="706139" y="3350253"/>
            <a:chExt cx="2869400" cy="21678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6C25D3E-4C7E-98BC-6ACD-2AD95EB04253}"/>
                    </a:ext>
                  </a:extLst>
                </p:cNvPr>
                <p:cNvSpPr txBox="1"/>
                <p:nvPr/>
              </p:nvSpPr>
              <p:spPr>
                <a:xfrm>
                  <a:off x="706139" y="4317817"/>
                  <a:ext cx="1908284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We know this!  We see both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</a:rPr>
                    <a:t> for each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dirty="0">
                    <a:solidFill>
                      <a:schemeClr val="accent5"/>
                    </a:solidFill>
                  </a:endParaRPr>
                </a:p>
                <a:p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6C25D3E-4C7E-98BC-6ACD-2AD95EB042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139" y="4317817"/>
                  <a:ext cx="1908284" cy="1200329"/>
                </a:xfrm>
                <a:prstGeom prst="rect">
                  <a:avLst/>
                </a:prstGeom>
                <a:blipFill>
                  <a:blip r:embed="rId11"/>
                  <a:stretch>
                    <a:fillRect l="-2649" t="-2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88E32EB-ABC7-5567-B13C-411343AD4A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1562" y="3962400"/>
              <a:ext cx="283084" cy="355417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A345FEF-ED4E-DF35-FB9D-A588CECF1F40}"/>
                </a:ext>
              </a:extLst>
            </p:cNvPr>
            <p:cNvSpPr/>
            <p:nvPr/>
          </p:nvSpPr>
          <p:spPr>
            <a:xfrm>
              <a:off x="1667255" y="3350253"/>
              <a:ext cx="1908284" cy="542954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9CCDF7-0B88-B9E0-E58D-86063DA01411}"/>
              </a:ext>
            </a:extLst>
          </p:cNvPr>
          <p:cNvGrpSpPr/>
          <p:nvPr/>
        </p:nvGrpSpPr>
        <p:grpSpPr>
          <a:xfrm>
            <a:off x="7062694" y="3191607"/>
            <a:ext cx="3309191" cy="2150888"/>
            <a:chOff x="7062694" y="3191607"/>
            <a:chExt cx="3309191" cy="215088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0E60765-D265-0CAC-A2D2-12093E632C10}"/>
                </a:ext>
              </a:extLst>
            </p:cNvPr>
            <p:cNvSpPr/>
            <p:nvPr/>
          </p:nvSpPr>
          <p:spPr>
            <a:xfrm>
              <a:off x="7395885" y="3191607"/>
              <a:ext cx="2542882" cy="770793"/>
            </a:xfrm>
            <a:prstGeom prst="round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8046ECC-1C52-189F-A3FE-92A852EB613F}"/>
                    </a:ext>
                  </a:extLst>
                </p:cNvPr>
                <p:cNvSpPr txBox="1"/>
                <p:nvPr/>
              </p:nvSpPr>
              <p:spPr>
                <a:xfrm>
                  <a:off x="7062694" y="4001294"/>
                  <a:ext cx="3309191" cy="13412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accent6"/>
                      </a:solidFill>
                    </a:rPr>
                    <a:t>Stage 1</a:t>
                  </a:r>
                  <a:r>
                    <a:rPr lang="en-US" sz="2000" dirty="0">
                      <a:solidFill>
                        <a:schemeClr val="accent6"/>
                      </a:solidFill>
                    </a:rPr>
                    <a:t>: Use a neural network to learn this function.  Let’s call it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0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sz="20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8046ECC-1C52-189F-A3FE-92A852EB61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2694" y="4001294"/>
                  <a:ext cx="3309191" cy="1341201"/>
                </a:xfrm>
                <a:prstGeom prst="rect">
                  <a:avLst/>
                </a:prstGeom>
                <a:blipFill>
                  <a:blip r:embed="rId12"/>
                  <a:stretch>
                    <a:fillRect t="-1869" b="-2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33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DAC85-3798-8181-FF17-A1C0632D0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F775-F1C4-D518-0D9E-321C9C28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293"/>
          </a:xfrm>
        </p:spPr>
        <p:txBody>
          <a:bodyPr>
            <a:normAutofit fontScale="90000"/>
          </a:bodyPr>
          <a:lstStyle/>
          <a:p>
            <a:r>
              <a:rPr lang="en-US" dirty="0"/>
              <a:t>One way to use (D)NNs to approximate LATE</a:t>
            </a:r>
            <a:br>
              <a:rPr lang="en-US" dirty="0"/>
            </a:br>
            <a:r>
              <a:rPr lang="en-US" sz="1600" dirty="0"/>
              <a:t>Loosely following [Hartford, Lewis, Leyton-Brown, Taddy, 2017]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03A1E2-E0D5-F1AF-3F7D-873A36FF48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717915"/>
              </a:xfrm>
            </p:spPr>
            <p:txBody>
              <a:bodyPr/>
              <a:lstStyle/>
              <a:p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Assumption: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noise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]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03A1E2-E0D5-F1AF-3F7D-873A36FF48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717915"/>
              </a:xfrm>
              <a:blipFill>
                <a:blip r:embed="rId3"/>
                <a:stretch>
                  <a:fillRect l="-1086" t="-3721" b="-5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84F52FF-D408-7F1F-983E-EC86B2A8C44D}"/>
              </a:ext>
            </a:extLst>
          </p:cNvPr>
          <p:cNvGrpSpPr/>
          <p:nvPr/>
        </p:nvGrpSpPr>
        <p:grpSpPr>
          <a:xfrm>
            <a:off x="7940612" y="1213688"/>
            <a:ext cx="3851823" cy="953999"/>
            <a:chOff x="838200" y="4327742"/>
            <a:chExt cx="10041383" cy="24193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EEDCCB5E-CE69-139D-32F0-63354B576C1A}"/>
                    </a:ext>
                  </a:extLst>
                </p:cNvPr>
                <p:cNvSpPr/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47678D2D-0233-8AEE-91DE-2829A6915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25E20EE-558C-35CF-D86D-AF3FD5CFB8FB}"/>
                    </a:ext>
                  </a:extLst>
                </p:cNvPr>
                <p:cNvSpPr/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5C850430-2647-EBE7-420B-E601177A91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7F5BC08-22D3-CA17-8AD3-639E0D2C621B}"/>
                    </a:ext>
                  </a:extLst>
                </p:cNvPr>
                <p:cNvSpPr/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47D2CF7-3578-0F77-72EC-5C04EE70D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346817B-70A8-CF84-26A0-CB714BB5C9B8}"/>
                </a:ext>
              </a:extLst>
            </p:cNvPr>
            <p:cNvCxnSpPr>
              <a:endCxn id="6" idx="2"/>
            </p:cNvCxnSpPr>
            <p:nvPr/>
          </p:nvCxnSpPr>
          <p:spPr>
            <a:xfrm>
              <a:off x="7080872" y="5254978"/>
              <a:ext cx="2080061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8334367-C43C-FE0D-CE4E-5CB857CD05ED}"/>
                </a:ext>
              </a:extLst>
            </p:cNvPr>
            <p:cNvCxnSpPr>
              <a:cxnSpLocks/>
              <a:stCxn id="7" idx="6"/>
              <a:endCxn id="5" idx="2"/>
            </p:cNvCxnSpPr>
            <p:nvPr/>
          </p:nvCxnSpPr>
          <p:spPr>
            <a:xfrm>
              <a:off x="3118472" y="5254978"/>
              <a:ext cx="2243750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509FC88-AD88-9748-A12F-1051476FAEA7}"/>
                </a:ext>
              </a:extLst>
            </p:cNvPr>
            <p:cNvSpPr/>
            <p:nvPr/>
          </p:nvSpPr>
          <p:spPr>
            <a:xfrm>
              <a:off x="2797139" y="5689600"/>
              <a:ext cx="6629083" cy="757351"/>
            </a:xfrm>
            <a:custGeom>
              <a:avLst/>
              <a:gdLst>
                <a:gd name="connsiteX0" fmla="*/ 36372 w 6629083"/>
                <a:gd name="connsiteY0" fmla="*/ 0 h 757351"/>
                <a:gd name="connsiteX1" fmla="*/ 668550 w 6629083"/>
                <a:gd name="connsiteY1" fmla="*/ 541867 h 757351"/>
                <a:gd name="connsiteX2" fmla="*/ 4608372 w 6629083"/>
                <a:gd name="connsiteY2" fmla="*/ 733778 h 757351"/>
                <a:gd name="connsiteX3" fmla="*/ 6629083 w 6629083"/>
                <a:gd name="connsiteY3" fmla="*/ 45156 h 75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083" h="757351">
                  <a:moveTo>
                    <a:pt x="36372" y="0"/>
                  </a:moveTo>
                  <a:cubicBezTo>
                    <a:pt x="-28539" y="209785"/>
                    <a:pt x="-93450" y="419571"/>
                    <a:pt x="668550" y="541867"/>
                  </a:cubicBezTo>
                  <a:cubicBezTo>
                    <a:pt x="1430550" y="664163"/>
                    <a:pt x="3614950" y="816563"/>
                    <a:pt x="4608372" y="733778"/>
                  </a:cubicBezTo>
                  <a:cubicBezTo>
                    <a:pt x="5601794" y="650993"/>
                    <a:pt x="6115438" y="348074"/>
                    <a:pt x="6629083" y="45156"/>
                  </a:cubicBezTo>
                </a:path>
              </a:pathLst>
            </a:custGeom>
            <a:ln w="38100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&quot;No&quot; Symbol 10">
              <a:extLst>
                <a:ext uri="{FF2B5EF4-FFF2-40B4-BE49-F238E27FC236}">
                  <a16:creationId xmlns:a16="http://schemas.microsoft.com/office/drawing/2014/main" id="{1DFC1872-F55C-31E9-A206-39D634A06C47}"/>
                </a:ext>
              </a:extLst>
            </p:cNvPr>
            <p:cNvSpPr/>
            <p:nvPr/>
          </p:nvSpPr>
          <p:spPr>
            <a:xfrm>
              <a:off x="7591694" y="5942053"/>
              <a:ext cx="818529" cy="804999"/>
            </a:xfrm>
            <a:prstGeom prst="noSmoking">
              <a:avLst>
                <a:gd name="adj" fmla="val 1546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2" descr="Hounder Black Red Honey Burst with Stiletto Hard Case">
              <a:extLst>
                <a:ext uri="{FF2B5EF4-FFF2-40B4-BE49-F238E27FC236}">
                  <a16:creationId xmlns:a16="http://schemas.microsoft.com/office/drawing/2014/main" id="{2DB43D39-2E40-5606-0A69-6676FA3B9E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327742"/>
              <a:ext cx="1614311" cy="1614311"/>
            </a:xfrm>
            <a:prstGeom prst="rect">
              <a:avLst/>
            </a:prstGeom>
            <a:noFill/>
            <a:effectLst>
              <a:glow rad="63500">
                <a:srgbClr val="FFFF00">
                  <a:alpha val="4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8BD989-E6B1-E72F-6906-B50625A79AB3}"/>
                  </a:ext>
                </a:extLst>
              </p:cNvPr>
              <p:cNvSpPr txBox="1"/>
              <p:nvPr/>
            </p:nvSpPr>
            <p:spPr>
              <a:xfrm>
                <a:off x="6225473" y="1668130"/>
                <a:ext cx="26045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Let’s ignore the covariates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 now…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8BD989-E6B1-E72F-6906-B50625A79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473" y="1668130"/>
                <a:ext cx="2604530" cy="646331"/>
              </a:xfrm>
              <a:prstGeom prst="rect">
                <a:avLst/>
              </a:prstGeom>
              <a:blipFill>
                <a:blip r:embed="rId8"/>
                <a:stretch>
                  <a:fillRect l="-1942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D25D66-2AAD-7CD6-5677-C4B8B1C99C0E}"/>
                  </a:ext>
                </a:extLst>
              </p:cNvPr>
              <p:cNvSpPr txBox="1"/>
              <p:nvPr/>
            </p:nvSpPr>
            <p:spPr>
              <a:xfrm>
                <a:off x="3575539" y="3152001"/>
                <a:ext cx="7575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2"/>
                    </a:solidFill>
                  </a:rPr>
                  <a:t>Plug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1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D25D66-2AAD-7CD6-5677-C4B8B1C99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539" y="3152001"/>
                <a:ext cx="757515" cy="276999"/>
              </a:xfrm>
              <a:prstGeom prst="rect">
                <a:avLst/>
              </a:prstGeom>
              <a:blipFill>
                <a:blip r:embed="rId9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55F1F5-E6D2-A17F-19FA-A5B741BE7775}"/>
                  </a:ext>
                </a:extLst>
              </p:cNvPr>
              <p:cNvSpPr txBox="1"/>
              <p:nvPr/>
            </p:nvSpPr>
            <p:spPr>
              <a:xfrm>
                <a:off x="5315039" y="3019363"/>
                <a:ext cx="11592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2"/>
                    </a:solidFill>
                  </a:rPr>
                  <a:t>Definition of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</m:oMath>
                </a14:m>
                <a:r>
                  <a:rPr lang="en-US" sz="1200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55F1F5-E6D2-A17F-19FA-A5B741BE7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039" y="3019363"/>
                <a:ext cx="1159292" cy="276999"/>
              </a:xfrm>
              <a:prstGeom prst="rect">
                <a:avLst/>
              </a:prstGeom>
              <a:blipFill>
                <a:blip r:embed="rId10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6703F05-5E4B-1D74-E8A7-90B12301BED0}"/>
              </a:ext>
            </a:extLst>
          </p:cNvPr>
          <p:cNvSpPr/>
          <p:nvPr/>
        </p:nvSpPr>
        <p:spPr>
          <a:xfrm>
            <a:off x="1667255" y="3350253"/>
            <a:ext cx="1908284" cy="542954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3149015-4510-DE3C-536C-40C7547D4094}"/>
              </a:ext>
            </a:extLst>
          </p:cNvPr>
          <p:cNvSpPr/>
          <p:nvPr/>
        </p:nvSpPr>
        <p:spPr>
          <a:xfrm>
            <a:off x="7395885" y="3191607"/>
            <a:ext cx="2542882" cy="770793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D770337A-C749-A269-B356-8BE9F70DF1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7673" y="4204332"/>
                <a:ext cx="10515600" cy="27179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Stage 2</a:t>
                </a:r>
                <a:r>
                  <a:rPr lang="en-US" sz="2400" dirty="0"/>
                  <a:t>: Use a NN to learn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400" dirty="0"/>
                  <a:t> so that </a:t>
                </a:r>
                <a:endParaRPr lang="en-US" sz="2400" dirty="0">
                  <a:solidFill>
                    <a:schemeClr val="accent1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D770337A-C749-A269-B356-8BE9F70DF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73" y="4204332"/>
                <a:ext cx="10515600" cy="2717915"/>
              </a:xfrm>
              <a:prstGeom prst="rect">
                <a:avLst/>
              </a:prstGeom>
              <a:blipFill>
                <a:blip r:embed="rId11"/>
                <a:stretch>
                  <a:fillRect l="-844" t="-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852B6E-539A-AC33-C40A-1292FD5CE9DC}"/>
                  </a:ext>
                </a:extLst>
              </p:cNvPr>
              <p:cNvSpPr txBox="1"/>
              <p:nvPr/>
            </p:nvSpPr>
            <p:spPr>
              <a:xfrm>
                <a:off x="7062694" y="4001294"/>
                <a:ext cx="3309191" cy="1341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6"/>
                    </a:solidFill>
                  </a:rPr>
                  <a:t>Stage 1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: Use a neural network to learn this function.  Let’s call it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852B6E-539A-AC33-C40A-1292FD5CE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694" y="4001294"/>
                <a:ext cx="3309191" cy="1341201"/>
              </a:xfrm>
              <a:prstGeom prst="rect">
                <a:avLst/>
              </a:prstGeom>
              <a:blipFill>
                <a:blip r:embed="rId12"/>
                <a:stretch>
                  <a:fillRect t="-1869"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609397-7CA5-9F12-63A7-2177AEEC199C}"/>
                  </a:ext>
                </a:extLst>
              </p:cNvPr>
              <p:cNvSpPr txBox="1"/>
              <p:nvPr/>
            </p:nvSpPr>
            <p:spPr>
              <a:xfrm>
                <a:off x="1667255" y="4552224"/>
                <a:ext cx="4985531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sz="28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acc>
                        <m:accPr>
                          <m:chr m:val="̂"/>
                          <m:ctrlPr>
                            <a:rPr lang="en-US" sz="28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609397-7CA5-9F12-63A7-2177AEEC1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255" y="4552224"/>
                <a:ext cx="4985531" cy="1137876"/>
              </a:xfrm>
              <a:prstGeom prst="rect">
                <a:avLst/>
              </a:prstGeom>
              <a:blipFill>
                <a:blip r:embed="rId13"/>
                <a:stretch>
                  <a:fillRect t="-131111" r="-2290" b="-1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58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C189B-2FE9-78E2-1CB6-3D9B502BB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DD48-1E65-FA5E-8B3A-9013D44C8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our example from last time…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EC5382-A16A-0CE4-CC0C-B85DF8933B18}"/>
              </a:ext>
            </a:extLst>
          </p:cNvPr>
          <p:cNvGrpSpPr/>
          <p:nvPr/>
        </p:nvGrpSpPr>
        <p:grpSpPr>
          <a:xfrm>
            <a:off x="-63795" y="1690688"/>
            <a:ext cx="11243295" cy="2730033"/>
            <a:chOff x="-30498" y="2102836"/>
            <a:chExt cx="11243295" cy="273003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215D5C-0D09-F1E4-5C05-A7BA1043CD33}"/>
                </a:ext>
              </a:extLst>
            </p:cNvPr>
            <p:cNvSpPr txBox="1"/>
            <p:nvPr/>
          </p:nvSpPr>
          <p:spPr>
            <a:xfrm>
              <a:off x="1364106" y="2102836"/>
              <a:ext cx="34447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People who were drafted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1F297A-F26C-52B8-8D74-9CEAD1B01F6A}"/>
                </a:ext>
              </a:extLst>
            </p:cNvPr>
            <p:cNvSpPr txBox="1"/>
            <p:nvPr/>
          </p:nvSpPr>
          <p:spPr>
            <a:xfrm>
              <a:off x="7221301" y="2137816"/>
              <a:ext cx="3946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People who were not drafted</a:t>
              </a:r>
            </a:p>
          </p:txBody>
        </p:sp>
        <p:pic>
          <p:nvPicPr>
            <p:cNvPr id="39" name="Picture 4" descr="Military Beret Cap With Star PNG &amp; SVG Design For T-Shirts">
              <a:extLst>
                <a:ext uri="{FF2B5EF4-FFF2-40B4-BE49-F238E27FC236}">
                  <a16:creationId xmlns:a16="http://schemas.microsoft.com/office/drawing/2014/main" id="{AB859ECA-C9E2-4931-FD4D-9FF74A4C86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393" y="3310759"/>
              <a:ext cx="515023" cy="51502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Military Beret Cap With Star PNG &amp; SVG Design For T-Shirts">
              <a:extLst>
                <a:ext uri="{FF2B5EF4-FFF2-40B4-BE49-F238E27FC236}">
                  <a16:creationId xmlns:a16="http://schemas.microsoft.com/office/drawing/2014/main" id="{ED909FC6-9231-5071-8E92-8DFB766A6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113" y="3323724"/>
              <a:ext cx="515023" cy="51502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Tie Dye T-Shirt - Classic Rainbow Spiral - Psychedelic Shirt">
              <a:extLst>
                <a:ext uri="{FF2B5EF4-FFF2-40B4-BE49-F238E27FC236}">
                  <a16:creationId xmlns:a16="http://schemas.microsoft.com/office/drawing/2014/main" id="{898D33EA-95C0-1744-8ADB-7D574792F2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82"/>
            <a:stretch/>
          </p:blipFill>
          <p:spPr bwMode="auto">
            <a:xfrm>
              <a:off x="7437937" y="3286656"/>
              <a:ext cx="599974" cy="4313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Tie Dye T-Shirt - Classic Rainbow Spiral - Psychedelic Shirt">
              <a:extLst>
                <a:ext uri="{FF2B5EF4-FFF2-40B4-BE49-F238E27FC236}">
                  <a16:creationId xmlns:a16="http://schemas.microsoft.com/office/drawing/2014/main" id="{CA39BB03-2BD0-8628-8111-449FC3EF5B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82"/>
            <a:stretch/>
          </p:blipFill>
          <p:spPr bwMode="auto">
            <a:xfrm>
              <a:off x="9320044" y="3274924"/>
              <a:ext cx="599974" cy="4313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Military Beret Cap With Star PNG &amp; SVG Design For T-Shirts">
              <a:extLst>
                <a:ext uri="{FF2B5EF4-FFF2-40B4-BE49-F238E27FC236}">
                  <a16:creationId xmlns:a16="http://schemas.microsoft.com/office/drawing/2014/main" id="{FF8E7BDD-02E8-996E-FC59-92C0C0787C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5658" y="3310759"/>
              <a:ext cx="419009" cy="41900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Military Beret Cap With Star PNG &amp; SVG Design For T-Shirts">
              <a:extLst>
                <a:ext uri="{FF2B5EF4-FFF2-40B4-BE49-F238E27FC236}">
                  <a16:creationId xmlns:a16="http://schemas.microsoft.com/office/drawing/2014/main" id="{0E9C1832-D7B8-F8FE-02FC-B98F15F37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610" y="3439718"/>
              <a:ext cx="419009" cy="41900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Tie Dye T-Shirt - Classic Rainbow Spiral - Psychedelic Shirt">
              <a:extLst>
                <a:ext uri="{FF2B5EF4-FFF2-40B4-BE49-F238E27FC236}">
                  <a16:creationId xmlns:a16="http://schemas.microsoft.com/office/drawing/2014/main" id="{11B82D63-EFAA-0894-8D70-09C4A758EE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4407"/>
            <a:stretch/>
          </p:blipFill>
          <p:spPr bwMode="auto">
            <a:xfrm>
              <a:off x="8348599" y="3316276"/>
              <a:ext cx="834431" cy="4313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Tie Dye T-Shirt - Classic Rainbow Spiral - Psychedelic Shirt">
              <a:extLst>
                <a:ext uri="{FF2B5EF4-FFF2-40B4-BE49-F238E27FC236}">
                  <a16:creationId xmlns:a16="http://schemas.microsoft.com/office/drawing/2014/main" id="{5CA4328A-6266-0E30-50B9-63C31D3D9F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4407"/>
            <a:stretch/>
          </p:blipFill>
          <p:spPr bwMode="auto">
            <a:xfrm>
              <a:off x="3133834" y="3355815"/>
              <a:ext cx="834431" cy="4313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0ED7DD-86B0-3E25-7561-2C7BF84F195B}"/>
                </a:ext>
              </a:extLst>
            </p:cNvPr>
            <p:cNvSpPr txBox="1"/>
            <p:nvPr/>
          </p:nvSpPr>
          <p:spPr>
            <a:xfrm>
              <a:off x="1432773" y="4214418"/>
              <a:ext cx="869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0E274C-EE73-D465-B941-1E645D231BD2}"/>
                </a:ext>
              </a:extLst>
            </p:cNvPr>
            <p:cNvSpPr txBox="1"/>
            <p:nvPr/>
          </p:nvSpPr>
          <p:spPr>
            <a:xfrm>
              <a:off x="4397422" y="4165682"/>
              <a:ext cx="869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603579-6A61-2D57-C28D-A72984A0B0F0}"/>
                </a:ext>
              </a:extLst>
            </p:cNvPr>
            <p:cNvSpPr txBox="1"/>
            <p:nvPr/>
          </p:nvSpPr>
          <p:spPr>
            <a:xfrm>
              <a:off x="2331015" y="4209128"/>
              <a:ext cx="869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214A9E-5176-5461-D683-CACF4AF09B8F}"/>
                </a:ext>
              </a:extLst>
            </p:cNvPr>
            <p:cNvSpPr txBox="1"/>
            <p:nvPr/>
          </p:nvSpPr>
          <p:spPr>
            <a:xfrm>
              <a:off x="10342969" y="4170261"/>
              <a:ext cx="869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CDF64E-0A19-6383-B35B-B49CE55170B9}"/>
                </a:ext>
              </a:extLst>
            </p:cNvPr>
            <p:cNvSpPr txBox="1"/>
            <p:nvPr/>
          </p:nvSpPr>
          <p:spPr>
            <a:xfrm>
              <a:off x="3343293" y="4165682"/>
              <a:ext cx="540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44AB38-4A67-D050-FCC1-8C93FB50E6CB}"/>
                </a:ext>
              </a:extLst>
            </p:cNvPr>
            <p:cNvSpPr txBox="1"/>
            <p:nvPr/>
          </p:nvSpPr>
          <p:spPr>
            <a:xfrm>
              <a:off x="8519313" y="4154026"/>
              <a:ext cx="540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054917-B6FF-CDE6-FD4E-178DEA8E6EBB}"/>
                </a:ext>
              </a:extLst>
            </p:cNvPr>
            <p:cNvSpPr txBox="1"/>
            <p:nvPr/>
          </p:nvSpPr>
          <p:spPr>
            <a:xfrm>
              <a:off x="7479790" y="4218162"/>
              <a:ext cx="869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62DB82-A2F1-33C7-6246-29B98C365260}"/>
                </a:ext>
              </a:extLst>
            </p:cNvPr>
            <p:cNvSpPr txBox="1"/>
            <p:nvPr/>
          </p:nvSpPr>
          <p:spPr>
            <a:xfrm>
              <a:off x="9432738" y="4162087"/>
              <a:ext cx="869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3805EE-19B9-E05E-A3F3-8C65E137000C}"/>
                </a:ext>
              </a:extLst>
            </p:cNvPr>
            <p:cNvSpPr txBox="1"/>
            <p:nvPr/>
          </p:nvSpPr>
          <p:spPr>
            <a:xfrm>
              <a:off x="-30498" y="3909539"/>
              <a:ext cx="1320821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Hourly Wage in 1980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4F16697-6D65-29C8-8B71-56D30A44CBD1}"/>
              </a:ext>
            </a:extLst>
          </p:cNvPr>
          <p:cNvSpPr txBox="1"/>
          <p:nvPr/>
        </p:nvSpPr>
        <p:spPr>
          <a:xfrm>
            <a:off x="6481823" y="5279785"/>
            <a:ext cx="352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LATE = -$4</a:t>
            </a:r>
          </a:p>
        </p:txBody>
      </p:sp>
    </p:spTree>
    <p:extLst>
      <p:ext uri="{BB962C8B-B14F-4D97-AF65-F5344CB8AC3E}">
        <p14:creationId xmlns:p14="http://schemas.microsoft.com/office/powerpoint/2010/main" val="42696378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D1EEE-C1B1-0909-BC1D-0A830AF98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F4475-E5B5-E8B6-3D72-6FF9FF63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293"/>
          </a:xfrm>
        </p:spPr>
        <p:txBody>
          <a:bodyPr>
            <a:normAutofit fontScale="90000"/>
          </a:bodyPr>
          <a:lstStyle/>
          <a:p>
            <a:r>
              <a:rPr lang="en-US" dirty="0"/>
              <a:t>One way to use (D)NNs to approximate LATE</a:t>
            </a:r>
            <a:br>
              <a:rPr lang="en-US" dirty="0"/>
            </a:br>
            <a:r>
              <a:rPr lang="en-US" sz="1600" dirty="0"/>
              <a:t>Loosely following [Hartford, Lewis, Leyton-Brown, Taddy, 2017]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7AF06-317D-19FC-BA74-7B8A4F20ED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717915"/>
              </a:xfrm>
            </p:spPr>
            <p:txBody>
              <a:bodyPr/>
              <a:lstStyle/>
              <a:p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Assumption: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noise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]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7AF06-317D-19FC-BA74-7B8A4F20ED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717915"/>
              </a:xfrm>
              <a:blipFill>
                <a:blip r:embed="rId3"/>
                <a:stretch>
                  <a:fillRect l="-1086" t="-3721" b="-5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350FFAB-ED36-3354-95FB-80FA5F3D516E}"/>
              </a:ext>
            </a:extLst>
          </p:cNvPr>
          <p:cNvGrpSpPr/>
          <p:nvPr/>
        </p:nvGrpSpPr>
        <p:grpSpPr>
          <a:xfrm>
            <a:off x="7940612" y="1213688"/>
            <a:ext cx="3851823" cy="953999"/>
            <a:chOff x="838200" y="4327742"/>
            <a:chExt cx="10041383" cy="24193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27AB1E6-6425-0484-2DE2-37535758C29A}"/>
                    </a:ext>
                  </a:extLst>
                </p:cNvPr>
                <p:cNvSpPr/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47678D2D-0233-8AEE-91DE-2829A6915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6A15255-DCB0-7B6E-CBB7-1D7A4F8AB9DA}"/>
                    </a:ext>
                  </a:extLst>
                </p:cNvPr>
                <p:cNvSpPr/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5C850430-2647-EBE7-420B-E601177A91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9E3D9562-CDEF-4B7A-6301-E456C3CB5559}"/>
                    </a:ext>
                  </a:extLst>
                </p:cNvPr>
                <p:cNvSpPr/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47D2CF7-3578-0F77-72EC-5C04EE70D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1C574BF-C5DC-B5BB-3F33-64EDF041029B}"/>
                </a:ext>
              </a:extLst>
            </p:cNvPr>
            <p:cNvCxnSpPr>
              <a:endCxn id="6" idx="2"/>
            </p:cNvCxnSpPr>
            <p:nvPr/>
          </p:nvCxnSpPr>
          <p:spPr>
            <a:xfrm>
              <a:off x="7080872" y="5254978"/>
              <a:ext cx="2080061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48DFBDA-F722-49A1-EAB4-3399C9D46ACF}"/>
                </a:ext>
              </a:extLst>
            </p:cNvPr>
            <p:cNvCxnSpPr>
              <a:cxnSpLocks/>
              <a:stCxn id="7" idx="6"/>
              <a:endCxn id="5" idx="2"/>
            </p:cNvCxnSpPr>
            <p:nvPr/>
          </p:nvCxnSpPr>
          <p:spPr>
            <a:xfrm>
              <a:off x="3118472" y="5254978"/>
              <a:ext cx="2243750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593BAA0-E2DB-77F9-1790-4A5BA9BAF7A2}"/>
                </a:ext>
              </a:extLst>
            </p:cNvPr>
            <p:cNvSpPr/>
            <p:nvPr/>
          </p:nvSpPr>
          <p:spPr>
            <a:xfrm>
              <a:off x="2797139" y="5689600"/>
              <a:ext cx="6629083" cy="757351"/>
            </a:xfrm>
            <a:custGeom>
              <a:avLst/>
              <a:gdLst>
                <a:gd name="connsiteX0" fmla="*/ 36372 w 6629083"/>
                <a:gd name="connsiteY0" fmla="*/ 0 h 757351"/>
                <a:gd name="connsiteX1" fmla="*/ 668550 w 6629083"/>
                <a:gd name="connsiteY1" fmla="*/ 541867 h 757351"/>
                <a:gd name="connsiteX2" fmla="*/ 4608372 w 6629083"/>
                <a:gd name="connsiteY2" fmla="*/ 733778 h 757351"/>
                <a:gd name="connsiteX3" fmla="*/ 6629083 w 6629083"/>
                <a:gd name="connsiteY3" fmla="*/ 45156 h 75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083" h="757351">
                  <a:moveTo>
                    <a:pt x="36372" y="0"/>
                  </a:moveTo>
                  <a:cubicBezTo>
                    <a:pt x="-28539" y="209785"/>
                    <a:pt x="-93450" y="419571"/>
                    <a:pt x="668550" y="541867"/>
                  </a:cubicBezTo>
                  <a:cubicBezTo>
                    <a:pt x="1430550" y="664163"/>
                    <a:pt x="3614950" y="816563"/>
                    <a:pt x="4608372" y="733778"/>
                  </a:cubicBezTo>
                  <a:cubicBezTo>
                    <a:pt x="5601794" y="650993"/>
                    <a:pt x="6115438" y="348074"/>
                    <a:pt x="6629083" y="45156"/>
                  </a:cubicBezTo>
                </a:path>
              </a:pathLst>
            </a:custGeom>
            <a:ln w="38100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&quot;No&quot; Symbol 10">
              <a:extLst>
                <a:ext uri="{FF2B5EF4-FFF2-40B4-BE49-F238E27FC236}">
                  <a16:creationId xmlns:a16="http://schemas.microsoft.com/office/drawing/2014/main" id="{F1D41290-97C9-F8B8-3A8A-4E7AB76ED26A}"/>
                </a:ext>
              </a:extLst>
            </p:cNvPr>
            <p:cNvSpPr/>
            <p:nvPr/>
          </p:nvSpPr>
          <p:spPr>
            <a:xfrm>
              <a:off x="7591694" y="5942053"/>
              <a:ext cx="818529" cy="804999"/>
            </a:xfrm>
            <a:prstGeom prst="noSmoking">
              <a:avLst>
                <a:gd name="adj" fmla="val 1546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2" descr="Hounder Black Red Honey Burst with Stiletto Hard Case">
              <a:extLst>
                <a:ext uri="{FF2B5EF4-FFF2-40B4-BE49-F238E27FC236}">
                  <a16:creationId xmlns:a16="http://schemas.microsoft.com/office/drawing/2014/main" id="{1D0FFF4A-F8B0-C8D1-E852-3B05686E0C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327742"/>
              <a:ext cx="1614311" cy="1614311"/>
            </a:xfrm>
            <a:prstGeom prst="rect">
              <a:avLst/>
            </a:prstGeom>
            <a:noFill/>
            <a:effectLst>
              <a:glow rad="63500">
                <a:srgbClr val="FFFF00">
                  <a:alpha val="4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D33E4F-4C94-4B58-B0EB-15CB269061B9}"/>
                  </a:ext>
                </a:extLst>
              </p:cNvPr>
              <p:cNvSpPr txBox="1"/>
              <p:nvPr/>
            </p:nvSpPr>
            <p:spPr>
              <a:xfrm>
                <a:off x="6225473" y="1668130"/>
                <a:ext cx="26045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Let’s ignore the covariates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 now…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D33E4F-4C94-4B58-B0EB-15CB26906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473" y="1668130"/>
                <a:ext cx="2604530" cy="646331"/>
              </a:xfrm>
              <a:prstGeom prst="rect">
                <a:avLst/>
              </a:prstGeom>
              <a:blipFill>
                <a:blip r:embed="rId8"/>
                <a:stretch>
                  <a:fillRect l="-1942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163216-12AD-AF44-955A-153312FE52DD}"/>
                  </a:ext>
                </a:extLst>
              </p:cNvPr>
              <p:cNvSpPr txBox="1"/>
              <p:nvPr/>
            </p:nvSpPr>
            <p:spPr>
              <a:xfrm>
                <a:off x="3575539" y="3152001"/>
                <a:ext cx="7575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2"/>
                    </a:solidFill>
                  </a:rPr>
                  <a:t>Plug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1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163216-12AD-AF44-955A-153312FE5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539" y="3152001"/>
                <a:ext cx="757515" cy="276999"/>
              </a:xfrm>
              <a:prstGeom prst="rect">
                <a:avLst/>
              </a:prstGeom>
              <a:blipFill>
                <a:blip r:embed="rId9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2F65ED-CCB7-D039-EE03-F09647F09422}"/>
                  </a:ext>
                </a:extLst>
              </p:cNvPr>
              <p:cNvSpPr txBox="1"/>
              <p:nvPr/>
            </p:nvSpPr>
            <p:spPr>
              <a:xfrm>
                <a:off x="5315039" y="3019363"/>
                <a:ext cx="11592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2"/>
                    </a:solidFill>
                  </a:rPr>
                  <a:t>Definition of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</m:oMath>
                </a14:m>
                <a:r>
                  <a:rPr lang="en-US" sz="1200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2F65ED-CCB7-D039-EE03-F09647F09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039" y="3019363"/>
                <a:ext cx="1159292" cy="276999"/>
              </a:xfrm>
              <a:prstGeom prst="rect">
                <a:avLst/>
              </a:prstGeom>
              <a:blipFill>
                <a:blip r:embed="rId10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88F7533-7CB2-D039-F50A-CC1F019727D0}"/>
              </a:ext>
            </a:extLst>
          </p:cNvPr>
          <p:cNvSpPr/>
          <p:nvPr/>
        </p:nvSpPr>
        <p:spPr>
          <a:xfrm>
            <a:off x="1667255" y="3350253"/>
            <a:ext cx="1908284" cy="542954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9DE3C6D-6FB7-C7DE-186F-71DC05B9E14C}"/>
              </a:ext>
            </a:extLst>
          </p:cNvPr>
          <p:cNvSpPr/>
          <p:nvPr/>
        </p:nvSpPr>
        <p:spPr>
          <a:xfrm>
            <a:off x="7395885" y="3191607"/>
            <a:ext cx="2542882" cy="770793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2D7385-57F6-B001-0132-F99C7BB46D10}"/>
                  </a:ext>
                </a:extLst>
              </p:cNvPr>
              <p:cNvSpPr txBox="1"/>
              <p:nvPr/>
            </p:nvSpPr>
            <p:spPr>
              <a:xfrm>
                <a:off x="1667255" y="4552224"/>
                <a:ext cx="4985531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sz="28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acc>
                        <m:accPr>
                          <m:chr m:val="̂"/>
                          <m:ctrlPr>
                            <a:rPr lang="en-US" sz="28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2D7385-57F6-B001-0132-F99C7BB46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255" y="4552224"/>
                <a:ext cx="4985531" cy="1137876"/>
              </a:xfrm>
              <a:prstGeom prst="rect">
                <a:avLst/>
              </a:prstGeom>
              <a:blipFill>
                <a:blip r:embed="rId11"/>
                <a:stretch>
                  <a:fillRect t="-131111" r="-2290" b="-1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0F2A51C3-72A9-AB8F-EAB9-4FA4547049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7673" y="4204333"/>
                <a:ext cx="10515600" cy="13757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Stage 2</a:t>
                </a:r>
                <a:r>
                  <a:rPr lang="en-US" sz="2400" dirty="0"/>
                  <a:t>: Use a NN to learn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400" dirty="0"/>
                  <a:t> so that </a:t>
                </a:r>
                <a:endParaRPr lang="en-US" sz="2400" dirty="0">
                  <a:solidFill>
                    <a:schemeClr val="accent1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0F2A51C3-72A9-AB8F-EAB9-4FA454704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73" y="4204333"/>
                <a:ext cx="10515600" cy="1375708"/>
              </a:xfrm>
              <a:prstGeom prst="rect">
                <a:avLst/>
              </a:prstGeom>
              <a:blipFill>
                <a:blip r:embed="rId12"/>
                <a:stretch>
                  <a:fillRect l="-844" t="-6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D7541E-57D1-7DAC-3908-46437D7791CD}"/>
                  </a:ext>
                </a:extLst>
              </p:cNvPr>
              <p:cNvSpPr txBox="1"/>
              <p:nvPr/>
            </p:nvSpPr>
            <p:spPr>
              <a:xfrm>
                <a:off x="7062694" y="4001294"/>
                <a:ext cx="3309191" cy="1341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6"/>
                    </a:solidFill>
                  </a:rPr>
                  <a:t>Stage 1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: Use a neural network to learn this function.  Let’s call it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D7541E-57D1-7DAC-3908-46437D779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694" y="4001294"/>
                <a:ext cx="3309191" cy="1341201"/>
              </a:xfrm>
              <a:prstGeom prst="rect">
                <a:avLst/>
              </a:prstGeom>
              <a:blipFill>
                <a:blip r:embed="rId13"/>
                <a:stretch>
                  <a:fillRect t="-1869"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AC83620-9804-DFE2-363B-CE6845406C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8996" y="5717763"/>
                <a:ext cx="11246315" cy="13757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Last step</a:t>
                </a:r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chemeClr val="tx1"/>
                    </a:solidFill>
                  </a:rPr>
                  <a:t>Now we have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so we can compute counterfactuals!</a:t>
                </a:r>
              </a:p>
              <a:p>
                <a:pPr lvl="1"/>
                <a:r>
                  <a:rPr lang="en-US" sz="2000" dirty="0">
                    <a:solidFill>
                      <a:schemeClr val="accent1"/>
                    </a:solidFill>
                  </a:rPr>
                  <a:t>E.g.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is years of school,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returns to a 10’th year of school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AC83620-9804-DFE2-363B-CE6845406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96" y="5717763"/>
                <a:ext cx="11246315" cy="1375708"/>
              </a:xfrm>
              <a:prstGeom prst="rect">
                <a:avLst/>
              </a:prstGeom>
              <a:blipFill>
                <a:blip r:embed="rId14"/>
                <a:stretch>
                  <a:fillRect l="-676" t="-6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9258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14E8-1B41-7EAD-B7D7-F624AE733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detail</a:t>
            </a:r>
            <a:br>
              <a:rPr lang="en-US" dirty="0"/>
            </a:br>
            <a:r>
              <a:rPr lang="en-US" sz="2800" dirty="0"/>
              <a:t>Stage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1A5B9A-0DC5-D73C-3615-55DD302077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645769" cy="4351338"/>
              </a:xfrm>
            </p:spPr>
            <p:txBody>
              <a:bodyPr/>
              <a:lstStyle/>
              <a:p>
                <a:r>
                  <a:rPr lang="en-US" dirty="0"/>
                  <a:t>We want to know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Learn a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a particular form so that: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a legit conditional probability distribution, and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(approximately) minimizes something like:</a:t>
                </a:r>
              </a:p>
              <a:p>
                <a:pPr marL="2743200" lvl="6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1A5B9A-0DC5-D73C-3615-55DD302077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645769" cy="4351338"/>
              </a:xfrm>
              <a:blipFill>
                <a:blip r:embed="rId3"/>
                <a:stretch>
                  <a:fillRect l="-1322" t="-2326" b="-34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F7869E-A48A-61A4-0F3D-888DD70CD606}"/>
                  </a:ext>
                </a:extLst>
              </p:cNvPr>
              <p:cNvSpPr txBox="1"/>
              <p:nvPr/>
            </p:nvSpPr>
            <p:spPr>
              <a:xfrm>
                <a:off x="7033847" y="1547446"/>
                <a:ext cx="431995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E.g., what is the probability that someone gets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years of schooling given that they were born in Quarter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F7869E-A48A-61A4-0F3D-888DD70CD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47" y="1547446"/>
                <a:ext cx="4319953" cy="923330"/>
              </a:xfrm>
              <a:prstGeom prst="rect">
                <a:avLst/>
              </a:prstGeom>
              <a:blipFill>
                <a:blip r:embed="rId4"/>
                <a:stretch>
                  <a:fillRect l="-1170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915CA2-806E-682D-57EF-12BC01FC6930}"/>
                  </a:ext>
                </a:extLst>
              </p:cNvPr>
              <p:cNvSpPr txBox="1"/>
              <p:nvPr/>
            </p:nvSpPr>
            <p:spPr>
              <a:xfrm>
                <a:off x="7033847" y="4481009"/>
                <a:ext cx="5064368" cy="2247424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Intuition: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shows up a lot, then this objective function “wants”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to be close to 1,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isn’t too big.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doesn’t show up a lot, then this objective function is okay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being pretty small.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915CA2-806E-682D-57EF-12BC01FC6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47" y="4481009"/>
                <a:ext cx="5064368" cy="224742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78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49F06-6AE6-E7BF-C1C8-DF6993E12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0F0D5-460C-C036-9DD6-0A3407681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detail</a:t>
            </a:r>
            <a:br>
              <a:rPr lang="en-US" dirty="0"/>
            </a:br>
            <a:r>
              <a:rPr lang="en-US" sz="2800" dirty="0"/>
              <a:t>Stage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B78E21-027F-C5BA-2B17-6A9CC9EC97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19338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Goal: Use a DNN to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so that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]≈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To do this: Try to minimize the loss function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/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nary>
                                  <m:acc>
                                    <m:accPr>
                                      <m:chr m:val="̂"/>
                                      <m:ctrlPr>
                                        <a:rPr lang="en-US" i="1" dirty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 dirty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 dirty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solidFill>
                                        <a:schemeClr val="accent6"/>
                                      </a:solidFill>
                                    </a:rPr>
                                    <m:t> </m:t>
                                  </m:r>
                                </m:e>
                              </m:d>
                            </m:e>
                          </m:nary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B78E21-027F-C5BA-2B17-6A9CC9EC9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19338" cy="4351338"/>
              </a:xfrm>
              <a:blipFill>
                <a:blip r:embed="rId3"/>
                <a:stretch>
                  <a:fillRect l="-1027" t="-15698" b="-2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27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5A148-6D95-95E4-FA15-A104E2F69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4ABF-EF7F-C27C-8EF1-1F280FBA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293"/>
          </a:xfrm>
        </p:spPr>
        <p:txBody>
          <a:bodyPr>
            <a:normAutofit fontScale="90000"/>
          </a:bodyPr>
          <a:lstStyle/>
          <a:p>
            <a:r>
              <a:rPr lang="en-US" dirty="0"/>
              <a:t>One way to use (D)NNs to approximate LATE</a:t>
            </a:r>
            <a:br>
              <a:rPr lang="en-US" dirty="0"/>
            </a:br>
            <a:r>
              <a:rPr lang="en-US" sz="1600" dirty="0"/>
              <a:t>Loosely following [Hartford, Lewis, Leyton-Brown, Taddy, 2017]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21C543-31FB-F904-32A2-0C9B32DDE3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717915"/>
              </a:xfrm>
            </p:spPr>
            <p:txBody>
              <a:bodyPr/>
              <a:lstStyle/>
              <a:p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Assumption: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noise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]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7AF06-317D-19FC-BA74-7B8A4F20ED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717915"/>
              </a:xfrm>
              <a:blipFill>
                <a:blip r:embed="rId3"/>
                <a:stretch>
                  <a:fillRect l="-1086" t="-3721" b="-5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8BD5A95-612E-F295-4477-EE873A6C77DC}"/>
              </a:ext>
            </a:extLst>
          </p:cNvPr>
          <p:cNvGrpSpPr/>
          <p:nvPr/>
        </p:nvGrpSpPr>
        <p:grpSpPr>
          <a:xfrm>
            <a:off x="7940612" y="1213688"/>
            <a:ext cx="3851823" cy="953999"/>
            <a:chOff x="838200" y="4327742"/>
            <a:chExt cx="10041383" cy="24193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0E81A980-F7BC-F979-F555-9A7CBF0FDF2F}"/>
                    </a:ext>
                  </a:extLst>
                </p:cNvPr>
                <p:cNvSpPr/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47678D2D-0233-8AEE-91DE-2829A6915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D0C2E889-0DED-6FD3-97DB-644E91BB51E0}"/>
                    </a:ext>
                  </a:extLst>
                </p:cNvPr>
                <p:cNvSpPr/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5C850430-2647-EBE7-420B-E601177A91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5B083798-4C10-FC31-A9D3-A98E508B4A05}"/>
                    </a:ext>
                  </a:extLst>
                </p:cNvPr>
                <p:cNvSpPr/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47D2CF7-3578-0F77-72EC-5C04EE70D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3A4BA92-BC6E-6F99-4B2A-62533FC105A2}"/>
                </a:ext>
              </a:extLst>
            </p:cNvPr>
            <p:cNvCxnSpPr>
              <a:endCxn id="6" idx="2"/>
            </p:cNvCxnSpPr>
            <p:nvPr/>
          </p:nvCxnSpPr>
          <p:spPr>
            <a:xfrm>
              <a:off x="7080872" y="5254978"/>
              <a:ext cx="2080061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5C706D6-F616-CB54-37A7-7F0DC051D012}"/>
                </a:ext>
              </a:extLst>
            </p:cNvPr>
            <p:cNvCxnSpPr>
              <a:cxnSpLocks/>
              <a:stCxn id="7" idx="6"/>
              <a:endCxn id="5" idx="2"/>
            </p:cNvCxnSpPr>
            <p:nvPr/>
          </p:nvCxnSpPr>
          <p:spPr>
            <a:xfrm>
              <a:off x="3118472" y="5254978"/>
              <a:ext cx="2243750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22CA35-B4B8-7460-4A12-9D51CDC87DFC}"/>
                </a:ext>
              </a:extLst>
            </p:cNvPr>
            <p:cNvSpPr/>
            <p:nvPr/>
          </p:nvSpPr>
          <p:spPr>
            <a:xfrm>
              <a:off x="2797139" y="5689600"/>
              <a:ext cx="6629083" cy="757351"/>
            </a:xfrm>
            <a:custGeom>
              <a:avLst/>
              <a:gdLst>
                <a:gd name="connsiteX0" fmla="*/ 36372 w 6629083"/>
                <a:gd name="connsiteY0" fmla="*/ 0 h 757351"/>
                <a:gd name="connsiteX1" fmla="*/ 668550 w 6629083"/>
                <a:gd name="connsiteY1" fmla="*/ 541867 h 757351"/>
                <a:gd name="connsiteX2" fmla="*/ 4608372 w 6629083"/>
                <a:gd name="connsiteY2" fmla="*/ 733778 h 757351"/>
                <a:gd name="connsiteX3" fmla="*/ 6629083 w 6629083"/>
                <a:gd name="connsiteY3" fmla="*/ 45156 h 75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083" h="757351">
                  <a:moveTo>
                    <a:pt x="36372" y="0"/>
                  </a:moveTo>
                  <a:cubicBezTo>
                    <a:pt x="-28539" y="209785"/>
                    <a:pt x="-93450" y="419571"/>
                    <a:pt x="668550" y="541867"/>
                  </a:cubicBezTo>
                  <a:cubicBezTo>
                    <a:pt x="1430550" y="664163"/>
                    <a:pt x="3614950" y="816563"/>
                    <a:pt x="4608372" y="733778"/>
                  </a:cubicBezTo>
                  <a:cubicBezTo>
                    <a:pt x="5601794" y="650993"/>
                    <a:pt x="6115438" y="348074"/>
                    <a:pt x="6629083" y="45156"/>
                  </a:cubicBezTo>
                </a:path>
              </a:pathLst>
            </a:custGeom>
            <a:ln w="38100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&quot;No&quot; Symbol 10">
              <a:extLst>
                <a:ext uri="{FF2B5EF4-FFF2-40B4-BE49-F238E27FC236}">
                  <a16:creationId xmlns:a16="http://schemas.microsoft.com/office/drawing/2014/main" id="{1ACA6166-1F24-5067-ADBC-B6D934DED2B8}"/>
                </a:ext>
              </a:extLst>
            </p:cNvPr>
            <p:cNvSpPr/>
            <p:nvPr/>
          </p:nvSpPr>
          <p:spPr>
            <a:xfrm>
              <a:off x="7591694" y="5942053"/>
              <a:ext cx="818529" cy="804999"/>
            </a:xfrm>
            <a:prstGeom prst="noSmoking">
              <a:avLst>
                <a:gd name="adj" fmla="val 1546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2" descr="Hounder Black Red Honey Burst with Stiletto Hard Case">
              <a:extLst>
                <a:ext uri="{FF2B5EF4-FFF2-40B4-BE49-F238E27FC236}">
                  <a16:creationId xmlns:a16="http://schemas.microsoft.com/office/drawing/2014/main" id="{5EB7FF0E-FC97-9567-DF3A-6C6002D1C6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327742"/>
              <a:ext cx="1614311" cy="1614311"/>
            </a:xfrm>
            <a:prstGeom prst="rect">
              <a:avLst/>
            </a:prstGeom>
            <a:noFill/>
            <a:effectLst>
              <a:glow rad="63500">
                <a:srgbClr val="FFFF00">
                  <a:alpha val="4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B9D978-564A-9A19-5DDC-04835BA3DE5D}"/>
                  </a:ext>
                </a:extLst>
              </p:cNvPr>
              <p:cNvSpPr txBox="1"/>
              <p:nvPr/>
            </p:nvSpPr>
            <p:spPr>
              <a:xfrm>
                <a:off x="6273573" y="1587930"/>
                <a:ext cx="26045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Let’s ignore the covariates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 now…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B9D978-564A-9A19-5DDC-04835BA3D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573" y="1587930"/>
                <a:ext cx="2604530" cy="646331"/>
              </a:xfrm>
              <a:prstGeom prst="rect">
                <a:avLst/>
              </a:prstGeom>
              <a:blipFill>
                <a:blip r:embed="rId8"/>
                <a:stretch>
                  <a:fillRect l="-1456" t="-3774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A50EDE-EBC9-690D-BACD-81FA33B83DB6}"/>
                  </a:ext>
                </a:extLst>
              </p:cNvPr>
              <p:cNvSpPr txBox="1"/>
              <p:nvPr/>
            </p:nvSpPr>
            <p:spPr>
              <a:xfrm>
                <a:off x="3575539" y="3152001"/>
                <a:ext cx="7575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2"/>
                    </a:solidFill>
                  </a:rPr>
                  <a:t>Plug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1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163216-12AD-AF44-955A-153312FE5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539" y="3152001"/>
                <a:ext cx="757515" cy="276999"/>
              </a:xfrm>
              <a:prstGeom prst="rect">
                <a:avLst/>
              </a:prstGeom>
              <a:blipFill>
                <a:blip r:embed="rId9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192DF7-0DA9-722B-0F50-B4746F511264}"/>
                  </a:ext>
                </a:extLst>
              </p:cNvPr>
              <p:cNvSpPr txBox="1"/>
              <p:nvPr/>
            </p:nvSpPr>
            <p:spPr>
              <a:xfrm>
                <a:off x="5315039" y="3019363"/>
                <a:ext cx="11592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2"/>
                    </a:solidFill>
                  </a:rPr>
                  <a:t>Definition of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</m:oMath>
                </a14:m>
                <a:r>
                  <a:rPr lang="en-US" sz="1200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2F65ED-CCB7-D039-EE03-F09647F09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039" y="3019363"/>
                <a:ext cx="1159292" cy="276999"/>
              </a:xfrm>
              <a:prstGeom prst="rect">
                <a:avLst/>
              </a:prstGeom>
              <a:blipFill>
                <a:blip r:embed="rId10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00D2C06-E6F0-326E-99EB-BE883D2C505F}"/>
              </a:ext>
            </a:extLst>
          </p:cNvPr>
          <p:cNvSpPr/>
          <p:nvPr/>
        </p:nvSpPr>
        <p:spPr>
          <a:xfrm>
            <a:off x="1667255" y="3350253"/>
            <a:ext cx="1908284" cy="542954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8EA8D12-8B36-38C7-961D-718EBBEECCAF}"/>
              </a:ext>
            </a:extLst>
          </p:cNvPr>
          <p:cNvSpPr/>
          <p:nvPr/>
        </p:nvSpPr>
        <p:spPr>
          <a:xfrm>
            <a:off x="7395885" y="3191607"/>
            <a:ext cx="2542882" cy="770793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7F8010-302F-0A8E-A642-50FEBCA82FF6}"/>
                  </a:ext>
                </a:extLst>
              </p:cNvPr>
              <p:cNvSpPr txBox="1"/>
              <p:nvPr/>
            </p:nvSpPr>
            <p:spPr>
              <a:xfrm>
                <a:off x="1667255" y="4552224"/>
                <a:ext cx="4985531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sz="28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acc>
                        <m:accPr>
                          <m:chr m:val="̂"/>
                          <m:ctrlPr>
                            <a:rPr lang="en-US" sz="28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2D7385-57F6-B001-0132-F99C7BB46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255" y="4552224"/>
                <a:ext cx="4985531" cy="1137876"/>
              </a:xfrm>
              <a:prstGeom prst="rect">
                <a:avLst/>
              </a:prstGeom>
              <a:blipFill>
                <a:blip r:embed="rId11"/>
                <a:stretch>
                  <a:fillRect t="-131111" r="-2290" b="-1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3AE8932-6D00-4643-3988-1763CD4BA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7673" y="4204333"/>
                <a:ext cx="10515600" cy="13757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Stage 2</a:t>
                </a:r>
                <a:r>
                  <a:rPr lang="en-US" sz="2400" dirty="0"/>
                  <a:t>: Use a NN to learn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400" dirty="0"/>
                  <a:t> so that </a:t>
                </a:r>
                <a:endParaRPr lang="en-US" sz="2400" dirty="0">
                  <a:solidFill>
                    <a:schemeClr val="accent1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0F2A51C3-72A9-AB8F-EAB9-4FA454704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73" y="4204333"/>
                <a:ext cx="10515600" cy="1375708"/>
              </a:xfrm>
              <a:prstGeom prst="rect">
                <a:avLst/>
              </a:prstGeom>
              <a:blipFill>
                <a:blip r:embed="rId12"/>
                <a:stretch>
                  <a:fillRect l="-844" t="-6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2E3BC4C-F884-C631-4E57-F66F93604192}"/>
                  </a:ext>
                </a:extLst>
              </p:cNvPr>
              <p:cNvSpPr txBox="1"/>
              <p:nvPr/>
            </p:nvSpPr>
            <p:spPr>
              <a:xfrm>
                <a:off x="7062694" y="4001294"/>
                <a:ext cx="3309191" cy="1341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6"/>
                    </a:solidFill>
                  </a:rPr>
                  <a:t>Stage 1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: Use a neural network to learn this function.  Let’s call it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D7541E-57D1-7DAC-3908-46437D779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694" y="4001294"/>
                <a:ext cx="3309191" cy="1341201"/>
              </a:xfrm>
              <a:prstGeom prst="rect">
                <a:avLst/>
              </a:prstGeom>
              <a:blipFill>
                <a:blip r:embed="rId13"/>
                <a:stretch>
                  <a:fillRect t="-1869"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00A8CE30-92B6-FB6E-4CD8-38B3007FE4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9860" y="5640473"/>
                <a:ext cx="11246315" cy="13757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Last step</a:t>
                </a:r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chemeClr val="tx1"/>
                    </a:solidFill>
                  </a:rPr>
                  <a:t>Now we have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so we can compute counterfactuals!</a:t>
                </a:r>
              </a:p>
              <a:p>
                <a:pPr lvl="1"/>
                <a:r>
                  <a:rPr lang="en-US" sz="2000" dirty="0">
                    <a:solidFill>
                      <a:schemeClr val="accent1"/>
                    </a:solidFill>
                  </a:rPr>
                  <a:t>E.g.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is years of school,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returns to a 10’th year of school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00A8CE30-92B6-FB6E-4CD8-38B3007FE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60" y="5640473"/>
                <a:ext cx="11246315" cy="1375708"/>
              </a:xfrm>
              <a:prstGeom prst="rect">
                <a:avLst/>
              </a:prstGeom>
              <a:blipFill>
                <a:blip r:embed="rId14"/>
                <a:stretch>
                  <a:fillRect l="-790" t="-6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96A15E0A-41D4-FCFA-7B81-01030E6F1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767" y="3531268"/>
            <a:ext cx="928147" cy="92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0036A400-3436-D9A4-19E0-6A549CA76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45" y="4478944"/>
            <a:ext cx="928147" cy="92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63FE5E9-5BE4-E4CD-1739-05125919F72A}"/>
              </a:ext>
            </a:extLst>
          </p:cNvPr>
          <p:cNvSpPr txBox="1"/>
          <p:nvPr/>
        </p:nvSpPr>
        <p:spPr>
          <a:xfrm>
            <a:off x="7220132" y="2250692"/>
            <a:ext cx="3916480" cy="102155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If you want to include covariates, just throw them in at every step!  </a:t>
            </a:r>
          </a:p>
          <a:p>
            <a:r>
              <a:rPr lang="en-US" dirty="0">
                <a:solidFill>
                  <a:schemeClr val="bg1"/>
                </a:solidFill>
              </a:rPr>
              <a:t>This lets us deal with heterogeneity.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A78BAA-2BB8-58B5-4AFD-F4966F4C5BFD}"/>
                  </a:ext>
                </a:extLst>
              </p:cNvPr>
              <p:cNvSpPr txBox="1"/>
              <p:nvPr/>
            </p:nvSpPr>
            <p:spPr>
              <a:xfrm>
                <a:off x="1305139" y="6411200"/>
                <a:ext cx="10487296" cy="408623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=10,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gender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=9,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gender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returns to a 10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th</a:t>
                </a:r>
                <a:r>
                  <a:rPr lang="en-US" dirty="0">
                    <a:solidFill>
                      <a:schemeClr val="bg1"/>
                    </a:solidFill>
                  </a:rPr>
                  <a:t> year of education among women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A78BAA-2BB8-58B5-4AFD-F4966F4C5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39" y="6411200"/>
                <a:ext cx="10487296" cy="408623"/>
              </a:xfrm>
              <a:prstGeom prst="roundRect">
                <a:avLst/>
              </a:prstGeom>
              <a:blipFill>
                <a:blip r:embed="rId16"/>
                <a:stretch>
                  <a:fillRect b="-17647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455BD2-AAB2-6776-9651-18029A9293D5}"/>
                  </a:ext>
                </a:extLst>
              </p:cNvPr>
              <p:cNvSpPr txBox="1"/>
              <p:nvPr/>
            </p:nvSpPr>
            <p:spPr>
              <a:xfrm>
                <a:off x="4070762" y="1358328"/>
                <a:ext cx="1296533" cy="44579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455BD2-AAB2-6776-9651-18029A929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762" y="1358328"/>
                <a:ext cx="1296533" cy="445796"/>
              </a:xfrm>
              <a:prstGeom prst="roundRect">
                <a:avLst/>
              </a:prstGeom>
              <a:blipFill>
                <a:blip r:embed="rId17"/>
                <a:stretch>
                  <a:fillRect b="-2703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10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EEC1-D5BE-4BED-511D-C2947E2C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generalizes 2SLS!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F9B778-0DF7-7F54-C7ED-6DB76A941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Stage 1: Run a regression to learn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, based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Analogous to learning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Stage 2: Find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dirty="0"/>
                  <a:t> that minimizes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Analogous to the optimization problem on the previous slide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F9B778-0DF7-7F54-C7ED-6DB76A941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0240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ED3A2-90A0-AFF4-4EFE-FEDA72451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9352F-F1F1-E919-ACD9-FB83398FF4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can replace the linear regressions in 2SLS with neural networks!  (Or any other non-parametric model).</a:t>
                </a:r>
              </a:p>
              <a:p>
                <a:endParaRPr lang="en-US" dirty="0"/>
              </a:p>
              <a:p>
                <a:r>
                  <a:rPr lang="en-US" dirty="0"/>
                  <a:t>Pros: 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Can be more accurate (at least, in experiments with synthetic data)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Great when you have tons of features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Can deal with heterogeneous treatment effects (CATE)</a:t>
                </a:r>
              </a:p>
              <a:p>
                <a:pPr lvl="2"/>
                <a:r>
                  <a:rPr lang="en-US" dirty="0">
                    <a:solidFill>
                      <a:schemeClr val="accent1"/>
                    </a:solidFill>
                  </a:rPr>
                  <a:t>Just throw in some observable variables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learn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/>
                  <a:t>Cons: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Very hard to reason about analytically, not very transparent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Concerns about overfitting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9352F-F1F1-E919-ACD9-FB83398FF4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907" r="-1689" b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7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1BB86-8046-DC46-780D-EE455B206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2BF5-A056-4C11-CED1-4CE0968D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256E3-5035-0B94-096B-28493A6AE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can we use ML to analyze instruments?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we use ML to identify instruments?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2970DB15-B927-D551-1BA5-3947C9EDC453}"/>
              </a:ext>
            </a:extLst>
          </p:cNvPr>
          <p:cNvSpPr/>
          <p:nvPr/>
        </p:nvSpPr>
        <p:spPr>
          <a:xfrm rot="10368341">
            <a:off x="8569569" y="2486391"/>
            <a:ext cx="1101969" cy="7651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tradivarius – Treasures on Trial: The Art and Science of Detecting Fakes">
            <a:extLst>
              <a:ext uri="{FF2B5EF4-FFF2-40B4-BE49-F238E27FC236}">
                <a16:creationId xmlns:a16="http://schemas.microsoft.com/office/drawing/2014/main" id="{9E2E22AD-CC16-13F8-B9EF-982F4CF56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280" y="3071336"/>
            <a:ext cx="3395698" cy="2268220"/>
          </a:xfrm>
          <a:prstGeom prst="rect">
            <a:avLst/>
          </a:prstGeom>
          <a:noFill/>
          <a:effectLst>
            <a:softEdge rad="177896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C0D592-AE9D-880C-408A-B202F790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get good instruments?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462E78-CEC7-7B1D-A613-0ADBE99EE75D}"/>
              </a:ext>
            </a:extLst>
          </p:cNvPr>
          <p:cNvSpPr txBox="1"/>
          <p:nvPr/>
        </p:nvSpPr>
        <p:spPr>
          <a:xfrm>
            <a:off x="9937253" y="5016390"/>
            <a:ext cx="2010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Buy them at auction for $15M?</a:t>
            </a:r>
          </a:p>
        </p:txBody>
      </p:sp>
    </p:spTree>
    <p:extLst>
      <p:ext uri="{BB962C8B-B14F-4D97-AF65-F5344CB8AC3E}">
        <p14:creationId xmlns:p14="http://schemas.microsoft.com/office/powerpoint/2010/main" val="27818838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0DFE-3650-01A9-8DBB-D8670DCE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hard to come up with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20569-6C64-290B-5E05-03735EE42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Maybe ML can help?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FCF6FF-87FE-F6B4-DF64-D81E2CB8B873}"/>
              </a:ext>
            </a:extLst>
          </p:cNvPr>
          <p:cNvGrpSpPr/>
          <p:nvPr/>
        </p:nvGrpSpPr>
        <p:grpSpPr>
          <a:xfrm>
            <a:off x="1004881" y="2717626"/>
            <a:ext cx="8726529" cy="4405713"/>
            <a:chOff x="1004881" y="2717626"/>
            <a:chExt cx="8726529" cy="44057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863DBA-A0C1-7A89-1C80-592FAA726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9900" y="2717626"/>
              <a:ext cx="5701510" cy="440571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78942D-94CA-6096-A989-AEF089DFE5BB}"/>
                </a:ext>
              </a:extLst>
            </p:cNvPr>
            <p:cNvSpPr txBox="1"/>
            <p:nvPr/>
          </p:nvSpPr>
          <p:spPr>
            <a:xfrm>
              <a:off x="1004881" y="3771901"/>
              <a:ext cx="28052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Actual academic answer: “Let’s ask ChatGPT!”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2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6F7D-902D-C4E9-CB4C-5E70257F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might this be a good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B453F-0A63-CB0A-027D-F3C274A86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Coming up with good IVs and justifying them is an exercise in story-telling.  (Especially the </a:t>
            </a:r>
            <a:r>
              <a:rPr lang="en-US" b="1" dirty="0"/>
              <a:t>exclusion</a:t>
            </a:r>
            <a:r>
              <a:rPr lang="en-US" dirty="0"/>
              <a:t> requirement)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Why doesn’t Z directly affect Y? 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Can you come up with a story where Z might directly affect Y?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Etc.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LLMs can speed up the process by helping humans think up such stories.</a:t>
            </a:r>
          </a:p>
        </p:txBody>
      </p:sp>
    </p:spTree>
    <p:extLst>
      <p:ext uri="{BB962C8B-B14F-4D97-AF65-F5344CB8AC3E}">
        <p14:creationId xmlns:p14="http://schemas.microsoft.com/office/powerpoint/2010/main" val="292635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A5EAA1A-221D-0ED1-8891-101FEB0753A4}"/>
              </a:ext>
            </a:extLst>
          </p:cNvPr>
          <p:cNvSpPr/>
          <p:nvPr/>
        </p:nvSpPr>
        <p:spPr>
          <a:xfrm>
            <a:off x="10410983" y="6096000"/>
            <a:ext cx="1679417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BA80EE-1AC9-7A9A-1FF4-3121D9C7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53" y="51503"/>
            <a:ext cx="10515600" cy="1325563"/>
          </a:xfrm>
        </p:spPr>
        <p:txBody>
          <a:bodyPr/>
          <a:lstStyle/>
          <a:p>
            <a:r>
              <a:rPr lang="en-US" dirty="0"/>
              <a:t>Where do we stand?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5D1855-267E-9A2E-7000-B16C682E8AFD}"/>
              </a:ext>
            </a:extLst>
          </p:cNvPr>
          <p:cNvSpPr txBox="1"/>
          <p:nvPr/>
        </p:nvSpPr>
        <p:spPr>
          <a:xfrm>
            <a:off x="3169819" y="2614438"/>
            <a:ext cx="686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5"/>
                </a:solidFill>
              </a:rPr>
              <a:t>Is that a big population?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B4E8A-B9D9-A1B0-AF4C-D1E27BB85730}"/>
              </a:ext>
            </a:extLst>
          </p:cNvPr>
          <p:cNvSpPr txBox="1"/>
          <p:nvPr/>
        </p:nvSpPr>
        <p:spPr>
          <a:xfrm>
            <a:off x="3169818" y="3220499"/>
            <a:ext cx="6865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5"/>
                </a:solidFill>
              </a:rPr>
              <a:t>Is -$4 big or small compared to average earnings in this population?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27F56-86AD-CDDF-2CC2-41B2FB925C35}"/>
              </a:ext>
            </a:extLst>
          </p:cNvPr>
          <p:cNvSpPr txBox="1"/>
          <p:nvPr/>
        </p:nvSpPr>
        <p:spPr>
          <a:xfrm>
            <a:off x="2649810" y="4243562"/>
            <a:ext cx="7385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5"/>
                </a:solidFill>
              </a:rPr>
              <a:t>Is that population at all representative of the larger population?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347CF1-46C1-9D23-8E97-92A6B56DE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10854" y="4254525"/>
            <a:ext cx="1170445" cy="23965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EECE0F-61BC-86E6-37FA-53DE41274D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146998" y="3981449"/>
            <a:ext cx="1468749" cy="267316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F79D846-1079-CB29-6F89-B9975C0CB59A}"/>
              </a:ext>
            </a:extLst>
          </p:cNvPr>
          <p:cNvSpPr txBox="1"/>
          <p:nvPr/>
        </p:nvSpPr>
        <p:spPr>
          <a:xfrm>
            <a:off x="4572000" y="5257078"/>
            <a:ext cx="535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5"/>
                </a:solidFill>
              </a:rPr>
              <a:t>I have so many questions!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FB4C8B-C783-4862-D531-0B0F0D45C872}"/>
              </a:ext>
            </a:extLst>
          </p:cNvPr>
          <p:cNvGrpSpPr/>
          <p:nvPr/>
        </p:nvGrpSpPr>
        <p:grpSpPr>
          <a:xfrm>
            <a:off x="827944" y="1419263"/>
            <a:ext cx="10459300" cy="3743287"/>
            <a:chOff x="827944" y="1419263"/>
            <a:chExt cx="10459300" cy="37432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2B5E18-12DF-0F1A-F1C1-568DC3067553}"/>
                </a:ext>
              </a:extLst>
            </p:cNvPr>
            <p:cNvSpPr txBox="1"/>
            <p:nvPr/>
          </p:nvSpPr>
          <p:spPr>
            <a:xfrm>
              <a:off x="1017608" y="1419263"/>
              <a:ext cx="102696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Hey, there’s this cool thing called LATE!  We can learn the average treatment effect for the population of compliers!  It’s -$4!</a:t>
              </a: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5546B02-FC2D-86B0-5FF4-B347D29CBC13}"/>
                </a:ext>
              </a:extLst>
            </p:cNvPr>
            <p:cNvSpPr/>
            <p:nvPr/>
          </p:nvSpPr>
          <p:spPr>
            <a:xfrm>
              <a:off x="827944" y="1847850"/>
              <a:ext cx="1038956" cy="3314700"/>
            </a:xfrm>
            <a:custGeom>
              <a:avLst/>
              <a:gdLst>
                <a:gd name="connsiteX0" fmla="*/ 1038956 w 1038956"/>
                <a:gd name="connsiteY0" fmla="*/ 3314700 h 3314700"/>
                <a:gd name="connsiteX1" fmla="*/ 448406 w 1038956"/>
                <a:gd name="connsiteY1" fmla="*/ 2667000 h 3314700"/>
                <a:gd name="connsiteX2" fmla="*/ 10256 w 1038956"/>
                <a:gd name="connsiteY2" fmla="*/ 1371600 h 3314700"/>
                <a:gd name="connsiteX3" fmla="*/ 181706 w 1038956"/>
                <a:gd name="connsiteY3" fmla="*/ 0 h 33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956" h="3314700">
                  <a:moveTo>
                    <a:pt x="1038956" y="3314700"/>
                  </a:moveTo>
                  <a:cubicBezTo>
                    <a:pt x="829406" y="3152775"/>
                    <a:pt x="619856" y="2990850"/>
                    <a:pt x="448406" y="2667000"/>
                  </a:cubicBezTo>
                  <a:cubicBezTo>
                    <a:pt x="276956" y="2343150"/>
                    <a:pt x="54706" y="1816100"/>
                    <a:pt x="10256" y="1371600"/>
                  </a:cubicBezTo>
                  <a:cubicBezTo>
                    <a:pt x="-34194" y="927100"/>
                    <a:pt x="73756" y="463550"/>
                    <a:pt x="181706" y="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168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3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DC6F-B76A-092F-CABF-83E9DFF6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Prompt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9BCE1-5589-6BD6-3E3B-55DC21DCB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358" y="1450521"/>
            <a:ext cx="9570746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377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342398B3-0E8D-3ECD-E11B-8527EEB645AD}"/>
              </a:ext>
            </a:extLst>
          </p:cNvPr>
          <p:cNvSpPr/>
          <p:nvPr/>
        </p:nvSpPr>
        <p:spPr>
          <a:xfrm>
            <a:off x="294639" y="1341120"/>
            <a:ext cx="11152506" cy="5516880"/>
          </a:xfrm>
          <a:prstGeom prst="wedgeRoundRectCallout">
            <a:avLst>
              <a:gd name="adj1" fmla="val 49286"/>
              <a:gd name="adj2" fmla="val 28039"/>
              <a:gd name="adj3" fmla="val 16667"/>
            </a:avLst>
          </a:prstGeom>
          <a:solidFill>
            <a:srgbClr val="FFFF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EE3F3-1954-438F-1271-2E302E843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55" y="9375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Some suggestions in this paper </a:t>
            </a:r>
            <a:r>
              <a:rPr lang="en-US" sz="2800" dirty="0"/>
              <a:t>(using ChatGPT4)</a:t>
            </a:r>
            <a:br>
              <a:rPr lang="en-US" sz="2800" dirty="0"/>
            </a:br>
            <a:r>
              <a:rPr lang="en-US" sz="2800" dirty="0"/>
              <a:t>Returns to attending college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3AE73-BE71-9F57-D0E2-984C1883F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55" y="1550579"/>
            <a:ext cx="10766788" cy="56489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Distance from home to college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Hey, that one looks familiar!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“This is purely geographical and independent of personal attributes”</a:t>
            </a:r>
          </a:p>
          <a:p>
            <a:r>
              <a:rPr lang="en-US" dirty="0"/>
              <a:t>Personal savings for education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“Largely determined by external economic conditions and family support.”</a:t>
            </a:r>
          </a:p>
          <a:p>
            <a:r>
              <a:rPr lang="en-US" dirty="0"/>
              <a:t>Number of siblings attending college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“Depends on family/siblings’ decisions, unrelated to the student’s personal characteristics”</a:t>
            </a:r>
          </a:p>
          <a:p>
            <a:r>
              <a:rPr lang="en-US" dirty="0"/>
              <a:t>Parents’ education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“A demographic factor that precedes the student’s own choices and abilities”</a:t>
            </a:r>
          </a:p>
          <a:p>
            <a:r>
              <a:rPr lang="en-US" dirty="0"/>
              <a:t>Religious affiliation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“A personal and family cultural factor, not a direct influence on personal academic or career potential.”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pic>
        <p:nvPicPr>
          <p:cNvPr id="2050" name="Picture 2" descr="ChatGPT - Simple English Wikipedia, the free encyclopedia">
            <a:extLst>
              <a:ext uri="{FF2B5EF4-FFF2-40B4-BE49-F238E27FC236}">
                <a16:creationId xmlns:a16="http://schemas.microsoft.com/office/drawing/2014/main" id="{7DB94DA7-654F-AD56-435C-5CA0D504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005" y="5230813"/>
            <a:ext cx="1545590" cy="154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2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2789B-704F-6907-4E81-5BA9963E5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2BF1E035-615E-805F-0401-246BC6A13149}"/>
              </a:ext>
            </a:extLst>
          </p:cNvPr>
          <p:cNvSpPr/>
          <p:nvPr/>
        </p:nvSpPr>
        <p:spPr>
          <a:xfrm>
            <a:off x="294639" y="1341120"/>
            <a:ext cx="11152506" cy="5516880"/>
          </a:xfrm>
          <a:prstGeom prst="wedgeRoundRectCallout">
            <a:avLst>
              <a:gd name="adj1" fmla="val 49286"/>
              <a:gd name="adj2" fmla="val 28039"/>
              <a:gd name="adj3" fmla="val 16667"/>
            </a:avLst>
          </a:prstGeom>
          <a:solidFill>
            <a:srgbClr val="FFFF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8F3D0-F97E-8742-6278-0EE2AC16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55" y="9375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Some suggestions in this paper </a:t>
            </a:r>
            <a:r>
              <a:rPr lang="en-US" sz="2800" dirty="0"/>
              <a:t>(using ChatGPT4)</a:t>
            </a:r>
            <a:br>
              <a:rPr lang="en-US" sz="2800" dirty="0"/>
            </a:br>
            <a:r>
              <a:rPr lang="en-US" sz="2800" dirty="0"/>
              <a:t>Returns to years of college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C5A4C-9716-6FC7-A441-14A21F2BA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55" y="1550579"/>
            <a:ext cx="10309588" cy="56489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Credits required for graduation (at college attended)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“does not depend on your personal qualities or the quality of the school, but can determine the length of time you stay in school”</a:t>
            </a:r>
          </a:p>
          <a:p>
            <a:r>
              <a:rPr lang="en-US" dirty="0"/>
              <a:t>State education laws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“Laws mandating education until a certain age affect all students irrespective of individual abilities or school quality.”</a:t>
            </a:r>
          </a:p>
          <a:p>
            <a:r>
              <a:rPr lang="en-US" dirty="0"/>
              <a:t>Distance to nearest College/University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“doesn’t depend on your ability but can influence the decision to pursue further education”</a:t>
            </a:r>
          </a:p>
          <a:p>
            <a:r>
              <a:rPr lang="en-US" dirty="0"/>
              <a:t>Transportation Availability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“affects your ability to attend and continue education, independent of personal academic qualities or school resources”</a:t>
            </a:r>
          </a:p>
          <a:p>
            <a:r>
              <a:rPr lang="en-US" dirty="0"/>
              <a:t>Local unemployment rates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“might incentivize staying in school longer to defer entering a bad job market, a decision not influenced by personal academic prowess.”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pic>
        <p:nvPicPr>
          <p:cNvPr id="2050" name="Picture 2" descr="ChatGPT - Simple English Wikipedia, the free encyclopedia">
            <a:extLst>
              <a:ext uri="{FF2B5EF4-FFF2-40B4-BE49-F238E27FC236}">
                <a16:creationId xmlns:a16="http://schemas.microsoft.com/office/drawing/2014/main" id="{85B7632E-4EBC-4C89-4A15-6811879A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005" y="5230813"/>
            <a:ext cx="1545590" cy="154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5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9B0E-73D3-CEE3-572B-6A51CBD3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that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D8911-C33B-DD32-8CA6-D17AF7C78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“This essay … merely serves as a starting point”</a:t>
            </a:r>
          </a:p>
          <a:p>
            <a:endParaRPr lang="en-US" dirty="0"/>
          </a:p>
          <a:p>
            <a:r>
              <a:rPr lang="en-US" dirty="0"/>
              <a:t>Do you think asking ChatGPT for this sort of thing is a good idea?</a:t>
            </a:r>
          </a:p>
          <a:p>
            <a:r>
              <a:rPr lang="en-US" dirty="0"/>
              <a:t>What sort of caveats do you have?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6D633-02D0-FC01-CAEE-4E5B99510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966" y="4358066"/>
            <a:ext cx="2407864" cy="21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6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AE512-A995-2CE9-2FBB-84E14138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and Looking Ahead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6D38A-1AC6-59D4-2539-8ADFE43DA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F5279-F450-2112-6A8F-42F0655B244C}"/>
              </a:ext>
            </a:extLst>
          </p:cNvPr>
          <p:cNvSpPr txBox="1"/>
          <p:nvPr/>
        </p:nvSpPr>
        <p:spPr>
          <a:xfrm>
            <a:off x="8270240" y="352851"/>
            <a:ext cx="3534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Don’t forget to stick around for the exit ticket!</a:t>
            </a:r>
          </a:p>
        </p:txBody>
      </p:sp>
    </p:spTree>
    <p:extLst>
      <p:ext uri="{BB962C8B-B14F-4D97-AF65-F5344CB8AC3E}">
        <p14:creationId xmlns:p14="http://schemas.microsoft.com/office/powerpoint/2010/main" val="16839945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BD0F7-9AE8-9D55-1F7A-A329DDD83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DEF55-09DF-3A7A-FEE8-433555FBE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get fancy with instrumental variables!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Nonbinary Z and X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Covariates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Multiple Instruments</a:t>
            </a:r>
          </a:p>
          <a:p>
            <a:r>
              <a:rPr lang="en-US" dirty="0"/>
              <a:t>Interpreting this gets harder the fancier we get.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Under assumptions, interpret as a weighted average of LATEs</a:t>
            </a:r>
          </a:p>
          <a:p>
            <a:r>
              <a:rPr lang="en-US" dirty="0"/>
              <a:t>Example: Angrist and Krueger 1991 (IV: quarter of birth)</a:t>
            </a:r>
          </a:p>
          <a:p>
            <a:r>
              <a:rPr lang="en-US" dirty="0"/>
              <a:t>ML can help!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But, as always with AI / ML, we should be very careful about what we believe and how we interpret the results.</a:t>
            </a:r>
          </a:p>
        </p:txBody>
      </p:sp>
    </p:spTree>
    <p:extLst>
      <p:ext uri="{BB962C8B-B14F-4D97-AF65-F5344CB8AC3E}">
        <p14:creationId xmlns:p14="http://schemas.microsoft.com/office/powerpoint/2010/main" val="7434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6F85-213E-17B7-3728-E9A3D089A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inference is hard!</a:t>
            </a:r>
            <a:br>
              <a:rPr lang="en-US" dirty="0"/>
            </a:br>
            <a:r>
              <a:rPr lang="en-US" dirty="0"/>
              <a:t>The real world is messy!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9A9B6-4414-292E-CB47-0BFAC67AE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89640" cy="4351338"/>
          </a:xfrm>
        </p:spPr>
        <p:txBody>
          <a:bodyPr/>
          <a:lstStyle/>
          <a:p>
            <a:r>
              <a:rPr lang="en-US" dirty="0"/>
              <a:t>Maybe you are compelled by [Angrist, Krueger '91], or maybe not.</a:t>
            </a:r>
          </a:p>
          <a:p>
            <a:endParaRPr lang="en-US" dirty="0"/>
          </a:p>
          <a:p>
            <a:r>
              <a:rPr lang="en-US" dirty="0"/>
              <a:t>You’ll see another IV approach [Card ‘93] on HW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Instrument: College proximity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Before next time, think about… What else could you do?</a:t>
            </a:r>
          </a:p>
        </p:txBody>
      </p:sp>
    </p:spTree>
    <p:extLst>
      <p:ext uri="{BB962C8B-B14F-4D97-AF65-F5344CB8AC3E}">
        <p14:creationId xmlns:p14="http://schemas.microsoft.com/office/powerpoint/2010/main" val="232180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ECA2D-9FED-5147-9F50-4C3B73C9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754B8-1BF9-2F5B-437A-646B9CA24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20120" cy="4351338"/>
          </a:xfrm>
        </p:spPr>
        <p:txBody>
          <a:bodyPr/>
          <a:lstStyle/>
          <a:p>
            <a:r>
              <a:rPr lang="en-US" dirty="0"/>
              <a:t>No class Tuesday!</a:t>
            </a:r>
          </a:p>
          <a:p>
            <a:endParaRPr lang="en-US" dirty="0"/>
          </a:p>
          <a:p>
            <a:r>
              <a:rPr lang="en-US" dirty="0"/>
              <a:t>On Thursday (one week from now):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Yet more approaches to the returns to education: Regression Discontinuity!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DBE614-A924-B094-9F92-299D3B82CE17}"/>
              </a:ext>
            </a:extLst>
          </p:cNvPr>
          <p:cNvGrpSpPr/>
          <p:nvPr/>
        </p:nvGrpSpPr>
        <p:grpSpPr>
          <a:xfrm>
            <a:off x="1872686" y="4277359"/>
            <a:ext cx="2786312" cy="2418079"/>
            <a:chOff x="5048250" y="2731038"/>
            <a:chExt cx="3701781" cy="3212562"/>
          </a:xfrm>
        </p:grpSpPr>
        <p:pic>
          <p:nvPicPr>
            <p:cNvPr id="5" name="Picture 2" descr="JACK O' LANTERN LANE | Saras Farm Adventure">
              <a:extLst>
                <a:ext uri="{FF2B5EF4-FFF2-40B4-BE49-F238E27FC236}">
                  <a16:creationId xmlns:a16="http://schemas.microsoft.com/office/drawing/2014/main" id="{ADAC59B7-4458-C532-46ED-D5FFDF0E82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250" y="2933700"/>
              <a:ext cx="2095500" cy="209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ounder Black Red Honey Burst with Stiletto Hard Case">
              <a:extLst>
                <a:ext uri="{FF2B5EF4-FFF2-40B4-BE49-F238E27FC236}">
                  <a16:creationId xmlns:a16="http://schemas.microsoft.com/office/drawing/2014/main" id="{43FE31BD-96A7-FC40-57D1-42BE8E0D7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469" y="2731038"/>
              <a:ext cx="3212562" cy="321256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0FA7343-57BB-AF28-B372-71D204DA8AC3}"/>
              </a:ext>
            </a:extLst>
          </p:cNvPr>
          <p:cNvSpPr txBox="1"/>
          <p:nvPr/>
        </p:nvSpPr>
        <p:spPr>
          <a:xfrm>
            <a:off x="3818191" y="4998619"/>
            <a:ext cx="55666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Juice ITC" pitchFamily="82" charset="77"/>
              </a:rPr>
              <a:t>H</a:t>
            </a:r>
            <a:r>
              <a:rPr lang="en-US" sz="8000" b="1" dirty="0">
                <a:solidFill>
                  <a:schemeClr val="accent2"/>
                </a:solidFill>
                <a:latin typeface="Juice ITC" pitchFamily="82" charset="77"/>
              </a:rPr>
              <a:t>a</a:t>
            </a:r>
            <a:r>
              <a:rPr lang="en-US" sz="8000" b="1" dirty="0">
                <a:latin typeface="Juice ITC" pitchFamily="82" charset="77"/>
              </a:rPr>
              <a:t>p</a:t>
            </a:r>
            <a:r>
              <a:rPr lang="en-US" sz="8000" b="1" dirty="0">
                <a:solidFill>
                  <a:schemeClr val="accent2"/>
                </a:solidFill>
                <a:latin typeface="Juice ITC" pitchFamily="82" charset="77"/>
              </a:rPr>
              <a:t>p</a:t>
            </a:r>
            <a:r>
              <a:rPr lang="en-US" sz="8000" b="1" dirty="0">
                <a:latin typeface="Juice ITC" pitchFamily="82" charset="77"/>
              </a:rPr>
              <a:t>y </a:t>
            </a:r>
            <a:r>
              <a:rPr lang="en-US" sz="8000" b="1" dirty="0">
                <a:solidFill>
                  <a:schemeClr val="accent2"/>
                </a:solidFill>
                <a:latin typeface="Juice ITC" pitchFamily="82" charset="77"/>
              </a:rPr>
              <a:t>H</a:t>
            </a:r>
            <a:r>
              <a:rPr lang="en-US" sz="8000" b="1" dirty="0">
                <a:latin typeface="Juice ITC" pitchFamily="82" charset="77"/>
              </a:rPr>
              <a:t>a</a:t>
            </a:r>
            <a:r>
              <a:rPr lang="en-US" sz="8000" b="1" dirty="0">
                <a:solidFill>
                  <a:schemeClr val="accent2"/>
                </a:solidFill>
                <a:latin typeface="Juice ITC" pitchFamily="82" charset="77"/>
              </a:rPr>
              <a:t>l</a:t>
            </a:r>
            <a:r>
              <a:rPr lang="en-US" sz="8000" b="1" dirty="0">
                <a:latin typeface="Juice ITC" pitchFamily="82" charset="77"/>
              </a:rPr>
              <a:t>l</a:t>
            </a:r>
            <a:r>
              <a:rPr lang="en-US" sz="8000" b="1" dirty="0">
                <a:solidFill>
                  <a:schemeClr val="accent2"/>
                </a:solidFill>
                <a:latin typeface="Juice ITC" pitchFamily="82" charset="77"/>
              </a:rPr>
              <a:t>o</a:t>
            </a:r>
            <a:r>
              <a:rPr lang="en-US" sz="8000" b="1" dirty="0">
                <a:latin typeface="Juice ITC" pitchFamily="82" charset="77"/>
              </a:rPr>
              <a:t>w</a:t>
            </a:r>
            <a:r>
              <a:rPr lang="en-US" sz="8000" b="1" dirty="0">
                <a:solidFill>
                  <a:schemeClr val="accent2"/>
                </a:solidFill>
                <a:latin typeface="Juice ITC" pitchFamily="82" charset="77"/>
              </a:rPr>
              <a:t>e</a:t>
            </a:r>
            <a:r>
              <a:rPr lang="en-US" sz="8000" b="1" dirty="0">
                <a:latin typeface="Juice ITC" pitchFamily="82" charset="77"/>
              </a:rPr>
              <a:t>e</a:t>
            </a:r>
            <a:r>
              <a:rPr lang="en-US" sz="8000" b="1" dirty="0">
                <a:solidFill>
                  <a:schemeClr val="accent2"/>
                </a:solidFill>
                <a:latin typeface="Juice ITC" pitchFamily="82" charset="77"/>
              </a:rPr>
              <a:t>n</a:t>
            </a:r>
            <a:r>
              <a:rPr lang="en-US" sz="8000" b="1" dirty="0">
                <a:latin typeface="Juice ITC" pitchFamily="82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662363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0EB9-8855-6AA6-B0C9-E83FD33E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56821-B36F-05BE-8C22-119BD426E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775" y="146050"/>
            <a:ext cx="2028825" cy="144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F0044E-68BA-46FB-DFE2-EB19710BB196}"/>
              </a:ext>
            </a:extLst>
          </p:cNvPr>
          <p:cNvSpPr txBox="1"/>
          <p:nvPr/>
        </p:nvSpPr>
        <p:spPr>
          <a:xfrm>
            <a:off x="1505712" y="1984243"/>
            <a:ext cx="9848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Don’t forget to fill out the exit ticket before you leave class!</a:t>
            </a: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01F52CB0-CE46-989E-A338-6C694D0A271D}"/>
              </a:ext>
            </a:extLst>
          </p:cNvPr>
          <p:cNvSpPr/>
          <p:nvPr/>
        </p:nvSpPr>
        <p:spPr>
          <a:xfrm rot="10800000">
            <a:off x="8403336" y="2902064"/>
            <a:ext cx="2002536" cy="1551063"/>
          </a:xfrm>
          <a:prstGeom prst="bentArrow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7F5513-8648-59D1-6BB8-3EB5CBFE2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678" y="2507463"/>
            <a:ext cx="4272643" cy="4272643"/>
          </a:xfrm>
          <a:prstGeom prst="rect">
            <a:avLst/>
          </a:prstGeom>
        </p:spPr>
      </p:pic>
      <p:pic>
        <p:nvPicPr>
          <p:cNvPr id="5" name="Picture 2" descr="JACK O' LANTERN LANE | Saras Farm Adventure">
            <a:extLst>
              <a:ext uri="{FF2B5EF4-FFF2-40B4-BE49-F238E27FC236}">
                <a16:creationId xmlns:a16="http://schemas.microsoft.com/office/drawing/2014/main" id="{6B525B9E-103A-38E6-8410-5F9F6D309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87" y="5202834"/>
            <a:ext cx="1577272" cy="15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1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F1E3A-C646-E398-B1F7-196CD629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b="1" dirty="0"/>
              <a:t>can</a:t>
            </a:r>
            <a:r>
              <a:rPr lang="en-US" dirty="0"/>
              <a:t> actually answer these questions!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471D0-1FBB-6152-290A-5E50BC2F2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378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a949c78-c1c3-4c52-8439-97ba33f45ee5"/>
</p:tagLst>
</file>

<file path=ppt/theme/theme1.xml><?xml version="1.0" encoding="utf-8"?>
<a:theme xmlns:a="http://schemas.openxmlformats.org/drawingml/2006/main" name="stanford_theme_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nford_theme_1" id="{A142E0A3-F9A9-4D8A-A335-47DDAA9BD0A9}" vid="{02C1A18B-3E97-49A8-9281-C5CEFF4893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stanford_theme_1</Template>
  <TotalTime>1269</TotalTime>
  <Words>6340</Words>
  <Application>Microsoft Macintosh PowerPoint</Application>
  <PresentationFormat>Widescreen</PresentationFormat>
  <Paragraphs>1050</Paragraphs>
  <Slides>88</Slides>
  <Notes>87</Notes>
  <HiddenSlides>14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4" baseType="lpstr">
      <vt:lpstr>Aptos</vt:lpstr>
      <vt:lpstr>Arial</vt:lpstr>
      <vt:lpstr>Cambria Math</vt:lpstr>
      <vt:lpstr>Courier New</vt:lpstr>
      <vt:lpstr>Juice ITC</vt:lpstr>
      <vt:lpstr>stanford_theme_1</vt:lpstr>
      <vt:lpstr>Instrumental Variables</vt:lpstr>
      <vt:lpstr>Announcements</vt:lpstr>
      <vt:lpstr>Agenda: Fancy IVs!</vt:lpstr>
      <vt:lpstr>Recap</vt:lpstr>
      <vt:lpstr>Recap: IVs and LATE</vt:lpstr>
      <vt:lpstr>Recall our example from last time…</vt:lpstr>
      <vt:lpstr>Recall our example from last time…</vt:lpstr>
      <vt:lpstr>Where do we stand?</vt:lpstr>
      <vt:lpstr>We can actually answer these questions!</vt:lpstr>
      <vt:lpstr>Q1: How many compliers are there? Reprise of our toy example with 8 people; no defiers</vt:lpstr>
      <vt:lpstr>Q1: How many compliers are there? Reprise of our toy example with 8 people; no defiers</vt:lpstr>
      <vt:lpstr>Q2: Is -$4 big or small?</vt:lpstr>
      <vt:lpstr>Q3: Are compliers similar to the general population? For example, what about race?</vt:lpstr>
      <vt:lpstr>Q3: Are compliers similar to the general population? For example, what about race?</vt:lpstr>
      <vt:lpstr>Where do we stand?</vt:lpstr>
      <vt:lpstr>When things get complicated and Two-Stage Least Squares</vt:lpstr>
      <vt:lpstr>Running example that you read about (We’ll return to this in more detail later)</vt:lpstr>
      <vt:lpstr>What if things get more complicated?</vt:lpstr>
      <vt:lpstr>If D and Z aren’t binary</vt:lpstr>
      <vt:lpstr>How do we interpret λ ̂=ρ ̂/φ ̂  ? when Z or X isn’t binary </vt:lpstr>
      <vt:lpstr>Interpretation when Z isn’t binary</vt:lpstr>
      <vt:lpstr>Interpretation when Z isn’t binary</vt:lpstr>
      <vt:lpstr>Interpretation when X isn’t binary</vt:lpstr>
      <vt:lpstr>Interpretation when X isn’t binary</vt:lpstr>
      <vt:lpstr>Interpretation when X isn’t binary</vt:lpstr>
      <vt:lpstr>Interpretation when X isn’t binary</vt:lpstr>
      <vt:lpstr>Interpretation when X isn’t binary</vt:lpstr>
      <vt:lpstr>What if things get more complicated?</vt:lpstr>
      <vt:lpstr>What about controlling for other variables?</vt:lpstr>
      <vt:lpstr>Controlling for other variables Say, W = age, state of birth, race, …</vt:lpstr>
      <vt:lpstr>How do we interpret λ ̂=ρ ̂/φ ̂  ? when we throw in covariates?</vt:lpstr>
      <vt:lpstr>Equivalent way to do it: 2SLS Two-Stage Least Squares</vt:lpstr>
      <vt:lpstr>What if things get more complicated?</vt:lpstr>
      <vt:lpstr>Multiple Instruments</vt:lpstr>
      <vt:lpstr>Multiple Instruments</vt:lpstr>
      <vt:lpstr>How do we interpret λ ̂ ? when we have multiple instruments?</vt:lpstr>
      <vt:lpstr>Interpretation with multiple instruments</vt:lpstr>
      <vt:lpstr>What if things get more complicated?</vt:lpstr>
      <vt:lpstr>Summary: When things get complicated</vt:lpstr>
      <vt:lpstr>Angrist and Krueger 1991</vt:lpstr>
      <vt:lpstr>What did you think after reading the intro?</vt:lpstr>
      <vt:lpstr>First Stage:  Does Quarter of birth affect education?</vt:lpstr>
      <vt:lpstr>First Stage:  Does Quarter of birth affect education?</vt:lpstr>
      <vt:lpstr>First Stage:  Does Quarter of birth affect education?</vt:lpstr>
      <vt:lpstr>Wald Estimator  No covariates or anything yet…</vt:lpstr>
      <vt:lpstr>Wald Estimator  No covariates or anything yet…</vt:lpstr>
      <vt:lpstr>Wald Estimator  No covariates or anything yet…</vt:lpstr>
      <vt:lpstr>PowerPoint Presentation</vt:lpstr>
      <vt:lpstr>Is this LATE?</vt:lpstr>
      <vt:lpstr>Let’s Get Fancy! 2SLS with multiple instruments and covariates</vt:lpstr>
      <vt:lpstr>PowerPoint Presentation</vt:lpstr>
      <vt:lpstr>One conclusion</vt:lpstr>
      <vt:lpstr>What if we add in state-by-state info?</vt:lpstr>
      <vt:lpstr>Now 2SLS gives a bigger estimate</vt:lpstr>
      <vt:lpstr>What did you think now? After seeing the results in more detail?</vt:lpstr>
      <vt:lpstr>Let’s revisit our concerns…</vt:lpstr>
      <vt:lpstr>Concern: Independence/Exclusion</vt:lpstr>
      <vt:lpstr>Concern: The effect of Z on X is weak</vt:lpstr>
      <vt:lpstr>Time for a break!</vt:lpstr>
      <vt:lpstr>ML Methods for IV</vt:lpstr>
      <vt:lpstr>Two questions</vt:lpstr>
      <vt:lpstr>The story so far</vt:lpstr>
      <vt:lpstr>Aside: Neural Networks</vt:lpstr>
      <vt:lpstr>Aside: Neural Networks</vt:lpstr>
      <vt:lpstr>Aside: Neural Networks</vt:lpstr>
      <vt:lpstr>The story so far</vt:lpstr>
      <vt:lpstr>The story so far</vt:lpstr>
      <vt:lpstr>One way to use (D)NNs to approximate LATE Loosely following [Hartford, Lewis, Leyton-Brown, Taddy, 2017]</vt:lpstr>
      <vt:lpstr>One way to use (D)NNs to approximate LATE Loosely following [Hartford, Lewis, Leyton-Brown, Taddy, 2017]</vt:lpstr>
      <vt:lpstr>One way to use (D)NNs to approximate LATE Loosely following [Hartford, Lewis, Leyton-Brown, Taddy, 2017]</vt:lpstr>
      <vt:lpstr>A bit more detail Stage 1</vt:lpstr>
      <vt:lpstr>A bit more detail Stage 2</vt:lpstr>
      <vt:lpstr>One way to use (D)NNs to approximate LATE Loosely following [Hartford, Lewis, Leyton-Brown, Taddy, 2017]</vt:lpstr>
      <vt:lpstr>This generalizes 2SLS!</vt:lpstr>
      <vt:lpstr>Take-Aways</vt:lpstr>
      <vt:lpstr>Two questions</vt:lpstr>
      <vt:lpstr>Where do we get good instruments?</vt:lpstr>
      <vt:lpstr>It’s hard to come up with instruments</vt:lpstr>
      <vt:lpstr>Why might this be a good idea?</vt:lpstr>
      <vt:lpstr>Example Prompt</vt:lpstr>
      <vt:lpstr>Some suggestions in this paper (using ChatGPT4) Returns to attending college</vt:lpstr>
      <vt:lpstr>Some suggestions in this paper (using ChatGPT4) Returns to years of college</vt:lpstr>
      <vt:lpstr>From that paper</vt:lpstr>
      <vt:lpstr>Recap and Looking Ahead</vt:lpstr>
      <vt:lpstr>Recap</vt:lpstr>
      <vt:lpstr>Causal inference is hard! The real world is messy!</vt:lpstr>
      <vt:lpstr>Next time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Katherine Wootters</dc:creator>
  <cp:lastModifiedBy>Mary Katherine Wootters</cp:lastModifiedBy>
  <cp:revision>39</cp:revision>
  <cp:lastPrinted>2024-10-30T20:36:45Z</cp:lastPrinted>
  <dcterms:created xsi:type="dcterms:W3CDTF">2024-10-28T22:25:13Z</dcterms:created>
  <dcterms:modified xsi:type="dcterms:W3CDTF">2025-10-30T19:11:56Z</dcterms:modified>
</cp:coreProperties>
</file>