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60" r:id="rId5"/>
    <p:sldId id="329" r:id="rId6"/>
    <p:sldId id="368" r:id="rId7"/>
    <p:sldId id="370" r:id="rId8"/>
    <p:sldId id="369" r:id="rId9"/>
    <p:sldId id="418" r:id="rId10"/>
    <p:sldId id="417" r:id="rId11"/>
    <p:sldId id="376" r:id="rId12"/>
    <p:sldId id="372" r:id="rId13"/>
    <p:sldId id="342" r:id="rId14"/>
    <p:sldId id="353" r:id="rId15"/>
    <p:sldId id="344" r:id="rId16"/>
    <p:sldId id="345" r:id="rId17"/>
    <p:sldId id="346" r:id="rId18"/>
    <p:sldId id="347" r:id="rId19"/>
    <p:sldId id="348" r:id="rId20"/>
    <p:sldId id="377" r:id="rId21"/>
    <p:sldId id="352" r:id="rId22"/>
    <p:sldId id="355" r:id="rId23"/>
    <p:sldId id="356" r:id="rId24"/>
    <p:sldId id="359" r:id="rId25"/>
    <p:sldId id="357" r:id="rId26"/>
    <p:sldId id="360" r:id="rId27"/>
    <p:sldId id="331" r:id="rId28"/>
    <p:sldId id="332" r:id="rId29"/>
    <p:sldId id="333" r:id="rId30"/>
    <p:sldId id="334" r:id="rId31"/>
    <p:sldId id="366" r:id="rId32"/>
    <p:sldId id="361" r:id="rId33"/>
    <p:sldId id="335" r:id="rId34"/>
    <p:sldId id="336" r:id="rId35"/>
    <p:sldId id="337" r:id="rId36"/>
    <p:sldId id="364" r:id="rId37"/>
    <p:sldId id="363" r:id="rId38"/>
    <p:sldId id="365" r:id="rId39"/>
    <p:sldId id="338" r:id="rId40"/>
    <p:sldId id="339" r:id="rId41"/>
    <p:sldId id="367" r:id="rId42"/>
    <p:sldId id="340" r:id="rId43"/>
    <p:sldId id="378" r:id="rId44"/>
    <p:sldId id="421" r:id="rId45"/>
    <p:sldId id="419" r:id="rId46"/>
    <p:sldId id="422" r:id="rId47"/>
    <p:sldId id="423" r:id="rId48"/>
    <p:sldId id="397" r:id="rId49"/>
    <p:sldId id="399" r:id="rId50"/>
    <p:sldId id="401" r:id="rId5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291"/>
    <a:srgbClr val="8C1516"/>
    <a:srgbClr val="6592AA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7"/>
    <p:restoredTop sz="87211"/>
  </p:normalViewPr>
  <p:slideViewPr>
    <p:cSldViewPr snapToGrid="0">
      <p:cViewPr varScale="1">
        <p:scale>
          <a:sx n="111" d="100"/>
          <a:sy n="111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301897-7781-8344-921D-5015D494F2C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A2080-D237-E54A-A6B8-E8B107CF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0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B827A-BC1D-7D3F-D7B1-5FC27852E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14477-5854-FFE8-A570-EA607D4F9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2F9394-0566-1CCD-3091-DD2B85E8C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4A30-FA98-ECB3-8CFE-B80D55EE4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43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cut-off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82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71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8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The “control group” is </a:t>
            </a:r>
            <a:r>
              <a:rPr lang="en-US" i="1" dirty="0">
                <a:solidFill>
                  <a:schemeClr val="accent1"/>
                </a:solidFill>
              </a:rPr>
              <a:t>by definition </a:t>
            </a:r>
            <a:r>
              <a:rPr lang="en-US" dirty="0">
                <a:solidFill>
                  <a:schemeClr val="accent1"/>
                </a:solidFill>
              </a:rPr>
              <a:t>different than the “treatment group” with respect to an important covariate! Typically running variables are chosen </a:t>
            </a:r>
            <a:r>
              <a:rPr lang="en-US" i="1" dirty="0">
                <a:solidFill>
                  <a:schemeClr val="accent1"/>
                </a:solidFill>
              </a:rPr>
              <a:t>because </a:t>
            </a:r>
            <a:r>
              <a:rPr lang="en-US" dirty="0">
                <a:solidFill>
                  <a:schemeClr val="accent1"/>
                </a:solidFill>
              </a:rPr>
              <a:t>they are important</a:t>
            </a:r>
            <a:r>
              <a:rPr lang="en-US" i="1" dirty="0">
                <a:solidFill>
                  <a:schemeClr val="accent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9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59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09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7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13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46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8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8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3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here we're viewing Z as an observable that we will condition on, and T is the instrument, so the "Independence" condition is "Independence conditioned on observables"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7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44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7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12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6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44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4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15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104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6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85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0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12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There was approximately the same research design at Pitt and FIU. Which number do you think is bigger?</a:t>
            </a:r>
          </a:p>
          <a:p>
            <a:r>
              <a:rPr lang="en-US"/>
              <a:t>https://www.polleverywhere.com/multiple_choice_polls/VnZevYjL5f4KmeCG2N1uU?state=opened&amp;flow=Default&amp;onscreen=persist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45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53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35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95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71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917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73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99381-3488-39E0-6E33-6D1ACB51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7B88F-8057-DC8A-4874-15924AA99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38559-21F9-E6AE-B5E1-7B5FAD8A6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B9613-68A9-46C6-CE8E-2A3A0B29C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88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22C94-E4DF-4C38-B430-385BE9F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F535F0-64D5-A72D-FCB6-09CD53D11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31B20-6995-DAA3-BDB4-5ECF34889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9FA08-692A-24CA-77D7-762D4159B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27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do you find most compelling?</a:t>
            </a:r>
          </a:p>
          <a:p>
            <a:r>
              <a:rPr lang="en-US"/>
              <a:t>https://www.polleverywhere.com/multiple_choice_polls/X4FSB2d6iBHb3kvwJutmN?state=opened&amp;flow=Default&amp;onscreen=persist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039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744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433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3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5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13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Where else might RD be useful?</a:t>
            </a:r>
          </a:p>
          <a:p>
            <a:r>
              <a:rPr lang="en-US"/>
              <a:t>https://www.polleverywhere.com/free_text_polls/oodKW8BIc4wBc2gCCuDiq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A2080-D237-E54A-A6B8-E8B107CF58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5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F170-811C-2B31-C0B0-862E91A4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CEDE-52CB-FB5A-D84F-1DE2B0FF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654C-3E45-A586-A8CF-27C2F44F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FB41-6698-A8A3-9568-A48F1950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00EE-EA0C-D40A-DD27-0D0C4B3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510-4B21-DC22-7420-9F84FC6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19451-B586-AA05-D054-A9F1923C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FC57-6205-2A78-80A0-BB6AA1CF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43F5-3769-91D9-F447-F3E44C4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2A88-1673-2416-F5B7-E12A4BE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2AE72-8B3F-0851-5089-AC8CFF790B2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1EEFA-D7BD-F80C-2B4C-0AEDA101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C1D9E-E814-5FED-9B2B-78D71AEB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7526-7469-C9F1-34C8-B1F790E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DFC0-7CC2-BF2F-F56F-571E62A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DFF3-379F-BDBB-5CAB-16B1BC40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E4D9E-0F99-E18D-52A5-55D652C32935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F521-5D56-2266-8D85-8DD46238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1307-B2F1-2310-0212-94140F1A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BA0A-585B-37F2-C235-0D07DF8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95D1-75E4-DBB9-137E-73D4F5AB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427C-7848-DA7C-8C53-9BD75700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A992D-C6A1-04E6-6480-D6FF5834A1D9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FEB4-A114-1406-AAC7-E6A93747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736C-4324-7C32-AD7B-93A2A9C7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F154-5E54-8A6E-32D1-50892B47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038B-6435-F39A-AE45-EC227764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DF1E-A55C-2F2F-60EB-26E50943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699B5-BC08-318D-27C2-159A3F84676E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8BC7-37A9-2A41-A226-1AA2056C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5DB0-B3D9-5AA8-0EBE-8DE243B43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C9C40-4553-98FF-B057-51D06316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316FA-702D-0970-98FC-C9857BDB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F98C5-312D-43ED-B810-B24CF5C9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E21C-8BB3-4F1E-CF27-B3C2310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B9F7D-4293-E584-BB33-F33655869B04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B629-ED87-5F0F-C9BC-928A597F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99BA-B41E-6860-AA97-BD0EF6DD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23B1-8B3C-B07C-FDE2-19F41F30B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4BBA-5A0D-0E42-7483-493DBCED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16F14-27E0-D214-DE57-BB9CAF7B4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ACE10-B3E3-AA96-7962-FFDFF71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6E200-901C-8F02-918B-5D1D4D58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D97F-62C3-7108-5E3B-4FCE958B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A5397-9352-EF76-A222-9B7EF3224C80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9A3-9228-EFA1-7EA8-320A5E4C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2899-CC6E-9662-436F-D08B922B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9471A-67C3-CA58-574B-35306599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8AAE-7DA0-24C8-EAFB-4293986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7E615-E4D7-8DF7-AC05-9434E1BD634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7AF7-9EDB-A1C4-8FE7-E0FEEE54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410C-9EC2-0283-7D97-C87FEBE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11A1-87A4-150F-6303-025F732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C10DA-58DD-6058-72F5-37C7FA819707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9521-1256-3807-0A09-73CF197D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0C9A-E639-327E-EAE2-4C18EEFB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2BD3E-A8F9-C833-0D6E-E56DF294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7D350-5EB9-6E86-2F02-CACFB7A7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4B27-4321-6C96-5E6C-B4294A3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8C75-416A-15DA-A2DC-37E0ECE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89290-EA5E-999A-9087-ED945E983F0D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BC17-AE68-BB5D-7E81-4CAFF8B6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BB58-A5B3-752C-C3CD-66BCD70B9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54B17-4878-2B1B-1EF4-2E232695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00598-743F-6934-3985-938F1E8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02F9-7383-6CE3-298B-4DB50315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894E-3991-6152-5957-002E726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84A78-F893-43A3-1D6F-4587823EF278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5FD974E-6B30-074E-DCDA-B43A8313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05" y="6239790"/>
            <a:ext cx="1473924" cy="5061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0B608-161B-B8F7-D7A5-CED71D4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0E45-27EC-856E-DA78-F5A5903CB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6F89-8D60-6463-E4B5-485DB2E5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B529C-7AC4-498E-86D4-DC9A7DA9F89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DFEF-E259-13F0-9373-3E1D0F6A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44F3-851E-BC68-C039-63A94D3C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540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BB79-BD65-F08E-9CE6-F510DC923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1637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dirty="0"/>
              <a:t>Regression Discontinuity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68691-755D-8BF3-C4A1-2FE9CA0A0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0092"/>
            <a:ext cx="9144000" cy="1655762"/>
          </a:xfrm>
        </p:spPr>
        <p:txBody>
          <a:bodyPr/>
          <a:lstStyle/>
          <a:p>
            <a:r>
              <a:rPr lang="en-US" dirty="0"/>
              <a:t>Causality, Decision-Making, and Data Science</a:t>
            </a:r>
          </a:p>
          <a:p>
            <a:r>
              <a:rPr lang="en-US" dirty="0"/>
              <a:t>Lecture 13 </a:t>
            </a:r>
          </a:p>
        </p:txBody>
      </p:sp>
    </p:spTree>
    <p:extLst>
      <p:ext uri="{BB962C8B-B14F-4D97-AF65-F5344CB8AC3E}">
        <p14:creationId xmlns:p14="http://schemas.microsoft.com/office/powerpoint/2010/main" val="296188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FDCAB73-E0A9-4CCB-289B-300D4286B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78BD-4A3E-1678-E844-3D69D47F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084093-B1DE-C33E-D001-F0B4EA39BD3D}"/>
              </a:ext>
            </a:extLst>
          </p:cNvPr>
          <p:cNvGrpSpPr/>
          <p:nvPr/>
        </p:nvGrpSpPr>
        <p:grpSpPr>
          <a:xfrm>
            <a:off x="6248920" y="2093875"/>
            <a:ext cx="5536507" cy="4179991"/>
            <a:chOff x="6248920" y="2093875"/>
            <a:chExt cx="5536507" cy="41799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382347-7D0F-B32B-5D9F-99C642AB8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920" y="2093875"/>
              <a:ext cx="5536507" cy="359213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090A3C-EEB0-E715-70C8-11ADDC0BF489}"/>
                </a:ext>
              </a:extLst>
            </p:cNvPr>
            <p:cNvSpPr txBox="1"/>
            <p:nvPr/>
          </p:nvSpPr>
          <p:spPr>
            <a:xfrm>
              <a:off x="6915150" y="5904534"/>
              <a:ext cx="3695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 err="1">
                  <a:solidFill>
                    <a:srgbClr val="333333"/>
                  </a:solidFill>
                  <a:effectLst/>
                  <a:highlight>
                    <a:srgbClr val="FFFFFF"/>
                  </a:highlight>
                  <a:latin typeface="Open Sans" panose="020B0606030504020204" pitchFamily="34" charset="0"/>
                </a:rPr>
                <a:t>Urquiola</a:t>
              </a:r>
              <a:r>
                <a:rPr lang="en-US" b="0" i="0" dirty="0">
                  <a:solidFill>
                    <a:srgbClr val="333333"/>
                  </a:solidFill>
                  <a:effectLst/>
                  <a:highlight>
                    <a:srgbClr val="FFFFFF"/>
                  </a:highlight>
                  <a:latin typeface="Open Sans" panose="020B0606030504020204" pitchFamily="34" charset="0"/>
                </a:rPr>
                <a:t> &amp; </a:t>
              </a:r>
              <a:r>
                <a:rPr lang="en-US" b="0" i="0" dirty="0" err="1">
                  <a:solidFill>
                    <a:srgbClr val="333333"/>
                  </a:solidFill>
                  <a:effectLst/>
                  <a:highlight>
                    <a:srgbClr val="FFFFFF"/>
                  </a:highlight>
                  <a:latin typeface="Open Sans" panose="020B0606030504020204" pitchFamily="34" charset="0"/>
                </a:rPr>
                <a:t>Verhoogen</a:t>
              </a:r>
              <a:r>
                <a:rPr lang="en-US" b="0" i="0" dirty="0">
                  <a:solidFill>
                    <a:srgbClr val="333333"/>
                  </a:solidFill>
                  <a:effectLst/>
                  <a:highlight>
                    <a:srgbClr val="FFFFFF"/>
                  </a:highlight>
                  <a:latin typeface="Open Sans" panose="020B0606030504020204" pitchFamily="34" charset="0"/>
                </a:rPr>
                <a:t> (2009)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3ACF7C-8632-85CB-72A1-2DB4CFE50DF7}"/>
              </a:ext>
            </a:extLst>
          </p:cNvPr>
          <p:cNvSpPr txBox="1"/>
          <p:nvPr/>
        </p:nvSpPr>
        <p:spPr>
          <a:xfrm>
            <a:off x="838200" y="1995772"/>
            <a:ext cx="56648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There are rules about classroom size limits, and this creates sharp changes in class size based on enrollment…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But it turns out that schools make different policy decisions around this!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E.g., schools might raise tuition to try to keep enrollment under 45.</a:t>
            </a:r>
          </a:p>
        </p:txBody>
      </p:sp>
    </p:spTree>
    <p:extLst>
      <p:ext uri="{BB962C8B-B14F-4D97-AF65-F5344CB8AC3E}">
        <p14:creationId xmlns:p14="http://schemas.microsoft.com/office/powerpoint/2010/main" val="42418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008E-E3E4-E5FB-C2A8-71514CF0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careful?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FE417-6AFA-B55E-3E34-157A5AA84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5448300" cy="4667251"/>
          </a:xfrm>
        </p:spPr>
        <p:txBody>
          <a:bodyPr>
            <a:noAutofit/>
          </a:bodyPr>
          <a:lstStyle/>
          <a:p>
            <a:r>
              <a:rPr lang="en-US" b="1" dirty="0"/>
              <a:t>One way: </a:t>
            </a:r>
            <a:r>
              <a:rPr lang="en-US" dirty="0"/>
              <a:t>Look at whether covariates are “smooth” through the cut-off.</a:t>
            </a:r>
          </a:p>
          <a:p>
            <a:endParaRPr lang="en-US" dirty="0"/>
          </a:p>
          <a:p>
            <a:r>
              <a:rPr lang="en-US" dirty="0"/>
              <a:t>McCrary test: Is there a </a:t>
            </a:r>
            <a:r>
              <a:rPr lang="en-US" b="1" dirty="0"/>
              <a:t>discontinuity</a:t>
            </a:r>
            <a:r>
              <a:rPr lang="en-US" dirty="0"/>
              <a:t> of the running variable (e.g. SAT score) at the threshold?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Here is an example that fails: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D7FE6-5F1D-1F45-02EF-B75D95BBB5D6}"/>
              </a:ext>
            </a:extLst>
          </p:cNvPr>
          <p:cNvGrpSpPr/>
          <p:nvPr/>
        </p:nvGrpSpPr>
        <p:grpSpPr>
          <a:xfrm>
            <a:off x="6096000" y="1445305"/>
            <a:ext cx="6180441" cy="4679997"/>
            <a:chOff x="6096000" y="1445305"/>
            <a:chExt cx="6180441" cy="46799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AB8B5A-5494-3895-4B4B-1CD3071ED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445305"/>
              <a:ext cx="6180441" cy="435133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16C354-4CB8-6409-1A4A-85E7FFCBB1AC}"/>
                </a:ext>
              </a:extLst>
            </p:cNvPr>
            <p:cNvSpPr txBox="1"/>
            <p:nvPr/>
          </p:nvSpPr>
          <p:spPr>
            <a:xfrm>
              <a:off x="7053943" y="5848303"/>
              <a:ext cx="1809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Diamond, Persson, 2016</a:t>
              </a:r>
            </a:p>
          </p:txBody>
        </p:sp>
      </p:grp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378615F6-F191-BD00-3F05-BD10DB188E31}"/>
              </a:ext>
            </a:extLst>
          </p:cNvPr>
          <p:cNvCxnSpPr/>
          <p:nvPr/>
        </p:nvCxnSpPr>
        <p:spPr>
          <a:xfrm flipV="1">
            <a:off x="5715001" y="4628688"/>
            <a:ext cx="1143000" cy="9144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7F47-F85A-286B-3F35-0DA9E7E6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Discontinuity</a:t>
            </a:r>
            <a:br>
              <a:rPr lang="en-US" dirty="0"/>
            </a:br>
            <a:r>
              <a:rPr lang="en-US" sz="4400" dirty="0"/>
              <a:t>Making it formal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F1034-0D9F-F5F0-AFDE-AD8CA31DD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EEA4-ABDA-36F2-9D57-F7359E61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this idea formal</a:t>
            </a:r>
            <a:br>
              <a:rPr lang="en-US" dirty="0"/>
            </a:br>
            <a:r>
              <a:rPr lang="en-US" sz="3200" dirty="0"/>
              <a:t>Attempt 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BCF4F-4339-F54D-0D04-779BD9A7B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0: Look at the average just above and below the cutoff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Population: People close to the cut-off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treated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]−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treated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BCF4F-4339-F54D-0D04-779BD9A7B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5E6780-7465-E71D-C379-6072D349F7B8}"/>
              </a:ext>
            </a:extLst>
          </p:cNvPr>
          <p:cNvGrpSpPr/>
          <p:nvPr/>
        </p:nvGrpSpPr>
        <p:grpSpPr>
          <a:xfrm>
            <a:off x="387531" y="4343400"/>
            <a:ext cx="9694681" cy="2514600"/>
            <a:chOff x="387531" y="4343400"/>
            <a:chExt cx="9694681" cy="25146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2C7A80B-E319-281E-044B-F88C8F18FBCA}"/>
                </a:ext>
              </a:extLst>
            </p:cNvPr>
            <p:cNvSpPr/>
            <p:nvPr/>
          </p:nvSpPr>
          <p:spPr>
            <a:xfrm>
              <a:off x="2109787" y="4724216"/>
              <a:ext cx="7972425" cy="1452747"/>
            </a:xfrm>
            <a:custGeom>
              <a:avLst/>
              <a:gdLst>
                <a:gd name="connsiteX0" fmla="*/ 0 w 7972425"/>
                <a:gd name="connsiteY0" fmla="*/ 1448865 h 1452747"/>
                <a:gd name="connsiteX1" fmla="*/ 1543050 w 7972425"/>
                <a:gd name="connsiteY1" fmla="*/ 1320277 h 1452747"/>
                <a:gd name="connsiteX2" fmla="*/ 2671762 w 7972425"/>
                <a:gd name="connsiteY2" fmla="*/ 577327 h 1452747"/>
                <a:gd name="connsiteX3" fmla="*/ 3371850 w 7972425"/>
                <a:gd name="connsiteY3" fmla="*/ 91552 h 1452747"/>
                <a:gd name="connsiteX4" fmla="*/ 4157662 w 7972425"/>
                <a:gd name="connsiteY4" fmla="*/ 20115 h 1452747"/>
                <a:gd name="connsiteX5" fmla="*/ 4943475 w 7972425"/>
                <a:gd name="connsiteY5" fmla="*/ 334440 h 1452747"/>
                <a:gd name="connsiteX6" fmla="*/ 5600700 w 7972425"/>
                <a:gd name="connsiteY6" fmla="*/ 1020240 h 1452747"/>
                <a:gd name="connsiteX7" fmla="*/ 6457950 w 7972425"/>
                <a:gd name="connsiteY7" fmla="*/ 1320277 h 1452747"/>
                <a:gd name="connsiteX8" fmla="*/ 7972425 w 7972425"/>
                <a:gd name="connsiteY8" fmla="*/ 1434577 h 145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72425" h="1452747">
                  <a:moveTo>
                    <a:pt x="0" y="1448865"/>
                  </a:moveTo>
                  <a:cubicBezTo>
                    <a:pt x="548878" y="1457199"/>
                    <a:pt x="1097756" y="1465533"/>
                    <a:pt x="1543050" y="1320277"/>
                  </a:cubicBezTo>
                  <a:cubicBezTo>
                    <a:pt x="1988344" y="1175021"/>
                    <a:pt x="2366962" y="782114"/>
                    <a:pt x="2671762" y="577327"/>
                  </a:cubicBezTo>
                  <a:cubicBezTo>
                    <a:pt x="2976562" y="372540"/>
                    <a:pt x="3124200" y="184421"/>
                    <a:pt x="3371850" y="91552"/>
                  </a:cubicBezTo>
                  <a:cubicBezTo>
                    <a:pt x="3619500" y="-1317"/>
                    <a:pt x="3895725" y="-20366"/>
                    <a:pt x="4157662" y="20115"/>
                  </a:cubicBezTo>
                  <a:cubicBezTo>
                    <a:pt x="4419599" y="60596"/>
                    <a:pt x="4702969" y="167753"/>
                    <a:pt x="4943475" y="334440"/>
                  </a:cubicBezTo>
                  <a:cubicBezTo>
                    <a:pt x="5183981" y="501127"/>
                    <a:pt x="5348288" y="855934"/>
                    <a:pt x="5600700" y="1020240"/>
                  </a:cubicBezTo>
                  <a:cubicBezTo>
                    <a:pt x="5853113" y="1184546"/>
                    <a:pt x="6062663" y="1251221"/>
                    <a:pt x="6457950" y="1320277"/>
                  </a:cubicBezTo>
                  <a:cubicBezTo>
                    <a:pt x="6853238" y="1389333"/>
                    <a:pt x="7412831" y="1411955"/>
                    <a:pt x="7972425" y="143457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CD8E6F-B97C-F9EA-9F00-A24E1A1A3BD4}"/>
                </a:ext>
              </a:extLst>
            </p:cNvPr>
            <p:cNvSpPr txBox="1"/>
            <p:nvPr/>
          </p:nvSpPr>
          <p:spPr>
            <a:xfrm>
              <a:off x="387531" y="6581001"/>
              <a:ext cx="418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*Disclaimer: not real SAT data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828295-3960-390D-5DEF-E9DB0B0325B2}"/>
                </a:ext>
              </a:extLst>
            </p:cNvPr>
            <p:cNvCxnSpPr/>
            <p:nvPr/>
          </p:nvCxnSpPr>
          <p:spPr>
            <a:xfrm>
              <a:off x="7186612" y="4343400"/>
              <a:ext cx="0" cy="20002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91B3BD-9F33-4119-2516-89804EB685C6}"/>
                </a:ext>
              </a:extLst>
            </p:cNvPr>
            <p:cNvSpPr txBox="1"/>
            <p:nvPr/>
          </p:nvSpPr>
          <p:spPr>
            <a:xfrm>
              <a:off x="6860241" y="634365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1300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3A573-5DCC-E173-52F7-C2850B107AB0}"/>
              </a:ext>
            </a:extLst>
          </p:cNvPr>
          <p:cNvGrpSpPr/>
          <p:nvPr/>
        </p:nvGrpSpPr>
        <p:grpSpPr>
          <a:xfrm>
            <a:off x="7200900" y="4892679"/>
            <a:ext cx="5350807" cy="1265233"/>
            <a:chOff x="7200900" y="4892679"/>
            <a:chExt cx="5350807" cy="1265233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98EF8B4-248C-B899-01E6-B638656850A1}"/>
                </a:ext>
              </a:extLst>
            </p:cNvPr>
            <p:cNvSpPr/>
            <p:nvPr/>
          </p:nvSpPr>
          <p:spPr>
            <a:xfrm>
              <a:off x="7200900" y="5243512"/>
              <a:ext cx="457200" cy="914400"/>
            </a:xfrm>
            <a:custGeom>
              <a:avLst/>
              <a:gdLst>
                <a:gd name="connsiteX0" fmla="*/ 0 w 457200"/>
                <a:gd name="connsiteY0" fmla="*/ 914400 h 914400"/>
                <a:gd name="connsiteX1" fmla="*/ 457200 w 457200"/>
                <a:gd name="connsiteY1" fmla="*/ 914400 h 914400"/>
                <a:gd name="connsiteX2" fmla="*/ 457200 w 457200"/>
                <a:gd name="connsiteY2" fmla="*/ 528637 h 914400"/>
                <a:gd name="connsiteX3" fmla="*/ 328613 w 457200"/>
                <a:gd name="connsiteY3" fmla="*/ 385762 h 914400"/>
                <a:gd name="connsiteX4" fmla="*/ 171450 w 457200"/>
                <a:gd name="connsiteY4" fmla="*/ 214312 h 914400"/>
                <a:gd name="connsiteX5" fmla="*/ 28575 w 457200"/>
                <a:gd name="connsiteY5" fmla="*/ 0 h 914400"/>
                <a:gd name="connsiteX6" fmla="*/ 0 w 4572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" h="914400">
                  <a:moveTo>
                    <a:pt x="0" y="914400"/>
                  </a:moveTo>
                  <a:lnTo>
                    <a:pt x="457200" y="914400"/>
                  </a:lnTo>
                  <a:lnTo>
                    <a:pt x="457200" y="528637"/>
                  </a:lnTo>
                  <a:lnTo>
                    <a:pt x="328613" y="385762"/>
                  </a:lnTo>
                  <a:lnTo>
                    <a:pt x="171450" y="214312"/>
                  </a:lnTo>
                  <a:lnTo>
                    <a:pt x="28575" y="0"/>
                  </a:lnTo>
                  <a:lnTo>
                    <a:pt x="0" y="91440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C6C3A-F5EB-C2BA-5837-2DF3F3C3EF0A}"/>
                </a:ext>
              </a:extLst>
            </p:cNvPr>
            <p:cNvSpPr txBox="1"/>
            <p:nvPr/>
          </p:nvSpPr>
          <p:spPr>
            <a:xfrm>
              <a:off x="7933345" y="4892679"/>
              <a:ext cx="4618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/>
                  </a:solidFill>
                </a:rPr>
                <a:t>Call these people “treated”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4CFAC03-29E0-19DB-157B-8DA84D20A6A9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7512984" y="5154289"/>
              <a:ext cx="420361" cy="296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85BF2-2CB5-3B81-CAB2-6EC4E8A8748A}"/>
              </a:ext>
            </a:extLst>
          </p:cNvPr>
          <p:cNvGrpSpPr/>
          <p:nvPr/>
        </p:nvGrpSpPr>
        <p:grpSpPr>
          <a:xfrm>
            <a:off x="6743700" y="4328226"/>
            <a:ext cx="5808008" cy="1843974"/>
            <a:chOff x="6743700" y="4328226"/>
            <a:chExt cx="5808008" cy="1843974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39E855-D4B7-74F3-02B8-8724F2DEAEB3}"/>
                </a:ext>
              </a:extLst>
            </p:cNvPr>
            <p:cNvSpPr/>
            <p:nvPr/>
          </p:nvSpPr>
          <p:spPr>
            <a:xfrm>
              <a:off x="6743700" y="4943475"/>
              <a:ext cx="400050" cy="1228725"/>
            </a:xfrm>
            <a:custGeom>
              <a:avLst/>
              <a:gdLst>
                <a:gd name="connsiteX0" fmla="*/ 385763 w 400050"/>
                <a:gd name="connsiteY0" fmla="*/ 228600 h 1228725"/>
                <a:gd name="connsiteX1" fmla="*/ 200025 w 400050"/>
                <a:gd name="connsiteY1" fmla="*/ 57150 h 1228725"/>
                <a:gd name="connsiteX2" fmla="*/ 14288 w 400050"/>
                <a:gd name="connsiteY2" fmla="*/ 0 h 1228725"/>
                <a:gd name="connsiteX3" fmla="*/ 0 w 400050"/>
                <a:gd name="connsiteY3" fmla="*/ 1214438 h 1228725"/>
                <a:gd name="connsiteX4" fmla="*/ 400050 w 400050"/>
                <a:gd name="connsiteY4" fmla="*/ 1228725 h 1228725"/>
                <a:gd name="connsiteX5" fmla="*/ 385763 w 400050"/>
                <a:gd name="connsiteY5" fmla="*/ 2286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228725">
                  <a:moveTo>
                    <a:pt x="385763" y="228600"/>
                  </a:moveTo>
                  <a:lnTo>
                    <a:pt x="200025" y="57150"/>
                  </a:lnTo>
                  <a:lnTo>
                    <a:pt x="14288" y="0"/>
                  </a:lnTo>
                  <a:lnTo>
                    <a:pt x="0" y="1214438"/>
                  </a:lnTo>
                  <a:lnTo>
                    <a:pt x="400050" y="1228725"/>
                  </a:lnTo>
                  <a:lnTo>
                    <a:pt x="385763" y="228600"/>
                  </a:lnTo>
                  <a:close/>
                </a:path>
              </a:pathLst>
            </a:custGeom>
            <a:pattFill prst="wdDnDiag">
              <a:fgClr>
                <a:schemeClr val="bg1"/>
              </a:fgClr>
              <a:bgClr>
                <a:srgbClr val="7030A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298790-4B7D-CAD6-95BF-8CFB5512EC65}"/>
                </a:ext>
              </a:extLst>
            </p:cNvPr>
            <p:cNvSpPr txBox="1"/>
            <p:nvPr/>
          </p:nvSpPr>
          <p:spPr>
            <a:xfrm>
              <a:off x="7429500" y="4328226"/>
              <a:ext cx="512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Call these people “untreated”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322F6C0-C6A2-4D6F-DA88-9B9637CE9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871" y="4637310"/>
              <a:ext cx="481013" cy="29401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E6D97AE-A5C2-B467-B8B4-55B7257CC943}"/>
              </a:ext>
            </a:extLst>
          </p:cNvPr>
          <p:cNvSpPr txBox="1"/>
          <p:nvPr/>
        </p:nvSpPr>
        <p:spPr>
          <a:xfrm>
            <a:off x="3641602" y="6172200"/>
            <a:ext cx="28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Distribution of SAT scores*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45EB04-33AF-BA6A-10CD-C98B3BF3E4C3}"/>
                  </a:ext>
                </a:extLst>
              </p:cNvPr>
              <p:cNvSpPr txBox="1"/>
              <p:nvPr/>
            </p:nvSpPr>
            <p:spPr>
              <a:xfrm>
                <a:off x="7234377" y="2713255"/>
                <a:ext cx="26461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𝐸𝑎𝑟𝑛𝑖𝑛𝑔𝑠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45EB04-33AF-BA6A-10CD-C98B3BF3E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377" y="2713255"/>
                <a:ext cx="2646109" cy="369332"/>
              </a:xfrm>
              <a:prstGeom prst="rect">
                <a:avLst/>
              </a:prstGeom>
              <a:blipFill>
                <a:blip r:embed="rId4"/>
                <a:stretch>
                  <a:fillRect l="-19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47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EEA4-ABDA-36F2-9D57-F7359E61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this idea formal</a:t>
            </a:r>
            <a:br>
              <a:rPr lang="en-US" dirty="0"/>
            </a:br>
            <a:r>
              <a:rPr lang="en-US" sz="3200" dirty="0"/>
              <a:t>Attempt 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BCF4F-4339-F54D-0D04-779BD9A7B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0: Look at the average just above and below the cutoff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Population: People close to the cut-off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treated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]−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treated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BCF4F-4339-F54D-0D04-779BD9A7B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5E6780-7465-E71D-C379-6072D349F7B8}"/>
              </a:ext>
            </a:extLst>
          </p:cNvPr>
          <p:cNvGrpSpPr/>
          <p:nvPr/>
        </p:nvGrpSpPr>
        <p:grpSpPr>
          <a:xfrm>
            <a:off x="387531" y="4343400"/>
            <a:ext cx="9694681" cy="2514600"/>
            <a:chOff x="387531" y="4343400"/>
            <a:chExt cx="9694681" cy="25146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2C7A80B-E319-281E-044B-F88C8F18FBCA}"/>
                </a:ext>
              </a:extLst>
            </p:cNvPr>
            <p:cNvSpPr/>
            <p:nvPr/>
          </p:nvSpPr>
          <p:spPr>
            <a:xfrm>
              <a:off x="2109787" y="4724216"/>
              <a:ext cx="7972425" cy="1452747"/>
            </a:xfrm>
            <a:custGeom>
              <a:avLst/>
              <a:gdLst>
                <a:gd name="connsiteX0" fmla="*/ 0 w 7972425"/>
                <a:gd name="connsiteY0" fmla="*/ 1448865 h 1452747"/>
                <a:gd name="connsiteX1" fmla="*/ 1543050 w 7972425"/>
                <a:gd name="connsiteY1" fmla="*/ 1320277 h 1452747"/>
                <a:gd name="connsiteX2" fmla="*/ 2671762 w 7972425"/>
                <a:gd name="connsiteY2" fmla="*/ 577327 h 1452747"/>
                <a:gd name="connsiteX3" fmla="*/ 3371850 w 7972425"/>
                <a:gd name="connsiteY3" fmla="*/ 91552 h 1452747"/>
                <a:gd name="connsiteX4" fmla="*/ 4157662 w 7972425"/>
                <a:gd name="connsiteY4" fmla="*/ 20115 h 1452747"/>
                <a:gd name="connsiteX5" fmla="*/ 4943475 w 7972425"/>
                <a:gd name="connsiteY5" fmla="*/ 334440 h 1452747"/>
                <a:gd name="connsiteX6" fmla="*/ 5600700 w 7972425"/>
                <a:gd name="connsiteY6" fmla="*/ 1020240 h 1452747"/>
                <a:gd name="connsiteX7" fmla="*/ 6457950 w 7972425"/>
                <a:gd name="connsiteY7" fmla="*/ 1320277 h 1452747"/>
                <a:gd name="connsiteX8" fmla="*/ 7972425 w 7972425"/>
                <a:gd name="connsiteY8" fmla="*/ 1434577 h 145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72425" h="1452747">
                  <a:moveTo>
                    <a:pt x="0" y="1448865"/>
                  </a:moveTo>
                  <a:cubicBezTo>
                    <a:pt x="548878" y="1457199"/>
                    <a:pt x="1097756" y="1465533"/>
                    <a:pt x="1543050" y="1320277"/>
                  </a:cubicBezTo>
                  <a:cubicBezTo>
                    <a:pt x="1988344" y="1175021"/>
                    <a:pt x="2366962" y="782114"/>
                    <a:pt x="2671762" y="577327"/>
                  </a:cubicBezTo>
                  <a:cubicBezTo>
                    <a:pt x="2976562" y="372540"/>
                    <a:pt x="3124200" y="184421"/>
                    <a:pt x="3371850" y="91552"/>
                  </a:cubicBezTo>
                  <a:cubicBezTo>
                    <a:pt x="3619500" y="-1317"/>
                    <a:pt x="3895725" y="-20366"/>
                    <a:pt x="4157662" y="20115"/>
                  </a:cubicBezTo>
                  <a:cubicBezTo>
                    <a:pt x="4419599" y="60596"/>
                    <a:pt x="4702969" y="167753"/>
                    <a:pt x="4943475" y="334440"/>
                  </a:cubicBezTo>
                  <a:cubicBezTo>
                    <a:pt x="5183981" y="501127"/>
                    <a:pt x="5348288" y="855934"/>
                    <a:pt x="5600700" y="1020240"/>
                  </a:cubicBezTo>
                  <a:cubicBezTo>
                    <a:pt x="5853113" y="1184546"/>
                    <a:pt x="6062663" y="1251221"/>
                    <a:pt x="6457950" y="1320277"/>
                  </a:cubicBezTo>
                  <a:cubicBezTo>
                    <a:pt x="6853238" y="1389333"/>
                    <a:pt x="7412831" y="1411955"/>
                    <a:pt x="7972425" y="143457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CD8E6F-B97C-F9EA-9F00-A24E1A1A3BD4}"/>
                </a:ext>
              </a:extLst>
            </p:cNvPr>
            <p:cNvSpPr txBox="1"/>
            <p:nvPr/>
          </p:nvSpPr>
          <p:spPr>
            <a:xfrm>
              <a:off x="387531" y="6581001"/>
              <a:ext cx="418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*Disclaimer: not real SAT data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828295-3960-390D-5DEF-E9DB0B0325B2}"/>
                </a:ext>
              </a:extLst>
            </p:cNvPr>
            <p:cNvCxnSpPr/>
            <p:nvPr/>
          </p:nvCxnSpPr>
          <p:spPr>
            <a:xfrm>
              <a:off x="7186612" y="4343400"/>
              <a:ext cx="0" cy="20002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91B3BD-9F33-4119-2516-89804EB685C6}"/>
                </a:ext>
              </a:extLst>
            </p:cNvPr>
            <p:cNvSpPr txBox="1"/>
            <p:nvPr/>
          </p:nvSpPr>
          <p:spPr>
            <a:xfrm>
              <a:off x="6860241" y="634365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1300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3A573-5DCC-E173-52F7-C2850B107AB0}"/>
              </a:ext>
            </a:extLst>
          </p:cNvPr>
          <p:cNvGrpSpPr/>
          <p:nvPr/>
        </p:nvGrpSpPr>
        <p:grpSpPr>
          <a:xfrm>
            <a:off x="7200900" y="4892679"/>
            <a:ext cx="5350807" cy="1265233"/>
            <a:chOff x="7200900" y="4892679"/>
            <a:chExt cx="5350807" cy="1265233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98EF8B4-248C-B899-01E6-B638656850A1}"/>
                </a:ext>
              </a:extLst>
            </p:cNvPr>
            <p:cNvSpPr/>
            <p:nvPr/>
          </p:nvSpPr>
          <p:spPr>
            <a:xfrm>
              <a:off x="7200900" y="5243512"/>
              <a:ext cx="457200" cy="914400"/>
            </a:xfrm>
            <a:custGeom>
              <a:avLst/>
              <a:gdLst>
                <a:gd name="connsiteX0" fmla="*/ 0 w 457200"/>
                <a:gd name="connsiteY0" fmla="*/ 914400 h 914400"/>
                <a:gd name="connsiteX1" fmla="*/ 457200 w 457200"/>
                <a:gd name="connsiteY1" fmla="*/ 914400 h 914400"/>
                <a:gd name="connsiteX2" fmla="*/ 457200 w 457200"/>
                <a:gd name="connsiteY2" fmla="*/ 528637 h 914400"/>
                <a:gd name="connsiteX3" fmla="*/ 328613 w 457200"/>
                <a:gd name="connsiteY3" fmla="*/ 385762 h 914400"/>
                <a:gd name="connsiteX4" fmla="*/ 171450 w 457200"/>
                <a:gd name="connsiteY4" fmla="*/ 214312 h 914400"/>
                <a:gd name="connsiteX5" fmla="*/ 28575 w 457200"/>
                <a:gd name="connsiteY5" fmla="*/ 0 h 914400"/>
                <a:gd name="connsiteX6" fmla="*/ 0 w 4572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" h="914400">
                  <a:moveTo>
                    <a:pt x="0" y="914400"/>
                  </a:moveTo>
                  <a:lnTo>
                    <a:pt x="457200" y="914400"/>
                  </a:lnTo>
                  <a:lnTo>
                    <a:pt x="457200" y="528637"/>
                  </a:lnTo>
                  <a:lnTo>
                    <a:pt x="328613" y="385762"/>
                  </a:lnTo>
                  <a:lnTo>
                    <a:pt x="171450" y="214312"/>
                  </a:lnTo>
                  <a:lnTo>
                    <a:pt x="28575" y="0"/>
                  </a:lnTo>
                  <a:lnTo>
                    <a:pt x="0" y="91440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C6C3A-F5EB-C2BA-5837-2DF3F3C3EF0A}"/>
                </a:ext>
              </a:extLst>
            </p:cNvPr>
            <p:cNvSpPr txBox="1"/>
            <p:nvPr/>
          </p:nvSpPr>
          <p:spPr>
            <a:xfrm>
              <a:off x="7933345" y="4892679"/>
              <a:ext cx="4618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/>
                  </a:solidFill>
                </a:rPr>
                <a:t>Call these people “treated”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4CFAC03-29E0-19DB-157B-8DA84D20A6A9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7512984" y="5154289"/>
              <a:ext cx="420361" cy="296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85BF2-2CB5-3B81-CAB2-6EC4E8A8748A}"/>
              </a:ext>
            </a:extLst>
          </p:cNvPr>
          <p:cNvGrpSpPr/>
          <p:nvPr/>
        </p:nvGrpSpPr>
        <p:grpSpPr>
          <a:xfrm>
            <a:off x="6743700" y="4328226"/>
            <a:ext cx="5808008" cy="1843974"/>
            <a:chOff x="6743700" y="4328226"/>
            <a:chExt cx="5808008" cy="1843974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39E855-D4B7-74F3-02B8-8724F2DEAEB3}"/>
                </a:ext>
              </a:extLst>
            </p:cNvPr>
            <p:cNvSpPr/>
            <p:nvPr/>
          </p:nvSpPr>
          <p:spPr>
            <a:xfrm>
              <a:off x="6743700" y="4943475"/>
              <a:ext cx="400050" cy="1228725"/>
            </a:xfrm>
            <a:custGeom>
              <a:avLst/>
              <a:gdLst>
                <a:gd name="connsiteX0" fmla="*/ 385763 w 400050"/>
                <a:gd name="connsiteY0" fmla="*/ 228600 h 1228725"/>
                <a:gd name="connsiteX1" fmla="*/ 200025 w 400050"/>
                <a:gd name="connsiteY1" fmla="*/ 57150 h 1228725"/>
                <a:gd name="connsiteX2" fmla="*/ 14288 w 400050"/>
                <a:gd name="connsiteY2" fmla="*/ 0 h 1228725"/>
                <a:gd name="connsiteX3" fmla="*/ 0 w 400050"/>
                <a:gd name="connsiteY3" fmla="*/ 1214438 h 1228725"/>
                <a:gd name="connsiteX4" fmla="*/ 400050 w 400050"/>
                <a:gd name="connsiteY4" fmla="*/ 1228725 h 1228725"/>
                <a:gd name="connsiteX5" fmla="*/ 385763 w 400050"/>
                <a:gd name="connsiteY5" fmla="*/ 2286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228725">
                  <a:moveTo>
                    <a:pt x="385763" y="228600"/>
                  </a:moveTo>
                  <a:lnTo>
                    <a:pt x="200025" y="57150"/>
                  </a:lnTo>
                  <a:lnTo>
                    <a:pt x="14288" y="0"/>
                  </a:lnTo>
                  <a:lnTo>
                    <a:pt x="0" y="1214438"/>
                  </a:lnTo>
                  <a:lnTo>
                    <a:pt x="400050" y="1228725"/>
                  </a:lnTo>
                  <a:lnTo>
                    <a:pt x="385763" y="228600"/>
                  </a:lnTo>
                  <a:close/>
                </a:path>
              </a:pathLst>
            </a:custGeom>
            <a:pattFill prst="wdDnDiag">
              <a:fgClr>
                <a:schemeClr val="bg1"/>
              </a:fgClr>
              <a:bgClr>
                <a:srgbClr val="7030A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298790-4B7D-CAD6-95BF-8CFB5512EC65}"/>
                </a:ext>
              </a:extLst>
            </p:cNvPr>
            <p:cNvSpPr txBox="1"/>
            <p:nvPr/>
          </p:nvSpPr>
          <p:spPr>
            <a:xfrm>
              <a:off x="7429500" y="4328226"/>
              <a:ext cx="512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Call these people “untreated”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322F6C0-C6A2-4D6F-DA88-9B9637CE9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871" y="4637310"/>
              <a:ext cx="481013" cy="29401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E6D97AE-A5C2-B467-B8B4-55B7257CC943}"/>
              </a:ext>
            </a:extLst>
          </p:cNvPr>
          <p:cNvSpPr txBox="1"/>
          <p:nvPr/>
        </p:nvSpPr>
        <p:spPr>
          <a:xfrm>
            <a:off x="3641602" y="6172200"/>
            <a:ext cx="28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Distribution of SAT scores*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E1D339-0801-821B-963F-C0CEDA67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73" y="4662914"/>
            <a:ext cx="2163422" cy="19180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C57644-20E3-1D5C-2AE2-400373977DD9}"/>
              </a:ext>
            </a:extLst>
          </p:cNvPr>
          <p:cNvSpPr txBox="1"/>
          <p:nvPr/>
        </p:nvSpPr>
        <p:spPr>
          <a:xfrm>
            <a:off x="636994" y="3522450"/>
            <a:ext cx="46395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Discuss: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What are some issues with this?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Can you think of a better method?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(Maybe you did on your pre-lecture response?)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383C59-45BC-A5DF-AE15-0A38129CB69B}"/>
                  </a:ext>
                </a:extLst>
              </p:cNvPr>
              <p:cNvSpPr txBox="1"/>
              <p:nvPr/>
            </p:nvSpPr>
            <p:spPr>
              <a:xfrm>
                <a:off x="7234377" y="2713255"/>
                <a:ext cx="26461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𝐸𝑎𝑟𝑛𝑖𝑛𝑔𝑠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383C59-45BC-A5DF-AE15-0A38129C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377" y="2713255"/>
                <a:ext cx="2646109" cy="369332"/>
              </a:xfrm>
              <a:prstGeom prst="rect">
                <a:avLst/>
              </a:prstGeom>
              <a:blipFill>
                <a:blip r:embed="rId5"/>
                <a:stretch>
                  <a:fillRect l="-19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35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426ACE4-7C2D-796F-45A2-42BC753CD609}"/>
              </a:ext>
            </a:extLst>
          </p:cNvPr>
          <p:cNvSpPr/>
          <p:nvPr/>
        </p:nvSpPr>
        <p:spPr>
          <a:xfrm>
            <a:off x="3278601" y="4590866"/>
            <a:ext cx="793590" cy="1588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8CC5BA3-1819-7D3F-5C6B-DA041690CF9B}"/>
              </a:ext>
            </a:extLst>
          </p:cNvPr>
          <p:cNvSpPr/>
          <p:nvPr/>
        </p:nvSpPr>
        <p:spPr>
          <a:xfrm>
            <a:off x="10334156" y="6079025"/>
            <a:ext cx="1857844" cy="77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C64C5-EFFA-A03B-B787-12C1F186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issue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D797348-7E21-A6EB-38B0-5842D19C0F11}"/>
              </a:ext>
            </a:extLst>
          </p:cNvPr>
          <p:cNvGrpSpPr/>
          <p:nvPr/>
        </p:nvGrpSpPr>
        <p:grpSpPr>
          <a:xfrm>
            <a:off x="7843681" y="4550838"/>
            <a:ext cx="2836380" cy="1763879"/>
            <a:chOff x="7843681" y="4558177"/>
            <a:chExt cx="2836380" cy="1625913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C4E9D58-3BC4-03C4-2F09-EEFF1222286C}"/>
                </a:ext>
              </a:extLst>
            </p:cNvPr>
            <p:cNvSpPr/>
            <p:nvPr/>
          </p:nvSpPr>
          <p:spPr>
            <a:xfrm>
              <a:off x="7843681" y="4587967"/>
              <a:ext cx="2836380" cy="15889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E60FC84-B365-A50C-4E94-69A01E0E7A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0061" y="4558177"/>
              <a:ext cx="0" cy="1618786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545E7F4-0C3B-0997-3F65-608F8F0AF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3681" y="4565304"/>
              <a:ext cx="0" cy="1618786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E11E6-6175-9854-1966-034280D19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705"/>
            <a:ext cx="10515600" cy="4351338"/>
          </a:xfrm>
        </p:spPr>
        <p:txBody>
          <a:bodyPr/>
          <a:lstStyle/>
          <a:p>
            <a:r>
              <a:rPr lang="en-US" dirty="0"/>
              <a:t>How far away from the cut-off should we go?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close, we might not get enough data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far, we might overstate the effect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The “control” group is by definition very different from the “treatment” group!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F3CA384-BD22-D41E-D9B0-BF1F4DF417D8}"/>
              </a:ext>
            </a:extLst>
          </p:cNvPr>
          <p:cNvGrpSpPr/>
          <p:nvPr/>
        </p:nvGrpSpPr>
        <p:grpSpPr>
          <a:xfrm>
            <a:off x="501488" y="4125315"/>
            <a:ext cx="5400549" cy="2308942"/>
            <a:chOff x="888247" y="2749562"/>
            <a:chExt cx="8880450" cy="379673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4559FB9-5D2A-A241-F60E-861B3105015A}"/>
                </a:ext>
              </a:extLst>
            </p:cNvPr>
            <p:cNvCxnSpPr/>
            <p:nvPr/>
          </p:nvCxnSpPr>
          <p:spPr>
            <a:xfrm>
              <a:off x="2529444" y="6165088"/>
              <a:ext cx="6911439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884D58-BFFE-0D66-9ECD-C3F3BF628E4C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V="1">
              <a:off x="6096000" y="3158401"/>
              <a:ext cx="0" cy="266186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616152-1CB3-695C-30E1-C7B9DA773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9444" y="3429000"/>
              <a:ext cx="0" cy="273608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D18728-8529-F02D-EFB8-E1C0CBDE5897}"/>
                </a:ext>
              </a:extLst>
            </p:cNvPr>
            <p:cNvSpPr txBox="1"/>
            <p:nvPr/>
          </p:nvSpPr>
          <p:spPr>
            <a:xfrm>
              <a:off x="8597735" y="6176963"/>
              <a:ext cx="1170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SAT Score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9644AE-5C4A-528B-6B4A-754E2FD4DADD}"/>
                </a:ext>
              </a:extLst>
            </p:cNvPr>
            <p:cNvSpPr txBox="1"/>
            <p:nvPr/>
          </p:nvSpPr>
          <p:spPr>
            <a:xfrm>
              <a:off x="888247" y="2749562"/>
              <a:ext cx="2288981" cy="607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ln(earnings)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720A63-EE61-42E4-7BBE-88697EFE84F7}"/>
                </a:ext>
              </a:extLst>
            </p:cNvPr>
            <p:cNvSpPr/>
            <p:nvPr/>
          </p:nvSpPr>
          <p:spPr>
            <a:xfrm>
              <a:off x="3011869" y="5330847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3265FF-FDAD-CBC9-D5EC-5B306C10C19B}"/>
                </a:ext>
              </a:extLst>
            </p:cNvPr>
            <p:cNvSpPr/>
            <p:nvPr/>
          </p:nvSpPr>
          <p:spPr>
            <a:xfrm>
              <a:off x="2656165" y="5728590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5062A2-5504-A3DA-EC34-1C1743282280}"/>
                </a:ext>
              </a:extLst>
            </p:cNvPr>
            <p:cNvSpPr/>
            <p:nvPr/>
          </p:nvSpPr>
          <p:spPr>
            <a:xfrm>
              <a:off x="3372147" y="5631706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E018C77-0061-BFF9-BB5A-D22A78ED1E44}"/>
                </a:ext>
              </a:extLst>
            </p:cNvPr>
            <p:cNvSpPr/>
            <p:nvPr/>
          </p:nvSpPr>
          <p:spPr>
            <a:xfrm>
              <a:off x="3537505" y="5336840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9E1E256-13F1-E18E-2852-B618C556A019}"/>
                </a:ext>
              </a:extLst>
            </p:cNvPr>
            <p:cNvSpPr/>
            <p:nvPr/>
          </p:nvSpPr>
          <p:spPr>
            <a:xfrm>
              <a:off x="4024254" y="5413526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DE5CB02-585F-7CCE-F2DF-D6BB8C1C77BD}"/>
                </a:ext>
              </a:extLst>
            </p:cNvPr>
            <p:cNvSpPr/>
            <p:nvPr/>
          </p:nvSpPr>
          <p:spPr>
            <a:xfrm>
              <a:off x="4271655" y="5077440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7EEFE1E-24D3-AF83-18EE-FAA0CE77E5F7}"/>
                </a:ext>
              </a:extLst>
            </p:cNvPr>
            <p:cNvSpPr/>
            <p:nvPr/>
          </p:nvSpPr>
          <p:spPr>
            <a:xfrm>
              <a:off x="4727937" y="5026900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051A3E-1C2C-1006-024D-FBDA9BBC3B0D}"/>
                </a:ext>
              </a:extLst>
            </p:cNvPr>
            <p:cNvSpPr/>
            <p:nvPr/>
          </p:nvSpPr>
          <p:spPr>
            <a:xfrm>
              <a:off x="5005805" y="5248168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C2B8735-BD3E-5409-C4E7-08463BE5F799}"/>
                </a:ext>
              </a:extLst>
            </p:cNvPr>
            <p:cNvSpPr/>
            <p:nvPr/>
          </p:nvSpPr>
          <p:spPr>
            <a:xfrm>
              <a:off x="5372144" y="5039602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CD6A655-6D45-7BE8-DFE5-C6C8C4297FC9}"/>
                </a:ext>
              </a:extLst>
            </p:cNvPr>
            <p:cNvSpPr/>
            <p:nvPr/>
          </p:nvSpPr>
          <p:spPr>
            <a:xfrm>
              <a:off x="5723179" y="4878249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30A292E-11B1-C3D8-4CF2-55DE96D2169F}"/>
                </a:ext>
              </a:extLst>
            </p:cNvPr>
            <p:cNvSpPr/>
            <p:nvPr/>
          </p:nvSpPr>
          <p:spPr>
            <a:xfrm>
              <a:off x="6220785" y="4109059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7FA8C63-03D6-D601-9690-10B5E7E56A88}"/>
                </a:ext>
              </a:extLst>
            </p:cNvPr>
            <p:cNvSpPr/>
            <p:nvPr/>
          </p:nvSpPr>
          <p:spPr>
            <a:xfrm>
              <a:off x="6521120" y="3972106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7760E4D-1F23-8619-F3C4-DD6529E04FB2}"/>
                </a:ext>
              </a:extLst>
            </p:cNvPr>
            <p:cNvSpPr/>
            <p:nvPr/>
          </p:nvSpPr>
          <p:spPr>
            <a:xfrm>
              <a:off x="8029758" y="3522503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74F7A4F-9965-A6C1-8D15-C9F049B86541}"/>
                </a:ext>
              </a:extLst>
            </p:cNvPr>
            <p:cNvSpPr/>
            <p:nvPr/>
          </p:nvSpPr>
          <p:spPr>
            <a:xfrm>
              <a:off x="7321233" y="3687861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9E4114-F2E2-1745-B6BA-9B757BCC0CB2}"/>
                </a:ext>
              </a:extLst>
            </p:cNvPr>
            <p:cNvSpPr/>
            <p:nvPr/>
          </p:nvSpPr>
          <p:spPr>
            <a:xfrm>
              <a:off x="7046756" y="3978099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109FA92-CBDD-976F-7FF4-B8FA7AD62311}"/>
                </a:ext>
              </a:extLst>
            </p:cNvPr>
            <p:cNvSpPr/>
            <p:nvPr/>
          </p:nvSpPr>
          <p:spPr>
            <a:xfrm>
              <a:off x="6927425" y="3628729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3DA564-371F-9EA5-D664-99B4E089D891}"/>
                </a:ext>
              </a:extLst>
            </p:cNvPr>
            <p:cNvSpPr/>
            <p:nvPr/>
          </p:nvSpPr>
          <p:spPr>
            <a:xfrm>
              <a:off x="7780906" y="3718699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D967152-3B4D-5357-CF7B-73B9D8CBF6C9}"/>
                </a:ext>
              </a:extLst>
            </p:cNvPr>
            <p:cNvSpPr/>
            <p:nvPr/>
          </p:nvSpPr>
          <p:spPr>
            <a:xfrm>
              <a:off x="8237188" y="3668159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7F15A7D-39B3-566A-3166-51B420965465}"/>
                </a:ext>
              </a:extLst>
            </p:cNvPr>
            <p:cNvSpPr/>
            <p:nvPr/>
          </p:nvSpPr>
          <p:spPr>
            <a:xfrm>
              <a:off x="8432377" y="3107695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7BAB039-2B69-46BE-C1AC-916384B41CC6}"/>
                </a:ext>
              </a:extLst>
            </p:cNvPr>
            <p:cNvSpPr/>
            <p:nvPr/>
          </p:nvSpPr>
          <p:spPr>
            <a:xfrm>
              <a:off x="8693470" y="3553341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5260D2-4FD0-F935-5D50-214F63B9C110}"/>
                </a:ext>
              </a:extLst>
            </p:cNvPr>
            <p:cNvSpPr/>
            <p:nvPr/>
          </p:nvSpPr>
          <p:spPr>
            <a:xfrm>
              <a:off x="9100537" y="2760425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737A65F-B253-3C3D-6703-FCD74DD9D003}"/>
                </a:ext>
              </a:extLst>
            </p:cNvPr>
            <p:cNvSpPr/>
            <p:nvPr/>
          </p:nvSpPr>
          <p:spPr>
            <a:xfrm>
              <a:off x="8862418" y="3182693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15E99B-4C9A-3F42-8628-3F4854AECA58}"/>
              </a:ext>
            </a:extLst>
          </p:cNvPr>
          <p:cNvGrpSpPr/>
          <p:nvPr/>
        </p:nvGrpSpPr>
        <p:grpSpPr>
          <a:xfrm>
            <a:off x="6092180" y="4232482"/>
            <a:ext cx="5400549" cy="2308942"/>
            <a:chOff x="888247" y="2749562"/>
            <a:chExt cx="8880450" cy="379673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0564719-1037-9B19-0F58-E3587AAB8692}"/>
                </a:ext>
              </a:extLst>
            </p:cNvPr>
            <p:cNvCxnSpPr/>
            <p:nvPr/>
          </p:nvCxnSpPr>
          <p:spPr>
            <a:xfrm>
              <a:off x="2529444" y="6165088"/>
              <a:ext cx="6911439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80C925-897D-AD9F-2818-EC6E4AEBEA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515096"/>
              <a:ext cx="0" cy="266186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38DA470-B752-7AEE-F7FD-D404C9FF3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9444" y="3429000"/>
              <a:ext cx="0" cy="273608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83F3A82-D5A0-2F7D-DA6B-B3081844EC5B}"/>
                </a:ext>
              </a:extLst>
            </p:cNvPr>
            <p:cNvSpPr txBox="1"/>
            <p:nvPr/>
          </p:nvSpPr>
          <p:spPr>
            <a:xfrm>
              <a:off x="8597735" y="6176963"/>
              <a:ext cx="1170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SAT Score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C2E66E-D7A7-517B-D978-AA93C2EE7334}"/>
                </a:ext>
              </a:extLst>
            </p:cNvPr>
            <p:cNvSpPr txBox="1"/>
            <p:nvPr/>
          </p:nvSpPr>
          <p:spPr>
            <a:xfrm>
              <a:off x="888247" y="2749562"/>
              <a:ext cx="2288981" cy="607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ln(earnings)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2402A25-AC25-86EA-03E5-01981F9F6DD2}"/>
                </a:ext>
              </a:extLst>
            </p:cNvPr>
            <p:cNvSpPr/>
            <p:nvPr/>
          </p:nvSpPr>
          <p:spPr>
            <a:xfrm>
              <a:off x="3011869" y="5330847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2F883BA-7943-E744-E8A3-ADA4A13B4C05}"/>
                </a:ext>
              </a:extLst>
            </p:cNvPr>
            <p:cNvSpPr/>
            <p:nvPr/>
          </p:nvSpPr>
          <p:spPr>
            <a:xfrm>
              <a:off x="2656165" y="5728590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B9CE2A3-40C8-D603-07AF-4621DA0BC1A7}"/>
                </a:ext>
              </a:extLst>
            </p:cNvPr>
            <p:cNvSpPr/>
            <p:nvPr/>
          </p:nvSpPr>
          <p:spPr>
            <a:xfrm>
              <a:off x="3372147" y="5631706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12BFF3-7A0C-3007-8882-42EF1D6C0638}"/>
                </a:ext>
              </a:extLst>
            </p:cNvPr>
            <p:cNvSpPr/>
            <p:nvPr/>
          </p:nvSpPr>
          <p:spPr>
            <a:xfrm>
              <a:off x="3537505" y="5336840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311CB2C-AD13-3CE2-4B4F-905E5C2692E8}"/>
                </a:ext>
              </a:extLst>
            </p:cNvPr>
            <p:cNvSpPr/>
            <p:nvPr/>
          </p:nvSpPr>
          <p:spPr>
            <a:xfrm>
              <a:off x="4024254" y="5413526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D14B3C1-3D09-7AA7-F298-59336562ACA4}"/>
                </a:ext>
              </a:extLst>
            </p:cNvPr>
            <p:cNvSpPr/>
            <p:nvPr/>
          </p:nvSpPr>
          <p:spPr>
            <a:xfrm>
              <a:off x="4271655" y="5077440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F1EDBD6-B0E7-23B4-C598-1DE23B2228C6}"/>
                </a:ext>
              </a:extLst>
            </p:cNvPr>
            <p:cNvSpPr/>
            <p:nvPr/>
          </p:nvSpPr>
          <p:spPr>
            <a:xfrm>
              <a:off x="4727937" y="5026900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CB5CB4B-97B7-8431-D385-D64EA2F2541E}"/>
                </a:ext>
              </a:extLst>
            </p:cNvPr>
            <p:cNvSpPr/>
            <p:nvPr/>
          </p:nvSpPr>
          <p:spPr>
            <a:xfrm>
              <a:off x="5005805" y="5248168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1E95B1-C455-FF76-4750-F6F95BC47E23}"/>
                </a:ext>
              </a:extLst>
            </p:cNvPr>
            <p:cNvSpPr/>
            <p:nvPr/>
          </p:nvSpPr>
          <p:spPr>
            <a:xfrm>
              <a:off x="5372144" y="5039602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9278727-2386-E5CD-93B9-EEFD28EF622C}"/>
                </a:ext>
              </a:extLst>
            </p:cNvPr>
            <p:cNvSpPr/>
            <p:nvPr/>
          </p:nvSpPr>
          <p:spPr>
            <a:xfrm>
              <a:off x="5723179" y="4878249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BBEF037-7BA0-B9DB-F3A3-E8E59B40D152}"/>
                </a:ext>
              </a:extLst>
            </p:cNvPr>
            <p:cNvSpPr/>
            <p:nvPr/>
          </p:nvSpPr>
          <p:spPr>
            <a:xfrm>
              <a:off x="6220785" y="4109059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66615CE-A311-5774-E32B-30EC66A52F79}"/>
                </a:ext>
              </a:extLst>
            </p:cNvPr>
            <p:cNvSpPr/>
            <p:nvPr/>
          </p:nvSpPr>
          <p:spPr>
            <a:xfrm>
              <a:off x="6521120" y="3972106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231DC61-4007-D044-7815-F928B24A0514}"/>
                </a:ext>
              </a:extLst>
            </p:cNvPr>
            <p:cNvSpPr/>
            <p:nvPr/>
          </p:nvSpPr>
          <p:spPr>
            <a:xfrm>
              <a:off x="8029758" y="3522503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B11CC06-A9C7-B587-20D3-027FE9328972}"/>
                </a:ext>
              </a:extLst>
            </p:cNvPr>
            <p:cNvSpPr/>
            <p:nvPr/>
          </p:nvSpPr>
          <p:spPr>
            <a:xfrm>
              <a:off x="7321233" y="3687861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CC724AC-AB89-0E7C-68AB-58F0D500D42D}"/>
                </a:ext>
              </a:extLst>
            </p:cNvPr>
            <p:cNvSpPr/>
            <p:nvPr/>
          </p:nvSpPr>
          <p:spPr>
            <a:xfrm>
              <a:off x="7046756" y="3978099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4CE2D47-B628-47F3-CC43-723CDB38A7A5}"/>
                </a:ext>
              </a:extLst>
            </p:cNvPr>
            <p:cNvSpPr/>
            <p:nvPr/>
          </p:nvSpPr>
          <p:spPr>
            <a:xfrm>
              <a:off x="6927425" y="3628729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37BF9FC-5672-5B61-1C52-682CDB3B4359}"/>
                </a:ext>
              </a:extLst>
            </p:cNvPr>
            <p:cNvSpPr/>
            <p:nvPr/>
          </p:nvSpPr>
          <p:spPr>
            <a:xfrm>
              <a:off x="7780906" y="3718699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23FCF99-BBC8-3EB5-E0D1-A9AFC6BFCB15}"/>
                </a:ext>
              </a:extLst>
            </p:cNvPr>
            <p:cNvSpPr/>
            <p:nvPr/>
          </p:nvSpPr>
          <p:spPr>
            <a:xfrm>
              <a:off x="8237188" y="3668159"/>
              <a:ext cx="165358" cy="16535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F931017-097A-A344-56DD-9D3621F79090}"/>
                </a:ext>
              </a:extLst>
            </p:cNvPr>
            <p:cNvSpPr/>
            <p:nvPr/>
          </p:nvSpPr>
          <p:spPr>
            <a:xfrm>
              <a:off x="8432377" y="3107695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F49F8C7-40AD-FB1F-B672-A7726DC55476}"/>
                </a:ext>
              </a:extLst>
            </p:cNvPr>
            <p:cNvSpPr/>
            <p:nvPr/>
          </p:nvSpPr>
          <p:spPr>
            <a:xfrm>
              <a:off x="8693470" y="3553341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88DC0CF-FB91-0F8D-BE81-2CDBEEE6ED64}"/>
                </a:ext>
              </a:extLst>
            </p:cNvPr>
            <p:cNvSpPr/>
            <p:nvPr/>
          </p:nvSpPr>
          <p:spPr>
            <a:xfrm>
              <a:off x="9100537" y="2760425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A34AD2-11FE-922E-9A05-C4DF425F8044}"/>
                </a:ext>
              </a:extLst>
            </p:cNvPr>
            <p:cNvSpPr/>
            <p:nvPr/>
          </p:nvSpPr>
          <p:spPr>
            <a:xfrm>
              <a:off x="8862418" y="3182693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8C1391-8DB7-38A5-FB90-DCDCDFD4E28E}"/>
              </a:ext>
            </a:extLst>
          </p:cNvPr>
          <p:cNvCxnSpPr>
            <a:cxnSpLocks/>
          </p:cNvCxnSpPr>
          <p:nvPr/>
        </p:nvCxnSpPr>
        <p:spPr>
          <a:xfrm flipV="1">
            <a:off x="4072191" y="4561076"/>
            <a:ext cx="0" cy="1618786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7211C51-D5E4-99CC-E3D5-27909995973E}"/>
              </a:ext>
            </a:extLst>
          </p:cNvPr>
          <p:cNvCxnSpPr>
            <a:cxnSpLocks/>
          </p:cNvCxnSpPr>
          <p:nvPr/>
        </p:nvCxnSpPr>
        <p:spPr>
          <a:xfrm flipV="1">
            <a:off x="3260922" y="4590866"/>
            <a:ext cx="0" cy="1618786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4CC1B49-31D9-54D7-668B-68E48DE6BCC5}"/>
              </a:ext>
            </a:extLst>
          </p:cNvPr>
          <p:cNvSpPr txBox="1"/>
          <p:nvPr/>
        </p:nvSpPr>
        <p:spPr>
          <a:xfrm>
            <a:off x="2825387" y="6424211"/>
            <a:ext cx="16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Very little data!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DA48AE-C75D-4422-8207-4C52FAD12CBB}"/>
              </a:ext>
            </a:extLst>
          </p:cNvPr>
          <p:cNvSpPr txBox="1"/>
          <p:nvPr/>
        </p:nvSpPr>
        <p:spPr>
          <a:xfrm>
            <a:off x="7665686" y="3566483"/>
            <a:ext cx="141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This average is “too small”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E018990-D5CE-986C-12B9-6AB9B1A9D198}"/>
              </a:ext>
            </a:extLst>
          </p:cNvPr>
          <p:cNvSpPr txBox="1"/>
          <p:nvPr/>
        </p:nvSpPr>
        <p:spPr>
          <a:xfrm>
            <a:off x="9157353" y="3535546"/>
            <a:ext cx="185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This average 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</a:rPr>
              <a:t>is “too big”</a:t>
            </a:r>
          </a:p>
        </p:txBody>
      </p:sp>
      <p:sp>
        <p:nvSpPr>
          <p:cNvPr id="80" name="Right Brace 79">
            <a:extLst>
              <a:ext uri="{FF2B5EF4-FFF2-40B4-BE49-F238E27FC236}">
                <a16:creationId xmlns:a16="http://schemas.microsoft.com/office/drawing/2014/main" id="{0F5A4D5A-4F21-F52F-16B3-DF4E41957192}"/>
              </a:ext>
            </a:extLst>
          </p:cNvPr>
          <p:cNvSpPr/>
          <p:nvPr/>
        </p:nvSpPr>
        <p:spPr>
          <a:xfrm rot="16200000">
            <a:off x="8326420" y="3659107"/>
            <a:ext cx="473831" cy="1387052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5EDFFD35-EB5B-104C-866F-F4028F7EF58E}"/>
              </a:ext>
            </a:extLst>
          </p:cNvPr>
          <p:cNvSpPr/>
          <p:nvPr/>
        </p:nvSpPr>
        <p:spPr>
          <a:xfrm rot="16200000">
            <a:off x="9726391" y="3631907"/>
            <a:ext cx="473831" cy="1387052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6A27493-0F89-6A35-3AB4-617D4A321FC5}"/>
              </a:ext>
            </a:extLst>
          </p:cNvPr>
          <p:cNvSpPr txBox="1"/>
          <p:nvPr/>
        </p:nvSpPr>
        <p:spPr>
          <a:xfrm>
            <a:off x="3394069" y="6183056"/>
            <a:ext cx="97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1300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5B9CFEF-980F-1434-5795-FEFF8A8097FC}"/>
              </a:ext>
            </a:extLst>
          </p:cNvPr>
          <p:cNvSpPr txBox="1"/>
          <p:nvPr/>
        </p:nvSpPr>
        <p:spPr>
          <a:xfrm>
            <a:off x="8990207" y="6313414"/>
            <a:ext cx="97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1300</a:t>
            </a:r>
          </a:p>
        </p:txBody>
      </p:sp>
    </p:spTree>
    <p:extLst>
      <p:ext uri="{BB962C8B-B14F-4D97-AF65-F5344CB8AC3E}">
        <p14:creationId xmlns:p14="http://schemas.microsoft.com/office/powerpoint/2010/main" val="218820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63FC-C057-F083-9E3E-BD37FEFB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this idea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C6206-0E67-4D17-864D-DE1E8534CD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855619"/>
              </a:xfrm>
            </p:spPr>
            <p:txBody>
              <a:bodyPr/>
              <a:lstStyle/>
              <a:p>
                <a:r>
                  <a:rPr lang="en-US" dirty="0"/>
                  <a:t>Run a regression!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C6206-0E67-4D17-864D-DE1E8534CD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855619"/>
              </a:xfrm>
              <a:blipFill>
                <a:blip r:embed="rId3"/>
                <a:stretch>
                  <a:fillRect l="-1086" t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5794F02-FB35-AC10-41D1-9A00402ED03F}"/>
              </a:ext>
            </a:extLst>
          </p:cNvPr>
          <p:cNvGrpSpPr/>
          <p:nvPr/>
        </p:nvGrpSpPr>
        <p:grpSpPr>
          <a:xfrm>
            <a:off x="1635466" y="3051447"/>
            <a:ext cx="7947921" cy="3441427"/>
            <a:chOff x="1025290" y="2760425"/>
            <a:chExt cx="8743407" cy="378587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6852611-0E59-E87F-40A1-4504D1108790}"/>
                </a:ext>
              </a:extLst>
            </p:cNvPr>
            <p:cNvCxnSpPr/>
            <p:nvPr/>
          </p:nvCxnSpPr>
          <p:spPr>
            <a:xfrm>
              <a:off x="2529444" y="6165088"/>
              <a:ext cx="6911439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DA72D5B-D4C7-031C-A86E-378F57A31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515096"/>
              <a:ext cx="0" cy="266186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F57FF0-536A-EC57-131A-3528E75C8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9444" y="3429000"/>
              <a:ext cx="0" cy="273608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24A74F-B87E-B553-6DD6-95767C010DA9}"/>
                </a:ext>
              </a:extLst>
            </p:cNvPr>
            <p:cNvSpPr txBox="1"/>
            <p:nvPr/>
          </p:nvSpPr>
          <p:spPr>
            <a:xfrm>
              <a:off x="8597735" y="6176963"/>
              <a:ext cx="1170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SAT Score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F9B1AD-843C-281F-E886-8E20A6593226}"/>
                </a:ext>
              </a:extLst>
            </p:cNvPr>
            <p:cNvSpPr txBox="1"/>
            <p:nvPr/>
          </p:nvSpPr>
          <p:spPr>
            <a:xfrm>
              <a:off x="1025290" y="3206316"/>
              <a:ext cx="2288981" cy="607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ln(earnings)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198ABA-C1FE-8289-46C3-0788A8B2F202}"/>
                </a:ext>
              </a:extLst>
            </p:cNvPr>
            <p:cNvSpPr/>
            <p:nvPr/>
          </p:nvSpPr>
          <p:spPr>
            <a:xfrm>
              <a:off x="3011869" y="5330847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7D50C6-B9F3-6EE9-DF51-71D4B37F4C61}"/>
                </a:ext>
              </a:extLst>
            </p:cNvPr>
            <p:cNvSpPr/>
            <p:nvPr/>
          </p:nvSpPr>
          <p:spPr>
            <a:xfrm>
              <a:off x="2656165" y="5728590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C00AD8-8566-E1DD-0A14-E7595ED183FF}"/>
                </a:ext>
              </a:extLst>
            </p:cNvPr>
            <p:cNvSpPr/>
            <p:nvPr/>
          </p:nvSpPr>
          <p:spPr>
            <a:xfrm>
              <a:off x="3372147" y="5631706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0D217F6-B57C-E91B-F886-97EAB9B1D478}"/>
                </a:ext>
              </a:extLst>
            </p:cNvPr>
            <p:cNvSpPr/>
            <p:nvPr/>
          </p:nvSpPr>
          <p:spPr>
            <a:xfrm>
              <a:off x="3537505" y="5336840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571F00-7DDF-82E1-DA5C-7FEBC72E909D}"/>
                </a:ext>
              </a:extLst>
            </p:cNvPr>
            <p:cNvSpPr/>
            <p:nvPr/>
          </p:nvSpPr>
          <p:spPr>
            <a:xfrm>
              <a:off x="4024254" y="5413526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EC258F-A060-C7E6-2819-4261B168998D}"/>
                </a:ext>
              </a:extLst>
            </p:cNvPr>
            <p:cNvSpPr/>
            <p:nvPr/>
          </p:nvSpPr>
          <p:spPr>
            <a:xfrm>
              <a:off x="4271655" y="5077440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2FBED2-1C3B-EA17-E6F6-6F74A1C475E4}"/>
                </a:ext>
              </a:extLst>
            </p:cNvPr>
            <p:cNvSpPr/>
            <p:nvPr/>
          </p:nvSpPr>
          <p:spPr>
            <a:xfrm>
              <a:off x="4727937" y="5026900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01D6B3-B671-5416-7E1C-B6204DDBD8A7}"/>
                </a:ext>
              </a:extLst>
            </p:cNvPr>
            <p:cNvSpPr/>
            <p:nvPr/>
          </p:nvSpPr>
          <p:spPr>
            <a:xfrm>
              <a:off x="5005805" y="5248168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826D91-A81A-4EDE-D33D-BFDE0B07B47A}"/>
                </a:ext>
              </a:extLst>
            </p:cNvPr>
            <p:cNvSpPr/>
            <p:nvPr/>
          </p:nvSpPr>
          <p:spPr>
            <a:xfrm>
              <a:off x="5372144" y="5039602"/>
              <a:ext cx="165358" cy="16535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8D99B0-38F0-6B2F-87A6-AB8DC7C00A39}"/>
                </a:ext>
              </a:extLst>
            </p:cNvPr>
            <p:cNvSpPr/>
            <p:nvPr/>
          </p:nvSpPr>
          <p:spPr>
            <a:xfrm>
              <a:off x="5723179" y="4878249"/>
              <a:ext cx="165358" cy="16535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BC4BF9-5C75-4EAA-B777-B8D01BE2F652}"/>
                </a:ext>
              </a:extLst>
            </p:cNvPr>
            <p:cNvSpPr/>
            <p:nvPr/>
          </p:nvSpPr>
          <p:spPr>
            <a:xfrm>
              <a:off x="6220785" y="4109059"/>
              <a:ext cx="165358" cy="16535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283D58D-86A2-C903-DBBB-83A8FF53C2A9}"/>
                </a:ext>
              </a:extLst>
            </p:cNvPr>
            <p:cNvSpPr/>
            <p:nvPr/>
          </p:nvSpPr>
          <p:spPr>
            <a:xfrm>
              <a:off x="6521120" y="3972106"/>
              <a:ext cx="165358" cy="16535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DB2CD66-F0B0-7DC8-0E38-987D0DE1293B}"/>
                </a:ext>
              </a:extLst>
            </p:cNvPr>
            <p:cNvSpPr/>
            <p:nvPr/>
          </p:nvSpPr>
          <p:spPr>
            <a:xfrm>
              <a:off x="8029758" y="3522503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C82A92-3FE6-FB8E-372B-0D5F3B8E468C}"/>
                </a:ext>
              </a:extLst>
            </p:cNvPr>
            <p:cNvSpPr/>
            <p:nvPr/>
          </p:nvSpPr>
          <p:spPr>
            <a:xfrm>
              <a:off x="7321233" y="3687861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D31756-A4B2-2CDB-CA51-5C8949A284C6}"/>
                </a:ext>
              </a:extLst>
            </p:cNvPr>
            <p:cNvSpPr/>
            <p:nvPr/>
          </p:nvSpPr>
          <p:spPr>
            <a:xfrm>
              <a:off x="7046756" y="3978099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1F6160-7F27-3E1D-559C-99A9F938BE3C}"/>
                </a:ext>
              </a:extLst>
            </p:cNvPr>
            <p:cNvSpPr/>
            <p:nvPr/>
          </p:nvSpPr>
          <p:spPr>
            <a:xfrm>
              <a:off x="6927425" y="3628729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614152E-A96A-2986-2B71-403375A6066C}"/>
                </a:ext>
              </a:extLst>
            </p:cNvPr>
            <p:cNvSpPr/>
            <p:nvPr/>
          </p:nvSpPr>
          <p:spPr>
            <a:xfrm>
              <a:off x="7780906" y="3718699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91C6154-46FE-C47C-124C-9B28AD1774AD}"/>
                </a:ext>
              </a:extLst>
            </p:cNvPr>
            <p:cNvSpPr/>
            <p:nvPr/>
          </p:nvSpPr>
          <p:spPr>
            <a:xfrm>
              <a:off x="8237188" y="3668159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718FC9-CBCB-86B3-84AF-1FB685D8B044}"/>
                </a:ext>
              </a:extLst>
            </p:cNvPr>
            <p:cNvSpPr/>
            <p:nvPr/>
          </p:nvSpPr>
          <p:spPr>
            <a:xfrm>
              <a:off x="8432377" y="3107695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17122A5-EF99-320B-22A8-B1D8618FE15C}"/>
                </a:ext>
              </a:extLst>
            </p:cNvPr>
            <p:cNvSpPr/>
            <p:nvPr/>
          </p:nvSpPr>
          <p:spPr>
            <a:xfrm>
              <a:off x="8693470" y="3553341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632074E-3313-034E-51FC-BFDB34332AA8}"/>
                </a:ext>
              </a:extLst>
            </p:cNvPr>
            <p:cNvSpPr/>
            <p:nvPr/>
          </p:nvSpPr>
          <p:spPr>
            <a:xfrm>
              <a:off x="9100537" y="2760425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1EAB70-A33B-B462-4400-1EB65F0F1699}"/>
                </a:ext>
              </a:extLst>
            </p:cNvPr>
            <p:cNvSpPr/>
            <p:nvPr/>
          </p:nvSpPr>
          <p:spPr>
            <a:xfrm>
              <a:off x="8862418" y="3182693"/>
              <a:ext cx="165358" cy="1653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74D66EE-29AE-6A7E-6DFB-2DC194CCFA6F}"/>
              </a:ext>
            </a:extLst>
          </p:cNvPr>
          <p:cNvSpPr txBox="1"/>
          <p:nvPr/>
        </p:nvSpPr>
        <p:spPr>
          <a:xfrm>
            <a:off x="5981192" y="6135557"/>
            <a:ext cx="97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1300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86AD5A-E5A4-0FD6-9821-DDAA2935B1F3}"/>
              </a:ext>
            </a:extLst>
          </p:cNvPr>
          <p:cNvSpPr txBox="1"/>
          <p:nvPr/>
        </p:nvSpPr>
        <p:spPr>
          <a:xfrm>
            <a:off x="7037888" y="1238186"/>
            <a:ext cx="115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SAT score</a:t>
            </a: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F21CFCF-1145-CF19-A268-F1546F01F6EC}"/>
              </a:ext>
            </a:extLst>
          </p:cNvPr>
          <p:cNvCxnSpPr>
            <a:cxnSpLocks/>
            <a:stCxn id="33" idx="1"/>
          </p:cNvCxnSpPr>
          <p:nvPr/>
        </p:nvCxnSpPr>
        <p:spPr>
          <a:xfrm rot="10800000" flipV="1">
            <a:off x="6694324" y="1422851"/>
            <a:ext cx="343564" cy="431137"/>
          </a:xfrm>
          <a:prstGeom prst="curved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EC07888-29BB-85D7-B752-A1071F8A12B5}"/>
              </a:ext>
            </a:extLst>
          </p:cNvPr>
          <p:cNvSpPr txBox="1"/>
          <p:nvPr/>
        </p:nvSpPr>
        <p:spPr>
          <a:xfrm>
            <a:off x="6315666" y="2470336"/>
            <a:ext cx="220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 if SAT score &gt; 1300</a:t>
            </a:r>
          </a:p>
          <a:p>
            <a:r>
              <a:rPr lang="en-US" dirty="0">
                <a:solidFill>
                  <a:schemeClr val="accent2"/>
                </a:solidFill>
              </a:rPr>
              <a:t>0 otherwise</a:t>
            </a:r>
          </a:p>
        </p:txBody>
      </p: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EDEC5631-5471-A76B-8C45-1C20F0658F10}"/>
              </a:ext>
            </a:extLst>
          </p:cNvPr>
          <p:cNvCxnSpPr>
            <a:cxnSpLocks/>
            <a:stCxn id="37" idx="1"/>
          </p:cNvCxnSpPr>
          <p:nvPr/>
        </p:nvCxnSpPr>
        <p:spPr>
          <a:xfrm rot="10800000">
            <a:off x="5858610" y="2234744"/>
            <a:ext cx="457056" cy="558759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7AF5EA1-659F-5E55-53EC-B0045BA528B1}"/>
              </a:ext>
            </a:extLst>
          </p:cNvPr>
          <p:cNvCxnSpPr/>
          <p:nvPr/>
        </p:nvCxnSpPr>
        <p:spPr>
          <a:xfrm flipV="1">
            <a:off x="6244837" y="3151221"/>
            <a:ext cx="3338550" cy="122593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5E2109-240A-189B-0B3B-6A5AC5F94746}"/>
              </a:ext>
            </a:extLst>
          </p:cNvPr>
          <p:cNvCxnSpPr>
            <a:cxnSpLocks/>
          </p:cNvCxnSpPr>
          <p:nvPr/>
        </p:nvCxnSpPr>
        <p:spPr>
          <a:xfrm flipV="1">
            <a:off x="3002770" y="4808411"/>
            <a:ext cx="3252978" cy="119988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61C243-BE84-7A4E-51EF-288CA16C362C}"/>
                  </a:ext>
                </a:extLst>
              </p:cNvPr>
              <p:cNvSpPr txBox="1"/>
              <p:nvPr/>
            </p:nvSpPr>
            <p:spPr>
              <a:xfrm>
                <a:off x="9785360" y="3625413"/>
                <a:ext cx="1676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 = Slope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61C243-BE84-7A4E-51EF-288CA16C3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360" y="3625413"/>
                <a:ext cx="1676730" cy="400110"/>
              </a:xfrm>
              <a:prstGeom prst="rect">
                <a:avLst/>
              </a:prstGeom>
              <a:blipFill>
                <a:blip r:embed="rId4"/>
                <a:stretch>
                  <a:fillRect t="-62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65BFE6CA-939C-EE50-5AC2-97B138128079}"/>
              </a:ext>
            </a:extLst>
          </p:cNvPr>
          <p:cNvCxnSpPr>
            <a:cxnSpLocks/>
          </p:cNvCxnSpPr>
          <p:nvPr/>
        </p:nvCxnSpPr>
        <p:spPr>
          <a:xfrm rot="10800000">
            <a:off x="9091971" y="3383963"/>
            <a:ext cx="680004" cy="435385"/>
          </a:xfrm>
          <a:prstGeom prst="curvedConnector3">
            <a:avLst>
              <a:gd name="adj1" fmla="val 98898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ight Brace 53">
            <a:extLst>
              <a:ext uri="{FF2B5EF4-FFF2-40B4-BE49-F238E27FC236}">
                <a16:creationId xmlns:a16="http://schemas.microsoft.com/office/drawing/2014/main" id="{AD8B1594-F590-60A8-0545-D856FAC3D6D4}"/>
              </a:ext>
            </a:extLst>
          </p:cNvPr>
          <p:cNvSpPr/>
          <p:nvPr/>
        </p:nvSpPr>
        <p:spPr>
          <a:xfrm flipH="1">
            <a:off x="5656839" y="4388538"/>
            <a:ext cx="436926" cy="394044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D60FBBA-4C88-D6FD-524F-F93E495EEC8F}"/>
                  </a:ext>
                </a:extLst>
              </p:cNvPr>
              <p:cNvSpPr txBox="1"/>
              <p:nvPr/>
            </p:nvSpPr>
            <p:spPr>
              <a:xfrm>
                <a:off x="3768803" y="4348159"/>
                <a:ext cx="2481175" cy="41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 = size of jump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D60FBBA-4C88-D6FD-524F-F93E495EE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03" y="4348159"/>
                <a:ext cx="2481175" cy="416845"/>
              </a:xfrm>
              <a:prstGeom prst="rect">
                <a:avLst/>
              </a:prstGeom>
              <a:blipFill>
                <a:blip r:embed="rId5"/>
                <a:stretch>
                  <a:fillRect l="-1015" t="-29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90C6D2-341F-BB7B-9F82-681B06DAA381}"/>
                  </a:ext>
                </a:extLst>
              </p:cNvPr>
              <p:cNvSpPr txBox="1"/>
              <p:nvPr/>
            </p:nvSpPr>
            <p:spPr>
              <a:xfrm>
                <a:off x="1635466" y="5425911"/>
                <a:ext cx="1676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 = Slope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90C6D2-341F-BB7B-9F82-681B06DAA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66" y="5425911"/>
                <a:ext cx="1676730" cy="400110"/>
              </a:xfrm>
              <a:prstGeom prst="rect">
                <a:avLst/>
              </a:prstGeom>
              <a:blipFill>
                <a:blip r:embed="rId6"/>
                <a:stretch>
                  <a:fillRect t="-62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945F4003-254D-48C1-FD50-4D6C272D46FE}"/>
              </a:ext>
            </a:extLst>
          </p:cNvPr>
          <p:cNvCxnSpPr>
            <a:cxnSpLocks/>
            <a:stCxn id="58" idx="0"/>
          </p:cNvCxnSpPr>
          <p:nvPr/>
        </p:nvCxnSpPr>
        <p:spPr>
          <a:xfrm rot="16200000" flipH="1">
            <a:off x="2756267" y="5143474"/>
            <a:ext cx="393735" cy="958608"/>
          </a:xfrm>
          <a:prstGeom prst="curvedConnector4">
            <a:avLst>
              <a:gd name="adj1" fmla="val -58059"/>
              <a:gd name="adj2" fmla="val 93728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63FC-C057-F083-9E3E-BD37FEFB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this idea formal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A97CA3-1D73-FDC4-39CB-8C3528E3D272}"/>
              </a:ext>
            </a:extLst>
          </p:cNvPr>
          <p:cNvSpPr/>
          <p:nvPr/>
        </p:nvSpPr>
        <p:spPr>
          <a:xfrm>
            <a:off x="6932011" y="4310743"/>
            <a:ext cx="5207240" cy="2509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149D7A-19ED-9D51-C305-F75D0052875F}"/>
              </a:ext>
            </a:extLst>
          </p:cNvPr>
          <p:cNvGrpSpPr/>
          <p:nvPr/>
        </p:nvGrpSpPr>
        <p:grpSpPr>
          <a:xfrm>
            <a:off x="6503188" y="4310743"/>
            <a:ext cx="5536421" cy="2469933"/>
            <a:chOff x="2313012" y="3051447"/>
            <a:chExt cx="7534018" cy="33611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794F02-FB35-AC10-41D1-9A00402ED03F}"/>
                </a:ext>
              </a:extLst>
            </p:cNvPr>
            <p:cNvGrpSpPr/>
            <p:nvPr/>
          </p:nvGrpSpPr>
          <p:grpSpPr>
            <a:xfrm>
              <a:off x="2313012" y="3051447"/>
              <a:ext cx="7005284" cy="3105698"/>
              <a:chOff x="1770649" y="2760425"/>
              <a:chExt cx="7706424" cy="3416538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6852611-0E59-E87F-40A1-4504D1108790}"/>
                  </a:ext>
                </a:extLst>
              </p:cNvPr>
              <p:cNvCxnSpPr/>
              <p:nvPr/>
            </p:nvCxnSpPr>
            <p:spPr>
              <a:xfrm>
                <a:off x="2529444" y="6165088"/>
                <a:ext cx="6911439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DA72D5B-D4C7-031C-A86E-378F57A314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515096"/>
                <a:ext cx="0" cy="2661867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EF57FF0-536A-EC57-131A-3528E75C85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9444" y="3429000"/>
                <a:ext cx="0" cy="2736088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24A74F-B87E-B553-6DD6-95767C010DA9}"/>
                  </a:ext>
                </a:extLst>
              </p:cNvPr>
              <p:cNvSpPr txBox="1"/>
              <p:nvPr/>
            </p:nvSpPr>
            <p:spPr>
              <a:xfrm>
                <a:off x="7285072" y="5507974"/>
                <a:ext cx="2192001" cy="645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SAT Score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F9B1AD-843C-281F-E886-8E20A6593226}"/>
                  </a:ext>
                </a:extLst>
              </p:cNvPr>
              <p:cNvSpPr txBox="1"/>
              <p:nvPr/>
            </p:nvSpPr>
            <p:spPr>
              <a:xfrm rot="16200000">
                <a:off x="604035" y="4123156"/>
                <a:ext cx="2981050" cy="647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ln(earnings)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8198ABA-C1FE-8289-46C3-0788A8B2F202}"/>
                  </a:ext>
                </a:extLst>
              </p:cNvPr>
              <p:cNvSpPr/>
              <p:nvPr/>
            </p:nvSpPr>
            <p:spPr>
              <a:xfrm>
                <a:off x="3011869" y="5330847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A7D50C6-B9F3-6EE9-DF51-71D4B37F4C61}"/>
                  </a:ext>
                </a:extLst>
              </p:cNvPr>
              <p:cNvSpPr/>
              <p:nvPr/>
            </p:nvSpPr>
            <p:spPr>
              <a:xfrm>
                <a:off x="2656165" y="5728590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CC00AD8-8566-E1DD-0A14-E7595ED183FF}"/>
                  </a:ext>
                </a:extLst>
              </p:cNvPr>
              <p:cNvSpPr/>
              <p:nvPr/>
            </p:nvSpPr>
            <p:spPr>
              <a:xfrm>
                <a:off x="3372147" y="5631706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0D217F6-B57C-E91B-F886-97EAB9B1D478}"/>
                  </a:ext>
                </a:extLst>
              </p:cNvPr>
              <p:cNvSpPr/>
              <p:nvPr/>
            </p:nvSpPr>
            <p:spPr>
              <a:xfrm>
                <a:off x="3537505" y="5336840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C571F00-7DDF-82E1-DA5C-7FEBC72E909D}"/>
                  </a:ext>
                </a:extLst>
              </p:cNvPr>
              <p:cNvSpPr/>
              <p:nvPr/>
            </p:nvSpPr>
            <p:spPr>
              <a:xfrm>
                <a:off x="4024254" y="5413526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BEC258F-A060-C7E6-2819-4261B168998D}"/>
                  </a:ext>
                </a:extLst>
              </p:cNvPr>
              <p:cNvSpPr/>
              <p:nvPr/>
            </p:nvSpPr>
            <p:spPr>
              <a:xfrm>
                <a:off x="4271655" y="5077440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32FBED2-1C3B-EA17-E6F6-6F74A1C475E4}"/>
                  </a:ext>
                </a:extLst>
              </p:cNvPr>
              <p:cNvSpPr/>
              <p:nvPr/>
            </p:nvSpPr>
            <p:spPr>
              <a:xfrm>
                <a:off x="4727937" y="5026900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701D6B3-B671-5416-7E1C-B6204DDBD8A7}"/>
                  </a:ext>
                </a:extLst>
              </p:cNvPr>
              <p:cNvSpPr/>
              <p:nvPr/>
            </p:nvSpPr>
            <p:spPr>
              <a:xfrm>
                <a:off x="5005805" y="5248168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D826D91-A81A-4EDE-D33D-BFDE0B07B47A}"/>
                  </a:ext>
                </a:extLst>
              </p:cNvPr>
              <p:cNvSpPr/>
              <p:nvPr/>
            </p:nvSpPr>
            <p:spPr>
              <a:xfrm>
                <a:off x="5372144" y="5039602"/>
                <a:ext cx="165358" cy="16535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E8D99B0-38F0-6B2F-87A6-AB8DC7C00A39}"/>
                  </a:ext>
                </a:extLst>
              </p:cNvPr>
              <p:cNvSpPr/>
              <p:nvPr/>
            </p:nvSpPr>
            <p:spPr>
              <a:xfrm>
                <a:off x="5723179" y="4878249"/>
                <a:ext cx="165358" cy="16535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CBC4BF9-5C75-4EAA-B777-B8D01BE2F652}"/>
                  </a:ext>
                </a:extLst>
              </p:cNvPr>
              <p:cNvSpPr/>
              <p:nvPr/>
            </p:nvSpPr>
            <p:spPr>
              <a:xfrm>
                <a:off x="6220785" y="4109059"/>
                <a:ext cx="165358" cy="16535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283D58D-86A2-C903-DBBB-83A8FF53C2A9}"/>
                  </a:ext>
                </a:extLst>
              </p:cNvPr>
              <p:cNvSpPr/>
              <p:nvPr/>
            </p:nvSpPr>
            <p:spPr>
              <a:xfrm>
                <a:off x="6521120" y="3972106"/>
                <a:ext cx="165358" cy="16535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B2CD66-F0B0-7DC8-0E38-987D0DE1293B}"/>
                  </a:ext>
                </a:extLst>
              </p:cNvPr>
              <p:cNvSpPr/>
              <p:nvPr/>
            </p:nvSpPr>
            <p:spPr>
              <a:xfrm>
                <a:off x="8029758" y="3522503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4C82A92-3FE6-FB8E-372B-0D5F3B8E468C}"/>
                  </a:ext>
                </a:extLst>
              </p:cNvPr>
              <p:cNvSpPr/>
              <p:nvPr/>
            </p:nvSpPr>
            <p:spPr>
              <a:xfrm>
                <a:off x="7321233" y="3687861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0D31756-A4B2-2CDB-CA51-5C8949A284C6}"/>
                  </a:ext>
                </a:extLst>
              </p:cNvPr>
              <p:cNvSpPr/>
              <p:nvPr/>
            </p:nvSpPr>
            <p:spPr>
              <a:xfrm>
                <a:off x="7046756" y="3978099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61F6160-7F27-3E1D-559C-99A9F938BE3C}"/>
                  </a:ext>
                </a:extLst>
              </p:cNvPr>
              <p:cNvSpPr/>
              <p:nvPr/>
            </p:nvSpPr>
            <p:spPr>
              <a:xfrm>
                <a:off x="6927425" y="3628729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614152E-A96A-2986-2B71-403375A6066C}"/>
                  </a:ext>
                </a:extLst>
              </p:cNvPr>
              <p:cNvSpPr/>
              <p:nvPr/>
            </p:nvSpPr>
            <p:spPr>
              <a:xfrm>
                <a:off x="7780906" y="3718699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91C6154-46FE-C47C-124C-9B28AD1774AD}"/>
                  </a:ext>
                </a:extLst>
              </p:cNvPr>
              <p:cNvSpPr/>
              <p:nvPr/>
            </p:nvSpPr>
            <p:spPr>
              <a:xfrm>
                <a:off x="8237188" y="3668159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C718FC9-CBCB-86B3-84AF-1FB685D8B044}"/>
                  </a:ext>
                </a:extLst>
              </p:cNvPr>
              <p:cNvSpPr/>
              <p:nvPr/>
            </p:nvSpPr>
            <p:spPr>
              <a:xfrm>
                <a:off x="8432377" y="3107695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17122A5-EF99-320B-22A8-B1D8618FE15C}"/>
                  </a:ext>
                </a:extLst>
              </p:cNvPr>
              <p:cNvSpPr/>
              <p:nvPr/>
            </p:nvSpPr>
            <p:spPr>
              <a:xfrm>
                <a:off x="8693470" y="3553341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632074E-3313-034E-51FC-BFDB34332AA8}"/>
                  </a:ext>
                </a:extLst>
              </p:cNvPr>
              <p:cNvSpPr/>
              <p:nvPr/>
            </p:nvSpPr>
            <p:spPr>
              <a:xfrm>
                <a:off x="9100537" y="2760425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81EAB70-A33B-B462-4400-1EB65F0F1699}"/>
                  </a:ext>
                </a:extLst>
              </p:cNvPr>
              <p:cNvSpPr/>
              <p:nvPr/>
            </p:nvSpPr>
            <p:spPr>
              <a:xfrm>
                <a:off x="8862418" y="3182693"/>
                <a:ext cx="165358" cy="1653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4D66EE-29AE-6A7E-6DFB-2DC194CCFA6F}"/>
                </a:ext>
              </a:extLst>
            </p:cNvPr>
            <p:cNvSpPr txBox="1"/>
            <p:nvPr/>
          </p:nvSpPr>
          <p:spPr>
            <a:xfrm>
              <a:off x="5981192" y="6135557"/>
              <a:ext cx="9718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1300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AF5EA1-659F-5E55-53EC-B0045BA528B1}"/>
                </a:ext>
              </a:extLst>
            </p:cNvPr>
            <p:cNvCxnSpPr/>
            <p:nvPr/>
          </p:nvCxnSpPr>
          <p:spPr>
            <a:xfrm flipV="1">
              <a:off x="6244837" y="3151221"/>
              <a:ext cx="3338550" cy="122593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45E2109-240A-189B-0B3B-6A5AC5F94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2770" y="4808411"/>
              <a:ext cx="3252978" cy="1199889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261C243-BE84-7A4E-51EF-288CA16C362C}"/>
                    </a:ext>
                  </a:extLst>
                </p:cNvPr>
                <p:cNvSpPr txBox="1"/>
                <p:nvPr/>
              </p:nvSpPr>
              <p:spPr>
                <a:xfrm>
                  <a:off x="7889949" y="4175822"/>
                  <a:ext cx="1957081" cy="637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</m:oMath>
                  </a14:m>
                  <a:r>
                    <a:rPr lang="en-US" sz="2000" dirty="0">
                      <a:solidFill>
                        <a:schemeClr val="accent6"/>
                      </a:solidFill>
                    </a:rPr>
                    <a:t> = Slope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261C243-BE84-7A4E-51EF-288CA16C3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9949" y="4175822"/>
                  <a:ext cx="1957081" cy="637955"/>
                </a:xfrm>
                <a:prstGeom prst="rect">
                  <a:avLst/>
                </a:prstGeom>
                <a:blipFill>
                  <a:blip r:embed="rId3"/>
                  <a:stretch>
                    <a:fillRect t="-5263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65BFE6CA-939C-EE50-5AC2-97B138128079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 rot="5400000" flipH="1" flipV="1">
              <a:off x="8584301" y="3668153"/>
              <a:ext cx="791858" cy="22348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AD8B1594-F590-60A8-0545-D856FAC3D6D4}"/>
                </a:ext>
              </a:extLst>
            </p:cNvPr>
            <p:cNvSpPr/>
            <p:nvPr/>
          </p:nvSpPr>
          <p:spPr>
            <a:xfrm flipH="1">
              <a:off x="5656839" y="4388538"/>
              <a:ext cx="436926" cy="394044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D60FBBA-4C88-D6FD-524F-F93E495EEC8F}"/>
                    </a:ext>
                  </a:extLst>
                </p:cNvPr>
                <p:cNvSpPr txBox="1"/>
                <p:nvPr/>
              </p:nvSpPr>
              <p:spPr>
                <a:xfrm>
                  <a:off x="4204092" y="4215267"/>
                  <a:ext cx="2481175" cy="664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oMath>
                    </m:oMathPara>
                  </a14:m>
                  <a:endParaRPr lang="en-US" sz="20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D60FBBA-4C88-D6FD-524F-F93E495EEC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092" y="4215267"/>
                  <a:ext cx="2481175" cy="664638"/>
                </a:xfrm>
                <a:prstGeom prst="rect">
                  <a:avLst/>
                </a:prstGeom>
                <a:blipFill>
                  <a:blip r:embed="rId4"/>
                  <a:stretch>
                    <a:fillRect t="-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80947A-5890-7235-9808-A4DB958BA1E7}"/>
                  </a:ext>
                </a:extLst>
              </p:cNvPr>
              <p:cNvSpPr txBox="1"/>
              <p:nvPr/>
            </p:nvSpPr>
            <p:spPr>
              <a:xfrm>
                <a:off x="1001484" y="2997426"/>
                <a:ext cx="5930526" cy="380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Interpretation: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800" dirty="0"/>
                  <a:t> is estimates the return to getting into college C </a:t>
                </a:r>
              </a:p>
              <a:p>
                <a:endParaRPr lang="en-US" sz="2800" i="1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2">
                        <a:lumMod val="75000"/>
                      </a:schemeClr>
                    </a:solidFill>
                  </a:rPr>
                  <a:t> measures the correlation between SAT score and later earnings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Not what we care about right now.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Not necessarily causal.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80947A-5890-7235-9808-A4DB958BA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84" y="2997426"/>
                <a:ext cx="5930526" cy="3808991"/>
              </a:xfrm>
              <a:prstGeom prst="rect">
                <a:avLst/>
              </a:prstGeom>
              <a:blipFill>
                <a:blip r:embed="rId5"/>
                <a:stretch>
                  <a:fillRect l="-2569" t="-1920" r="-2055" b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A1E0F5D0-6D44-1A43-A102-9B515AB458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936536"/>
              </a:xfrm>
            </p:spPr>
            <p:txBody>
              <a:bodyPr/>
              <a:lstStyle/>
              <a:p>
                <a:r>
                  <a:rPr lang="en-US" dirty="0"/>
                  <a:t>Run a regression!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A1E0F5D0-6D44-1A43-A102-9B515AB45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936536"/>
              </a:xfrm>
              <a:blipFill>
                <a:blip r:embed="rId6"/>
                <a:stretch>
                  <a:fillRect l="-1086" t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231BE010-102F-1229-0207-3697A01D6F45}"/>
              </a:ext>
            </a:extLst>
          </p:cNvPr>
          <p:cNvSpPr txBox="1"/>
          <p:nvPr/>
        </p:nvSpPr>
        <p:spPr>
          <a:xfrm>
            <a:off x="7037888" y="1238186"/>
            <a:ext cx="115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SAT score</a:t>
            </a:r>
          </a:p>
        </p:txBody>
      </p: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C570D8F7-750B-835D-81B5-BE841F251352}"/>
              </a:ext>
            </a:extLst>
          </p:cNvPr>
          <p:cNvCxnSpPr>
            <a:cxnSpLocks/>
            <a:stCxn id="48" idx="1"/>
          </p:cNvCxnSpPr>
          <p:nvPr/>
        </p:nvCxnSpPr>
        <p:spPr>
          <a:xfrm rot="10800000" flipV="1">
            <a:off x="6694324" y="1422851"/>
            <a:ext cx="343564" cy="431137"/>
          </a:xfrm>
          <a:prstGeom prst="curved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EC37F64-FB44-4549-C160-4DA639632516}"/>
              </a:ext>
            </a:extLst>
          </p:cNvPr>
          <p:cNvSpPr txBox="1"/>
          <p:nvPr/>
        </p:nvSpPr>
        <p:spPr>
          <a:xfrm>
            <a:off x="6315666" y="2470336"/>
            <a:ext cx="220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 if SAT score &gt; 1300</a:t>
            </a:r>
          </a:p>
          <a:p>
            <a:r>
              <a:rPr lang="en-US" dirty="0">
                <a:solidFill>
                  <a:schemeClr val="accent2"/>
                </a:solidFill>
              </a:rPr>
              <a:t>0 otherwise</a:t>
            </a:r>
          </a:p>
        </p:txBody>
      </p: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A374071C-3D27-7ED5-E244-6F5BD2F23DE2}"/>
              </a:ext>
            </a:extLst>
          </p:cNvPr>
          <p:cNvCxnSpPr>
            <a:cxnSpLocks/>
            <a:stCxn id="52" idx="1"/>
          </p:cNvCxnSpPr>
          <p:nvPr/>
        </p:nvCxnSpPr>
        <p:spPr>
          <a:xfrm rot="10800000">
            <a:off x="5858610" y="2234744"/>
            <a:ext cx="457056" cy="558759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28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F9F1-438D-20F6-C2ED-90F82366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Regression Discontinuity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00AD1-6152-1506-8814-13A8EACFA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35192" cy="2777410"/>
          </a:xfrm>
        </p:spPr>
        <p:txBody>
          <a:bodyPr/>
          <a:lstStyle/>
          <a:p>
            <a:r>
              <a:rPr lang="en-US" dirty="0"/>
              <a:t>Suppose that: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people who get into college C are exactly the people who get above a 1300 on the SAT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Then (theorem):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94CCAE-3B82-5473-A780-797E5C98E33B}"/>
                  </a:ext>
                </a:extLst>
              </p:cNvPr>
              <p:cNvSpPr txBox="1"/>
              <p:nvPr/>
            </p:nvSpPr>
            <p:spPr>
              <a:xfrm>
                <a:off x="1153681" y="3944173"/>
                <a:ext cx="8778930" cy="634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limLow>
                        <m:limLow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↘</m:t>
                          </m:r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1300</m:t>
                          </m:r>
                        </m:lim>
                      </m:limLow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⁡] −</m:t>
                      </m:r>
                      <m:limLow>
                        <m:limLowPr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↗1300</m:t>
                          </m:r>
                        </m:lim>
                      </m:limLow>
                      <m:r>
                        <a:rPr lang="en-US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⁡]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94CCAE-3B82-5473-A780-797E5C98E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681" y="3944173"/>
                <a:ext cx="8778930" cy="634469"/>
              </a:xfrm>
              <a:prstGeom prst="rect">
                <a:avLst/>
              </a:prstGeom>
              <a:blipFill>
                <a:blip r:embed="rId4"/>
                <a:stretch>
                  <a:fillRect t="-588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B75AB859-AFF4-6264-4622-A95A7ECA753A}"/>
              </a:ext>
            </a:extLst>
          </p:cNvPr>
          <p:cNvGrpSpPr/>
          <p:nvPr/>
        </p:nvGrpSpPr>
        <p:grpSpPr>
          <a:xfrm>
            <a:off x="7505205" y="4756912"/>
            <a:ext cx="4634046" cy="2063408"/>
            <a:chOff x="6503188" y="4310743"/>
            <a:chExt cx="5636063" cy="25095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4401F5-6E09-2EE9-219D-B8EE87BD6864}"/>
                </a:ext>
              </a:extLst>
            </p:cNvPr>
            <p:cNvSpPr/>
            <p:nvPr/>
          </p:nvSpPr>
          <p:spPr>
            <a:xfrm>
              <a:off x="6932011" y="4310743"/>
              <a:ext cx="5207240" cy="2509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B8A3AA-95A4-70C0-B7E3-6E698AA7714C}"/>
                </a:ext>
              </a:extLst>
            </p:cNvPr>
            <p:cNvGrpSpPr/>
            <p:nvPr/>
          </p:nvGrpSpPr>
          <p:grpSpPr>
            <a:xfrm>
              <a:off x="6503188" y="4310743"/>
              <a:ext cx="5342681" cy="2469933"/>
              <a:chOff x="2313012" y="3051447"/>
              <a:chExt cx="7270375" cy="336110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10B57A4-B88D-5C21-5790-B0E7620C67F2}"/>
                  </a:ext>
                </a:extLst>
              </p:cNvPr>
              <p:cNvGrpSpPr/>
              <p:nvPr/>
            </p:nvGrpSpPr>
            <p:grpSpPr>
              <a:xfrm>
                <a:off x="2313012" y="3051447"/>
                <a:ext cx="7005284" cy="3105698"/>
                <a:chOff x="1770649" y="2760425"/>
                <a:chExt cx="7706424" cy="3416538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0EEA99A4-3477-8867-5F80-10BAF62E1123}"/>
                    </a:ext>
                  </a:extLst>
                </p:cNvPr>
                <p:cNvCxnSpPr/>
                <p:nvPr/>
              </p:nvCxnSpPr>
              <p:spPr>
                <a:xfrm>
                  <a:off x="2529444" y="6165088"/>
                  <a:ext cx="6911439" cy="0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D976AE55-8012-E8A5-6F13-DF4204993A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6000" y="3515096"/>
                  <a:ext cx="0" cy="2661867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9F776D5-9D0A-B7BE-4448-E14F8CE762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29444" y="3429000"/>
                  <a:ext cx="0" cy="2736088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D699DA9-BA0F-7E58-41FE-6DD40B84485A}"/>
                    </a:ext>
                  </a:extLst>
                </p:cNvPr>
                <p:cNvSpPr txBox="1"/>
                <p:nvPr/>
              </p:nvSpPr>
              <p:spPr>
                <a:xfrm>
                  <a:off x="7285072" y="5507974"/>
                  <a:ext cx="2192001" cy="645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SAT Score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F67A14F-34DC-E222-E02D-A77B9779E4C2}"/>
                    </a:ext>
                  </a:extLst>
                </p:cNvPr>
                <p:cNvSpPr txBox="1"/>
                <p:nvPr/>
              </p:nvSpPr>
              <p:spPr>
                <a:xfrm rot="16200000">
                  <a:off x="604035" y="4123156"/>
                  <a:ext cx="2981050" cy="647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ln(earnings)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D6F6963-F2A3-882E-02E9-DADE636B65EC}"/>
                    </a:ext>
                  </a:extLst>
                </p:cNvPr>
                <p:cNvSpPr/>
                <p:nvPr/>
              </p:nvSpPr>
              <p:spPr>
                <a:xfrm>
                  <a:off x="3011869" y="5330847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E9FFBCF-7150-C585-EBB5-BBB6A090D6E5}"/>
                    </a:ext>
                  </a:extLst>
                </p:cNvPr>
                <p:cNvSpPr/>
                <p:nvPr/>
              </p:nvSpPr>
              <p:spPr>
                <a:xfrm>
                  <a:off x="2656165" y="5728590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3E849D3-9864-9C8C-B6C2-9E65A5364E4C}"/>
                    </a:ext>
                  </a:extLst>
                </p:cNvPr>
                <p:cNvSpPr/>
                <p:nvPr/>
              </p:nvSpPr>
              <p:spPr>
                <a:xfrm>
                  <a:off x="3372147" y="5631706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0AE315AB-67C3-2E2C-ADE3-4DF3D1F80D50}"/>
                    </a:ext>
                  </a:extLst>
                </p:cNvPr>
                <p:cNvSpPr/>
                <p:nvPr/>
              </p:nvSpPr>
              <p:spPr>
                <a:xfrm>
                  <a:off x="3537505" y="5336840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81F11B9-B654-B711-5C79-D754525A44B5}"/>
                    </a:ext>
                  </a:extLst>
                </p:cNvPr>
                <p:cNvSpPr/>
                <p:nvPr/>
              </p:nvSpPr>
              <p:spPr>
                <a:xfrm>
                  <a:off x="4024254" y="5413526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B19D13B-BD1A-9158-B9B5-D5C1C2BCA4E7}"/>
                    </a:ext>
                  </a:extLst>
                </p:cNvPr>
                <p:cNvSpPr/>
                <p:nvPr/>
              </p:nvSpPr>
              <p:spPr>
                <a:xfrm>
                  <a:off x="4271655" y="5077440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1F30FF1-F5CD-B3A5-2F9C-F7E86A2223A3}"/>
                    </a:ext>
                  </a:extLst>
                </p:cNvPr>
                <p:cNvSpPr/>
                <p:nvPr/>
              </p:nvSpPr>
              <p:spPr>
                <a:xfrm>
                  <a:off x="4727937" y="5026900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2DA70B8-A50E-E252-72E2-6BE4AB65EFB4}"/>
                    </a:ext>
                  </a:extLst>
                </p:cNvPr>
                <p:cNvSpPr/>
                <p:nvPr/>
              </p:nvSpPr>
              <p:spPr>
                <a:xfrm>
                  <a:off x="5005805" y="5248168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7B51EA1-D8B3-40CE-50AD-F9890E56E506}"/>
                    </a:ext>
                  </a:extLst>
                </p:cNvPr>
                <p:cNvSpPr/>
                <p:nvPr/>
              </p:nvSpPr>
              <p:spPr>
                <a:xfrm>
                  <a:off x="5372144" y="5039602"/>
                  <a:ext cx="165358" cy="16535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1F703625-BFE8-7EBE-5BFB-914DC81A9F9B}"/>
                    </a:ext>
                  </a:extLst>
                </p:cNvPr>
                <p:cNvSpPr/>
                <p:nvPr/>
              </p:nvSpPr>
              <p:spPr>
                <a:xfrm>
                  <a:off x="5723179" y="4878249"/>
                  <a:ext cx="165358" cy="16535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26A2325-F249-A8A6-B49B-EA908484AAA6}"/>
                    </a:ext>
                  </a:extLst>
                </p:cNvPr>
                <p:cNvSpPr/>
                <p:nvPr/>
              </p:nvSpPr>
              <p:spPr>
                <a:xfrm>
                  <a:off x="6220785" y="4109059"/>
                  <a:ext cx="165358" cy="16535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B6DB8FB5-93C7-D75A-77A1-AFCFBB9D4AE7}"/>
                    </a:ext>
                  </a:extLst>
                </p:cNvPr>
                <p:cNvSpPr/>
                <p:nvPr/>
              </p:nvSpPr>
              <p:spPr>
                <a:xfrm>
                  <a:off x="6521120" y="3972106"/>
                  <a:ext cx="165358" cy="16535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E448175-0DEA-E469-86DB-61D400F324F6}"/>
                    </a:ext>
                  </a:extLst>
                </p:cNvPr>
                <p:cNvSpPr/>
                <p:nvPr/>
              </p:nvSpPr>
              <p:spPr>
                <a:xfrm>
                  <a:off x="8029758" y="3522503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FFBA56-571C-8D2B-9F71-E5FEDD4D67CE}"/>
                    </a:ext>
                  </a:extLst>
                </p:cNvPr>
                <p:cNvSpPr/>
                <p:nvPr/>
              </p:nvSpPr>
              <p:spPr>
                <a:xfrm>
                  <a:off x="7321233" y="3687861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6799EF6-9859-497A-5E95-235FDA6D75C5}"/>
                    </a:ext>
                  </a:extLst>
                </p:cNvPr>
                <p:cNvSpPr/>
                <p:nvPr/>
              </p:nvSpPr>
              <p:spPr>
                <a:xfrm>
                  <a:off x="7046756" y="3978099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104D36DE-E546-B163-15C1-2EDB425A243C}"/>
                    </a:ext>
                  </a:extLst>
                </p:cNvPr>
                <p:cNvSpPr/>
                <p:nvPr/>
              </p:nvSpPr>
              <p:spPr>
                <a:xfrm>
                  <a:off x="6927425" y="3628729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C85F43C4-F581-3315-C67F-3AFBD296CD5D}"/>
                    </a:ext>
                  </a:extLst>
                </p:cNvPr>
                <p:cNvSpPr/>
                <p:nvPr/>
              </p:nvSpPr>
              <p:spPr>
                <a:xfrm>
                  <a:off x="7780906" y="3718699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A4F2DE93-864D-85F2-5D36-4B2920DAA39C}"/>
                    </a:ext>
                  </a:extLst>
                </p:cNvPr>
                <p:cNvSpPr/>
                <p:nvPr/>
              </p:nvSpPr>
              <p:spPr>
                <a:xfrm>
                  <a:off x="8237188" y="3668159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F231A49-0A5A-104F-1C0A-06820290ACDA}"/>
                    </a:ext>
                  </a:extLst>
                </p:cNvPr>
                <p:cNvSpPr/>
                <p:nvPr/>
              </p:nvSpPr>
              <p:spPr>
                <a:xfrm>
                  <a:off x="8432377" y="3107695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7177E0D-540E-AFBD-BF76-C22880AF1608}"/>
                    </a:ext>
                  </a:extLst>
                </p:cNvPr>
                <p:cNvSpPr/>
                <p:nvPr/>
              </p:nvSpPr>
              <p:spPr>
                <a:xfrm>
                  <a:off x="8693470" y="3553341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72436715-4962-A1CB-D790-684776E6D42A}"/>
                    </a:ext>
                  </a:extLst>
                </p:cNvPr>
                <p:cNvSpPr/>
                <p:nvPr/>
              </p:nvSpPr>
              <p:spPr>
                <a:xfrm>
                  <a:off x="9100537" y="2760425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3E109ED-5B9E-5450-1E4B-A1A9CE65204A}"/>
                    </a:ext>
                  </a:extLst>
                </p:cNvPr>
                <p:cNvSpPr/>
                <p:nvPr/>
              </p:nvSpPr>
              <p:spPr>
                <a:xfrm>
                  <a:off x="8862418" y="3182693"/>
                  <a:ext cx="165358" cy="1653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92BE8-4CD2-0F2B-B9A4-6B502C4978BD}"/>
                  </a:ext>
                </a:extLst>
              </p:cNvPr>
              <p:cNvSpPr txBox="1"/>
              <p:nvPr/>
            </p:nvSpPr>
            <p:spPr>
              <a:xfrm>
                <a:off x="5981192" y="6135557"/>
                <a:ext cx="9718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</a:rPr>
                  <a:t>1300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76028AA-D896-74B4-23FE-7AC2DC74ECCE}"/>
                  </a:ext>
                </a:extLst>
              </p:cNvPr>
              <p:cNvCxnSpPr/>
              <p:nvPr/>
            </p:nvCxnSpPr>
            <p:spPr>
              <a:xfrm flipV="1">
                <a:off x="6244837" y="3151221"/>
                <a:ext cx="3338550" cy="122593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D1CF068-88F6-C1F9-67CD-7D52E88854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2770" y="4808411"/>
                <a:ext cx="3252978" cy="1199889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ight Brace 14">
                <a:extLst>
                  <a:ext uri="{FF2B5EF4-FFF2-40B4-BE49-F238E27FC236}">
                    <a16:creationId xmlns:a16="http://schemas.microsoft.com/office/drawing/2014/main" id="{5103C8EE-B552-42B9-39EA-4DA1D53ED021}"/>
                  </a:ext>
                </a:extLst>
              </p:cNvPr>
              <p:cNvSpPr/>
              <p:nvPr/>
            </p:nvSpPr>
            <p:spPr>
              <a:xfrm flipH="1">
                <a:off x="5656839" y="4388538"/>
                <a:ext cx="436926" cy="394044"/>
              </a:xfrm>
              <a:prstGeom prst="rightBrac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FCB3E6D-6464-E29D-E6C6-912F40468D30}"/>
                      </a:ext>
                    </a:extLst>
                  </p:cNvPr>
                  <p:cNvSpPr txBox="1"/>
                  <p:nvPr/>
                </p:nvSpPr>
                <p:spPr>
                  <a:xfrm>
                    <a:off x="4204092" y="4215267"/>
                    <a:ext cx="2481175" cy="6646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oMath>
                      </m:oMathPara>
                    </a14:m>
                    <a:endParaRPr lang="en-US" sz="20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FCB3E6D-6464-E29D-E6C6-912F40468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4092" y="4215267"/>
                    <a:ext cx="2481175" cy="66463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250"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DB3E4B-4C82-8BD9-BBD4-E43EB5084D1A}"/>
                  </a:ext>
                </a:extLst>
              </p:cNvPr>
              <p:cNvSpPr txBox="1"/>
              <p:nvPr/>
            </p:nvSpPr>
            <p:spPr>
              <a:xfrm>
                <a:off x="-692375" y="4796615"/>
                <a:ext cx="87789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=1300⁡]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DB3E4B-4C82-8BD9-BBD4-E43EB5084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2375" y="4796615"/>
                <a:ext cx="8778930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4D1FC18-1A80-6074-9082-5BE341D3862B}"/>
                  </a:ext>
                </a:extLst>
              </p:cNvPr>
              <p:cNvSpPr txBox="1"/>
              <p:nvPr/>
            </p:nvSpPr>
            <p:spPr>
              <a:xfrm>
                <a:off x="7706856" y="-1381"/>
                <a:ext cx="53923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ln(Earnings) if admitted to college C</a:t>
                </a:r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ln(Earnings) if not admitted to college C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4D1FC18-1A80-6074-9082-5BE341D38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856" y="-1381"/>
                <a:ext cx="5392364" cy="646331"/>
              </a:xfrm>
              <a:prstGeom prst="rect">
                <a:avLst/>
              </a:prstGeom>
              <a:blipFill>
                <a:blip r:embed="rId7"/>
                <a:stretch>
                  <a:fillRect t="-588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A1D7B72-9BD0-29D6-CD35-0DB3EBB91465}"/>
              </a:ext>
            </a:extLst>
          </p:cNvPr>
          <p:cNvGrpSpPr/>
          <p:nvPr/>
        </p:nvGrpSpPr>
        <p:grpSpPr>
          <a:xfrm>
            <a:off x="2176153" y="5174488"/>
            <a:ext cx="5203193" cy="1039628"/>
            <a:chOff x="2176153" y="5174488"/>
            <a:chExt cx="5203193" cy="103962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7E31BB-EFFB-FC4C-6552-0D70CBEC3021}"/>
                </a:ext>
              </a:extLst>
            </p:cNvPr>
            <p:cNvSpPr txBox="1"/>
            <p:nvPr/>
          </p:nvSpPr>
          <p:spPr>
            <a:xfrm>
              <a:off x="2604049" y="5567785"/>
              <a:ext cx="47752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This represents the returns to admission to College C (among the marginal population)</a:t>
              </a:r>
            </a:p>
          </p:txBody>
        </p:sp>
        <p:sp>
          <p:nvSpPr>
            <p:cNvPr id="50" name="Right Brace 49">
              <a:extLst>
                <a:ext uri="{FF2B5EF4-FFF2-40B4-BE49-F238E27FC236}">
                  <a16:creationId xmlns:a16="http://schemas.microsoft.com/office/drawing/2014/main" id="{7DB030CA-C224-DC62-B9B1-A5914ACC6B23}"/>
                </a:ext>
              </a:extLst>
            </p:cNvPr>
            <p:cNvSpPr/>
            <p:nvPr/>
          </p:nvSpPr>
          <p:spPr>
            <a:xfrm rot="5400000">
              <a:off x="3432222" y="3918419"/>
              <a:ext cx="475414" cy="2987551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3571D4C-61A2-2BB1-8DF0-42D10A66CDED}"/>
                  </a:ext>
                </a:extLst>
              </p:cNvPr>
              <p:cNvSpPr txBox="1"/>
              <p:nvPr/>
            </p:nvSpPr>
            <p:spPr>
              <a:xfrm>
                <a:off x="373521" y="5989323"/>
                <a:ext cx="1676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*Assuming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 are continuous functions of SAT score near the cutoff.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3571D4C-61A2-2BB1-8DF0-42D10A66C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1" y="5989323"/>
                <a:ext cx="1676864" cy="830997"/>
              </a:xfrm>
              <a:prstGeom prst="rect">
                <a:avLst/>
              </a:prstGeom>
              <a:blipFill>
                <a:blip r:embed="rId8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A57B93C5-091B-53E1-5A0B-59C568020B3A}"/>
              </a:ext>
            </a:extLst>
          </p:cNvPr>
          <p:cNvSpPr txBox="1"/>
          <p:nvPr/>
        </p:nvSpPr>
        <p:spPr>
          <a:xfrm>
            <a:off x="4923311" y="4765236"/>
            <a:ext cx="764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C5D820-4486-0988-C119-14587FBD9821}"/>
              </a:ext>
            </a:extLst>
          </p:cNvPr>
          <p:cNvGrpSpPr/>
          <p:nvPr/>
        </p:nvGrpSpPr>
        <p:grpSpPr>
          <a:xfrm>
            <a:off x="9327482" y="1348140"/>
            <a:ext cx="2828488" cy="2191429"/>
            <a:chOff x="9327482" y="1348140"/>
            <a:chExt cx="2828488" cy="21914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221385-98E9-2C1B-B72A-2E196E023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9082" y="2189539"/>
              <a:ext cx="583056" cy="13500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D4221C-5316-0466-9F70-F777469DF5B3}"/>
                </a:ext>
              </a:extLst>
            </p:cNvPr>
            <p:cNvSpPr txBox="1"/>
            <p:nvPr/>
          </p:nvSpPr>
          <p:spPr>
            <a:xfrm>
              <a:off x="9957763" y="1348140"/>
              <a:ext cx="21982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</a:rPr>
                <a:t>This is what “sharp” refers to – it’s a sharp cutoff.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D844911-2E05-C94B-D475-026D56BCCA64}"/>
                </a:ext>
              </a:extLst>
            </p:cNvPr>
            <p:cNvCxnSpPr/>
            <p:nvPr/>
          </p:nvCxnSpPr>
          <p:spPr>
            <a:xfrm flipH="1">
              <a:off x="9327482" y="1690688"/>
              <a:ext cx="981262" cy="708128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7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6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294631E1-1A29-0303-CBF8-9240919FB016}"/>
              </a:ext>
            </a:extLst>
          </p:cNvPr>
          <p:cNvSpPr/>
          <p:nvPr/>
        </p:nvSpPr>
        <p:spPr>
          <a:xfrm>
            <a:off x="10432755" y="5877217"/>
            <a:ext cx="1585302" cy="947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15410-589A-CE16-D077-937A1205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4998A-96FD-9B20-B2DD-0524D3A6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56" y="1655402"/>
            <a:ext cx="11353800" cy="4351338"/>
          </a:xfrm>
        </p:spPr>
        <p:txBody>
          <a:bodyPr/>
          <a:lstStyle/>
          <a:p>
            <a:r>
              <a:rPr lang="en-US" dirty="0"/>
              <a:t>As with plain-old-regression, we can throw in higher-order terms.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sz="2400" dirty="0"/>
              <a:t>This can be helpful so we don’t confuse nonlinearity with a jump at the cutoff!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31E0F3-E8F2-5C42-397A-CDB6AE225DEA}"/>
                  </a:ext>
                </a:extLst>
              </p:cNvPr>
              <p:cNvSpPr txBox="1"/>
              <p:nvPr/>
            </p:nvSpPr>
            <p:spPr>
              <a:xfrm>
                <a:off x="2606242" y="2219723"/>
                <a:ext cx="72706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31E0F3-E8F2-5C42-397A-CDB6AE225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242" y="2219723"/>
                <a:ext cx="7270667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65FE8D4-F64B-C0A7-7209-C891ECAFB397}"/>
              </a:ext>
            </a:extLst>
          </p:cNvPr>
          <p:cNvGrpSpPr/>
          <p:nvPr/>
        </p:nvGrpSpPr>
        <p:grpSpPr>
          <a:xfrm>
            <a:off x="4292585" y="4370391"/>
            <a:ext cx="3820273" cy="2398682"/>
            <a:chOff x="8318978" y="4421638"/>
            <a:chExt cx="3820273" cy="2398682"/>
          </a:xfrm>
        </p:grpSpPr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7ADB73-DD1B-5857-CE74-28AE745709E7}"/>
                </a:ext>
              </a:extLst>
            </p:cNvPr>
            <p:cNvSpPr/>
            <p:nvPr/>
          </p:nvSpPr>
          <p:spPr>
            <a:xfrm>
              <a:off x="8665535" y="4773465"/>
              <a:ext cx="3136605" cy="1256415"/>
            </a:xfrm>
            <a:custGeom>
              <a:avLst/>
              <a:gdLst>
                <a:gd name="connsiteX0" fmla="*/ 0 w 3136605"/>
                <a:gd name="connsiteY0" fmla="*/ 1127605 h 1256415"/>
                <a:gd name="connsiteX1" fmla="*/ 956930 w 3136605"/>
                <a:gd name="connsiteY1" fmla="*/ 1223298 h 1256415"/>
                <a:gd name="connsiteX2" fmla="*/ 1765005 w 3136605"/>
                <a:gd name="connsiteY2" fmla="*/ 627875 h 1256415"/>
                <a:gd name="connsiteX3" fmla="*/ 2328530 w 3136605"/>
                <a:gd name="connsiteY3" fmla="*/ 160042 h 1256415"/>
                <a:gd name="connsiteX4" fmla="*/ 2870791 w 3136605"/>
                <a:gd name="connsiteY4" fmla="*/ 554 h 1256415"/>
                <a:gd name="connsiteX5" fmla="*/ 3136605 w 3136605"/>
                <a:gd name="connsiteY5" fmla="*/ 117512 h 125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605" h="1256415">
                  <a:moveTo>
                    <a:pt x="0" y="1127605"/>
                  </a:moveTo>
                  <a:cubicBezTo>
                    <a:pt x="331381" y="1217095"/>
                    <a:pt x="662763" y="1306586"/>
                    <a:pt x="956930" y="1223298"/>
                  </a:cubicBezTo>
                  <a:cubicBezTo>
                    <a:pt x="1251097" y="1140010"/>
                    <a:pt x="1536405" y="805084"/>
                    <a:pt x="1765005" y="627875"/>
                  </a:cubicBezTo>
                  <a:cubicBezTo>
                    <a:pt x="1993605" y="450666"/>
                    <a:pt x="2144232" y="264595"/>
                    <a:pt x="2328530" y="160042"/>
                  </a:cubicBezTo>
                  <a:cubicBezTo>
                    <a:pt x="2512828" y="55489"/>
                    <a:pt x="2736112" y="7642"/>
                    <a:pt x="2870791" y="554"/>
                  </a:cubicBezTo>
                  <a:cubicBezTo>
                    <a:pt x="3005470" y="-6534"/>
                    <a:pt x="3071037" y="55489"/>
                    <a:pt x="3136605" y="117512"/>
                  </a:cubicBez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6DAA8CC-9577-5A59-6060-1156CF6FBEFE}"/>
                </a:ext>
              </a:extLst>
            </p:cNvPr>
            <p:cNvGrpSpPr/>
            <p:nvPr/>
          </p:nvGrpSpPr>
          <p:grpSpPr>
            <a:xfrm>
              <a:off x="8318978" y="4421638"/>
              <a:ext cx="3820273" cy="2398682"/>
              <a:chOff x="8318978" y="4421638"/>
              <a:chExt cx="3820273" cy="2398682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9E8894D-1476-4248-FD44-8C89143F7253}"/>
                  </a:ext>
                </a:extLst>
              </p:cNvPr>
              <p:cNvSpPr/>
              <p:nvPr/>
            </p:nvSpPr>
            <p:spPr>
              <a:xfrm>
                <a:off x="10553949" y="5872967"/>
                <a:ext cx="1585302" cy="947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0CA9922-73BD-D08D-A17B-5A86B3A45998}"/>
                  </a:ext>
                </a:extLst>
              </p:cNvPr>
              <p:cNvGrpSpPr/>
              <p:nvPr/>
            </p:nvGrpSpPr>
            <p:grpSpPr>
              <a:xfrm>
                <a:off x="8318978" y="4421638"/>
                <a:ext cx="3784599" cy="2209438"/>
                <a:chOff x="5449438" y="4299013"/>
                <a:chExt cx="4047398" cy="2362858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09BE5D45-4072-1881-8088-31F5E2027B9E}"/>
                    </a:ext>
                  </a:extLst>
                </p:cNvPr>
                <p:cNvGrpSpPr/>
                <p:nvPr/>
              </p:nvGrpSpPr>
              <p:grpSpPr>
                <a:xfrm>
                  <a:off x="5449438" y="4299013"/>
                  <a:ext cx="4047398" cy="2362858"/>
                  <a:chOff x="787913" y="4465122"/>
                  <a:chExt cx="4047398" cy="2362858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ECFFF46B-4540-9062-AC57-61ABAF646942}"/>
                      </a:ext>
                    </a:extLst>
                  </p:cNvPr>
                  <p:cNvGrpSpPr/>
                  <p:nvPr/>
                </p:nvGrpSpPr>
                <p:grpSpPr>
                  <a:xfrm>
                    <a:off x="1187532" y="4465122"/>
                    <a:ext cx="3384468" cy="2054431"/>
                    <a:chOff x="1187532" y="4465122"/>
                    <a:chExt cx="3384468" cy="2054431"/>
                  </a:xfrm>
                </p:grpSpPr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B8D1DDB9-F1E6-8E6A-AECB-FDA49FDB3E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87532" y="4465122"/>
                      <a:ext cx="0" cy="2054431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52CF6CB0-FA86-F8A3-DC28-3DDC241A1C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7532" y="6492875"/>
                      <a:ext cx="3384468" cy="2667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C21556F1-01A8-EBD0-9DDE-820383292228}"/>
                      </a:ext>
                    </a:extLst>
                  </p:cNvPr>
                  <p:cNvSpPr txBox="1"/>
                  <p:nvPr/>
                </p:nvSpPr>
                <p:spPr>
                  <a:xfrm>
                    <a:off x="3557460" y="6498831"/>
                    <a:ext cx="1277851" cy="3291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accent1"/>
                        </a:solidFill>
                      </a:rPr>
                      <a:t>Z (SAT Score)</a:t>
                    </a: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6B56ABFA-80D5-9F4A-558D-C02661EA95B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89251" y="5109152"/>
                    <a:ext cx="13666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ln(Earnings)</a:t>
                    </a:r>
                  </a:p>
                </p:txBody>
              </p:sp>
            </p:grp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BB82599-9A53-4B4F-E223-4ED93C9F3383}"/>
                    </a:ext>
                  </a:extLst>
                </p:cNvPr>
                <p:cNvSpPr/>
                <p:nvPr/>
              </p:nvSpPr>
              <p:spPr>
                <a:xfrm>
                  <a:off x="5879345" y="6005952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3BD442D6-B048-DE35-55B8-EFFAB5F939AC}"/>
                    </a:ext>
                  </a:extLst>
                </p:cNvPr>
                <p:cNvSpPr/>
                <p:nvPr/>
              </p:nvSpPr>
              <p:spPr>
                <a:xfrm>
                  <a:off x="6094939" y="5932745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A4934BED-3CFC-439D-DD51-B9349DB67F7F}"/>
                    </a:ext>
                  </a:extLst>
                </p:cNvPr>
                <p:cNvSpPr/>
                <p:nvPr/>
              </p:nvSpPr>
              <p:spPr>
                <a:xfrm>
                  <a:off x="6310533" y="5978155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0A3A073-D743-9ECB-3C1A-1D5E5C60EA6A}"/>
                    </a:ext>
                  </a:extLst>
                </p:cNvPr>
                <p:cNvSpPr/>
                <p:nvPr/>
              </p:nvSpPr>
              <p:spPr>
                <a:xfrm>
                  <a:off x="6515100" y="5895972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939220E-10E7-4F05-3193-FCEE20461A83}"/>
                    </a:ext>
                  </a:extLst>
                </p:cNvPr>
                <p:cNvSpPr/>
                <p:nvPr/>
              </p:nvSpPr>
              <p:spPr>
                <a:xfrm>
                  <a:off x="6731350" y="5930934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5127191C-165D-289F-0906-1EAAEC0A6E89}"/>
                    </a:ext>
                  </a:extLst>
                </p:cNvPr>
                <p:cNvSpPr/>
                <p:nvPr/>
              </p:nvSpPr>
              <p:spPr>
                <a:xfrm>
                  <a:off x="6902189" y="5993706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B95817A-D738-4511-5AB6-E610F3EEB687}"/>
                    </a:ext>
                  </a:extLst>
                </p:cNvPr>
                <p:cNvSpPr/>
                <p:nvPr/>
              </p:nvSpPr>
              <p:spPr>
                <a:xfrm>
                  <a:off x="6988827" y="5811037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F16DAA53-CCA3-DB13-22FE-C8D8F944C764}"/>
                    </a:ext>
                  </a:extLst>
                </p:cNvPr>
                <p:cNvSpPr/>
                <p:nvPr/>
              </p:nvSpPr>
              <p:spPr>
                <a:xfrm>
                  <a:off x="7152167" y="5851120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1274E0E-8563-1AF8-AF8F-EB3322517DEF}"/>
                    </a:ext>
                  </a:extLst>
                </p:cNvPr>
                <p:cNvSpPr/>
                <p:nvPr/>
              </p:nvSpPr>
              <p:spPr>
                <a:xfrm>
                  <a:off x="7246951" y="5674639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D35CFE0-95DF-B14C-C25C-F4561041C99F}"/>
                    </a:ext>
                  </a:extLst>
                </p:cNvPr>
                <p:cNvSpPr/>
                <p:nvPr/>
              </p:nvSpPr>
              <p:spPr>
                <a:xfrm>
                  <a:off x="7420182" y="5583818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3C0E89F-ACC4-223F-B621-809F1AE8F3F3}"/>
                    </a:ext>
                  </a:extLst>
                </p:cNvPr>
                <p:cNvSpPr/>
                <p:nvPr/>
              </p:nvSpPr>
              <p:spPr>
                <a:xfrm>
                  <a:off x="7465592" y="5407337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EDB57E30-33E8-E215-E3D8-829F74177617}"/>
                    </a:ext>
                  </a:extLst>
                </p:cNvPr>
                <p:cNvSpPr/>
                <p:nvPr/>
              </p:nvSpPr>
              <p:spPr>
                <a:xfrm>
                  <a:off x="7645114" y="5343107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730CBE4-F1A6-F56A-4451-3FEC012D5A67}"/>
                    </a:ext>
                  </a:extLst>
                </p:cNvPr>
                <p:cNvSpPr/>
                <p:nvPr/>
              </p:nvSpPr>
              <p:spPr>
                <a:xfrm>
                  <a:off x="7692212" y="5151262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18A67BF9-85CB-31C5-A191-211AD9505EC1}"/>
                    </a:ext>
                  </a:extLst>
                </p:cNvPr>
                <p:cNvSpPr/>
                <p:nvPr/>
              </p:nvSpPr>
              <p:spPr>
                <a:xfrm>
                  <a:off x="7863985" y="5031698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E5CC89FC-F340-AD51-22AE-CC9E73FEE077}"/>
                    </a:ext>
                  </a:extLst>
                </p:cNvPr>
                <p:cNvSpPr/>
                <p:nvPr/>
              </p:nvSpPr>
              <p:spPr>
                <a:xfrm>
                  <a:off x="7954806" y="4904186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96E9B4C-786F-4BCE-F5B1-2619477A64C1}"/>
                    </a:ext>
                  </a:extLst>
                </p:cNvPr>
                <p:cNvSpPr/>
                <p:nvPr/>
              </p:nvSpPr>
              <p:spPr>
                <a:xfrm>
                  <a:off x="8114955" y="4980922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27C6B8CE-16E2-E229-8F27-C8F54D515FAF}"/>
                    </a:ext>
                  </a:extLst>
                </p:cNvPr>
                <p:cNvSpPr/>
                <p:nvPr/>
              </p:nvSpPr>
              <p:spPr>
                <a:xfrm>
                  <a:off x="8291508" y="4858775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677E70AB-7087-15D7-FBF9-1DB4D07A8C1D}"/>
                    </a:ext>
                  </a:extLst>
                </p:cNvPr>
                <p:cNvSpPr/>
                <p:nvPr/>
              </p:nvSpPr>
              <p:spPr>
                <a:xfrm>
                  <a:off x="8505901" y="4771751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AD9A0CC-C274-5615-9746-313E881EFFE3}"/>
                    </a:ext>
                  </a:extLst>
                </p:cNvPr>
                <p:cNvSpPr/>
                <p:nvPr/>
              </p:nvSpPr>
              <p:spPr>
                <a:xfrm>
                  <a:off x="8674883" y="4807706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56FB4AE8-CCE3-D9DC-7881-5686A95D0567}"/>
                    </a:ext>
                  </a:extLst>
                </p:cNvPr>
                <p:cNvSpPr/>
                <p:nvPr/>
              </p:nvSpPr>
              <p:spPr>
                <a:xfrm>
                  <a:off x="8842603" y="4722851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FE7E1BAE-016F-1A2C-C1F8-FD4A217107FC}"/>
                    </a:ext>
                  </a:extLst>
                </p:cNvPr>
                <p:cNvSpPr/>
                <p:nvPr/>
              </p:nvSpPr>
              <p:spPr>
                <a:xfrm>
                  <a:off x="8899419" y="4883707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17B611CF-5AA8-FE7B-7561-FB7EC991DF06}"/>
                    </a:ext>
                  </a:extLst>
                </p:cNvPr>
                <p:cNvSpPr/>
                <p:nvPr/>
              </p:nvSpPr>
              <p:spPr>
                <a:xfrm>
                  <a:off x="9088484" y="4762295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37855818-E810-4B31-9771-A10EA3B5A42F}"/>
                    </a:ext>
                  </a:extLst>
                </p:cNvPr>
                <p:cNvSpPr/>
                <p:nvPr/>
              </p:nvSpPr>
              <p:spPr>
                <a:xfrm>
                  <a:off x="7850409" y="5196672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F04267FB-86DA-7F5B-F2BC-DA5C40E774BC}"/>
                    </a:ext>
                  </a:extLst>
                </p:cNvPr>
                <p:cNvSpPr/>
                <p:nvPr/>
              </p:nvSpPr>
              <p:spPr>
                <a:xfrm>
                  <a:off x="6569297" y="6050343"/>
                  <a:ext cx="90821" cy="908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1A1293F-6A13-2ADE-4BB7-34623F9458F9}"/>
                  </a:ext>
                </a:extLst>
              </p:cNvPr>
              <p:cNvGrpSpPr/>
              <p:nvPr/>
            </p:nvGrpSpPr>
            <p:grpSpPr>
              <a:xfrm>
                <a:off x="10078499" y="4557566"/>
                <a:ext cx="587193" cy="2029956"/>
                <a:chOff x="10078499" y="4557566"/>
                <a:chExt cx="587193" cy="2029956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454E4758-4E8C-B670-7824-DFA4DAF129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74513" y="4557566"/>
                  <a:ext cx="0" cy="174497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D743B153-810D-F2CD-800D-54C7CEC9AD59}"/>
                    </a:ext>
                  </a:extLst>
                </p:cNvPr>
                <p:cNvSpPr txBox="1"/>
                <p:nvPr/>
              </p:nvSpPr>
              <p:spPr>
                <a:xfrm>
                  <a:off x="10078499" y="6310523"/>
                  <a:ext cx="5871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1300</a:t>
                  </a:r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AE8645-8C41-5CF3-BB3C-AA4C5A42735B}"/>
              </a:ext>
            </a:extLst>
          </p:cNvPr>
          <p:cNvGrpSpPr/>
          <p:nvPr/>
        </p:nvGrpSpPr>
        <p:grpSpPr>
          <a:xfrm>
            <a:off x="406401" y="4382260"/>
            <a:ext cx="3741611" cy="2241610"/>
            <a:chOff x="406401" y="4382260"/>
            <a:chExt cx="3741611" cy="22416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BA3BFF5-CC89-4351-EF02-A9694C635031}"/>
                </a:ext>
              </a:extLst>
            </p:cNvPr>
            <p:cNvGrpSpPr/>
            <p:nvPr/>
          </p:nvGrpSpPr>
          <p:grpSpPr>
            <a:xfrm>
              <a:off x="406401" y="4414432"/>
              <a:ext cx="3741611" cy="2209438"/>
              <a:chOff x="787913" y="4465122"/>
              <a:chExt cx="4001424" cy="236285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3D561A4-B5FF-528F-7A0E-9BBDAD3DF31E}"/>
                  </a:ext>
                </a:extLst>
              </p:cNvPr>
              <p:cNvGrpSpPr/>
              <p:nvPr/>
            </p:nvGrpSpPr>
            <p:grpSpPr>
              <a:xfrm>
                <a:off x="1187532" y="4465122"/>
                <a:ext cx="3384468" cy="2054431"/>
                <a:chOff x="1187532" y="4465122"/>
                <a:chExt cx="3384468" cy="2054431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55B5A615-ED4F-8026-CBBC-7E43E719B4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7532" y="4465122"/>
                  <a:ext cx="0" cy="205443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BE8449EE-B8C6-3E6C-F103-D217D34A58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87532" y="6492875"/>
                  <a:ext cx="3384468" cy="2667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F0D155-8E9B-C42D-844C-8A42845CF56D}"/>
                  </a:ext>
                </a:extLst>
              </p:cNvPr>
              <p:cNvSpPr txBox="1"/>
              <p:nvPr/>
            </p:nvSpPr>
            <p:spPr>
              <a:xfrm>
                <a:off x="3518344" y="6498831"/>
                <a:ext cx="1270993" cy="329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1"/>
                    </a:solidFill>
                  </a:rPr>
                  <a:t>Z (SAT Score)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7E99A9-4605-E483-3071-89F2990ADCF5}"/>
                  </a:ext>
                </a:extLst>
              </p:cNvPr>
              <p:cNvSpPr txBox="1"/>
              <p:nvPr/>
            </p:nvSpPr>
            <p:spPr>
              <a:xfrm rot="16200000">
                <a:off x="289251" y="5109152"/>
                <a:ext cx="1366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ln(Earnings)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B48F581-B455-4C99-1FD1-D2C2EF420B30}"/>
                </a:ext>
              </a:extLst>
            </p:cNvPr>
            <p:cNvGrpSpPr/>
            <p:nvPr/>
          </p:nvGrpSpPr>
          <p:grpSpPr>
            <a:xfrm>
              <a:off x="2120989" y="4560729"/>
              <a:ext cx="587193" cy="2029956"/>
              <a:chOff x="10078499" y="4557566"/>
              <a:chExt cx="587193" cy="202995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491AC9BB-874F-59C7-9381-0860D050B7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74513" y="4557566"/>
                <a:ext cx="0" cy="1744972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2939D85-1FF8-4DC1-4C27-1D6EB8241AC8}"/>
                  </a:ext>
                </a:extLst>
              </p:cNvPr>
              <p:cNvSpPr txBox="1"/>
              <p:nvPr/>
            </p:nvSpPr>
            <p:spPr>
              <a:xfrm>
                <a:off x="10078499" y="6310523"/>
                <a:ext cx="5871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</a:rPr>
                  <a:t>1300</a:t>
                </a:r>
              </a:p>
            </p:txBody>
          </p:sp>
        </p:grp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EAA59AE9-E66F-BAFB-EF4A-8479A08A220E}"/>
                </a:ext>
              </a:extLst>
            </p:cNvPr>
            <p:cNvSpPr/>
            <p:nvPr/>
          </p:nvSpPr>
          <p:spPr>
            <a:xfrm>
              <a:off x="853440" y="5608320"/>
              <a:ext cx="1560576" cy="505779"/>
            </a:xfrm>
            <a:custGeom>
              <a:avLst/>
              <a:gdLst>
                <a:gd name="connsiteX0" fmla="*/ 0 w 1560576"/>
                <a:gd name="connsiteY0" fmla="*/ 475488 h 505779"/>
                <a:gd name="connsiteX1" fmla="*/ 402336 w 1560576"/>
                <a:gd name="connsiteY1" fmla="*/ 499872 h 505779"/>
                <a:gd name="connsiteX2" fmla="*/ 1085088 w 1560576"/>
                <a:gd name="connsiteY2" fmla="*/ 377952 h 505779"/>
                <a:gd name="connsiteX3" fmla="*/ 1560576 w 1560576"/>
                <a:gd name="connsiteY3" fmla="*/ 0 h 50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76" h="505779">
                  <a:moveTo>
                    <a:pt x="0" y="475488"/>
                  </a:moveTo>
                  <a:cubicBezTo>
                    <a:pt x="110744" y="495808"/>
                    <a:pt x="221488" y="516128"/>
                    <a:pt x="402336" y="499872"/>
                  </a:cubicBezTo>
                  <a:cubicBezTo>
                    <a:pt x="583184" y="483616"/>
                    <a:pt x="892048" y="461264"/>
                    <a:pt x="1085088" y="377952"/>
                  </a:cubicBezTo>
                  <a:cubicBezTo>
                    <a:pt x="1278128" y="294640"/>
                    <a:pt x="1419352" y="147320"/>
                    <a:pt x="1560576" y="0"/>
                  </a:cubicBez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1D2595B6-83FB-313C-24E6-F7B442CB88AE}"/>
                </a:ext>
              </a:extLst>
            </p:cNvPr>
            <p:cNvSpPr/>
            <p:nvPr/>
          </p:nvSpPr>
          <p:spPr>
            <a:xfrm>
              <a:off x="2377440" y="4447787"/>
              <a:ext cx="1536192" cy="538741"/>
            </a:xfrm>
            <a:custGeom>
              <a:avLst/>
              <a:gdLst>
                <a:gd name="connsiteX0" fmla="*/ 0 w 1536192"/>
                <a:gd name="connsiteY0" fmla="*/ 538741 h 538741"/>
                <a:gd name="connsiteX1" fmla="*/ 341376 w 1536192"/>
                <a:gd name="connsiteY1" fmla="*/ 258325 h 538741"/>
                <a:gd name="connsiteX2" fmla="*/ 841248 w 1536192"/>
                <a:gd name="connsiteY2" fmla="*/ 26677 h 538741"/>
                <a:gd name="connsiteX3" fmla="*/ 1536192 w 1536192"/>
                <a:gd name="connsiteY3" fmla="*/ 14485 h 53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192" h="538741">
                  <a:moveTo>
                    <a:pt x="0" y="538741"/>
                  </a:moveTo>
                  <a:cubicBezTo>
                    <a:pt x="100584" y="441205"/>
                    <a:pt x="201168" y="343669"/>
                    <a:pt x="341376" y="258325"/>
                  </a:cubicBezTo>
                  <a:cubicBezTo>
                    <a:pt x="481584" y="172981"/>
                    <a:pt x="642112" y="67317"/>
                    <a:pt x="841248" y="26677"/>
                  </a:cubicBezTo>
                  <a:cubicBezTo>
                    <a:pt x="1040384" y="-13963"/>
                    <a:pt x="1288288" y="261"/>
                    <a:pt x="1536192" y="14485"/>
                  </a:cubicBez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E993F46-C33B-9CBF-5C46-A1AEBF68A57D}"/>
                </a:ext>
              </a:extLst>
            </p:cNvPr>
            <p:cNvGrpSpPr/>
            <p:nvPr/>
          </p:nvGrpSpPr>
          <p:grpSpPr>
            <a:xfrm>
              <a:off x="804204" y="5667821"/>
              <a:ext cx="1527080" cy="521157"/>
              <a:chOff x="4866675" y="5775421"/>
              <a:chExt cx="1527080" cy="521157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C34DC38-F3BA-025E-2E0A-795705C553E1}"/>
                  </a:ext>
                </a:extLst>
              </p:cNvPr>
              <p:cNvSpPr/>
              <p:nvPr/>
            </p:nvSpPr>
            <p:spPr>
              <a:xfrm>
                <a:off x="4866675" y="6170146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8EF96D2-C95A-0A75-CB94-A46C51833CDE}"/>
                  </a:ext>
                </a:extLst>
              </p:cNvPr>
              <p:cNvSpPr/>
              <p:nvPr/>
            </p:nvSpPr>
            <p:spPr>
              <a:xfrm>
                <a:off x="5068271" y="6101692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1DEF269E-5258-23D6-AAE3-FA0A2F416F80}"/>
                  </a:ext>
                </a:extLst>
              </p:cNvPr>
              <p:cNvSpPr/>
              <p:nvPr/>
            </p:nvSpPr>
            <p:spPr>
              <a:xfrm>
                <a:off x="5269866" y="6144154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FF5D296-3A98-50F7-04EF-8C80D0E68831}"/>
                  </a:ext>
                </a:extLst>
              </p:cNvPr>
              <p:cNvSpPr/>
              <p:nvPr/>
            </p:nvSpPr>
            <p:spPr>
              <a:xfrm>
                <a:off x="5461151" y="6067307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F35676D-D33E-5C3A-68CD-D65F92522281}"/>
                  </a:ext>
                </a:extLst>
              </p:cNvPr>
              <p:cNvSpPr/>
              <p:nvPr/>
            </p:nvSpPr>
            <p:spPr>
              <a:xfrm>
                <a:off x="5663360" y="6099999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0534B74D-A538-2D1C-6EE6-AC3B467475CD}"/>
                  </a:ext>
                </a:extLst>
              </p:cNvPr>
              <p:cNvSpPr/>
              <p:nvPr/>
            </p:nvSpPr>
            <p:spPr>
              <a:xfrm>
                <a:off x="5823106" y="6158695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1452EAD9-3A5B-3039-3040-F459EAB5E8DB}"/>
                  </a:ext>
                </a:extLst>
              </p:cNvPr>
              <p:cNvSpPr/>
              <p:nvPr/>
            </p:nvSpPr>
            <p:spPr>
              <a:xfrm>
                <a:off x="5904119" y="5987887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8536341-C095-6C00-5F76-134D2EE8AB49}"/>
                  </a:ext>
                </a:extLst>
              </p:cNvPr>
              <p:cNvSpPr/>
              <p:nvPr/>
            </p:nvSpPr>
            <p:spPr>
              <a:xfrm>
                <a:off x="6056853" y="6025367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30E9C69-3778-87DF-597D-3C77ACD0DEFD}"/>
                  </a:ext>
                </a:extLst>
              </p:cNvPr>
              <p:cNvSpPr/>
              <p:nvPr/>
            </p:nvSpPr>
            <p:spPr>
              <a:xfrm>
                <a:off x="6145483" y="5860345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DE12912-4247-749C-706F-72B91415318B}"/>
                  </a:ext>
                </a:extLst>
              </p:cNvPr>
              <p:cNvSpPr/>
              <p:nvPr/>
            </p:nvSpPr>
            <p:spPr>
              <a:xfrm>
                <a:off x="6307466" y="5775421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7332A71-188D-5909-79D0-53C676C6F50A}"/>
                  </a:ext>
                </a:extLst>
              </p:cNvPr>
              <p:cNvSpPr/>
              <p:nvPr/>
            </p:nvSpPr>
            <p:spPr>
              <a:xfrm>
                <a:off x="6308831" y="5908348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2725DCCE-9AF5-9B92-E7FF-3AB5352D49B4}"/>
                  </a:ext>
                </a:extLst>
              </p:cNvPr>
              <p:cNvSpPr/>
              <p:nvPr/>
            </p:nvSpPr>
            <p:spPr>
              <a:xfrm>
                <a:off x="5511829" y="6211654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56D8A42-0C40-4BE5-EDC8-BED824BB8530}"/>
                </a:ext>
              </a:extLst>
            </p:cNvPr>
            <p:cNvGrpSpPr/>
            <p:nvPr/>
          </p:nvGrpSpPr>
          <p:grpSpPr>
            <a:xfrm>
              <a:off x="2438347" y="4382260"/>
              <a:ext cx="1434576" cy="623811"/>
              <a:chOff x="6517793" y="4970356"/>
              <a:chExt cx="1434576" cy="623811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8EC3990D-B318-367E-AF55-1ABA5053330D}"/>
                  </a:ext>
                </a:extLst>
              </p:cNvPr>
              <p:cNvSpPr/>
              <p:nvPr/>
            </p:nvSpPr>
            <p:spPr>
              <a:xfrm>
                <a:off x="6517793" y="5509243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1D91F50-A0AB-9090-7A6F-E631D4628C64}"/>
                  </a:ext>
                </a:extLst>
              </p:cNvPr>
              <p:cNvSpPr/>
              <p:nvPr/>
            </p:nvSpPr>
            <p:spPr>
              <a:xfrm>
                <a:off x="6561833" y="5370951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90FC62EC-8719-A386-B2F6-78D1E433E19C}"/>
                  </a:ext>
                </a:extLst>
              </p:cNvPr>
              <p:cNvSpPr/>
              <p:nvPr/>
            </p:nvSpPr>
            <p:spPr>
              <a:xfrm>
                <a:off x="6722453" y="5259150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53DC707-CD5F-D338-52D0-D1EE16B77866}"/>
                  </a:ext>
                </a:extLst>
              </p:cNvPr>
              <p:cNvSpPr/>
              <p:nvPr/>
            </p:nvSpPr>
            <p:spPr>
              <a:xfrm>
                <a:off x="6807377" y="5139917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1B29259F-A4D3-78C4-4107-449070799B28}"/>
                  </a:ext>
                </a:extLst>
              </p:cNvPr>
              <p:cNvSpPr/>
              <p:nvPr/>
            </p:nvSpPr>
            <p:spPr>
              <a:xfrm>
                <a:off x="6957127" y="5211671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AB64D83-37C2-497F-D37B-D3BA0C2C3772}"/>
                  </a:ext>
                </a:extLst>
              </p:cNvPr>
              <p:cNvSpPr/>
              <p:nvPr/>
            </p:nvSpPr>
            <p:spPr>
              <a:xfrm>
                <a:off x="7122217" y="5097455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0EDF2A73-F348-C113-04C0-9BA2833CA2A6}"/>
                  </a:ext>
                </a:extLst>
              </p:cNvPr>
              <p:cNvSpPr/>
              <p:nvPr/>
            </p:nvSpPr>
            <p:spPr>
              <a:xfrm>
                <a:off x="7322689" y="5016081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2282881-11C0-679F-FCC8-D036D072E4F6}"/>
                  </a:ext>
                </a:extLst>
              </p:cNvPr>
              <p:cNvSpPr/>
              <p:nvPr/>
            </p:nvSpPr>
            <p:spPr>
              <a:xfrm>
                <a:off x="7480699" y="5049702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898525F-1B2F-78FF-F01B-84AA45260136}"/>
                  </a:ext>
                </a:extLst>
              </p:cNvPr>
              <p:cNvSpPr/>
              <p:nvPr/>
            </p:nvSpPr>
            <p:spPr>
              <a:xfrm>
                <a:off x="7637529" y="4970356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F8BB8451-CF3C-2376-CB88-8A7FB723B414}"/>
                  </a:ext>
                </a:extLst>
              </p:cNvPr>
              <p:cNvSpPr/>
              <p:nvPr/>
            </p:nvSpPr>
            <p:spPr>
              <a:xfrm>
                <a:off x="7690656" y="5120768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F169679-E698-E26C-8109-4D10494D20BB}"/>
                  </a:ext>
                </a:extLst>
              </p:cNvPr>
              <p:cNvSpPr/>
              <p:nvPr/>
            </p:nvSpPr>
            <p:spPr>
              <a:xfrm>
                <a:off x="7867445" y="5007239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84C7429-03B1-36E8-3100-5282625A56F8}"/>
                  </a:ext>
                </a:extLst>
              </p:cNvPr>
              <p:cNvSpPr/>
              <p:nvPr/>
            </p:nvSpPr>
            <p:spPr>
              <a:xfrm>
                <a:off x="6709758" y="5413412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Right Brace 144">
              <a:extLst>
                <a:ext uri="{FF2B5EF4-FFF2-40B4-BE49-F238E27FC236}">
                  <a16:creationId xmlns:a16="http://schemas.microsoft.com/office/drawing/2014/main" id="{591116F2-6799-C50C-E86D-2E60AC1F69DC}"/>
                </a:ext>
              </a:extLst>
            </p:cNvPr>
            <p:cNvSpPr/>
            <p:nvPr/>
          </p:nvSpPr>
          <p:spPr>
            <a:xfrm flipH="1">
              <a:off x="1917758" y="5049458"/>
              <a:ext cx="436926" cy="456017"/>
            </a:xfrm>
            <a:prstGeom prst="rightBrace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8375BB73-A20E-FF78-4519-3F0931BC8DDD}"/>
                    </a:ext>
                  </a:extLst>
                </p:cNvPr>
                <p:cNvSpPr txBox="1"/>
                <p:nvPr/>
              </p:nvSpPr>
              <p:spPr>
                <a:xfrm>
                  <a:off x="1622062" y="5080616"/>
                  <a:ext cx="388247" cy="384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8375BB73-A20E-FF78-4519-3F0931BC8D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062" y="5080616"/>
                  <a:ext cx="388247" cy="384208"/>
                </a:xfrm>
                <a:prstGeom prst="rect">
                  <a:avLst/>
                </a:prstGeom>
                <a:blipFill>
                  <a:blip r:embed="rId4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D49D0BB-C6D4-C222-EDCF-BF75D7A877F4}"/>
              </a:ext>
            </a:extLst>
          </p:cNvPr>
          <p:cNvGrpSpPr/>
          <p:nvPr/>
        </p:nvGrpSpPr>
        <p:grpSpPr>
          <a:xfrm>
            <a:off x="8207337" y="4368170"/>
            <a:ext cx="3821176" cy="2209438"/>
            <a:chOff x="4312278" y="4421638"/>
            <a:chExt cx="3821176" cy="220943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ED79A5-0D7C-C9A1-BD36-3CF407087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7633" y="5688160"/>
              <a:ext cx="1707760" cy="45601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1ED942D-8F8A-7333-E539-82EDDFE38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2036" y="4817956"/>
              <a:ext cx="1470301" cy="39261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B0500D1-CB2E-E73D-50DA-1262FF272AA5}"/>
                </a:ext>
              </a:extLst>
            </p:cNvPr>
            <p:cNvGrpSpPr/>
            <p:nvPr/>
          </p:nvGrpSpPr>
          <p:grpSpPr>
            <a:xfrm>
              <a:off x="4312278" y="4421638"/>
              <a:ext cx="3821176" cy="2209438"/>
              <a:chOff x="5449438" y="4299013"/>
              <a:chExt cx="4086514" cy="236285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16C5D8D-769E-EC6C-9F95-8438F0E6F876}"/>
                  </a:ext>
                </a:extLst>
              </p:cNvPr>
              <p:cNvGrpSpPr/>
              <p:nvPr/>
            </p:nvGrpSpPr>
            <p:grpSpPr>
              <a:xfrm>
                <a:off x="5449438" y="4299013"/>
                <a:ext cx="4086514" cy="2362858"/>
                <a:chOff x="787913" y="4465122"/>
                <a:chExt cx="4086514" cy="2362858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D182407-2B34-EF23-25B4-AA1CBC2670F0}"/>
                    </a:ext>
                  </a:extLst>
                </p:cNvPr>
                <p:cNvGrpSpPr/>
                <p:nvPr/>
              </p:nvGrpSpPr>
              <p:grpSpPr>
                <a:xfrm>
                  <a:off x="1187532" y="4465122"/>
                  <a:ext cx="3384468" cy="2054431"/>
                  <a:chOff x="1187532" y="4465122"/>
                  <a:chExt cx="3384468" cy="2054431"/>
                </a:xfrm>
              </p:grpSpPr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70E65905-7F2A-11CC-180C-7F2D482240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7532" y="4465122"/>
                    <a:ext cx="0" cy="205443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5F0B861A-56C0-879E-37AD-617CD0CD2B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87532" y="6492875"/>
                    <a:ext cx="3384468" cy="2667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325F178-4ADA-0EB8-AB6B-88777F673DB9}"/>
                    </a:ext>
                  </a:extLst>
                </p:cNvPr>
                <p:cNvSpPr txBox="1"/>
                <p:nvPr/>
              </p:nvSpPr>
              <p:spPr>
                <a:xfrm>
                  <a:off x="3596576" y="6498831"/>
                  <a:ext cx="1277851" cy="3291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accent1"/>
                      </a:solidFill>
                    </a:rPr>
                    <a:t>Z (SAT Score)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B07A257-4288-3561-A405-F2FD4CEF04EA}"/>
                    </a:ext>
                  </a:extLst>
                </p:cNvPr>
                <p:cNvSpPr txBox="1"/>
                <p:nvPr/>
              </p:nvSpPr>
              <p:spPr>
                <a:xfrm rot="16200000">
                  <a:off x="289251" y="5109152"/>
                  <a:ext cx="13666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ln(Earnings)</a:t>
                  </a:r>
                </a:p>
              </p:txBody>
            </p: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77313CF-1450-6CA0-00CA-6E69D5D48BF7}"/>
                  </a:ext>
                </a:extLst>
              </p:cNvPr>
              <p:cNvSpPr/>
              <p:nvPr/>
            </p:nvSpPr>
            <p:spPr>
              <a:xfrm>
                <a:off x="5879345" y="6005952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4C49E81-15F9-073E-5995-B3D82AC96900}"/>
                  </a:ext>
                </a:extLst>
              </p:cNvPr>
              <p:cNvSpPr/>
              <p:nvPr/>
            </p:nvSpPr>
            <p:spPr>
              <a:xfrm>
                <a:off x="6094939" y="5932745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37F6304-E741-2240-8CA1-6D486F2DFDC6}"/>
                  </a:ext>
                </a:extLst>
              </p:cNvPr>
              <p:cNvSpPr/>
              <p:nvPr/>
            </p:nvSpPr>
            <p:spPr>
              <a:xfrm>
                <a:off x="6310533" y="5978155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1432357-D7D2-C920-F42D-8B24E2FBFD7B}"/>
                  </a:ext>
                </a:extLst>
              </p:cNvPr>
              <p:cNvSpPr/>
              <p:nvPr/>
            </p:nvSpPr>
            <p:spPr>
              <a:xfrm>
                <a:off x="6515100" y="5895972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5479952-1097-764A-BF71-CB283AC80DC4}"/>
                  </a:ext>
                </a:extLst>
              </p:cNvPr>
              <p:cNvSpPr/>
              <p:nvPr/>
            </p:nvSpPr>
            <p:spPr>
              <a:xfrm>
                <a:off x="6731350" y="5930934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703D1FA-915E-BD4E-628E-7B395DC34A14}"/>
                  </a:ext>
                </a:extLst>
              </p:cNvPr>
              <p:cNvSpPr/>
              <p:nvPr/>
            </p:nvSpPr>
            <p:spPr>
              <a:xfrm>
                <a:off x="6902189" y="5993706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1E0C6C5-0AF3-F59D-E899-3E843E9043DE}"/>
                  </a:ext>
                </a:extLst>
              </p:cNvPr>
              <p:cNvSpPr/>
              <p:nvPr/>
            </p:nvSpPr>
            <p:spPr>
              <a:xfrm>
                <a:off x="6988827" y="5811037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DBD31F4-B3E3-A394-CC25-98CE87CA7FAC}"/>
                  </a:ext>
                </a:extLst>
              </p:cNvPr>
              <p:cNvSpPr/>
              <p:nvPr/>
            </p:nvSpPr>
            <p:spPr>
              <a:xfrm>
                <a:off x="7152167" y="5851120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339C44D-C2C2-DD4A-219F-7E7C8F6C6956}"/>
                  </a:ext>
                </a:extLst>
              </p:cNvPr>
              <p:cNvSpPr/>
              <p:nvPr/>
            </p:nvSpPr>
            <p:spPr>
              <a:xfrm>
                <a:off x="7246951" y="5674639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D1011BA-D1FD-08C4-F8B7-B51869EFCFAE}"/>
                  </a:ext>
                </a:extLst>
              </p:cNvPr>
              <p:cNvSpPr/>
              <p:nvPr/>
            </p:nvSpPr>
            <p:spPr>
              <a:xfrm>
                <a:off x="7420182" y="5583818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A5F3B35-0B19-9F92-068D-3DD7E265173B}"/>
                  </a:ext>
                </a:extLst>
              </p:cNvPr>
              <p:cNvSpPr/>
              <p:nvPr/>
            </p:nvSpPr>
            <p:spPr>
              <a:xfrm>
                <a:off x="7465592" y="5407337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81146CA-5203-B083-A72B-869C2AAB81CD}"/>
                  </a:ext>
                </a:extLst>
              </p:cNvPr>
              <p:cNvSpPr/>
              <p:nvPr/>
            </p:nvSpPr>
            <p:spPr>
              <a:xfrm>
                <a:off x="7645114" y="5343107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54F881B-832F-619A-D58A-223310C59ED7}"/>
                  </a:ext>
                </a:extLst>
              </p:cNvPr>
              <p:cNvSpPr/>
              <p:nvPr/>
            </p:nvSpPr>
            <p:spPr>
              <a:xfrm>
                <a:off x="7692212" y="5151262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DE8205-BAD2-2626-3D0B-0C2E25BA43B7}"/>
                  </a:ext>
                </a:extLst>
              </p:cNvPr>
              <p:cNvSpPr/>
              <p:nvPr/>
            </p:nvSpPr>
            <p:spPr>
              <a:xfrm>
                <a:off x="7863985" y="5031698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98CA27D-C96F-BC0E-5546-3DC1A01A1EBE}"/>
                  </a:ext>
                </a:extLst>
              </p:cNvPr>
              <p:cNvSpPr/>
              <p:nvPr/>
            </p:nvSpPr>
            <p:spPr>
              <a:xfrm>
                <a:off x="7954806" y="4904186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1EBAE85-250E-2402-9ACF-3D41C22FE873}"/>
                  </a:ext>
                </a:extLst>
              </p:cNvPr>
              <p:cNvSpPr/>
              <p:nvPr/>
            </p:nvSpPr>
            <p:spPr>
              <a:xfrm>
                <a:off x="8114955" y="4980922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8AAA562-6DE2-55DA-466E-6B2026CA440B}"/>
                  </a:ext>
                </a:extLst>
              </p:cNvPr>
              <p:cNvSpPr/>
              <p:nvPr/>
            </p:nvSpPr>
            <p:spPr>
              <a:xfrm>
                <a:off x="8291508" y="4858775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91F7A40-00C1-DEAE-F92F-032D92AAB5FD}"/>
                  </a:ext>
                </a:extLst>
              </p:cNvPr>
              <p:cNvSpPr/>
              <p:nvPr/>
            </p:nvSpPr>
            <p:spPr>
              <a:xfrm>
                <a:off x="8505901" y="4771751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6E33F1A-62F7-917A-6711-DB528C68BCAA}"/>
                  </a:ext>
                </a:extLst>
              </p:cNvPr>
              <p:cNvSpPr/>
              <p:nvPr/>
            </p:nvSpPr>
            <p:spPr>
              <a:xfrm>
                <a:off x="8674883" y="4807706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2D7A18E-559E-21B8-9360-E553AFA32724}"/>
                  </a:ext>
                </a:extLst>
              </p:cNvPr>
              <p:cNvSpPr/>
              <p:nvPr/>
            </p:nvSpPr>
            <p:spPr>
              <a:xfrm>
                <a:off x="8842603" y="4722851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2D9FB39-4D8D-4D4A-18AA-730869F0963B}"/>
                  </a:ext>
                </a:extLst>
              </p:cNvPr>
              <p:cNvSpPr/>
              <p:nvPr/>
            </p:nvSpPr>
            <p:spPr>
              <a:xfrm>
                <a:off x="8899419" y="4883707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86362EA-8F5C-B174-5A71-437B052FE318}"/>
                  </a:ext>
                </a:extLst>
              </p:cNvPr>
              <p:cNvSpPr/>
              <p:nvPr/>
            </p:nvSpPr>
            <p:spPr>
              <a:xfrm>
                <a:off x="9088484" y="4762295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95042B2-622F-FB07-A24B-F575AFDD1F33}"/>
                  </a:ext>
                </a:extLst>
              </p:cNvPr>
              <p:cNvSpPr/>
              <p:nvPr/>
            </p:nvSpPr>
            <p:spPr>
              <a:xfrm>
                <a:off x="7850409" y="5196672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10990D-38D7-DAA4-036D-453916FFEFC4}"/>
                  </a:ext>
                </a:extLst>
              </p:cNvPr>
              <p:cNvSpPr/>
              <p:nvPr/>
            </p:nvSpPr>
            <p:spPr>
              <a:xfrm>
                <a:off x="6569297" y="6050343"/>
                <a:ext cx="90821" cy="9082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BB9391F-03CB-A557-561A-6A6D43CA4FF5}"/>
                </a:ext>
              </a:extLst>
            </p:cNvPr>
            <p:cNvGrpSpPr/>
            <p:nvPr/>
          </p:nvGrpSpPr>
          <p:grpSpPr>
            <a:xfrm>
              <a:off x="6072797" y="4557566"/>
              <a:ext cx="587193" cy="2029956"/>
              <a:chOff x="10078499" y="4557566"/>
              <a:chExt cx="587193" cy="2029956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1372A1-1792-636A-DB24-17991973AE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74513" y="4557566"/>
                <a:ext cx="0" cy="1744972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EF53BF5-31EC-1D57-12DD-D901220A6539}"/>
                  </a:ext>
                </a:extLst>
              </p:cNvPr>
              <p:cNvSpPr txBox="1"/>
              <p:nvPr/>
            </p:nvSpPr>
            <p:spPr>
              <a:xfrm>
                <a:off x="10078499" y="6310523"/>
                <a:ext cx="5871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</a:rPr>
                  <a:t>1300</a:t>
                </a:r>
              </a:p>
            </p:txBody>
          </p:sp>
        </p:grpSp>
        <p:sp>
          <p:nvSpPr>
            <p:cNvPr id="141" name="Right Brace 140">
              <a:extLst>
                <a:ext uri="{FF2B5EF4-FFF2-40B4-BE49-F238E27FC236}">
                  <a16:creationId xmlns:a16="http://schemas.microsoft.com/office/drawing/2014/main" id="{F39F6C3B-597A-EA72-3633-E1E43A995449}"/>
                </a:ext>
              </a:extLst>
            </p:cNvPr>
            <p:cNvSpPr/>
            <p:nvPr/>
          </p:nvSpPr>
          <p:spPr>
            <a:xfrm flipH="1">
              <a:off x="5763387" y="5188325"/>
              <a:ext cx="436926" cy="456017"/>
            </a:xfrm>
            <a:prstGeom prst="rightBrac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0DC1DB0-AA0C-997E-757E-36D17EEA5AD4}"/>
                </a:ext>
              </a:extLst>
            </p:cNvPr>
            <p:cNvSpPr txBox="1"/>
            <p:nvPr/>
          </p:nvSpPr>
          <p:spPr>
            <a:xfrm>
              <a:off x="5370320" y="5192230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!!!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CFBEA0-9180-8803-FE8B-F9673B73ED11}"/>
              </a:ext>
            </a:extLst>
          </p:cNvPr>
          <p:cNvGrpSpPr/>
          <p:nvPr/>
        </p:nvGrpSpPr>
        <p:grpSpPr>
          <a:xfrm>
            <a:off x="5896429" y="3512452"/>
            <a:ext cx="4888272" cy="1034701"/>
            <a:chOff x="5896429" y="3512452"/>
            <a:chExt cx="4888272" cy="103470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32F2E0B-58FF-818E-962F-E506AA2A7DB1}"/>
                </a:ext>
              </a:extLst>
            </p:cNvPr>
            <p:cNvSpPr txBox="1"/>
            <p:nvPr/>
          </p:nvSpPr>
          <p:spPr>
            <a:xfrm>
              <a:off x="5896429" y="3512452"/>
              <a:ext cx="488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Same nonlinear data with no jump at the cutoff.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But a linear model thinks there’s a jump!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19591072-AAA0-CB6B-6190-68D48DEEC139}"/>
                </a:ext>
              </a:extLst>
            </p:cNvPr>
            <p:cNvCxnSpPr/>
            <p:nvPr/>
          </p:nvCxnSpPr>
          <p:spPr>
            <a:xfrm>
              <a:off x="8720978" y="4126452"/>
              <a:ext cx="594476" cy="42070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BB71F3FD-AE20-4F0C-746A-C17A1FE45C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3613" y="4170889"/>
              <a:ext cx="463386" cy="336586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69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B401-9282-447F-2185-DF2B843B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BF90-B8B2-E110-47C1-21B6178E8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HW3.2 due Monday 11/10</a:t>
            </a:r>
          </a:p>
          <a:p>
            <a:endParaRPr lang="en-US" dirty="0"/>
          </a:p>
          <a:p>
            <a:r>
              <a:rPr lang="en-US" dirty="0"/>
              <a:t>Project check-ins due Monday 11/10!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By then you should have attended office hours with at least one of us to discuss your project.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A few people have been asking for slides to be posted before class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don’t do that since we don’t want “spoilers” for the in-class discussions…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But they are posted right after class!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EF28-6926-B41A-324F-FE382BEE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9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But what if we care about </a:t>
            </a:r>
            <a:r>
              <a:rPr lang="en-US" b="1" dirty="0"/>
              <a:t>going to college?</a:t>
            </a:r>
            <a:br>
              <a:rPr lang="en-US" dirty="0"/>
            </a:br>
            <a:r>
              <a:rPr lang="en-US" sz="3100" dirty="0"/>
              <a:t>not </a:t>
            </a:r>
            <a:r>
              <a:rPr lang="en-US" sz="3100" b="1" dirty="0"/>
              <a:t>getting into College C</a:t>
            </a:r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EB83D2-2DA7-D599-2471-C6C373DF0F8A}"/>
              </a:ext>
            </a:extLst>
          </p:cNvPr>
          <p:cNvGrpSpPr/>
          <p:nvPr/>
        </p:nvGrpSpPr>
        <p:grpSpPr>
          <a:xfrm>
            <a:off x="771442" y="4453931"/>
            <a:ext cx="1909158" cy="2039188"/>
            <a:chOff x="2228099" y="4522344"/>
            <a:chExt cx="1909158" cy="2039188"/>
          </a:xfrm>
        </p:grpSpPr>
        <p:pic>
          <p:nvPicPr>
            <p:cNvPr id="5" name="Picture 7" descr="Adoptable Rabbits | morabbit">
              <a:extLst>
                <a:ext uri="{FF2B5EF4-FFF2-40B4-BE49-F238E27FC236}">
                  <a16:creationId xmlns:a16="http://schemas.microsoft.com/office/drawing/2014/main" id="{D3B61B71-FAD3-257B-00B1-32A8A0486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099" y="4522344"/>
              <a:ext cx="1194816" cy="203918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Vertical Scroll 5">
              <a:extLst>
                <a:ext uri="{FF2B5EF4-FFF2-40B4-BE49-F238E27FC236}">
                  <a16:creationId xmlns:a16="http://schemas.microsoft.com/office/drawing/2014/main" id="{E2292C36-6A71-90F0-2B38-28EC428D3939}"/>
                </a:ext>
              </a:extLst>
            </p:cNvPr>
            <p:cNvSpPr/>
            <p:nvPr/>
          </p:nvSpPr>
          <p:spPr>
            <a:xfrm>
              <a:off x="3196918" y="4783528"/>
              <a:ext cx="940339" cy="923787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SAT: 1290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824AB1-ABD7-C999-7B8D-F256DB0DD851}"/>
              </a:ext>
            </a:extLst>
          </p:cNvPr>
          <p:cNvGrpSpPr/>
          <p:nvPr/>
        </p:nvGrpSpPr>
        <p:grpSpPr>
          <a:xfrm>
            <a:off x="8420054" y="4592252"/>
            <a:ext cx="1909158" cy="2039188"/>
            <a:chOff x="8730299" y="4673895"/>
            <a:chExt cx="1909158" cy="2039188"/>
          </a:xfrm>
        </p:grpSpPr>
        <p:sp>
          <p:nvSpPr>
            <p:cNvPr id="8" name="Vertical Scroll 7">
              <a:extLst>
                <a:ext uri="{FF2B5EF4-FFF2-40B4-BE49-F238E27FC236}">
                  <a16:creationId xmlns:a16="http://schemas.microsoft.com/office/drawing/2014/main" id="{341539C7-E5F0-76BC-6192-CEEFEC5AF31C}"/>
                </a:ext>
              </a:extLst>
            </p:cNvPr>
            <p:cNvSpPr/>
            <p:nvPr/>
          </p:nvSpPr>
          <p:spPr>
            <a:xfrm>
              <a:off x="9699118" y="4983567"/>
              <a:ext cx="940339" cy="923787"/>
            </a:xfrm>
            <a:prstGeom prst="verticalScroll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SAT: 1310</a:t>
              </a:r>
            </a:p>
          </p:txBody>
        </p:sp>
        <p:pic>
          <p:nvPicPr>
            <p:cNvPr id="9" name="Picture 7" descr="Adoptable Rabbits | morabbit">
              <a:extLst>
                <a:ext uri="{FF2B5EF4-FFF2-40B4-BE49-F238E27FC236}">
                  <a16:creationId xmlns:a16="http://schemas.microsoft.com/office/drawing/2014/main" id="{B349CDF4-C42A-6A3C-9D0E-65413CB2D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299" y="4673895"/>
              <a:ext cx="1194816" cy="203918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4C5DD23-F365-5950-DF72-CAB9466B3596}"/>
              </a:ext>
            </a:extLst>
          </p:cNvPr>
          <p:cNvSpPr/>
          <p:nvPr/>
        </p:nvSpPr>
        <p:spPr>
          <a:xfrm>
            <a:off x="1966258" y="1527158"/>
            <a:ext cx="3536471" cy="2212572"/>
          </a:xfrm>
          <a:prstGeom prst="wedgeRoundRectCallout">
            <a:avLst>
              <a:gd name="adj1" fmla="val -61201"/>
              <a:gd name="adj2" fmla="val 9210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Shucks, I didn’t get into college C.  </a:t>
            </a:r>
          </a:p>
          <a:p>
            <a:pPr algn="ctr"/>
            <a:r>
              <a:rPr lang="en-US" sz="2400" b="1" dirty="0"/>
              <a:t>I guess I just won’t go to college.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ACA075C2-E39C-A75E-E3D5-AAEEB7474AF1}"/>
              </a:ext>
            </a:extLst>
          </p:cNvPr>
          <p:cNvSpPr/>
          <p:nvPr/>
        </p:nvSpPr>
        <p:spPr>
          <a:xfrm>
            <a:off x="6389838" y="1538620"/>
            <a:ext cx="3536471" cy="2212572"/>
          </a:xfrm>
          <a:prstGeom prst="wedgeRoundRectCallout">
            <a:avLst>
              <a:gd name="adj1" fmla="val 27130"/>
              <a:gd name="adj2" fmla="val 9149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Yay, I got into college C!  </a:t>
            </a:r>
          </a:p>
          <a:p>
            <a:pPr algn="ctr"/>
            <a:r>
              <a:rPr lang="en-US" sz="2400" b="1" dirty="0"/>
              <a:t>I’ll go to college!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155AD19-EADC-4DE8-EBBA-F58DF3840B1A}"/>
              </a:ext>
            </a:extLst>
          </p:cNvPr>
          <p:cNvSpPr/>
          <p:nvPr/>
        </p:nvSpPr>
        <p:spPr>
          <a:xfrm>
            <a:off x="3446264" y="3412348"/>
            <a:ext cx="2559040" cy="1334067"/>
          </a:xfrm>
          <a:prstGeom prst="wedgeRoundRectCallout">
            <a:avLst>
              <a:gd name="adj1" fmla="val -44118"/>
              <a:gd name="adj2" fmla="val 21582"/>
              <a:gd name="adj3" fmla="val 16667"/>
            </a:avLst>
          </a:prstGeom>
          <a:solidFill>
            <a:srgbClr val="6592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…Or I guess I could just go to Stanford or something.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C232CCCE-C919-E617-44D8-7A217E364D6B}"/>
              </a:ext>
            </a:extLst>
          </p:cNvPr>
          <p:cNvSpPr/>
          <p:nvPr/>
        </p:nvSpPr>
        <p:spPr>
          <a:xfrm>
            <a:off x="9619977" y="2443640"/>
            <a:ext cx="2276503" cy="1635742"/>
          </a:xfrm>
          <a:prstGeom prst="wedgeRoundRectCallout">
            <a:avLst>
              <a:gd name="adj1" fmla="val -44118"/>
              <a:gd name="adj2" fmla="val 21582"/>
              <a:gd name="adj3" fmla="val 16667"/>
            </a:avLst>
          </a:prstGeom>
          <a:solidFill>
            <a:srgbClr val="6592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…Or maybe I don’t really want to go to college after all.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2447B3-C941-3341-1B4D-8F696A4FC920}"/>
              </a:ext>
            </a:extLst>
          </p:cNvPr>
          <p:cNvSpPr txBox="1"/>
          <p:nvPr/>
        </p:nvSpPr>
        <p:spPr>
          <a:xfrm>
            <a:off x="3273199" y="5183391"/>
            <a:ext cx="50251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C1516"/>
                </a:solidFill>
              </a:rPr>
              <a:t>SAT score doesn’t give </a:t>
            </a:r>
            <a:r>
              <a:rPr lang="en-US" sz="2800" b="1" dirty="0">
                <a:solidFill>
                  <a:srgbClr val="8C1516"/>
                </a:solidFill>
              </a:rPr>
              <a:t>sharp </a:t>
            </a:r>
            <a:r>
              <a:rPr lang="en-US" sz="2800" dirty="0">
                <a:solidFill>
                  <a:srgbClr val="8C1516"/>
                </a:solidFill>
              </a:rPr>
              <a:t>cut-off for going to college!</a:t>
            </a:r>
          </a:p>
          <a:p>
            <a:pPr algn="ctr"/>
            <a:r>
              <a:rPr lang="en-US" sz="3600" dirty="0">
                <a:solidFill>
                  <a:srgbClr val="8C1516"/>
                </a:solidFill>
              </a:rPr>
              <a:t>It’s a </a:t>
            </a:r>
            <a:r>
              <a:rPr lang="en-US" sz="3600" b="1" dirty="0">
                <a:solidFill>
                  <a:srgbClr val="8C1516"/>
                </a:solidFill>
              </a:rPr>
              <a:t>fuzzy </a:t>
            </a:r>
            <a:r>
              <a:rPr lang="en-US" sz="3600" dirty="0">
                <a:solidFill>
                  <a:srgbClr val="8C1516"/>
                </a:solidFill>
              </a:rPr>
              <a:t>cut-off!</a:t>
            </a:r>
          </a:p>
        </p:txBody>
      </p:sp>
    </p:spTree>
    <p:extLst>
      <p:ext uri="{BB962C8B-B14F-4D97-AF65-F5344CB8AC3E}">
        <p14:creationId xmlns:p14="http://schemas.microsoft.com/office/powerpoint/2010/main" val="25951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D53A-FAE7-EA4F-1E02-CAA9264A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52" y="12784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Fuzzy Regression Discontinuity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AD73-F416-50DB-EC15-04C3C0000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333" y="1529262"/>
            <a:ext cx="11021699" cy="4351338"/>
          </a:xfrm>
        </p:spPr>
        <p:txBody>
          <a:bodyPr/>
          <a:lstStyle/>
          <a:p>
            <a:r>
              <a:rPr lang="en-US" dirty="0"/>
              <a:t>Someone who gets above a 1300 on the SAT is more likely to get more education than someone who doesn’t.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They have the additional option of going to College C.</a:t>
            </a:r>
          </a:p>
          <a:p>
            <a:r>
              <a:rPr lang="en-US" dirty="0"/>
              <a:t>Now there’s discontinuity in the </a:t>
            </a:r>
            <a:r>
              <a:rPr lang="en-US" b="1" dirty="0"/>
              <a:t>intensity/likelihood </a:t>
            </a:r>
            <a:r>
              <a:rPr lang="en-US" dirty="0"/>
              <a:t>of treatment.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 a “sharp” discontinuity in getting the treatment.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E5E09C-0A48-2C5D-F2B0-9FA917C58BCA}"/>
              </a:ext>
            </a:extLst>
          </p:cNvPr>
          <p:cNvGrpSpPr/>
          <p:nvPr/>
        </p:nvGrpSpPr>
        <p:grpSpPr>
          <a:xfrm>
            <a:off x="3220871" y="4189863"/>
            <a:ext cx="5841241" cy="2374710"/>
            <a:chOff x="3220872" y="4189863"/>
            <a:chExt cx="4094328" cy="23747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963279-CAA0-D074-A09F-A782C2A467E0}"/>
                </a:ext>
              </a:extLst>
            </p:cNvPr>
            <p:cNvCxnSpPr/>
            <p:nvPr/>
          </p:nvCxnSpPr>
          <p:spPr>
            <a:xfrm>
              <a:off x="3220872" y="4189863"/>
              <a:ext cx="0" cy="2374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15E4D2-F02A-67A9-3923-49E47C5F26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872" y="6564573"/>
              <a:ext cx="40943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8A0F72D-9EE0-1E0E-9F08-81AB2F052BA7}"/>
              </a:ext>
            </a:extLst>
          </p:cNvPr>
          <p:cNvSpPr txBox="1"/>
          <p:nvPr/>
        </p:nvSpPr>
        <p:spPr>
          <a:xfrm>
            <a:off x="830723" y="4347637"/>
            <a:ext cx="2388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Pr</a:t>
            </a:r>
            <a:r>
              <a:rPr lang="en-US" sz="2400" dirty="0">
                <a:solidFill>
                  <a:schemeClr val="accent1"/>
                </a:solidFill>
              </a:rPr>
              <a:t>[Go to college]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DDD02C-CA43-D896-3374-99CAF9C92BA9}"/>
              </a:ext>
            </a:extLst>
          </p:cNvPr>
          <p:cNvSpPr txBox="1"/>
          <p:nvPr/>
        </p:nvSpPr>
        <p:spPr>
          <a:xfrm>
            <a:off x="8544766" y="6164463"/>
            <a:ext cx="1263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SAT score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31F8AE-D429-77A9-242F-78361124A373}"/>
              </a:ext>
            </a:extLst>
          </p:cNvPr>
          <p:cNvCxnSpPr>
            <a:cxnSpLocks/>
          </p:cNvCxnSpPr>
          <p:nvPr/>
        </p:nvCxnSpPr>
        <p:spPr>
          <a:xfrm flipV="1">
            <a:off x="6096000" y="4153891"/>
            <a:ext cx="0" cy="24161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85F1CF-9DA9-EE20-CBE0-CC6C5174FBFA}"/>
              </a:ext>
            </a:extLst>
          </p:cNvPr>
          <p:cNvSpPr txBox="1"/>
          <p:nvPr/>
        </p:nvSpPr>
        <p:spPr>
          <a:xfrm>
            <a:off x="5686122" y="6581135"/>
            <a:ext cx="81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1300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241532-BD7B-6342-2362-9754E4FC6A10}"/>
              </a:ext>
            </a:extLst>
          </p:cNvPr>
          <p:cNvCxnSpPr/>
          <p:nvPr/>
        </p:nvCxnSpPr>
        <p:spPr>
          <a:xfrm flipV="1">
            <a:off x="3220871" y="5604669"/>
            <a:ext cx="2875129" cy="74630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CD3376-7885-B1CF-F894-568155CF9D4B}"/>
              </a:ext>
            </a:extLst>
          </p:cNvPr>
          <p:cNvCxnSpPr/>
          <p:nvPr/>
        </p:nvCxnSpPr>
        <p:spPr>
          <a:xfrm flipV="1">
            <a:off x="6092652" y="4205319"/>
            <a:ext cx="2875129" cy="74630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32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7828-94DB-A02A-5EFB-4666A519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looks a lot like IV!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A642-6A51-3FCC-5AD2-6DE5DE595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Use “above or below the cutoff” as an instrument!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E0EE7-B1E4-382E-01EE-8549E90951FC}"/>
              </a:ext>
            </a:extLst>
          </p:cNvPr>
          <p:cNvSpPr txBox="1"/>
          <p:nvPr/>
        </p:nvSpPr>
        <p:spPr>
          <a:xfrm>
            <a:off x="1443958" y="2549762"/>
            <a:ext cx="258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SAT score &gt; 1300?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77ABC-4AED-DD38-5B89-D420EB47ACBA}"/>
              </a:ext>
            </a:extLst>
          </p:cNvPr>
          <p:cNvSpPr txBox="1"/>
          <p:nvPr/>
        </p:nvSpPr>
        <p:spPr>
          <a:xfrm>
            <a:off x="4631447" y="2759662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Did you go to college?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C6BA7E-E6DE-D008-D88B-0A954EB0F15C}"/>
              </a:ext>
            </a:extLst>
          </p:cNvPr>
          <p:cNvSpPr txBox="1"/>
          <p:nvPr/>
        </p:nvSpPr>
        <p:spPr>
          <a:xfrm>
            <a:off x="8643404" y="2805594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ln(earnings)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B6598B-2B5F-BDC5-AB3F-CEECD5E62874}"/>
              </a:ext>
            </a:extLst>
          </p:cNvPr>
          <p:cNvGrpSpPr/>
          <p:nvPr/>
        </p:nvGrpSpPr>
        <p:grpSpPr>
          <a:xfrm>
            <a:off x="1604814" y="3187062"/>
            <a:ext cx="8619276" cy="2424599"/>
            <a:chOff x="829678" y="4428714"/>
            <a:chExt cx="10049905" cy="2750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0FA3B54-4BC9-1D90-A0F2-D25494DCB3F3}"/>
                    </a:ext>
                  </a:extLst>
                </p:cNvPr>
                <p:cNvSpPr/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7678D2D-0233-8AEE-91DE-2829A6915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4684889"/>
                  <a:ext cx="1718650" cy="114017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583F316-F6C5-8BCA-B9EA-49B84E9E43F5}"/>
                    </a:ext>
                  </a:extLst>
                </p:cNvPr>
                <p:cNvSpPr/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850430-2647-EBE7-420B-E601177A9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933" y="4684889"/>
                  <a:ext cx="1718650" cy="114017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194A625-1C1B-90E1-D759-B84CEB900898}"/>
                    </a:ext>
                  </a:extLst>
                </p:cNvPr>
                <p:cNvSpPr/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194A625-1C1B-90E1-D759-B84CEB9008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822" y="4684889"/>
                  <a:ext cx="1718650" cy="114017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9BE35F-2802-1BE9-EEFD-A8B8BD7D3FD0}"/>
                </a:ext>
              </a:extLst>
            </p:cNvPr>
            <p:cNvCxnSpPr>
              <a:endCxn id="6" idx="2"/>
            </p:cNvCxnSpPr>
            <p:nvPr/>
          </p:nvCxnSpPr>
          <p:spPr>
            <a:xfrm>
              <a:off x="7080872" y="5254978"/>
              <a:ext cx="208006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AAE3EA-C49B-6512-7532-8D12ABAAAEDD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3118472" y="5254978"/>
              <a:ext cx="224375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77BAD3-68E6-26D0-DA82-8A3EC46B3F54}"/>
                </a:ext>
              </a:extLst>
            </p:cNvPr>
            <p:cNvSpPr/>
            <p:nvPr/>
          </p:nvSpPr>
          <p:spPr>
            <a:xfrm>
              <a:off x="2797139" y="5689600"/>
              <a:ext cx="6629083" cy="757351"/>
            </a:xfrm>
            <a:custGeom>
              <a:avLst/>
              <a:gdLst>
                <a:gd name="connsiteX0" fmla="*/ 36372 w 6629083"/>
                <a:gd name="connsiteY0" fmla="*/ 0 h 757351"/>
                <a:gd name="connsiteX1" fmla="*/ 668550 w 6629083"/>
                <a:gd name="connsiteY1" fmla="*/ 541867 h 757351"/>
                <a:gd name="connsiteX2" fmla="*/ 4608372 w 6629083"/>
                <a:gd name="connsiteY2" fmla="*/ 733778 h 757351"/>
                <a:gd name="connsiteX3" fmla="*/ 6629083 w 6629083"/>
                <a:gd name="connsiteY3" fmla="*/ 45156 h 7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083" h="757351">
                  <a:moveTo>
                    <a:pt x="36372" y="0"/>
                  </a:moveTo>
                  <a:cubicBezTo>
                    <a:pt x="-28539" y="209785"/>
                    <a:pt x="-93450" y="419571"/>
                    <a:pt x="668550" y="541867"/>
                  </a:cubicBezTo>
                  <a:cubicBezTo>
                    <a:pt x="1430550" y="664163"/>
                    <a:pt x="3614950" y="816563"/>
                    <a:pt x="4608372" y="733778"/>
                  </a:cubicBezTo>
                  <a:cubicBezTo>
                    <a:pt x="5601794" y="650993"/>
                    <a:pt x="6115438" y="348074"/>
                    <a:pt x="6629083" y="45156"/>
                  </a:cubicBezTo>
                </a:path>
              </a:pathLst>
            </a:custGeom>
            <a:ln w="38100"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&quot;No&quot; Symbol 10">
              <a:extLst>
                <a:ext uri="{FF2B5EF4-FFF2-40B4-BE49-F238E27FC236}">
                  <a16:creationId xmlns:a16="http://schemas.microsoft.com/office/drawing/2014/main" id="{87908F00-C3C7-C793-0EF8-C89176AA69AA}"/>
                </a:ext>
              </a:extLst>
            </p:cNvPr>
            <p:cNvSpPr/>
            <p:nvPr/>
          </p:nvSpPr>
          <p:spPr>
            <a:xfrm>
              <a:off x="7591694" y="5942053"/>
              <a:ext cx="818529" cy="804999"/>
            </a:xfrm>
            <a:prstGeom prst="noSmoking">
              <a:avLst>
                <a:gd name="adj" fmla="val 1546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7E79D600-57BC-0C6E-1C02-C3ECCCFDB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78" y="4428714"/>
              <a:ext cx="1614311" cy="1614311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63E8DF-23C8-AC9D-A608-51E1282790C7}"/>
                </a:ext>
              </a:extLst>
            </p:cNvPr>
            <p:cNvSpPr txBox="1"/>
            <p:nvPr/>
          </p:nvSpPr>
          <p:spPr>
            <a:xfrm>
              <a:off x="1392519" y="5995019"/>
              <a:ext cx="608668" cy="118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DE9D01-9681-A904-2000-6749CFA3F51C}"/>
              </a:ext>
            </a:extLst>
          </p:cNvPr>
          <p:cNvGrpSpPr/>
          <p:nvPr/>
        </p:nvGrpSpPr>
        <p:grpSpPr>
          <a:xfrm>
            <a:off x="703692" y="4270934"/>
            <a:ext cx="9156445" cy="2445206"/>
            <a:chOff x="703692" y="4270934"/>
            <a:chExt cx="9156445" cy="244520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F262B7-903C-8636-19C5-70EDC8A88054}"/>
                </a:ext>
              </a:extLst>
            </p:cNvPr>
            <p:cNvSpPr txBox="1"/>
            <p:nvPr/>
          </p:nvSpPr>
          <p:spPr>
            <a:xfrm>
              <a:off x="2476240" y="5885143"/>
              <a:ext cx="61671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Limit sample to students with SAT scores close to 1300 (aka control for Z)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C0BBEF0-8920-7455-A693-637C3955586C}"/>
                    </a:ext>
                  </a:extLst>
                </p:cNvPr>
                <p:cNvSpPr/>
                <p:nvPr/>
              </p:nvSpPr>
              <p:spPr>
                <a:xfrm>
                  <a:off x="760885" y="5198521"/>
                  <a:ext cx="1473996" cy="1005229"/>
                </a:xfrm>
                <a:prstGeom prst="ellipse">
                  <a:avLst/>
                </a:prstGeom>
                <a:solidFill>
                  <a:srgbClr val="67829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C0BBEF0-8920-7455-A693-637C395558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885" y="5198521"/>
                  <a:ext cx="1473996" cy="100522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A4F7D0-AA44-4E98-98FC-8520F27683B2}"/>
                </a:ext>
              </a:extLst>
            </p:cNvPr>
            <p:cNvSpPr txBox="1"/>
            <p:nvPr/>
          </p:nvSpPr>
          <p:spPr>
            <a:xfrm>
              <a:off x="703692" y="6182656"/>
              <a:ext cx="1477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SAT score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FB1FDFF-90B5-63E5-3B35-BAD7E1656E42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1497883" y="4418146"/>
              <a:ext cx="1039876" cy="780375"/>
            </a:xfrm>
            <a:prstGeom prst="straightConnector1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EF58C9C-0AF1-EE0A-1D62-A779B0B48B0D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V="1">
              <a:off x="2087533" y="4270934"/>
              <a:ext cx="3620468" cy="1075032"/>
            </a:xfrm>
            <a:prstGeom prst="straightConnector1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8D8694B-490E-5EA0-A5B0-AF9039056255}"/>
                </a:ext>
              </a:extLst>
            </p:cNvPr>
            <p:cNvSpPr/>
            <p:nvPr/>
          </p:nvSpPr>
          <p:spPr>
            <a:xfrm>
              <a:off x="2225615" y="4416725"/>
              <a:ext cx="7634522" cy="1520678"/>
            </a:xfrm>
            <a:custGeom>
              <a:avLst/>
              <a:gdLst>
                <a:gd name="connsiteX0" fmla="*/ 0 w 7634522"/>
                <a:gd name="connsiteY0" fmla="*/ 1311215 h 1520678"/>
                <a:gd name="connsiteX1" fmla="*/ 2242868 w 7634522"/>
                <a:gd name="connsiteY1" fmla="*/ 828135 h 1520678"/>
                <a:gd name="connsiteX2" fmla="*/ 5969479 w 7634522"/>
                <a:gd name="connsiteY2" fmla="*/ 1518249 h 1520678"/>
                <a:gd name="connsiteX3" fmla="*/ 7453223 w 7634522"/>
                <a:gd name="connsiteY3" fmla="*/ 534837 h 1520678"/>
                <a:gd name="connsiteX4" fmla="*/ 7556740 w 7634522"/>
                <a:gd name="connsiteY4" fmla="*/ 0 h 152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4522" h="1520678">
                  <a:moveTo>
                    <a:pt x="0" y="1311215"/>
                  </a:moveTo>
                  <a:cubicBezTo>
                    <a:pt x="623977" y="1052422"/>
                    <a:pt x="1247955" y="793629"/>
                    <a:pt x="2242868" y="828135"/>
                  </a:cubicBezTo>
                  <a:cubicBezTo>
                    <a:pt x="3237781" y="862641"/>
                    <a:pt x="5101087" y="1567132"/>
                    <a:pt x="5969479" y="1518249"/>
                  </a:cubicBezTo>
                  <a:cubicBezTo>
                    <a:pt x="6837871" y="1469366"/>
                    <a:pt x="7188680" y="787878"/>
                    <a:pt x="7453223" y="534837"/>
                  </a:cubicBezTo>
                  <a:cubicBezTo>
                    <a:pt x="7717766" y="281796"/>
                    <a:pt x="7637253" y="140898"/>
                    <a:pt x="7556740" y="0"/>
                  </a:cubicBezTo>
                </a:path>
              </a:pathLst>
            </a:custGeom>
            <a:ln w="38100"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94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62D6-96C7-3A68-7110-FC54F740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Regression as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609B-C02F-CC44-E8DE-0AAA54F6A8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73244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First stage: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Reduced form:</a:t>
                </a:r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is our estimate of the effect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609B-C02F-CC44-E8DE-0AAA54F6A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73244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B913DCF-D648-6138-1B00-02BB8B704228}"/>
              </a:ext>
            </a:extLst>
          </p:cNvPr>
          <p:cNvGrpSpPr/>
          <p:nvPr/>
        </p:nvGrpSpPr>
        <p:grpSpPr>
          <a:xfrm>
            <a:off x="977036" y="1474066"/>
            <a:ext cx="6357259" cy="1753804"/>
            <a:chOff x="977036" y="1474066"/>
            <a:chExt cx="6357259" cy="17538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6FC045-BB39-C24B-7CDB-014CCA20841F}"/>
                </a:ext>
              </a:extLst>
            </p:cNvPr>
            <p:cNvGrpSpPr/>
            <p:nvPr/>
          </p:nvGrpSpPr>
          <p:grpSpPr>
            <a:xfrm>
              <a:off x="5540991" y="1474066"/>
              <a:ext cx="1544757" cy="399178"/>
              <a:chOff x="5500048" y="1210890"/>
              <a:chExt cx="1544757" cy="39917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0AD5CC-56C8-4032-8192-0F85A01881DB}"/>
                  </a:ext>
                </a:extLst>
              </p:cNvPr>
              <p:cNvSpPr txBox="1"/>
              <p:nvPr/>
            </p:nvSpPr>
            <p:spPr>
              <a:xfrm>
                <a:off x="5891476" y="1210890"/>
                <a:ext cx="1153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SAT score</a:t>
                </a:r>
              </a:p>
            </p:txBody>
          </p:sp>
          <p:cxnSp>
            <p:nvCxnSpPr>
              <p:cNvPr id="5" name="Curved Connector 4">
                <a:extLst>
                  <a:ext uri="{FF2B5EF4-FFF2-40B4-BE49-F238E27FC236}">
                    <a16:creationId xmlns:a16="http://schemas.microsoft.com/office/drawing/2014/main" id="{7426DA91-55F1-EE16-5B33-F8591D8831A9}"/>
                  </a:ext>
                </a:extLst>
              </p:cNvPr>
              <p:cNvCxnSpPr>
                <a:cxnSpLocks/>
                <a:stCxn id="4" idx="1"/>
              </p:cNvCxnSpPr>
              <p:nvPr/>
            </p:nvCxnSpPr>
            <p:spPr>
              <a:xfrm rot="10800000" flipV="1">
                <a:off x="5500048" y="1395556"/>
                <a:ext cx="391428" cy="214512"/>
              </a:xfrm>
              <a:prstGeom prst="curvedConnector3">
                <a:avLst>
                  <a:gd name="adj1" fmla="val 98813"/>
                </a:avLst>
              </a:prstGeom>
              <a:ln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63BAE2-98A4-A3C2-8D7F-150041B8BF1E}"/>
                </a:ext>
              </a:extLst>
            </p:cNvPr>
            <p:cNvGrpSpPr/>
            <p:nvPr/>
          </p:nvGrpSpPr>
          <p:grpSpPr>
            <a:xfrm>
              <a:off x="4673944" y="2280155"/>
              <a:ext cx="2660351" cy="881923"/>
              <a:chOff x="4712198" y="2207448"/>
              <a:chExt cx="2660351" cy="88192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4DC7DF-0CE5-B0E5-E926-1FAA91344248}"/>
                  </a:ext>
                </a:extLst>
              </p:cNvPr>
              <p:cNvSpPr txBox="1"/>
              <p:nvPr/>
            </p:nvSpPr>
            <p:spPr>
              <a:xfrm>
                <a:off x="5169254" y="2443040"/>
                <a:ext cx="22032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1 if SAT score &gt; 1300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0 otherwise</a:t>
                </a:r>
              </a:p>
            </p:txBody>
          </p:sp>
          <p:cxnSp>
            <p:nvCxnSpPr>
              <p:cNvPr id="7" name="Curved Connector 6">
                <a:extLst>
                  <a:ext uri="{FF2B5EF4-FFF2-40B4-BE49-F238E27FC236}">
                    <a16:creationId xmlns:a16="http://schemas.microsoft.com/office/drawing/2014/main" id="{55DA37E1-022E-2283-8960-D86560DE76AE}"/>
                  </a:ext>
                </a:extLst>
              </p:cNvPr>
              <p:cNvCxnSpPr>
                <a:cxnSpLocks/>
                <a:stCxn id="6" idx="1"/>
              </p:cNvCxnSpPr>
              <p:nvPr/>
            </p:nvCxnSpPr>
            <p:spPr>
              <a:xfrm rot="10800000">
                <a:off x="4712198" y="2207448"/>
                <a:ext cx="457056" cy="558759"/>
              </a:xfrm>
              <a:prstGeom prst="curvedConnector2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0406F4-B824-93E8-29F1-BBCE3E73A604}"/>
                </a:ext>
              </a:extLst>
            </p:cNvPr>
            <p:cNvSpPr txBox="1"/>
            <p:nvPr/>
          </p:nvSpPr>
          <p:spPr>
            <a:xfrm>
              <a:off x="977036" y="2581539"/>
              <a:ext cx="23377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Treatment: </a:t>
              </a:r>
            </a:p>
            <a:p>
              <a:pPr algn="r"/>
              <a:r>
                <a:rPr lang="en-US" dirty="0">
                  <a:solidFill>
                    <a:schemeClr val="accent1"/>
                  </a:solidFill>
                </a:rPr>
                <a:t>Did you go to college?</a:t>
              </a:r>
            </a:p>
          </p:txBody>
        </p: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99E17C2B-5E11-948A-D997-3EA5C53C53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 flipV="1">
              <a:off x="3138985" y="2280155"/>
              <a:ext cx="175807" cy="624550"/>
            </a:xfrm>
            <a:prstGeom prst="curvedConnector4">
              <a:avLst>
                <a:gd name="adj1" fmla="val -130029"/>
                <a:gd name="adj2" fmla="val 75872"/>
              </a:avLst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07B130-967F-7C65-3973-96BE4C48B8D9}"/>
              </a:ext>
            </a:extLst>
          </p:cNvPr>
          <p:cNvGrpSpPr/>
          <p:nvPr/>
        </p:nvGrpSpPr>
        <p:grpSpPr>
          <a:xfrm>
            <a:off x="1265914" y="3829643"/>
            <a:ext cx="2422783" cy="670974"/>
            <a:chOff x="1143084" y="3870586"/>
            <a:chExt cx="2422783" cy="67097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C66C2E-E1C6-2600-0C17-49968C9991E7}"/>
                </a:ext>
              </a:extLst>
            </p:cNvPr>
            <p:cNvSpPr txBox="1"/>
            <p:nvPr/>
          </p:nvSpPr>
          <p:spPr>
            <a:xfrm>
              <a:off x="1143084" y="4172228"/>
              <a:ext cx="241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Outcome: ln(earnings)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FAD8B593-3F1E-3A78-3F69-025AD2814B08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 flipV="1">
              <a:off x="3553167" y="3870586"/>
              <a:ext cx="12700" cy="486308"/>
            </a:xfrm>
            <a:prstGeom prst="curvedConnector4">
              <a:avLst>
                <a:gd name="adj1" fmla="val 2176118"/>
                <a:gd name="adj2" fmla="val 68987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862991-33B8-4A5A-EC9F-45BB86657DD1}"/>
              </a:ext>
            </a:extLst>
          </p:cNvPr>
          <p:cNvGrpSpPr/>
          <p:nvPr/>
        </p:nvGrpSpPr>
        <p:grpSpPr>
          <a:xfrm>
            <a:off x="8503305" y="2119874"/>
            <a:ext cx="3307551" cy="2871092"/>
            <a:chOff x="8503305" y="2119874"/>
            <a:chExt cx="3307551" cy="28710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474C8D-AD1A-4698-2BE6-BD02A7695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78774" y="3640936"/>
              <a:ext cx="583056" cy="13500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4A3AC5E-499C-D7B3-0020-0D5438659B06}"/>
                    </a:ext>
                  </a:extLst>
                </p:cNvPr>
                <p:cNvSpPr txBox="1"/>
                <p:nvPr/>
              </p:nvSpPr>
              <p:spPr>
                <a:xfrm>
                  <a:off x="8503305" y="2119874"/>
                  <a:ext cx="3307551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>
                      <a:solidFill>
                        <a:srgbClr val="0070C0"/>
                      </a:solidFill>
                    </a:rPr>
                    <a:t>We can also add in nonlinear terms in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, or interaction terms between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, etc.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4A3AC5E-499C-D7B3-0020-0D5438659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3305" y="2119874"/>
                  <a:ext cx="3307551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766" t="-3226" r="-4981" b="-88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83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17003858-D03A-297B-479E-BECD39FB8AD5}"/>
              </a:ext>
            </a:extLst>
          </p:cNvPr>
          <p:cNvSpPr txBox="1"/>
          <p:nvPr/>
        </p:nvSpPr>
        <p:spPr>
          <a:xfrm>
            <a:off x="869157" y="6227425"/>
            <a:ext cx="10507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In this example monotonicity seems reasonable…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A11E1-A951-C690-A53B-9AAF87FB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1" y="11866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Do our assumptions hold?</a:t>
            </a:r>
            <a:br>
              <a:rPr lang="en-US" dirty="0"/>
            </a:br>
            <a:r>
              <a:rPr lang="en-US" sz="2400" dirty="0"/>
              <a:t>Which of these do we worry about with RD?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64DCA-D333-D38A-B8A4-9FF3C50E86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6127" y="1474019"/>
                <a:ext cx="7564403" cy="5391294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Relevance:  </a:t>
                </a:r>
                <a:r>
                  <a:rPr lang="en-US" sz="2400" dirty="0"/>
                  <a:t>Does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affect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:endParaRPr lang="en-US" sz="300" b="1" dirty="0"/>
              </a:p>
              <a:p>
                <a:endParaRPr lang="en-US" sz="500" b="1" dirty="0"/>
              </a:p>
              <a:p>
                <a:endParaRPr lang="en-US" sz="400" b="1" dirty="0"/>
              </a:p>
              <a:p>
                <a:r>
                  <a:rPr lang="en-US" sz="2400" b="1" dirty="0"/>
                  <a:t>Independence: </a:t>
                </a:r>
                <a:r>
                  <a:rPr lang="en-US" sz="2400" dirty="0"/>
                  <a:t>Conditional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,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independent from the potential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600" b="1" dirty="0"/>
              </a:p>
              <a:p>
                <a:pPr marL="0" indent="0">
                  <a:buNone/>
                </a:pPr>
                <a:endParaRPr lang="en-US" sz="1600" b="1" dirty="0"/>
              </a:p>
              <a:p>
                <a:r>
                  <a:rPr lang="en-US" sz="2400" b="1" dirty="0"/>
                  <a:t>Exclusion: </a:t>
                </a:r>
                <a:r>
                  <a:rPr lang="en-US" sz="2400" dirty="0"/>
                  <a:t>Can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affect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other than via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400" b="1" dirty="0"/>
              </a:p>
              <a:p>
                <a:endParaRPr lang="en-US" sz="100" b="1" dirty="0"/>
              </a:p>
              <a:p>
                <a:endParaRPr lang="en-US" sz="100" b="1" dirty="0"/>
              </a:p>
              <a:p>
                <a:endParaRPr lang="en-US" sz="1050" b="1" dirty="0"/>
              </a:p>
              <a:p>
                <a:endParaRPr lang="en-US" sz="2400" b="1" dirty="0"/>
              </a:p>
              <a:p>
                <a:r>
                  <a:rPr lang="en-US" sz="2400" b="1" dirty="0"/>
                  <a:t>Monotonicity: </a:t>
                </a:r>
                <a:r>
                  <a:rPr lang="en-US" sz="2400" dirty="0"/>
                  <a:t>Are there defiers?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64DCA-D333-D38A-B8A4-9FF3C50E86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127" y="1474019"/>
                <a:ext cx="7564403" cy="5391294"/>
              </a:xfrm>
              <a:blipFill>
                <a:blip r:embed="rId3"/>
                <a:stretch>
                  <a:fillRect l="-1173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E8AD4E1-D5BA-F795-4409-42B701A5B53F}"/>
              </a:ext>
            </a:extLst>
          </p:cNvPr>
          <p:cNvGrpSpPr/>
          <p:nvPr/>
        </p:nvGrpSpPr>
        <p:grpSpPr>
          <a:xfrm>
            <a:off x="8182975" y="433517"/>
            <a:ext cx="3521110" cy="2197643"/>
            <a:chOff x="5648961" y="4070290"/>
            <a:chExt cx="3538386" cy="22084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2008DDC-56A5-5A2C-6A83-219F8BF8AE3B}"/>
                </a:ext>
              </a:extLst>
            </p:cNvPr>
            <p:cNvGrpSpPr/>
            <p:nvPr/>
          </p:nvGrpSpPr>
          <p:grpSpPr>
            <a:xfrm>
              <a:off x="5648961" y="4102462"/>
              <a:ext cx="3538386" cy="2123937"/>
              <a:chOff x="787913" y="4465122"/>
              <a:chExt cx="3784087" cy="227142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67A6ACF-52C9-11EC-2B43-DF28CEB517BC}"/>
                  </a:ext>
                </a:extLst>
              </p:cNvPr>
              <p:cNvGrpSpPr/>
              <p:nvPr/>
            </p:nvGrpSpPr>
            <p:grpSpPr>
              <a:xfrm>
                <a:off x="1187532" y="4465122"/>
                <a:ext cx="3384468" cy="2054431"/>
                <a:chOff x="1187532" y="4465122"/>
                <a:chExt cx="3384468" cy="2054431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399B1C08-0C8D-25BF-CCBF-A33D04CD97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7532" y="4465122"/>
                  <a:ext cx="0" cy="205443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8B46B77-96B3-B7AC-674B-7AA317E109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87532" y="6492875"/>
                  <a:ext cx="3384468" cy="2667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9876C5A-8546-13A2-007E-77D97A6C050C}"/>
                  </a:ext>
                </a:extLst>
              </p:cNvPr>
              <p:cNvSpPr txBox="1"/>
              <p:nvPr/>
            </p:nvSpPr>
            <p:spPr>
              <a:xfrm>
                <a:off x="3518344" y="6498831"/>
                <a:ext cx="917912" cy="237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1"/>
                    </a:solidFill>
                  </a:rPr>
                  <a:t>Z (SAT Score)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15A83F-9F3B-EA8C-6F64-6EFE29D814D4}"/>
                  </a:ext>
                </a:extLst>
              </p:cNvPr>
              <p:cNvSpPr txBox="1"/>
              <p:nvPr/>
            </p:nvSpPr>
            <p:spPr>
              <a:xfrm rot="16200000">
                <a:off x="289251" y="5109152"/>
                <a:ext cx="1366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ln(Earnings)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BCAA11-D118-5DB5-9657-81F18EFC2368}"/>
                </a:ext>
              </a:extLst>
            </p:cNvPr>
            <p:cNvGrpSpPr/>
            <p:nvPr/>
          </p:nvGrpSpPr>
          <p:grpSpPr>
            <a:xfrm>
              <a:off x="7363549" y="4248759"/>
              <a:ext cx="587193" cy="2029956"/>
              <a:chOff x="10078499" y="4557566"/>
              <a:chExt cx="587193" cy="202995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DC473E9-EA8C-A4C4-B589-3DC1889C90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74513" y="4557566"/>
                <a:ext cx="0" cy="1744972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50B7F4-C03D-98FE-9A09-DB66505F8B62}"/>
                  </a:ext>
                </a:extLst>
              </p:cNvPr>
              <p:cNvSpPr txBox="1"/>
              <p:nvPr/>
            </p:nvSpPr>
            <p:spPr>
              <a:xfrm>
                <a:off x="10078499" y="6310523"/>
                <a:ext cx="5871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</a:rPr>
                  <a:t>1300</a:t>
                </a:r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21B1294-8F56-2797-6497-506DB4B56E48}"/>
                </a:ext>
              </a:extLst>
            </p:cNvPr>
            <p:cNvSpPr/>
            <p:nvPr/>
          </p:nvSpPr>
          <p:spPr>
            <a:xfrm>
              <a:off x="6096000" y="5296350"/>
              <a:ext cx="1560576" cy="505779"/>
            </a:xfrm>
            <a:custGeom>
              <a:avLst/>
              <a:gdLst>
                <a:gd name="connsiteX0" fmla="*/ 0 w 1560576"/>
                <a:gd name="connsiteY0" fmla="*/ 475488 h 505779"/>
                <a:gd name="connsiteX1" fmla="*/ 402336 w 1560576"/>
                <a:gd name="connsiteY1" fmla="*/ 499872 h 505779"/>
                <a:gd name="connsiteX2" fmla="*/ 1085088 w 1560576"/>
                <a:gd name="connsiteY2" fmla="*/ 377952 h 505779"/>
                <a:gd name="connsiteX3" fmla="*/ 1560576 w 1560576"/>
                <a:gd name="connsiteY3" fmla="*/ 0 h 50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76" h="505779">
                  <a:moveTo>
                    <a:pt x="0" y="475488"/>
                  </a:moveTo>
                  <a:cubicBezTo>
                    <a:pt x="110744" y="495808"/>
                    <a:pt x="221488" y="516128"/>
                    <a:pt x="402336" y="499872"/>
                  </a:cubicBezTo>
                  <a:cubicBezTo>
                    <a:pt x="583184" y="483616"/>
                    <a:pt x="892048" y="461264"/>
                    <a:pt x="1085088" y="377952"/>
                  </a:cubicBezTo>
                  <a:cubicBezTo>
                    <a:pt x="1278128" y="294640"/>
                    <a:pt x="1419352" y="147320"/>
                    <a:pt x="1560576" y="0"/>
                  </a:cubicBez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F8F0403-54A7-5F01-B318-F5BFFA7B076B}"/>
                </a:ext>
              </a:extLst>
            </p:cNvPr>
            <p:cNvSpPr/>
            <p:nvPr/>
          </p:nvSpPr>
          <p:spPr>
            <a:xfrm>
              <a:off x="7620000" y="4135817"/>
              <a:ext cx="1536192" cy="538741"/>
            </a:xfrm>
            <a:custGeom>
              <a:avLst/>
              <a:gdLst>
                <a:gd name="connsiteX0" fmla="*/ 0 w 1536192"/>
                <a:gd name="connsiteY0" fmla="*/ 538741 h 538741"/>
                <a:gd name="connsiteX1" fmla="*/ 341376 w 1536192"/>
                <a:gd name="connsiteY1" fmla="*/ 258325 h 538741"/>
                <a:gd name="connsiteX2" fmla="*/ 841248 w 1536192"/>
                <a:gd name="connsiteY2" fmla="*/ 26677 h 538741"/>
                <a:gd name="connsiteX3" fmla="*/ 1536192 w 1536192"/>
                <a:gd name="connsiteY3" fmla="*/ 14485 h 53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192" h="538741">
                  <a:moveTo>
                    <a:pt x="0" y="538741"/>
                  </a:moveTo>
                  <a:cubicBezTo>
                    <a:pt x="100584" y="441205"/>
                    <a:pt x="201168" y="343669"/>
                    <a:pt x="341376" y="258325"/>
                  </a:cubicBezTo>
                  <a:cubicBezTo>
                    <a:pt x="481584" y="172981"/>
                    <a:pt x="642112" y="67317"/>
                    <a:pt x="841248" y="26677"/>
                  </a:cubicBezTo>
                  <a:cubicBezTo>
                    <a:pt x="1040384" y="-13963"/>
                    <a:pt x="1288288" y="261"/>
                    <a:pt x="1536192" y="14485"/>
                  </a:cubicBez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82021D-A995-2242-A5A2-778EC87D1C0F}"/>
                </a:ext>
              </a:extLst>
            </p:cNvPr>
            <p:cNvGrpSpPr/>
            <p:nvPr/>
          </p:nvGrpSpPr>
          <p:grpSpPr>
            <a:xfrm>
              <a:off x="6046764" y="5355851"/>
              <a:ext cx="1527080" cy="521157"/>
              <a:chOff x="4866675" y="5775421"/>
              <a:chExt cx="1527080" cy="52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CC83832-47E8-78D2-42FC-1C9082563450}"/>
                  </a:ext>
                </a:extLst>
              </p:cNvPr>
              <p:cNvSpPr/>
              <p:nvPr/>
            </p:nvSpPr>
            <p:spPr>
              <a:xfrm>
                <a:off x="4866675" y="6170146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0F002B7-82C0-BE9D-3EA5-241A1F9A6660}"/>
                  </a:ext>
                </a:extLst>
              </p:cNvPr>
              <p:cNvSpPr/>
              <p:nvPr/>
            </p:nvSpPr>
            <p:spPr>
              <a:xfrm>
                <a:off x="5068271" y="6101692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1443D5A-C7AF-D3EB-FA7D-754B5125815C}"/>
                  </a:ext>
                </a:extLst>
              </p:cNvPr>
              <p:cNvSpPr/>
              <p:nvPr/>
            </p:nvSpPr>
            <p:spPr>
              <a:xfrm>
                <a:off x="5269866" y="6144154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81C623F-9F33-C3CB-C86C-09D76F48B34F}"/>
                  </a:ext>
                </a:extLst>
              </p:cNvPr>
              <p:cNvSpPr/>
              <p:nvPr/>
            </p:nvSpPr>
            <p:spPr>
              <a:xfrm>
                <a:off x="5461151" y="6067307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4BE8FF3-9863-1230-B69C-CA961B5FE79D}"/>
                  </a:ext>
                </a:extLst>
              </p:cNvPr>
              <p:cNvSpPr/>
              <p:nvPr/>
            </p:nvSpPr>
            <p:spPr>
              <a:xfrm>
                <a:off x="5663360" y="6099999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10211BB-038A-DFD1-400E-323587F834D6}"/>
                  </a:ext>
                </a:extLst>
              </p:cNvPr>
              <p:cNvSpPr/>
              <p:nvPr/>
            </p:nvSpPr>
            <p:spPr>
              <a:xfrm>
                <a:off x="5823106" y="6158695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97B2990-66E4-6F3E-A81E-E842307D1170}"/>
                  </a:ext>
                </a:extLst>
              </p:cNvPr>
              <p:cNvSpPr/>
              <p:nvPr/>
            </p:nvSpPr>
            <p:spPr>
              <a:xfrm>
                <a:off x="5904119" y="5987887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0B1D777-C527-E885-E233-B457705BA3EA}"/>
                  </a:ext>
                </a:extLst>
              </p:cNvPr>
              <p:cNvSpPr/>
              <p:nvPr/>
            </p:nvSpPr>
            <p:spPr>
              <a:xfrm>
                <a:off x="6056853" y="6025367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0B0BF74-E8C2-7DBB-01B3-A92489434398}"/>
                  </a:ext>
                </a:extLst>
              </p:cNvPr>
              <p:cNvSpPr/>
              <p:nvPr/>
            </p:nvSpPr>
            <p:spPr>
              <a:xfrm>
                <a:off x="6145483" y="5860345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3B7E47-D187-7FD7-0CE6-2403D3CBCF8F}"/>
                  </a:ext>
                </a:extLst>
              </p:cNvPr>
              <p:cNvSpPr/>
              <p:nvPr/>
            </p:nvSpPr>
            <p:spPr>
              <a:xfrm>
                <a:off x="6307466" y="5775421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C997140-941C-6485-E15A-B31D22C74954}"/>
                  </a:ext>
                </a:extLst>
              </p:cNvPr>
              <p:cNvSpPr/>
              <p:nvPr/>
            </p:nvSpPr>
            <p:spPr>
              <a:xfrm>
                <a:off x="6308831" y="5908348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918C805-AF6D-E888-61D2-ED3025051FBD}"/>
                  </a:ext>
                </a:extLst>
              </p:cNvPr>
              <p:cNvSpPr/>
              <p:nvPr/>
            </p:nvSpPr>
            <p:spPr>
              <a:xfrm>
                <a:off x="5511829" y="6211654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9EC02D-BA16-9E4E-49AC-68A7A3C6DBCD}"/>
                </a:ext>
              </a:extLst>
            </p:cNvPr>
            <p:cNvGrpSpPr/>
            <p:nvPr/>
          </p:nvGrpSpPr>
          <p:grpSpPr>
            <a:xfrm>
              <a:off x="7680907" y="4070290"/>
              <a:ext cx="1434576" cy="623811"/>
              <a:chOff x="6517793" y="4970356"/>
              <a:chExt cx="1434576" cy="623811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0DB91F7-1D6B-6614-AB3D-FE878381D3C3}"/>
                  </a:ext>
                </a:extLst>
              </p:cNvPr>
              <p:cNvSpPr/>
              <p:nvPr/>
            </p:nvSpPr>
            <p:spPr>
              <a:xfrm>
                <a:off x="6517793" y="5509243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EE2B332-BF64-5008-F038-697DB3948A94}"/>
                  </a:ext>
                </a:extLst>
              </p:cNvPr>
              <p:cNvSpPr/>
              <p:nvPr/>
            </p:nvSpPr>
            <p:spPr>
              <a:xfrm>
                <a:off x="6561833" y="5370951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E6B7F10-F332-9EC7-C4AD-2F869D418E04}"/>
                  </a:ext>
                </a:extLst>
              </p:cNvPr>
              <p:cNvSpPr/>
              <p:nvPr/>
            </p:nvSpPr>
            <p:spPr>
              <a:xfrm>
                <a:off x="6722453" y="5259150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9225A0-AEC0-F752-4FEB-B05229F8684B}"/>
                  </a:ext>
                </a:extLst>
              </p:cNvPr>
              <p:cNvSpPr/>
              <p:nvPr/>
            </p:nvSpPr>
            <p:spPr>
              <a:xfrm>
                <a:off x="6807377" y="5139917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485A2D8-EF49-3AB3-1ED0-4C8D153433F0}"/>
                  </a:ext>
                </a:extLst>
              </p:cNvPr>
              <p:cNvSpPr/>
              <p:nvPr/>
            </p:nvSpPr>
            <p:spPr>
              <a:xfrm>
                <a:off x="6957127" y="5211671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15B7805-7826-7B1C-C5AE-9DBB203BDC3E}"/>
                  </a:ext>
                </a:extLst>
              </p:cNvPr>
              <p:cNvSpPr/>
              <p:nvPr/>
            </p:nvSpPr>
            <p:spPr>
              <a:xfrm>
                <a:off x="7122217" y="5097455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CA5F745-D08B-FF5C-63A9-647B174D79F0}"/>
                  </a:ext>
                </a:extLst>
              </p:cNvPr>
              <p:cNvSpPr/>
              <p:nvPr/>
            </p:nvSpPr>
            <p:spPr>
              <a:xfrm>
                <a:off x="7322689" y="5016081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7144052-7F11-0277-BF05-8C0A88052AF1}"/>
                  </a:ext>
                </a:extLst>
              </p:cNvPr>
              <p:cNvSpPr/>
              <p:nvPr/>
            </p:nvSpPr>
            <p:spPr>
              <a:xfrm>
                <a:off x="7480699" y="5049702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D61B464-8AD4-A46C-6D9F-F8DBEDAD542B}"/>
                  </a:ext>
                </a:extLst>
              </p:cNvPr>
              <p:cNvSpPr/>
              <p:nvPr/>
            </p:nvSpPr>
            <p:spPr>
              <a:xfrm>
                <a:off x="7637529" y="4970356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DFDD4B5-94FE-C409-8600-46C4E968E2E5}"/>
                  </a:ext>
                </a:extLst>
              </p:cNvPr>
              <p:cNvSpPr/>
              <p:nvPr/>
            </p:nvSpPr>
            <p:spPr>
              <a:xfrm>
                <a:off x="7690656" y="5120768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882A89C-18C0-CBE8-9AF6-C91F89895B5E}"/>
                  </a:ext>
                </a:extLst>
              </p:cNvPr>
              <p:cNvSpPr/>
              <p:nvPr/>
            </p:nvSpPr>
            <p:spPr>
              <a:xfrm>
                <a:off x="7867445" y="5007239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F8C32F4-EACF-BECE-32E1-C96EE6E53725}"/>
                  </a:ext>
                </a:extLst>
              </p:cNvPr>
              <p:cNvSpPr/>
              <p:nvPr/>
            </p:nvSpPr>
            <p:spPr>
              <a:xfrm>
                <a:off x="6709758" y="5413412"/>
                <a:ext cx="84924" cy="84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C4F46E28-03FE-E926-90EE-EFF31D4E28E2}"/>
                </a:ext>
              </a:extLst>
            </p:cNvPr>
            <p:cNvSpPr/>
            <p:nvPr/>
          </p:nvSpPr>
          <p:spPr>
            <a:xfrm flipH="1">
              <a:off x="7160318" y="4737488"/>
              <a:ext cx="436926" cy="456017"/>
            </a:xfrm>
            <a:prstGeom prst="rightBrace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C027B0-A3FF-A3DD-61D7-496F7FD321A4}"/>
                    </a:ext>
                  </a:extLst>
                </p:cNvPr>
                <p:cNvSpPr txBox="1"/>
                <p:nvPr/>
              </p:nvSpPr>
              <p:spPr>
                <a:xfrm>
                  <a:off x="6864622" y="4768646"/>
                  <a:ext cx="388247" cy="384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C027B0-A3FF-A3DD-61D7-496F7FD321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622" y="4768646"/>
                  <a:ext cx="388247" cy="384208"/>
                </a:xfrm>
                <a:prstGeom prst="rect">
                  <a:avLst/>
                </a:prstGeom>
                <a:blipFill>
                  <a:blip r:embed="rId5"/>
                  <a:stretch>
                    <a:fillRect t="-3226"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739ED92-FA8B-E6F9-F29B-2C17B9223FED}"/>
              </a:ext>
            </a:extLst>
          </p:cNvPr>
          <p:cNvSpPr txBox="1"/>
          <p:nvPr/>
        </p:nvSpPr>
        <p:spPr>
          <a:xfrm>
            <a:off x="906326" y="3569526"/>
            <a:ext cx="9193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This holds automatically!  Conditional on Z, T is fixed!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0609FD-B308-8FA3-3B45-3CE60D9BF303}"/>
              </a:ext>
            </a:extLst>
          </p:cNvPr>
          <p:cNvSpPr txBox="1"/>
          <p:nvPr/>
        </p:nvSpPr>
        <p:spPr>
          <a:xfrm>
            <a:off x="906326" y="4599125"/>
            <a:ext cx="117206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Hopefully not, if the cutoff is arbitrary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But not slam dunk... </a:t>
            </a:r>
            <a:r>
              <a:rPr lang="en-US" sz="1600" dirty="0">
                <a:solidFill>
                  <a:schemeClr val="accent1"/>
                </a:solidFill>
              </a:rPr>
              <a:t>e.g., T affects </a:t>
            </a:r>
            <a:r>
              <a:rPr lang="en-US" sz="1600" i="1" dirty="0">
                <a:solidFill>
                  <a:schemeClr val="accent1"/>
                </a:solidFill>
              </a:rPr>
              <a:t>where</a:t>
            </a:r>
            <a:r>
              <a:rPr lang="en-US" sz="1600" dirty="0">
                <a:solidFill>
                  <a:schemeClr val="accent1"/>
                </a:solidFill>
              </a:rPr>
              <a:t> you go to college, which may affect earnings in a variety of ways. Manipulation may be a concern.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93EB671-79F2-38DA-3361-E2F225AE78C3}"/>
              </a:ext>
            </a:extLst>
          </p:cNvPr>
          <p:cNvGrpSpPr/>
          <p:nvPr/>
        </p:nvGrpSpPr>
        <p:grpSpPr>
          <a:xfrm>
            <a:off x="915933" y="1476805"/>
            <a:ext cx="7267042" cy="1186309"/>
            <a:chOff x="915933" y="1476805"/>
            <a:chExt cx="7267042" cy="118630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9FE01FF-7B6A-F7FE-7AEA-C125AB9FB76E}"/>
                </a:ext>
              </a:extLst>
            </p:cNvPr>
            <p:cNvSpPr txBox="1"/>
            <p:nvPr/>
          </p:nvSpPr>
          <p:spPr>
            <a:xfrm>
              <a:off x="915933" y="1924450"/>
              <a:ext cx="664844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1"/>
                  </a:solidFill>
                </a:rPr>
                <a:t>If the picture looks like this, it seems to…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/>
                  </a:solidFill>
                </a:rPr>
                <a:t>(But this picture is made-up; real examples soon!)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3A0A279A-4317-279D-C2D1-892F50D1A1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3941" y="1476805"/>
              <a:ext cx="1049034" cy="701909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5221DF8-A55E-5762-AB2B-1DB236B42C01}"/>
              </a:ext>
            </a:extLst>
          </p:cNvPr>
          <p:cNvGrpSpPr/>
          <p:nvPr/>
        </p:nvGrpSpPr>
        <p:grpSpPr>
          <a:xfrm>
            <a:off x="8490528" y="5204409"/>
            <a:ext cx="3914257" cy="2038192"/>
            <a:chOff x="9200117" y="5186778"/>
            <a:chExt cx="3914257" cy="2038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9C53CBE1-6AF6-D919-BC58-DC22206A4E4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200117" y="5467910"/>
                  <a:ext cx="3914257" cy="17570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1600" dirty="0">
                      <a:solidFill>
                        <a:schemeClr val="accent5"/>
                      </a:solidFill>
                    </a:rPr>
                    <a:t> SAT score &gt; 1300?</a:t>
                  </a:r>
                </a:p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r>
                    <a:rPr lang="en-US" sz="1600" dirty="0">
                      <a:solidFill>
                        <a:schemeClr val="accent5"/>
                      </a:solidFill>
                    </a:rPr>
                    <a:t>: SAT score </a:t>
                  </a:r>
                  <a:r>
                    <a:rPr lang="en-US" sz="14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(observable we control for)</a:t>
                  </a:r>
                </a:p>
                <a:p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1600" dirty="0">
                      <a:solidFill>
                        <a:schemeClr val="accent5"/>
                      </a:solidFill>
                    </a:rPr>
                    <a:t>: Did you go to college? </a:t>
                  </a:r>
                  <a:r>
                    <a:rPr lang="en-US" sz="14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(treatment)</a:t>
                  </a:r>
                  <a:endParaRPr lang="en-US" sz="16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sz="1600" dirty="0">
                      <a:solidFill>
                        <a:schemeClr val="accent5"/>
                      </a:solidFill>
                    </a:rPr>
                    <a:t>: ln(earnings) </a:t>
                  </a:r>
                  <a:r>
                    <a:rPr lang="en-US" sz="14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(outcome)</a:t>
                  </a:r>
                  <a:endParaRPr lang="en-US" sz="16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9C53CBE1-6AF6-D919-BC58-DC22206A4E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0117" y="5467910"/>
                  <a:ext cx="3914257" cy="1757060"/>
                </a:xfrm>
                <a:prstGeom prst="rect">
                  <a:avLst/>
                </a:prstGeom>
                <a:blipFill>
                  <a:blip r:embed="rId6"/>
                  <a:stretch>
                    <a:fillRect l="-645" t="-2143"/>
                  </a:stretch>
                </a:blipFill>
                <a:ln>
                  <a:solidFill>
                    <a:schemeClr val="accent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Picture 2" descr="Hounder Black Red Honey Burst with Stiletto Hard Case">
              <a:extLst>
                <a:ext uri="{FF2B5EF4-FFF2-40B4-BE49-F238E27FC236}">
                  <a16:creationId xmlns:a16="http://schemas.microsoft.com/office/drawing/2014/main" id="{DC88FC0B-D1B8-478D-0079-34B1745AC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8063" y="5186778"/>
              <a:ext cx="546961" cy="562264"/>
            </a:xfrm>
            <a:prstGeom prst="rect">
              <a:avLst/>
            </a:prstGeom>
            <a:noFill/>
            <a:effectLst>
              <a:glow rad="63500">
                <a:srgbClr val="FFFF0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5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0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9C69-B166-DA98-18E4-BBD0FA82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0A6E26-0970-E134-182C-C5E477CFDD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usual, if </a:t>
                </a:r>
                <a:r>
                  <a:rPr lang="en-US" dirty="0" err="1"/>
                  <a:t>assms</a:t>
                </a:r>
                <a:r>
                  <a:rPr lang="en-US" dirty="0"/>
                  <a:t> hold, we can interpret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dirty="0"/>
                  <a:t> as the 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for the population of compliers.</a:t>
                </a:r>
              </a:p>
              <a:p>
                <a:endParaRPr lang="en-US" dirty="0"/>
              </a:p>
              <a:p>
                <a:r>
                  <a:rPr lang="en-US" dirty="0"/>
                  <a:t>In this case, compliers are people with scores close to 1300 like: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0A6E26-0970-E134-182C-C5E477CFD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264011-967F-EBAF-A965-D0EA3B7777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9525" y="262810"/>
                <a:ext cx="5412475" cy="17570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First stage: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Reduced form: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0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acc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2000" dirty="0"/>
                  <a:t> is our estimate of the effect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264011-967F-EBAF-A965-D0EA3B777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525" y="262810"/>
                <a:ext cx="5412475" cy="1757060"/>
              </a:xfrm>
              <a:prstGeom prst="rect">
                <a:avLst/>
              </a:prstGeom>
              <a:blipFill>
                <a:blip r:embed="rId4"/>
                <a:stretch>
                  <a:fillRect l="-935" t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E508276-84DD-040C-2DA3-787B0089AC98}"/>
              </a:ext>
            </a:extLst>
          </p:cNvPr>
          <p:cNvGrpSpPr/>
          <p:nvPr/>
        </p:nvGrpSpPr>
        <p:grpSpPr>
          <a:xfrm>
            <a:off x="556070" y="3866774"/>
            <a:ext cx="10426754" cy="2991226"/>
            <a:chOff x="212703" y="3721857"/>
            <a:chExt cx="10426754" cy="29912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ECC3D7-F587-9B38-7537-9958FF07C968}"/>
                </a:ext>
              </a:extLst>
            </p:cNvPr>
            <p:cNvGrpSpPr/>
            <p:nvPr/>
          </p:nvGrpSpPr>
          <p:grpSpPr>
            <a:xfrm>
              <a:off x="212703" y="4629893"/>
              <a:ext cx="1871870" cy="2039188"/>
              <a:chOff x="1359115" y="4616663"/>
              <a:chExt cx="1871870" cy="2039188"/>
            </a:xfrm>
          </p:grpSpPr>
          <p:pic>
            <p:nvPicPr>
              <p:cNvPr id="6" name="Picture 7" descr="Adoptable Rabbits | morabbit">
                <a:extLst>
                  <a:ext uri="{FF2B5EF4-FFF2-40B4-BE49-F238E27FC236}">
                    <a16:creationId xmlns:a16="http://schemas.microsoft.com/office/drawing/2014/main" id="{ACC9A7ED-758C-CF7C-BEFA-B430A15B93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6169" y="4616663"/>
                <a:ext cx="1194816" cy="203918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Vertical Scroll 6">
                <a:extLst>
                  <a:ext uri="{FF2B5EF4-FFF2-40B4-BE49-F238E27FC236}">
                    <a16:creationId xmlns:a16="http://schemas.microsoft.com/office/drawing/2014/main" id="{3A5522E6-45D0-12A0-CF4B-690AFA00F941}"/>
                  </a:ext>
                </a:extLst>
              </p:cNvPr>
              <p:cNvSpPr/>
              <p:nvPr/>
            </p:nvSpPr>
            <p:spPr>
              <a:xfrm>
                <a:off x="1359115" y="4846590"/>
                <a:ext cx="940339" cy="923787"/>
              </a:xfrm>
              <a:prstGeom prst="verticalScroll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SAT: 1290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E202B7-2937-7753-069C-403193D83A4C}"/>
                </a:ext>
              </a:extLst>
            </p:cNvPr>
            <p:cNvGrpSpPr/>
            <p:nvPr/>
          </p:nvGrpSpPr>
          <p:grpSpPr>
            <a:xfrm>
              <a:off x="8767587" y="4673895"/>
              <a:ext cx="1871870" cy="2039188"/>
              <a:chOff x="8767587" y="4673895"/>
              <a:chExt cx="1871870" cy="2039188"/>
            </a:xfrm>
          </p:grpSpPr>
          <p:sp>
            <p:nvSpPr>
              <p:cNvPr id="9" name="Vertical Scroll 8">
                <a:extLst>
                  <a:ext uri="{FF2B5EF4-FFF2-40B4-BE49-F238E27FC236}">
                    <a16:creationId xmlns:a16="http://schemas.microsoft.com/office/drawing/2014/main" id="{B2EE9C02-73FC-FC0E-E022-24171321826D}"/>
                  </a:ext>
                </a:extLst>
              </p:cNvPr>
              <p:cNvSpPr/>
              <p:nvPr/>
            </p:nvSpPr>
            <p:spPr>
              <a:xfrm>
                <a:off x="9699118" y="4983567"/>
                <a:ext cx="940339" cy="923787"/>
              </a:xfrm>
              <a:prstGeom prst="verticalScroll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SAT: 1310</a:t>
                </a:r>
              </a:p>
            </p:txBody>
          </p:sp>
          <p:pic>
            <p:nvPicPr>
              <p:cNvPr id="10" name="Picture 7" descr="Adoptable Rabbits | morabbit">
                <a:extLst>
                  <a:ext uri="{FF2B5EF4-FFF2-40B4-BE49-F238E27FC236}">
                    <a16:creationId xmlns:a16="http://schemas.microsoft.com/office/drawing/2014/main" id="{24573498-949D-D548-E0FD-45F54B8FCD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7587" y="4673895"/>
                <a:ext cx="1194816" cy="203918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6F6F2C63-D325-F611-BAE5-8F9DFF8AE9B6}"/>
                </a:ext>
              </a:extLst>
            </p:cNvPr>
            <p:cNvSpPr/>
            <p:nvPr/>
          </p:nvSpPr>
          <p:spPr>
            <a:xfrm>
              <a:off x="1621911" y="3721857"/>
              <a:ext cx="4317297" cy="1074902"/>
            </a:xfrm>
            <a:prstGeom prst="wedgeRoundRectCallout">
              <a:avLst>
                <a:gd name="adj1" fmla="val -43919"/>
                <a:gd name="adj2" fmla="val 78248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Shucks, I didn’t get into college C.  </a:t>
              </a:r>
            </a:p>
            <a:p>
              <a:pPr algn="ctr"/>
              <a:r>
                <a:rPr lang="en-US" sz="2000" b="1" dirty="0"/>
                <a:t>I guess I just won’t go to college.</a:t>
              </a:r>
            </a:p>
          </p:txBody>
        </p: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BBFCBCD8-226C-67DC-C1C2-CE2401511C43}"/>
                </a:ext>
              </a:extLst>
            </p:cNvPr>
            <p:cNvSpPr/>
            <p:nvPr/>
          </p:nvSpPr>
          <p:spPr>
            <a:xfrm>
              <a:off x="6172151" y="3817427"/>
              <a:ext cx="3272489" cy="979332"/>
            </a:xfrm>
            <a:prstGeom prst="wedgeRoundRectCallout">
              <a:avLst>
                <a:gd name="adj1" fmla="val 41310"/>
                <a:gd name="adj2" fmla="val 83130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Yay, I got into college C!  </a:t>
              </a:r>
            </a:p>
            <a:p>
              <a:pPr algn="ctr"/>
              <a:r>
                <a:rPr lang="en-US" sz="2000" b="1" dirty="0"/>
                <a:t>I’ll go to college!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7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534E-D19D-DC25-276A-99DF3C94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Next up… </a:t>
            </a:r>
            <a:br>
              <a:rPr lang="en-US" dirty="0"/>
            </a:br>
            <a:r>
              <a:rPr lang="en-US" dirty="0"/>
              <a:t>How does this play out with real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7A6A2-0C4E-DB3B-B91A-594E96643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change the set-up slightly…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= above the cutoff?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= SAT score / GPA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</a:t>
                </a:r>
                <a:r>
                  <a:rPr lang="en-US" strike="sngStrike" dirty="0">
                    <a:solidFill>
                      <a:schemeClr val="bg2">
                        <a:lumMod val="75000"/>
                      </a:schemeClr>
                    </a:solidFill>
                  </a:rPr>
                  <a:t>did you go to college? </a:t>
                </a:r>
                <a:r>
                  <a:rPr lang="en-US" dirty="0">
                    <a:solidFill>
                      <a:schemeClr val="accent1"/>
                    </a:solidFill>
                  </a:rPr>
                  <a:t>admitted to/attended College C?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earnings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7A6A2-0C4E-DB3B-B91A-594E96643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E270781-63C5-B8EA-683C-0C8ED0CA776C}"/>
              </a:ext>
            </a:extLst>
          </p:cNvPr>
          <p:cNvSpPr txBox="1"/>
          <p:nvPr/>
        </p:nvSpPr>
        <p:spPr>
          <a:xfrm>
            <a:off x="5116286" y="4387584"/>
            <a:ext cx="55446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This X is easier to see in real data.</a:t>
            </a:r>
          </a:p>
          <a:p>
            <a:pPr algn="ctr"/>
            <a:endParaRPr lang="en-US" sz="2000" dirty="0">
              <a:solidFill>
                <a:schemeClr val="accent2"/>
              </a:solidFill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It’s still fuzzy, since (a) the thresholds for admission aren’t that sharp, and (b) admission is not the same as attendance.</a:t>
            </a:r>
          </a:p>
        </p:txBody>
      </p:sp>
    </p:spTree>
    <p:extLst>
      <p:ext uri="{BB962C8B-B14F-4D97-AF65-F5344CB8AC3E}">
        <p14:creationId xmlns:p14="http://schemas.microsoft.com/office/powerpoint/2010/main" val="1864617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486B-CB5D-2B50-A041-76827EDD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 Example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8205E-2DA7-3761-F9EC-B4F90F966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8E6CAE9-6BAC-2722-F29D-EB8EB9FCB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41" y="224911"/>
            <a:ext cx="10344775" cy="161817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40210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581F8-7965-84DB-E8D8-415A2093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08995-1C07-4893-56A3-8A95827E0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big university had a clear GPA/SAT cutoff to get in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Big university not named in the paper, but widely understood to be the University of Pittsburgh (Pitt)</a:t>
                </a:r>
              </a:p>
              <a:p>
                <a:r>
                  <a:rPr lang="en-US" dirty="0"/>
                  <a:t>We can look around that cut-off to estimate the effect of going to [this university] on earnings!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which side of the cutoff were you?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did you attend Pitt?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ln(earnings)</a:t>
                </a:r>
              </a:p>
              <a:p>
                <a:r>
                  <a:rPr lang="en-US" dirty="0"/>
                  <a:t>The paper looks at white men who applied from 1986 to 1989.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08995-1C07-4893-56A3-8A95827E0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 r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7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EFE165-4EB1-B82C-CDE2-E682149AA6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17716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First stage: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have an effect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EFE165-4EB1-B82C-CDE2-E682149AA6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177166"/>
                <a:ext cx="10515600" cy="1325563"/>
              </a:xfrm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A4A7-9B38-6660-79A5-B7B76D83A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713" y="1864835"/>
            <a:ext cx="4081463" cy="35358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 looks like there really is a jump in attendance around the admissions cut-off.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Yay relevance!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312BF94-5518-E52A-7487-FEE257711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2000"/>
                    </a14:imgEffect>
                    <a14:imgEffect>
                      <a14:saturation sat="89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891" y="863199"/>
            <a:ext cx="7252822" cy="5313764"/>
          </a:xfrm>
          <a:prstGeom prst="rect">
            <a:avLst/>
          </a:prstGeom>
        </p:spPr>
      </p:pic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2D184EB1-5181-D0E5-4350-510583402862}"/>
              </a:ext>
            </a:extLst>
          </p:cNvPr>
          <p:cNvSpPr/>
          <p:nvPr/>
        </p:nvSpPr>
        <p:spPr>
          <a:xfrm>
            <a:off x="2045727" y="5994801"/>
            <a:ext cx="4629150" cy="8631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SAT pts vs cutoff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3B97089-881B-406A-A97D-AC4BCCA1F41B}"/>
              </a:ext>
            </a:extLst>
          </p:cNvPr>
          <p:cNvSpPr/>
          <p:nvPr/>
        </p:nvSpPr>
        <p:spPr>
          <a:xfrm rot="16200000">
            <a:off x="-1227376" y="3101737"/>
            <a:ext cx="3535839" cy="1062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Enrollment rate</a:t>
            </a:r>
          </a:p>
        </p:txBody>
      </p:sp>
    </p:spTree>
    <p:extLst>
      <p:ext uri="{BB962C8B-B14F-4D97-AF65-F5344CB8AC3E}">
        <p14:creationId xmlns:p14="http://schemas.microsoft.com/office/powerpoint/2010/main" val="238459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9B45-A89A-C070-E86F-14F33074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Regression Discontinuity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1735-53B5-7472-5C56-52B2C34C5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Big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Mechanics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Two examples about the returns to education</a:t>
            </a:r>
          </a:p>
        </p:txBody>
      </p:sp>
    </p:spTree>
    <p:extLst>
      <p:ext uri="{BB962C8B-B14F-4D97-AF65-F5344CB8AC3E}">
        <p14:creationId xmlns:p14="http://schemas.microsoft.com/office/powerpoint/2010/main" val="907002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A98D7C-7DFC-CDAF-93FC-DE5F755065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14577" y="-86540"/>
                <a:ext cx="11177588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Reduced form: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have an effect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A98D7C-7DFC-CDAF-93FC-DE5F75506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4577" y="-86540"/>
                <a:ext cx="11177588" cy="1325563"/>
              </a:xfrm>
              <a:blipFill>
                <a:blip r:embed="rId3"/>
                <a:stretch>
                  <a:fillRect l="-2270" r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E86235-EED7-0266-3F83-68D72D3BC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8610" y="1063387"/>
            <a:ext cx="8722332" cy="5138738"/>
          </a:xfrm>
          <a:prstGeom prst="rect">
            <a:avLst/>
          </a:prstGeom>
        </p:spPr>
      </p:pic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8BBD2FA0-D107-6F99-A884-3174A1B383ED}"/>
              </a:ext>
            </a:extLst>
          </p:cNvPr>
          <p:cNvSpPr/>
          <p:nvPr/>
        </p:nvSpPr>
        <p:spPr>
          <a:xfrm>
            <a:off x="2045727" y="5994801"/>
            <a:ext cx="4629150" cy="8631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SAT pts vs cutoff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1B2DD55-6EE9-2B9B-9557-DD5F7857B4E1}"/>
              </a:ext>
            </a:extLst>
          </p:cNvPr>
          <p:cNvSpPr/>
          <p:nvPr/>
        </p:nvSpPr>
        <p:spPr>
          <a:xfrm rot="16200000">
            <a:off x="-1227376" y="3101737"/>
            <a:ext cx="3535839" cy="1062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Log(Earnings)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6284-EA9A-E1EE-B410-0CAAB9E8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826" y="2075062"/>
            <a:ext cx="4048339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seems like there’s some jump in earnings around the cutoff.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It’s noisier, but statistically significant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82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60C0-80C8-1B05-1F2B-B3B3E929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15A30-EB8E-C6D4-70B1-8C700300D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D2C5C-0725-AB1E-25B1-A8E066AFD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94" y="1795640"/>
            <a:ext cx="11631706" cy="492284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A8C698-85FE-8D72-F8DD-ABF4574771CD}"/>
              </a:ext>
            </a:extLst>
          </p:cNvPr>
          <p:cNvSpPr/>
          <p:nvPr/>
        </p:nvSpPr>
        <p:spPr>
          <a:xfrm>
            <a:off x="7454152" y="52757"/>
            <a:ext cx="1470213" cy="169040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Reduced form</a:t>
            </a:r>
            <a:r>
              <a:rPr lang="en-US" sz="1200" dirty="0"/>
              <a:t>: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ATE of admission on earnings at the cutoff.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B104F11-525C-EB08-3438-86106FF15347}"/>
              </a:ext>
            </a:extLst>
          </p:cNvPr>
          <p:cNvSpPr/>
          <p:nvPr/>
        </p:nvSpPr>
        <p:spPr>
          <a:xfrm>
            <a:off x="9117106" y="52757"/>
            <a:ext cx="2841812" cy="5415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Outcome of 2SLS when…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B74631-C502-B29F-5EF5-603EE02E4E20}"/>
              </a:ext>
            </a:extLst>
          </p:cNvPr>
          <p:cNvSpPr/>
          <p:nvPr/>
        </p:nvSpPr>
        <p:spPr>
          <a:xfrm>
            <a:off x="9058836" y="646759"/>
            <a:ext cx="1470213" cy="109640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Treatment X is admission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62DF0C3-9BF3-6B29-02B2-2FC097F042A9}"/>
              </a:ext>
            </a:extLst>
          </p:cNvPr>
          <p:cNvSpPr/>
          <p:nvPr/>
        </p:nvSpPr>
        <p:spPr>
          <a:xfrm>
            <a:off x="10618693" y="659734"/>
            <a:ext cx="1470213" cy="109640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Treatment X is enrollment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293056B3-1E9D-A0A3-91A4-E3EDA65125D5}"/>
              </a:ext>
            </a:extLst>
          </p:cNvPr>
          <p:cNvSpPr/>
          <p:nvPr/>
        </p:nvSpPr>
        <p:spPr>
          <a:xfrm>
            <a:off x="7965144" y="1690689"/>
            <a:ext cx="537882" cy="364844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0260284-0634-9BC7-145B-25EB9BFDF742}"/>
              </a:ext>
            </a:extLst>
          </p:cNvPr>
          <p:cNvSpPr/>
          <p:nvPr/>
        </p:nvSpPr>
        <p:spPr>
          <a:xfrm>
            <a:off x="9587754" y="1690688"/>
            <a:ext cx="537882" cy="36484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7C639942-062F-215A-3F49-1EE3102D1E7A}"/>
              </a:ext>
            </a:extLst>
          </p:cNvPr>
          <p:cNvSpPr/>
          <p:nvPr/>
        </p:nvSpPr>
        <p:spPr>
          <a:xfrm>
            <a:off x="11120720" y="1651103"/>
            <a:ext cx="537882" cy="364844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85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3E9D-34B3-C9BD-61DC-94BB9488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them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CEC57-F580-8EE3-DFD1-CC1784F75D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Results of 2SLS: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≈0.223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replace “X=enroll at Pitt” with “X = admission to Pitt”,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≈0.135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Interpretation: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Attending Pitt caused a 24.9% increase in future earnings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Admission to Pitt caused a 14.4% increase in future earnings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(Both on average among compliers)</a:t>
                </a:r>
              </a:p>
              <a:p>
                <a:endParaRPr lang="en-US" dirty="0"/>
              </a:p>
              <a:p>
                <a:r>
                  <a:rPr lang="en-US" b="1" dirty="0"/>
                  <a:t>Note: </a:t>
                </a:r>
                <a:r>
                  <a:rPr lang="en-US" dirty="0"/>
                  <a:t>Marginal students who did not go to Pitt probably </a:t>
                </a:r>
                <a:r>
                  <a:rPr lang="en-US" i="1" dirty="0"/>
                  <a:t>did</a:t>
                </a:r>
                <a:r>
                  <a:rPr lang="en-US" dirty="0"/>
                  <a:t> go to another college.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Most didn’t make much money for the next 2-4 years, suggesting that they were in school.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CEC57-F580-8EE3-DFD1-CC1784F75D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  <a:blipFill>
                <a:blip r:embed="rId3"/>
                <a:stretch>
                  <a:fillRect l="-928"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78FAB66-2622-88E4-110A-82BC79BA614B}"/>
              </a:ext>
            </a:extLst>
          </p:cNvPr>
          <p:cNvGrpSpPr/>
          <p:nvPr/>
        </p:nvGrpSpPr>
        <p:grpSpPr>
          <a:xfrm>
            <a:off x="5209309" y="1027906"/>
            <a:ext cx="6012210" cy="925585"/>
            <a:chOff x="5209309" y="1027906"/>
            <a:chExt cx="6012210" cy="9255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5CED10F-EFDD-584F-2E75-6419C0B383CE}"/>
                    </a:ext>
                  </a:extLst>
                </p:cNvPr>
                <p:cNvSpPr txBox="1"/>
                <p:nvPr/>
              </p:nvSpPr>
              <p:spPr>
                <a:xfrm>
                  <a:off x="7287493" y="1027906"/>
                  <a:ext cx="3934026" cy="669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Outcome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𝑒𝑎𝑟𝑛𝑖𝑛𝑔𝑠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,</a:t>
                  </a:r>
                </a:p>
                <a:p>
                  <a:r>
                    <a:rPr lang="en-US" dirty="0">
                      <a:solidFill>
                        <a:schemeClr val="accent2"/>
                      </a:solidFill>
                    </a:rPr>
                    <a:t>So earnings multiply by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0.223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≈1.249</m:t>
                      </m:r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5CED10F-EFDD-584F-2E75-6419C0B38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7493" y="1027906"/>
                  <a:ext cx="3934026" cy="669992"/>
                </a:xfrm>
                <a:prstGeom prst="rect">
                  <a:avLst/>
                </a:prstGeom>
                <a:blipFill>
                  <a:blip r:embed="rId4"/>
                  <a:stretch>
                    <a:fillRect l="-1286" t="-5660"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D270FD5-8D14-D245-A80B-2671EA3D1000}"/>
                </a:ext>
              </a:extLst>
            </p:cNvPr>
            <p:cNvCxnSpPr>
              <a:stCxn id="4" idx="1"/>
            </p:cNvCxnSpPr>
            <p:nvPr/>
          </p:nvCxnSpPr>
          <p:spPr>
            <a:xfrm flipH="1">
              <a:off x="5209309" y="1362902"/>
              <a:ext cx="2078184" cy="59058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85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486B-CB5D-2B50-A041-76827EDD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 Example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8205E-2DA7-3761-F9EC-B4F90F96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969625" cy="1500187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A8504-7E08-1DD8-36CB-FB3C35BE800C}"/>
              </a:ext>
            </a:extLst>
          </p:cNvPr>
          <p:cNvSpPr txBox="1"/>
          <p:nvPr/>
        </p:nvSpPr>
        <p:spPr>
          <a:xfrm>
            <a:off x="1443446" y="457200"/>
            <a:ext cx="9522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Returns to College Admission for Academically Marginal Students</a:t>
            </a:r>
          </a:p>
          <a:p>
            <a:r>
              <a:rPr lang="en-US" sz="2400" dirty="0"/>
              <a:t>Seth Zimmerman, </a:t>
            </a:r>
            <a:r>
              <a:rPr lang="en-US" sz="2400" i="1" dirty="0"/>
              <a:t>Journal of Labor Economics</a:t>
            </a:r>
            <a:r>
              <a:rPr lang="en-US" sz="2400" dirty="0"/>
              <a:t>, Vol. 32, No. 4, October 2014, 711-754</a:t>
            </a:r>
          </a:p>
        </p:txBody>
      </p:sp>
    </p:spTree>
    <p:extLst>
      <p:ext uri="{BB962C8B-B14F-4D97-AF65-F5344CB8AC3E}">
        <p14:creationId xmlns:p14="http://schemas.microsoft.com/office/powerpoint/2010/main" val="2885540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F290-5F7A-2C69-C38D-E327FEEA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E97F-6C4A-25FE-19FF-861BA8485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3817"/>
            <a:ext cx="10924309" cy="4429453"/>
          </a:xfrm>
        </p:spPr>
        <p:txBody>
          <a:bodyPr>
            <a:normAutofit/>
          </a:bodyPr>
          <a:lstStyle/>
          <a:p>
            <a:r>
              <a:rPr lang="en-US" dirty="0"/>
              <a:t>Florida International University had a GPA cut-off* for admission</a:t>
            </a:r>
          </a:p>
          <a:p>
            <a:r>
              <a:rPr lang="en-US" dirty="0"/>
              <a:t>Same fuzzy RD strategy as earlier.</a:t>
            </a:r>
          </a:p>
          <a:p>
            <a:endParaRPr lang="en-US" dirty="0"/>
          </a:p>
          <a:p>
            <a:r>
              <a:rPr lang="en-US" dirty="0"/>
              <a:t>Some differences: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Different populations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Students rejected from FIU were unlikely to get into </a:t>
            </a:r>
            <a:r>
              <a:rPr lang="en-US" i="1" dirty="0">
                <a:solidFill>
                  <a:schemeClr val="accent1"/>
                </a:solidFill>
              </a:rPr>
              <a:t>any</a:t>
            </a:r>
            <a:r>
              <a:rPr lang="en-US" dirty="0">
                <a:solidFill>
                  <a:schemeClr val="accent1"/>
                </a:solidFill>
              </a:rPr>
              <a:t> state university, as FIU had a more generous admissions policy.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Students rejected from Pitt seemed likely to get into and go to another university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Changes interpretation of effect, but causal in both cases.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E45D8-D08F-F6D5-31D5-0940DBAECC2F}"/>
              </a:ext>
            </a:extLst>
          </p:cNvPr>
          <p:cNvSpPr txBox="1"/>
          <p:nvPr/>
        </p:nvSpPr>
        <p:spPr>
          <a:xfrm>
            <a:off x="374074" y="6211669"/>
            <a:ext cx="354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*GPA cutoff was dependent on having low enough SAT scores, which most of these applicants did.  Data is from late 1990s and early 2000s.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272F2A-5B13-555F-74DA-E1ACB2B11545}"/>
              </a:ext>
            </a:extLst>
          </p:cNvPr>
          <p:cNvGrpSpPr/>
          <p:nvPr/>
        </p:nvGrpSpPr>
        <p:grpSpPr>
          <a:xfrm>
            <a:off x="4464424" y="2090404"/>
            <a:ext cx="7077177" cy="1468139"/>
            <a:chOff x="4464424" y="2090404"/>
            <a:chExt cx="7077177" cy="146813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1F73248-1F81-F2A9-A711-0F77CFC717D2}"/>
                </a:ext>
              </a:extLst>
            </p:cNvPr>
            <p:cNvGrpSpPr/>
            <p:nvPr/>
          </p:nvGrpSpPr>
          <p:grpSpPr>
            <a:xfrm>
              <a:off x="7274974" y="2090404"/>
              <a:ext cx="4266627" cy="1468139"/>
              <a:chOff x="6300353" y="3096363"/>
              <a:chExt cx="5205847" cy="179132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F7B654B-5579-933F-A8E5-6B6100B2F642}"/>
                  </a:ext>
                </a:extLst>
              </p:cNvPr>
              <p:cNvGrpSpPr/>
              <p:nvPr/>
            </p:nvGrpSpPr>
            <p:grpSpPr>
              <a:xfrm>
                <a:off x="6300353" y="3102429"/>
                <a:ext cx="5205847" cy="1785257"/>
                <a:chOff x="6300353" y="3102429"/>
                <a:chExt cx="5205847" cy="1785257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E2E18F03-F8D5-30D4-04C1-26AFE6DAB5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3807" y="3241963"/>
                  <a:ext cx="4439993" cy="1016196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E0B4BF0C-EBC1-D907-7EA8-6E2265FDBE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01681" y="4258158"/>
                  <a:ext cx="4351289" cy="521207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CEE751A-0AC8-6B98-63EF-444349731A0A}"/>
                    </a:ext>
                  </a:extLst>
                </p:cNvPr>
                <p:cNvSpPr txBox="1"/>
                <p:nvPr/>
              </p:nvSpPr>
              <p:spPr>
                <a:xfrm>
                  <a:off x="6421877" y="3750061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Pitt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9358875-9A10-1CC7-655C-2DC9BC14B23F}"/>
                    </a:ext>
                  </a:extLst>
                </p:cNvPr>
                <p:cNvSpPr txBox="1"/>
                <p:nvPr/>
              </p:nvSpPr>
              <p:spPr>
                <a:xfrm>
                  <a:off x="6434844" y="4234989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FIU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93A7A88-1F1B-9CFD-F02B-A716C5E2ECAB}"/>
                    </a:ext>
                  </a:extLst>
                </p:cNvPr>
                <p:cNvSpPr/>
                <p:nvPr/>
              </p:nvSpPr>
              <p:spPr>
                <a:xfrm>
                  <a:off x="6300353" y="3102429"/>
                  <a:ext cx="5205847" cy="178525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98A5A7-1C14-7110-6E39-1B4B346AADE5}"/>
                  </a:ext>
                </a:extLst>
              </p:cNvPr>
              <p:cNvSpPr txBox="1"/>
              <p:nvPr/>
            </p:nvSpPr>
            <p:spPr>
              <a:xfrm>
                <a:off x="8678647" y="3096363"/>
                <a:ext cx="233589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accent1"/>
                    </a:solidFill>
                  </a:rPr>
                  <a:t>SAT scores today, according to </a:t>
                </a:r>
                <a:r>
                  <a:rPr lang="en-US" sz="800" dirty="0" err="1">
                    <a:solidFill>
                      <a:schemeClr val="accent1"/>
                    </a:solidFill>
                  </a:rPr>
                  <a:t>CollegeBoard.org</a:t>
                </a:r>
                <a:endParaRPr lang="en-US" sz="800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0BED7F30-D1AD-CC61-DFDE-BBFD4A2C0FB0}"/>
                </a:ext>
              </a:extLst>
            </p:cNvPr>
            <p:cNvCxnSpPr/>
            <p:nvPr/>
          </p:nvCxnSpPr>
          <p:spPr>
            <a:xfrm flipV="1">
              <a:off x="4464424" y="2777513"/>
              <a:ext cx="2810550" cy="781030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6063A1-5DA9-6E6B-F93F-8474553521CE}"/>
                </a:ext>
              </a:extLst>
            </p:cNvPr>
            <p:cNvSpPr txBox="1"/>
            <p:nvPr/>
          </p:nvSpPr>
          <p:spPr>
            <a:xfrm>
              <a:off x="5054956" y="3094545"/>
              <a:ext cx="543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e.g.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9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A723-F674-4647-26F0-D533B2C0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3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Some facts about this population</a:t>
            </a:r>
            <a:br>
              <a:rPr lang="en-US" dirty="0"/>
            </a:br>
            <a:r>
              <a:rPr lang="en-US" sz="1800" dirty="0"/>
              <a:t>All graduated from public HS in Florida between 1996 and 2002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E5C1E3B-195C-4A2B-61F9-DE8F2E6AE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529" y="1978025"/>
            <a:ext cx="7948188" cy="4667250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E5974233-BD87-888C-37A7-65CCB6881141}"/>
              </a:ext>
            </a:extLst>
          </p:cNvPr>
          <p:cNvSpPr/>
          <p:nvPr/>
        </p:nvSpPr>
        <p:spPr>
          <a:xfrm>
            <a:off x="8764438" y="1718398"/>
            <a:ext cx="914400" cy="9730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58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F290-5F7A-2C69-C38D-E327FEEA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E97F-6C4A-25FE-19FF-861BA8485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3817"/>
            <a:ext cx="11120719" cy="4429453"/>
          </a:xfrm>
        </p:spPr>
        <p:txBody>
          <a:bodyPr>
            <a:normAutofit/>
          </a:bodyPr>
          <a:lstStyle/>
          <a:p>
            <a:r>
              <a:rPr lang="en-US" dirty="0"/>
              <a:t>Florida International University had a GPA cut-off* for admission</a:t>
            </a:r>
          </a:p>
          <a:p>
            <a:r>
              <a:rPr lang="en-US" dirty="0"/>
              <a:t>Same fuzzy RD strategy as earlier.</a:t>
            </a:r>
          </a:p>
          <a:p>
            <a:endParaRPr lang="en-US" dirty="0"/>
          </a:p>
          <a:p>
            <a:r>
              <a:rPr lang="en-US" dirty="0"/>
              <a:t>Some differences: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Different populations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Students rejected from FIU were unlikely to get into </a:t>
            </a:r>
            <a:r>
              <a:rPr lang="en-US" i="1" dirty="0">
                <a:solidFill>
                  <a:schemeClr val="accent1"/>
                </a:solidFill>
              </a:rPr>
              <a:t>any</a:t>
            </a:r>
            <a:r>
              <a:rPr lang="en-US" dirty="0">
                <a:solidFill>
                  <a:schemeClr val="accent1"/>
                </a:solidFill>
              </a:rPr>
              <a:t> state university, as FIU had a more generous admissions policy. 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Students rejected from Pitt seemed likely to get into and go to another state university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E45D8-D08F-F6D5-31D5-0940DBAECC2F}"/>
              </a:ext>
            </a:extLst>
          </p:cNvPr>
          <p:cNvSpPr txBox="1"/>
          <p:nvPr/>
        </p:nvSpPr>
        <p:spPr>
          <a:xfrm>
            <a:off x="374074" y="6211669"/>
            <a:ext cx="354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*GPA cutoff was dependent on having low enough SAT scores, which most of these applicants did.  Data is from late 1990s and early 2000s.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F73248-1F81-F2A9-A711-0F77CFC717D2}"/>
              </a:ext>
            </a:extLst>
          </p:cNvPr>
          <p:cNvGrpSpPr/>
          <p:nvPr/>
        </p:nvGrpSpPr>
        <p:grpSpPr>
          <a:xfrm>
            <a:off x="7274974" y="2090404"/>
            <a:ext cx="4266627" cy="1468139"/>
            <a:chOff x="6300353" y="3096363"/>
            <a:chExt cx="5205847" cy="17913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7B654B-5579-933F-A8E5-6B6100B2F642}"/>
                </a:ext>
              </a:extLst>
            </p:cNvPr>
            <p:cNvGrpSpPr/>
            <p:nvPr/>
          </p:nvGrpSpPr>
          <p:grpSpPr>
            <a:xfrm>
              <a:off x="6300353" y="3102429"/>
              <a:ext cx="5205847" cy="1785257"/>
              <a:chOff x="6300353" y="3102429"/>
              <a:chExt cx="5205847" cy="178525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2E18F03-F8D5-30D4-04C1-26AFE6DAB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3807" y="3241963"/>
                <a:ext cx="4439993" cy="1016196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0B4BF0C-EBC1-D907-7EA8-6E2265FDB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1681" y="4258158"/>
                <a:ext cx="4351289" cy="521207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EE751A-0AC8-6B98-63EF-444349731A0A}"/>
                  </a:ext>
                </a:extLst>
              </p:cNvPr>
              <p:cNvSpPr txBox="1"/>
              <p:nvPr/>
            </p:nvSpPr>
            <p:spPr>
              <a:xfrm>
                <a:off x="6421877" y="3750061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Pitt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58875-9A10-1CC7-655C-2DC9BC14B23F}"/>
                  </a:ext>
                </a:extLst>
              </p:cNvPr>
              <p:cNvSpPr txBox="1"/>
              <p:nvPr/>
            </p:nvSpPr>
            <p:spPr>
              <a:xfrm>
                <a:off x="6434844" y="4234989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FIU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3A7A88-1F1B-9CFD-F02B-A716C5E2ECAB}"/>
                  </a:ext>
                </a:extLst>
              </p:cNvPr>
              <p:cNvSpPr/>
              <p:nvPr/>
            </p:nvSpPr>
            <p:spPr>
              <a:xfrm>
                <a:off x="6300353" y="3102429"/>
                <a:ext cx="5205847" cy="178525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98A5A7-1C14-7110-6E39-1B4B346AADE5}"/>
                </a:ext>
              </a:extLst>
            </p:cNvPr>
            <p:cNvSpPr txBox="1"/>
            <p:nvPr/>
          </p:nvSpPr>
          <p:spPr>
            <a:xfrm>
              <a:off x="8678647" y="3096363"/>
              <a:ext cx="23358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/>
                  </a:solidFill>
                </a:rPr>
                <a:t>SAT scores today, according to </a:t>
              </a:r>
              <a:r>
                <a:rPr lang="en-US" sz="800" dirty="0" err="1">
                  <a:solidFill>
                    <a:schemeClr val="accent1"/>
                  </a:solidFill>
                </a:rPr>
                <a:t>CollegeBoard.org</a:t>
              </a:r>
              <a:endParaRPr lang="en-US" sz="8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0BED7F30-D1AD-CC61-DFDE-BBFD4A2C0FB0}"/>
              </a:ext>
            </a:extLst>
          </p:cNvPr>
          <p:cNvCxnSpPr/>
          <p:nvPr/>
        </p:nvCxnSpPr>
        <p:spPr>
          <a:xfrm flipV="1">
            <a:off x="4464424" y="2777513"/>
            <a:ext cx="2810550" cy="78103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6063A1-5DA9-6E6B-F93F-8474553521CE}"/>
              </a:ext>
            </a:extLst>
          </p:cNvPr>
          <p:cNvSpPr txBox="1"/>
          <p:nvPr/>
        </p:nvSpPr>
        <p:spPr>
          <a:xfrm>
            <a:off x="5054956" y="3094545"/>
            <a:ext cx="54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e.g.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47A376-11EC-C12D-F9CB-99C0158478CE}"/>
              </a:ext>
            </a:extLst>
          </p:cNvPr>
          <p:cNvGrpSpPr/>
          <p:nvPr/>
        </p:nvGrpSpPr>
        <p:grpSpPr>
          <a:xfrm>
            <a:off x="3059742" y="5011340"/>
            <a:ext cx="6909011" cy="1765363"/>
            <a:chOff x="3059742" y="5011340"/>
            <a:chExt cx="6909011" cy="17653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E3D30D-15EA-3E4C-3931-E101DDDE1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1166" y="5271625"/>
              <a:ext cx="1697587" cy="150507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DDEAE3-AA32-8129-9422-7DAB4B48DB5C}"/>
                </a:ext>
              </a:extLst>
            </p:cNvPr>
            <p:cNvSpPr txBox="1"/>
            <p:nvPr/>
          </p:nvSpPr>
          <p:spPr>
            <a:xfrm>
              <a:off x="3059742" y="5011340"/>
              <a:ext cx="521142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0070C0"/>
                  </a:solidFill>
                </a:rPr>
                <a:t>Discuss: </a:t>
              </a:r>
              <a:r>
                <a:rPr lang="en-US" sz="2400" dirty="0">
                  <a:solidFill>
                    <a:srgbClr val="0070C0"/>
                  </a:solidFill>
                </a:rPr>
                <a:t>How do you expect the results to compare to the Pitt study?  Is the effect bigger?  Smaller?  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0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1FDD-DC92-009D-296E-D16EF59BE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3BD94-88E2-170B-6AF9-100FA7E45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VnZevYjL5f4KmeCG2N1uU?state=opened&amp;flow=Default&amp;onscreen=persist">
            <a:extLst>
              <a:ext uri="{FF2B5EF4-FFF2-40B4-BE49-F238E27FC236}">
                <a16:creationId xmlns:a16="http://schemas.microsoft.com/office/drawing/2014/main" id="{CCC3ADC0-0290-43AD-339E-046168F870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32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AB42-EAF6-5AEC-7DDE-3C371AEF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the results!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CDFC-289E-8CE0-7E02-CFA3FA873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3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EFE165-4EB1-B82C-CDE2-E682149AA6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17716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First stage: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have an effect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EFE165-4EB1-B82C-CDE2-E682149AA6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177166"/>
                <a:ext cx="10515600" cy="1325563"/>
              </a:xfrm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A4A7-9B38-6660-79A5-B7B76D83A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4049" y="2260399"/>
            <a:ext cx="2286001" cy="4253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It looks like there really is a jump in admission and attendance around the cut-off.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2D184EB1-5181-D0E5-4350-510583402862}"/>
              </a:ext>
            </a:extLst>
          </p:cNvPr>
          <p:cNvSpPr/>
          <p:nvPr/>
        </p:nvSpPr>
        <p:spPr>
          <a:xfrm>
            <a:off x="878326" y="6082151"/>
            <a:ext cx="3398424" cy="8631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GPA vs cutoff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21F676-CF5A-F904-6C11-FF8B31F7C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6" y="1148397"/>
            <a:ext cx="7540125" cy="5209541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73B97089-881B-406A-A97D-AC4BCCA1F41B}"/>
              </a:ext>
            </a:extLst>
          </p:cNvPr>
          <p:cNvSpPr/>
          <p:nvPr/>
        </p:nvSpPr>
        <p:spPr>
          <a:xfrm rot="16200000">
            <a:off x="6677102" y="2541112"/>
            <a:ext cx="3535839" cy="1062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Enrollment rate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90D7193-5273-DACF-80E7-E5CFD485C7FC}"/>
              </a:ext>
            </a:extLst>
          </p:cNvPr>
          <p:cNvSpPr/>
          <p:nvPr/>
        </p:nvSpPr>
        <p:spPr>
          <a:xfrm rot="16200000">
            <a:off x="-1251568" y="2541111"/>
            <a:ext cx="3535839" cy="1062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Admission rate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10E336F6-093D-58EA-BF47-F1B272DA6BD9}"/>
              </a:ext>
            </a:extLst>
          </p:cNvPr>
          <p:cNvSpPr/>
          <p:nvPr/>
        </p:nvSpPr>
        <p:spPr>
          <a:xfrm>
            <a:off x="4774076" y="6082150"/>
            <a:ext cx="3398424" cy="8631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GPA vs cutoff</a:t>
            </a:r>
          </a:p>
        </p:txBody>
      </p:sp>
    </p:spTree>
    <p:extLst>
      <p:ext uri="{BB962C8B-B14F-4D97-AF65-F5344CB8AC3E}">
        <p14:creationId xmlns:p14="http://schemas.microsoft.com/office/powerpoint/2010/main" val="349617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7F47-F85A-286B-3F35-0DA9E7E6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Discontinuity</a:t>
            </a:r>
            <a:br>
              <a:rPr lang="en-US" dirty="0"/>
            </a:br>
            <a:r>
              <a:rPr lang="en-US" sz="4800" dirty="0"/>
              <a:t>The big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F1034-0D9F-F5F0-AFDE-AD8CA31DD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3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2B4FDC0-FD2A-0F2B-3DA5-4E87FEC05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3" y="1172848"/>
            <a:ext cx="6500812" cy="5070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A98D7C-7DFC-CDAF-93FC-DE5F755065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7272" y="-89295"/>
                <a:ext cx="1170650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Reduced form: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have an effect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A98D7C-7DFC-CDAF-93FC-DE5F75506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7272" y="-89295"/>
                <a:ext cx="11706506" cy="1325563"/>
              </a:xfrm>
              <a:blipFill>
                <a:blip r:embed="rId4"/>
                <a:stretch>
                  <a:fillRect l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8BBD2FA0-D107-6F99-A884-3174A1B383ED}"/>
              </a:ext>
            </a:extLst>
          </p:cNvPr>
          <p:cNvSpPr/>
          <p:nvPr/>
        </p:nvSpPr>
        <p:spPr>
          <a:xfrm>
            <a:off x="2045727" y="5994801"/>
            <a:ext cx="4629150" cy="8631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GPA vs cutoff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1B2DD55-6EE9-2B9B-9557-DD5F7857B4E1}"/>
              </a:ext>
            </a:extLst>
          </p:cNvPr>
          <p:cNvSpPr/>
          <p:nvPr/>
        </p:nvSpPr>
        <p:spPr>
          <a:xfrm rot="16200000">
            <a:off x="-863044" y="2483883"/>
            <a:ext cx="3535839" cy="1062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6284-EA9A-E1EE-B410-0CAAB9E8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041" y="1703293"/>
            <a:ext cx="4074318" cy="45401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seems like there’s some jump in earnings around the cutoff.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Again, it is statistically significant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25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3E9D-34B3-C9BD-61DC-94BB9488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them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CEC57-F580-8EE3-DFD1-CC1784F75D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Estimated effect on earnings of admission to FIU: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22%</m:t>
                    </m:r>
                  </m:oMath>
                </a14:m>
                <a:endParaRPr lang="en-US" sz="3200" dirty="0"/>
              </a:p>
              <a:p>
                <a:pPr lvl="1"/>
                <a:endParaRPr lang="en-US" sz="2800" dirty="0">
                  <a:solidFill>
                    <a:schemeClr val="accent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(Compare to the effect of admission to Pitt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≈25%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CEC57-F580-8EE3-DFD1-CC1784F75D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  <a:blipFill>
                <a:blip r:embed="rId3"/>
                <a:stretch>
                  <a:fillRect l="-1327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183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DB9C-7FFD-D270-5FC7-C7EDAA96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Sanity-check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A6D58-B354-BB80-2761-3CD820FFB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Observable traits look “smooth” through the cut-off: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25D43D8-8BA1-DD28-D4DC-74A2A387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" b="49501"/>
          <a:stretch/>
        </p:blipFill>
        <p:spPr>
          <a:xfrm>
            <a:off x="669714" y="2630257"/>
            <a:ext cx="5890556" cy="4227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1B752E-FA33-F260-3AA0-1C36E5B15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312" y="2648186"/>
            <a:ext cx="5732182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6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A7C4-65F2-E9A7-29C5-50CC2649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Regression Discontinuity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61AB-23EF-B30D-7E21-C2A022D3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3226" cy="4351338"/>
          </a:xfrm>
        </p:spPr>
        <p:txBody>
          <a:bodyPr/>
          <a:lstStyle/>
          <a:p>
            <a:r>
              <a:rPr lang="en-US" dirty="0"/>
              <a:t>It shows up everywhere!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Sharp-</a:t>
            </a:r>
            <a:r>
              <a:rPr lang="en-US" dirty="0" err="1">
                <a:solidFill>
                  <a:schemeClr val="accent1"/>
                </a:solidFill>
              </a:rPr>
              <a:t>ish</a:t>
            </a:r>
            <a:r>
              <a:rPr lang="en-US" dirty="0">
                <a:solidFill>
                  <a:schemeClr val="accent1"/>
                </a:solidFill>
              </a:rPr>
              <a:t> cut-offs are common!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can leverage them to understand the treatment effect near the cut-off.</a:t>
            </a:r>
          </a:p>
          <a:p>
            <a:endParaRPr lang="en-US" dirty="0"/>
          </a:p>
          <a:p>
            <a:r>
              <a:rPr lang="en-US" dirty="0"/>
              <a:t>But we should be careful!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McCrary test: make sure running variable is smooth through the cut-off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Also check to make sure covariates are smooth through the cut-off</a:t>
            </a:r>
          </a:p>
        </p:txBody>
      </p:sp>
    </p:spTree>
    <p:extLst>
      <p:ext uri="{BB962C8B-B14F-4D97-AF65-F5344CB8AC3E}">
        <p14:creationId xmlns:p14="http://schemas.microsoft.com/office/powerpoint/2010/main" val="27858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6734B-3295-B50B-2954-F9A5B53E4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CC53-6130-1D65-BDD6-AAA1A23C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Lots of methods</a:t>
            </a:r>
            <a:br>
              <a:rPr lang="en-US" dirty="0"/>
            </a:br>
            <a:r>
              <a:rPr lang="en-US" sz="2400" dirty="0"/>
              <a:t>For measuring some notion of “returns to education”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A05E4-FF4C-7D74-1F05-13A6447D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9353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Regression controlling for all of the (observable) things!</a:t>
            </a:r>
          </a:p>
          <a:p>
            <a:r>
              <a:rPr lang="en-US" dirty="0">
                <a:solidFill>
                  <a:schemeClr val="accent1"/>
                </a:solidFill>
              </a:rPr>
              <a:t>Twin studies</a:t>
            </a:r>
          </a:p>
          <a:p>
            <a:r>
              <a:rPr lang="en-US" dirty="0">
                <a:solidFill>
                  <a:schemeClr val="accent1"/>
                </a:solidFill>
              </a:rPr>
              <a:t>Instrumental variables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Proximity to college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Quarter of birth</a:t>
            </a:r>
          </a:p>
          <a:p>
            <a:r>
              <a:rPr lang="en-US" dirty="0">
                <a:solidFill>
                  <a:schemeClr val="accent1"/>
                </a:solidFill>
              </a:rPr>
              <a:t>Regression Discontinuity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GPA/SAT cut-offs</a:t>
            </a:r>
          </a:p>
        </p:txBody>
      </p:sp>
    </p:spTree>
    <p:extLst>
      <p:ext uri="{BB962C8B-B14F-4D97-AF65-F5344CB8AC3E}">
        <p14:creationId xmlns:p14="http://schemas.microsoft.com/office/powerpoint/2010/main" val="33597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28B08-E61A-3AD4-97F2-3AD49F79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A787-5CD7-8D53-AC09-852CB9C6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do you find the most compelling?</a:t>
            </a:r>
            <a:br>
              <a:rPr lang="en-US" dirty="0"/>
            </a:br>
            <a:r>
              <a:rPr lang="en-US" sz="2800" dirty="0"/>
              <a:t>For measuring some notion of “returns to education”?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D6B8E-99DE-C8B0-0CBA-F7B2010D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9353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Regression controlling for all of the (observable) things!</a:t>
            </a:r>
          </a:p>
          <a:p>
            <a:r>
              <a:rPr lang="en-US" dirty="0">
                <a:solidFill>
                  <a:schemeClr val="accent1"/>
                </a:solidFill>
              </a:rPr>
              <a:t>Twin studies</a:t>
            </a:r>
          </a:p>
          <a:p>
            <a:r>
              <a:rPr lang="en-US" dirty="0">
                <a:solidFill>
                  <a:schemeClr val="accent1"/>
                </a:solidFill>
              </a:rPr>
              <a:t>Instrumental variables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Proximity to college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Quarter of birth</a:t>
            </a:r>
          </a:p>
          <a:p>
            <a:r>
              <a:rPr lang="en-US" dirty="0">
                <a:solidFill>
                  <a:schemeClr val="accent1"/>
                </a:solidFill>
              </a:rPr>
              <a:t>Regression Discontinuity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GPA/SAT cut-offs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B38E1-03F3-5F3B-EA8B-AAEFC8FE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271" y="3140250"/>
            <a:ext cx="3425127" cy="30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68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EF90-4C2D-E677-1228-A083FA8E2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2DD20-AF39-C05C-0A17-F85A46DC0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X4FSB2d6iBHb3kvwJutmN?state=opened&amp;flow=Default&amp;onscreen=persist">
            <a:extLst>
              <a:ext uri="{FF2B5EF4-FFF2-40B4-BE49-F238E27FC236}">
                <a16:creationId xmlns:a16="http://schemas.microsoft.com/office/drawing/2014/main" id="{41B6D6E6-0F5B-04DC-1DB1-3BF5F150137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18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E674-02A8-7B60-0AF8-A4B64CA3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of them have some problems…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C365D-85F2-3453-A49C-91564665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But at the end of the day, we/policymakers need to make decisions!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Probably it’s good to have as many tools as possible?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(As long as we are mindful of their shortcomings)</a:t>
            </a:r>
          </a:p>
        </p:txBody>
      </p:sp>
    </p:spTree>
    <p:extLst>
      <p:ext uri="{BB962C8B-B14F-4D97-AF65-F5344CB8AC3E}">
        <p14:creationId xmlns:p14="http://schemas.microsoft.com/office/powerpoint/2010/main" val="3867863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FD4F-F1CB-95B9-D5A5-9D6012A4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D3504-9B1B-6314-A0E5-D25A9EAE1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3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B41DF-BEDA-D993-6F2E-992BEAB5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E012-06C6-213A-E6A2-E471628BA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New unit!  </a:t>
            </a:r>
            <a:r>
              <a:rPr lang="en-US" dirty="0"/>
              <a:t>Panel Data!</a:t>
            </a:r>
          </a:p>
        </p:txBody>
      </p:sp>
    </p:spTree>
    <p:extLst>
      <p:ext uri="{BB962C8B-B14F-4D97-AF65-F5344CB8AC3E}">
        <p14:creationId xmlns:p14="http://schemas.microsoft.com/office/powerpoint/2010/main" val="133028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2EEC-7A3A-0CDB-D526-0387844E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526" cy="1325563"/>
          </a:xfrm>
        </p:spPr>
        <p:txBody>
          <a:bodyPr>
            <a:normAutofit/>
          </a:bodyPr>
          <a:lstStyle/>
          <a:p>
            <a:r>
              <a:rPr lang="en-US" dirty="0"/>
              <a:t>Regression Discontinuity: Idea via example</a:t>
            </a:r>
            <a:br>
              <a:rPr lang="en-US" dirty="0"/>
            </a:br>
            <a:r>
              <a:rPr lang="en-US" sz="2200" dirty="0"/>
              <a:t>Suppose we want to measure returns to education (at College 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5E159-A38E-60A2-AB3B-BCFAEFD3A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0051"/>
            <a:ext cx="10913527" cy="4276911"/>
          </a:xfrm>
        </p:spPr>
        <p:txBody>
          <a:bodyPr/>
          <a:lstStyle/>
          <a:p>
            <a:r>
              <a:rPr lang="en-US" dirty="0"/>
              <a:t>College C admits students with a 1300 or higher on the SATs. </a:t>
            </a:r>
          </a:p>
          <a:p>
            <a:r>
              <a:rPr lang="en-US" dirty="0"/>
              <a:t>Hope: 1290 vs 1310 on the SATs is basically </a:t>
            </a:r>
            <a:r>
              <a:rPr lang="en-US" b="1" dirty="0"/>
              <a:t>random</a:t>
            </a:r>
            <a:r>
              <a:rPr lang="en-US" dirty="0"/>
              <a:t>.</a:t>
            </a:r>
          </a:p>
          <a:p>
            <a:r>
              <a:rPr lang="en-US" dirty="0"/>
              <a:t>Compare people just above and below the cut-off.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30F506-A5B2-ED41-9A91-EBCB66D51464}"/>
              </a:ext>
            </a:extLst>
          </p:cNvPr>
          <p:cNvGrpSpPr/>
          <p:nvPr/>
        </p:nvGrpSpPr>
        <p:grpSpPr>
          <a:xfrm>
            <a:off x="4833386" y="3773765"/>
            <a:ext cx="5605378" cy="2305662"/>
            <a:chOff x="4833386" y="3773765"/>
            <a:chExt cx="5605378" cy="2305662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CC15A0C-0AED-A1BA-3039-D403DDB6602C}"/>
                </a:ext>
              </a:extLst>
            </p:cNvPr>
            <p:cNvGrpSpPr/>
            <p:nvPr/>
          </p:nvGrpSpPr>
          <p:grpSpPr>
            <a:xfrm>
              <a:off x="8865596" y="3773765"/>
              <a:ext cx="1487984" cy="1070742"/>
              <a:chOff x="8560565" y="5380316"/>
              <a:chExt cx="1487984" cy="1070742"/>
            </a:xfrm>
          </p:grpSpPr>
          <p:pic>
            <p:nvPicPr>
              <p:cNvPr id="12" name="Picture 7" descr="Adoptable Rabbits | morabbit">
                <a:extLst>
                  <a:ext uri="{FF2B5EF4-FFF2-40B4-BE49-F238E27FC236}">
                    <a16:creationId xmlns:a16="http://schemas.microsoft.com/office/drawing/2014/main" id="{FC8E79F8-A3A6-2103-DEDA-118A75FD7F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0565" y="5380316"/>
                <a:ext cx="627377" cy="107074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Vertical Scroll 25">
                <a:extLst>
                  <a:ext uri="{FF2B5EF4-FFF2-40B4-BE49-F238E27FC236}">
                    <a16:creationId xmlns:a16="http://schemas.microsoft.com/office/drawing/2014/main" id="{D4DCC007-97E5-D3D6-53B5-BF2AB51D299E}"/>
                  </a:ext>
                </a:extLst>
              </p:cNvPr>
              <p:cNvSpPr/>
              <p:nvPr/>
            </p:nvSpPr>
            <p:spPr>
              <a:xfrm>
                <a:off x="9108210" y="5382258"/>
                <a:ext cx="940339" cy="923787"/>
              </a:xfrm>
              <a:prstGeom prst="verticalScroll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SAT: 1310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6ABC1C2-AC43-1955-C1D9-50EA363DACC5}"/>
                </a:ext>
              </a:extLst>
            </p:cNvPr>
            <p:cNvGrpSpPr/>
            <p:nvPr/>
          </p:nvGrpSpPr>
          <p:grpSpPr>
            <a:xfrm>
              <a:off x="8911900" y="5001805"/>
              <a:ext cx="1526864" cy="1077622"/>
              <a:chOff x="8583456" y="3592135"/>
              <a:chExt cx="1526864" cy="1077622"/>
            </a:xfrm>
          </p:grpSpPr>
          <p:pic>
            <p:nvPicPr>
              <p:cNvPr id="16" name="Picture 7" descr="Adoptable Rabbits | morabbit">
                <a:extLst>
                  <a:ext uri="{FF2B5EF4-FFF2-40B4-BE49-F238E27FC236}">
                    <a16:creationId xmlns:a16="http://schemas.microsoft.com/office/drawing/2014/main" id="{7236CADA-A4B0-0FA9-C966-5EF8B13A3E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3456" y="3599015"/>
                <a:ext cx="627377" cy="107074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Vertical Scroll 26">
                <a:extLst>
                  <a:ext uri="{FF2B5EF4-FFF2-40B4-BE49-F238E27FC236}">
                    <a16:creationId xmlns:a16="http://schemas.microsoft.com/office/drawing/2014/main" id="{71C1B73A-5D5F-BF04-8752-6376AC556996}"/>
                  </a:ext>
                </a:extLst>
              </p:cNvPr>
              <p:cNvSpPr/>
              <p:nvPr/>
            </p:nvSpPr>
            <p:spPr>
              <a:xfrm>
                <a:off x="9169981" y="3592135"/>
                <a:ext cx="940339" cy="923787"/>
              </a:xfrm>
              <a:prstGeom prst="verticalScroll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SAT: 1290</a:t>
                </a:r>
              </a:p>
            </p:txBody>
          </p:sp>
        </p:grpSp>
        <p:cxnSp>
          <p:nvCxnSpPr>
            <p:cNvPr id="99" name="Curved Connector 98">
              <a:extLst>
                <a:ext uri="{FF2B5EF4-FFF2-40B4-BE49-F238E27FC236}">
                  <a16:creationId xmlns:a16="http://schemas.microsoft.com/office/drawing/2014/main" id="{CB73005B-EEBE-AF49-EBAC-BCA5007B3C37}"/>
                </a:ext>
              </a:extLst>
            </p:cNvPr>
            <p:cNvCxnSpPr>
              <a:cxnSpLocks/>
              <a:stCxn id="16" idx="1"/>
              <a:endCxn id="55" idx="4"/>
            </p:cNvCxnSpPr>
            <p:nvPr/>
          </p:nvCxnSpPr>
          <p:spPr>
            <a:xfrm rot="10800000" flipV="1">
              <a:off x="4833386" y="5544055"/>
              <a:ext cx="4078514" cy="340153"/>
            </a:xfrm>
            <a:prstGeom prst="curvedConnector4">
              <a:avLst>
                <a:gd name="adj1" fmla="val 48966"/>
                <a:gd name="adj2" fmla="val 224596"/>
              </a:avLst>
            </a:prstGeom>
            <a:ln>
              <a:solidFill>
                <a:schemeClr val="accent2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BDB9445C-2535-8041-E2C3-C41337B91A40}"/>
                </a:ext>
              </a:extLst>
            </p:cNvPr>
            <p:cNvCxnSpPr>
              <a:cxnSpLocks/>
              <a:stCxn id="12" idx="1"/>
              <a:endCxn id="56" idx="4"/>
            </p:cNvCxnSpPr>
            <p:nvPr/>
          </p:nvCxnSpPr>
          <p:spPr>
            <a:xfrm rot="10800000" flipV="1">
              <a:off x="5160560" y="4309135"/>
              <a:ext cx="3705036" cy="591671"/>
            </a:xfrm>
            <a:prstGeom prst="curvedConnector4">
              <a:avLst>
                <a:gd name="adj1" fmla="val 29696"/>
                <a:gd name="adj2" fmla="val 207688"/>
              </a:avLst>
            </a:prstGeom>
            <a:ln>
              <a:solidFill>
                <a:schemeClr val="accent5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513A17-B766-0366-78F6-7D54CF726180}"/>
              </a:ext>
            </a:extLst>
          </p:cNvPr>
          <p:cNvGrpSpPr/>
          <p:nvPr/>
        </p:nvGrpSpPr>
        <p:grpSpPr>
          <a:xfrm>
            <a:off x="674052" y="4822920"/>
            <a:ext cx="4791016" cy="989591"/>
            <a:chOff x="674052" y="4822920"/>
            <a:chExt cx="4791016" cy="989591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7E294FC-4774-42F6-AB55-AA536797CE48}"/>
                </a:ext>
              </a:extLst>
            </p:cNvPr>
            <p:cNvCxnSpPr>
              <a:cxnSpLocks/>
            </p:cNvCxnSpPr>
            <p:nvPr/>
          </p:nvCxnSpPr>
          <p:spPr>
            <a:xfrm>
              <a:off x="4403979" y="4824907"/>
              <a:ext cx="1061089" cy="0"/>
            </a:xfrm>
            <a:prstGeom prst="line">
              <a:avLst/>
            </a:prstGeom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52A3EC0-F2FA-AC68-EA1F-41A5B42D8FE3}"/>
                </a:ext>
              </a:extLst>
            </p:cNvPr>
            <p:cNvCxnSpPr>
              <a:cxnSpLocks/>
            </p:cNvCxnSpPr>
            <p:nvPr/>
          </p:nvCxnSpPr>
          <p:spPr>
            <a:xfrm>
              <a:off x="4395215" y="5812511"/>
              <a:ext cx="1069853" cy="0"/>
            </a:xfrm>
            <a:prstGeom prst="line">
              <a:avLst/>
            </a:prstGeom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Left Brace 115">
              <a:extLst>
                <a:ext uri="{FF2B5EF4-FFF2-40B4-BE49-F238E27FC236}">
                  <a16:creationId xmlns:a16="http://schemas.microsoft.com/office/drawing/2014/main" id="{78B58778-E6FF-55F3-90F5-C402DEF8962B}"/>
                </a:ext>
              </a:extLst>
            </p:cNvPr>
            <p:cNvSpPr/>
            <p:nvPr/>
          </p:nvSpPr>
          <p:spPr>
            <a:xfrm>
              <a:off x="3704870" y="4822920"/>
              <a:ext cx="649444" cy="989591"/>
            </a:xfrm>
            <a:prstGeom prst="leftBrac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B68EA8E-4F6A-C748-31BB-99DA1A656215}"/>
                </a:ext>
              </a:extLst>
            </p:cNvPr>
            <p:cNvSpPr txBox="1"/>
            <p:nvPr/>
          </p:nvSpPr>
          <p:spPr>
            <a:xfrm>
              <a:off x="674052" y="4850581"/>
              <a:ext cx="2933840" cy="861774"/>
            </a:xfrm>
            <a:prstGeom prst="rect">
              <a:avLst/>
            </a:prstGeom>
            <a:solidFill>
              <a:schemeClr val="bg1">
                <a:alpha val="72931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6"/>
                  </a:solidFill>
                </a:rPr>
                <a:t>This is the “effect” of </a:t>
              </a:r>
            </a:p>
            <a:p>
              <a:pPr algn="r"/>
              <a:r>
                <a:rPr lang="en-US" dirty="0">
                  <a:solidFill>
                    <a:schemeClr val="accent6"/>
                  </a:solidFill>
                </a:rPr>
                <a:t>going to College C </a:t>
              </a:r>
            </a:p>
            <a:p>
              <a:pPr algn="r"/>
              <a:r>
                <a:rPr lang="en-US" sz="1400" dirty="0">
                  <a:solidFill>
                    <a:schemeClr val="accent6"/>
                  </a:solidFill>
                </a:rPr>
                <a:t>(among people close to the cutoff)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AE3A88-535C-C3BC-8DF2-2F3140759F56}"/>
              </a:ext>
            </a:extLst>
          </p:cNvPr>
          <p:cNvGrpSpPr/>
          <p:nvPr/>
        </p:nvGrpSpPr>
        <p:grpSpPr>
          <a:xfrm>
            <a:off x="616058" y="3956391"/>
            <a:ext cx="9420952" cy="2958759"/>
            <a:chOff x="616058" y="3956391"/>
            <a:chExt cx="9420952" cy="2958759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FABBFCC-1AA3-F337-33AC-B63D7BD97EB4}"/>
                </a:ext>
              </a:extLst>
            </p:cNvPr>
            <p:cNvCxnSpPr/>
            <p:nvPr/>
          </p:nvCxnSpPr>
          <p:spPr>
            <a:xfrm>
              <a:off x="1201845" y="6555726"/>
              <a:ext cx="7381611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E2623A7-E870-2C5A-6C1F-B4F21E4CA7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1026" y="4175820"/>
              <a:ext cx="0" cy="23893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EAAD392-EC2B-34A9-BB19-730C47917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1845" y="4390010"/>
              <a:ext cx="0" cy="2165717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634208-4E28-E28F-090C-9C7328AF226F}"/>
                </a:ext>
              </a:extLst>
            </p:cNvPr>
            <p:cNvSpPr txBox="1"/>
            <p:nvPr/>
          </p:nvSpPr>
          <p:spPr>
            <a:xfrm>
              <a:off x="8534098" y="6371506"/>
              <a:ext cx="15029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SAT Score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D99FB8-CB97-B59A-D2BE-EFD2F78893F3}"/>
                </a:ext>
              </a:extLst>
            </p:cNvPr>
            <p:cNvSpPr txBox="1"/>
            <p:nvPr/>
          </p:nvSpPr>
          <p:spPr>
            <a:xfrm>
              <a:off x="616058" y="4011872"/>
              <a:ext cx="2444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ln(earnings)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0074A51-E805-8498-380F-9C1CEDB865B9}"/>
                </a:ext>
              </a:extLst>
            </p:cNvPr>
            <p:cNvSpPr/>
            <p:nvPr/>
          </p:nvSpPr>
          <p:spPr>
            <a:xfrm>
              <a:off x="1753642" y="6283284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2D9C181-377E-4DE0-01A5-0C8FA1ABFCB9}"/>
                </a:ext>
              </a:extLst>
            </p:cNvPr>
            <p:cNvSpPr/>
            <p:nvPr/>
          </p:nvSpPr>
          <p:spPr>
            <a:xfrm>
              <a:off x="1337188" y="6389512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644C7BB-2979-E27A-1938-D9EBDD5EC055}"/>
                </a:ext>
              </a:extLst>
            </p:cNvPr>
            <p:cNvSpPr/>
            <p:nvPr/>
          </p:nvSpPr>
          <p:spPr>
            <a:xfrm>
              <a:off x="2101876" y="6312824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97928AA-9AE1-D46F-C99E-9394350CECB3}"/>
                </a:ext>
              </a:extLst>
            </p:cNvPr>
            <p:cNvSpPr/>
            <p:nvPr/>
          </p:nvSpPr>
          <p:spPr>
            <a:xfrm>
              <a:off x="2278483" y="6079427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0DAF730-A165-BBFF-4F92-CAC5AA3B48E2}"/>
                </a:ext>
              </a:extLst>
            </p:cNvPr>
            <p:cNvSpPr/>
            <p:nvPr/>
          </p:nvSpPr>
          <p:spPr>
            <a:xfrm>
              <a:off x="3272912" y="6101153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1ABA6FA-017C-6389-C3DC-465140259EF2}"/>
                </a:ext>
              </a:extLst>
            </p:cNvPr>
            <p:cNvSpPr/>
            <p:nvPr/>
          </p:nvSpPr>
          <p:spPr>
            <a:xfrm>
              <a:off x="3062577" y="5874102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46EF774-C559-43F6-ED32-56DC744CC4C3}"/>
                </a:ext>
              </a:extLst>
            </p:cNvPr>
            <p:cNvSpPr/>
            <p:nvPr/>
          </p:nvSpPr>
          <p:spPr>
            <a:xfrm>
              <a:off x="3651953" y="6030551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5549343-1E13-1A8D-BA6F-F775AAB8BC6A}"/>
                </a:ext>
              </a:extLst>
            </p:cNvPr>
            <p:cNvSpPr/>
            <p:nvPr/>
          </p:nvSpPr>
          <p:spPr>
            <a:xfrm>
              <a:off x="4079570" y="5874102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14DD307-C8FA-320B-8BC5-6344491CA3CB}"/>
                </a:ext>
              </a:extLst>
            </p:cNvPr>
            <p:cNvSpPr/>
            <p:nvPr/>
          </p:nvSpPr>
          <p:spPr>
            <a:xfrm>
              <a:off x="4403418" y="5874102"/>
              <a:ext cx="168706" cy="16777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D14CA7-B7D4-344F-B527-281666D61FE2}"/>
                </a:ext>
              </a:extLst>
            </p:cNvPr>
            <p:cNvSpPr/>
            <p:nvPr/>
          </p:nvSpPr>
          <p:spPr>
            <a:xfrm>
              <a:off x="4749033" y="5716435"/>
              <a:ext cx="168706" cy="16777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F61E826-280A-171C-7E9B-53B5306FA7A7}"/>
                </a:ext>
              </a:extLst>
            </p:cNvPr>
            <p:cNvSpPr/>
            <p:nvPr/>
          </p:nvSpPr>
          <p:spPr>
            <a:xfrm>
              <a:off x="5076205" y="4749008"/>
              <a:ext cx="168710" cy="15179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861E528-39D0-A7A5-32F2-0D0764C87D67}"/>
                </a:ext>
              </a:extLst>
            </p:cNvPr>
            <p:cNvSpPr/>
            <p:nvPr/>
          </p:nvSpPr>
          <p:spPr>
            <a:xfrm>
              <a:off x="5465068" y="4640605"/>
              <a:ext cx="168710" cy="15179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BF4C2A2-3A9A-489C-E660-86BA2D8FA2F5}"/>
                </a:ext>
              </a:extLst>
            </p:cNvPr>
            <p:cNvSpPr/>
            <p:nvPr/>
          </p:nvSpPr>
          <p:spPr>
            <a:xfrm>
              <a:off x="7076335" y="4284727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CB1A7C1-D544-CE64-1722-C8C5480A3EF0}"/>
                </a:ext>
              </a:extLst>
            </p:cNvPr>
            <p:cNvSpPr/>
            <p:nvPr/>
          </p:nvSpPr>
          <p:spPr>
            <a:xfrm>
              <a:off x="6319611" y="4415614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574A92A-1A72-EA5E-5278-5E6960762E32}"/>
                </a:ext>
              </a:extLst>
            </p:cNvPr>
            <p:cNvSpPr/>
            <p:nvPr/>
          </p:nvSpPr>
          <p:spPr>
            <a:xfrm>
              <a:off x="6026461" y="4645348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6838CEC-6CA7-2701-C0CE-2FEF89A48835}"/>
                </a:ext>
              </a:extLst>
            </p:cNvPr>
            <p:cNvSpPr/>
            <p:nvPr/>
          </p:nvSpPr>
          <p:spPr>
            <a:xfrm>
              <a:off x="5899012" y="4368809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09B0CB0-80E2-B6CB-FD45-52BA462F02EC}"/>
                </a:ext>
              </a:extLst>
            </p:cNvPr>
            <p:cNvSpPr/>
            <p:nvPr/>
          </p:nvSpPr>
          <p:spPr>
            <a:xfrm>
              <a:off x="6810555" y="4440023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A83EE3A-676F-E432-47C7-D1A6083D7EA9}"/>
                </a:ext>
              </a:extLst>
            </p:cNvPr>
            <p:cNvSpPr/>
            <p:nvPr/>
          </p:nvSpPr>
          <p:spPr>
            <a:xfrm>
              <a:off x="7297876" y="4400019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418922E-3676-BB34-68BE-B1D417F9368C}"/>
                </a:ext>
              </a:extLst>
            </p:cNvPr>
            <p:cNvSpPr/>
            <p:nvPr/>
          </p:nvSpPr>
          <p:spPr>
            <a:xfrm>
              <a:off x="7506343" y="3956391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B02851E-8B2F-F4D7-2356-A6C27764CCB7}"/>
                </a:ext>
              </a:extLst>
            </p:cNvPr>
            <p:cNvSpPr/>
            <p:nvPr/>
          </p:nvSpPr>
          <p:spPr>
            <a:xfrm>
              <a:off x="7785198" y="4309136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BCD377E-8167-B13C-EC77-60358FD8786D}"/>
                </a:ext>
              </a:extLst>
            </p:cNvPr>
            <p:cNvSpPr/>
            <p:nvPr/>
          </p:nvSpPr>
          <p:spPr>
            <a:xfrm>
              <a:off x="7965639" y="4015754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9BA89E6-0751-B453-BB0A-65B564828BFE}"/>
                </a:ext>
              </a:extLst>
            </p:cNvPr>
            <p:cNvSpPr txBox="1"/>
            <p:nvPr/>
          </p:nvSpPr>
          <p:spPr>
            <a:xfrm>
              <a:off x="4688051" y="6638151"/>
              <a:ext cx="1706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1300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4360DF7-81FE-234E-10AC-BC3D44C28001}"/>
                </a:ext>
              </a:extLst>
            </p:cNvPr>
            <p:cNvSpPr/>
            <p:nvPr/>
          </p:nvSpPr>
          <p:spPr>
            <a:xfrm>
              <a:off x="2709848" y="6126579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62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0EB9-8855-6AA6-B0C9-E83FD3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6821-B36F-05BE-8C22-119BD426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146050"/>
            <a:ext cx="2028825" cy="144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0044E-68BA-46FB-DFE2-EB19710BB196}"/>
              </a:ext>
            </a:extLst>
          </p:cNvPr>
          <p:cNvSpPr txBox="1"/>
          <p:nvPr/>
        </p:nvSpPr>
        <p:spPr>
          <a:xfrm>
            <a:off x="1505712" y="1984243"/>
            <a:ext cx="9848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to fill out the exit ticket before you leave class!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1F52CB0-CE46-989E-A338-6C694D0A271D}"/>
              </a:ext>
            </a:extLst>
          </p:cNvPr>
          <p:cNvSpPr/>
          <p:nvPr/>
        </p:nvSpPr>
        <p:spPr>
          <a:xfrm rot="10800000">
            <a:off x="8403336" y="2902064"/>
            <a:ext cx="2002536" cy="1551063"/>
          </a:xfrm>
          <a:prstGeom prst="bent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B4CE5-E47B-C269-D122-09519AFDE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607" y="2710089"/>
            <a:ext cx="3782786" cy="37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9F6D-C192-B4E2-1F86-4EB12335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else might RD come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2C3A8-95A8-CC59-FA1C-4C89B711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9353" cy="4351338"/>
          </a:xfrm>
        </p:spPr>
        <p:txBody>
          <a:bodyPr/>
          <a:lstStyle/>
          <a:p>
            <a:r>
              <a:rPr lang="en-US" dirty="0"/>
              <a:t>Can you think of other examples where there are sharp cut-offs?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 necessarily about education, could be medical, could be legal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2F491-766B-F8CF-B552-E7B398E73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271" y="3140250"/>
            <a:ext cx="3425127" cy="30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0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A3FD-76ED-203D-8FC0-2C53B3685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99A00-F94A-08ED-5B60-616884AF26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oodKW8BIc4wBc2gCCuDiq">
            <a:extLst>
              <a:ext uri="{FF2B5EF4-FFF2-40B4-BE49-F238E27FC236}">
                <a16:creationId xmlns:a16="http://schemas.microsoft.com/office/drawing/2014/main" id="{54BBF4F1-7E3C-DE7D-4DF5-B9343C5CC45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1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7580-F4FC-BB83-120B-621BA027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31" y="-75580"/>
            <a:ext cx="10515600" cy="1325563"/>
          </a:xfrm>
        </p:spPr>
        <p:txBody>
          <a:bodyPr/>
          <a:lstStyle/>
          <a:p>
            <a:r>
              <a:rPr lang="en-US" dirty="0"/>
              <a:t>It comes up everywhere!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C5C7F0-DF6F-A54A-909B-57CB959CE009}"/>
              </a:ext>
            </a:extLst>
          </p:cNvPr>
          <p:cNvGrpSpPr/>
          <p:nvPr/>
        </p:nvGrpSpPr>
        <p:grpSpPr>
          <a:xfrm>
            <a:off x="7867246" y="73135"/>
            <a:ext cx="4285876" cy="1325563"/>
            <a:chOff x="703730" y="1690688"/>
            <a:chExt cx="5165090" cy="15974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9EC1DAF-7EFA-DC9E-2D8D-77D850FB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730" y="1690688"/>
              <a:ext cx="3505200" cy="889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1CCE56-8B1F-20AA-66E7-5D583993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730" y="2399180"/>
              <a:ext cx="5165090" cy="889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302195A-5374-01A4-B236-21D2A123F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52" y="1511818"/>
            <a:ext cx="3810000" cy="274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A70F62-5103-A40A-3901-D227BB8EA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549" y="1811509"/>
            <a:ext cx="3618640" cy="2520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C1B8A1-E977-517B-E60A-8D8CA5D19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897" y="4211129"/>
            <a:ext cx="4222082" cy="264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9952D-0834-A00C-6743-4011737E1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9862" y="4114120"/>
            <a:ext cx="3532448" cy="2711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DE8C65-4404-1763-FF58-B3810CA1953E}"/>
              </a:ext>
            </a:extLst>
          </p:cNvPr>
          <p:cNvSpPr txBox="1"/>
          <p:nvPr/>
        </p:nvSpPr>
        <p:spPr>
          <a:xfrm>
            <a:off x="2249901" y="3907293"/>
            <a:ext cx="18935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Pugatch</a:t>
            </a:r>
            <a:r>
              <a:rPr lang="en-US" sz="1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 &amp; Schroeder (2013) 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A0B1B5-5D36-E980-2701-4523B7F47771}"/>
              </a:ext>
            </a:extLst>
          </p:cNvPr>
          <p:cNvSpPr txBox="1"/>
          <p:nvPr/>
        </p:nvSpPr>
        <p:spPr>
          <a:xfrm>
            <a:off x="1588168" y="2409626"/>
            <a:ext cx="214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Teachers in Gambia received hardship allowance based on proximity to a main road.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FB196F-D7A9-35F2-4C07-E588CC45769F}"/>
              </a:ext>
            </a:extLst>
          </p:cNvPr>
          <p:cNvSpPr txBox="1"/>
          <p:nvPr/>
        </p:nvSpPr>
        <p:spPr>
          <a:xfrm>
            <a:off x="10184471" y="3633688"/>
            <a:ext cx="2761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Mbiti &amp; Lucas (2013) 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B64B98-0B08-6CB2-56C5-E34237AB6EDC}"/>
              </a:ext>
            </a:extLst>
          </p:cNvPr>
          <p:cNvSpPr txBox="1"/>
          <p:nvPr/>
        </p:nvSpPr>
        <p:spPr>
          <a:xfrm>
            <a:off x="8560454" y="2131841"/>
            <a:ext cx="1402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Students in Kenya need to pass a primary exam to enter secondary 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FBD8DA-CBB9-9F52-02EA-8B13C0D738BB}"/>
              </a:ext>
            </a:extLst>
          </p:cNvPr>
          <p:cNvSpPr txBox="1"/>
          <p:nvPr/>
        </p:nvSpPr>
        <p:spPr>
          <a:xfrm>
            <a:off x="446897" y="6651179"/>
            <a:ext cx="22140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Clemens &amp; Tiongson (2012)</a:t>
            </a:r>
            <a:endParaRPr 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E96C5D-CEF1-5042-DDA1-ADA84AD82730}"/>
              </a:ext>
            </a:extLst>
          </p:cNvPr>
          <p:cNvSpPr txBox="1"/>
          <p:nvPr/>
        </p:nvSpPr>
        <p:spPr>
          <a:xfrm>
            <a:off x="1147342" y="4347978"/>
            <a:ext cx="1606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There was a cutoff on a language test for workers in the Philippines to be allowed to travel to Korea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D8F905A-CF11-EF14-2D4B-D788A9802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4856" y="1762841"/>
            <a:ext cx="3672014" cy="240902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1D98C7-3033-BF58-E623-7B529828BCEF}"/>
              </a:ext>
            </a:extLst>
          </p:cNvPr>
          <p:cNvSpPr txBox="1"/>
          <p:nvPr/>
        </p:nvSpPr>
        <p:spPr>
          <a:xfrm>
            <a:off x="4582979" y="3598661"/>
            <a:ext cx="15279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Hou &amp; Chao (2008) </a:t>
            </a:r>
            <a:endParaRPr 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0CE27F-1542-2C04-A8B7-9A2740DED9E3}"/>
              </a:ext>
            </a:extLst>
          </p:cNvPr>
          <p:cNvSpPr txBox="1"/>
          <p:nvPr/>
        </p:nvSpPr>
        <p:spPr>
          <a:xfrm>
            <a:off x="5839843" y="2328981"/>
            <a:ext cx="214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There was a “welfare score” cut-off to get access to health insurance in Georgia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ECE830-C0B9-E8A1-D1DE-3FCEEA31F39D}"/>
              </a:ext>
            </a:extLst>
          </p:cNvPr>
          <p:cNvSpPr txBox="1"/>
          <p:nvPr/>
        </p:nvSpPr>
        <p:spPr>
          <a:xfrm>
            <a:off x="5957637" y="6488004"/>
            <a:ext cx="25392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Baez &amp; Camacho (2011) </a:t>
            </a:r>
            <a:endParaRPr lang="en-US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BCB4E9-D845-7F90-9170-4527CDC09C87}"/>
              </a:ext>
            </a:extLst>
          </p:cNvPr>
          <p:cNvSpPr txBox="1"/>
          <p:nvPr/>
        </p:nvSpPr>
        <p:spPr>
          <a:xfrm>
            <a:off x="6271857" y="4738009"/>
            <a:ext cx="1361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/>
                </a:solidFill>
              </a:rPr>
              <a:t>“Poor enough” people in Columbia got a cash transfer as long as their children stay in school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C3A6845-DC19-7A8F-610D-DC5314C1D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1316" y="4347978"/>
            <a:ext cx="3804427" cy="282983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781521F-0E9D-5F94-98A1-543EC954C406}"/>
              </a:ext>
            </a:extLst>
          </p:cNvPr>
          <p:cNvSpPr txBox="1"/>
          <p:nvPr/>
        </p:nvSpPr>
        <p:spPr>
          <a:xfrm>
            <a:off x="8662651" y="6170625"/>
            <a:ext cx="22708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Manacorda</a:t>
            </a:r>
            <a:r>
              <a:rPr lang="en-US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Miguel, &amp; </a:t>
            </a:r>
            <a:r>
              <a:rPr lang="en-US" sz="9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Vigorito</a:t>
            </a:r>
            <a:r>
              <a:rPr lang="en-US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(2011)</a:t>
            </a:r>
            <a:endParaRPr lang="en-US" sz="9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437F3F-959B-9094-A7E8-07819C78FEA5}"/>
              </a:ext>
            </a:extLst>
          </p:cNvPr>
          <p:cNvSpPr txBox="1"/>
          <p:nvPr/>
        </p:nvSpPr>
        <p:spPr>
          <a:xfrm>
            <a:off x="10152086" y="4259037"/>
            <a:ext cx="184365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“Poor enough” people in Uruguay are eligible for benefits…and more likely to support the incumbent government!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C92C43-2E2E-9E15-A75C-2BDA541A80E7}"/>
              </a:ext>
            </a:extLst>
          </p:cNvPr>
          <p:cNvSpPr txBox="1"/>
          <p:nvPr/>
        </p:nvSpPr>
        <p:spPr>
          <a:xfrm rot="16200000">
            <a:off x="7162193" y="4921462"/>
            <a:ext cx="2214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Political support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E83A0E2-E780-7D75-0CB9-8ADB075E6B09}"/>
              </a:ext>
            </a:extLst>
          </p:cNvPr>
          <p:cNvSpPr/>
          <p:nvPr/>
        </p:nvSpPr>
        <p:spPr>
          <a:xfrm>
            <a:off x="7479792" y="0"/>
            <a:ext cx="4864608" cy="151181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DAEC1C-9C89-46F8-F545-47167517EAB2}"/>
              </a:ext>
            </a:extLst>
          </p:cNvPr>
          <p:cNvSpPr txBox="1"/>
          <p:nvPr/>
        </p:nvSpPr>
        <p:spPr>
          <a:xfrm>
            <a:off x="5043925" y="874676"/>
            <a:ext cx="224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few examples from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46174E7-1CC8-27ED-F263-928BFF97A762}"/>
              </a:ext>
            </a:extLst>
          </p:cNvPr>
          <p:cNvSpPr/>
          <p:nvPr/>
        </p:nvSpPr>
        <p:spPr>
          <a:xfrm>
            <a:off x="6858000" y="1240971"/>
            <a:ext cx="555171" cy="254253"/>
          </a:xfrm>
          <a:custGeom>
            <a:avLst/>
            <a:gdLst>
              <a:gd name="connsiteX0" fmla="*/ 0 w 555171"/>
              <a:gd name="connsiteY0" fmla="*/ 0 h 254253"/>
              <a:gd name="connsiteX1" fmla="*/ 97971 w 555171"/>
              <a:gd name="connsiteY1" fmla="*/ 244929 h 254253"/>
              <a:gd name="connsiteX2" fmla="*/ 555171 w 555171"/>
              <a:gd name="connsiteY2" fmla="*/ 179615 h 25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171" h="254253">
                <a:moveTo>
                  <a:pt x="0" y="0"/>
                </a:moveTo>
                <a:cubicBezTo>
                  <a:pt x="2721" y="107496"/>
                  <a:pt x="5443" y="214993"/>
                  <a:pt x="97971" y="244929"/>
                </a:cubicBezTo>
                <a:cubicBezTo>
                  <a:pt x="190499" y="274865"/>
                  <a:pt x="372835" y="227240"/>
                  <a:pt x="555171" y="179615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6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886D-6CE7-F22D-A3EF-21FE3C9B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caveat before we get started…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BCD5-9977-BD17-77CB-9543A42A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93719" cy="1877722"/>
          </a:xfrm>
        </p:spPr>
        <p:txBody>
          <a:bodyPr>
            <a:normAutofit/>
          </a:bodyPr>
          <a:lstStyle/>
          <a:p>
            <a:r>
              <a:rPr lang="en-US" dirty="0"/>
              <a:t>Back to test scores, what would happen if the teachers grading the exams cared about the students and knew about the cut-offs?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They might grade differently around the cut-off!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1A8121-5705-3DB5-9C03-B380FE97A9BD}"/>
              </a:ext>
            </a:extLst>
          </p:cNvPr>
          <p:cNvGrpSpPr/>
          <p:nvPr/>
        </p:nvGrpSpPr>
        <p:grpSpPr>
          <a:xfrm>
            <a:off x="741494" y="3703347"/>
            <a:ext cx="9463463" cy="2958759"/>
            <a:chOff x="616058" y="3956391"/>
            <a:chExt cx="9463463" cy="295875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B3FD5-11F5-4BB6-6077-5D505EC46B21}"/>
                </a:ext>
              </a:extLst>
            </p:cNvPr>
            <p:cNvCxnSpPr/>
            <p:nvPr/>
          </p:nvCxnSpPr>
          <p:spPr>
            <a:xfrm>
              <a:off x="1201845" y="6555726"/>
              <a:ext cx="7381611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2895445-891D-BEBE-F875-93472EE1A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1026" y="4175820"/>
              <a:ext cx="0" cy="23893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1ACF273-E1EB-4393-4C38-98D08C376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1845" y="4390010"/>
              <a:ext cx="0" cy="2165717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ECC59C-1FC8-36DD-8281-50DD48BF6A7C}"/>
                </a:ext>
              </a:extLst>
            </p:cNvPr>
            <p:cNvSpPr txBox="1"/>
            <p:nvPr/>
          </p:nvSpPr>
          <p:spPr>
            <a:xfrm>
              <a:off x="8534098" y="6371506"/>
              <a:ext cx="1545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Test Score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154034-952A-7B11-CC13-04936E366296}"/>
                </a:ext>
              </a:extLst>
            </p:cNvPr>
            <p:cNvSpPr txBox="1"/>
            <p:nvPr/>
          </p:nvSpPr>
          <p:spPr>
            <a:xfrm>
              <a:off x="616058" y="4011872"/>
              <a:ext cx="2444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Outcome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F0F2F3-0044-802F-57D5-360D055D5CD4}"/>
                </a:ext>
              </a:extLst>
            </p:cNvPr>
            <p:cNvSpPr/>
            <p:nvPr/>
          </p:nvSpPr>
          <p:spPr>
            <a:xfrm>
              <a:off x="1753642" y="6283284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9D948D9-4728-FC8B-ECDA-D81EDB4C6BDE}"/>
                </a:ext>
              </a:extLst>
            </p:cNvPr>
            <p:cNvSpPr/>
            <p:nvPr/>
          </p:nvSpPr>
          <p:spPr>
            <a:xfrm>
              <a:off x="1337188" y="6389512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6B19C0-D112-99DF-A3D7-7E8BC452D0EC}"/>
                </a:ext>
              </a:extLst>
            </p:cNvPr>
            <p:cNvSpPr/>
            <p:nvPr/>
          </p:nvSpPr>
          <p:spPr>
            <a:xfrm>
              <a:off x="2101876" y="6312824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B8E40B-D4E3-4CC1-FC5A-43C779AB012C}"/>
                </a:ext>
              </a:extLst>
            </p:cNvPr>
            <p:cNvSpPr/>
            <p:nvPr/>
          </p:nvSpPr>
          <p:spPr>
            <a:xfrm>
              <a:off x="2278483" y="6079427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BA08F4E-14C6-E30B-2494-EAE2668ED713}"/>
                </a:ext>
              </a:extLst>
            </p:cNvPr>
            <p:cNvSpPr/>
            <p:nvPr/>
          </p:nvSpPr>
          <p:spPr>
            <a:xfrm>
              <a:off x="3272912" y="6101153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9B6F93B-538B-F036-D48E-F42E8F73A2E5}"/>
                </a:ext>
              </a:extLst>
            </p:cNvPr>
            <p:cNvSpPr/>
            <p:nvPr/>
          </p:nvSpPr>
          <p:spPr>
            <a:xfrm>
              <a:off x="3062577" y="5874102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DB25697-97A6-5DE9-6079-82F47018EEAA}"/>
                </a:ext>
              </a:extLst>
            </p:cNvPr>
            <p:cNvSpPr/>
            <p:nvPr/>
          </p:nvSpPr>
          <p:spPr>
            <a:xfrm>
              <a:off x="3651953" y="6030551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3C53EEE-30C2-E340-0CB4-DFE874B06460}"/>
                </a:ext>
              </a:extLst>
            </p:cNvPr>
            <p:cNvSpPr/>
            <p:nvPr/>
          </p:nvSpPr>
          <p:spPr>
            <a:xfrm>
              <a:off x="4079570" y="5874102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C59AB36-6468-2352-6D91-9092CE01EEAE}"/>
                </a:ext>
              </a:extLst>
            </p:cNvPr>
            <p:cNvSpPr/>
            <p:nvPr/>
          </p:nvSpPr>
          <p:spPr>
            <a:xfrm>
              <a:off x="4403418" y="5874102"/>
              <a:ext cx="168706" cy="16777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37676D-33C7-1427-518F-5E5DA06935F5}"/>
                </a:ext>
              </a:extLst>
            </p:cNvPr>
            <p:cNvSpPr/>
            <p:nvPr/>
          </p:nvSpPr>
          <p:spPr>
            <a:xfrm>
              <a:off x="4749033" y="5716435"/>
              <a:ext cx="168706" cy="16777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C38190D-94C8-987C-A882-DC8FB1787F9E}"/>
                </a:ext>
              </a:extLst>
            </p:cNvPr>
            <p:cNvSpPr/>
            <p:nvPr/>
          </p:nvSpPr>
          <p:spPr>
            <a:xfrm>
              <a:off x="5076205" y="4749008"/>
              <a:ext cx="168710" cy="15179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8FE8358-FC7E-F3AB-AD93-058522182196}"/>
                </a:ext>
              </a:extLst>
            </p:cNvPr>
            <p:cNvSpPr/>
            <p:nvPr/>
          </p:nvSpPr>
          <p:spPr>
            <a:xfrm>
              <a:off x="5465068" y="4640605"/>
              <a:ext cx="168710" cy="15179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8E5CC13-B134-20FA-96FE-E84D4C62BFA4}"/>
                </a:ext>
              </a:extLst>
            </p:cNvPr>
            <p:cNvSpPr/>
            <p:nvPr/>
          </p:nvSpPr>
          <p:spPr>
            <a:xfrm>
              <a:off x="7076335" y="4284727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3FF46CE-FA67-CADD-0F76-D3FA3805B1F2}"/>
                </a:ext>
              </a:extLst>
            </p:cNvPr>
            <p:cNvSpPr/>
            <p:nvPr/>
          </p:nvSpPr>
          <p:spPr>
            <a:xfrm>
              <a:off x="6319611" y="4415614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CC6F36-9807-8042-AC81-44FC2DECEC5E}"/>
                </a:ext>
              </a:extLst>
            </p:cNvPr>
            <p:cNvSpPr/>
            <p:nvPr/>
          </p:nvSpPr>
          <p:spPr>
            <a:xfrm>
              <a:off x="6026461" y="4645348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ABAB7A-5084-6AE9-DFEB-07398C3338E7}"/>
                </a:ext>
              </a:extLst>
            </p:cNvPr>
            <p:cNvSpPr/>
            <p:nvPr/>
          </p:nvSpPr>
          <p:spPr>
            <a:xfrm>
              <a:off x="5899012" y="4368809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FF5AE4A-FFD8-EE33-C1AD-AD224674F467}"/>
                </a:ext>
              </a:extLst>
            </p:cNvPr>
            <p:cNvSpPr/>
            <p:nvPr/>
          </p:nvSpPr>
          <p:spPr>
            <a:xfrm>
              <a:off x="6810555" y="4440023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A7BFC29-65D2-13F9-771B-A5046DB1C3A7}"/>
                </a:ext>
              </a:extLst>
            </p:cNvPr>
            <p:cNvSpPr/>
            <p:nvPr/>
          </p:nvSpPr>
          <p:spPr>
            <a:xfrm>
              <a:off x="7297876" y="4400019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1CAC825-4C98-2186-6605-0778EE7DA1B2}"/>
                </a:ext>
              </a:extLst>
            </p:cNvPr>
            <p:cNvSpPr/>
            <p:nvPr/>
          </p:nvSpPr>
          <p:spPr>
            <a:xfrm>
              <a:off x="7506343" y="3956391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82D99C-6043-1857-46CE-D192BA5546FC}"/>
                </a:ext>
              </a:extLst>
            </p:cNvPr>
            <p:cNvSpPr/>
            <p:nvPr/>
          </p:nvSpPr>
          <p:spPr>
            <a:xfrm>
              <a:off x="7785198" y="4309136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695B640-1049-D8E2-6EF3-777F7CAE0D00}"/>
                </a:ext>
              </a:extLst>
            </p:cNvPr>
            <p:cNvSpPr/>
            <p:nvPr/>
          </p:nvSpPr>
          <p:spPr>
            <a:xfrm>
              <a:off x="7965639" y="4015754"/>
              <a:ext cx="168710" cy="1517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1AAE45-EA68-7279-B4A2-7675ABF5069D}"/>
                </a:ext>
              </a:extLst>
            </p:cNvPr>
            <p:cNvSpPr txBox="1"/>
            <p:nvPr/>
          </p:nvSpPr>
          <p:spPr>
            <a:xfrm>
              <a:off x="4688051" y="6638151"/>
              <a:ext cx="1706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1300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825319F-5C72-7735-1AE6-0B727A530FF4}"/>
                </a:ext>
              </a:extLst>
            </p:cNvPr>
            <p:cNvSpPr/>
            <p:nvPr/>
          </p:nvSpPr>
          <p:spPr>
            <a:xfrm>
              <a:off x="2709848" y="6126579"/>
              <a:ext cx="168706" cy="16777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313BDD-0712-0E84-C7CB-4608C05C02D2}"/>
              </a:ext>
            </a:extLst>
          </p:cNvPr>
          <p:cNvGrpSpPr/>
          <p:nvPr/>
        </p:nvGrpSpPr>
        <p:grpSpPr>
          <a:xfrm>
            <a:off x="1753331" y="4532276"/>
            <a:ext cx="3383131" cy="989591"/>
            <a:chOff x="2081937" y="4822920"/>
            <a:chExt cx="3383131" cy="98959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B8A7CD-9B70-79DC-C74B-6893B58C90D1}"/>
                </a:ext>
              </a:extLst>
            </p:cNvPr>
            <p:cNvCxnSpPr>
              <a:cxnSpLocks/>
            </p:cNvCxnSpPr>
            <p:nvPr/>
          </p:nvCxnSpPr>
          <p:spPr>
            <a:xfrm>
              <a:off x="4403979" y="4824907"/>
              <a:ext cx="1061089" cy="0"/>
            </a:xfrm>
            <a:prstGeom prst="line">
              <a:avLst/>
            </a:prstGeom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A736C2F-9D4D-5D7D-8740-178E7F028C4D}"/>
                </a:ext>
              </a:extLst>
            </p:cNvPr>
            <p:cNvCxnSpPr>
              <a:cxnSpLocks/>
            </p:cNvCxnSpPr>
            <p:nvPr/>
          </p:nvCxnSpPr>
          <p:spPr>
            <a:xfrm>
              <a:off x="4395215" y="5812511"/>
              <a:ext cx="1069853" cy="0"/>
            </a:xfrm>
            <a:prstGeom prst="line">
              <a:avLst/>
            </a:prstGeom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eft Brace 49">
              <a:extLst>
                <a:ext uri="{FF2B5EF4-FFF2-40B4-BE49-F238E27FC236}">
                  <a16:creationId xmlns:a16="http://schemas.microsoft.com/office/drawing/2014/main" id="{16F9DC33-A212-B3EE-51FC-8DE4D0C7DDEC}"/>
                </a:ext>
              </a:extLst>
            </p:cNvPr>
            <p:cNvSpPr/>
            <p:nvPr/>
          </p:nvSpPr>
          <p:spPr>
            <a:xfrm>
              <a:off x="3704870" y="4822920"/>
              <a:ext cx="649444" cy="989591"/>
            </a:xfrm>
            <a:prstGeom prst="leftBrac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7CAAC29-55D0-84BD-5A03-A3B62C7C13CF}"/>
                </a:ext>
              </a:extLst>
            </p:cNvPr>
            <p:cNvSpPr txBox="1"/>
            <p:nvPr/>
          </p:nvSpPr>
          <p:spPr>
            <a:xfrm>
              <a:off x="2081937" y="5040519"/>
              <a:ext cx="1506016" cy="707886"/>
            </a:xfrm>
            <a:prstGeom prst="rect">
              <a:avLst/>
            </a:prstGeom>
            <a:solidFill>
              <a:schemeClr val="bg1">
                <a:alpha val="72931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accent6"/>
                  </a:solidFill>
                </a:rPr>
                <a:t>Is this causal??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D82E4C2-9EB1-A22B-6BFC-9F082E3F16C2}"/>
              </a:ext>
            </a:extLst>
          </p:cNvPr>
          <p:cNvSpPr txBox="1"/>
          <p:nvPr/>
        </p:nvSpPr>
        <p:spPr>
          <a:xfrm>
            <a:off x="9037652" y="4358983"/>
            <a:ext cx="2694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C1516"/>
                </a:solidFill>
              </a:rPr>
              <a:t>We need to be careful!</a:t>
            </a:r>
          </a:p>
        </p:txBody>
      </p:sp>
    </p:spTree>
    <p:extLst>
      <p:ext uri="{BB962C8B-B14F-4D97-AF65-F5344CB8AC3E}">
        <p14:creationId xmlns:p14="http://schemas.microsoft.com/office/powerpoint/2010/main" val="21747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747aa75-2ea2-4d87-897e-c5408ac4fcf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7f0c635-9d26-4ef3-a1b1-3c3d7dafc4d7"/>
</p:tagLst>
</file>

<file path=ppt/theme/theme1.xml><?xml version="1.0" encoding="utf-8"?>
<a:theme xmlns:a="http://schemas.openxmlformats.org/drawingml/2006/main" name="stanford_theme_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_theme_1" id="{A142E0A3-F9A9-4D8A-A335-47DDAA9BD0A9}" vid="{02C1A18B-3E97-49A8-9281-C5CEFF489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stanford_theme_1</Template>
  <TotalTime>7760</TotalTime>
  <Words>3052</Words>
  <Application>Microsoft Macintosh PowerPoint</Application>
  <PresentationFormat>Widescreen</PresentationFormat>
  <Paragraphs>451</Paragraphs>
  <Slides>50</Slides>
  <Notes>50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Aptos</vt:lpstr>
      <vt:lpstr>Arial</vt:lpstr>
      <vt:lpstr>Cambria Math</vt:lpstr>
      <vt:lpstr>Open Sans</vt:lpstr>
      <vt:lpstr>stanford_theme_1</vt:lpstr>
      <vt:lpstr>  Regression Discontinuity</vt:lpstr>
      <vt:lpstr>Announcements</vt:lpstr>
      <vt:lpstr>Agenda: Regression Discontinuity</vt:lpstr>
      <vt:lpstr>Regression Discontinuity The big picture</vt:lpstr>
      <vt:lpstr>Regression Discontinuity: Idea via example Suppose we want to measure returns to education (at College C)</vt:lpstr>
      <vt:lpstr>Where else might RD come up?</vt:lpstr>
      <vt:lpstr>PowerPoint Presentation</vt:lpstr>
      <vt:lpstr>It comes up everywhere!</vt:lpstr>
      <vt:lpstr>A quick caveat before we get started…</vt:lpstr>
      <vt:lpstr>Another example</vt:lpstr>
      <vt:lpstr>How to be careful?</vt:lpstr>
      <vt:lpstr>Regression Discontinuity Making it formal</vt:lpstr>
      <vt:lpstr>Making this idea formal Attempt 0</vt:lpstr>
      <vt:lpstr>Making this idea formal Attempt 0</vt:lpstr>
      <vt:lpstr>One issue</vt:lpstr>
      <vt:lpstr>Making this idea formal</vt:lpstr>
      <vt:lpstr>Making this idea formal</vt:lpstr>
      <vt:lpstr>Sharp Regression Discontinuity</vt:lpstr>
      <vt:lpstr>Nonlinearity?</vt:lpstr>
      <vt:lpstr>But what if we care about going to college? not getting into College C</vt:lpstr>
      <vt:lpstr>Fuzzy Regression Discontinuity</vt:lpstr>
      <vt:lpstr>This looks a lot like IV!</vt:lpstr>
      <vt:lpstr>Fuzzy Regression as IV</vt:lpstr>
      <vt:lpstr>Do our assumptions hold? Which of these do we worry about with RD?</vt:lpstr>
      <vt:lpstr>Interpretation</vt:lpstr>
      <vt:lpstr>Next up…  How does this play out with real data?</vt:lpstr>
      <vt:lpstr>RD Example 1</vt:lpstr>
      <vt:lpstr>Set Up</vt:lpstr>
      <vt:lpstr>First stage: Does T have an effect on X?</vt:lpstr>
      <vt:lpstr>Reduced form: Does T have an effect on Y?</vt:lpstr>
      <vt:lpstr>Actual numbers</vt:lpstr>
      <vt:lpstr>Putting them together</vt:lpstr>
      <vt:lpstr>RD Example 2</vt:lpstr>
      <vt:lpstr>Set Up</vt:lpstr>
      <vt:lpstr>Some facts about this population All graduated from public HS in Florida between 1996 and 2002</vt:lpstr>
      <vt:lpstr>Set Up</vt:lpstr>
      <vt:lpstr>PowerPoint Presentation</vt:lpstr>
      <vt:lpstr>Let’s see the results!</vt:lpstr>
      <vt:lpstr>First stage: Does Z have an effect on X?</vt:lpstr>
      <vt:lpstr>Reduced form: Does Z have an effect on Y?</vt:lpstr>
      <vt:lpstr>Putting them together</vt:lpstr>
      <vt:lpstr>Sanity-check</vt:lpstr>
      <vt:lpstr>Recap: Regression Discontinuity</vt:lpstr>
      <vt:lpstr>Lots of methods For measuring some notion of “returns to education”</vt:lpstr>
      <vt:lpstr>Which do you find the most compelling? For measuring some notion of “returns to education”?</vt:lpstr>
      <vt:lpstr>PowerPoint Presentation</vt:lpstr>
      <vt:lpstr>All of them have some problems…</vt:lpstr>
      <vt:lpstr>Looking ahead</vt:lpstr>
      <vt:lpstr>Next time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Katherine Wootters</dc:creator>
  <cp:lastModifiedBy>Mary Katherine Wootters</cp:lastModifiedBy>
  <cp:revision>48</cp:revision>
  <cp:lastPrinted>2024-11-06T20:01:32Z</cp:lastPrinted>
  <dcterms:created xsi:type="dcterms:W3CDTF">2024-11-01T19:58:14Z</dcterms:created>
  <dcterms:modified xsi:type="dcterms:W3CDTF">2025-11-24T22:15:12Z</dcterms:modified>
</cp:coreProperties>
</file>