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64" r:id="rId14"/>
    <p:sldId id="265" r:id="rId15"/>
    <p:sldId id="266" r:id="rId16"/>
    <p:sldId id="275" r:id="rId17"/>
    <p:sldId id="271" r:id="rId18"/>
    <p:sldId id="272" r:id="rId19"/>
    <p:sldId id="273" r:id="rId20"/>
    <p:sldId id="274" r:id="rId21"/>
    <p:sldId id="276" r:id="rId22"/>
    <p:sldId id="277" r:id="rId23"/>
    <p:sldId id="278" r:id="rId24"/>
    <p:sldId id="279" r:id="rId25"/>
    <p:sldId id="280" r:id="rId26"/>
    <p:sldId id="281" r:id="rId27"/>
    <p:sldId id="402" r:id="rId28"/>
    <p:sldId id="282" r:id="rId29"/>
    <p:sldId id="283" r:id="rId30"/>
    <p:sldId id="284" r:id="rId31"/>
    <p:sldId id="285" r:id="rId32"/>
    <p:sldId id="286" r:id="rId33"/>
    <p:sldId id="287" r:id="rId34"/>
    <p:sldId id="288" r:id="rId35"/>
    <p:sldId id="289" r:id="rId36"/>
    <p:sldId id="290" r:id="rId37"/>
    <p:sldId id="291" r:id="rId38"/>
    <p:sldId id="4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F2D"/>
    <a:srgbClr val="8C15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4"/>
    <p:restoredTop sz="94626"/>
  </p:normalViewPr>
  <p:slideViewPr>
    <p:cSldViewPr snapToGrid="0">
      <p:cViewPr varScale="1">
        <p:scale>
          <a:sx n="121" d="100"/>
          <a:sy n="121" d="100"/>
        </p:scale>
        <p:origin x="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54074-6CE0-2440-953D-6AF59959C633}" type="datetimeFigureOut">
              <a:rPr lang="en-US" smtClean="0"/>
              <a:t>11/24/25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42A01-5202-5A4D-878A-8AC5AD35FF2B}" type="slidenum">
              <a:rPr lang="en-US" smtClean="0"/>
              <a:t>‹#›</a:t>
            </a:fld>
            <a:endParaRPr lang="en-US"/>
          </a:p>
        </p:txBody>
      </p:sp>
    </p:spTree>
    <p:extLst>
      <p:ext uri="{BB962C8B-B14F-4D97-AF65-F5344CB8AC3E}">
        <p14:creationId xmlns:p14="http://schemas.microsoft.com/office/powerpoint/2010/main" val="25288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a:t>
            </a:fld>
            <a:endParaRPr lang="en-US"/>
          </a:p>
        </p:txBody>
      </p:sp>
    </p:spTree>
    <p:extLst>
      <p:ext uri="{BB962C8B-B14F-4D97-AF65-F5344CB8AC3E}">
        <p14:creationId xmlns:p14="http://schemas.microsoft.com/office/powerpoint/2010/main" val="349890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10</a:t>
            </a:fld>
            <a:endParaRPr lang="en-US"/>
          </a:p>
        </p:txBody>
      </p:sp>
    </p:spTree>
    <p:extLst>
      <p:ext uri="{BB962C8B-B14F-4D97-AF65-F5344CB8AC3E}">
        <p14:creationId xmlns:p14="http://schemas.microsoft.com/office/powerpoint/2010/main" val="125421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11</a:t>
            </a:fld>
            <a:endParaRPr lang="en-US"/>
          </a:p>
        </p:txBody>
      </p:sp>
    </p:spTree>
    <p:extLst>
      <p:ext uri="{BB962C8B-B14F-4D97-AF65-F5344CB8AC3E}">
        <p14:creationId xmlns:p14="http://schemas.microsoft.com/office/powerpoint/2010/main" val="1595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12</a:t>
            </a:fld>
            <a:endParaRPr lang="en-US"/>
          </a:p>
        </p:txBody>
      </p:sp>
    </p:spTree>
    <p:extLst>
      <p:ext uri="{BB962C8B-B14F-4D97-AF65-F5344CB8AC3E}">
        <p14:creationId xmlns:p14="http://schemas.microsoft.com/office/powerpoint/2010/main" val="153207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13</a:t>
            </a:fld>
            <a:endParaRPr lang="en-US"/>
          </a:p>
        </p:txBody>
      </p:sp>
    </p:spTree>
    <p:extLst>
      <p:ext uri="{BB962C8B-B14F-4D97-AF65-F5344CB8AC3E}">
        <p14:creationId xmlns:p14="http://schemas.microsoft.com/office/powerpoint/2010/main" val="37178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14</a:t>
            </a:fld>
            <a:endParaRPr lang="en-US"/>
          </a:p>
        </p:txBody>
      </p:sp>
    </p:spTree>
    <p:extLst>
      <p:ext uri="{BB962C8B-B14F-4D97-AF65-F5344CB8AC3E}">
        <p14:creationId xmlns:p14="http://schemas.microsoft.com/office/powerpoint/2010/main" val="249767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15</a:t>
            </a:fld>
            <a:endParaRPr lang="en-US"/>
          </a:p>
        </p:txBody>
      </p:sp>
    </p:spTree>
    <p:extLst>
      <p:ext uri="{BB962C8B-B14F-4D97-AF65-F5344CB8AC3E}">
        <p14:creationId xmlns:p14="http://schemas.microsoft.com/office/powerpoint/2010/main" val="388190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16</a:t>
            </a:fld>
            <a:endParaRPr lang="en-US"/>
          </a:p>
        </p:txBody>
      </p:sp>
    </p:spTree>
    <p:extLst>
      <p:ext uri="{BB962C8B-B14F-4D97-AF65-F5344CB8AC3E}">
        <p14:creationId xmlns:p14="http://schemas.microsoft.com/office/powerpoint/2010/main" val="298953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17</a:t>
            </a:fld>
            <a:endParaRPr lang="en-US"/>
          </a:p>
        </p:txBody>
      </p:sp>
    </p:spTree>
    <p:extLst>
      <p:ext uri="{BB962C8B-B14F-4D97-AF65-F5344CB8AC3E}">
        <p14:creationId xmlns:p14="http://schemas.microsoft.com/office/powerpoint/2010/main" val="420663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18</a:t>
            </a:fld>
            <a:endParaRPr lang="en-US"/>
          </a:p>
        </p:txBody>
      </p:sp>
    </p:spTree>
    <p:extLst>
      <p:ext uri="{BB962C8B-B14F-4D97-AF65-F5344CB8AC3E}">
        <p14:creationId xmlns:p14="http://schemas.microsoft.com/office/powerpoint/2010/main" val="243364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19</a:t>
            </a:fld>
            <a:endParaRPr lang="en-US"/>
          </a:p>
        </p:txBody>
      </p:sp>
    </p:spTree>
    <p:extLst>
      <p:ext uri="{BB962C8B-B14F-4D97-AF65-F5344CB8AC3E}">
        <p14:creationId xmlns:p14="http://schemas.microsoft.com/office/powerpoint/2010/main" val="12632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2</a:t>
            </a:fld>
            <a:endParaRPr lang="en-US"/>
          </a:p>
        </p:txBody>
      </p:sp>
    </p:spTree>
    <p:extLst>
      <p:ext uri="{BB962C8B-B14F-4D97-AF65-F5344CB8AC3E}">
        <p14:creationId xmlns:p14="http://schemas.microsoft.com/office/powerpoint/2010/main" val="359291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20</a:t>
            </a:fld>
            <a:endParaRPr lang="en-US"/>
          </a:p>
        </p:txBody>
      </p:sp>
    </p:spTree>
    <p:extLst>
      <p:ext uri="{BB962C8B-B14F-4D97-AF65-F5344CB8AC3E}">
        <p14:creationId xmlns:p14="http://schemas.microsoft.com/office/powerpoint/2010/main" val="224326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21</a:t>
            </a:fld>
            <a:endParaRPr lang="en-US"/>
          </a:p>
        </p:txBody>
      </p:sp>
    </p:spTree>
    <p:extLst>
      <p:ext uri="{BB962C8B-B14F-4D97-AF65-F5344CB8AC3E}">
        <p14:creationId xmlns:p14="http://schemas.microsoft.com/office/powerpoint/2010/main" val="324767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22</a:t>
            </a:fld>
            <a:endParaRPr lang="en-US"/>
          </a:p>
        </p:txBody>
      </p:sp>
    </p:spTree>
    <p:extLst>
      <p:ext uri="{BB962C8B-B14F-4D97-AF65-F5344CB8AC3E}">
        <p14:creationId xmlns:p14="http://schemas.microsoft.com/office/powerpoint/2010/main" val="398859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23</a:t>
            </a:fld>
            <a:endParaRPr lang="en-US"/>
          </a:p>
        </p:txBody>
      </p:sp>
    </p:spTree>
    <p:extLst>
      <p:ext uri="{BB962C8B-B14F-4D97-AF65-F5344CB8AC3E}">
        <p14:creationId xmlns:p14="http://schemas.microsoft.com/office/powerpoint/2010/main" val="852931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24</a:t>
            </a:fld>
            <a:endParaRPr lang="en-US"/>
          </a:p>
        </p:txBody>
      </p:sp>
    </p:spTree>
    <p:extLst>
      <p:ext uri="{BB962C8B-B14F-4D97-AF65-F5344CB8AC3E}">
        <p14:creationId xmlns:p14="http://schemas.microsoft.com/office/powerpoint/2010/main" val="6834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25</a:t>
            </a:fld>
            <a:endParaRPr lang="en-US"/>
          </a:p>
        </p:txBody>
      </p:sp>
    </p:spTree>
    <p:extLst>
      <p:ext uri="{BB962C8B-B14F-4D97-AF65-F5344CB8AC3E}">
        <p14:creationId xmlns:p14="http://schemas.microsoft.com/office/powerpoint/2010/main" val="3097437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26</a:t>
            </a:fld>
            <a:endParaRPr lang="en-US"/>
          </a:p>
        </p:txBody>
      </p:sp>
    </p:spTree>
    <p:extLst>
      <p:ext uri="{BB962C8B-B14F-4D97-AF65-F5344CB8AC3E}">
        <p14:creationId xmlns:p14="http://schemas.microsoft.com/office/powerpoint/2010/main" val="510233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27</a:t>
            </a:fld>
            <a:endParaRPr lang="en-US"/>
          </a:p>
        </p:txBody>
      </p:sp>
    </p:spTree>
    <p:extLst>
      <p:ext uri="{BB962C8B-B14F-4D97-AF65-F5344CB8AC3E}">
        <p14:creationId xmlns:p14="http://schemas.microsoft.com/office/powerpoint/2010/main" val="887694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942A01-5202-5A4D-878A-8AC5AD35FF2B}" type="slidenum">
              <a:rPr lang="en-US" smtClean="0"/>
              <a:t>29</a:t>
            </a:fld>
            <a:endParaRPr lang="en-US"/>
          </a:p>
        </p:txBody>
      </p:sp>
    </p:spTree>
    <p:extLst>
      <p:ext uri="{BB962C8B-B14F-4D97-AF65-F5344CB8AC3E}">
        <p14:creationId xmlns:p14="http://schemas.microsoft.com/office/powerpoint/2010/main" val="127838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1E6818-5228-6746-93C7-81444766F2C7}" type="slidenum">
              <a:rPr lang="en-US" smtClean="0"/>
              <a:t>38</a:t>
            </a:fld>
            <a:endParaRPr lang="en-US"/>
          </a:p>
        </p:txBody>
      </p:sp>
    </p:spTree>
    <p:extLst>
      <p:ext uri="{BB962C8B-B14F-4D97-AF65-F5344CB8AC3E}">
        <p14:creationId xmlns:p14="http://schemas.microsoft.com/office/powerpoint/2010/main" val="416436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3</a:t>
            </a:fld>
            <a:endParaRPr lang="en-US"/>
          </a:p>
        </p:txBody>
      </p:sp>
    </p:spTree>
    <p:extLst>
      <p:ext uri="{BB962C8B-B14F-4D97-AF65-F5344CB8AC3E}">
        <p14:creationId xmlns:p14="http://schemas.microsoft.com/office/powerpoint/2010/main" val="125804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4</a:t>
            </a:fld>
            <a:endParaRPr lang="en-US"/>
          </a:p>
        </p:txBody>
      </p:sp>
    </p:spTree>
    <p:extLst>
      <p:ext uri="{BB962C8B-B14F-4D97-AF65-F5344CB8AC3E}">
        <p14:creationId xmlns:p14="http://schemas.microsoft.com/office/powerpoint/2010/main" val="401247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5</a:t>
            </a:fld>
            <a:endParaRPr lang="en-US"/>
          </a:p>
        </p:txBody>
      </p:sp>
    </p:spTree>
    <p:extLst>
      <p:ext uri="{BB962C8B-B14F-4D97-AF65-F5344CB8AC3E}">
        <p14:creationId xmlns:p14="http://schemas.microsoft.com/office/powerpoint/2010/main" val="353057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6</a:t>
            </a:fld>
            <a:endParaRPr lang="en-US"/>
          </a:p>
        </p:txBody>
      </p:sp>
    </p:spTree>
    <p:extLst>
      <p:ext uri="{BB962C8B-B14F-4D97-AF65-F5344CB8AC3E}">
        <p14:creationId xmlns:p14="http://schemas.microsoft.com/office/powerpoint/2010/main" val="33635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7</a:t>
            </a:fld>
            <a:endParaRPr lang="en-US"/>
          </a:p>
        </p:txBody>
      </p:sp>
    </p:spTree>
    <p:extLst>
      <p:ext uri="{BB962C8B-B14F-4D97-AF65-F5344CB8AC3E}">
        <p14:creationId xmlns:p14="http://schemas.microsoft.com/office/powerpoint/2010/main" val="209667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8</a:t>
            </a:fld>
            <a:endParaRPr lang="en-US"/>
          </a:p>
        </p:txBody>
      </p:sp>
    </p:spTree>
    <p:extLst>
      <p:ext uri="{BB962C8B-B14F-4D97-AF65-F5344CB8AC3E}">
        <p14:creationId xmlns:p14="http://schemas.microsoft.com/office/powerpoint/2010/main" val="153766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942A01-5202-5A4D-878A-8AC5AD35FF2B}" type="slidenum">
              <a:rPr lang="en-US" smtClean="0"/>
              <a:t>9</a:t>
            </a:fld>
            <a:endParaRPr lang="en-US"/>
          </a:p>
        </p:txBody>
      </p:sp>
    </p:spTree>
    <p:extLst>
      <p:ext uri="{BB962C8B-B14F-4D97-AF65-F5344CB8AC3E}">
        <p14:creationId xmlns:p14="http://schemas.microsoft.com/office/powerpoint/2010/main" val="232936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F170-811C-2B31-C0B0-862E91A4B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07CCEDE-52CB-FB5A-D84F-1DE2B0FF2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0654C-3E45-A586-A8CF-27C2F44FD84E}"/>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B5F3FB41-6698-A8A3-9568-A48F19505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500EE-EA0C-D40A-DD27-0D0C4B373C78}"/>
              </a:ext>
            </a:extLst>
          </p:cNvPr>
          <p:cNvSpPr>
            <a:spLocks noGrp="1"/>
          </p:cNvSpPr>
          <p:nvPr>
            <p:ph type="sldNum" sz="quarter" idx="12"/>
          </p:nvPr>
        </p:nvSpPr>
        <p:spPr/>
        <p:txBody>
          <a:bodyPr/>
          <a:lstStyle/>
          <a:p>
            <a:fld id="{9D4A35CC-C70A-4792-B171-5A9C7364B6D5}" type="slidenum">
              <a:rPr lang="en-US" smtClean="0"/>
              <a:t>‹#›</a:t>
            </a:fld>
            <a:endParaRPr lang="en-US"/>
          </a:p>
        </p:txBody>
      </p:sp>
    </p:spTree>
    <p:extLst>
      <p:ext uri="{BB962C8B-B14F-4D97-AF65-F5344CB8AC3E}">
        <p14:creationId xmlns:p14="http://schemas.microsoft.com/office/powerpoint/2010/main" val="139154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4510-4B21-DC22-7420-9F84FC621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9451-B586-AA05-D054-A9F1923CE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7FC57-6205-2A78-80A0-BB6AA1CF03C7}"/>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A15B43F5-3769-91D9-F447-F3E44C42D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62A88-1673-2416-F5B7-E12A4BECBDC2}"/>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6352AE72-8B3F-0851-5089-AC8CFF790B2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98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1EEFA-D7BD-F80C-2B4C-0AEDA101A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C1D9E-E814-5FED-9B2B-78D71AEBE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57526-7469-C9F1-34C8-B1F790EC8CFB}"/>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525ADFC0-7CC2-BF2F-F56F-571E62AE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4DFF3-379F-BDBB-5CAB-16B1BC40BEB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185E4D9E-0F99-E18D-52A5-55D652C32935}"/>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F521-5D56-2266-8D85-8DD46238AAC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0C1307-B2F1-2310-0212-94140F1A5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ADBA0A-585B-37F2-C235-0D07DF81F0C6}"/>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766C95D1-75E4-DBB9-137E-73D4F5ABD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8427C-7848-DA7C-8C53-9BD757009D8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B4FA992D-C6A1-04E6-6480-D6FF5834A1D9}"/>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FEB4-A114-1406-AAC7-E6A937476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5736C-4324-7C32-AD7B-93A2A9C7E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1F154-5E54-8A6E-32D1-50892B476E0D}"/>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5F89038B-6435-F39A-AE45-EC2277648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BDF1E-A55C-2F2F-60EB-26E50943C5FB}"/>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2CC699B5-BC08-318D-27C2-159A3F84676E}"/>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6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8BC7-37A9-2A41-A226-1AA2056C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95DB0-B3D9-5AA8-0EBE-8DE243B43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C9C40-4553-98FF-B057-51D063165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316FA-702D-0970-98FC-C9857BDB916C}"/>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6" name="Footer Placeholder 5">
            <a:extLst>
              <a:ext uri="{FF2B5EF4-FFF2-40B4-BE49-F238E27FC236}">
                <a16:creationId xmlns:a16="http://schemas.microsoft.com/office/drawing/2014/main" id="{1E5F98C5-312D-43ED-B810-B24CF5C92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7E21C-8BB3-4F1E-CF27-B3C2310D0545}"/>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ADB9F7D-4293-E584-BB33-F33655869B04}"/>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8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B629-ED87-5F0F-C9BC-928A597F1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799BA-B41E-6860-AA97-BD0EF6DD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E23B1-8B3C-B07C-FDE2-19F41F30B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4BBA-5A0D-0E42-7483-493DBCED4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16F14-27E0-D214-DE57-BB9CAF7B4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ACE10-B3E3-AA96-7962-FFDFF715887E}"/>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8" name="Footer Placeholder 7">
            <a:extLst>
              <a:ext uri="{FF2B5EF4-FFF2-40B4-BE49-F238E27FC236}">
                <a16:creationId xmlns:a16="http://schemas.microsoft.com/office/drawing/2014/main" id="{A916E200-901C-8F02-918B-5D1D4D582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EBD97F-62C3-7108-5E3B-4FCE958B80A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10" name="Rectangle 9">
            <a:extLst>
              <a:ext uri="{FF2B5EF4-FFF2-40B4-BE49-F238E27FC236}">
                <a16:creationId xmlns:a16="http://schemas.microsoft.com/office/drawing/2014/main" id="{513A5397-9352-EF76-A222-9B7EF3224C80}"/>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9A3-9228-EFA1-7EA8-320A5E4CDD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B2899-CC6E-9662-436F-D08B922BA144}"/>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4" name="Footer Placeholder 3">
            <a:extLst>
              <a:ext uri="{FF2B5EF4-FFF2-40B4-BE49-F238E27FC236}">
                <a16:creationId xmlns:a16="http://schemas.microsoft.com/office/drawing/2014/main" id="{2F09471A-67C3-CA58-574B-353065996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98AAE-7DA0-24C8-EAFB-429398606A0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6" name="Rectangle 5">
            <a:extLst>
              <a:ext uri="{FF2B5EF4-FFF2-40B4-BE49-F238E27FC236}">
                <a16:creationId xmlns:a16="http://schemas.microsoft.com/office/drawing/2014/main" id="{BA67E615-E4D7-8DF7-AC05-9434E1BD634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4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57AF7-9EDB-A1C4-8FE7-E0FEEE544BC3}"/>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3" name="Footer Placeholder 2">
            <a:extLst>
              <a:ext uri="{FF2B5EF4-FFF2-40B4-BE49-F238E27FC236}">
                <a16:creationId xmlns:a16="http://schemas.microsoft.com/office/drawing/2014/main" id="{3EFB410C-9EC2-0283-7D97-C87FEBE2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411A1-87A4-150F-6303-025F73278A83}"/>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5" name="Rectangle 4">
            <a:extLst>
              <a:ext uri="{FF2B5EF4-FFF2-40B4-BE49-F238E27FC236}">
                <a16:creationId xmlns:a16="http://schemas.microsoft.com/office/drawing/2014/main" id="{6BEC10DA-58DD-6058-72F5-37C7FA819707}"/>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76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9521-1256-3807-0A09-73CF197D1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A0C9A-E639-327E-EAE2-4C18EEFBB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2BD3E-A8F9-C833-0D6E-E56DF294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7D350-5EB9-6E86-2F02-CACFB7A7E0DA}"/>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6" name="Footer Placeholder 5">
            <a:extLst>
              <a:ext uri="{FF2B5EF4-FFF2-40B4-BE49-F238E27FC236}">
                <a16:creationId xmlns:a16="http://schemas.microsoft.com/office/drawing/2014/main" id="{56194B27-4321-6C96-5E6C-B4294A3A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78C75-416A-15DA-A2DC-37E0ECED7DB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DD89290-EA5E-999A-9087-ED945E983F0D}"/>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C17-AE68-BB5D-7E81-4CAFF8B6C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9BB58-A5B3-752C-C3CD-66BCD70B9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7F54B17-4878-2B1B-1EF4-2E2326955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00598-743F-6934-3985-938F1E866A58}"/>
              </a:ext>
            </a:extLst>
          </p:cNvPr>
          <p:cNvSpPr>
            <a:spLocks noGrp="1"/>
          </p:cNvSpPr>
          <p:nvPr>
            <p:ph type="dt" sz="half" idx="10"/>
          </p:nvPr>
        </p:nvSpPr>
        <p:spPr/>
        <p:txBody>
          <a:bodyPr/>
          <a:lstStyle/>
          <a:p>
            <a:fld id="{7B1B529C-7AC4-498E-86D4-DC9A7DA9F898}" type="datetimeFigureOut">
              <a:rPr lang="en-US" smtClean="0"/>
              <a:t>11/24/25</a:t>
            </a:fld>
            <a:endParaRPr lang="en-US"/>
          </a:p>
        </p:txBody>
      </p:sp>
      <p:sp>
        <p:nvSpPr>
          <p:cNvPr id="6" name="Footer Placeholder 5">
            <a:extLst>
              <a:ext uri="{FF2B5EF4-FFF2-40B4-BE49-F238E27FC236}">
                <a16:creationId xmlns:a16="http://schemas.microsoft.com/office/drawing/2014/main" id="{A7D902F9-7383-6CE3-298B-4DB50315F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4894E-3991-6152-5957-002E7265C88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66B84A78-F893-43A3-1D6F-4587823EF278}"/>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14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45FD974E-6B30-074E-DCDA-B43A8313BD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23705" y="6239790"/>
            <a:ext cx="1473924" cy="506170"/>
          </a:xfrm>
          <a:prstGeom prst="rect">
            <a:avLst/>
          </a:prstGeom>
        </p:spPr>
      </p:pic>
      <p:sp>
        <p:nvSpPr>
          <p:cNvPr id="2" name="Title Placeholder 1">
            <a:extLst>
              <a:ext uri="{FF2B5EF4-FFF2-40B4-BE49-F238E27FC236}">
                <a16:creationId xmlns:a16="http://schemas.microsoft.com/office/drawing/2014/main" id="{6770B608-161B-B8F7-D7A5-CED71D4B4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8A0E45-27EC-856E-DA78-F5A5903CB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A56F89-8D60-6463-E4B5-485DB2E56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B529C-7AC4-498E-86D4-DC9A7DA9F898}" type="datetimeFigureOut">
              <a:rPr lang="en-US" smtClean="0"/>
              <a:t>11/24/25</a:t>
            </a:fld>
            <a:endParaRPr lang="en-US"/>
          </a:p>
        </p:txBody>
      </p:sp>
      <p:sp>
        <p:nvSpPr>
          <p:cNvPr id="5" name="Footer Placeholder 4">
            <a:extLst>
              <a:ext uri="{FF2B5EF4-FFF2-40B4-BE49-F238E27FC236}">
                <a16:creationId xmlns:a16="http://schemas.microsoft.com/office/drawing/2014/main" id="{3AEDDFEF-E259-13F0-9373-3E1D0F6A2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B544F3-851E-BC68-C039-63A94D3C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A35CC-C70A-4792-B171-5A9C7364B6D5}" type="slidenum">
              <a:rPr lang="en-US" smtClean="0"/>
              <a:t>‹#›</a:t>
            </a:fld>
            <a:endParaRPr lang="en-US"/>
          </a:p>
        </p:txBody>
      </p:sp>
    </p:spTree>
    <p:extLst>
      <p:ext uri="{BB962C8B-B14F-4D97-AF65-F5344CB8AC3E}">
        <p14:creationId xmlns:p14="http://schemas.microsoft.com/office/powerpoint/2010/main" val="177352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8C15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9" Type="http://schemas.openxmlformats.org/officeDocument/2006/relationships/image" Target="../media/image90.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38" Type="http://schemas.openxmlformats.org/officeDocument/2006/relationships/image" Target="../media/image89.png"/><Relationship Id="rId2" Type="http://schemas.openxmlformats.org/officeDocument/2006/relationships/notesSlide" Target="../notesSlides/notesSlide14.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88.png"/><Relationship Id="rId40" Type="http://schemas.openxmlformats.org/officeDocument/2006/relationships/image" Target="../media/image91.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87.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8" Type="http://schemas.openxmlformats.org/officeDocument/2006/relationships/image" Target="../media/image59.png"/><Relationship Id="rId3" Type="http://schemas.openxmlformats.org/officeDocument/2006/relationships/image" Target="../media/image54.png"/></Relationships>
</file>

<file path=ppt/slides/_rels/slide15.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image" Target="../media/image106.png"/><Relationship Id="rId26" Type="http://schemas.openxmlformats.org/officeDocument/2006/relationships/image" Target="../media/image113.png"/><Relationship Id="rId39" Type="http://schemas.openxmlformats.org/officeDocument/2006/relationships/image" Target="../media/image126.png"/><Relationship Id="rId21" Type="http://schemas.openxmlformats.org/officeDocument/2006/relationships/image" Target="../media/image109.png"/><Relationship Id="rId34" Type="http://schemas.openxmlformats.org/officeDocument/2006/relationships/image" Target="../media/image121.png"/><Relationship Id="rId42" Type="http://schemas.openxmlformats.org/officeDocument/2006/relationships/image" Target="../media/image129.png"/><Relationship Id="rId47" Type="http://schemas.openxmlformats.org/officeDocument/2006/relationships/image" Target="../media/image134.png"/><Relationship Id="rId50" Type="http://schemas.openxmlformats.org/officeDocument/2006/relationships/image" Target="../media/image137.png"/><Relationship Id="rId55" Type="http://schemas.openxmlformats.org/officeDocument/2006/relationships/image" Target="../media/image142.png"/><Relationship Id="rId63" Type="http://schemas.openxmlformats.org/officeDocument/2006/relationships/image" Target="../media/image150.png"/><Relationship Id="rId7" Type="http://schemas.openxmlformats.org/officeDocument/2006/relationships/image" Target="../media/image95.png"/><Relationship Id="rId2" Type="http://schemas.openxmlformats.org/officeDocument/2006/relationships/notesSlide" Target="../notesSlides/notesSlide15.xml"/><Relationship Id="rId16" Type="http://schemas.openxmlformats.org/officeDocument/2006/relationships/image" Target="../media/image104.png"/><Relationship Id="rId29" Type="http://schemas.openxmlformats.org/officeDocument/2006/relationships/image" Target="../media/image116.png"/><Relationship Id="rId11" Type="http://schemas.openxmlformats.org/officeDocument/2006/relationships/image" Target="../media/image99.png"/><Relationship Id="rId24" Type="http://schemas.openxmlformats.org/officeDocument/2006/relationships/image" Target="../media/image71.png"/><Relationship Id="rId32" Type="http://schemas.openxmlformats.org/officeDocument/2006/relationships/image" Target="../media/image119.png"/><Relationship Id="rId37" Type="http://schemas.openxmlformats.org/officeDocument/2006/relationships/image" Target="../media/image124.png"/><Relationship Id="rId40" Type="http://schemas.openxmlformats.org/officeDocument/2006/relationships/image" Target="../media/image127.png"/><Relationship Id="rId45" Type="http://schemas.openxmlformats.org/officeDocument/2006/relationships/image" Target="../media/image132.png"/><Relationship Id="rId53" Type="http://schemas.openxmlformats.org/officeDocument/2006/relationships/image" Target="../media/image140.png"/><Relationship Id="rId58" Type="http://schemas.openxmlformats.org/officeDocument/2006/relationships/image" Target="../media/image145.png"/><Relationship Id="rId5" Type="http://schemas.openxmlformats.org/officeDocument/2006/relationships/image" Target="../media/image93.png"/><Relationship Id="rId61" Type="http://schemas.openxmlformats.org/officeDocument/2006/relationships/image" Target="../media/image148.png"/><Relationship Id="rId19" Type="http://schemas.openxmlformats.org/officeDocument/2006/relationships/image" Target="../media/image107.png"/><Relationship Id="rId14" Type="http://schemas.openxmlformats.org/officeDocument/2006/relationships/image" Target="../media/image102.png"/><Relationship Id="rId22" Type="http://schemas.openxmlformats.org/officeDocument/2006/relationships/image" Target="../media/image110.png"/><Relationship Id="rId27" Type="http://schemas.openxmlformats.org/officeDocument/2006/relationships/image" Target="../media/image114.png"/><Relationship Id="rId30" Type="http://schemas.openxmlformats.org/officeDocument/2006/relationships/image" Target="../media/image117.png"/><Relationship Id="rId35" Type="http://schemas.openxmlformats.org/officeDocument/2006/relationships/image" Target="../media/image122.png"/><Relationship Id="rId43" Type="http://schemas.openxmlformats.org/officeDocument/2006/relationships/image" Target="../media/image130.png"/><Relationship Id="rId48" Type="http://schemas.openxmlformats.org/officeDocument/2006/relationships/image" Target="../media/image135.png"/><Relationship Id="rId56" Type="http://schemas.openxmlformats.org/officeDocument/2006/relationships/image" Target="../media/image143.png"/><Relationship Id="rId64" Type="http://schemas.openxmlformats.org/officeDocument/2006/relationships/image" Target="../media/image151.png"/><Relationship Id="rId8" Type="http://schemas.openxmlformats.org/officeDocument/2006/relationships/image" Target="../media/image96.png"/><Relationship Id="rId51" Type="http://schemas.openxmlformats.org/officeDocument/2006/relationships/image" Target="../media/image138.png"/><Relationship Id="rId3" Type="http://schemas.openxmlformats.org/officeDocument/2006/relationships/image" Target="../media/image70.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2.png"/><Relationship Id="rId33" Type="http://schemas.openxmlformats.org/officeDocument/2006/relationships/image" Target="../media/image120.png"/><Relationship Id="rId38" Type="http://schemas.openxmlformats.org/officeDocument/2006/relationships/image" Target="../media/image125.png"/><Relationship Id="rId46" Type="http://schemas.openxmlformats.org/officeDocument/2006/relationships/image" Target="../media/image133.png"/><Relationship Id="rId59" Type="http://schemas.openxmlformats.org/officeDocument/2006/relationships/image" Target="../media/image146.png"/><Relationship Id="rId20" Type="http://schemas.openxmlformats.org/officeDocument/2006/relationships/image" Target="../media/image108.png"/><Relationship Id="rId41" Type="http://schemas.openxmlformats.org/officeDocument/2006/relationships/image" Target="../media/image128.png"/><Relationship Id="rId54" Type="http://schemas.openxmlformats.org/officeDocument/2006/relationships/image" Target="../media/image141.png"/><Relationship Id="rId6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94.png"/><Relationship Id="rId15" Type="http://schemas.openxmlformats.org/officeDocument/2006/relationships/image" Target="../media/image103.png"/><Relationship Id="rId23" Type="http://schemas.openxmlformats.org/officeDocument/2006/relationships/image" Target="../media/image111.png"/><Relationship Id="rId28" Type="http://schemas.openxmlformats.org/officeDocument/2006/relationships/image" Target="../media/image115.png"/><Relationship Id="rId36" Type="http://schemas.openxmlformats.org/officeDocument/2006/relationships/image" Target="../media/image123.png"/><Relationship Id="rId49" Type="http://schemas.openxmlformats.org/officeDocument/2006/relationships/image" Target="../media/image136.png"/><Relationship Id="rId57" Type="http://schemas.openxmlformats.org/officeDocument/2006/relationships/image" Target="../media/image144.png"/><Relationship Id="rId10" Type="http://schemas.openxmlformats.org/officeDocument/2006/relationships/image" Target="../media/image98.png"/><Relationship Id="rId31" Type="http://schemas.openxmlformats.org/officeDocument/2006/relationships/image" Target="../media/image118.png"/><Relationship Id="rId44" Type="http://schemas.openxmlformats.org/officeDocument/2006/relationships/image" Target="../media/image131.png"/><Relationship Id="rId52" Type="http://schemas.openxmlformats.org/officeDocument/2006/relationships/image" Target="../media/image139.png"/><Relationship Id="rId60" Type="http://schemas.openxmlformats.org/officeDocument/2006/relationships/image" Target="../media/image147.png"/><Relationship Id="rId4" Type="http://schemas.openxmlformats.org/officeDocument/2006/relationships/image" Target="../media/image92.png"/><Relationship Id="rId9" Type="http://schemas.openxmlformats.org/officeDocument/2006/relationships/image" Target="../media/image97.png"/></Relationships>
</file>

<file path=ppt/slides/_rels/slide1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2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26.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2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 Id="rId5" Type="http://schemas.openxmlformats.org/officeDocument/2006/relationships/image" Target="../media/image176.png"/><Relationship Id="rId4" Type="http://schemas.openxmlformats.org/officeDocument/2006/relationships/image" Target="../media/image17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7E24-DC0B-1A4D-D8F1-872D1D307AFF}"/>
              </a:ext>
            </a:extLst>
          </p:cNvPr>
          <p:cNvSpPr>
            <a:spLocks noGrp="1"/>
          </p:cNvSpPr>
          <p:nvPr>
            <p:ph type="ctrTitle"/>
          </p:nvPr>
        </p:nvSpPr>
        <p:spPr>
          <a:xfrm>
            <a:off x="1524000" y="2000249"/>
            <a:ext cx="9144000" cy="1509713"/>
          </a:xfrm>
        </p:spPr>
        <p:txBody>
          <a:bodyPr>
            <a:normAutofit/>
          </a:bodyPr>
          <a:lstStyle/>
          <a:p>
            <a:r>
              <a:rPr lang="en-US" dirty="0"/>
              <a:t>Panel Data!</a:t>
            </a:r>
          </a:p>
        </p:txBody>
      </p:sp>
      <p:sp>
        <p:nvSpPr>
          <p:cNvPr id="3" name="Subtitle 2">
            <a:extLst>
              <a:ext uri="{FF2B5EF4-FFF2-40B4-BE49-F238E27FC236}">
                <a16:creationId xmlns:a16="http://schemas.microsoft.com/office/drawing/2014/main" id="{4BA806FA-3664-62A5-6D8E-B38E16F8702E}"/>
              </a:ext>
            </a:extLst>
          </p:cNvPr>
          <p:cNvSpPr>
            <a:spLocks noGrp="1"/>
          </p:cNvSpPr>
          <p:nvPr>
            <p:ph type="subTitle" idx="1"/>
          </p:nvPr>
        </p:nvSpPr>
        <p:spPr/>
        <p:txBody>
          <a:bodyPr/>
          <a:lstStyle/>
          <a:p>
            <a:r>
              <a:rPr lang="en-US" dirty="0"/>
              <a:t>Causality, Decision-Making, and Data Science</a:t>
            </a:r>
          </a:p>
          <a:p>
            <a:r>
              <a:rPr lang="en-US" dirty="0"/>
              <a:t>Class 14</a:t>
            </a:r>
          </a:p>
        </p:txBody>
      </p:sp>
    </p:spTree>
    <p:extLst>
      <p:ext uri="{BB962C8B-B14F-4D97-AF65-F5344CB8AC3E}">
        <p14:creationId xmlns:p14="http://schemas.microsoft.com/office/powerpoint/2010/main" val="29319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31AC-78F3-1E22-ED46-D727931661D5}"/>
              </a:ext>
            </a:extLst>
          </p:cNvPr>
          <p:cNvSpPr>
            <a:spLocks noGrp="1"/>
          </p:cNvSpPr>
          <p:nvPr>
            <p:ph type="title"/>
          </p:nvPr>
        </p:nvSpPr>
        <p:spPr/>
        <p:txBody>
          <a:bodyPr>
            <a:normAutofit/>
          </a:bodyPr>
          <a:lstStyle/>
          <a:p>
            <a:r>
              <a:rPr lang="en-US" dirty="0"/>
              <a:t>Lots more questions</a:t>
            </a:r>
            <a:br>
              <a:rPr lang="en-US" dirty="0"/>
            </a:br>
            <a:r>
              <a:rPr lang="en-US" sz="2400" dirty="0"/>
              <a:t>Even before we get into “how do we estimate that?”</a:t>
            </a:r>
            <a:endParaRPr lang="en-US" dirty="0"/>
          </a:p>
        </p:txBody>
      </p:sp>
      <p:sp>
        <p:nvSpPr>
          <p:cNvPr id="3" name="Content Placeholder 2">
            <a:extLst>
              <a:ext uri="{FF2B5EF4-FFF2-40B4-BE49-F238E27FC236}">
                <a16:creationId xmlns:a16="http://schemas.microsoft.com/office/drawing/2014/main" id="{B87409FB-FF9B-2B3F-CC1A-833ADF25F876}"/>
              </a:ext>
            </a:extLst>
          </p:cNvPr>
          <p:cNvSpPr>
            <a:spLocks noGrp="1"/>
          </p:cNvSpPr>
          <p:nvPr>
            <p:ph idx="1"/>
          </p:nvPr>
        </p:nvSpPr>
        <p:spPr>
          <a:xfrm>
            <a:off x="838200" y="1742104"/>
            <a:ext cx="11171830" cy="4667250"/>
          </a:xfrm>
        </p:spPr>
        <p:txBody>
          <a:bodyPr>
            <a:normAutofit/>
          </a:bodyPr>
          <a:lstStyle/>
          <a:p>
            <a:r>
              <a:rPr lang="en-US" dirty="0"/>
              <a:t>What counts as “treated” in this example?</a:t>
            </a:r>
          </a:p>
          <a:p>
            <a:pPr lvl="1"/>
            <a:r>
              <a:rPr lang="en-US" dirty="0">
                <a:solidFill>
                  <a:schemeClr val="accent1"/>
                </a:solidFill>
              </a:rPr>
              <a:t>Should we start in 2016 when the Brexit vote occurred, instead of 2020?</a:t>
            </a:r>
          </a:p>
          <a:p>
            <a:pPr lvl="1"/>
            <a:r>
              <a:rPr lang="en-US" dirty="0">
                <a:solidFill>
                  <a:schemeClr val="accent1"/>
                </a:solidFill>
              </a:rPr>
              <a:t>Should we include the US as a “treated” country as it was never in the EU?</a:t>
            </a:r>
          </a:p>
          <a:p>
            <a:r>
              <a:rPr lang="en-US" dirty="0"/>
              <a:t>What should we include as examples of “not treated”?</a:t>
            </a:r>
          </a:p>
          <a:p>
            <a:pPr lvl="1"/>
            <a:r>
              <a:rPr lang="en-US" dirty="0">
                <a:solidFill>
                  <a:schemeClr val="accent1"/>
                </a:solidFill>
              </a:rPr>
              <a:t>Other EU countries?</a:t>
            </a:r>
          </a:p>
          <a:p>
            <a:pPr lvl="1"/>
            <a:r>
              <a:rPr lang="en-US" dirty="0">
                <a:solidFill>
                  <a:schemeClr val="accent1"/>
                </a:solidFill>
              </a:rPr>
              <a:t>Other EU countries “similar” to the UK?</a:t>
            </a:r>
          </a:p>
          <a:p>
            <a:r>
              <a:rPr lang="en-US" dirty="0"/>
              <a:t>How far back in time should we go?</a:t>
            </a:r>
          </a:p>
          <a:p>
            <a:pPr lvl="1"/>
            <a:r>
              <a:rPr lang="en-US" dirty="0">
                <a:solidFill>
                  <a:schemeClr val="accent1"/>
                </a:solidFill>
              </a:rPr>
              <a:t>Back to the beginning of the EU?</a:t>
            </a:r>
          </a:p>
          <a:p>
            <a:pPr lvl="1"/>
            <a:r>
              <a:rPr lang="en-US" dirty="0">
                <a:solidFill>
                  <a:schemeClr val="accent1"/>
                </a:solidFill>
              </a:rPr>
              <a:t>Back to the financial crisis?</a:t>
            </a:r>
          </a:p>
          <a:p>
            <a:pPr lvl="1"/>
            <a:r>
              <a:rPr lang="en-US" dirty="0">
                <a:solidFill>
                  <a:schemeClr val="accent1"/>
                </a:solidFill>
              </a:rPr>
              <a:t>Back just a few years?</a:t>
            </a:r>
          </a:p>
        </p:txBody>
      </p:sp>
      <p:sp>
        <p:nvSpPr>
          <p:cNvPr id="4" name="TextBox 3">
            <a:extLst>
              <a:ext uri="{FF2B5EF4-FFF2-40B4-BE49-F238E27FC236}">
                <a16:creationId xmlns:a16="http://schemas.microsoft.com/office/drawing/2014/main" id="{8EFBDE75-C654-CF77-3F72-B36E733B40EE}"/>
              </a:ext>
            </a:extLst>
          </p:cNvPr>
          <p:cNvSpPr txBox="1"/>
          <p:nvPr/>
        </p:nvSpPr>
        <p:spPr>
          <a:xfrm>
            <a:off x="7206018" y="4195957"/>
            <a:ext cx="4817660" cy="2554545"/>
          </a:xfrm>
          <a:prstGeom prst="rect">
            <a:avLst/>
          </a:prstGeom>
          <a:solidFill>
            <a:schemeClr val="bg1"/>
          </a:solidFill>
          <a:ln>
            <a:solidFill>
              <a:schemeClr val="accent2"/>
            </a:solidFill>
          </a:ln>
          <a:effectLst>
            <a:outerShdw blurRad="50800" dist="38100" dir="8100000" algn="tr" rotWithShape="0">
              <a:prstClr val="black">
                <a:alpha val="40000"/>
              </a:prstClr>
            </a:outerShdw>
          </a:effectLst>
        </p:spPr>
        <p:txBody>
          <a:bodyPr wrap="square" rtlCol="0">
            <a:spAutoFit/>
          </a:bodyPr>
          <a:lstStyle/>
          <a:p>
            <a:pPr algn="ctr"/>
            <a:r>
              <a:rPr lang="en-US" sz="3200" dirty="0">
                <a:solidFill>
                  <a:srgbClr val="8C1516"/>
                </a:solidFill>
              </a:rPr>
              <a:t>These are all important questions – we’ll keep them in mind as we our formalism more and see more examples!</a:t>
            </a:r>
          </a:p>
        </p:txBody>
      </p:sp>
      <p:sp>
        <p:nvSpPr>
          <p:cNvPr id="5" name="Freeform 4">
            <a:extLst>
              <a:ext uri="{FF2B5EF4-FFF2-40B4-BE49-F238E27FC236}">
                <a16:creationId xmlns:a16="http://schemas.microsoft.com/office/drawing/2014/main" id="{6F861EC2-C5E6-7351-60AC-3B41820E8996}"/>
              </a:ext>
            </a:extLst>
          </p:cNvPr>
          <p:cNvSpPr/>
          <p:nvPr/>
        </p:nvSpPr>
        <p:spPr>
          <a:xfrm>
            <a:off x="610168" y="1646239"/>
            <a:ext cx="11627893" cy="5104263"/>
          </a:xfrm>
          <a:custGeom>
            <a:avLst/>
            <a:gdLst>
              <a:gd name="connsiteX0" fmla="*/ 859809 w 11627893"/>
              <a:gd name="connsiteY0" fmla="*/ 136478 h 5104263"/>
              <a:gd name="connsiteX1" fmla="*/ 10877266 w 11627893"/>
              <a:gd name="connsiteY1" fmla="*/ 122830 h 5104263"/>
              <a:gd name="connsiteX2" fmla="*/ 11627893 w 11627893"/>
              <a:gd name="connsiteY2" fmla="*/ 777922 h 5104263"/>
              <a:gd name="connsiteX3" fmla="*/ 11586949 w 11627893"/>
              <a:gd name="connsiteY3" fmla="*/ 1787857 h 5104263"/>
              <a:gd name="connsiteX4" fmla="*/ 10235821 w 11627893"/>
              <a:gd name="connsiteY4" fmla="*/ 2333767 h 5104263"/>
              <a:gd name="connsiteX5" fmla="*/ 6796585 w 11627893"/>
              <a:gd name="connsiteY5" fmla="*/ 2429301 h 5104263"/>
              <a:gd name="connsiteX6" fmla="*/ 6687403 w 11627893"/>
              <a:gd name="connsiteY6" fmla="*/ 2784143 h 5104263"/>
              <a:gd name="connsiteX7" fmla="*/ 5882185 w 11627893"/>
              <a:gd name="connsiteY7" fmla="*/ 4517409 h 5104263"/>
              <a:gd name="connsiteX8" fmla="*/ 2169994 w 11627893"/>
              <a:gd name="connsiteY8" fmla="*/ 5104263 h 5104263"/>
              <a:gd name="connsiteX9" fmla="*/ 0 w 11627893"/>
              <a:gd name="connsiteY9" fmla="*/ 4367284 h 5104263"/>
              <a:gd name="connsiteX10" fmla="*/ 204716 w 11627893"/>
              <a:gd name="connsiteY10" fmla="*/ 2838734 h 5104263"/>
              <a:gd name="connsiteX11" fmla="*/ 191069 w 11627893"/>
              <a:gd name="connsiteY11" fmla="*/ 818866 h 5104263"/>
              <a:gd name="connsiteX12" fmla="*/ 177421 w 11627893"/>
              <a:gd name="connsiteY12" fmla="*/ 0 h 5104263"/>
              <a:gd name="connsiteX13" fmla="*/ 859809 w 11627893"/>
              <a:gd name="connsiteY13" fmla="*/ 136478 h 510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7893" h="5104263">
                <a:moveTo>
                  <a:pt x="859809" y="136478"/>
                </a:moveTo>
                <a:lnTo>
                  <a:pt x="10877266" y="122830"/>
                </a:lnTo>
                <a:lnTo>
                  <a:pt x="11627893" y="777922"/>
                </a:lnTo>
                <a:lnTo>
                  <a:pt x="11586949" y="1787857"/>
                </a:lnTo>
                <a:lnTo>
                  <a:pt x="10235821" y="2333767"/>
                </a:lnTo>
                <a:lnTo>
                  <a:pt x="6796585" y="2429301"/>
                </a:lnTo>
                <a:lnTo>
                  <a:pt x="6687403" y="2784143"/>
                </a:lnTo>
                <a:lnTo>
                  <a:pt x="5882185" y="4517409"/>
                </a:lnTo>
                <a:lnTo>
                  <a:pt x="2169994" y="5104263"/>
                </a:lnTo>
                <a:lnTo>
                  <a:pt x="0" y="4367284"/>
                </a:lnTo>
                <a:lnTo>
                  <a:pt x="204716" y="2838734"/>
                </a:lnTo>
                <a:lnTo>
                  <a:pt x="191069" y="818866"/>
                </a:lnTo>
                <a:lnTo>
                  <a:pt x="177421" y="0"/>
                </a:lnTo>
                <a:lnTo>
                  <a:pt x="859809" y="136478"/>
                </a:lnTo>
                <a:close/>
              </a:path>
            </a:pathLst>
          </a:custGeom>
          <a:solidFill>
            <a:schemeClr val="bg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637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D50B-081D-8978-AE9A-2554E87D33E0}"/>
              </a:ext>
            </a:extLst>
          </p:cNvPr>
          <p:cNvSpPr>
            <a:spLocks noGrp="1"/>
          </p:cNvSpPr>
          <p:nvPr>
            <p:ph type="title"/>
          </p:nvPr>
        </p:nvSpPr>
        <p:spPr/>
        <p:txBody>
          <a:bodyPr/>
          <a:lstStyle/>
          <a:p>
            <a:r>
              <a:rPr lang="en-US" dirty="0"/>
              <a:t>A general paradigm</a:t>
            </a:r>
          </a:p>
        </p:txBody>
      </p:sp>
      <p:sp>
        <p:nvSpPr>
          <p:cNvPr id="3" name="Text Placeholder 2">
            <a:extLst>
              <a:ext uri="{FF2B5EF4-FFF2-40B4-BE49-F238E27FC236}">
                <a16:creationId xmlns:a16="http://schemas.microsoft.com/office/drawing/2014/main" id="{351431E7-13C2-9A69-2558-8C6482944545}"/>
              </a:ext>
            </a:extLst>
          </p:cNvPr>
          <p:cNvSpPr>
            <a:spLocks noGrp="1"/>
          </p:cNvSpPr>
          <p:nvPr>
            <p:ph type="body" idx="1"/>
          </p:nvPr>
        </p:nvSpPr>
        <p:spPr/>
        <p:txBody>
          <a:bodyPr/>
          <a:lstStyle/>
          <a:p>
            <a:r>
              <a:rPr lang="en-US" b="1" dirty="0"/>
              <a:t>Panel data</a:t>
            </a:r>
            <a:r>
              <a:rPr lang="en-US" dirty="0"/>
              <a:t>, with some treated and some untreated units over time</a:t>
            </a:r>
          </a:p>
        </p:txBody>
      </p:sp>
    </p:spTree>
    <p:extLst>
      <p:ext uri="{BB962C8B-B14F-4D97-AF65-F5344CB8AC3E}">
        <p14:creationId xmlns:p14="http://schemas.microsoft.com/office/powerpoint/2010/main" val="189477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EEE9-3648-6DA0-194F-3F399BE5219B}"/>
              </a:ext>
            </a:extLst>
          </p:cNvPr>
          <p:cNvSpPr>
            <a:spLocks noGrp="1"/>
          </p:cNvSpPr>
          <p:nvPr>
            <p:ph type="title"/>
          </p:nvPr>
        </p:nvSpPr>
        <p:spPr/>
        <p:txBody>
          <a:bodyPr/>
          <a:lstStyle/>
          <a:p>
            <a:r>
              <a:rPr lang="en-US" dirty="0"/>
              <a:t>More generally and with some symbols</a:t>
            </a:r>
          </a:p>
        </p:txBody>
      </p:sp>
      <p:sp>
        <p:nvSpPr>
          <p:cNvPr id="3" name="Content Placeholder 2">
            <a:extLst>
              <a:ext uri="{FF2B5EF4-FFF2-40B4-BE49-F238E27FC236}">
                <a16:creationId xmlns:a16="http://schemas.microsoft.com/office/drawing/2014/main" id="{8481E106-F64D-E61D-AB8E-7CF2F0543549}"/>
              </a:ext>
            </a:extLst>
          </p:cNvPr>
          <p:cNvSpPr>
            <a:spLocks noGrp="1"/>
          </p:cNvSpPr>
          <p:nvPr>
            <p:ph idx="1"/>
          </p:nvPr>
        </p:nvSpPr>
        <p:spPr/>
        <p:txBody>
          <a:bodyPr/>
          <a:lstStyle/>
          <a:p>
            <a:pPr marL="514350" indent="-514350">
              <a:buFont typeface="+mj-lt"/>
              <a:buAutoNum type="arabicPeriod"/>
            </a:pPr>
            <a:r>
              <a:rPr lang="en-US" dirty="0"/>
              <a:t>What data do we have?</a:t>
            </a:r>
          </a:p>
          <a:p>
            <a:pPr marL="514350" indent="-514350">
              <a:buFont typeface="+mj-lt"/>
              <a:buAutoNum type="arabicPeriod"/>
            </a:pPr>
            <a:r>
              <a:rPr lang="en-US" dirty="0"/>
              <a:t>What question do we want to answer?</a:t>
            </a:r>
          </a:p>
        </p:txBody>
      </p:sp>
    </p:spTree>
    <p:extLst>
      <p:ext uri="{BB962C8B-B14F-4D97-AF65-F5344CB8AC3E}">
        <p14:creationId xmlns:p14="http://schemas.microsoft.com/office/powerpoint/2010/main" val="111123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D89F-F513-CCEE-A910-30A6D9AFD4A1}"/>
              </a:ext>
            </a:extLst>
          </p:cNvPr>
          <p:cNvSpPr>
            <a:spLocks noGrp="1"/>
          </p:cNvSpPr>
          <p:nvPr>
            <p:ph type="title"/>
          </p:nvPr>
        </p:nvSpPr>
        <p:spPr/>
        <p:txBody>
          <a:bodyPr/>
          <a:lstStyle/>
          <a:p>
            <a:r>
              <a:rPr lang="en-US" dirty="0"/>
              <a:t>1. What data do we have? </a:t>
            </a:r>
            <a:r>
              <a:rPr lang="en-US" b="1" dirty="0"/>
              <a:t>Panel Data</a:t>
            </a:r>
          </a:p>
        </p:txBody>
      </p:sp>
      <p:grpSp>
        <p:nvGrpSpPr>
          <p:cNvPr id="33" name="Group 32">
            <a:extLst>
              <a:ext uri="{FF2B5EF4-FFF2-40B4-BE49-F238E27FC236}">
                <a16:creationId xmlns:a16="http://schemas.microsoft.com/office/drawing/2014/main" id="{5EBB62AB-CC3F-A142-4289-A6E0BA69CE35}"/>
              </a:ext>
            </a:extLst>
          </p:cNvPr>
          <p:cNvGrpSpPr/>
          <p:nvPr/>
        </p:nvGrpSpPr>
        <p:grpSpPr>
          <a:xfrm>
            <a:off x="409413" y="1690688"/>
            <a:ext cx="5686587" cy="3600402"/>
            <a:chOff x="838200" y="2136137"/>
            <a:chExt cx="5686587" cy="3600402"/>
          </a:xfrm>
        </p:grpSpPr>
        <p:sp>
          <p:nvSpPr>
            <p:cNvPr id="4" name="Rectangle 3">
              <a:extLst>
                <a:ext uri="{FF2B5EF4-FFF2-40B4-BE49-F238E27FC236}">
                  <a16:creationId xmlns:a16="http://schemas.microsoft.com/office/drawing/2014/main" id="{7B83E177-0D64-4F40-B7EF-A3018DFED5F2}"/>
                </a:ext>
              </a:extLst>
            </p:cNvPr>
            <p:cNvSpPr/>
            <p:nvPr/>
          </p:nvSpPr>
          <p:spPr>
            <a:xfrm>
              <a:off x="2275669" y="3043251"/>
              <a:ext cx="4249118" cy="269328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C07685-0A11-F976-26DD-113D339CAC5E}"/>
                </a:ext>
              </a:extLst>
            </p:cNvPr>
            <p:cNvSpPr txBox="1"/>
            <p:nvPr/>
          </p:nvSpPr>
          <p:spPr>
            <a:xfrm>
              <a:off x="838200" y="4250378"/>
              <a:ext cx="885563" cy="461665"/>
            </a:xfrm>
            <a:prstGeom prst="rect">
              <a:avLst/>
            </a:prstGeom>
            <a:noFill/>
          </p:spPr>
          <p:txBody>
            <a:bodyPr wrap="none" rtlCol="0">
              <a:spAutoFit/>
            </a:bodyPr>
            <a:lstStyle/>
            <a:p>
              <a:r>
                <a:rPr lang="en-US" sz="2400" dirty="0"/>
                <a:t>Units</a:t>
              </a:r>
            </a:p>
          </p:txBody>
        </p:sp>
        <p:sp>
          <p:nvSpPr>
            <p:cNvPr id="6" name="TextBox 5">
              <a:extLst>
                <a:ext uri="{FF2B5EF4-FFF2-40B4-BE49-F238E27FC236}">
                  <a16:creationId xmlns:a16="http://schemas.microsoft.com/office/drawing/2014/main" id="{E8FC4494-6A2B-0E48-B5A3-10E81AE7F105}"/>
                </a:ext>
              </a:extLst>
            </p:cNvPr>
            <p:cNvSpPr txBox="1"/>
            <p:nvPr/>
          </p:nvSpPr>
          <p:spPr>
            <a:xfrm>
              <a:off x="1856429" y="3011000"/>
              <a:ext cx="349776" cy="1701043"/>
            </a:xfrm>
            <a:prstGeom prst="rect">
              <a:avLst/>
            </a:prstGeom>
            <a:noFill/>
          </p:spPr>
          <p:txBody>
            <a:bodyPr wrap="none" rtlCol="0">
              <a:spAutoFit/>
            </a:bodyPr>
            <a:lstStyle/>
            <a:p>
              <a:pPr>
                <a:lnSpc>
                  <a:spcPct val="150000"/>
                </a:lnSpc>
              </a:pPr>
              <a:r>
                <a:rPr lang="en-US" sz="2400" b="1" dirty="0"/>
                <a:t>1</a:t>
              </a:r>
            </a:p>
            <a:p>
              <a:pPr>
                <a:lnSpc>
                  <a:spcPct val="150000"/>
                </a:lnSpc>
              </a:pPr>
              <a:r>
                <a:rPr lang="en-US" sz="2400" b="1" dirty="0"/>
                <a:t>2</a:t>
              </a:r>
            </a:p>
            <a:p>
              <a:pPr>
                <a:lnSpc>
                  <a:spcPct val="150000"/>
                </a:lnSpc>
              </a:pPr>
              <a:r>
                <a:rPr lang="en-US" sz="2400" b="1" dirty="0"/>
                <a:t>3</a:t>
              </a:r>
            </a:p>
          </p:txBody>
        </p:sp>
        <p:sp>
          <p:nvSpPr>
            <p:cNvPr id="7" name="TextBox 6">
              <a:extLst>
                <a:ext uri="{FF2B5EF4-FFF2-40B4-BE49-F238E27FC236}">
                  <a16:creationId xmlns:a16="http://schemas.microsoft.com/office/drawing/2014/main" id="{16F1A2B9-87A5-1228-F56B-6D9A9E94D360}"/>
                </a:ext>
              </a:extLst>
            </p:cNvPr>
            <p:cNvSpPr txBox="1"/>
            <p:nvPr/>
          </p:nvSpPr>
          <p:spPr>
            <a:xfrm>
              <a:off x="1843605" y="5274874"/>
              <a:ext cx="362600" cy="461665"/>
            </a:xfrm>
            <a:prstGeom prst="rect">
              <a:avLst/>
            </a:prstGeom>
            <a:noFill/>
          </p:spPr>
          <p:txBody>
            <a:bodyPr wrap="none" rtlCol="0">
              <a:spAutoFit/>
            </a:bodyPr>
            <a:lstStyle/>
            <a:p>
              <a:r>
                <a:rPr lang="en-US" sz="2400" b="1" dirty="0"/>
                <a:t>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4B4CA7-2506-8D36-A7D4-A17D86914AF3}"/>
                    </a:ext>
                  </a:extLst>
                </p:cNvPr>
                <p:cNvSpPr txBox="1"/>
                <p:nvPr/>
              </p:nvSpPr>
              <p:spPr>
                <a:xfrm>
                  <a:off x="1856429" y="4808792"/>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AD4B4CA7-2506-8D36-A7D4-A17D86914AF3}"/>
                    </a:ext>
                  </a:extLst>
                </p:cNvPr>
                <p:cNvSpPr txBox="1">
                  <a:spLocks noRot="1" noChangeAspect="1" noMove="1" noResize="1" noEditPoints="1" noAdjustHandles="1" noChangeArrowheads="1" noChangeShapeType="1" noTextEdit="1"/>
                </p:cNvSpPr>
                <p:nvPr/>
              </p:nvSpPr>
              <p:spPr>
                <a:xfrm>
                  <a:off x="1856429" y="4808792"/>
                  <a:ext cx="303288" cy="369332"/>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25F4E9E-74B4-6DD9-BD1C-961B847EDBA3}"/>
                </a:ext>
              </a:extLst>
            </p:cNvPr>
            <p:cNvSpPr txBox="1"/>
            <p:nvPr/>
          </p:nvSpPr>
          <p:spPr>
            <a:xfrm>
              <a:off x="4126956" y="2136137"/>
              <a:ext cx="830677" cy="461665"/>
            </a:xfrm>
            <a:prstGeom prst="rect">
              <a:avLst/>
            </a:prstGeom>
            <a:noFill/>
          </p:spPr>
          <p:txBody>
            <a:bodyPr wrap="none" rtlCol="0">
              <a:spAutoFit/>
            </a:bodyPr>
            <a:lstStyle/>
            <a:p>
              <a:r>
                <a:rPr lang="en-US" sz="2400" dirty="0"/>
                <a:t>Time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347C1D1-65D4-086B-02D3-51A9AAC53675}"/>
                    </a:ext>
                  </a:extLst>
                </p:cNvPr>
                <p:cNvSpPr txBox="1"/>
                <p:nvPr/>
              </p:nvSpPr>
              <p:spPr>
                <a:xfrm>
                  <a:off x="2206205" y="2530601"/>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10" name="TextBox 9">
                  <a:extLst>
                    <a:ext uri="{FF2B5EF4-FFF2-40B4-BE49-F238E27FC236}">
                      <a16:creationId xmlns:a16="http://schemas.microsoft.com/office/drawing/2014/main" id="{F347C1D1-65D4-086B-02D3-51A9AAC53675}"/>
                    </a:ext>
                  </a:extLst>
                </p:cNvPr>
                <p:cNvSpPr txBox="1">
                  <a:spLocks noRot="1" noChangeAspect="1" noMove="1" noResize="1" noEditPoints="1" noAdjustHandles="1" noChangeArrowheads="1" noChangeShapeType="1" noTextEdit="1"/>
                </p:cNvSpPr>
                <p:nvPr/>
              </p:nvSpPr>
              <p:spPr>
                <a:xfrm>
                  <a:off x="2206205" y="2530601"/>
                  <a:ext cx="721672"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E01818D-6793-543E-7A78-071D0E11D510}"/>
                    </a:ext>
                  </a:extLst>
                </p:cNvPr>
                <p:cNvSpPr txBox="1"/>
                <p:nvPr/>
              </p:nvSpPr>
              <p:spPr>
                <a:xfrm>
                  <a:off x="3071461" y="2508867"/>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sz="2400" b="1" dirty="0"/>
                </a:p>
              </p:txBody>
            </p:sp>
          </mc:Choice>
          <mc:Fallback xmlns="">
            <p:sp>
              <p:nvSpPr>
                <p:cNvPr id="11" name="TextBox 10">
                  <a:extLst>
                    <a:ext uri="{FF2B5EF4-FFF2-40B4-BE49-F238E27FC236}">
                      <a16:creationId xmlns:a16="http://schemas.microsoft.com/office/drawing/2014/main" id="{2E01818D-6793-543E-7A78-071D0E11D510}"/>
                    </a:ext>
                  </a:extLst>
                </p:cNvPr>
                <p:cNvSpPr txBox="1">
                  <a:spLocks noRot="1" noChangeAspect="1" noMove="1" noResize="1" noEditPoints="1" noAdjustHandles="1" noChangeArrowheads="1" noChangeShapeType="1" noTextEdit="1"/>
                </p:cNvSpPr>
                <p:nvPr/>
              </p:nvSpPr>
              <p:spPr>
                <a:xfrm>
                  <a:off x="3071461" y="2508867"/>
                  <a:ext cx="721672"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CC0911-AD08-5AD4-3980-EF7F07E33140}"/>
                    </a:ext>
                  </a:extLst>
                </p:cNvPr>
                <p:cNvSpPr txBox="1"/>
                <p:nvPr/>
              </p:nvSpPr>
              <p:spPr>
                <a:xfrm>
                  <a:off x="5575900" y="2494059"/>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p:txBody>
            </p:sp>
          </mc:Choice>
          <mc:Fallback xmlns="">
            <p:sp>
              <p:nvSpPr>
                <p:cNvPr id="12" name="TextBox 11">
                  <a:extLst>
                    <a:ext uri="{FF2B5EF4-FFF2-40B4-BE49-F238E27FC236}">
                      <a16:creationId xmlns:a16="http://schemas.microsoft.com/office/drawing/2014/main" id="{5DCC0911-AD08-5AD4-3980-EF7F07E33140}"/>
                    </a:ext>
                  </a:extLst>
                </p:cNvPr>
                <p:cNvSpPr txBox="1">
                  <a:spLocks noRot="1" noChangeAspect="1" noMove="1" noResize="1" noEditPoints="1" noAdjustHandles="1" noChangeArrowheads="1" noChangeShapeType="1" noTextEdit="1"/>
                </p:cNvSpPr>
                <p:nvPr/>
              </p:nvSpPr>
              <p:spPr>
                <a:xfrm>
                  <a:off x="5575900" y="2494059"/>
                  <a:ext cx="721672"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DEDCDF-74FC-279D-F838-F7E3EFBDE257}"/>
                    </a:ext>
                  </a:extLst>
                </p:cNvPr>
                <p:cNvSpPr txBox="1"/>
                <p:nvPr/>
              </p:nvSpPr>
              <p:spPr>
                <a:xfrm>
                  <a:off x="2368565" y="3233674"/>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1,1</m:t>
                            </m:r>
                          </m:sub>
                        </m:sSub>
                      </m:oMath>
                    </m:oMathPara>
                  </a14:m>
                  <a:endParaRPr lang="en-US" sz="2000" dirty="0"/>
                </a:p>
              </p:txBody>
            </p:sp>
          </mc:Choice>
          <mc:Fallback xmlns="">
            <p:sp>
              <p:nvSpPr>
                <p:cNvPr id="13" name="TextBox 12">
                  <a:extLst>
                    <a:ext uri="{FF2B5EF4-FFF2-40B4-BE49-F238E27FC236}">
                      <a16:creationId xmlns:a16="http://schemas.microsoft.com/office/drawing/2014/main" id="{10DEDCDF-74FC-279D-F838-F7E3EFBDE257}"/>
                    </a:ext>
                  </a:extLst>
                </p:cNvPr>
                <p:cNvSpPr txBox="1">
                  <a:spLocks noRot="1" noChangeAspect="1" noMove="1" noResize="1" noEditPoints="1" noAdjustHandles="1" noChangeArrowheads="1" noChangeShapeType="1" noTextEdit="1"/>
                </p:cNvSpPr>
                <p:nvPr/>
              </p:nvSpPr>
              <p:spPr>
                <a:xfrm>
                  <a:off x="2368565" y="3233674"/>
                  <a:ext cx="656856" cy="321178"/>
                </a:xfrm>
                <a:prstGeom prst="rect">
                  <a:avLst/>
                </a:prstGeom>
                <a:blipFill>
                  <a:blip r:embed="rId7"/>
                  <a:stretch>
                    <a:fillRect b="-1153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228B5D2-1E3E-CD59-CAE3-5492A094277C}"/>
                </a:ext>
              </a:extLst>
            </p:cNvPr>
            <p:cNvSpPr txBox="1"/>
            <p:nvPr/>
          </p:nvSpPr>
          <p:spPr>
            <a:xfrm>
              <a:off x="6096000" y="3338190"/>
              <a:ext cx="258305"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B745A5-71B9-7B34-1295-CAFDA7203080}"/>
                    </a:ext>
                  </a:extLst>
                </p:cNvPr>
                <p:cNvSpPr txBox="1"/>
                <p:nvPr/>
              </p:nvSpPr>
              <p:spPr>
                <a:xfrm>
                  <a:off x="3121570" y="3233674"/>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1,2</m:t>
                            </m:r>
                          </m:sub>
                        </m:sSub>
                      </m:oMath>
                    </m:oMathPara>
                  </a14:m>
                  <a:endParaRPr lang="en-US" sz="2000" dirty="0"/>
                </a:p>
              </p:txBody>
            </p:sp>
          </mc:Choice>
          <mc:Fallback xmlns="">
            <p:sp>
              <p:nvSpPr>
                <p:cNvPr id="15" name="TextBox 14">
                  <a:extLst>
                    <a:ext uri="{FF2B5EF4-FFF2-40B4-BE49-F238E27FC236}">
                      <a16:creationId xmlns:a16="http://schemas.microsoft.com/office/drawing/2014/main" id="{4EB745A5-71B9-7B34-1295-CAFDA7203080}"/>
                    </a:ext>
                  </a:extLst>
                </p:cNvPr>
                <p:cNvSpPr txBox="1">
                  <a:spLocks noRot="1" noChangeAspect="1" noMove="1" noResize="1" noEditPoints="1" noAdjustHandles="1" noChangeArrowheads="1" noChangeShapeType="1" noTextEdit="1"/>
                </p:cNvSpPr>
                <p:nvPr/>
              </p:nvSpPr>
              <p:spPr>
                <a:xfrm>
                  <a:off x="3121570" y="3233674"/>
                  <a:ext cx="656856" cy="321178"/>
                </a:xfrm>
                <a:prstGeom prst="rect">
                  <a:avLst/>
                </a:prstGeom>
                <a:blipFill>
                  <a:blip r:embed="rId8"/>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91E03A-DBAE-0412-9A3E-DAACD3D09C3B}"/>
                    </a:ext>
                  </a:extLst>
                </p:cNvPr>
                <p:cNvSpPr txBox="1"/>
                <p:nvPr/>
              </p:nvSpPr>
              <p:spPr>
                <a:xfrm>
                  <a:off x="5608308" y="3233674"/>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1,</m:t>
                            </m:r>
                            <m:r>
                              <a:rPr lang="en-US" sz="2000" b="0" i="1" smtClean="0">
                                <a:latin typeface="Cambria Math" panose="02040503050406030204" pitchFamily="18" charset="0"/>
                              </a:rPr>
                              <m:t>𝑇</m:t>
                            </m:r>
                          </m:sub>
                        </m:sSub>
                      </m:oMath>
                    </m:oMathPara>
                  </a14:m>
                  <a:endParaRPr lang="en-US" sz="2000" dirty="0"/>
                </a:p>
              </p:txBody>
            </p:sp>
          </mc:Choice>
          <mc:Fallback xmlns="">
            <p:sp>
              <p:nvSpPr>
                <p:cNvPr id="16" name="TextBox 15">
                  <a:extLst>
                    <a:ext uri="{FF2B5EF4-FFF2-40B4-BE49-F238E27FC236}">
                      <a16:creationId xmlns:a16="http://schemas.microsoft.com/office/drawing/2014/main" id="{3891E03A-DBAE-0412-9A3E-DAACD3D09C3B}"/>
                    </a:ext>
                  </a:extLst>
                </p:cNvPr>
                <p:cNvSpPr txBox="1">
                  <a:spLocks noRot="1" noChangeAspect="1" noMove="1" noResize="1" noEditPoints="1" noAdjustHandles="1" noChangeArrowheads="1" noChangeShapeType="1" noTextEdit="1"/>
                </p:cNvSpPr>
                <p:nvPr/>
              </p:nvSpPr>
              <p:spPr>
                <a:xfrm>
                  <a:off x="5608308" y="3233674"/>
                  <a:ext cx="656856" cy="321178"/>
                </a:xfrm>
                <a:prstGeom prst="rect">
                  <a:avLst/>
                </a:prstGeom>
                <a:blipFill>
                  <a:blip r:embed="rId9"/>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E9AFE05-6455-00A3-F90B-1A32E1401CC2}"/>
                    </a:ext>
                  </a:extLst>
                </p:cNvPr>
                <p:cNvSpPr txBox="1"/>
                <p:nvPr/>
              </p:nvSpPr>
              <p:spPr>
                <a:xfrm>
                  <a:off x="2400973" y="3710679"/>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2,1</m:t>
                            </m:r>
                          </m:sub>
                        </m:sSub>
                      </m:oMath>
                    </m:oMathPara>
                  </a14:m>
                  <a:endParaRPr lang="en-US" sz="2000" dirty="0"/>
                </a:p>
              </p:txBody>
            </p:sp>
          </mc:Choice>
          <mc:Fallback xmlns="">
            <p:sp>
              <p:nvSpPr>
                <p:cNvPr id="17" name="TextBox 16">
                  <a:extLst>
                    <a:ext uri="{FF2B5EF4-FFF2-40B4-BE49-F238E27FC236}">
                      <a16:creationId xmlns:a16="http://schemas.microsoft.com/office/drawing/2014/main" id="{5E9AFE05-6455-00A3-F90B-1A32E1401CC2}"/>
                    </a:ext>
                  </a:extLst>
                </p:cNvPr>
                <p:cNvSpPr txBox="1">
                  <a:spLocks noRot="1" noChangeAspect="1" noMove="1" noResize="1" noEditPoints="1" noAdjustHandles="1" noChangeArrowheads="1" noChangeShapeType="1" noTextEdit="1"/>
                </p:cNvSpPr>
                <p:nvPr/>
              </p:nvSpPr>
              <p:spPr>
                <a:xfrm>
                  <a:off x="2400973" y="3710679"/>
                  <a:ext cx="656856" cy="321178"/>
                </a:xfrm>
                <a:prstGeom prst="rect">
                  <a:avLst/>
                </a:prstGeom>
                <a:blipFill>
                  <a:blip r:embed="rId10"/>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8BF8A6B-712A-B537-DEE5-6D979B0F537A}"/>
                    </a:ext>
                  </a:extLst>
                </p:cNvPr>
                <p:cNvSpPr txBox="1"/>
                <p:nvPr/>
              </p:nvSpPr>
              <p:spPr>
                <a:xfrm>
                  <a:off x="3153978" y="3710679"/>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2,2</m:t>
                            </m:r>
                          </m:sub>
                        </m:sSub>
                      </m:oMath>
                    </m:oMathPara>
                  </a14:m>
                  <a:endParaRPr lang="en-US" sz="2000" dirty="0"/>
                </a:p>
              </p:txBody>
            </p:sp>
          </mc:Choice>
          <mc:Fallback xmlns="">
            <p:sp>
              <p:nvSpPr>
                <p:cNvPr id="18" name="TextBox 17">
                  <a:extLst>
                    <a:ext uri="{FF2B5EF4-FFF2-40B4-BE49-F238E27FC236}">
                      <a16:creationId xmlns:a16="http://schemas.microsoft.com/office/drawing/2014/main" id="{28BF8A6B-712A-B537-DEE5-6D979B0F537A}"/>
                    </a:ext>
                  </a:extLst>
                </p:cNvPr>
                <p:cNvSpPr txBox="1">
                  <a:spLocks noRot="1" noChangeAspect="1" noMove="1" noResize="1" noEditPoints="1" noAdjustHandles="1" noChangeArrowheads="1" noChangeShapeType="1" noTextEdit="1"/>
                </p:cNvSpPr>
                <p:nvPr/>
              </p:nvSpPr>
              <p:spPr>
                <a:xfrm>
                  <a:off x="3153978" y="3710679"/>
                  <a:ext cx="656856" cy="321178"/>
                </a:xfrm>
                <a:prstGeom prst="rect">
                  <a:avLst/>
                </a:prstGeom>
                <a:blipFill>
                  <a:blip r:embed="rId11"/>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B5D180-A0A8-3B1C-BC43-E0D8134497A9}"/>
                    </a:ext>
                  </a:extLst>
                </p:cNvPr>
                <p:cNvSpPr txBox="1"/>
                <p:nvPr/>
              </p:nvSpPr>
              <p:spPr>
                <a:xfrm>
                  <a:off x="5640716" y="3710679"/>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2,</m:t>
                            </m:r>
                            <m:r>
                              <a:rPr lang="en-US" sz="2000" b="0" i="1" smtClean="0">
                                <a:latin typeface="Cambria Math" panose="02040503050406030204" pitchFamily="18" charset="0"/>
                              </a:rPr>
                              <m:t>𝑇</m:t>
                            </m:r>
                          </m:sub>
                        </m:sSub>
                      </m:oMath>
                    </m:oMathPara>
                  </a14:m>
                  <a:endParaRPr lang="en-US" sz="2000" dirty="0"/>
                </a:p>
              </p:txBody>
            </p:sp>
          </mc:Choice>
          <mc:Fallback xmlns="">
            <p:sp>
              <p:nvSpPr>
                <p:cNvPr id="19" name="TextBox 18">
                  <a:extLst>
                    <a:ext uri="{FF2B5EF4-FFF2-40B4-BE49-F238E27FC236}">
                      <a16:creationId xmlns:a16="http://schemas.microsoft.com/office/drawing/2014/main" id="{3DB5D180-A0A8-3B1C-BC43-E0D8134497A9}"/>
                    </a:ext>
                  </a:extLst>
                </p:cNvPr>
                <p:cNvSpPr txBox="1">
                  <a:spLocks noRot="1" noChangeAspect="1" noMove="1" noResize="1" noEditPoints="1" noAdjustHandles="1" noChangeArrowheads="1" noChangeShapeType="1" noTextEdit="1"/>
                </p:cNvSpPr>
                <p:nvPr/>
              </p:nvSpPr>
              <p:spPr>
                <a:xfrm>
                  <a:off x="5640716" y="3710679"/>
                  <a:ext cx="656856" cy="321178"/>
                </a:xfrm>
                <a:prstGeom prst="rect">
                  <a:avLst/>
                </a:prstGeom>
                <a:blipFill>
                  <a:blip r:embed="rId12"/>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5A10575-5973-325F-EB30-DB1E186846F2}"/>
                    </a:ext>
                  </a:extLst>
                </p:cNvPr>
                <p:cNvSpPr txBox="1"/>
                <p:nvPr/>
              </p:nvSpPr>
              <p:spPr>
                <a:xfrm>
                  <a:off x="2400973" y="4248182"/>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3,1</m:t>
                            </m:r>
                          </m:sub>
                        </m:sSub>
                      </m:oMath>
                    </m:oMathPara>
                  </a14:m>
                  <a:endParaRPr lang="en-US" sz="2000" dirty="0"/>
                </a:p>
              </p:txBody>
            </p:sp>
          </mc:Choice>
          <mc:Fallback xmlns="">
            <p:sp>
              <p:nvSpPr>
                <p:cNvPr id="23" name="TextBox 22">
                  <a:extLst>
                    <a:ext uri="{FF2B5EF4-FFF2-40B4-BE49-F238E27FC236}">
                      <a16:creationId xmlns:a16="http://schemas.microsoft.com/office/drawing/2014/main" id="{C5A10575-5973-325F-EB30-DB1E186846F2}"/>
                    </a:ext>
                  </a:extLst>
                </p:cNvPr>
                <p:cNvSpPr txBox="1">
                  <a:spLocks noRot="1" noChangeAspect="1" noMove="1" noResize="1" noEditPoints="1" noAdjustHandles="1" noChangeArrowheads="1" noChangeShapeType="1" noTextEdit="1"/>
                </p:cNvSpPr>
                <p:nvPr/>
              </p:nvSpPr>
              <p:spPr>
                <a:xfrm>
                  <a:off x="2400973" y="4248182"/>
                  <a:ext cx="656856" cy="321178"/>
                </a:xfrm>
                <a:prstGeom prst="rect">
                  <a:avLst/>
                </a:prstGeom>
                <a:blipFill>
                  <a:blip r:embed="rId13"/>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9129A42-F687-4C7A-82B6-1493A7F9B78E}"/>
                    </a:ext>
                  </a:extLst>
                </p:cNvPr>
                <p:cNvSpPr txBox="1"/>
                <p:nvPr/>
              </p:nvSpPr>
              <p:spPr>
                <a:xfrm>
                  <a:off x="3153978" y="4248182"/>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3,2</m:t>
                            </m:r>
                          </m:sub>
                        </m:sSub>
                      </m:oMath>
                    </m:oMathPara>
                  </a14:m>
                  <a:endParaRPr lang="en-US" sz="2000" dirty="0"/>
                </a:p>
              </p:txBody>
            </p:sp>
          </mc:Choice>
          <mc:Fallback xmlns="">
            <p:sp>
              <p:nvSpPr>
                <p:cNvPr id="24" name="TextBox 23">
                  <a:extLst>
                    <a:ext uri="{FF2B5EF4-FFF2-40B4-BE49-F238E27FC236}">
                      <a16:creationId xmlns:a16="http://schemas.microsoft.com/office/drawing/2014/main" id="{49129A42-F687-4C7A-82B6-1493A7F9B78E}"/>
                    </a:ext>
                  </a:extLst>
                </p:cNvPr>
                <p:cNvSpPr txBox="1">
                  <a:spLocks noRot="1" noChangeAspect="1" noMove="1" noResize="1" noEditPoints="1" noAdjustHandles="1" noChangeArrowheads="1" noChangeShapeType="1" noTextEdit="1"/>
                </p:cNvSpPr>
                <p:nvPr/>
              </p:nvSpPr>
              <p:spPr>
                <a:xfrm>
                  <a:off x="3153978" y="4248182"/>
                  <a:ext cx="656856" cy="321178"/>
                </a:xfrm>
                <a:prstGeom prst="rect">
                  <a:avLst/>
                </a:prstGeom>
                <a:blipFill>
                  <a:blip r:embed="rId14"/>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392FEE0-6FD3-DA79-64BF-E497C668B8A0}"/>
                    </a:ext>
                  </a:extLst>
                </p:cNvPr>
                <p:cNvSpPr txBox="1"/>
                <p:nvPr/>
              </p:nvSpPr>
              <p:spPr>
                <a:xfrm>
                  <a:off x="5640716" y="4248182"/>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3,</m:t>
                            </m:r>
                            <m:r>
                              <a:rPr lang="en-US" sz="2000" b="0" i="1" smtClean="0">
                                <a:latin typeface="Cambria Math" panose="02040503050406030204" pitchFamily="18" charset="0"/>
                              </a:rPr>
                              <m:t>𝑇</m:t>
                            </m:r>
                          </m:sub>
                        </m:sSub>
                      </m:oMath>
                    </m:oMathPara>
                  </a14:m>
                  <a:endParaRPr lang="en-US" sz="2000" dirty="0"/>
                </a:p>
              </p:txBody>
            </p:sp>
          </mc:Choice>
          <mc:Fallback xmlns="">
            <p:sp>
              <p:nvSpPr>
                <p:cNvPr id="25" name="TextBox 24">
                  <a:extLst>
                    <a:ext uri="{FF2B5EF4-FFF2-40B4-BE49-F238E27FC236}">
                      <a16:creationId xmlns:a16="http://schemas.microsoft.com/office/drawing/2014/main" id="{E392FEE0-6FD3-DA79-64BF-E497C668B8A0}"/>
                    </a:ext>
                  </a:extLst>
                </p:cNvPr>
                <p:cNvSpPr txBox="1">
                  <a:spLocks noRot="1" noChangeAspect="1" noMove="1" noResize="1" noEditPoints="1" noAdjustHandles="1" noChangeArrowheads="1" noChangeShapeType="1" noTextEdit="1"/>
                </p:cNvSpPr>
                <p:nvPr/>
              </p:nvSpPr>
              <p:spPr>
                <a:xfrm>
                  <a:off x="5640716" y="4248182"/>
                  <a:ext cx="656856" cy="321178"/>
                </a:xfrm>
                <a:prstGeom prst="rect">
                  <a:avLst/>
                </a:prstGeom>
                <a:blipFill>
                  <a:blip r:embed="rId15"/>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1B426B-E52C-2D67-2F57-0A637B1FF016}"/>
                    </a:ext>
                  </a:extLst>
                </p:cNvPr>
                <p:cNvSpPr txBox="1"/>
                <p:nvPr/>
              </p:nvSpPr>
              <p:spPr>
                <a:xfrm>
                  <a:off x="2406233" y="5256351"/>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oMath>
                    </m:oMathPara>
                  </a14:m>
                  <a:endParaRPr lang="en-US" sz="2000" dirty="0"/>
                </a:p>
              </p:txBody>
            </p:sp>
          </mc:Choice>
          <mc:Fallback xmlns="">
            <p:sp>
              <p:nvSpPr>
                <p:cNvPr id="26" name="TextBox 25">
                  <a:extLst>
                    <a:ext uri="{FF2B5EF4-FFF2-40B4-BE49-F238E27FC236}">
                      <a16:creationId xmlns:a16="http://schemas.microsoft.com/office/drawing/2014/main" id="{181B426B-E52C-2D67-2F57-0A637B1FF016}"/>
                    </a:ext>
                  </a:extLst>
                </p:cNvPr>
                <p:cNvSpPr txBox="1">
                  <a:spLocks noRot="1" noChangeAspect="1" noMove="1" noResize="1" noEditPoints="1" noAdjustHandles="1" noChangeArrowheads="1" noChangeShapeType="1" noTextEdit="1"/>
                </p:cNvSpPr>
                <p:nvPr/>
              </p:nvSpPr>
              <p:spPr>
                <a:xfrm>
                  <a:off x="2406233" y="5256351"/>
                  <a:ext cx="656856" cy="321178"/>
                </a:xfrm>
                <a:prstGeom prst="rect">
                  <a:avLst/>
                </a:prstGeom>
                <a:blipFill>
                  <a:blip r:embed="rId1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90945A1-8A27-8BC2-3DF2-189F2FBE85AC}"/>
                    </a:ext>
                  </a:extLst>
                </p:cNvPr>
                <p:cNvSpPr txBox="1"/>
                <p:nvPr/>
              </p:nvSpPr>
              <p:spPr>
                <a:xfrm>
                  <a:off x="3159238" y="5256351"/>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𝑛</m:t>
                            </m:r>
                            <m:r>
                              <a:rPr lang="en-US" sz="2000" b="0" i="1" smtClean="0">
                                <a:latin typeface="Cambria Math" panose="02040503050406030204" pitchFamily="18" charset="0"/>
                              </a:rPr>
                              <m:t>,2</m:t>
                            </m:r>
                          </m:sub>
                        </m:sSub>
                      </m:oMath>
                    </m:oMathPara>
                  </a14:m>
                  <a:endParaRPr lang="en-US" sz="2000" dirty="0"/>
                </a:p>
              </p:txBody>
            </p:sp>
          </mc:Choice>
          <mc:Fallback xmlns="">
            <p:sp>
              <p:nvSpPr>
                <p:cNvPr id="27" name="TextBox 26">
                  <a:extLst>
                    <a:ext uri="{FF2B5EF4-FFF2-40B4-BE49-F238E27FC236}">
                      <a16:creationId xmlns:a16="http://schemas.microsoft.com/office/drawing/2014/main" id="{D90945A1-8A27-8BC2-3DF2-189F2FBE85AC}"/>
                    </a:ext>
                  </a:extLst>
                </p:cNvPr>
                <p:cNvSpPr txBox="1">
                  <a:spLocks noRot="1" noChangeAspect="1" noMove="1" noResize="1" noEditPoints="1" noAdjustHandles="1" noChangeArrowheads="1" noChangeShapeType="1" noTextEdit="1"/>
                </p:cNvSpPr>
                <p:nvPr/>
              </p:nvSpPr>
              <p:spPr>
                <a:xfrm>
                  <a:off x="3159238" y="5256351"/>
                  <a:ext cx="656856" cy="321178"/>
                </a:xfrm>
                <a:prstGeom prst="rect">
                  <a:avLst/>
                </a:prstGeom>
                <a:blipFill>
                  <a:blip r:embed="rId17"/>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7AE072A-2444-0D35-D429-B7D3CA241DA8}"/>
                    </a:ext>
                  </a:extLst>
                </p:cNvPr>
                <p:cNvSpPr txBox="1"/>
                <p:nvPr/>
              </p:nvSpPr>
              <p:spPr>
                <a:xfrm>
                  <a:off x="5645976" y="5256351"/>
                  <a:ext cx="656856"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𝑇</m:t>
                            </m:r>
                          </m:sub>
                        </m:sSub>
                      </m:oMath>
                    </m:oMathPara>
                  </a14:m>
                  <a:endParaRPr lang="en-US" sz="2000" dirty="0"/>
                </a:p>
              </p:txBody>
            </p:sp>
          </mc:Choice>
          <mc:Fallback xmlns="">
            <p:sp>
              <p:nvSpPr>
                <p:cNvPr id="28" name="TextBox 27">
                  <a:extLst>
                    <a:ext uri="{FF2B5EF4-FFF2-40B4-BE49-F238E27FC236}">
                      <a16:creationId xmlns:a16="http://schemas.microsoft.com/office/drawing/2014/main" id="{27AE072A-2444-0D35-D429-B7D3CA241DA8}"/>
                    </a:ext>
                  </a:extLst>
                </p:cNvPr>
                <p:cNvSpPr txBox="1">
                  <a:spLocks noRot="1" noChangeAspect="1" noMove="1" noResize="1" noEditPoints="1" noAdjustHandles="1" noChangeArrowheads="1" noChangeShapeType="1" noTextEdit="1"/>
                </p:cNvSpPr>
                <p:nvPr/>
              </p:nvSpPr>
              <p:spPr>
                <a:xfrm>
                  <a:off x="5645976" y="5256351"/>
                  <a:ext cx="656856" cy="321178"/>
                </a:xfrm>
                <a:prstGeom prst="rect">
                  <a:avLst/>
                </a:prstGeom>
                <a:blipFill>
                  <a:blip r:embed="rId18"/>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B80DEE-43A3-64FB-8F9E-EF17303B8683}"/>
                    </a:ext>
                  </a:extLst>
                </p:cNvPr>
                <p:cNvSpPr txBox="1"/>
                <p:nvPr/>
              </p:nvSpPr>
              <p:spPr>
                <a:xfrm>
                  <a:off x="2545349" y="4808792"/>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FDB80DEE-43A3-64FB-8F9E-EF17303B8683}"/>
                    </a:ext>
                  </a:extLst>
                </p:cNvPr>
                <p:cNvSpPr txBox="1">
                  <a:spLocks noRot="1" noChangeAspect="1" noMove="1" noResize="1" noEditPoints="1" noAdjustHandles="1" noChangeArrowheads="1" noChangeShapeType="1" noTextEdit="1"/>
                </p:cNvSpPr>
                <p:nvPr/>
              </p:nvSpPr>
              <p:spPr>
                <a:xfrm>
                  <a:off x="2545349" y="4808792"/>
                  <a:ext cx="303288"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54BE226-85BE-F8A6-6150-0559ACEF24AD}"/>
                    </a:ext>
                  </a:extLst>
                </p:cNvPr>
                <p:cNvSpPr txBox="1"/>
                <p:nvPr/>
              </p:nvSpPr>
              <p:spPr>
                <a:xfrm>
                  <a:off x="5785092" y="4783617"/>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E54BE226-85BE-F8A6-6150-0559ACEF24AD}"/>
                    </a:ext>
                  </a:extLst>
                </p:cNvPr>
                <p:cNvSpPr txBox="1">
                  <a:spLocks noRot="1" noChangeAspect="1" noMove="1" noResize="1" noEditPoints="1" noAdjustHandles="1" noChangeArrowheads="1" noChangeShapeType="1" noTextEdit="1"/>
                </p:cNvSpPr>
                <p:nvPr/>
              </p:nvSpPr>
              <p:spPr>
                <a:xfrm>
                  <a:off x="5785092" y="4783617"/>
                  <a:ext cx="303288"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B095639-913D-4B4A-071F-03916B9C26A4}"/>
                    </a:ext>
                  </a:extLst>
                </p:cNvPr>
                <p:cNvSpPr txBox="1"/>
                <p:nvPr/>
              </p:nvSpPr>
              <p:spPr>
                <a:xfrm>
                  <a:off x="4233710" y="3244334"/>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0B095639-913D-4B4A-071F-03916B9C26A4}"/>
                    </a:ext>
                  </a:extLst>
                </p:cNvPr>
                <p:cNvSpPr txBox="1">
                  <a:spLocks noRot="1" noChangeAspect="1" noMove="1" noResize="1" noEditPoints="1" noAdjustHandles="1" noChangeArrowheads="1" noChangeShapeType="1" noTextEdit="1"/>
                </p:cNvSpPr>
                <p:nvPr/>
              </p:nvSpPr>
              <p:spPr>
                <a:xfrm>
                  <a:off x="4233710" y="3244334"/>
                  <a:ext cx="850773"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5767CE5-AD72-C03D-64AB-064AD618AF8F}"/>
                    </a:ext>
                  </a:extLst>
                </p:cNvPr>
                <p:cNvSpPr txBox="1"/>
                <p:nvPr/>
              </p:nvSpPr>
              <p:spPr>
                <a:xfrm>
                  <a:off x="4228129" y="5274874"/>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45767CE5-AD72-C03D-64AB-064AD618AF8F}"/>
                    </a:ext>
                  </a:extLst>
                </p:cNvPr>
                <p:cNvSpPr txBox="1">
                  <a:spLocks noRot="1" noChangeAspect="1" noMove="1" noResize="1" noEditPoints="1" noAdjustHandles="1" noChangeArrowheads="1" noChangeShapeType="1" noTextEdit="1"/>
                </p:cNvSpPr>
                <p:nvPr/>
              </p:nvSpPr>
              <p:spPr>
                <a:xfrm>
                  <a:off x="4228129" y="5274874"/>
                  <a:ext cx="850773" cy="369332"/>
                </a:xfrm>
                <a:prstGeom prst="rect">
                  <a:avLst/>
                </a:prstGeom>
                <a:blipFill>
                  <a:blip r:embed="rId2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A98269B-2507-A1BE-3B6F-FAC9FC4F57A8}"/>
                  </a:ext>
                </a:extLst>
              </p:cNvPr>
              <p:cNvSpPr txBox="1"/>
              <p:nvPr/>
            </p:nvSpPr>
            <p:spPr>
              <a:xfrm>
                <a:off x="3799342" y="2164106"/>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FA98269B-2507-A1BE-3B6F-FAC9FC4F57A8}"/>
                  </a:ext>
                </a:extLst>
              </p:cNvPr>
              <p:cNvSpPr txBox="1">
                <a:spLocks noRot="1" noChangeAspect="1" noMove="1" noResize="1" noEditPoints="1" noAdjustHandles="1" noChangeArrowheads="1" noChangeShapeType="1" noTextEdit="1"/>
              </p:cNvSpPr>
              <p:nvPr/>
            </p:nvSpPr>
            <p:spPr>
              <a:xfrm>
                <a:off x="3799342" y="2164106"/>
                <a:ext cx="850773"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F88C7AD-A8A8-1A86-9C25-D6196DB51D7D}"/>
                  </a:ext>
                </a:extLst>
              </p:cNvPr>
              <p:cNvSpPr txBox="1"/>
              <p:nvPr/>
            </p:nvSpPr>
            <p:spPr>
              <a:xfrm>
                <a:off x="2548191" y="5554286"/>
                <a:ext cx="2992166" cy="461665"/>
              </a:xfrm>
              <a:prstGeom prst="rect">
                <a:avLst/>
              </a:prstGeom>
              <a:noFill/>
            </p:spPr>
            <p:txBody>
              <a:bodyPr wrap="none" rtlCol="0">
                <a:spAutoFit/>
              </a:bodyPr>
              <a:lstStyle/>
              <a:p>
                <a:r>
                  <a:rPr lang="en-US" sz="2400" dirty="0">
                    <a:solidFill>
                      <a:schemeClr val="accent1"/>
                    </a:solidFill>
                  </a:rPr>
                  <a:t>Matrix </a:t>
                </a:r>
                <a14:m>
                  <m:oMath xmlns:m="http://schemas.openxmlformats.org/officeDocument/2006/math">
                    <m:r>
                      <a:rPr lang="en-US" sz="2400" b="1" i="1" smtClean="0">
                        <a:solidFill>
                          <a:schemeClr val="accent1"/>
                        </a:solidFill>
                        <a:latin typeface="Cambria Math" panose="02040503050406030204" pitchFamily="18" charset="0"/>
                      </a:rPr>
                      <m:t>𝒀</m:t>
                    </m:r>
                  </m:oMath>
                </a14:m>
                <a:r>
                  <a:rPr lang="en-US" sz="2400" b="1" dirty="0">
                    <a:solidFill>
                      <a:schemeClr val="accent1"/>
                    </a:solidFill>
                  </a:rPr>
                  <a:t> </a:t>
                </a:r>
                <a:r>
                  <a:rPr lang="en-US" sz="2400" dirty="0">
                    <a:solidFill>
                      <a:schemeClr val="accent1"/>
                    </a:solidFill>
                  </a:rPr>
                  <a:t>of outcomes</a:t>
                </a:r>
              </a:p>
            </p:txBody>
          </p:sp>
        </mc:Choice>
        <mc:Fallback xmlns="">
          <p:sp>
            <p:nvSpPr>
              <p:cNvPr id="35" name="TextBox 34">
                <a:extLst>
                  <a:ext uri="{FF2B5EF4-FFF2-40B4-BE49-F238E27FC236}">
                    <a16:creationId xmlns:a16="http://schemas.microsoft.com/office/drawing/2014/main" id="{9F88C7AD-A8A8-1A86-9C25-D6196DB51D7D}"/>
                  </a:ext>
                </a:extLst>
              </p:cNvPr>
              <p:cNvSpPr txBox="1">
                <a:spLocks noRot="1" noChangeAspect="1" noMove="1" noResize="1" noEditPoints="1" noAdjustHandles="1" noChangeArrowheads="1" noChangeShapeType="1" noTextEdit="1"/>
              </p:cNvSpPr>
              <p:nvPr/>
            </p:nvSpPr>
            <p:spPr>
              <a:xfrm>
                <a:off x="2548191" y="5554286"/>
                <a:ext cx="2992166" cy="461665"/>
              </a:xfrm>
              <a:prstGeom prst="rect">
                <a:avLst/>
              </a:prstGeom>
              <a:blipFill>
                <a:blip r:embed="rId22"/>
                <a:stretch>
                  <a:fillRect l="-3376" t="-10811" r="-2110" b="-29730"/>
                </a:stretch>
              </a:blipFill>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23099BDB-AF2C-1464-837C-D0345F72A7C2}"/>
              </a:ext>
            </a:extLst>
          </p:cNvPr>
          <p:cNvGrpSpPr/>
          <p:nvPr/>
        </p:nvGrpSpPr>
        <p:grpSpPr>
          <a:xfrm>
            <a:off x="6663074" y="1690688"/>
            <a:ext cx="4681182" cy="4325263"/>
            <a:chOff x="7178376" y="1690688"/>
            <a:chExt cx="4681182" cy="4325263"/>
          </a:xfrm>
        </p:grpSpPr>
        <p:grpSp>
          <p:nvGrpSpPr>
            <p:cNvPr id="36" name="Group 35">
              <a:extLst>
                <a:ext uri="{FF2B5EF4-FFF2-40B4-BE49-F238E27FC236}">
                  <a16:creationId xmlns:a16="http://schemas.microsoft.com/office/drawing/2014/main" id="{A51EC265-F2E6-E352-EEB2-7BC94A6DEE9E}"/>
                </a:ext>
              </a:extLst>
            </p:cNvPr>
            <p:cNvGrpSpPr/>
            <p:nvPr/>
          </p:nvGrpSpPr>
          <p:grpSpPr>
            <a:xfrm>
              <a:off x="7178376" y="1690688"/>
              <a:ext cx="4681182" cy="3600402"/>
              <a:chOff x="1843605" y="2136137"/>
              <a:chExt cx="4681182" cy="3600402"/>
            </a:xfrm>
          </p:grpSpPr>
          <p:sp>
            <p:nvSpPr>
              <p:cNvPr id="37" name="Rectangle 36">
                <a:extLst>
                  <a:ext uri="{FF2B5EF4-FFF2-40B4-BE49-F238E27FC236}">
                    <a16:creationId xmlns:a16="http://schemas.microsoft.com/office/drawing/2014/main" id="{129B95EE-F47D-CFB1-F4D3-119A2C73E014}"/>
                  </a:ext>
                </a:extLst>
              </p:cNvPr>
              <p:cNvSpPr/>
              <p:nvPr/>
            </p:nvSpPr>
            <p:spPr>
              <a:xfrm>
                <a:off x="2275669" y="3043251"/>
                <a:ext cx="4249118" cy="269328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ECEDD82-251E-E1FD-0CCC-66AD32DB4069}"/>
                  </a:ext>
                </a:extLst>
              </p:cNvPr>
              <p:cNvSpPr txBox="1"/>
              <p:nvPr/>
            </p:nvSpPr>
            <p:spPr>
              <a:xfrm>
                <a:off x="1856429" y="3011000"/>
                <a:ext cx="349776" cy="1701043"/>
              </a:xfrm>
              <a:prstGeom prst="rect">
                <a:avLst/>
              </a:prstGeom>
              <a:noFill/>
            </p:spPr>
            <p:txBody>
              <a:bodyPr wrap="none" rtlCol="0">
                <a:spAutoFit/>
              </a:bodyPr>
              <a:lstStyle/>
              <a:p>
                <a:pPr>
                  <a:lnSpc>
                    <a:spcPct val="150000"/>
                  </a:lnSpc>
                </a:pPr>
                <a:r>
                  <a:rPr lang="en-US" sz="2400" b="1" dirty="0"/>
                  <a:t>1</a:t>
                </a:r>
              </a:p>
              <a:p>
                <a:pPr>
                  <a:lnSpc>
                    <a:spcPct val="150000"/>
                  </a:lnSpc>
                </a:pPr>
                <a:r>
                  <a:rPr lang="en-US" sz="2400" b="1" dirty="0"/>
                  <a:t>2</a:t>
                </a:r>
              </a:p>
              <a:p>
                <a:pPr>
                  <a:lnSpc>
                    <a:spcPct val="150000"/>
                  </a:lnSpc>
                </a:pPr>
                <a:r>
                  <a:rPr lang="en-US" sz="2400" b="1" dirty="0"/>
                  <a:t>3</a:t>
                </a:r>
              </a:p>
            </p:txBody>
          </p:sp>
          <p:sp>
            <p:nvSpPr>
              <p:cNvPr id="40" name="TextBox 39">
                <a:extLst>
                  <a:ext uri="{FF2B5EF4-FFF2-40B4-BE49-F238E27FC236}">
                    <a16:creationId xmlns:a16="http://schemas.microsoft.com/office/drawing/2014/main" id="{E89211C0-D782-D3A6-518B-AA0DFF0BE48C}"/>
                  </a:ext>
                </a:extLst>
              </p:cNvPr>
              <p:cNvSpPr txBox="1"/>
              <p:nvPr/>
            </p:nvSpPr>
            <p:spPr>
              <a:xfrm>
                <a:off x="1843605" y="5274874"/>
                <a:ext cx="362600" cy="461665"/>
              </a:xfrm>
              <a:prstGeom prst="rect">
                <a:avLst/>
              </a:prstGeom>
              <a:noFill/>
            </p:spPr>
            <p:txBody>
              <a:bodyPr wrap="none" rtlCol="0">
                <a:spAutoFit/>
              </a:bodyPr>
              <a:lstStyle/>
              <a:p>
                <a:r>
                  <a:rPr lang="en-US" sz="2400" b="1" dirty="0"/>
                  <a:t>n</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8D12426-44EC-4864-D7CA-A126F6798EA0}"/>
                      </a:ext>
                    </a:extLst>
                  </p:cNvPr>
                  <p:cNvSpPr txBox="1"/>
                  <p:nvPr/>
                </p:nvSpPr>
                <p:spPr>
                  <a:xfrm>
                    <a:off x="1856429" y="4808792"/>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08D12426-44EC-4864-D7CA-A126F6798EA0}"/>
                      </a:ext>
                    </a:extLst>
                  </p:cNvPr>
                  <p:cNvSpPr txBox="1">
                    <a:spLocks noRot="1" noChangeAspect="1" noMove="1" noResize="1" noEditPoints="1" noAdjustHandles="1" noChangeArrowheads="1" noChangeShapeType="1" noTextEdit="1"/>
                  </p:cNvSpPr>
                  <p:nvPr/>
                </p:nvSpPr>
                <p:spPr>
                  <a:xfrm>
                    <a:off x="1856429" y="4808792"/>
                    <a:ext cx="303288" cy="369332"/>
                  </a:xfrm>
                  <a:prstGeom prst="rect">
                    <a:avLst/>
                  </a:prstGeom>
                  <a:blipFill>
                    <a:blip r:embed="rId19"/>
                    <a:stretch>
                      <a:fillRect/>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E28F3D3-E293-D5DD-A5C2-37977ABC7050}"/>
                  </a:ext>
                </a:extLst>
              </p:cNvPr>
              <p:cNvSpPr txBox="1"/>
              <p:nvPr/>
            </p:nvSpPr>
            <p:spPr>
              <a:xfrm>
                <a:off x="4126956" y="2136137"/>
                <a:ext cx="830677" cy="461665"/>
              </a:xfrm>
              <a:prstGeom prst="rect">
                <a:avLst/>
              </a:prstGeom>
              <a:noFill/>
            </p:spPr>
            <p:txBody>
              <a:bodyPr wrap="none" rtlCol="0">
                <a:spAutoFit/>
              </a:bodyPr>
              <a:lstStyle/>
              <a:p>
                <a:r>
                  <a:rPr lang="en-US" sz="2400" dirty="0"/>
                  <a:t>Time</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779D064-7592-F35B-A618-B6166151CB67}"/>
                      </a:ext>
                    </a:extLst>
                  </p:cNvPr>
                  <p:cNvSpPr txBox="1"/>
                  <p:nvPr/>
                </p:nvSpPr>
                <p:spPr>
                  <a:xfrm>
                    <a:off x="2206205" y="2530601"/>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43" name="TextBox 42">
                    <a:extLst>
                      <a:ext uri="{FF2B5EF4-FFF2-40B4-BE49-F238E27FC236}">
                        <a16:creationId xmlns:a16="http://schemas.microsoft.com/office/drawing/2014/main" id="{7779D064-7592-F35B-A618-B6166151CB67}"/>
                      </a:ext>
                    </a:extLst>
                  </p:cNvPr>
                  <p:cNvSpPr txBox="1">
                    <a:spLocks noRot="1" noChangeAspect="1" noMove="1" noResize="1" noEditPoints="1" noAdjustHandles="1" noChangeArrowheads="1" noChangeShapeType="1" noTextEdit="1"/>
                  </p:cNvSpPr>
                  <p:nvPr/>
                </p:nvSpPr>
                <p:spPr>
                  <a:xfrm>
                    <a:off x="2206205" y="2530601"/>
                    <a:ext cx="721672" cy="46166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CDC9B25-A1F2-2FCD-7FDE-EA4AF1C39BBA}"/>
                      </a:ext>
                    </a:extLst>
                  </p:cNvPr>
                  <p:cNvSpPr txBox="1"/>
                  <p:nvPr/>
                </p:nvSpPr>
                <p:spPr>
                  <a:xfrm>
                    <a:off x="3071461" y="2508867"/>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sz="2400" b="1" dirty="0"/>
                  </a:p>
                </p:txBody>
              </p:sp>
            </mc:Choice>
            <mc:Fallback xmlns="">
              <p:sp>
                <p:nvSpPr>
                  <p:cNvPr id="44" name="TextBox 43">
                    <a:extLst>
                      <a:ext uri="{FF2B5EF4-FFF2-40B4-BE49-F238E27FC236}">
                        <a16:creationId xmlns:a16="http://schemas.microsoft.com/office/drawing/2014/main" id="{0CDC9B25-A1F2-2FCD-7FDE-EA4AF1C39BBA}"/>
                      </a:ext>
                    </a:extLst>
                  </p:cNvPr>
                  <p:cNvSpPr txBox="1">
                    <a:spLocks noRot="1" noChangeAspect="1" noMove="1" noResize="1" noEditPoints="1" noAdjustHandles="1" noChangeArrowheads="1" noChangeShapeType="1" noTextEdit="1"/>
                  </p:cNvSpPr>
                  <p:nvPr/>
                </p:nvSpPr>
                <p:spPr>
                  <a:xfrm>
                    <a:off x="3071461" y="2508867"/>
                    <a:ext cx="721672" cy="46166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225E1A8-FD8D-08C0-5547-4D3E6A7DEB32}"/>
                      </a:ext>
                    </a:extLst>
                  </p:cNvPr>
                  <p:cNvSpPr txBox="1"/>
                  <p:nvPr/>
                </p:nvSpPr>
                <p:spPr>
                  <a:xfrm>
                    <a:off x="5575900" y="2494059"/>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p:txBody>
              </p:sp>
            </mc:Choice>
            <mc:Fallback xmlns="">
              <p:sp>
                <p:nvSpPr>
                  <p:cNvPr id="45" name="TextBox 44">
                    <a:extLst>
                      <a:ext uri="{FF2B5EF4-FFF2-40B4-BE49-F238E27FC236}">
                        <a16:creationId xmlns:a16="http://schemas.microsoft.com/office/drawing/2014/main" id="{4225E1A8-FD8D-08C0-5547-4D3E6A7DEB32}"/>
                      </a:ext>
                    </a:extLst>
                  </p:cNvPr>
                  <p:cNvSpPr txBox="1">
                    <a:spLocks noRot="1" noChangeAspect="1" noMove="1" noResize="1" noEditPoints="1" noAdjustHandles="1" noChangeArrowheads="1" noChangeShapeType="1" noTextEdit="1"/>
                  </p:cNvSpPr>
                  <p:nvPr/>
                </p:nvSpPr>
                <p:spPr>
                  <a:xfrm>
                    <a:off x="5575900" y="2494059"/>
                    <a:ext cx="721672"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B0B817D-3D44-B233-83F3-47A7AE2B5774}"/>
                      </a:ext>
                    </a:extLst>
                  </p:cNvPr>
                  <p:cNvSpPr txBox="1"/>
                  <p:nvPr/>
                </p:nvSpPr>
                <p:spPr>
                  <a:xfrm>
                    <a:off x="2368565" y="3233674"/>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46" name="TextBox 45">
                    <a:extLst>
                      <a:ext uri="{FF2B5EF4-FFF2-40B4-BE49-F238E27FC236}">
                        <a16:creationId xmlns:a16="http://schemas.microsoft.com/office/drawing/2014/main" id="{FB0B817D-3D44-B233-83F3-47A7AE2B5774}"/>
                      </a:ext>
                    </a:extLst>
                  </p:cNvPr>
                  <p:cNvSpPr txBox="1">
                    <a:spLocks noRot="1" noChangeAspect="1" noMove="1" noResize="1" noEditPoints="1" noAdjustHandles="1" noChangeArrowheads="1" noChangeShapeType="1" noTextEdit="1"/>
                  </p:cNvSpPr>
                  <p:nvPr/>
                </p:nvSpPr>
                <p:spPr>
                  <a:xfrm>
                    <a:off x="2368565" y="3233674"/>
                    <a:ext cx="656856" cy="307777"/>
                  </a:xfrm>
                  <a:prstGeom prst="rect">
                    <a:avLst/>
                  </a:prstGeom>
                  <a:blipFill>
                    <a:blip r:embed="rId25"/>
                    <a:stretch>
                      <a:fillRect b="-8000"/>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746F28FB-C3BB-6D49-D6DB-992934BDFFE6}"/>
                  </a:ext>
                </a:extLst>
              </p:cNvPr>
              <p:cNvSpPr txBox="1"/>
              <p:nvPr/>
            </p:nvSpPr>
            <p:spPr>
              <a:xfrm>
                <a:off x="6096000" y="3338190"/>
                <a:ext cx="258305"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2EAF055-AA3C-E5A5-0856-E606C2232378}"/>
                      </a:ext>
                    </a:extLst>
                  </p:cNvPr>
                  <p:cNvSpPr txBox="1"/>
                  <p:nvPr/>
                </p:nvSpPr>
                <p:spPr>
                  <a:xfrm>
                    <a:off x="3121570" y="3233674"/>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48" name="TextBox 47">
                    <a:extLst>
                      <a:ext uri="{FF2B5EF4-FFF2-40B4-BE49-F238E27FC236}">
                        <a16:creationId xmlns:a16="http://schemas.microsoft.com/office/drawing/2014/main" id="{E2EAF055-AA3C-E5A5-0856-E606C2232378}"/>
                      </a:ext>
                    </a:extLst>
                  </p:cNvPr>
                  <p:cNvSpPr txBox="1">
                    <a:spLocks noRot="1" noChangeAspect="1" noMove="1" noResize="1" noEditPoints="1" noAdjustHandles="1" noChangeArrowheads="1" noChangeShapeType="1" noTextEdit="1"/>
                  </p:cNvSpPr>
                  <p:nvPr/>
                </p:nvSpPr>
                <p:spPr>
                  <a:xfrm>
                    <a:off x="3121570" y="3233674"/>
                    <a:ext cx="656856" cy="307777"/>
                  </a:xfrm>
                  <a:prstGeom prst="rect">
                    <a:avLst/>
                  </a:prstGeom>
                  <a:blipFill>
                    <a:blip r:embed="rId2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BD08ACC-DE43-3A53-A433-02D87E572867}"/>
                      </a:ext>
                    </a:extLst>
                  </p:cNvPr>
                  <p:cNvSpPr txBox="1"/>
                  <p:nvPr/>
                </p:nvSpPr>
                <p:spPr>
                  <a:xfrm>
                    <a:off x="5608308" y="3233674"/>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49" name="TextBox 48">
                    <a:extLst>
                      <a:ext uri="{FF2B5EF4-FFF2-40B4-BE49-F238E27FC236}">
                        <a16:creationId xmlns:a16="http://schemas.microsoft.com/office/drawing/2014/main" id="{EBD08ACC-DE43-3A53-A433-02D87E572867}"/>
                      </a:ext>
                    </a:extLst>
                  </p:cNvPr>
                  <p:cNvSpPr txBox="1">
                    <a:spLocks noRot="1" noChangeAspect="1" noMove="1" noResize="1" noEditPoints="1" noAdjustHandles="1" noChangeArrowheads="1" noChangeShapeType="1" noTextEdit="1"/>
                  </p:cNvSpPr>
                  <p:nvPr/>
                </p:nvSpPr>
                <p:spPr>
                  <a:xfrm>
                    <a:off x="5608308" y="3233674"/>
                    <a:ext cx="656856" cy="307777"/>
                  </a:xfrm>
                  <a:prstGeom prst="rect">
                    <a:avLst/>
                  </a:prstGeom>
                  <a:blipFill>
                    <a:blip r:embed="rId2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5B279C6-B7BD-EED7-4F8E-3CB7BA70AD0D}"/>
                      </a:ext>
                    </a:extLst>
                  </p:cNvPr>
                  <p:cNvSpPr txBox="1"/>
                  <p:nvPr/>
                </p:nvSpPr>
                <p:spPr>
                  <a:xfrm>
                    <a:off x="2400973" y="3710679"/>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0" name="TextBox 49">
                    <a:extLst>
                      <a:ext uri="{FF2B5EF4-FFF2-40B4-BE49-F238E27FC236}">
                        <a16:creationId xmlns:a16="http://schemas.microsoft.com/office/drawing/2014/main" id="{C5B279C6-B7BD-EED7-4F8E-3CB7BA70AD0D}"/>
                      </a:ext>
                    </a:extLst>
                  </p:cNvPr>
                  <p:cNvSpPr txBox="1">
                    <a:spLocks noRot="1" noChangeAspect="1" noMove="1" noResize="1" noEditPoints="1" noAdjustHandles="1" noChangeArrowheads="1" noChangeShapeType="1" noTextEdit="1"/>
                  </p:cNvSpPr>
                  <p:nvPr/>
                </p:nvSpPr>
                <p:spPr>
                  <a:xfrm>
                    <a:off x="2400973" y="3710679"/>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D5FC8FE-23CA-9ECE-216B-EDA26BAC66E7}"/>
                      </a:ext>
                    </a:extLst>
                  </p:cNvPr>
                  <p:cNvSpPr txBox="1"/>
                  <p:nvPr/>
                </p:nvSpPr>
                <p:spPr>
                  <a:xfrm>
                    <a:off x="3153978" y="3710679"/>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1" name="TextBox 50">
                    <a:extLst>
                      <a:ext uri="{FF2B5EF4-FFF2-40B4-BE49-F238E27FC236}">
                        <a16:creationId xmlns:a16="http://schemas.microsoft.com/office/drawing/2014/main" id="{5D5FC8FE-23CA-9ECE-216B-EDA26BAC66E7}"/>
                      </a:ext>
                    </a:extLst>
                  </p:cNvPr>
                  <p:cNvSpPr txBox="1">
                    <a:spLocks noRot="1" noChangeAspect="1" noMove="1" noResize="1" noEditPoints="1" noAdjustHandles="1" noChangeArrowheads="1" noChangeShapeType="1" noTextEdit="1"/>
                  </p:cNvSpPr>
                  <p:nvPr/>
                </p:nvSpPr>
                <p:spPr>
                  <a:xfrm>
                    <a:off x="3153978" y="3710679"/>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96BF8FC-56DB-1D59-44FF-0731351EDBDA}"/>
                      </a:ext>
                    </a:extLst>
                  </p:cNvPr>
                  <p:cNvSpPr txBox="1"/>
                  <p:nvPr/>
                </p:nvSpPr>
                <p:spPr>
                  <a:xfrm>
                    <a:off x="5640716" y="3710679"/>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2" name="TextBox 51">
                    <a:extLst>
                      <a:ext uri="{FF2B5EF4-FFF2-40B4-BE49-F238E27FC236}">
                        <a16:creationId xmlns:a16="http://schemas.microsoft.com/office/drawing/2014/main" id="{E96BF8FC-56DB-1D59-44FF-0731351EDBDA}"/>
                      </a:ext>
                    </a:extLst>
                  </p:cNvPr>
                  <p:cNvSpPr txBox="1">
                    <a:spLocks noRot="1" noChangeAspect="1" noMove="1" noResize="1" noEditPoints="1" noAdjustHandles="1" noChangeArrowheads="1" noChangeShapeType="1" noTextEdit="1"/>
                  </p:cNvSpPr>
                  <p:nvPr/>
                </p:nvSpPr>
                <p:spPr>
                  <a:xfrm>
                    <a:off x="5640716" y="3710679"/>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9CA10DC-CA75-F617-C66C-8105E70A5039}"/>
                      </a:ext>
                    </a:extLst>
                  </p:cNvPr>
                  <p:cNvSpPr txBox="1"/>
                  <p:nvPr/>
                </p:nvSpPr>
                <p:spPr>
                  <a:xfrm>
                    <a:off x="2400973" y="4248182"/>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3" name="TextBox 52">
                    <a:extLst>
                      <a:ext uri="{FF2B5EF4-FFF2-40B4-BE49-F238E27FC236}">
                        <a16:creationId xmlns:a16="http://schemas.microsoft.com/office/drawing/2014/main" id="{69CA10DC-CA75-F617-C66C-8105E70A5039}"/>
                      </a:ext>
                    </a:extLst>
                  </p:cNvPr>
                  <p:cNvSpPr txBox="1">
                    <a:spLocks noRot="1" noChangeAspect="1" noMove="1" noResize="1" noEditPoints="1" noAdjustHandles="1" noChangeArrowheads="1" noChangeShapeType="1" noTextEdit="1"/>
                  </p:cNvSpPr>
                  <p:nvPr/>
                </p:nvSpPr>
                <p:spPr>
                  <a:xfrm>
                    <a:off x="2400973" y="4248182"/>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C43A5BD-D466-547D-268A-185C468EC0CF}"/>
                      </a:ext>
                    </a:extLst>
                  </p:cNvPr>
                  <p:cNvSpPr txBox="1"/>
                  <p:nvPr/>
                </p:nvSpPr>
                <p:spPr>
                  <a:xfrm>
                    <a:off x="3153978" y="4248182"/>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4" name="TextBox 53">
                    <a:extLst>
                      <a:ext uri="{FF2B5EF4-FFF2-40B4-BE49-F238E27FC236}">
                        <a16:creationId xmlns:a16="http://schemas.microsoft.com/office/drawing/2014/main" id="{5C43A5BD-D466-547D-268A-185C468EC0CF}"/>
                      </a:ext>
                    </a:extLst>
                  </p:cNvPr>
                  <p:cNvSpPr txBox="1">
                    <a:spLocks noRot="1" noChangeAspect="1" noMove="1" noResize="1" noEditPoints="1" noAdjustHandles="1" noChangeArrowheads="1" noChangeShapeType="1" noTextEdit="1"/>
                  </p:cNvSpPr>
                  <p:nvPr/>
                </p:nvSpPr>
                <p:spPr>
                  <a:xfrm>
                    <a:off x="3153978" y="4248182"/>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22DB3F7-6BE3-34BB-702F-D4AE0EF2D9C2}"/>
                      </a:ext>
                    </a:extLst>
                  </p:cNvPr>
                  <p:cNvSpPr txBox="1"/>
                  <p:nvPr/>
                </p:nvSpPr>
                <p:spPr>
                  <a:xfrm>
                    <a:off x="5640716" y="4248182"/>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5" name="TextBox 54">
                    <a:extLst>
                      <a:ext uri="{FF2B5EF4-FFF2-40B4-BE49-F238E27FC236}">
                        <a16:creationId xmlns:a16="http://schemas.microsoft.com/office/drawing/2014/main" id="{522DB3F7-6BE3-34BB-702F-D4AE0EF2D9C2}"/>
                      </a:ext>
                    </a:extLst>
                  </p:cNvPr>
                  <p:cNvSpPr txBox="1">
                    <a:spLocks noRot="1" noChangeAspect="1" noMove="1" noResize="1" noEditPoints="1" noAdjustHandles="1" noChangeArrowheads="1" noChangeShapeType="1" noTextEdit="1"/>
                  </p:cNvSpPr>
                  <p:nvPr/>
                </p:nvSpPr>
                <p:spPr>
                  <a:xfrm>
                    <a:off x="5640716" y="4248182"/>
                    <a:ext cx="656856" cy="307777"/>
                  </a:xfrm>
                  <a:prstGeom prst="rect">
                    <a:avLst/>
                  </a:prstGeom>
                  <a:blipFill>
                    <a:blip r:embed="rId2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1AB7E18-C930-F0C2-7637-A7F0609C4571}"/>
                      </a:ext>
                    </a:extLst>
                  </p:cNvPr>
                  <p:cNvSpPr txBox="1"/>
                  <p:nvPr/>
                </p:nvSpPr>
                <p:spPr>
                  <a:xfrm>
                    <a:off x="2406233" y="5256351"/>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6" name="TextBox 55">
                    <a:extLst>
                      <a:ext uri="{FF2B5EF4-FFF2-40B4-BE49-F238E27FC236}">
                        <a16:creationId xmlns:a16="http://schemas.microsoft.com/office/drawing/2014/main" id="{E1AB7E18-C930-F0C2-7637-A7F0609C4571}"/>
                      </a:ext>
                    </a:extLst>
                  </p:cNvPr>
                  <p:cNvSpPr txBox="1">
                    <a:spLocks noRot="1" noChangeAspect="1" noMove="1" noResize="1" noEditPoints="1" noAdjustHandles="1" noChangeArrowheads="1" noChangeShapeType="1" noTextEdit="1"/>
                  </p:cNvSpPr>
                  <p:nvPr/>
                </p:nvSpPr>
                <p:spPr>
                  <a:xfrm>
                    <a:off x="2406233" y="5256351"/>
                    <a:ext cx="656856" cy="307777"/>
                  </a:xfrm>
                  <a:prstGeom prst="rect">
                    <a:avLst/>
                  </a:prstGeom>
                  <a:blipFill>
                    <a:blip r:embed="rId2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7463BC0-8E7B-68EA-CE26-D868494E692F}"/>
                      </a:ext>
                    </a:extLst>
                  </p:cNvPr>
                  <p:cNvSpPr txBox="1"/>
                  <p:nvPr/>
                </p:nvSpPr>
                <p:spPr>
                  <a:xfrm>
                    <a:off x="3159238" y="5256351"/>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57" name="TextBox 56">
                    <a:extLst>
                      <a:ext uri="{FF2B5EF4-FFF2-40B4-BE49-F238E27FC236}">
                        <a16:creationId xmlns:a16="http://schemas.microsoft.com/office/drawing/2014/main" id="{77463BC0-8E7B-68EA-CE26-D868494E692F}"/>
                      </a:ext>
                    </a:extLst>
                  </p:cNvPr>
                  <p:cNvSpPr txBox="1">
                    <a:spLocks noRot="1" noChangeAspect="1" noMove="1" noResize="1" noEditPoints="1" noAdjustHandles="1" noChangeArrowheads="1" noChangeShapeType="1" noTextEdit="1"/>
                  </p:cNvSpPr>
                  <p:nvPr/>
                </p:nvSpPr>
                <p:spPr>
                  <a:xfrm>
                    <a:off x="3159238" y="5256351"/>
                    <a:ext cx="656856" cy="307777"/>
                  </a:xfrm>
                  <a:prstGeom prst="rect">
                    <a:avLst/>
                  </a:prstGeom>
                  <a:blipFill>
                    <a:blip r:embed="rId2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70BA9A5-7683-86A7-5D15-E8126733E81A}"/>
                      </a:ext>
                    </a:extLst>
                  </p:cNvPr>
                  <p:cNvSpPr txBox="1"/>
                  <p:nvPr/>
                </p:nvSpPr>
                <p:spPr>
                  <a:xfrm>
                    <a:off x="5645976" y="5256351"/>
                    <a:ext cx="65685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𝟏</m:t>
                          </m:r>
                        </m:oMath>
                      </m:oMathPara>
                    </a14:m>
                    <a:endParaRPr lang="en-US" sz="2400" b="1" dirty="0">
                      <a:solidFill>
                        <a:schemeClr val="accent2"/>
                      </a:solidFill>
                    </a:endParaRPr>
                  </a:p>
                </p:txBody>
              </p:sp>
            </mc:Choice>
            <mc:Fallback xmlns="">
              <p:sp>
                <p:nvSpPr>
                  <p:cNvPr id="58" name="TextBox 57">
                    <a:extLst>
                      <a:ext uri="{FF2B5EF4-FFF2-40B4-BE49-F238E27FC236}">
                        <a16:creationId xmlns:a16="http://schemas.microsoft.com/office/drawing/2014/main" id="{770BA9A5-7683-86A7-5D15-E8126733E81A}"/>
                      </a:ext>
                    </a:extLst>
                  </p:cNvPr>
                  <p:cNvSpPr txBox="1">
                    <a:spLocks noRot="1" noChangeAspect="1" noMove="1" noResize="1" noEditPoints="1" noAdjustHandles="1" noChangeArrowheads="1" noChangeShapeType="1" noTextEdit="1"/>
                  </p:cNvSpPr>
                  <p:nvPr/>
                </p:nvSpPr>
                <p:spPr>
                  <a:xfrm>
                    <a:off x="5645976" y="5256351"/>
                    <a:ext cx="656856" cy="369332"/>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69151AE-CFF4-CCFD-158F-21DFF06FC168}"/>
                      </a:ext>
                    </a:extLst>
                  </p:cNvPr>
                  <p:cNvSpPr txBox="1"/>
                  <p:nvPr/>
                </p:nvSpPr>
                <p:spPr>
                  <a:xfrm>
                    <a:off x="2545349" y="4808792"/>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069151AE-CFF4-CCFD-158F-21DFF06FC168}"/>
                      </a:ext>
                    </a:extLst>
                  </p:cNvPr>
                  <p:cNvSpPr txBox="1">
                    <a:spLocks noRot="1" noChangeAspect="1" noMove="1" noResize="1" noEditPoints="1" noAdjustHandles="1" noChangeArrowheads="1" noChangeShapeType="1" noTextEdit="1"/>
                  </p:cNvSpPr>
                  <p:nvPr/>
                </p:nvSpPr>
                <p:spPr>
                  <a:xfrm>
                    <a:off x="2545349" y="4808792"/>
                    <a:ext cx="303288"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9B31182-22B4-BBC9-3676-CD245AE10E1F}"/>
                      </a:ext>
                    </a:extLst>
                  </p:cNvPr>
                  <p:cNvSpPr txBox="1"/>
                  <p:nvPr/>
                </p:nvSpPr>
                <p:spPr>
                  <a:xfrm>
                    <a:off x="5785092" y="4783617"/>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60" name="TextBox 59">
                    <a:extLst>
                      <a:ext uri="{FF2B5EF4-FFF2-40B4-BE49-F238E27FC236}">
                        <a16:creationId xmlns:a16="http://schemas.microsoft.com/office/drawing/2014/main" id="{09B31182-22B4-BBC9-3676-CD245AE10E1F}"/>
                      </a:ext>
                    </a:extLst>
                  </p:cNvPr>
                  <p:cNvSpPr txBox="1">
                    <a:spLocks noRot="1" noChangeAspect="1" noMove="1" noResize="1" noEditPoints="1" noAdjustHandles="1" noChangeArrowheads="1" noChangeShapeType="1" noTextEdit="1"/>
                  </p:cNvSpPr>
                  <p:nvPr/>
                </p:nvSpPr>
                <p:spPr>
                  <a:xfrm>
                    <a:off x="5785092" y="4783617"/>
                    <a:ext cx="303288" cy="369332"/>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817AF8F-77B4-B97E-32B2-586D963C8C1F}"/>
                      </a:ext>
                    </a:extLst>
                  </p:cNvPr>
                  <p:cNvSpPr txBox="1"/>
                  <p:nvPr/>
                </p:nvSpPr>
                <p:spPr>
                  <a:xfrm>
                    <a:off x="4233710" y="3244334"/>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61" name="TextBox 60">
                    <a:extLst>
                      <a:ext uri="{FF2B5EF4-FFF2-40B4-BE49-F238E27FC236}">
                        <a16:creationId xmlns:a16="http://schemas.microsoft.com/office/drawing/2014/main" id="{6817AF8F-77B4-B97E-32B2-586D963C8C1F}"/>
                      </a:ext>
                    </a:extLst>
                  </p:cNvPr>
                  <p:cNvSpPr txBox="1">
                    <a:spLocks noRot="1" noChangeAspect="1" noMove="1" noResize="1" noEditPoints="1" noAdjustHandles="1" noChangeArrowheads="1" noChangeShapeType="1" noTextEdit="1"/>
                  </p:cNvSpPr>
                  <p:nvPr/>
                </p:nvSpPr>
                <p:spPr>
                  <a:xfrm>
                    <a:off x="4233710" y="3244334"/>
                    <a:ext cx="850773" cy="369332"/>
                  </a:xfrm>
                  <a:prstGeom prst="rect">
                    <a:avLst/>
                  </a:prstGeom>
                  <a:blipFill>
                    <a:blip r:embed="rId3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16EA238-CE10-6505-75D7-98FDFCACB7B8}"/>
                    </a:ext>
                  </a:extLst>
                </p:cNvPr>
                <p:cNvSpPr txBox="1"/>
                <p:nvPr/>
              </p:nvSpPr>
              <p:spPr>
                <a:xfrm>
                  <a:off x="9562900" y="2164106"/>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63" name="TextBox 62">
                  <a:extLst>
                    <a:ext uri="{FF2B5EF4-FFF2-40B4-BE49-F238E27FC236}">
                      <a16:creationId xmlns:a16="http://schemas.microsoft.com/office/drawing/2014/main" id="{816EA238-CE10-6505-75D7-98FDFCACB7B8}"/>
                    </a:ext>
                  </a:extLst>
                </p:cNvPr>
                <p:cNvSpPr txBox="1">
                  <a:spLocks noRot="1" noChangeAspect="1" noMove="1" noResize="1" noEditPoints="1" noAdjustHandles="1" noChangeArrowheads="1" noChangeShapeType="1" noTextEdit="1"/>
                </p:cNvSpPr>
                <p:nvPr/>
              </p:nvSpPr>
              <p:spPr>
                <a:xfrm>
                  <a:off x="9562900" y="2164106"/>
                  <a:ext cx="850773"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7F198F2-C32E-4662-1E91-B79E7BC5437D}"/>
                    </a:ext>
                  </a:extLst>
                </p:cNvPr>
                <p:cNvSpPr txBox="1"/>
                <p:nvPr/>
              </p:nvSpPr>
              <p:spPr>
                <a:xfrm>
                  <a:off x="8311749" y="5554286"/>
                  <a:ext cx="3216330" cy="461665"/>
                </a:xfrm>
                <a:prstGeom prst="rect">
                  <a:avLst/>
                </a:prstGeom>
                <a:noFill/>
              </p:spPr>
              <p:txBody>
                <a:bodyPr wrap="none" rtlCol="0">
                  <a:spAutoFit/>
                </a:bodyPr>
                <a:lstStyle/>
                <a:p>
                  <a:r>
                    <a:rPr lang="en-US" sz="2400" dirty="0">
                      <a:solidFill>
                        <a:schemeClr val="accent1"/>
                      </a:solidFill>
                    </a:rPr>
                    <a:t>Matrix </a:t>
                  </a:r>
                  <a14:m>
                    <m:oMath xmlns:m="http://schemas.openxmlformats.org/officeDocument/2006/math">
                      <m:r>
                        <a:rPr lang="en-US" sz="2400" b="1" i="1" smtClean="0">
                          <a:solidFill>
                            <a:schemeClr val="accent1"/>
                          </a:solidFill>
                          <a:latin typeface="Cambria Math" panose="02040503050406030204" pitchFamily="18" charset="0"/>
                        </a:rPr>
                        <m:t>𝑾</m:t>
                      </m:r>
                    </m:oMath>
                  </a14:m>
                  <a:r>
                    <a:rPr lang="en-US" sz="2400" b="1" dirty="0">
                      <a:solidFill>
                        <a:schemeClr val="accent1"/>
                      </a:solidFill>
                    </a:rPr>
                    <a:t> </a:t>
                  </a:r>
                  <a:r>
                    <a:rPr lang="en-US" sz="2400" dirty="0">
                      <a:solidFill>
                        <a:schemeClr val="accent1"/>
                      </a:solidFill>
                    </a:rPr>
                    <a:t>of treatments</a:t>
                  </a:r>
                </a:p>
              </p:txBody>
            </p:sp>
          </mc:Choice>
          <mc:Fallback xmlns="">
            <p:sp>
              <p:nvSpPr>
                <p:cNvPr id="64" name="TextBox 63">
                  <a:extLst>
                    <a:ext uri="{FF2B5EF4-FFF2-40B4-BE49-F238E27FC236}">
                      <a16:creationId xmlns:a16="http://schemas.microsoft.com/office/drawing/2014/main" id="{27F198F2-C32E-4662-1E91-B79E7BC5437D}"/>
                    </a:ext>
                  </a:extLst>
                </p:cNvPr>
                <p:cNvSpPr txBox="1">
                  <a:spLocks noRot="1" noChangeAspect="1" noMove="1" noResize="1" noEditPoints="1" noAdjustHandles="1" noChangeArrowheads="1" noChangeShapeType="1" noTextEdit="1"/>
                </p:cNvSpPr>
                <p:nvPr/>
              </p:nvSpPr>
              <p:spPr>
                <a:xfrm>
                  <a:off x="8311749" y="5554286"/>
                  <a:ext cx="3216330" cy="461665"/>
                </a:xfrm>
                <a:prstGeom prst="rect">
                  <a:avLst/>
                </a:prstGeom>
                <a:blipFill>
                  <a:blip r:embed="rId32"/>
                  <a:stretch>
                    <a:fillRect l="-2745" t="-10811" r="-196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3FB117E-C7D4-CE24-A22C-DE3988B2D287}"/>
                    </a:ext>
                  </a:extLst>
                </p:cNvPr>
                <p:cNvSpPr txBox="1"/>
                <p:nvPr/>
              </p:nvSpPr>
              <p:spPr>
                <a:xfrm>
                  <a:off x="10463007" y="4823506"/>
                  <a:ext cx="65685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𝟏</m:t>
                        </m:r>
                      </m:oMath>
                    </m:oMathPara>
                  </a14:m>
                  <a:endParaRPr lang="en-US" sz="2400" b="1" dirty="0">
                    <a:solidFill>
                      <a:schemeClr val="accent2"/>
                    </a:solidFill>
                  </a:endParaRPr>
                </a:p>
              </p:txBody>
            </p:sp>
          </mc:Choice>
          <mc:Fallback xmlns="">
            <p:sp>
              <p:nvSpPr>
                <p:cNvPr id="65" name="TextBox 64">
                  <a:extLst>
                    <a:ext uri="{FF2B5EF4-FFF2-40B4-BE49-F238E27FC236}">
                      <a16:creationId xmlns:a16="http://schemas.microsoft.com/office/drawing/2014/main" id="{D3FB117E-C7D4-CE24-A22C-DE3988B2D287}"/>
                    </a:ext>
                  </a:extLst>
                </p:cNvPr>
                <p:cNvSpPr txBox="1">
                  <a:spLocks noRot="1" noChangeAspect="1" noMove="1" noResize="1" noEditPoints="1" noAdjustHandles="1" noChangeArrowheads="1" noChangeShapeType="1" noTextEdit="1"/>
                </p:cNvSpPr>
                <p:nvPr/>
              </p:nvSpPr>
              <p:spPr>
                <a:xfrm>
                  <a:off x="10463007" y="4823506"/>
                  <a:ext cx="656856" cy="369332"/>
                </a:xfrm>
                <a:prstGeom prst="rect">
                  <a:avLst/>
                </a:prstGeom>
                <a:blipFill>
                  <a:blip r:embed="rId33"/>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157E73F-E5FD-7191-E7DB-1868361AE5C5}"/>
                    </a:ext>
                  </a:extLst>
                </p:cNvPr>
                <p:cNvSpPr txBox="1"/>
                <p:nvPr/>
              </p:nvSpPr>
              <p:spPr>
                <a:xfrm>
                  <a:off x="9978374" y="4801216"/>
                  <a:ext cx="65685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𝟏</m:t>
                        </m:r>
                      </m:oMath>
                    </m:oMathPara>
                  </a14:m>
                  <a:endParaRPr lang="en-US" sz="2400" b="1" dirty="0">
                    <a:solidFill>
                      <a:schemeClr val="accent2"/>
                    </a:solidFill>
                  </a:endParaRPr>
                </a:p>
              </p:txBody>
            </p:sp>
          </mc:Choice>
          <mc:Fallback xmlns="">
            <p:sp>
              <p:nvSpPr>
                <p:cNvPr id="66" name="TextBox 65">
                  <a:extLst>
                    <a:ext uri="{FF2B5EF4-FFF2-40B4-BE49-F238E27FC236}">
                      <a16:creationId xmlns:a16="http://schemas.microsoft.com/office/drawing/2014/main" id="{0157E73F-E5FD-7191-E7DB-1868361AE5C5}"/>
                    </a:ext>
                  </a:extLst>
                </p:cNvPr>
                <p:cNvSpPr txBox="1">
                  <a:spLocks noRot="1" noChangeAspect="1" noMove="1" noResize="1" noEditPoints="1" noAdjustHandles="1" noChangeArrowheads="1" noChangeShapeType="1" noTextEdit="1"/>
                </p:cNvSpPr>
                <p:nvPr/>
              </p:nvSpPr>
              <p:spPr>
                <a:xfrm>
                  <a:off x="9978374" y="4801216"/>
                  <a:ext cx="656856" cy="369332"/>
                </a:xfrm>
                <a:prstGeom prst="rect">
                  <a:avLst/>
                </a:prstGeom>
                <a:blipFill>
                  <a:blip r:embed="rId34"/>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95EF98E-B8A3-965C-C517-E640C56E5C65}"/>
                    </a:ext>
                  </a:extLst>
                </p:cNvPr>
                <p:cNvSpPr txBox="1"/>
                <p:nvPr/>
              </p:nvSpPr>
              <p:spPr>
                <a:xfrm>
                  <a:off x="9444596" y="4823506"/>
                  <a:ext cx="65685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oMath>
                    </m:oMathPara>
                  </a14:m>
                  <a:endParaRPr lang="en-US" sz="2000" dirty="0"/>
                </a:p>
              </p:txBody>
            </p:sp>
          </mc:Choice>
          <mc:Fallback xmlns="">
            <p:sp>
              <p:nvSpPr>
                <p:cNvPr id="67" name="TextBox 66">
                  <a:extLst>
                    <a:ext uri="{FF2B5EF4-FFF2-40B4-BE49-F238E27FC236}">
                      <a16:creationId xmlns:a16="http://schemas.microsoft.com/office/drawing/2014/main" id="{E95EF98E-B8A3-965C-C517-E640C56E5C65}"/>
                    </a:ext>
                  </a:extLst>
                </p:cNvPr>
                <p:cNvSpPr txBox="1">
                  <a:spLocks noRot="1" noChangeAspect="1" noMove="1" noResize="1" noEditPoints="1" noAdjustHandles="1" noChangeArrowheads="1" noChangeShapeType="1" noTextEdit="1"/>
                </p:cNvSpPr>
                <p:nvPr/>
              </p:nvSpPr>
              <p:spPr>
                <a:xfrm>
                  <a:off x="9444596" y="4823506"/>
                  <a:ext cx="656856" cy="307777"/>
                </a:xfrm>
                <a:prstGeom prst="rect">
                  <a:avLst/>
                </a:prstGeom>
                <a:blipFill>
                  <a:blip r:embed="rId2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3FAF241-E855-0237-FEF6-511469A3BE4F}"/>
                    </a:ext>
                  </a:extLst>
                </p:cNvPr>
                <p:cNvSpPr txBox="1"/>
                <p:nvPr/>
              </p:nvSpPr>
              <p:spPr>
                <a:xfrm>
                  <a:off x="8854200" y="4796323"/>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68" name="TextBox 67">
                  <a:extLst>
                    <a:ext uri="{FF2B5EF4-FFF2-40B4-BE49-F238E27FC236}">
                      <a16:creationId xmlns:a16="http://schemas.microsoft.com/office/drawing/2014/main" id="{33FAF241-E855-0237-FEF6-511469A3BE4F}"/>
                    </a:ext>
                  </a:extLst>
                </p:cNvPr>
                <p:cNvSpPr txBox="1">
                  <a:spLocks noRot="1" noChangeAspect="1" noMove="1" noResize="1" noEditPoints="1" noAdjustHandles="1" noChangeArrowheads="1" noChangeShapeType="1" noTextEdit="1"/>
                </p:cNvSpPr>
                <p:nvPr/>
              </p:nvSpPr>
              <p:spPr>
                <a:xfrm>
                  <a:off x="8854200" y="4796323"/>
                  <a:ext cx="850773" cy="369332"/>
                </a:xfrm>
                <a:prstGeom prst="rect">
                  <a:avLst/>
                </a:prstGeom>
                <a:blipFill>
                  <a:blip r:embed="rId20"/>
                  <a:stretch>
                    <a:fillRect/>
                  </a:stretch>
                </a:blipFill>
              </p:spPr>
              <p:txBody>
                <a:bodyPr/>
                <a:lstStyle/>
                <a:p>
                  <a:r>
                    <a:rPr lang="en-US">
                      <a:noFill/>
                    </a:rPr>
                    <a:t> </a:t>
                  </a:r>
                </a:p>
              </p:txBody>
            </p:sp>
          </mc:Fallback>
        </mc:AlternateContent>
      </p:grpSp>
      <p:sp>
        <p:nvSpPr>
          <p:cNvPr id="70" name="Rounded Rectangle 69">
            <a:extLst>
              <a:ext uri="{FF2B5EF4-FFF2-40B4-BE49-F238E27FC236}">
                <a16:creationId xmlns:a16="http://schemas.microsoft.com/office/drawing/2014/main" id="{435A6C75-11CB-868A-52B1-3B4BDBAA859F}"/>
              </a:ext>
            </a:extLst>
          </p:cNvPr>
          <p:cNvSpPr/>
          <p:nvPr/>
        </p:nvSpPr>
        <p:spPr>
          <a:xfrm>
            <a:off x="9549862" y="4773080"/>
            <a:ext cx="163418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26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E7C4-55B7-63A5-7B8A-C34713E7D954}"/>
              </a:ext>
            </a:extLst>
          </p:cNvPr>
          <p:cNvSpPr>
            <a:spLocks noGrp="1"/>
          </p:cNvSpPr>
          <p:nvPr>
            <p:ph type="title"/>
          </p:nvPr>
        </p:nvSpPr>
        <p:spPr>
          <a:xfrm>
            <a:off x="838200" y="154363"/>
            <a:ext cx="10515600" cy="1325563"/>
          </a:xfrm>
        </p:spPr>
        <p:txBody>
          <a:bodyPr>
            <a:normAutofit/>
          </a:bodyPr>
          <a:lstStyle/>
          <a:p>
            <a:r>
              <a:rPr lang="en-US" dirty="0"/>
              <a:t>1. What data </a:t>
            </a:r>
            <a:r>
              <a:rPr lang="en-US" b="1" dirty="0"/>
              <a:t>don’t</a:t>
            </a:r>
            <a:r>
              <a:rPr lang="en-US" dirty="0"/>
              <a:t> we have?</a:t>
            </a:r>
            <a:endParaRPr lang="en-US" sz="6600" dirty="0"/>
          </a:p>
        </p:txBody>
      </p:sp>
      <p:sp>
        <p:nvSpPr>
          <p:cNvPr id="3" name="Content Placeholder 2">
            <a:extLst>
              <a:ext uri="{FF2B5EF4-FFF2-40B4-BE49-F238E27FC236}">
                <a16:creationId xmlns:a16="http://schemas.microsoft.com/office/drawing/2014/main" id="{2B8DBC02-5D41-7545-33C5-167D1DAAB22E}"/>
              </a:ext>
            </a:extLst>
          </p:cNvPr>
          <p:cNvSpPr>
            <a:spLocks noGrp="1"/>
          </p:cNvSpPr>
          <p:nvPr>
            <p:ph idx="1"/>
          </p:nvPr>
        </p:nvSpPr>
        <p:spPr>
          <a:xfrm>
            <a:off x="665328" y="1451561"/>
            <a:ext cx="11526672" cy="655782"/>
          </a:xfrm>
        </p:spPr>
        <p:txBody>
          <a:bodyPr/>
          <a:lstStyle/>
          <a:p>
            <a:r>
              <a:rPr lang="en-US" dirty="0"/>
              <a:t>For each unit and time period, what would have happened otherwise?</a:t>
            </a:r>
          </a:p>
        </p:txBody>
      </p:sp>
      <p:grpSp>
        <p:nvGrpSpPr>
          <p:cNvPr id="41" name="Group 40">
            <a:extLst>
              <a:ext uri="{FF2B5EF4-FFF2-40B4-BE49-F238E27FC236}">
                <a16:creationId xmlns:a16="http://schemas.microsoft.com/office/drawing/2014/main" id="{28F97698-F852-2067-ABFC-51B546884936}"/>
              </a:ext>
            </a:extLst>
          </p:cNvPr>
          <p:cNvGrpSpPr/>
          <p:nvPr/>
        </p:nvGrpSpPr>
        <p:grpSpPr>
          <a:xfrm>
            <a:off x="1111319" y="2149888"/>
            <a:ext cx="4016961" cy="3454907"/>
            <a:chOff x="970639" y="2722056"/>
            <a:chExt cx="4016961" cy="3454907"/>
          </a:xfrm>
        </p:grpSpPr>
        <p:grpSp>
          <p:nvGrpSpPr>
            <p:cNvPr id="39" name="Group 38">
              <a:extLst>
                <a:ext uri="{FF2B5EF4-FFF2-40B4-BE49-F238E27FC236}">
                  <a16:creationId xmlns:a16="http://schemas.microsoft.com/office/drawing/2014/main" id="{45258D1E-145C-DC8B-0A17-15D66B08DBD6}"/>
                </a:ext>
              </a:extLst>
            </p:cNvPr>
            <p:cNvGrpSpPr/>
            <p:nvPr/>
          </p:nvGrpSpPr>
          <p:grpSpPr>
            <a:xfrm>
              <a:off x="970639" y="2722056"/>
              <a:ext cx="4016961" cy="3454907"/>
              <a:chOff x="970639" y="2722056"/>
              <a:chExt cx="4016961" cy="3454907"/>
            </a:xfrm>
          </p:grpSpPr>
          <p:grpSp>
            <p:nvGrpSpPr>
              <p:cNvPr id="33" name="Group 32">
                <a:extLst>
                  <a:ext uri="{FF2B5EF4-FFF2-40B4-BE49-F238E27FC236}">
                    <a16:creationId xmlns:a16="http://schemas.microsoft.com/office/drawing/2014/main" id="{CE75FEF6-345D-8F73-AF1A-E6FDE0E88EE3}"/>
                  </a:ext>
                </a:extLst>
              </p:cNvPr>
              <p:cNvGrpSpPr/>
              <p:nvPr/>
            </p:nvGrpSpPr>
            <p:grpSpPr>
              <a:xfrm>
                <a:off x="970639" y="2722056"/>
                <a:ext cx="4015701" cy="3454907"/>
                <a:chOff x="932891" y="1765369"/>
                <a:chExt cx="5202484" cy="4475958"/>
              </a:xfrm>
            </p:grpSpPr>
            <p:grpSp>
              <p:nvGrpSpPr>
                <p:cNvPr id="4" name="Group 3">
                  <a:extLst>
                    <a:ext uri="{FF2B5EF4-FFF2-40B4-BE49-F238E27FC236}">
                      <a16:creationId xmlns:a16="http://schemas.microsoft.com/office/drawing/2014/main" id="{141A0605-FA85-CDE7-23D2-D53E8A7ECD6A}"/>
                    </a:ext>
                  </a:extLst>
                </p:cNvPr>
                <p:cNvGrpSpPr/>
                <p:nvPr/>
              </p:nvGrpSpPr>
              <p:grpSpPr>
                <a:xfrm>
                  <a:off x="932891" y="1765369"/>
                  <a:ext cx="5163109" cy="3525721"/>
                  <a:chOff x="1361678" y="2210818"/>
                  <a:chExt cx="5163109" cy="3525721"/>
                </a:xfrm>
              </p:grpSpPr>
              <p:sp>
                <p:nvSpPr>
                  <p:cNvPr id="5" name="Rectangle 4">
                    <a:extLst>
                      <a:ext uri="{FF2B5EF4-FFF2-40B4-BE49-F238E27FC236}">
                        <a16:creationId xmlns:a16="http://schemas.microsoft.com/office/drawing/2014/main" id="{76BE10B5-D8D5-3665-7C38-903A2E571A03}"/>
                      </a:ext>
                    </a:extLst>
                  </p:cNvPr>
                  <p:cNvSpPr/>
                  <p:nvPr/>
                </p:nvSpPr>
                <p:spPr>
                  <a:xfrm>
                    <a:off x="2275669" y="3043251"/>
                    <a:ext cx="4249118" cy="269328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7A09C2-A5FF-E571-321E-491902303822}"/>
                      </a:ext>
                    </a:extLst>
                  </p:cNvPr>
                  <p:cNvSpPr txBox="1"/>
                  <p:nvPr/>
                </p:nvSpPr>
                <p:spPr>
                  <a:xfrm rot="16200000">
                    <a:off x="1177097" y="4369992"/>
                    <a:ext cx="767898" cy="398736"/>
                  </a:xfrm>
                  <a:prstGeom prst="rect">
                    <a:avLst/>
                  </a:prstGeom>
                  <a:noFill/>
                </p:spPr>
                <p:txBody>
                  <a:bodyPr wrap="none" rtlCol="0">
                    <a:spAutoFit/>
                  </a:bodyPr>
                  <a:lstStyle/>
                  <a:p>
                    <a:r>
                      <a:rPr lang="en-US" sz="1400" dirty="0"/>
                      <a:t>Units</a:t>
                    </a:r>
                  </a:p>
                </p:txBody>
              </p:sp>
              <p:sp>
                <p:nvSpPr>
                  <p:cNvPr id="7" name="TextBox 6">
                    <a:extLst>
                      <a:ext uri="{FF2B5EF4-FFF2-40B4-BE49-F238E27FC236}">
                        <a16:creationId xmlns:a16="http://schemas.microsoft.com/office/drawing/2014/main" id="{549DB867-23C0-DA20-499E-77464ED3EF87}"/>
                      </a:ext>
                    </a:extLst>
                  </p:cNvPr>
                  <p:cNvSpPr txBox="1"/>
                  <p:nvPr/>
                </p:nvSpPr>
                <p:spPr>
                  <a:xfrm>
                    <a:off x="1784821" y="3126690"/>
                    <a:ext cx="453148" cy="1555070"/>
                  </a:xfrm>
                  <a:prstGeom prst="rect">
                    <a:avLst/>
                  </a:prstGeom>
                  <a:noFill/>
                </p:spPr>
                <p:txBody>
                  <a:bodyPr wrap="none" rtlCol="0">
                    <a:spAutoFit/>
                  </a:bodyPr>
                  <a:lstStyle/>
                  <a:p>
                    <a:r>
                      <a:rPr lang="en-US" sz="2400" b="1" dirty="0"/>
                      <a:t>1</a:t>
                    </a:r>
                  </a:p>
                  <a:p>
                    <a:r>
                      <a:rPr lang="en-US" sz="2400" b="1" dirty="0"/>
                      <a:t>2</a:t>
                    </a:r>
                  </a:p>
                  <a:p>
                    <a:r>
                      <a:rPr lang="en-US" sz="2400" b="1" dirty="0"/>
                      <a:t>3</a:t>
                    </a:r>
                  </a:p>
                </p:txBody>
              </p:sp>
              <p:sp>
                <p:nvSpPr>
                  <p:cNvPr id="8" name="TextBox 7">
                    <a:extLst>
                      <a:ext uri="{FF2B5EF4-FFF2-40B4-BE49-F238E27FC236}">
                        <a16:creationId xmlns:a16="http://schemas.microsoft.com/office/drawing/2014/main" id="{181C26AE-41EE-F7FA-3854-0209F75A16D8}"/>
                      </a:ext>
                    </a:extLst>
                  </p:cNvPr>
                  <p:cNvSpPr txBox="1"/>
                  <p:nvPr/>
                </p:nvSpPr>
                <p:spPr>
                  <a:xfrm>
                    <a:off x="1811215" y="5134539"/>
                    <a:ext cx="362600" cy="461664"/>
                  </a:xfrm>
                  <a:prstGeom prst="rect">
                    <a:avLst/>
                  </a:prstGeom>
                  <a:noFill/>
                </p:spPr>
                <p:txBody>
                  <a:bodyPr wrap="none" rtlCol="0">
                    <a:spAutoFit/>
                  </a:bodyPr>
                  <a:lstStyle/>
                  <a:p>
                    <a:r>
                      <a:rPr lang="en-US" sz="2400" b="1" dirty="0"/>
                      <a:t>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13D955-2042-FF8D-0D7A-0036523FD4C1}"/>
                          </a:ext>
                        </a:extLst>
                      </p:cNvPr>
                      <p:cNvSpPr txBox="1"/>
                      <p:nvPr/>
                    </p:nvSpPr>
                    <p:spPr>
                      <a:xfrm>
                        <a:off x="1856429" y="4808792"/>
                        <a:ext cx="3032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1413D955-2042-FF8D-0D7A-0036523FD4C1}"/>
                          </a:ext>
                        </a:extLst>
                      </p:cNvPr>
                      <p:cNvSpPr txBox="1">
                        <a:spLocks noRot="1" noChangeAspect="1" noMove="1" noResize="1" noEditPoints="1" noAdjustHandles="1" noChangeArrowheads="1" noChangeShapeType="1" noTextEdit="1"/>
                      </p:cNvSpPr>
                      <p:nvPr/>
                    </p:nvSpPr>
                    <p:spPr>
                      <a:xfrm>
                        <a:off x="1856429" y="4808792"/>
                        <a:ext cx="303288" cy="369332"/>
                      </a:xfrm>
                      <a:prstGeom prst="rect">
                        <a:avLst/>
                      </a:prstGeom>
                      <a:blipFill>
                        <a:blip r:embed="rId3"/>
                        <a:stretch>
                          <a:fillRect r="-5263" b="-1739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A6C5411-FF80-89B3-7C94-A87149545612}"/>
                      </a:ext>
                    </a:extLst>
                  </p:cNvPr>
                  <p:cNvSpPr txBox="1"/>
                  <p:nvPr/>
                </p:nvSpPr>
                <p:spPr>
                  <a:xfrm>
                    <a:off x="4187519" y="2210818"/>
                    <a:ext cx="729354" cy="398736"/>
                  </a:xfrm>
                  <a:prstGeom prst="rect">
                    <a:avLst/>
                  </a:prstGeom>
                  <a:noFill/>
                </p:spPr>
                <p:txBody>
                  <a:bodyPr wrap="none" rtlCol="0">
                    <a:spAutoFit/>
                  </a:bodyPr>
                  <a:lstStyle/>
                  <a:p>
                    <a:r>
                      <a:rPr lang="en-US" sz="1400" dirty="0"/>
                      <a:t>Time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BBF238-C034-6DB0-39AC-7AD26D0BCC89}"/>
                          </a:ext>
                        </a:extLst>
                      </p:cNvPr>
                      <p:cNvSpPr txBox="1"/>
                      <p:nvPr/>
                    </p:nvSpPr>
                    <p:spPr>
                      <a:xfrm>
                        <a:off x="2206205" y="2530601"/>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11" name="TextBox 10">
                        <a:extLst>
                          <a:ext uri="{FF2B5EF4-FFF2-40B4-BE49-F238E27FC236}">
                            <a16:creationId xmlns:a16="http://schemas.microsoft.com/office/drawing/2014/main" id="{77BBF238-C034-6DB0-39AC-7AD26D0BCC89}"/>
                          </a:ext>
                        </a:extLst>
                      </p:cNvPr>
                      <p:cNvSpPr txBox="1">
                        <a:spLocks noRot="1" noChangeAspect="1" noMove="1" noResize="1" noEditPoints="1" noAdjustHandles="1" noChangeArrowheads="1" noChangeShapeType="1" noTextEdit="1"/>
                      </p:cNvSpPr>
                      <p:nvPr/>
                    </p:nvSpPr>
                    <p:spPr>
                      <a:xfrm>
                        <a:off x="2206205" y="2530601"/>
                        <a:ext cx="721672" cy="461665"/>
                      </a:xfrm>
                      <a:prstGeom prst="rect">
                        <a:avLst/>
                      </a:prstGeom>
                      <a:blipFill>
                        <a:blip r:embed="rId4"/>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17928B8-DD63-5982-84A8-735DFEC543E7}"/>
                          </a:ext>
                        </a:extLst>
                      </p:cNvPr>
                      <p:cNvSpPr txBox="1"/>
                      <p:nvPr/>
                    </p:nvSpPr>
                    <p:spPr>
                      <a:xfrm>
                        <a:off x="3071461" y="2508867"/>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sz="2400" b="1" dirty="0"/>
                      </a:p>
                    </p:txBody>
                  </p:sp>
                </mc:Choice>
                <mc:Fallback xmlns="">
                  <p:sp>
                    <p:nvSpPr>
                      <p:cNvPr id="12" name="TextBox 11">
                        <a:extLst>
                          <a:ext uri="{FF2B5EF4-FFF2-40B4-BE49-F238E27FC236}">
                            <a16:creationId xmlns:a16="http://schemas.microsoft.com/office/drawing/2014/main" id="{517928B8-DD63-5982-84A8-735DFEC543E7}"/>
                          </a:ext>
                        </a:extLst>
                      </p:cNvPr>
                      <p:cNvSpPr txBox="1">
                        <a:spLocks noRot="1" noChangeAspect="1" noMove="1" noResize="1" noEditPoints="1" noAdjustHandles="1" noChangeArrowheads="1" noChangeShapeType="1" noTextEdit="1"/>
                      </p:cNvSpPr>
                      <p:nvPr/>
                    </p:nvSpPr>
                    <p:spPr>
                      <a:xfrm>
                        <a:off x="3071461" y="2508867"/>
                        <a:ext cx="721672" cy="461665"/>
                      </a:xfrm>
                      <a:prstGeom prst="rect">
                        <a:avLst/>
                      </a:prstGeom>
                      <a:blipFill>
                        <a:blip r:embed="rId5"/>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D7254B-E47C-13EF-9475-46EDFF618092}"/>
                          </a:ext>
                        </a:extLst>
                      </p:cNvPr>
                      <p:cNvSpPr txBox="1"/>
                      <p:nvPr/>
                    </p:nvSpPr>
                    <p:spPr>
                      <a:xfrm>
                        <a:off x="5575900" y="2494059"/>
                        <a:ext cx="7216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p:txBody>
                  </p:sp>
                </mc:Choice>
                <mc:Fallback xmlns="">
                  <p:sp>
                    <p:nvSpPr>
                      <p:cNvPr id="13" name="TextBox 12">
                        <a:extLst>
                          <a:ext uri="{FF2B5EF4-FFF2-40B4-BE49-F238E27FC236}">
                            <a16:creationId xmlns:a16="http://schemas.microsoft.com/office/drawing/2014/main" id="{E9D7254B-E47C-13EF-9475-46EDFF618092}"/>
                          </a:ext>
                        </a:extLst>
                      </p:cNvPr>
                      <p:cNvSpPr txBox="1">
                        <a:spLocks noRot="1" noChangeAspect="1" noMove="1" noResize="1" noEditPoints="1" noAdjustHandles="1" noChangeArrowheads="1" noChangeShapeType="1" noTextEdit="1"/>
                      </p:cNvSpPr>
                      <p:nvPr/>
                    </p:nvSpPr>
                    <p:spPr>
                      <a:xfrm>
                        <a:off x="5575900" y="2494059"/>
                        <a:ext cx="721672" cy="461665"/>
                      </a:xfrm>
                      <a:prstGeom prst="rect">
                        <a:avLst/>
                      </a:prstGeom>
                      <a:blipFill>
                        <a:blip r:embed="rId6"/>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A82878-3BF8-66B9-ADAB-AF6556602FF5}"/>
                          </a:ext>
                        </a:extLst>
                      </p:cNvPr>
                      <p:cNvSpPr txBox="1"/>
                      <p:nvPr/>
                    </p:nvSpPr>
                    <p:spPr>
                      <a:xfrm>
                        <a:off x="2368565" y="3233674"/>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1,1</m:t>
                                  </m:r>
                                </m:sub>
                              </m:sSub>
                            </m:oMath>
                          </m:oMathPara>
                        </a14:m>
                        <a:endParaRPr lang="en-US" sz="1600" dirty="0"/>
                      </a:p>
                    </p:txBody>
                  </p:sp>
                </mc:Choice>
                <mc:Fallback xmlns="">
                  <p:sp>
                    <p:nvSpPr>
                      <p:cNvPr id="14" name="TextBox 13">
                        <a:extLst>
                          <a:ext uri="{FF2B5EF4-FFF2-40B4-BE49-F238E27FC236}">
                            <a16:creationId xmlns:a16="http://schemas.microsoft.com/office/drawing/2014/main" id="{B6A82878-3BF8-66B9-ADAB-AF6556602FF5}"/>
                          </a:ext>
                        </a:extLst>
                      </p:cNvPr>
                      <p:cNvSpPr txBox="1">
                        <a:spLocks noRot="1" noChangeAspect="1" noMove="1" noResize="1" noEditPoints="1" noAdjustHandles="1" noChangeArrowheads="1" noChangeShapeType="1" noTextEdit="1"/>
                      </p:cNvSpPr>
                      <p:nvPr/>
                    </p:nvSpPr>
                    <p:spPr>
                      <a:xfrm>
                        <a:off x="2368565" y="3233674"/>
                        <a:ext cx="656856" cy="332944"/>
                      </a:xfrm>
                      <a:prstGeom prst="rect">
                        <a:avLst/>
                      </a:prstGeom>
                      <a:blipFill>
                        <a:blip r:embed="rId7"/>
                        <a:stretch>
                          <a:fillRect b="-952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7FAD8D4-F407-E1EB-BD86-F04E928409F3}"/>
                      </a:ext>
                    </a:extLst>
                  </p:cNvPr>
                  <p:cNvSpPr txBox="1"/>
                  <p:nvPr/>
                </p:nvSpPr>
                <p:spPr>
                  <a:xfrm>
                    <a:off x="6096000" y="3338190"/>
                    <a:ext cx="258305"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42C83A-8357-4BD5-5C0E-0408C052860C}"/>
                          </a:ext>
                        </a:extLst>
                      </p:cNvPr>
                      <p:cNvSpPr txBox="1"/>
                      <p:nvPr/>
                    </p:nvSpPr>
                    <p:spPr>
                      <a:xfrm>
                        <a:off x="3121570" y="3233674"/>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1,2</m:t>
                                  </m:r>
                                </m:sub>
                              </m:sSub>
                            </m:oMath>
                          </m:oMathPara>
                        </a14:m>
                        <a:endParaRPr lang="en-US" sz="1600" dirty="0"/>
                      </a:p>
                    </p:txBody>
                  </p:sp>
                </mc:Choice>
                <mc:Fallback xmlns="">
                  <p:sp>
                    <p:nvSpPr>
                      <p:cNvPr id="16" name="TextBox 15">
                        <a:extLst>
                          <a:ext uri="{FF2B5EF4-FFF2-40B4-BE49-F238E27FC236}">
                            <a16:creationId xmlns:a16="http://schemas.microsoft.com/office/drawing/2014/main" id="{3B42C83A-8357-4BD5-5C0E-0408C052860C}"/>
                          </a:ext>
                        </a:extLst>
                      </p:cNvPr>
                      <p:cNvSpPr txBox="1">
                        <a:spLocks noRot="1" noChangeAspect="1" noMove="1" noResize="1" noEditPoints="1" noAdjustHandles="1" noChangeArrowheads="1" noChangeShapeType="1" noTextEdit="1"/>
                      </p:cNvSpPr>
                      <p:nvPr/>
                    </p:nvSpPr>
                    <p:spPr>
                      <a:xfrm>
                        <a:off x="3121570" y="3233674"/>
                        <a:ext cx="656856" cy="332944"/>
                      </a:xfrm>
                      <a:prstGeom prst="rect">
                        <a:avLst/>
                      </a:prstGeom>
                      <a:blipFill>
                        <a:blip r:embed="rId8"/>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91B5CB-2578-1609-85D1-D776FDF6D893}"/>
                          </a:ext>
                        </a:extLst>
                      </p:cNvPr>
                      <p:cNvSpPr txBox="1"/>
                      <p:nvPr/>
                    </p:nvSpPr>
                    <p:spPr>
                      <a:xfrm>
                        <a:off x="5608308" y="3233674"/>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1,</m:t>
                                  </m:r>
                                  <m:r>
                                    <a:rPr lang="en-US" sz="1600" b="0" i="1" smtClean="0">
                                      <a:latin typeface="Cambria Math" panose="02040503050406030204" pitchFamily="18" charset="0"/>
                                    </a:rPr>
                                    <m:t>𝑇</m:t>
                                  </m:r>
                                </m:sub>
                              </m:sSub>
                            </m:oMath>
                          </m:oMathPara>
                        </a14:m>
                        <a:endParaRPr lang="en-US" sz="1600" dirty="0"/>
                      </a:p>
                    </p:txBody>
                  </p:sp>
                </mc:Choice>
                <mc:Fallback xmlns="">
                  <p:sp>
                    <p:nvSpPr>
                      <p:cNvPr id="17" name="TextBox 16">
                        <a:extLst>
                          <a:ext uri="{FF2B5EF4-FFF2-40B4-BE49-F238E27FC236}">
                            <a16:creationId xmlns:a16="http://schemas.microsoft.com/office/drawing/2014/main" id="{9A91B5CB-2578-1609-85D1-D776FDF6D893}"/>
                          </a:ext>
                        </a:extLst>
                      </p:cNvPr>
                      <p:cNvSpPr txBox="1">
                        <a:spLocks noRot="1" noChangeAspect="1" noMove="1" noResize="1" noEditPoints="1" noAdjustHandles="1" noChangeArrowheads="1" noChangeShapeType="1" noTextEdit="1"/>
                      </p:cNvSpPr>
                      <p:nvPr/>
                    </p:nvSpPr>
                    <p:spPr>
                      <a:xfrm>
                        <a:off x="5608308" y="3233674"/>
                        <a:ext cx="656856" cy="332944"/>
                      </a:xfrm>
                      <a:prstGeom prst="rect">
                        <a:avLst/>
                      </a:prstGeom>
                      <a:blipFill>
                        <a:blip r:embed="rId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7EA94F-528F-3BDF-9930-77A9EA74310F}"/>
                          </a:ext>
                        </a:extLst>
                      </p:cNvPr>
                      <p:cNvSpPr txBox="1"/>
                      <p:nvPr/>
                    </p:nvSpPr>
                    <p:spPr>
                      <a:xfrm>
                        <a:off x="2400974" y="3710679"/>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2,1</m:t>
                                  </m:r>
                                </m:sub>
                              </m:sSub>
                            </m:oMath>
                          </m:oMathPara>
                        </a14:m>
                        <a:endParaRPr lang="en-US" sz="1600" dirty="0"/>
                      </a:p>
                    </p:txBody>
                  </p:sp>
                </mc:Choice>
                <mc:Fallback xmlns="">
                  <p:sp>
                    <p:nvSpPr>
                      <p:cNvPr id="18" name="TextBox 17">
                        <a:extLst>
                          <a:ext uri="{FF2B5EF4-FFF2-40B4-BE49-F238E27FC236}">
                            <a16:creationId xmlns:a16="http://schemas.microsoft.com/office/drawing/2014/main" id="{907EA94F-528F-3BDF-9930-77A9EA74310F}"/>
                          </a:ext>
                        </a:extLst>
                      </p:cNvPr>
                      <p:cNvSpPr txBox="1">
                        <a:spLocks noRot="1" noChangeAspect="1" noMove="1" noResize="1" noEditPoints="1" noAdjustHandles="1" noChangeArrowheads="1" noChangeShapeType="1" noTextEdit="1"/>
                      </p:cNvSpPr>
                      <p:nvPr/>
                    </p:nvSpPr>
                    <p:spPr>
                      <a:xfrm>
                        <a:off x="2400974" y="3710679"/>
                        <a:ext cx="656856" cy="332944"/>
                      </a:xfrm>
                      <a:prstGeom prst="rect">
                        <a:avLst/>
                      </a:prstGeom>
                      <a:blipFill>
                        <a:blip r:embed="rId10"/>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677B312-0ECC-0B58-6DB1-E529C2D96A2D}"/>
                          </a:ext>
                        </a:extLst>
                      </p:cNvPr>
                      <p:cNvSpPr txBox="1"/>
                      <p:nvPr/>
                    </p:nvSpPr>
                    <p:spPr>
                      <a:xfrm>
                        <a:off x="3153978" y="3710679"/>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2,2</m:t>
                                  </m:r>
                                </m:sub>
                              </m:sSub>
                            </m:oMath>
                          </m:oMathPara>
                        </a14:m>
                        <a:endParaRPr lang="en-US" sz="1600" dirty="0"/>
                      </a:p>
                    </p:txBody>
                  </p:sp>
                </mc:Choice>
                <mc:Fallback xmlns="">
                  <p:sp>
                    <p:nvSpPr>
                      <p:cNvPr id="19" name="TextBox 18">
                        <a:extLst>
                          <a:ext uri="{FF2B5EF4-FFF2-40B4-BE49-F238E27FC236}">
                            <a16:creationId xmlns:a16="http://schemas.microsoft.com/office/drawing/2014/main" id="{2677B312-0ECC-0B58-6DB1-E529C2D96A2D}"/>
                          </a:ext>
                        </a:extLst>
                      </p:cNvPr>
                      <p:cNvSpPr txBox="1">
                        <a:spLocks noRot="1" noChangeAspect="1" noMove="1" noResize="1" noEditPoints="1" noAdjustHandles="1" noChangeArrowheads="1" noChangeShapeType="1" noTextEdit="1"/>
                      </p:cNvSpPr>
                      <p:nvPr/>
                    </p:nvSpPr>
                    <p:spPr>
                      <a:xfrm>
                        <a:off x="3153978" y="3710679"/>
                        <a:ext cx="656856" cy="332944"/>
                      </a:xfrm>
                      <a:prstGeom prst="rect">
                        <a:avLst/>
                      </a:prstGeom>
                      <a:blipFill>
                        <a:blip r:embed="rId11"/>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DB855F-D775-7A28-C02F-F5EB26703A85}"/>
                          </a:ext>
                        </a:extLst>
                      </p:cNvPr>
                      <p:cNvSpPr txBox="1"/>
                      <p:nvPr/>
                    </p:nvSpPr>
                    <p:spPr>
                      <a:xfrm>
                        <a:off x="5640716" y="3710679"/>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2,</m:t>
                                  </m:r>
                                  <m:r>
                                    <a:rPr lang="en-US" sz="1600" b="0" i="1" smtClean="0">
                                      <a:latin typeface="Cambria Math" panose="02040503050406030204" pitchFamily="18" charset="0"/>
                                    </a:rPr>
                                    <m:t>𝑇</m:t>
                                  </m:r>
                                </m:sub>
                              </m:sSub>
                            </m:oMath>
                          </m:oMathPara>
                        </a14:m>
                        <a:endParaRPr lang="en-US" sz="1600" dirty="0"/>
                      </a:p>
                    </p:txBody>
                  </p:sp>
                </mc:Choice>
                <mc:Fallback xmlns="">
                  <p:sp>
                    <p:nvSpPr>
                      <p:cNvPr id="20" name="TextBox 19">
                        <a:extLst>
                          <a:ext uri="{FF2B5EF4-FFF2-40B4-BE49-F238E27FC236}">
                            <a16:creationId xmlns:a16="http://schemas.microsoft.com/office/drawing/2014/main" id="{B2DB855F-D775-7A28-C02F-F5EB26703A85}"/>
                          </a:ext>
                        </a:extLst>
                      </p:cNvPr>
                      <p:cNvSpPr txBox="1">
                        <a:spLocks noRot="1" noChangeAspect="1" noMove="1" noResize="1" noEditPoints="1" noAdjustHandles="1" noChangeArrowheads="1" noChangeShapeType="1" noTextEdit="1"/>
                      </p:cNvSpPr>
                      <p:nvPr/>
                    </p:nvSpPr>
                    <p:spPr>
                      <a:xfrm>
                        <a:off x="5640716" y="3710679"/>
                        <a:ext cx="656856" cy="332944"/>
                      </a:xfrm>
                      <a:prstGeom prst="rect">
                        <a:avLst/>
                      </a:prstGeom>
                      <a:blipFill>
                        <a:blip r:embed="rId1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30B9B12-39A8-1194-7C3E-7AEA56D2E94F}"/>
                          </a:ext>
                        </a:extLst>
                      </p:cNvPr>
                      <p:cNvSpPr txBox="1"/>
                      <p:nvPr/>
                    </p:nvSpPr>
                    <p:spPr>
                      <a:xfrm>
                        <a:off x="2400974" y="4248183"/>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3,1</m:t>
                                  </m:r>
                                </m:sub>
                              </m:sSub>
                            </m:oMath>
                          </m:oMathPara>
                        </a14:m>
                        <a:endParaRPr lang="en-US" sz="1600" dirty="0"/>
                      </a:p>
                    </p:txBody>
                  </p:sp>
                </mc:Choice>
                <mc:Fallback xmlns="">
                  <p:sp>
                    <p:nvSpPr>
                      <p:cNvPr id="21" name="TextBox 20">
                        <a:extLst>
                          <a:ext uri="{FF2B5EF4-FFF2-40B4-BE49-F238E27FC236}">
                            <a16:creationId xmlns:a16="http://schemas.microsoft.com/office/drawing/2014/main" id="{930B9B12-39A8-1194-7C3E-7AEA56D2E94F}"/>
                          </a:ext>
                        </a:extLst>
                      </p:cNvPr>
                      <p:cNvSpPr txBox="1">
                        <a:spLocks noRot="1" noChangeAspect="1" noMove="1" noResize="1" noEditPoints="1" noAdjustHandles="1" noChangeArrowheads="1" noChangeShapeType="1" noTextEdit="1"/>
                      </p:cNvSpPr>
                      <p:nvPr/>
                    </p:nvSpPr>
                    <p:spPr>
                      <a:xfrm>
                        <a:off x="2400974" y="4248183"/>
                        <a:ext cx="656856" cy="332944"/>
                      </a:xfrm>
                      <a:prstGeom prst="rect">
                        <a:avLst/>
                      </a:prstGeom>
                      <a:blipFill>
                        <a:blip r:embed="rId13"/>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56FCB9C-F2D5-3835-1161-CD662C84EB25}"/>
                          </a:ext>
                        </a:extLst>
                      </p:cNvPr>
                      <p:cNvSpPr txBox="1"/>
                      <p:nvPr/>
                    </p:nvSpPr>
                    <p:spPr>
                      <a:xfrm>
                        <a:off x="3153978" y="4248183"/>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3,2</m:t>
                                  </m:r>
                                </m:sub>
                              </m:sSub>
                            </m:oMath>
                          </m:oMathPara>
                        </a14:m>
                        <a:endParaRPr lang="en-US" sz="1600" dirty="0"/>
                      </a:p>
                    </p:txBody>
                  </p:sp>
                </mc:Choice>
                <mc:Fallback xmlns="">
                  <p:sp>
                    <p:nvSpPr>
                      <p:cNvPr id="22" name="TextBox 21">
                        <a:extLst>
                          <a:ext uri="{FF2B5EF4-FFF2-40B4-BE49-F238E27FC236}">
                            <a16:creationId xmlns:a16="http://schemas.microsoft.com/office/drawing/2014/main" id="{E56FCB9C-F2D5-3835-1161-CD662C84EB25}"/>
                          </a:ext>
                        </a:extLst>
                      </p:cNvPr>
                      <p:cNvSpPr txBox="1">
                        <a:spLocks noRot="1" noChangeAspect="1" noMove="1" noResize="1" noEditPoints="1" noAdjustHandles="1" noChangeArrowheads="1" noChangeShapeType="1" noTextEdit="1"/>
                      </p:cNvSpPr>
                      <p:nvPr/>
                    </p:nvSpPr>
                    <p:spPr>
                      <a:xfrm>
                        <a:off x="3153978" y="4248183"/>
                        <a:ext cx="656856" cy="332944"/>
                      </a:xfrm>
                      <a:prstGeom prst="rect">
                        <a:avLst/>
                      </a:prstGeom>
                      <a:blipFill>
                        <a:blip r:embed="rId1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98292D3-7016-6BEE-DEE3-BC94D135865A}"/>
                          </a:ext>
                        </a:extLst>
                      </p:cNvPr>
                      <p:cNvSpPr txBox="1"/>
                      <p:nvPr/>
                    </p:nvSpPr>
                    <p:spPr>
                      <a:xfrm>
                        <a:off x="5640716" y="4248183"/>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3,</m:t>
                                  </m:r>
                                  <m:r>
                                    <a:rPr lang="en-US" sz="1600" b="0" i="1" smtClean="0">
                                      <a:latin typeface="Cambria Math" panose="02040503050406030204" pitchFamily="18" charset="0"/>
                                    </a:rPr>
                                    <m:t>𝑇</m:t>
                                  </m:r>
                                </m:sub>
                              </m:sSub>
                            </m:oMath>
                          </m:oMathPara>
                        </a14:m>
                        <a:endParaRPr lang="en-US" sz="1600" dirty="0"/>
                      </a:p>
                    </p:txBody>
                  </p:sp>
                </mc:Choice>
                <mc:Fallback xmlns="">
                  <p:sp>
                    <p:nvSpPr>
                      <p:cNvPr id="23" name="TextBox 22">
                        <a:extLst>
                          <a:ext uri="{FF2B5EF4-FFF2-40B4-BE49-F238E27FC236}">
                            <a16:creationId xmlns:a16="http://schemas.microsoft.com/office/drawing/2014/main" id="{E98292D3-7016-6BEE-DEE3-BC94D135865A}"/>
                          </a:ext>
                        </a:extLst>
                      </p:cNvPr>
                      <p:cNvSpPr txBox="1">
                        <a:spLocks noRot="1" noChangeAspect="1" noMove="1" noResize="1" noEditPoints="1" noAdjustHandles="1" noChangeArrowheads="1" noChangeShapeType="1" noTextEdit="1"/>
                      </p:cNvSpPr>
                      <p:nvPr/>
                    </p:nvSpPr>
                    <p:spPr>
                      <a:xfrm>
                        <a:off x="5640716" y="4248183"/>
                        <a:ext cx="656856" cy="332944"/>
                      </a:xfrm>
                      <a:prstGeom prst="rect">
                        <a:avLst/>
                      </a:prstGeom>
                      <a:blipFill>
                        <a:blip r:embed="rId15"/>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0B52FB-C46A-84C3-02F2-CD447B3F8742}"/>
                          </a:ext>
                        </a:extLst>
                      </p:cNvPr>
                      <p:cNvSpPr txBox="1"/>
                      <p:nvPr/>
                    </p:nvSpPr>
                    <p:spPr>
                      <a:xfrm>
                        <a:off x="2406233" y="5256351"/>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𝑛</m:t>
                                  </m:r>
                                  <m:r>
                                    <a:rPr lang="en-US" sz="1600" b="0" i="1" smtClean="0">
                                      <a:latin typeface="Cambria Math" panose="02040503050406030204" pitchFamily="18" charset="0"/>
                                    </a:rPr>
                                    <m:t>,1</m:t>
                                  </m:r>
                                </m:sub>
                              </m:sSub>
                            </m:oMath>
                          </m:oMathPara>
                        </a14:m>
                        <a:endParaRPr lang="en-US" sz="1600" dirty="0"/>
                      </a:p>
                    </p:txBody>
                  </p:sp>
                </mc:Choice>
                <mc:Fallback xmlns="">
                  <p:sp>
                    <p:nvSpPr>
                      <p:cNvPr id="24" name="TextBox 23">
                        <a:extLst>
                          <a:ext uri="{FF2B5EF4-FFF2-40B4-BE49-F238E27FC236}">
                            <a16:creationId xmlns:a16="http://schemas.microsoft.com/office/drawing/2014/main" id="{710B52FB-C46A-84C3-02F2-CD447B3F8742}"/>
                          </a:ext>
                        </a:extLst>
                      </p:cNvPr>
                      <p:cNvSpPr txBox="1">
                        <a:spLocks noRot="1" noChangeAspect="1" noMove="1" noResize="1" noEditPoints="1" noAdjustHandles="1" noChangeArrowheads="1" noChangeShapeType="1" noTextEdit="1"/>
                      </p:cNvSpPr>
                      <p:nvPr/>
                    </p:nvSpPr>
                    <p:spPr>
                      <a:xfrm>
                        <a:off x="2406233" y="5256351"/>
                        <a:ext cx="656856" cy="332944"/>
                      </a:xfrm>
                      <a:prstGeom prst="rect">
                        <a:avLst/>
                      </a:prstGeom>
                      <a:blipFill>
                        <a:blip r:embed="rId16"/>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6C0B5E6-029E-CD7E-18FA-4DCC31A43A08}"/>
                          </a:ext>
                        </a:extLst>
                      </p:cNvPr>
                      <p:cNvSpPr txBox="1"/>
                      <p:nvPr/>
                    </p:nvSpPr>
                    <p:spPr>
                      <a:xfrm>
                        <a:off x="3159238" y="5256351"/>
                        <a:ext cx="656856" cy="3329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𝑛</m:t>
                                  </m:r>
                                  <m:r>
                                    <a:rPr lang="en-US" sz="1600" b="0" i="1" smtClean="0">
                                      <a:latin typeface="Cambria Math" panose="02040503050406030204" pitchFamily="18" charset="0"/>
                                    </a:rPr>
                                    <m:t>,2</m:t>
                                  </m:r>
                                </m:sub>
                              </m:sSub>
                            </m:oMath>
                          </m:oMathPara>
                        </a14:m>
                        <a:endParaRPr lang="en-US" sz="1600" dirty="0"/>
                      </a:p>
                    </p:txBody>
                  </p:sp>
                </mc:Choice>
                <mc:Fallback xmlns="">
                  <p:sp>
                    <p:nvSpPr>
                      <p:cNvPr id="25" name="TextBox 24">
                        <a:extLst>
                          <a:ext uri="{FF2B5EF4-FFF2-40B4-BE49-F238E27FC236}">
                            <a16:creationId xmlns:a16="http://schemas.microsoft.com/office/drawing/2014/main" id="{86C0B5E6-029E-CD7E-18FA-4DCC31A43A08}"/>
                          </a:ext>
                        </a:extLst>
                      </p:cNvPr>
                      <p:cNvSpPr txBox="1">
                        <a:spLocks noRot="1" noChangeAspect="1" noMove="1" noResize="1" noEditPoints="1" noAdjustHandles="1" noChangeArrowheads="1" noChangeShapeType="1" noTextEdit="1"/>
                      </p:cNvSpPr>
                      <p:nvPr/>
                    </p:nvSpPr>
                    <p:spPr>
                      <a:xfrm>
                        <a:off x="3159238" y="5256351"/>
                        <a:ext cx="656856" cy="332944"/>
                      </a:xfrm>
                      <a:prstGeom prst="rect">
                        <a:avLst/>
                      </a:prstGeom>
                      <a:blipFill>
                        <a:blip r:embed="rId17"/>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DF4F9D-A992-3298-E890-4B15CB5F4910}"/>
                          </a:ext>
                        </a:extLst>
                      </p:cNvPr>
                      <p:cNvSpPr txBox="1"/>
                      <p:nvPr/>
                    </p:nvSpPr>
                    <p:spPr>
                      <a:xfrm>
                        <a:off x="5066124" y="5201463"/>
                        <a:ext cx="364557" cy="4784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 </m:t>
                              </m:r>
                            </m:oMath>
                          </m:oMathPara>
                        </a14:m>
                        <a:endParaRPr lang="en-US" sz="2400" b="1" dirty="0">
                          <a:solidFill>
                            <a:schemeClr val="accent2"/>
                          </a:solidFill>
                        </a:endParaRPr>
                      </a:p>
                    </p:txBody>
                  </p:sp>
                </mc:Choice>
                <mc:Fallback xmlns="">
                  <p:sp>
                    <p:nvSpPr>
                      <p:cNvPr id="26" name="TextBox 25">
                        <a:extLst>
                          <a:ext uri="{FF2B5EF4-FFF2-40B4-BE49-F238E27FC236}">
                            <a16:creationId xmlns:a16="http://schemas.microsoft.com/office/drawing/2014/main" id="{8BDF4F9D-A992-3298-E890-4B15CB5F4910}"/>
                          </a:ext>
                        </a:extLst>
                      </p:cNvPr>
                      <p:cNvSpPr txBox="1">
                        <a:spLocks noRot="1" noChangeAspect="1" noMove="1" noResize="1" noEditPoints="1" noAdjustHandles="1" noChangeArrowheads="1" noChangeShapeType="1" noTextEdit="1"/>
                      </p:cNvSpPr>
                      <p:nvPr/>
                    </p:nvSpPr>
                    <p:spPr>
                      <a:xfrm>
                        <a:off x="5066124" y="5201463"/>
                        <a:ext cx="364557" cy="478483"/>
                      </a:xfrm>
                      <a:prstGeom prst="rect">
                        <a:avLst/>
                      </a:prstGeom>
                      <a:blipFill>
                        <a:blip r:embed="rId18"/>
                        <a:stretch>
                          <a:fillRect l="-20833" t="-6452" r="-33333"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92C16B1-F516-DD13-310A-7BEAF5B5F152}"/>
                          </a:ext>
                        </a:extLst>
                      </p:cNvPr>
                      <p:cNvSpPr txBox="1"/>
                      <p:nvPr/>
                    </p:nvSpPr>
                    <p:spPr>
                      <a:xfrm>
                        <a:off x="2545349" y="4808792"/>
                        <a:ext cx="359693" cy="398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27" name="TextBox 26">
                        <a:extLst>
                          <a:ext uri="{FF2B5EF4-FFF2-40B4-BE49-F238E27FC236}">
                            <a16:creationId xmlns:a16="http://schemas.microsoft.com/office/drawing/2014/main" id="{392C16B1-F516-DD13-310A-7BEAF5B5F152}"/>
                          </a:ext>
                        </a:extLst>
                      </p:cNvPr>
                      <p:cNvSpPr txBox="1">
                        <a:spLocks noRot="1" noChangeAspect="1" noMove="1" noResize="1" noEditPoints="1" noAdjustHandles="1" noChangeArrowheads="1" noChangeShapeType="1" noTextEdit="1"/>
                      </p:cNvSpPr>
                      <p:nvPr/>
                    </p:nvSpPr>
                    <p:spPr>
                      <a:xfrm>
                        <a:off x="2545349" y="4808792"/>
                        <a:ext cx="359693" cy="39873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552CC6B-604C-CA6B-CA07-4F1D5AB8AACD}"/>
                          </a:ext>
                        </a:extLst>
                      </p:cNvPr>
                      <p:cNvSpPr txBox="1"/>
                      <p:nvPr/>
                    </p:nvSpPr>
                    <p:spPr>
                      <a:xfrm>
                        <a:off x="5854701" y="4802824"/>
                        <a:ext cx="359693" cy="398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28" name="TextBox 27">
                        <a:extLst>
                          <a:ext uri="{FF2B5EF4-FFF2-40B4-BE49-F238E27FC236}">
                            <a16:creationId xmlns:a16="http://schemas.microsoft.com/office/drawing/2014/main" id="{9552CC6B-604C-CA6B-CA07-4F1D5AB8AACD}"/>
                          </a:ext>
                        </a:extLst>
                      </p:cNvPr>
                      <p:cNvSpPr txBox="1">
                        <a:spLocks noRot="1" noChangeAspect="1" noMove="1" noResize="1" noEditPoints="1" noAdjustHandles="1" noChangeArrowheads="1" noChangeShapeType="1" noTextEdit="1"/>
                      </p:cNvSpPr>
                      <p:nvPr/>
                    </p:nvSpPr>
                    <p:spPr>
                      <a:xfrm>
                        <a:off x="5854701" y="4802824"/>
                        <a:ext cx="359693" cy="39873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5197A7B-163C-CF2E-2016-C443DD9AB821}"/>
                          </a:ext>
                        </a:extLst>
                      </p:cNvPr>
                      <p:cNvSpPr txBox="1"/>
                      <p:nvPr/>
                    </p:nvSpPr>
                    <p:spPr>
                      <a:xfrm>
                        <a:off x="4233710" y="3244334"/>
                        <a:ext cx="850773" cy="398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29" name="TextBox 28">
                        <a:extLst>
                          <a:ext uri="{FF2B5EF4-FFF2-40B4-BE49-F238E27FC236}">
                            <a16:creationId xmlns:a16="http://schemas.microsoft.com/office/drawing/2014/main" id="{A5197A7B-163C-CF2E-2016-C443DD9AB821}"/>
                          </a:ext>
                        </a:extLst>
                      </p:cNvPr>
                      <p:cNvSpPr txBox="1">
                        <a:spLocks noRot="1" noChangeAspect="1" noMove="1" noResize="1" noEditPoints="1" noAdjustHandles="1" noChangeArrowheads="1" noChangeShapeType="1" noTextEdit="1"/>
                      </p:cNvSpPr>
                      <p:nvPr/>
                    </p:nvSpPr>
                    <p:spPr>
                      <a:xfrm>
                        <a:off x="4233710" y="3244334"/>
                        <a:ext cx="850773" cy="398736"/>
                      </a:xfrm>
                      <a:prstGeom prst="rect">
                        <a:avLst/>
                      </a:prstGeom>
                      <a:blipFill>
                        <a:blip r:embed="rId2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597ECB5-E401-5692-EFB1-7E7EBACB4BD7}"/>
                        </a:ext>
                      </a:extLst>
                    </p:cNvPr>
                    <p:cNvSpPr txBox="1"/>
                    <p:nvPr/>
                  </p:nvSpPr>
                  <p:spPr>
                    <a:xfrm>
                      <a:off x="3799342" y="2164106"/>
                      <a:ext cx="8507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9597ECB5-E401-5692-EFB1-7E7EBACB4BD7}"/>
                        </a:ext>
                      </a:extLst>
                    </p:cNvPr>
                    <p:cNvSpPr txBox="1">
                      <a:spLocks noRot="1" noChangeAspect="1" noMove="1" noResize="1" noEditPoints="1" noAdjustHandles="1" noChangeArrowheads="1" noChangeShapeType="1" noTextEdit="1"/>
                    </p:cNvSpPr>
                    <p:nvPr/>
                  </p:nvSpPr>
                  <p:spPr>
                    <a:xfrm>
                      <a:off x="3799342" y="2164106"/>
                      <a:ext cx="850773" cy="369332"/>
                    </a:xfrm>
                    <a:prstGeom prst="rect">
                      <a:avLst/>
                    </a:prstGeom>
                    <a:blipFill>
                      <a:blip r:embed="rId22"/>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8207019-0CC0-D6E0-67C9-1655840CF705}"/>
                        </a:ext>
                      </a:extLst>
                    </p:cNvPr>
                    <p:cNvSpPr txBox="1"/>
                    <p:nvPr/>
                  </p:nvSpPr>
                  <p:spPr>
                    <a:xfrm>
                      <a:off x="1781031" y="5410330"/>
                      <a:ext cx="4354344" cy="830997"/>
                    </a:xfrm>
                    <a:prstGeom prst="rect">
                      <a:avLst/>
                    </a:prstGeom>
                    <a:noFill/>
                  </p:spPr>
                  <p:txBody>
                    <a:bodyPr wrap="square" rtlCol="0">
                      <a:spAutoFit/>
                    </a:bodyPr>
                    <a:lstStyle/>
                    <a:p>
                      <a:pPr algn="ctr"/>
                      <a:r>
                        <a:rPr lang="en-US" sz="2400" dirty="0">
                          <a:solidFill>
                            <a:schemeClr val="accent1"/>
                          </a:solidFill>
                        </a:rPr>
                        <a:t>Matrix </a:t>
                      </a:r>
                      <a14:m>
                        <m:oMath xmlns:m="http://schemas.openxmlformats.org/officeDocument/2006/math">
                          <m:r>
                            <a:rPr lang="en-US" sz="2400" b="1" i="1" smtClean="0">
                              <a:solidFill>
                                <a:schemeClr val="accent1"/>
                              </a:solidFill>
                              <a:latin typeface="Cambria Math" panose="02040503050406030204" pitchFamily="18" charset="0"/>
                            </a:rPr>
                            <m:t>𝒀</m:t>
                          </m:r>
                          <m:r>
                            <a:rPr lang="en-US" sz="2400" b="1" i="1" smtClean="0">
                              <a:solidFill>
                                <a:schemeClr val="accent1"/>
                              </a:solidFill>
                              <a:latin typeface="Cambria Math" panose="02040503050406030204" pitchFamily="18" charset="0"/>
                            </a:rPr>
                            <m:t>(</m:t>
                          </m:r>
                          <m:r>
                            <a:rPr lang="en-US" sz="2400" b="1" i="1" smtClean="0">
                              <a:solidFill>
                                <a:schemeClr val="accent1"/>
                              </a:solidFill>
                              <a:latin typeface="Cambria Math" panose="02040503050406030204" pitchFamily="18" charset="0"/>
                            </a:rPr>
                            <m:t>𝟎</m:t>
                          </m:r>
                          <m:r>
                            <a:rPr lang="en-US" sz="2400" b="1" i="1" smtClean="0">
                              <a:solidFill>
                                <a:schemeClr val="accent1"/>
                              </a:solidFill>
                              <a:latin typeface="Cambria Math" panose="02040503050406030204" pitchFamily="18" charset="0"/>
                            </a:rPr>
                            <m:t>)</m:t>
                          </m:r>
                        </m:oMath>
                      </a14:m>
                      <a:r>
                        <a:rPr lang="en-US" sz="2400" b="1" dirty="0">
                          <a:solidFill>
                            <a:schemeClr val="accent1"/>
                          </a:solidFill>
                        </a:rPr>
                        <a:t> </a:t>
                      </a:r>
                      <a:r>
                        <a:rPr lang="en-US" sz="2400" dirty="0">
                          <a:solidFill>
                            <a:schemeClr val="accent1"/>
                          </a:solidFill>
                        </a:rPr>
                        <a:t>of potential outcomes if not treated</a:t>
                      </a:r>
                    </a:p>
                  </p:txBody>
                </p:sp>
              </mc:Choice>
              <mc:Fallback xmlns="">
                <p:sp>
                  <p:nvSpPr>
                    <p:cNvPr id="32" name="TextBox 31">
                      <a:extLst>
                        <a:ext uri="{FF2B5EF4-FFF2-40B4-BE49-F238E27FC236}">
                          <a16:creationId xmlns:a16="http://schemas.microsoft.com/office/drawing/2014/main" id="{E8207019-0CC0-D6E0-67C9-1655840CF705}"/>
                        </a:ext>
                      </a:extLst>
                    </p:cNvPr>
                    <p:cNvSpPr txBox="1">
                      <a:spLocks noRot="1" noChangeAspect="1" noMove="1" noResize="1" noEditPoints="1" noAdjustHandles="1" noChangeArrowheads="1" noChangeShapeType="1" noTextEdit="1"/>
                    </p:cNvSpPr>
                    <p:nvPr/>
                  </p:nvSpPr>
                  <p:spPr>
                    <a:xfrm>
                      <a:off x="1781031" y="5410330"/>
                      <a:ext cx="4354344" cy="830997"/>
                    </a:xfrm>
                    <a:prstGeom prst="rect">
                      <a:avLst/>
                    </a:prstGeom>
                    <a:blipFill>
                      <a:blip r:embed="rId23"/>
                      <a:stretch>
                        <a:fillRect l="-1509" t="-7692" r="-3019"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F57691E-E582-FA9A-A53C-0983868AB09D}"/>
                      </a:ext>
                    </a:extLst>
                  </p:cNvPr>
                  <p:cNvSpPr txBox="1"/>
                  <p:nvPr/>
                </p:nvSpPr>
                <p:spPr>
                  <a:xfrm>
                    <a:off x="3074496" y="5081262"/>
                    <a:ext cx="678338" cy="256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rPr>
                                <m:t>𝑇</m:t>
                              </m:r>
                              <m:r>
                                <a:rPr lang="en-US" sz="1600" b="0" i="1" smtClean="0">
                                  <a:latin typeface="Cambria Math" panose="02040503050406030204" pitchFamily="18" charset="0"/>
                                </a:rPr>
                                <m:t>−3</m:t>
                              </m:r>
                            </m:sub>
                          </m:sSub>
                        </m:oMath>
                      </m:oMathPara>
                    </a14:m>
                    <a:endParaRPr lang="en-US" sz="1600" dirty="0"/>
                  </a:p>
                </p:txBody>
              </p:sp>
            </mc:Choice>
            <mc:Fallback xmlns="">
              <p:sp>
                <p:nvSpPr>
                  <p:cNvPr id="34" name="TextBox 33">
                    <a:extLst>
                      <a:ext uri="{FF2B5EF4-FFF2-40B4-BE49-F238E27FC236}">
                        <a16:creationId xmlns:a16="http://schemas.microsoft.com/office/drawing/2014/main" id="{FF57691E-E582-FA9A-A53C-0983868AB09D}"/>
                      </a:ext>
                    </a:extLst>
                  </p:cNvPr>
                  <p:cNvSpPr txBox="1">
                    <a:spLocks noRot="1" noChangeAspect="1" noMove="1" noResize="1" noEditPoints="1" noAdjustHandles="1" noChangeArrowheads="1" noChangeShapeType="1" noTextEdit="1"/>
                  </p:cNvSpPr>
                  <p:nvPr/>
                </p:nvSpPr>
                <p:spPr>
                  <a:xfrm>
                    <a:off x="3074496" y="5081262"/>
                    <a:ext cx="678338" cy="256993"/>
                  </a:xfrm>
                  <a:prstGeom prst="rect">
                    <a:avLst/>
                  </a:prstGeom>
                  <a:blipFill>
                    <a:blip r:embed="rId2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CF378C8-CD5B-EA45-AF8D-F14CC3979DA5}"/>
                      </a:ext>
                    </a:extLst>
                  </p:cNvPr>
                  <p:cNvSpPr txBox="1"/>
                  <p:nvPr/>
                </p:nvSpPr>
                <p:spPr>
                  <a:xfrm>
                    <a:off x="4152022" y="5030478"/>
                    <a:ext cx="31466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 </m:t>
                          </m:r>
                        </m:oMath>
                      </m:oMathPara>
                    </a14:m>
                    <a:endParaRPr lang="en-US" sz="2400" b="1" dirty="0">
                      <a:solidFill>
                        <a:schemeClr val="accent2"/>
                      </a:solidFill>
                    </a:endParaRPr>
                  </a:p>
                </p:txBody>
              </p:sp>
            </mc:Choice>
            <mc:Fallback xmlns="">
              <p:sp>
                <p:nvSpPr>
                  <p:cNvPr id="35" name="TextBox 34">
                    <a:extLst>
                      <a:ext uri="{FF2B5EF4-FFF2-40B4-BE49-F238E27FC236}">
                        <a16:creationId xmlns:a16="http://schemas.microsoft.com/office/drawing/2014/main" id="{ECF378C8-CD5B-EA45-AF8D-F14CC3979DA5}"/>
                      </a:ext>
                    </a:extLst>
                  </p:cNvPr>
                  <p:cNvSpPr txBox="1">
                    <a:spLocks noRot="1" noChangeAspect="1" noMove="1" noResize="1" noEditPoints="1" noAdjustHandles="1" noChangeArrowheads="1" noChangeShapeType="1" noTextEdit="1"/>
                  </p:cNvSpPr>
                  <p:nvPr/>
                </p:nvSpPr>
                <p:spPr>
                  <a:xfrm>
                    <a:off x="4152022" y="5030478"/>
                    <a:ext cx="314665" cy="369332"/>
                  </a:xfrm>
                  <a:prstGeom prst="rect">
                    <a:avLst/>
                  </a:prstGeom>
                  <a:blipFill>
                    <a:blip r:embed="rId18"/>
                    <a:stretch>
                      <a:fillRect l="-11538" t="-6452" r="-30769"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EED2EF7-4E21-86CD-906B-34CEFE45DBE0}"/>
                      </a:ext>
                    </a:extLst>
                  </p:cNvPr>
                  <p:cNvSpPr txBox="1"/>
                  <p:nvPr/>
                </p:nvSpPr>
                <p:spPr>
                  <a:xfrm>
                    <a:off x="4309262" y="5030478"/>
                    <a:ext cx="67833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accent2"/>
                              </a:solidFill>
                              <a:latin typeface="Cambria Math" panose="02040503050406030204" pitchFamily="18" charset="0"/>
                            </a:rPr>
                            <m:t>? </m:t>
                          </m:r>
                        </m:oMath>
                      </m:oMathPara>
                    </a14:m>
                    <a:endParaRPr lang="en-US" sz="2400" b="1" dirty="0">
                      <a:solidFill>
                        <a:schemeClr val="accent2"/>
                      </a:solidFill>
                    </a:endParaRPr>
                  </a:p>
                </p:txBody>
              </p:sp>
            </mc:Choice>
            <mc:Fallback xmlns="">
              <p:sp>
                <p:nvSpPr>
                  <p:cNvPr id="36" name="TextBox 35">
                    <a:extLst>
                      <a:ext uri="{FF2B5EF4-FFF2-40B4-BE49-F238E27FC236}">
                        <a16:creationId xmlns:a16="http://schemas.microsoft.com/office/drawing/2014/main" id="{DEED2EF7-4E21-86CD-906B-34CEFE45DBE0}"/>
                      </a:ext>
                    </a:extLst>
                  </p:cNvPr>
                  <p:cNvSpPr txBox="1">
                    <a:spLocks noRot="1" noChangeAspect="1" noMove="1" noResize="1" noEditPoints="1" noAdjustHandles="1" noChangeArrowheads="1" noChangeShapeType="1" noTextEdit="1"/>
                  </p:cNvSpPr>
                  <p:nvPr/>
                </p:nvSpPr>
                <p:spPr>
                  <a:xfrm>
                    <a:off x="4309262" y="5030478"/>
                    <a:ext cx="678338" cy="369332"/>
                  </a:xfrm>
                  <a:prstGeom prst="rect">
                    <a:avLst/>
                  </a:prstGeom>
                  <a:blipFill>
                    <a:blip r:embed="rId25"/>
                    <a:stretch>
                      <a:fillRect t="-6452" b="-322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5BDFB23-5461-B008-D2D2-BA199E85A1DB}"/>
                    </a:ext>
                  </a:extLst>
                </p:cNvPr>
                <p:cNvSpPr txBox="1"/>
                <p:nvPr/>
              </p:nvSpPr>
              <p:spPr>
                <a:xfrm>
                  <a:off x="2655148" y="5030478"/>
                  <a:ext cx="6566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37" name="TextBox 36">
                  <a:extLst>
                    <a:ext uri="{FF2B5EF4-FFF2-40B4-BE49-F238E27FC236}">
                      <a16:creationId xmlns:a16="http://schemas.microsoft.com/office/drawing/2014/main" id="{D5BDFB23-5461-B008-D2D2-BA199E85A1DB}"/>
                    </a:ext>
                  </a:extLst>
                </p:cNvPr>
                <p:cNvSpPr txBox="1">
                  <a:spLocks noRot="1" noChangeAspect="1" noMove="1" noResize="1" noEditPoints="1" noAdjustHandles="1" noChangeArrowheads="1" noChangeShapeType="1" noTextEdit="1"/>
                </p:cNvSpPr>
                <p:nvPr/>
              </p:nvSpPr>
              <p:spPr>
                <a:xfrm>
                  <a:off x="2655148" y="5030478"/>
                  <a:ext cx="656696" cy="307777"/>
                </a:xfrm>
                <a:prstGeom prst="rect">
                  <a:avLst/>
                </a:prstGeom>
                <a:blipFill>
                  <a:blip r:embed="rId26"/>
                  <a:stretch>
                    <a:fillRect/>
                  </a:stretch>
                </a:blipFill>
              </p:spPr>
              <p:txBody>
                <a:bodyPr/>
                <a:lstStyle/>
                <a:p>
                  <a:r>
                    <a:rPr lang="en-US">
                      <a:noFill/>
                    </a:rPr>
                    <a:t> </a:t>
                  </a:r>
                </a:p>
              </p:txBody>
            </p:sp>
          </mc:Fallback>
        </mc:AlternateContent>
        <p:sp>
          <p:nvSpPr>
            <p:cNvPr id="40" name="Rounded Rectangle 39">
              <a:extLst>
                <a:ext uri="{FF2B5EF4-FFF2-40B4-BE49-F238E27FC236}">
                  <a16:creationId xmlns:a16="http://schemas.microsoft.com/office/drawing/2014/main" id="{C2DDB5BD-D276-E6A2-5B80-06DE15D49E0F}"/>
                </a:ext>
              </a:extLst>
            </p:cNvPr>
            <p:cNvSpPr/>
            <p:nvPr/>
          </p:nvSpPr>
          <p:spPr>
            <a:xfrm>
              <a:off x="3760448" y="4983408"/>
              <a:ext cx="1063907" cy="416402"/>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ounded Rectangle 77">
            <a:extLst>
              <a:ext uri="{FF2B5EF4-FFF2-40B4-BE49-F238E27FC236}">
                <a16:creationId xmlns:a16="http://schemas.microsoft.com/office/drawing/2014/main" id="{9814924C-8162-9804-FAB8-E69790EE7671}"/>
              </a:ext>
            </a:extLst>
          </p:cNvPr>
          <p:cNvSpPr/>
          <p:nvPr/>
        </p:nvSpPr>
        <p:spPr>
          <a:xfrm>
            <a:off x="3333160" y="5887141"/>
            <a:ext cx="6381198" cy="770429"/>
          </a:xfrm>
          <a:prstGeom prst="round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rPr>
              <a:t>These question marks are standing in for </a:t>
            </a:r>
            <a:r>
              <a:rPr lang="en-US" b="1" dirty="0">
                <a:solidFill>
                  <a:schemeClr val="accent5"/>
                </a:solidFill>
              </a:rPr>
              <a:t>potential outcomes: </a:t>
            </a:r>
            <a:r>
              <a:rPr lang="en-US" dirty="0">
                <a:solidFill>
                  <a:schemeClr val="accent5"/>
                </a:solidFill>
              </a:rPr>
              <a:t>what would have happened otherwise.</a:t>
            </a:r>
          </a:p>
        </p:txBody>
      </p:sp>
      <p:grpSp>
        <p:nvGrpSpPr>
          <p:cNvPr id="84" name="Group 83">
            <a:extLst>
              <a:ext uri="{FF2B5EF4-FFF2-40B4-BE49-F238E27FC236}">
                <a16:creationId xmlns:a16="http://schemas.microsoft.com/office/drawing/2014/main" id="{0F50F482-6F75-A6D5-789D-AB19549EBA9A}"/>
              </a:ext>
            </a:extLst>
          </p:cNvPr>
          <p:cNvGrpSpPr/>
          <p:nvPr/>
        </p:nvGrpSpPr>
        <p:grpSpPr>
          <a:xfrm>
            <a:off x="6523759" y="2149888"/>
            <a:ext cx="4710402" cy="3729496"/>
            <a:chOff x="6523759" y="2149888"/>
            <a:chExt cx="4710402" cy="3729496"/>
          </a:xfrm>
        </p:grpSpPr>
        <p:sp>
          <p:nvSpPr>
            <p:cNvPr id="53" name="Rectangle 52">
              <a:extLst>
                <a:ext uri="{FF2B5EF4-FFF2-40B4-BE49-F238E27FC236}">
                  <a16:creationId xmlns:a16="http://schemas.microsoft.com/office/drawing/2014/main" id="{E5A4EDCA-1153-63E0-774D-39BD33D7E71F}"/>
                </a:ext>
              </a:extLst>
            </p:cNvPr>
            <p:cNvSpPr/>
            <p:nvPr/>
          </p:nvSpPr>
          <p:spPr>
            <a:xfrm>
              <a:off x="7329565" y="2792427"/>
              <a:ext cx="3751116" cy="207889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895B52A-96DF-EB65-D81A-4EE26B604893}"/>
                </a:ext>
              </a:extLst>
            </p:cNvPr>
            <p:cNvSpPr txBox="1"/>
            <p:nvPr/>
          </p:nvSpPr>
          <p:spPr>
            <a:xfrm rot="16200000">
              <a:off x="6481598" y="3816513"/>
              <a:ext cx="592726" cy="307777"/>
            </a:xfrm>
            <a:prstGeom prst="rect">
              <a:avLst/>
            </a:prstGeom>
            <a:noFill/>
          </p:spPr>
          <p:txBody>
            <a:bodyPr wrap="none" rtlCol="0">
              <a:spAutoFit/>
            </a:bodyPr>
            <a:lstStyle/>
            <a:p>
              <a:r>
                <a:rPr lang="en-US" sz="1400" dirty="0"/>
                <a:t>Units</a:t>
              </a:r>
            </a:p>
          </p:txBody>
        </p:sp>
        <p:sp>
          <p:nvSpPr>
            <p:cNvPr id="55" name="TextBox 54">
              <a:extLst>
                <a:ext uri="{FF2B5EF4-FFF2-40B4-BE49-F238E27FC236}">
                  <a16:creationId xmlns:a16="http://schemas.microsoft.com/office/drawing/2014/main" id="{D2BEEDAC-8DD3-6674-A771-CD6EA6DF2F6B}"/>
                </a:ext>
              </a:extLst>
            </p:cNvPr>
            <p:cNvSpPr txBox="1"/>
            <p:nvPr/>
          </p:nvSpPr>
          <p:spPr>
            <a:xfrm>
              <a:off x="6950688" y="2856832"/>
              <a:ext cx="349777" cy="1200329"/>
            </a:xfrm>
            <a:prstGeom prst="rect">
              <a:avLst/>
            </a:prstGeom>
            <a:noFill/>
          </p:spPr>
          <p:txBody>
            <a:bodyPr wrap="none" rtlCol="0">
              <a:spAutoFit/>
            </a:bodyPr>
            <a:lstStyle/>
            <a:p>
              <a:r>
                <a:rPr lang="en-US" sz="2400" b="1" dirty="0"/>
                <a:t>1</a:t>
              </a:r>
            </a:p>
            <a:p>
              <a:r>
                <a:rPr lang="en-US" sz="2400" b="1" dirty="0"/>
                <a:t>2</a:t>
              </a:r>
            </a:p>
            <a:p>
              <a:r>
                <a:rPr lang="en-US" sz="2400" b="1" dirty="0"/>
                <a:t>3</a:t>
              </a:r>
            </a:p>
          </p:txBody>
        </p:sp>
        <p:sp>
          <p:nvSpPr>
            <p:cNvPr id="56" name="TextBox 55">
              <a:extLst>
                <a:ext uri="{FF2B5EF4-FFF2-40B4-BE49-F238E27FC236}">
                  <a16:creationId xmlns:a16="http://schemas.microsoft.com/office/drawing/2014/main" id="{CEFAD205-53A3-155D-7866-613183AEF6DB}"/>
                </a:ext>
              </a:extLst>
            </p:cNvPr>
            <p:cNvSpPr txBox="1"/>
            <p:nvPr/>
          </p:nvSpPr>
          <p:spPr>
            <a:xfrm>
              <a:off x="6941122" y="4406653"/>
              <a:ext cx="279884" cy="356350"/>
            </a:xfrm>
            <a:prstGeom prst="rect">
              <a:avLst/>
            </a:prstGeom>
            <a:noFill/>
          </p:spPr>
          <p:txBody>
            <a:bodyPr wrap="none" rtlCol="0">
              <a:spAutoFit/>
            </a:bodyPr>
            <a:lstStyle/>
            <a:p>
              <a:r>
                <a:rPr lang="en-US" sz="2400" b="1" dirty="0"/>
                <a:t>n</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22CBB47-1895-A39A-0BAF-0E2812B020CE}"/>
                    </a:ext>
                  </a:extLst>
                </p:cNvPr>
                <p:cNvSpPr txBox="1"/>
                <p:nvPr/>
              </p:nvSpPr>
              <p:spPr>
                <a:xfrm>
                  <a:off x="7005961" y="4155215"/>
                  <a:ext cx="234102" cy="285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7" name="TextBox 56">
                  <a:extLst>
                    <a:ext uri="{FF2B5EF4-FFF2-40B4-BE49-F238E27FC236}">
                      <a16:creationId xmlns:a16="http://schemas.microsoft.com/office/drawing/2014/main" id="{222CBB47-1895-A39A-0BAF-0E2812B020CE}"/>
                    </a:ext>
                  </a:extLst>
                </p:cNvPr>
                <p:cNvSpPr txBox="1">
                  <a:spLocks noRot="1" noChangeAspect="1" noMove="1" noResize="1" noEditPoints="1" noAdjustHandles="1" noChangeArrowheads="1" noChangeShapeType="1" noTextEdit="1"/>
                </p:cNvSpPr>
                <p:nvPr/>
              </p:nvSpPr>
              <p:spPr>
                <a:xfrm>
                  <a:off x="7005961" y="4155215"/>
                  <a:ext cx="234102" cy="285080"/>
                </a:xfrm>
                <a:prstGeom prst="rect">
                  <a:avLst/>
                </a:prstGeom>
                <a:blipFill>
                  <a:blip r:embed="rId3"/>
                  <a:stretch>
                    <a:fillRect b="-17391"/>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6D297B60-E7AD-B8F8-DA9F-E1CCD85B3ADB}"/>
                </a:ext>
              </a:extLst>
            </p:cNvPr>
            <p:cNvSpPr txBox="1"/>
            <p:nvPr/>
          </p:nvSpPr>
          <p:spPr>
            <a:xfrm>
              <a:off x="8805286" y="2149888"/>
              <a:ext cx="562975" cy="307777"/>
            </a:xfrm>
            <a:prstGeom prst="rect">
              <a:avLst/>
            </a:prstGeom>
            <a:noFill/>
          </p:spPr>
          <p:txBody>
            <a:bodyPr wrap="none" rtlCol="0">
              <a:spAutoFit/>
            </a:bodyPr>
            <a:lstStyle/>
            <a:p>
              <a:r>
                <a:rPr lang="en-US" sz="1400" dirty="0"/>
                <a:t>Time</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4C861FC-653F-2BF7-5D43-D77B27DD9923}"/>
                    </a:ext>
                  </a:extLst>
                </p:cNvPr>
                <p:cNvSpPr txBox="1"/>
                <p:nvPr/>
              </p:nvSpPr>
              <p:spPr>
                <a:xfrm>
                  <a:off x="7275947" y="2396722"/>
                  <a:ext cx="557045" cy="3563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59" name="TextBox 58">
                  <a:extLst>
                    <a:ext uri="{FF2B5EF4-FFF2-40B4-BE49-F238E27FC236}">
                      <a16:creationId xmlns:a16="http://schemas.microsoft.com/office/drawing/2014/main" id="{04C861FC-653F-2BF7-5D43-D77B27DD9923}"/>
                    </a:ext>
                  </a:extLst>
                </p:cNvPr>
                <p:cNvSpPr txBox="1">
                  <a:spLocks noRot="1" noChangeAspect="1" noMove="1" noResize="1" noEditPoints="1" noAdjustHandles="1" noChangeArrowheads="1" noChangeShapeType="1" noTextEdit="1"/>
                </p:cNvSpPr>
                <p:nvPr/>
              </p:nvSpPr>
              <p:spPr>
                <a:xfrm>
                  <a:off x="7275947" y="2396722"/>
                  <a:ext cx="557045" cy="356350"/>
                </a:xfrm>
                <a:prstGeom prst="rect">
                  <a:avLst/>
                </a:prstGeom>
                <a:blipFill>
                  <a:blip r:embed="rId27"/>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B57ECF2-2561-BBC0-CAEA-5A88C5183C13}"/>
                    </a:ext>
                  </a:extLst>
                </p:cNvPr>
                <p:cNvSpPr txBox="1"/>
                <p:nvPr/>
              </p:nvSpPr>
              <p:spPr>
                <a:xfrm>
                  <a:off x="7943822" y="2379946"/>
                  <a:ext cx="557045" cy="3563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oMath>
                    </m:oMathPara>
                  </a14:m>
                  <a:endParaRPr lang="en-US" sz="2400" b="1" dirty="0"/>
                </a:p>
              </p:txBody>
            </p:sp>
          </mc:Choice>
          <mc:Fallback xmlns="">
            <p:sp>
              <p:nvSpPr>
                <p:cNvPr id="60" name="TextBox 59">
                  <a:extLst>
                    <a:ext uri="{FF2B5EF4-FFF2-40B4-BE49-F238E27FC236}">
                      <a16:creationId xmlns:a16="http://schemas.microsoft.com/office/drawing/2014/main" id="{4B57ECF2-2561-BBC0-CAEA-5A88C5183C13}"/>
                    </a:ext>
                  </a:extLst>
                </p:cNvPr>
                <p:cNvSpPr txBox="1">
                  <a:spLocks noRot="1" noChangeAspect="1" noMove="1" noResize="1" noEditPoints="1" noAdjustHandles="1" noChangeArrowheads="1" noChangeShapeType="1" noTextEdit="1"/>
                </p:cNvSpPr>
                <p:nvPr/>
              </p:nvSpPr>
              <p:spPr>
                <a:xfrm>
                  <a:off x="7943822" y="2379946"/>
                  <a:ext cx="557045" cy="356350"/>
                </a:xfrm>
                <a:prstGeom prst="rect">
                  <a:avLst/>
                </a:prstGeom>
                <a:blipFill>
                  <a:blip r:embed="rId5"/>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C80A595-33A3-2408-A0F4-9C36BE2C3607}"/>
                    </a:ext>
                  </a:extLst>
                </p:cNvPr>
                <p:cNvSpPr txBox="1"/>
                <p:nvPr/>
              </p:nvSpPr>
              <p:spPr>
                <a:xfrm>
                  <a:off x="10511910" y="2313992"/>
                  <a:ext cx="557045" cy="3563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p:txBody>
            </p:sp>
          </mc:Choice>
          <mc:Fallback xmlns="">
            <p:sp>
              <p:nvSpPr>
                <p:cNvPr id="61" name="TextBox 60">
                  <a:extLst>
                    <a:ext uri="{FF2B5EF4-FFF2-40B4-BE49-F238E27FC236}">
                      <a16:creationId xmlns:a16="http://schemas.microsoft.com/office/drawing/2014/main" id="{CC80A595-33A3-2408-A0F4-9C36BE2C3607}"/>
                    </a:ext>
                  </a:extLst>
                </p:cNvPr>
                <p:cNvSpPr txBox="1">
                  <a:spLocks noRot="1" noChangeAspect="1" noMove="1" noResize="1" noEditPoints="1" noAdjustHandles="1" noChangeArrowheads="1" noChangeShapeType="1" noTextEdit="1"/>
                </p:cNvSpPr>
                <p:nvPr/>
              </p:nvSpPr>
              <p:spPr>
                <a:xfrm>
                  <a:off x="10511910" y="2313992"/>
                  <a:ext cx="557045" cy="356350"/>
                </a:xfrm>
                <a:prstGeom prst="rect">
                  <a:avLst/>
                </a:prstGeom>
                <a:blipFill>
                  <a:blip r:embed="rId6"/>
                  <a:stretch>
                    <a:fillRect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AD8385C-0A02-D0C9-6D68-386037384337}"/>
                    </a:ext>
                  </a:extLst>
                </p:cNvPr>
                <p:cNvSpPr txBox="1"/>
                <p:nvPr/>
              </p:nvSpPr>
              <p:spPr>
                <a:xfrm>
                  <a:off x="7401269" y="293941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2" name="TextBox 61">
                  <a:extLst>
                    <a:ext uri="{FF2B5EF4-FFF2-40B4-BE49-F238E27FC236}">
                      <a16:creationId xmlns:a16="http://schemas.microsoft.com/office/drawing/2014/main" id="{4AD8385C-0A02-D0C9-6D68-386037384337}"/>
                    </a:ext>
                  </a:extLst>
                </p:cNvPr>
                <p:cNvSpPr txBox="1">
                  <a:spLocks noRot="1" noChangeAspect="1" noMove="1" noResize="1" noEditPoints="1" noAdjustHandles="1" noChangeArrowheads="1" noChangeShapeType="1" noTextEdit="1"/>
                </p:cNvSpPr>
                <p:nvPr/>
              </p:nvSpPr>
              <p:spPr>
                <a:xfrm>
                  <a:off x="7401269" y="2939411"/>
                  <a:ext cx="507015" cy="246221"/>
                </a:xfrm>
                <a:prstGeom prst="rect">
                  <a:avLst/>
                </a:prstGeom>
                <a:blipFill>
                  <a:blip r:embed="rId28"/>
                  <a:stretch>
                    <a:fillRect b="-4762"/>
                  </a:stretch>
                </a:blipFill>
              </p:spPr>
              <p:txBody>
                <a:bodyPr/>
                <a:lstStyle/>
                <a:p>
                  <a:r>
                    <a:rPr lang="en-US">
                      <a:noFill/>
                    </a:rPr>
                    <a:t> </a:t>
                  </a:r>
                </a:p>
              </p:txBody>
            </p:sp>
          </mc:Fallback>
        </mc:AlternateContent>
        <p:sp>
          <p:nvSpPr>
            <p:cNvPr id="63" name="TextBox 62">
              <a:extLst>
                <a:ext uri="{FF2B5EF4-FFF2-40B4-BE49-F238E27FC236}">
                  <a16:creationId xmlns:a16="http://schemas.microsoft.com/office/drawing/2014/main" id="{E5DDCFA5-587D-AEF5-5B01-C48DF57B4A5D}"/>
                </a:ext>
              </a:extLst>
            </p:cNvPr>
            <p:cNvSpPr txBox="1"/>
            <p:nvPr/>
          </p:nvSpPr>
          <p:spPr>
            <a:xfrm>
              <a:off x="10278407" y="3020085"/>
              <a:ext cx="199381" cy="285080"/>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10904E1-82CC-98A5-0E07-6878968766A3}"/>
                    </a:ext>
                  </a:extLst>
                </p:cNvPr>
                <p:cNvSpPr txBox="1"/>
                <p:nvPr/>
              </p:nvSpPr>
              <p:spPr>
                <a:xfrm>
                  <a:off x="7982500" y="293941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4" name="TextBox 63">
                  <a:extLst>
                    <a:ext uri="{FF2B5EF4-FFF2-40B4-BE49-F238E27FC236}">
                      <a16:creationId xmlns:a16="http://schemas.microsoft.com/office/drawing/2014/main" id="{510904E1-82CC-98A5-0E07-6878968766A3}"/>
                    </a:ext>
                  </a:extLst>
                </p:cNvPr>
                <p:cNvSpPr txBox="1">
                  <a:spLocks noRot="1" noChangeAspect="1" noMove="1" noResize="1" noEditPoints="1" noAdjustHandles="1" noChangeArrowheads="1" noChangeShapeType="1" noTextEdit="1"/>
                </p:cNvSpPr>
                <p:nvPr/>
              </p:nvSpPr>
              <p:spPr>
                <a:xfrm>
                  <a:off x="7982500" y="2939411"/>
                  <a:ext cx="507015" cy="246221"/>
                </a:xfrm>
                <a:prstGeom prst="rect">
                  <a:avLst/>
                </a:prstGeom>
                <a:blipFill>
                  <a:blip r:embed="rId29"/>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9955A88-E1AD-DB0A-C174-0D8C3E3767EE}"/>
                    </a:ext>
                  </a:extLst>
                </p:cNvPr>
                <p:cNvSpPr txBox="1"/>
                <p:nvPr/>
              </p:nvSpPr>
              <p:spPr>
                <a:xfrm>
                  <a:off x="10429505" y="293941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5" name="TextBox 64">
                  <a:extLst>
                    <a:ext uri="{FF2B5EF4-FFF2-40B4-BE49-F238E27FC236}">
                      <a16:creationId xmlns:a16="http://schemas.microsoft.com/office/drawing/2014/main" id="{B9955A88-E1AD-DB0A-C174-0D8C3E3767EE}"/>
                    </a:ext>
                  </a:extLst>
                </p:cNvPr>
                <p:cNvSpPr txBox="1">
                  <a:spLocks noRot="1" noChangeAspect="1" noMove="1" noResize="1" noEditPoints="1" noAdjustHandles="1" noChangeArrowheads="1" noChangeShapeType="1" noTextEdit="1"/>
                </p:cNvSpPr>
                <p:nvPr/>
              </p:nvSpPr>
              <p:spPr>
                <a:xfrm>
                  <a:off x="10429505" y="2939411"/>
                  <a:ext cx="507015" cy="246221"/>
                </a:xfrm>
                <a:prstGeom prst="rect">
                  <a:avLst/>
                </a:prstGeom>
                <a:blipFill>
                  <a:blip r:embed="rId30"/>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2B0CF90-A351-52D4-9944-4D624CEE21BF}"/>
                    </a:ext>
                  </a:extLst>
                </p:cNvPr>
                <p:cNvSpPr txBox="1"/>
                <p:nvPr/>
              </p:nvSpPr>
              <p:spPr>
                <a:xfrm>
                  <a:off x="7426285" y="3307602"/>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6" name="TextBox 65">
                  <a:extLst>
                    <a:ext uri="{FF2B5EF4-FFF2-40B4-BE49-F238E27FC236}">
                      <a16:creationId xmlns:a16="http://schemas.microsoft.com/office/drawing/2014/main" id="{52B0CF90-A351-52D4-9944-4D624CEE21BF}"/>
                    </a:ext>
                  </a:extLst>
                </p:cNvPr>
                <p:cNvSpPr txBox="1">
                  <a:spLocks noRot="1" noChangeAspect="1" noMove="1" noResize="1" noEditPoints="1" noAdjustHandles="1" noChangeArrowheads="1" noChangeShapeType="1" noTextEdit="1"/>
                </p:cNvSpPr>
                <p:nvPr/>
              </p:nvSpPr>
              <p:spPr>
                <a:xfrm>
                  <a:off x="7426285" y="3307602"/>
                  <a:ext cx="507015" cy="246221"/>
                </a:xfrm>
                <a:prstGeom prst="rect">
                  <a:avLst/>
                </a:prstGeom>
                <a:blipFill>
                  <a:blip r:embed="rId2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A533DA8-BC65-9FD8-AE28-E2EA185F3136}"/>
                    </a:ext>
                  </a:extLst>
                </p:cNvPr>
                <p:cNvSpPr txBox="1"/>
                <p:nvPr/>
              </p:nvSpPr>
              <p:spPr>
                <a:xfrm>
                  <a:off x="8007515" y="3307602"/>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7" name="TextBox 66">
                  <a:extLst>
                    <a:ext uri="{FF2B5EF4-FFF2-40B4-BE49-F238E27FC236}">
                      <a16:creationId xmlns:a16="http://schemas.microsoft.com/office/drawing/2014/main" id="{7A533DA8-BC65-9FD8-AE28-E2EA185F3136}"/>
                    </a:ext>
                  </a:extLst>
                </p:cNvPr>
                <p:cNvSpPr txBox="1">
                  <a:spLocks noRot="1" noChangeAspect="1" noMove="1" noResize="1" noEditPoints="1" noAdjustHandles="1" noChangeArrowheads="1" noChangeShapeType="1" noTextEdit="1"/>
                </p:cNvSpPr>
                <p:nvPr/>
              </p:nvSpPr>
              <p:spPr>
                <a:xfrm>
                  <a:off x="8007515" y="3307602"/>
                  <a:ext cx="507015" cy="246221"/>
                </a:xfrm>
                <a:prstGeom prst="rect">
                  <a:avLst/>
                </a:prstGeom>
                <a:blipFill>
                  <a:blip r:embed="rId2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4C780BA-B07C-53DC-FDBE-65D441372C61}"/>
                    </a:ext>
                  </a:extLst>
                </p:cNvPr>
                <p:cNvSpPr txBox="1"/>
                <p:nvPr/>
              </p:nvSpPr>
              <p:spPr>
                <a:xfrm>
                  <a:off x="10454520" y="3307602"/>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8" name="TextBox 67">
                  <a:extLst>
                    <a:ext uri="{FF2B5EF4-FFF2-40B4-BE49-F238E27FC236}">
                      <a16:creationId xmlns:a16="http://schemas.microsoft.com/office/drawing/2014/main" id="{C4C780BA-B07C-53DC-FDBE-65D441372C61}"/>
                    </a:ext>
                  </a:extLst>
                </p:cNvPr>
                <p:cNvSpPr txBox="1">
                  <a:spLocks noRot="1" noChangeAspect="1" noMove="1" noResize="1" noEditPoints="1" noAdjustHandles="1" noChangeArrowheads="1" noChangeShapeType="1" noTextEdit="1"/>
                </p:cNvSpPr>
                <p:nvPr/>
              </p:nvSpPr>
              <p:spPr>
                <a:xfrm>
                  <a:off x="10454520" y="3307602"/>
                  <a:ext cx="507015" cy="246221"/>
                </a:xfrm>
                <a:prstGeom prst="rect">
                  <a:avLst/>
                </a:prstGeom>
                <a:blipFill>
                  <a:blip r:embed="rId3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B0F10CB-962C-08DA-C8DE-860CC3252BBF}"/>
                    </a:ext>
                  </a:extLst>
                </p:cNvPr>
                <p:cNvSpPr txBox="1"/>
                <p:nvPr/>
              </p:nvSpPr>
              <p:spPr>
                <a:xfrm>
                  <a:off x="7426285" y="372249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69" name="TextBox 68">
                  <a:extLst>
                    <a:ext uri="{FF2B5EF4-FFF2-40B4-BE49-F238E27FC236}">
                      <a16:creationId xmlns:a16="http://schemas.microsoft.com/office/drawing/2014/main" id="{EB0F10CB-962C-08DA-C8DE-860CC3252BBF}"/>
                    </a:ext>
                  </a:extLst>
                </p:cNvPr>
                <p:cNvSpPr txBox="1">
                  <a:spLocks noRot="1" noChangeAspect="1" noMove="1" noResize="1" noEditPoints="1" noAdjustHandles="1" noChangeArrowheads="1" noChangeShapeType="1" noTextEdit="1"/>
                </p:cNvSpPr>
                <p:nvPr/>
              </p:nvSpPr>
              <p:spPr>
                <a:xfrm>
                  <a:off x="7426285" y="3722491"/>
                  <a:ext cx="507015" cy="246221"/>
                </a:xfrm>
                <a:prstGeom prst="rect">
                  <a:avLst/>
                </a:prstGeom>
                <a:blipFill>
                  <a:blip r:embed="rId31"/>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13E65AC-6775-75E9-1717-48425E48D531}"/>
                    </a:ext>
                  </a:extLst>
                </p:cNvPr>
                <p:cNvSpPr txBox="1"/>
                <p:nvPr/>
              </p:nvSpPr>
              <p:spPr>
                <a:xfrm>
                  <a:off x="8007515" y="372249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70" name="TextBox 69">
                  <a:extLst>
                    <a:ext uri="{FF2B5EF4-FFF2-40B4-BE49-F238E27FC236}">
                      <a16:creationId xmlns:a16="http://schemas.microsoft.com/office/drawing/2014/main" id="{413E65AC-6775-75E9-1717-48425E48D531}"/>
                    </a:ext>
                  </a:extLst>
                </p:cNvPr>
                <p:cNvSpPr txBox="1">
                  <a:spLocks noRot="1" noChangeAspect="1" noMove="1" noResize="1" noEditPoints="1" noAdjustHandles="1" noChangeArrowheads="1" noChangeShapeType="1" noTextEdit="1"/>
                </p:cNvSpPr>
                <p:nvPr/>
              </p:nvSpPr>
              <p:spPr>
                <a:xfrm>
                  <a:off x="8007515" y="3722491"/>
                  <a:ext cx="507015" cy="246221"/>
                </a:xfrm>
                <a:prstGeom prst="rect">
                  <a:avLst/>
                </a:prstGeom>
                <a:blipFill>
                  <a:blip r:embed="rId32"/>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4C59964-E0F8-FC86-1A80-A9A0DC76E79A}"/>
                    </a:ext>
                  </a:extLst>
                </p:cNvPr>
                <p:cNvSpPr txBox="1"/>
                <p:nvPr/>
              </p:nvSpPr>
              <p:spPr>
                <a:xfrm>
                  <a:off x="10454520" y="3722491"/>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71" name="TextBox 70">
                  <a:extLst>
                    <a:ext uri="{FF2B5EF4-FFF2-40B4-BE49-F238E27FC236}">
                      <a16:creationId xmlns:a16="http://schemas.microsoft.com/office/drawing/2014/main" id="{F4C59964-E0F8-FC86-1A80-A9A0DC76E79A}"/>
                    </a:ext>
                  </a:extLst>
                </p:cNvPr>
                <p:cNvSpPr txBox="1">
                  <a:spLocks noRot="1" noChangeAspect="1" noMove="1" noResize="1" noEditPoints="1" noAdjustHandles="1" noChangeArrowheads="1" noChangeShapeType="1" noTextEdit="1"/>
                </p:cNvSpPr>
                <p:nvPr/>
              </p:nvSpPr>
              <p:spPr>
                <a:xfrm>
                  <a:off x="10454520" y="3722491"/>
                  <a:ext cx="507015" cy="246221"/>
                </a:xfrm>
                <a:prstGeom prst="rect">
                  <a:avLst/>
                </a:prstGeom>
                <a:blipFill>
                  <a:blip r:embed="rId33"/>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DDFF1C6-3E5A-B164-CF66-4FCA44AAA3A4}"/>
                    </a:ext>
                  </a:extLst>
                </p:cNvPr>
                <p:cNvSpPr txBox="1"/>
                <p:nvPr/>
              </p:nvSpPr>
              <p:spPr>
                <a:xfrm>
                  <a:off x="7430345" y="4500677"/>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72" name="TextBox 71">
                  <a:extLst>
                    <a:ext uri="{FF2B5EF4-FFF2-40B4-BE49-F238E27FC236}">
                      <a16:creationId xmlns:a16="http://schemas.microsoft.com/office/drawing/2014/main" id="{1DDFF1C6-3E5A-B164-CF66-4FCA44AAA3A4}"/>
                    </a:ext>
                  </a:extLst>
                </p:cNvPr>
                <p:cNvSpPr txBox="1">
                  <a:spLocks noRot="1" noChangeAspect="1" noMove="1" noResize="1" noEditPoints="1" noAdjustHandles="1" noChangeArrowheads="1" noChangeShapeType="1" noTextEdit="1"/>
                </p:cNvSpPr>
                <p:nvPr/>
              </p:nvSpPr>
              <p:spPr>
                <a:xfrm>
                  <a:off x="7430345" y="4500677"/>
                  <a:ext cx="507015" cy="246221"/>
                </a:xfrm>
                <a:prstGeom prst="rect">
                  <a:avLst/>
                </a:prstGeom>
                <a:blipFill>
                  <a:blip r:embed="rId3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83150A0-0E3B-F5F3-4E36-ED8B6A8C64BF}"/>
                    </a:ext>
                  </a:extLst>
                </p:cNvPr>
                <p:cNvSpPr txBox="1"/>
                <p:nvPr/>
              </p:nvSpPr>
              <p:spPr>
                <a:xfrm>
                  <a:off x="8011575" y="4500677"/>
                  <a:ext cx="50701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73" name="TextBox 72">
                  <a:extLst>
                    <a:ext uri="{FF2B5EF4-FFF2-40B4-BE49-F238E27FC236}">
                      <a16:creationId xmlns:a16="http://schemas.microsoft.com/office/drawing/2014/main" id="{E83150A0-0E3B-F5F3-4E36-ED8B6A8C64BF}"/>
                    </a:ext>
                  </a:extLst>
                </p:cNvPr>
                <p:cNvSpPr txBox="1">
                  <a:spLocks noRot="1" noChangeAspect="1" noMove="1" noResize="1" noEditPoints="1" noAdjustHandles="1" noChangeArrowheads="1" noChangeShapeType="1" noTextEdit="1"/>
                </p:cNvSpPr>
                <p:nvPr/>
              </p:nvSpPr>
              <p:spPr>
                <a:xfrm>
                  <a:off x="8011575" y="4500677"/>
                  <a:ext cx="507015" cy="246221"/>
                </a:xfrm>
                <a:prstGeom prst="rect">
                  <a:avLst/>
                </a:prstGeom>
                <a:blipFill>
                  <a:blip r:embed="rId2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831EFF2-B8F7-CBB5-2DA9-0BF9A190A151}"/>
                    </a:ext>
                  </a:extLst>
                </p:cNvPr>
                <p:cNvSpPr txBox="1"/>
                <p:nvPr/>
              </p:nvSpPr>
              <p:spPr>
                <a:xfrm>
                  <a:off x="9143730" y="4477001"/>
                  <a:ext cx="2090431" cy="2891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panose="02040503050406030204" pitchFamily="18" charset="0"/>
                              </a:rPr>
                              <m:t>𝒀</m:t>
                            </m:r>
                          </m:e>
                          <m:sub>
                            <m:r>
                              <a:rPr lang="en-US" b="1" i="1" smtClean="0">
                                <a:solidFill>
                                  <a:schemeClr val="accent2"/>
                                </a:solidFill>
                                <a:latin typeface="Cambria Math" panose="02040503050406030204" pitchFamily="18" charset="0"/>
                              </a:rPr>
                              <m:t>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𝑻</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𝟐</m:t>
                            </m:r>
                          </m:sub>
                        </m:sSub>
                        <m:r>
                          <a:rPr lang="en-US" b="1" i="1" smtClean="0">
                            <a:solidFill>
                              <a:schemeClr val="accent2"/>
                            </a:solidFill>
                            <a:latin typeface="Cambria Math" panose="02040503050406030204" pitchFamily="18" charset="0"/>
                          </a:rPr>
                          <m:t> </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panose="02040503050406030204" pitchFamily="18" charset="0"/>
                              </a:rPr>
                              <m:t>𝒀</m:t>
                            </m:r>
                          </m:e>
                          <m:sub>
                            <m:r>
                              <a:rPr lang="en-US" b="1" i="1" smtClean="0">
                                <a:solidFill>
                                  <a:schemeClr val="accent2"/>
                                </a:solidFill>
                                <a:latin typeface="Cambria Math" panose="02040503050406030204" pitchFamily="18" charset="0"/>
                              </a:rPr>
                              <m:t>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𝑻</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𝟏</m:t>
                            </m:r>
                          </m:sub>
                        </m:sSub>
                        <m:r>
                          <a:rPr lang="en-US" b="1" i="1" smtClean="0">
                            <a:solidFill>
                              <a:schemeClr val="accent2"/>
                            </a:solidFill>
                            <a:latin typeface="Cambria Math" panose="02040503050406030204" pitchFamily="18" charset="0"/>
                          </a:rPr>
                          <m:t> </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panose="02040503050406030204" pitchFamily="18" charset="0"/>
                              </a:rPr>
                              <m:t>𝒀</m:t>
                            </m:r>
                          </m:e>
                          <m:sub>
                            <m:r>
                              <a:rPr lang="en-US" b="1" i="1" smtClean="0">
                                <a:solidFill>
                                  <a:schemeClr val="accent2"/>
                                </a:solidFill>
                                <a:latin typeface="Cambria Math" panose="02040503050406030204" pitchFamily="18" charset="0"/>
                              </a:rPr>
                              <m:t>𝒏</m:t>
                            </m:r>
                            <m:r>
                              <a:rPr lang="en-US" b="1" i="1" smtClean="0">
                                <a:solidFill>
                                  <a:schemeClr val="accent2"/>
                                </a:solidFill>
                                <a:latin typeface="Cambria Math" panose="02040503050406030204" pitchFamily="18" charset="0"/>
                              </a:rPr>
                              <m:t>,</m:t>
                            </m:r>
                            <m:r>
                              <a:rPr lang="en-US" b="1" i="1" smtClean="0">
                                <a:solidFill>
                                  <a:schemeClr val="accent2"/>
                                </a:solidFill>
                                <a:latin typeface="Cambria Math" panose="02040503050406030204" pitchFamily="18" charset="0"/>
                              </a:rPr>
                              <m:t>𝑻</m:t>
                            </m:r>
                          </m:sub>
                        </m:sSub>
                        <m:r>
                          <a:rPr lang="en-US" b="1" i="1" smtClean="0">
                            <a:solidFill>
                              <a:schemeClr val="accent2"/>
                            </a:solidFill>
                            <a:latin typeface="Cambria Math" panose="02040503050406030204" pitchFamily="18" charset="0"/>
                          </a:rPr>
                          <m:t> </m:t>
                        </m:r>
                      </m:oMath>
                    </m:oMathPara>
                  </a14:m>
                  <a:endParaRPr lang="en-US" b="1" dirty="0">
                    <a:solidFill>
                      <a:schemeClr val="accent2"/>
                    </a:solidFill>
                  </a:endParaRPr>
                </a:p>
              </p:txBody>
            </p:sp>
          </mc:Choice>
          <mc:Fallback xmlns="">
            <p:sp>
              <p:nvSpPr>
                <p:cNvPr id="74" name="TextBox 73">
                  <a:extLst>
                    <a:ext uri="{FF2B5EF4-FFF2-40B4-BE49-F238E27FC236}">
                      <a16:creationId xmlns:a16="http://schemas.microsoft.com/office/drawing/2014/main" id="{5831EFF2-B8F7-CBB5-2DA9-0BF9A190A151}"/>
                    </a:ext>
                  </a:extLst>
                </p:cNvPr>
                <p:cNvSpPr txBox="1">
                  <a:spLocks noRot="1" noChangeAspect="1" noMove="1" noResize="1" noEditPoints="1" noAdjustHandles="1" noChangeArrowheads="1" noChangeShapeType="1" noTextEdit="1"/>
                </p:cNvSpPr>
                <p:nvPr/>
              </p:nvSpPr>
              <p:spPr>
                <a:xfrm>
                  <a:off x="9143730" y="4477001"/>
                  <a:ext cx="2090431" cy="289182"/>
                </a:xfrm>
                <a:prstGeom prst="rect">
                  <a:avLst/>
                </a:prstGeom>
                <a:blipFill>
                  <a:blip r:embed="rId35"/>
                  <a:stretch>
                    <a:fillRect t="-8333"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7422DFE-6824-1B8B-3C27-C0C32D36059A}"/>
                    </a:ext>
                  </a:extLst>
                </p:cNvPr>
                <p:cNvSpPr txBox="1"/>
                <p:nvPr/>
              </p:nvSpPr>
              <p:spPr>
                <a:xfrm>
                  <a:off x="7537726" y="4155215"/>
                  <a:ext cx="27764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75" name="TextBox 74">
                  <a:extLst>
                    <a:ext uri="{FF2B5EF4-FFF2-40B4-BE49-F238E27FC236}">
                      <a16:creationId xmlns:a16="http://schemas.microsoft.com/office/drawing/2014/main" id="{27422DFE-6824-1B8B-3C27-C0C32D36059A}"/>
                    </a:ext>
                  </a:extLst>
                </p:cNvPr>
                <p:cNvSpPr txBox="1">
                  <a:spLocks noRot="1" noChangeAspect="1" noMove="1" noResize="1" noEditPoints="1" noAdjustHandles="1" noChangeArrowheads="1" noChangeShapeType="1" noTextEdit="1"/>
                </p:cNvSpPr>
                <p:nvPr/>
              </p:nvSpPr>
              <p:spPr>
                <a:xfrm>
                  <a:off x="7537726" y="4155215"/>
                  <a:ext cx="277640"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2825613-BF39-6832-3E7F-4C49E9C30DBB}"/>
                    </a:ext>
                  </a:extLst>
                </p:cNvPr>
                <p:cNvSpPr txBox="1"/>
                <p:nvPr/>
              </p:nvSpPr>
              <p:spPr>
                <a:xfrm>
                  <a:off x="10584523" y="4150608"/>
                  <a:ext cx="27764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76" name="TextBox 75">
                  <a:extLst>
                    <a:ext uri="{FF2B5EF4-FFF2-40B4-BE49-F238E27FC236}">
                      <a16:creationId xmlns:a16="http://schemas.microsoft.com/office/drawing/2014/main" id="{32825613-BF39-6832-3E7F-4C49E9C30DBB}"/>
                    </a:ext>
                  </a:extLst>
                </p:cNvPr>
                <p:cNvSpPr txBox="1">
                  <a:spLocks noRot="1" noChangeAspect="1" noMove="1" noResize="1" noEditPoints="1" noAdjustHandles="1" noChangeArrowheads="1" noChangeShapeType="1" noTextEdit="1"/>
                </p:cNvSpPr>
                <p:nvPr/>
              </p:nvSpPr>
              <p:spPr>
                <a:xfrm>
                  <a:off x="10584523" y="4150608"/>
                  <a:ext cx="277640" cy="30777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2777F049-40D6-29CC-9750-9076E3950899}"/>
                    </a:ext>
                  </a:extLst>
                </p:cNvPr>
                <p:cNvSpPr txBox="1"/>
                <p:nvPr/>
              </p:nvSpPr>
              <p:spPr>
                <a:xfrm>
                  <a:off x="8840940" y="2947639"/>
                  <a:ext cx="6566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77" name="TextBox 76">
                  <a:extLst>
                    <a:ext uri="{FF2B5EF4-FFF2-40B4-BE49-F238E27FC236}">
                      <a16:creationId xmlns:a16="http://schemas.microsoft.com/office/drawing/2014/main" id="{2777F049-40D6-29CC-9750-9076E3950899}"/>
                    </a:ext>
                  </a:extLst>
                </p:cNvPr>
                <p:cNvSpPr txBox="1">
                  <a:spLocks noRot="1" noChangeAspect="1" noMove="1" noResize="1" noEditPoints="1" noAdjustHandles="1" noChangeArrowheads="1" noChangeShapeType="1" noTextEdit="1"/>
                </p:cNvSpPr>
                <p:nvPr/>
              </p:nvSpPr>
              <p:spPr>
                <a:xfrm>
                  <a:off x="8840940" y="2947639"/>
                  <a:ext cx="656696" cy="307777"/>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CA29F59-DA9C-61F3-EBA2-4CEFFB9FDA24}"/>
                    </a:ext>
                  </a:extLst>
                </p:cNvPr>
                <p:cNvSpPr txBox="1"/>
                <p:nvPr/>
              </p:nvSpPr>
              <p:spPr>
                <a:xfrm>
                  <a:off x="8836632" y="2457665"/>
                  <a:ext cx="656696" cy="2850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51" name="TextBox 50">
                  <a:extLst>
                    <a:ext uri="{FF2B5EF4-FFF2-40B4-BE49-F238E27FC236}">
                      <a16:creationId xmlns:a16="http://schemas.microsoft.com/office/drawing/2014/main" id="{5CA29F59-DA9C-61F3-EBA2-4CEFFB9FDA24}"/>
                    </a:ext>
                  </a:extLst>
                </p:cNvPr>
                <p:cNvSpPr txBox="1">
                  <a:spLocks noRot="1" noChangeAspect="1" noMove="1" noResize="1" noEditPoints="1" noAdjustHandles="1" noChangeArrowheads="1" noChangeShapeType="1" noTextEdit="1"/>
                </p:cNvSpPr>
                <p:nvPr/>
              </p:nvSpPr>
              <p:spPr>
                <a:xfrm>
                  <a:off x="8836632" y="2457665"/>
                  <a:ext cx="656696" cy="285080"/>
                </a:xfrm>
                <a:prstGeom prst="rect">
                  <a:avLst/>
                </a:prstGeom>
                <a:blipFill>
                  <a:blip r:embed="rId37"/>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EFBC61F-1490-3799-E4CA-AD63902012F7}"/>
                    </a:ext>
                  </a:extLst>
                </p:cNvPr>
                <p:cNvSpPr txBox="1"/>
                <p:nvPr/>
              </p:nvSpPr>
              <p:spPr>
                <a:xfrm>
                  <a:off x="7554469" y="4987182"/>
                  <a:ext cx="3361037" cy="830997"/>
                </a:xfrm>
                <a:prstGeom prst="rect">
                  <a:avLst/>
                </a:prstGeom>
                <a:noFill/>
              </p:spPr>
              <p:txBody>
                <a:bodyPr wrap="square" rtlCol="0">
                  <a:spAutoFit/>
                </a:bodyPr>
                <a:lstStyle/>
                <a:p>
                  <a:pPr algn="ctr"/>
                  <a:r>
                    <a:rPr lang="en-US" sz="2400" dirty="0">
                      <a:solidFill>
                        <a:schemeClr val="accent1"/>
                      </a:solidFill>
                    </a:rPr>
                    <a:t>Matrix </a:t>
                  </a:r>
                  <a14:m>
                    <m:oMath xmlns:m="http://schemas.openxmlformats.org/officeDocument/2006/math">
                      <m:r>
                        <a:rPr lang="en-US" sz="2400" b="1" i="1" smtClean="0">
                          <a:solidFill>
                            <a:schemeClr val="accent1"/>
                          </a:solidFill>
                          <a:latin typeface="Cambria Math" panose="02040503050406030204" pitchFamily="18" charset="0"/>
                        </a:rPr>
                        <m:t>𝒀</m:t>
                      </m:r>
                      <m:r>
                        <a:rPr lang="en-US" sz="2400" b="1" i="1" smtClean="0">
                          <a:solidFill>
                            <a:schemeClr val="accent1"/>
                          </a:solidFill>
                          <a:latin typeface="Cambria Math" panose="02040503050406030204" pitchFamily="18" charset="0"/>
                        </a:rPr>
                        <m:t>(</m:t>
                      </m:r>
                      <m:r>
                        <a:rPr lang="en-US" sz="2400" b="1" i="1" smtClean="0">
                          <a:solidFill>
                            <a:schemeClr val="accent1"/>
                          </a:solidFill>
                          <a:latin typeface="Cambria Math" panose="02040503050406030204" pitchFamily="18" charset="0"/>
                        </a:rPr>
                        <m:t>𝟏</m:t>
                      </m:r>
                      <m:r>
                        <a:rPr lang="en-US" sz="2400" b="1" i="1" smtClean="0">
                          <a:solidFill>
                            <a:schemeClr val="accent1"/>
                          </a:solidFill>
                          <a:latin typeface="Cambria Math" panose="02040503050406030204" pitchFamily="18" charset="0"/>
                        </a:rPr>
                        <m:t>)</m:t>
                      </m:r>
                    </m:oMath>
                  </a14:m>
                  <a:r>
                    <a:rPr lang="en-US" sz="2400" b="1" dirty="0">
                      <a:solidFill>
                        <a:schemeClr val="accent1"/>
                      </a:solidFill>
                    </a:rPr>
                    <a:t> </a:t>
                  </a:r>
                  <a:r>
                    <a:rPr lang="en-US" sz="2400" dirty="0">
                      <a:solidFill>
                        <a:schemeClr val="accent1"/>
                      </a:solidFill>
                    </a:rPr>
                    <a:t>of potential outcomes if treated</a:t>
                  </a:r>
                </a:p>
              </p:txBody>
            </p:sp>
          </mc:Choice>
          <mc:Fallback xmlns="">
            <p:sp>
              <p:nvSpPr>
                <p:cNvPr id="52" name="TextBox 51">
                  <a:extLst>
                    <a:ext uri="{FF2B5EF4-FFF2-40B4-BE49-F238E27FC236}">
                      <a16:creationId xmlns:a16="http://schemas.microsoft.com/office/drawing/2014/main" id="{CEFBC61F-1490-3799-E4CA-AD63902012F7}"/>
                    </a:ext>
                  </a:extLst>
                </p:cNvPr>
                <p:cNvSpPr txBox="1">
                  <a:spLocks noRot="1" noChangeAspect="1" noMove="1" noResize="1" noEditPoints="1" noAdjustHandles="1" noChangeArrowheads="1" noChangeShapeType="1" noTextEdit="1"/>
                </p:cNvSpPr>
                <p:nvPr/>
              </p:nvSpPr>
              <p:spPr>
                <a:xfrm>
                  <a:off x="7554469" y="4987182"/>
                  <a:ext cx="3361037" cy="830997"/>
                </a:xfrm>
                <a:prstGeom prst="rect">
                  <a:avLst/>
                </a:prstGeom>
                <a:blipFill>
                  <a:blip r:embed="rId38"/>
                  <a:stretch>
                    <a:fillRect l="-1128" t="-6061" r="-300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CFFB1CB-66B1-A6A7-821B-BE2B23B19F9C}"/>
                    </a:ext>
                  </a:extLst>
                </p:cNvPr>
                <p:cNvSpPr txBox="1"/>
                <p:nvPr/>
              </p:nvSpPr>
              <p:spPr>
                <a:xfrm>
                  <a:off x="8727929" y="4509094"/>
                  <a:ext cx="67833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US" sz="1600" dirty="0"/>
                </a:p>
              </p:txBody>
            </p:sp>
          </mc:Choice>
          <mc:Fallback xmlns="">
            <p:sp>
              <p:nvSpPr>
                <p:cNvPr id="47" name="TextBox 46">
                  <a:extLst>
                    <a:ext uri="{FF2B5EF4-FFF2-40B4-BE49-F238E27FC236}">
                      <a16:creationId xmlns:a16="http://schemas.microsoft.com/office/drawing/2014/main" id="{8CFFB1CB-66B1-A6A7-821B-BE2B23B19F9C}"/>
                    </a:ext>
                  </a:extLst>
                </p:cNvPr>
                <p:cNvSpPr txBox="1">
                  <a:spLocks noRot="1" noChangeAspect="1" noMove="1" noResize="1" noEditPoints="1" noAdjustHandles="1" noChangeArrowheads="1" noChangeShapeType="1" noTextEdit="1"/>
                </p:cNvSpPr>
                <p:nvPr/>
              </p:nvSpPr>
              <p:spPr>
                <a:xfrm>
                  <a:off x="8727929" y="4509094"/>
                  <a:ext cx="678338" cy="246221"/>
                </a:xfrm>
                <a:prstGeom prst="rect">
                  <a:avLst/>
                </a:prstGeom>
                <a:blipFill>
                  <a:blip r:embed="rId39"/>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475ABC1-3CC3-E01A-EF6B-493D0060787A}"/>
                    </a:ext>
                  </a:extLst>
                </p:cNvPr>
                <p:cNvSpPr txBox="1"/>
                <p:nvPr/>
              </p:nvSpPr>
              <p:spPr>
                <a:xfrm>
                  <a:off x="8308581" y="4458310"/>
                  <a:ext cx="6566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44" name="TextBox 43">
                  <a:extLst>
                    <a:ext uri="{FF2B5EF4-FFF2-40B4-BE49-F238E27FC236}">
                      <a16:creationId xmlns:a16="http://schemas.microsoft.com/office/drawing/2014/main" id="{F475ABC1-3CC3-E01A-EF6B-493D0060787A}"/>
                    </a:ext>
                  </a:extLst>
                </p:cNvPr>
                <p:cNvSpPr txBox="1">
                  <a:spLocks noRot="1" noChangeAspect="1" noMove="1" noResize="1" noEditPoints="1" noAdjustHandles="1" noChangeArrowheads="1" noChangeShapeType="1" noTextEdit="1"/>
                </p:cNvSpPr>
                <p:nvPr/>
              </p:nvSpPr>
              <p:spPr>
                <a:xfrm>
                  <a:off x="8308581" y="4458310"/>
                  <a:ext cx="656696" cy="307777"/>
                </a:xfrm>
                <a:prstGeom prst="rect">
                  <a:avLst/>
                </a:prstGeom>
                <a:blipFill>
                  <a:blip r:embed="rId40"/>
                  <a:stretch>
                    <a:fillRect/>
                  </a:stretch>
                </a:blipFill>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69E45A36-5C8D-57A9-F570-ADCE4BB1BC3D}"/>
                </a:ext>
              </a:extLst>
            </p:cNvPr>
            <p:cNvSpPr/>
            <p:nvPr/>
          </p:nvSpPr>
          <p:spPr>
            <a:xfrm>
              <a:off x="9174616" y="4411240"/>
              <a:ext cx="1935165" cy="410301"/>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B8830078-60A1-F1EE-AABB-A170138DE4C9}"/>
                </a:ext>
              </a:extLst>
            </p:cNvPr>
            <p:cNvCxnSpPr>
              <a:cxnSpLocks/>
              <a:endCxn id="72" idx="2"/>
            </p:cNvCxnSpPr>
            <p:nvPr/>
          </p:nvCxnSpPr>
          <p:spPr>
            <a:xfrm flipV="1">
              <a:off x="6523759" y="4746898"/>
              <a:ext cx="1160094" cy="1132486"/>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784D1086-9934-9D10-D9D7-AEEAC8DEDF51}"/>
              </a:ext>
            </a:extLst>
          </p:cNvPr>
          <p:cNvCxnSpPr>
            <a:cxnSpLocks/>
          </p:cNvCxnSpPr>
          <p:nvPr/>
        </p:nvCxnSpPr>
        <p:spPr>
          <a:xfrm flipH="1" flipV="1">
            <a:off x="4857040" y="4637590"/>
            <a:ext cx="1666719" cy="1241794"/>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3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A39443B-9F2F-F174-3991-4C26D196D5BD}"/>
              </a:ext>
            </a:extLst>
          </p:cNvPr>
          <p:cNvSpPr/>
          <p:nvPr/>
        </p:nvSpPr>
        <p:spPr>
          <a:xfrm>
            <a:off x="10348043" y="6057726"/>
            <a:ext cx="1867538" cy="781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E68863E-6EBD-F48D-6995-4D1E9B93AB6F}"/>
              </a:ext>
            </a:extLst>
          </p:cNvPr>
          <p:cNvSpPr>
            <a:spLocks noGrp="1"/>
          </p:cNvSpPr>
          <p:nvPr>
            <p:ph type="title"/>
          </p:nvPr>
        </p:nvSpPr>
        <p:spPr>
          <a:xfrm>
            <a:off x="781934" y="0"/>
            <a:ext cx="10515600" cy="1325563"/>
          </a:xfrm>
        </p:spPr>
        <p:txBody>
          <a:bodyPr/>
          <a:lstStyle/>
          <a:p>
            <a:r>
              <a:rPr lang="en-US" dirty="0"/>
              <a:t>What question do we want to answer?</a:t>
            </a:r>
          </a:p>
        </p:txBody>
      </p:sp>
      <p:sp>
        <p:nvSpPr>
          <p:cNvPr id="3" name="Content Placeholder 2">
            <a:extLst>
              <a:ext uri="{FF2B5EF4-FFF2-40B4-BE49-F238E27FC236}">
                <a16:creationId xmlns:a16="http://schemas.microsoft.com/office/drawing/2014/main" id="{A4819827-FE38-275E-B89B-871056F4711B}"/>
              </a:ext>
            </a:extLst>
          </p:cNvPr>
          <p:cNvSpPr>
            <a:spLocks noGrp="1"/>
          </p:cNvSpPr>
          <p:nvPr>
            <p:ph idx="1"/>
          </p:nvPr>
        </p:nvSpPr>
        <p:spPr>
          <a:xfrm>
            <a:off x="809100" y="1265311"/>
            <a:ext cx="10515600" cy="4351338"/>
          </a:xfrm>
        </p:spPr>
        <p:txBody>
          <a:bodyPr/>
          <a:lstStyle/>
          <a:p>
            <a:r>
              <a:rPr lang="en-US" dirty="0"/>
              <a:t>What would have happened to the treated units otherwise?</a:t>
            </a:r>
          </a:p>
          <a:p>
            <a:pPr lvl="1"/>
            <a:r>
              <a:rPr lang="en-US" b="1" dirty="0">
                <a:solidFill>
                  <a:schemeClr val="accent1"/>
                </a:solidFill>
              </a:rPr>
              <a:t>ATT</a:t>
            </a:r>
            <a:r>
              <a:rPr lang="en-US" dirty="0">
                <a:solidFill>
                  <a:schemeClr val="accent1"/>
                </a:solidFill>
              </a:rPr>
              <a:t> = Average Treatment Effect among the Treated = </a:t>
            </a:r>
          </a:p>
          <a:p>
            <a:endParaRPr lang="en-US" dirty="0"/>
          </a:p>
        </p:txBody>
      </p:sp>
      <p:grpSp>
        <p:nvGrpSpPr>
          <p:cNvPr id="37" name="Group 36">
            <a:extLst>
              <a:ext uri="{FF2B5EF4-FFF2-40B4-BE49-F238E27FC236}">
                <a16:creationId xmlns:a16="http://schemas.microsoft.com/office/drawing/2014/main" id="{132D2870-ED72-E659-C5D4-FB32213B5B7C}"/>
              </a:ext>
            </a:extLst>
          </p:cNvPr>
          <p:cNvGrpSpPr/>
          <p:nvPr/>
        </p:nvGrpSpPr>
        <p:grpSpPr>
          <a:xfrm>
            <a:off x="305622" y="3610596"/>
            <a:ext cx="3711712" cy="2934759"/>
            <a:chOff x="6267951" y="2048610"/>
            <a:chExt cx="5843440" cy="3846330"/>
          </a:xfrm>
        </p:grpSpPr>
        <p:grpSp>
          <p:nvGrpSpPr>
            <p:cNvPr id="4" name="Group 3">
              <a:extLst>
                <a:ext uri="{FF2B5EF4-FFF2-40B4-BE49-F238E27FC236}">
                  <a16:creationId xmlns:a16="http://schemas.microsoft.com/office/drawing/2014/main" id="{BAF8C99D-3C2F-6DCF-9508-E7170F8D19B5}"/>
                </a:ext>
              </a:extLst>
            </p:cNvPr>
            <p:cNvGrpSpPr/>
            <p:nvPr/>
          </p:nvGrpSpPr>
          <p:grpSpPr>
            <a:xfrm>
              <a:off x="6267951" y="2048610"/>
              <a:ext cx="5843440" cy="3846330"/>
              <a:chOff x="6783253" y="2048610"/>
              <a:chExt cx="5843440" cy="3846330"/>
            </a:xfrm>
          </p:grpSpPr>
          <p:grpSp>
            <p:nvGrpSpPr>
              <p:cNvPr id="5" name="Group 4">
                <a:extLst>
                  <a:ext uri="{FF2B5EF4-FFF2-40B4-BE49-F238E27FC236}">
                    <a16:creationId xmlns:a16="http://schemas.microsoft.com/office/drawing/2014/main" id="{83F51E44-5C7C-348F-49C5-6D197448F7EF}"/>
                  </a:ext>
                </a:extLst>
              </p:cNvPr>
              <p:cNvGrpSpPr/>
              <p:nvPr/>
            </p:nvGrpSpPr>
            <p:grpSpPr>
              <a:xfrm>
                <a:off x="7062142" y="2048610"/>
                <a:ext cx="4797416" cy="3242480"/>
                <a:chOff x="1727371" y="2494059"/>
                <a:chExt cx="4797416" cy="3242480"/>
              </a:xfrm>
            </p:grpSpPr>
            <p:sp>
              <p:nvSpPr>
                <p:cNvPr id="12" name="Rectangle 11">
                  <a:extLst>
                    <a:ext uri="{FF2B5EF4-FFF2-40B4-BE49-F238E27FC236}">
                      <a16:creationId xmlns:a16="http://schemas.microsoft.com/office/drawing/2014/main" id="{692B672C-CE23-B9D4-FA8F-ED1CA220A02B}"/>
                    </a:ext>
                  </a:extLst>
                </p:cNvPr>
                <p:cNvSpPr/>
                <p:nvPr/>
              </p:nvSpPr>
              <p:spPr>
                <a:xfrm>
                  <a:off x="2275669" y="3043251"/>
                  <a:ext cx="4249118" cy="269328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a:extLst>
                    <a:ext uri="{FF2B5EF4-FFF2-40B4-BE49-F238E27FC236}">
                      <a16:creationId xmlns:a16="http://schemas.microsoft.com/office/drawing/2014/main" id="{3112D2DD-56AC-5EF7-A9BB-0F74F80A8D64}"/>
                    </a:ext>
                  </a:extLst>
                </p:cNvPr>
                <p:cNvSpPr txBox="1"/>
                <p:nvPr/>
              </p:nvSpPr>
              <p:spPr>
                <a:xfrm>
                  <a:off x="1727371" y="3119729"/>
                  <a:ext cx="485046" cy="1210127"/>
                </a:xfrm>
                <a:prstGeom prst="rect">
                  <a:avLst/>
                </a:prstGeom>
                <a:noFill/>
              </p:spPr>
              <p:txBody>
                <a:bodyPr wrap="none" rtlCol="0">
                  <a:spAutoFit/>
                </a:bodyPr>
                <a:lstStyle/>
                <a:p>
                  <a:r>
                    <a:rPr lang="en-US" b="1" dirty="0"/>
                    <a:t>1</a:t>
                  </a:r>
                </a:p>
                <a:p>
                  <a:r>
                    <a:rPr lang="en-US" b="1" dirty="0"/>
                    <a:t>2</a:t>
                  </a:r>
                </a:p>
                <a:p>
                  <a:r>
                    <a:rPr lang="en-US" b="1" dirty="0"/>
                    <a:t>3</a:t>
                  </a:r>
                </a:p>
              </p:txBody>
            </p:sp>
            <p:sp>
              <p:nvSpPr>
                <p:cNvPr id="14" name="TextBox 13">
                  <a:extLst>
                    <a:ext uri="{FF2B5EF4-FFF2-40B4-BE49-F238E27FC236}">
                      <a16:creationId xmlns:a16="http://schemas.microsoft.com/office/drawing/2014/main" id="{FC28F3E6-C86F-E289-B42C-BE9065A326D2}"/>
                    </a:ext>
                  </a:extLst>
                </p:cNvPr>
                <p:cNvSpPr txBox="1"/>
                <p:nvPr/>
              </p:nvSpPr>
              <p:spPr>
                <a:xfrm>
                  <a:off x="1807832" y="5131775"/>
                  <a:ext cx="500188" cy="484051"/>
                </a:xfrm>
                <a:prstGeom prst="rect">
                  <a:avLst/>
                </a:prstGeom>
                <a:noFill/>
              </p:spPr>
              <p:txBody>
                <a:bodyPr wrap="none" rtlCol="0">
                  <a:spAutoFit/>
                </a:bodyPr>
                <a:lstStyle/>
                <a:p>
                  <a:r>
                    <a:rPr lang="en-US" b="1" dirty="0"/>
                    <a:t>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06ACBA-6D2A-DF44-EC85-4E6F896B0C4B}"/>
                        </a:ext>
                      </a:extLst>
                    </p:cNvPr>
                    <p:cNvSpPr txBox="1"/>
                    <p:nvPr/>
                  </p:nvSpPr>
                  <p:spPr>
                    <a:xfrm>
                      <a:off x="1856429" y="4808794"/>
                      <a:ext cx="437096" cy="403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15" name="TextBox 14">
                      <a:extLst>
                        <a:ext uri="{FF2B5EF4-FFF2-40B4-BE49-F238E27FC236}">
                          <a16:creationId xmlns:a16="http://schemas.microsoft.com/office/drawing/2014/main" id="{3506ACBA-6D2A-DF44-EC85-4E6F896B0C4B}"/>
                        </a:ext>
                      </a:extLst>
                    </p:cNvPr>
                    <p:cNvSpPr txBox="1">
                      <a:spLocks noRot="1" noChangeAspect="1" noMove="1" noResize="1" noEditPoints="1" noAdjustHandles="1" noChangeArrowheads="1" noChangeShapeType="1" noTextEdit="1"/>
                    </p:cNvSpPr>
                    <p:nvPr/>
                  </p:nvSpPr>
                  <p:spPr>
                    <a:xfrm>
                      <a:off x="1856429" y="4808794"/>
                      <a:ext cx="437096" cy="4033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A3F8FD-EAA8-4120-DA7D-E7303DD63DC0}"/>
                        </a:ext>
                      </a:extLst>
                    </p:cNvPr>
                    <p:cNvSpPr txBox="1"/>
                    <p:nvPr/>
                  </p:nvSpPr>
                  <p:spPr>
                    <a:xfrm>
                      <a:off x="2206205" y="2530601"/>
                      <a:ext cx="721672" cy="48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dirty="0"/>
                    </a:p>
                  </p:txBody>
                </p:sp>
              </mc:Choice>
              <mc:Fallback xmlns="">
                <p:sp>
                  <p:nvSpPr>
                    <p:cNvPr id="17" name="TextBox 16">
                      <a:extLst>
                        <a:ext uri="{FF2B5EF4-FFF2-40B4-BE49-F238E27FC236}">
                          <a16:creationId xmlns:a16="http://schemas.microsoft.com/office/drawing/2014/main" id="{B3A3F8FD-EAA8-4120-DA7D-E7303DD63DC0}"/>
                        </a:ext>
                      </a:extLst>
                    </p:cNvPr>
                    <p:cNvSpPr txBox="1">
                      <a:spLocks noRot="1" noChangeAspect="1" noMove="1" noResize="1" noEditPoints="1" noAdjustHandles="1" noChangeArrowheads="1" noChangeShapeType="1" noTextEdit="1"/>
                    </p:cNvSpPr>
                    <p:nvPr/>
                  </p:nvSpPr>
                  <p:spPr>
                    <a:xfrm>
                      <a:off x="2206205" y="2530601"/>
                      <a:ext cx="721672" cy="4840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C56F55-A516-231B-F572-E3A9BBF34A56}"/>
                        </a:ext>
                      </a:extLst>
                    </p:cNvPr>
                    <p:cNvSpPr txBox="1"/>
                    <p:nvPr/>
                  </p:nvSpPr>
                  <p:spPr>
                    <a:xfrm>
                      <a:off x="3071462" y="2508868"/>
                      <a:ext cx="721672" cy="48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m:t>
                            </m:r>
                          </m:oMath>
                        </m:oMathPara>
                      </a14:m>
                      <a:endParaRPr lang="en-US" b="1" dirty="0"/>
                    </a:p>
                  </p:txBody>
                </p:sp>
              </mc:Choice>
              <mc:Fallback xmlns="">
                <p:sp>
                  <p:nvSpPr>
                    <p:cNvPr id="18" name="TextBox 17">
                      <a:extLst>
                        <a:ext uri="{FF2B5EF4-FFF2-40B4-BE49-F238E27FC236}">
                          <a16:creationId xmlns:a16="http://schemas.microsoft.com/office/drawing/2014/main" id="{68C56F55-A516-231B-F572-E3A9BBF34A56}"/>
                        </a:ext>
                      </a:extLst>
                    </p:cNvPr>
                    <p:cNvSpPr txBox="1">
                      <a:spLocks noRot="1" noChangeAspect="1" noMove="1" noResize="1" noEditPoints="1" noAdjustHandles="1" noChangeArrowheads="1" noChangeShapeType="1" noTextEdit="1"/>
                    </p:cNvSpPr>
                    <p:nvPr/>
                  </p:nvSpPr>
                  <p:spPr>
                    <a:xfrm>
                      <a:off x="3071462" y="2508868"/>
                      <a:ext cx="721672" cy="4840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0C39F17-9C74-9EEB-6B52-8DE0536335E7}"/>
                        </a:ext>
                      </a:extLst>
                    </p:cNvPr>
                    <p:cNvSpPr txBox="1"/>
                    <p:nvPr/>
                  </p:nvSpPr>
                  <p:spPr>
                    <a:xfrm>
                      <a:off x="5575901" y="2494059"/>
                      <a:ext cx="721672" cy="48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p:txBody>
                </p:sp>
              </mc:Choice>
              <mc:Fallback xmlns="">
                <p:sp>
                  <p:nvSpPr>
                    <p:cNvPr id="19" name="TextBox 18">
                      <a:extLst>
                        <a:ext uri="{FF2B5EF4-FFF2-40B4-BE49-F238E27FC236}">
                          <a16:creationId xmlns:a16="http://schemas.microsoft.com/office/drawing/2014/main" id="{D0C39F17-9C74-9EEB-6B52-8DE0536335E7}"/>
                        </a:ext>
                      </a:extLst>
                    </p:cNvPr>
                    <p:cNvSpPr txBox="1">
                      <a:spLocks noRot="1" noChangeAspect="1" noMove="1" noResize="1" noEditPoints="1" noAdjustHandles="1" noChangeArrowheads="1" noChangeShapeType="1" noTextEdit="1"/>
                    </p:cNvSpPr>
                    <p:nvPr/>
                  </p:nvSpPr>
                  <p:spPr>
                    <a:xfrm>
                      <a:off x="5575901" y="2494059"/>
                      <a:ext cx="721672" cy="48405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6A6D28-13B7-9C74-1FE7-9A4DB2B5BB61}"/>
                        </a:ext>
                      </a:extLst>
                    </p:cNvPr>
                    <p:cNvSpPr txBox="1"/>
                    <p:nvPr/>
                  </p:nvSpPr>
                  <p:spPr>
                    <a:xfrm>
                      <a:off x="2368565" y="3233674"/>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0" name="TextBox 19">
                      <a:extLst>
                        <a:ext uri="{FF2B5EF4-FFF2-40B4-BE49-F238E27FC236}">
                          <a16:creationId xmlns:a16="http://schemas.microsoft.com/office/drawing/2014/main" id="{416A6D28-13B7-9C74-1FE7-9A4DB2B5BB61}"/>
                        </a:ext>
                      </a:extLst>
                    </p:cNvPr>
                    <p:cNvSpPr txBox="1">
                      <a:spLocks noRot="1" noChangeAspect="1" noMove="1" noResize="1" noEditPoints="1" noAdjustHandles="1" noChangeArrowheads="1" noChangeShapeType="1" noTextEdit="1"/>
                    </p:cNvSpPr>
                    <p:nvPr/>
                  </p:nvSpPr>
                  <p:spPr>
                    <a:xfrm>
                      <a:off x="2368565" y="3233674"/>
                      <a:ext cx="656855" cy="322700"/>
                    </a:xfrm>
                    <a:prstGeom prst="rect">
                      <a:avLst/>
                    </a:prstGeom>
                    <a:blipFill>
                      <a:blip r:embed="rId7"/>
                      <a:stretch>
                        <a:fillRect b="-1000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C6E52B71-5B8A-BAFC-B6F0-FB9D563888D3}"/>
                    </a:ext>
                  </a:extLst>
                </p:cNvPr>
                <p:cNvSpPr txBox="1"/>
                <p:nvPr/>
              </p:nvSpPr>
              <p:spPr>
                <a:xfrm>
                  <a:off x="6096001" y="3338190"/>
                  <a:ext cx="258306" cy="403376"/>
                </a:xfrm>
                <a:prstGeom prst="rect">
                  <a:avLst/>
                </a:prstGeom>
                <a:noFill/>
              </p:spPr>
              <p:txBody>
                <a:bodyPr wrap="square" rtlCol="0">
                  <a:spAutoFit/>
                </a:bodyPr>
                <a:lstStyle/>
                <a:p>
                  <a:endParaRPr lang="en-US" sz="14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A2C980-2F80-738B-95AD-725BD6918E33}"/>
                        </a:ext>
                      </a:extLst>
                    </p:cNvPr>
                    <p:cNvSpPr txBox="1"/>
                    <p:nvPr/>
                  </p:nvSpPr>
                  <p:spPr>
                    <a:xfrm>
                      <a:off x="3121569" y="3233674"/>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2" name="TextBox 21">
                      <a:extLst>
                        <a:ext uri="{FF2B5EF4-FFF2-40B4-BE49-F238E27FC236}">
                          <a16:creationId xmlns:a16="http://schemas.microsoft.com/office/drawing/2014/main" id="{2FA2C980-2F80-738B-95AD-725BD6918E33}"/>
                        </a:ext>
                      </a:extLst>
                    </p:cNvPr>
                    <p:cNvSpPr txBox="1">
                      <a:spLocks noRot="1" noChangeAspect="1" noMove="1" noResize="1" noEditPoints="1" noAdjustHandles="1" noChangeArrowheads="1" noChangeShapeType="1" noTextEdit="1"/>
                    </p:cNvSpPr>
                    <p:nvPr/>
                  </p:nvSpPr>
                  <p:spPr>
                    <a:xfrm>
                      <a:off x="3121569" y="3233674"/>
                      <a:ext cx="656855" cy="322700"/>
                    </a:xfrm>
                    <a:prstGeom prst="rect">
                      <a:avLst/>
                    </a:prstGeom>
                    <a:blipFill>
                      <a:blip r:embed="rId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9762C3C-0800-0EEA-12E3-77CFC58B0D76}"/>
                        </a:ext>
                      </a:extLst>
                    </p:cNvPr>
                    <p:cNvSpPr txBox="1"/>
                    <p:nvPr/>
                  </p:nvSpPr>
                  <p:spPr>
                    <a:xfrm>
                      <a:off x="5608308" y="3233674"/>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3" name="TextBox 22">
                      <a:extLst>
                        <a:ext uri="{FF2B5EF4-FFF2-40B4-BE49-F238E27FC236}">
                          <a16:creationId xmlns:a16="http://schemas.microsoft.com/office/drawing/2014/main" id="{E9762C3C-0800-0EEA-12E3-77CFC58B0D76}"/>
                        </a:ext>
                      </a:extLst>
                    </p:cNvPr>
                    <p:cNvSpPr txBox="1">
                      <a:spLocks noRot="1" noChangeAspect="1" noMove="1" noResize="1" noEditPoints="1" noAdjustHandles="1" noChangeArrowheads="1" noChangeShapeType="1" noTextEdit="1"/>
                    </p:cNvSpPr>
                    <p:nvPr/>
                  </p:nvSpPr>
                  <p:spPr>
                    <a:xfrm>
                      <a:off x="5608308" y="3233674"/>
                      <a:ext cx="656855" cy="322700"/>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F42344-579A-8319-FD62-CA62AF51651A}"/>
                        </a:ext>
                      </a:extLst>
                    </p:cNvPr>
                    <p:cNvSpPr txBox="1"/>
                    <p:nvPr/>
                  </p:nvSpPr>
                  <p:spPr>
                    <a:xfrm>
                      <a:off x="2400973" y="3710679"/>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4" name="TextBox 23">
                      <a:extLst>
                        <a:ext uri="{FF2B5EF4-FFF2-40B4-BE49-F238E27FC236}">
                          <a16:creationId xmlns:a16="http://schemas.microsoft.com/office/drawing/2014/main" id="{A1F42344-579A-8319-FD62-CA62AF51651A}"/>
                        </a:ext>
                      </a:extLst>
                    </p:cNvPr>
                    <p:cNvSpPr txBox="1">
                      <a:spLocks noRot="1" noChangeAspect="1" noMove="1" noResize="1" noEditPoints="1" noAdjustHandles="1" noChangeArrowheads="1" noChangeShapeType="1" noTextEdit="1"/>
                    </p:cNvSpPr>
                    <p:nvPr/>
                  </p:nvSpPr>
                  <p:spPr>
                    <a:xfrm>
                      <a:off x="2400973" y="3710679"/>
                      <a:ext cx="656855" cy="322700"/>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35BDB9-2DC1-1057-7DBA-09B340859A2D}"/>
                        </a:ext>
                      </a:extLst>
                    </p:cNvPr>
                    <p:cNvSpPr txBox="1"/>
                    <p:nvPr/>
                  </p:nvSpPr>
                  <p:spPr>
                    <a:xfrm>
                      <a:off x="3153978" y="3710679"/>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5" name="TextBox 24">
                      <a:extLst>
                        <a:ext uri="{FF2B5EF4-FFF2-40B4-BE49-F238E27FC236}">
                          <a16:creationId xmlns:a16="http://schemas.microsoft.com/office/drawing/2014/main" id="{4C35BDB9-2DC1-1057-7DBA-09B340859A2D}"/>
                        </a:ext>
                      </a:extLst>
                    </p:cNvPr>
                    <p:cNvSpPr txBox="1">
                      <a:spLocks noRot="1" noChangeAspect="1" noMove="1" noResize="1" noEditPoints="1" noAdjustHandles="1" noChangeArrowheads="1" noChangeShapeType="1" noTextEdit="1"/>
                    </p:cNvSpPr>
                    <p:nvPr/>
                  </p:nvSpPr>
                  <p:spPr>
                    <a:xfrm>
                      <a:off x="3153978" y="3710679"/>
                      <a:ext cx="656855" cy="322700"/>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40124F5-D960-C2B3-F59C-4AD113F68C35}"/>
                        </a:ext>
                      </a:extLst>
                    </p:cNvPr>
                    <p:cNvSpPr txBox="1"/>
                    <p:nvPr/>
                  </p:nvSpPr>
                  <p:spPr>
                    <a:xfrm>
                      <a:off x="5640716" y="3710679"/>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6" name="TextBox 25">
                      <a:extLst>
                        <a:ext uri="{FF2B5EF4-FFF2-40B4-BE49-F238E27FC236}">
                          <a16:creationId xmlns:a16="http://schemas.microsoft.com/office/drawing/2014/main" id="{240124F5-D960-C2B3-F59C-4AD113F68C35}"/>
                        </a:ext>
                      </a:extLst>
                    </p:cNvPr>
                    <p:cNvSpPr txBox="1">
                      <a:spLocks noRot="1" noChangeAspect="1" noMove="1" noResize="1" noEditPoints="1" noAdjustHandles="1" noChangeArrowheads="1" noChangeShapeType="1" noTextEdit="1"/>
                    </p:cNvSpPr>
                    <p:nvPr/>
                  </p:nvSpPr>
                  <p:spPr>
                    <a:xfrm>
                      <a:off x="5640716" y="3710679"/>
                      <a:ext cx="656855" cy="322700"/>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86411D0-16ED-DE22-FDA9-6E398E7E5F0F}"/>
                        </a:ext>
                      </a:extLst>
                    </p:cNvPr>
                    <p:cNvSpPr txBox="1"/>
                    <p:nvPr/>
                  </p:nvSpPr>
                  <p:spPr>
                    <a:xfrm>
                      <a:off x="2400973" y="4248182"/>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7" name="TextBox 26">
                      <a:extLst>
                        <a:ext uri="{FF2B5EF4-FFF2-40B4-BE49-F238E27FC236}">
                          <a16:creationId xmlns:a16="http://schemas.microsoft.com/office/drawing/2014/main" id="{E86411D0-16ED-DE22-FDA9-6E398E7E5F0F}"/>
                        </a:ext>
                      </a:extLst>
                    </p:cNvPr>
                    <p:cNvSpPr txBox="1">
                      <a:spLocks noRot="1" noChangeAspect="1" noMove="1" noResize="1" noEditPoints="1" noAdjustHandles="1" noChangeArrowheads="1" noChangeShapeType="1" noTextEdit="1"/>
                    </p:cNvSpPr>
                    <p:nvPr/>
                  </p:nvSpPr>
                  <p:spPr>
                    <a:xfrm>
                      <a:off x="2400973" y="4248182"/>
                      <a:ext cx="656855" cy="322700"/>
                    </a:xfrm>
                    <a:prstGeom prst="rect">
                      <a:avLst/>
                    </a:prstGeom>
                    <a:blipFill>
                      <a:blip r:embed="rId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5557159-7A4D-6493-F4DE-20ECBC7A9AFB}"/>
                        </a:ext>
                      </a:extLst>
                    </p:cNvPr>
                    <p:cNvSpPr txBox="1"/>
                    <p:nvPr/>
                  </p:nvSpPr>
                  <p:spPr>
                    <a:xfrm>
                      <a:off x="3153978" y="4248182"/>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8" name="TextBox 27">
                      <a:extLst>
                        <a:ext uri="{FF2B5EF4-FFF2-40B4-BE49-F238E27FC236}">
                          <a16:creationId xmlns:a16="http://schemas.microsoft.com/office/drawing/2014/main" id="{75557159-7A4D-6493-F4DE-20ECBC7A9AFB}"/>
                        </a:ext>
                      </a:extLst>
                    </p:cNvPr>
                    <p:cNvSpPr txBox="1">
                      <a:spLocks noRot="1" noChangeAspect="1" noMove="1" noResize="1" noEditPoints="1" noAdjustHandles="1" noChangeArrowheads="1" noChangeShapeType="1" noTextEdit="1"/>
                    </p:cNvSpPr>
                    <p:nvPr/>
                  </p:nvSpPr>
                  <p:spPr>
                    <a:xfrm>
                      <a:off x="3153978" y="4248182"/>
                      <a:ext cx="656855" cy="322700"/>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8DEF9A-FD9A-77DF-FEFF-E5D4F6B04B24}"/>
                        </a:ext>
                      </a:extLst>
                    </p:cNvPr>
                    <p:cNvSpPr txBox="1"/>
                    <p:nvPr/>
                  </p:nvSpPr>
                  <p:spPr>
                    <a:xfrm>
                      <a:off x="5640716" y="4248182"/>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29" name="TextBox 28">
                      <a:extLst>
                        <a:ext uri="{FF2B5EF4-FFF2-40B4-BE49-F238E27FC236}">
                          <a16:creationId xmlns:a16="http://schemas.microsoft.com/office/drawing/2014/main" id="{DB8DEF9A-FD9A-77DF-FEFF-E5D4F6B04B24}"/>
                        </a:ext>
                      </a:extLst>
                    </p:cNvPr>
                    <p:cNvSpPr txBox="1">
                      <a:spLocks noRot="1" noChangeAspect="1" noMove="1" noResize="1" noEditPoints="1" noAdjustHandles="1" noChangeArrowheads="1" noChangeShapeType="1" noTextEdit="1"/>
                    </p:cNvSpPr>
                    <p:nvPr/>
                  </p:nvSpPr>
                  <p:spPr>
                    <a:xfrm>
                      <a:off x="5640716" y="4248182"/>
                      <a:ext cx="656855" cy="322700"/>
                    </a:xfrm>
                    <a:prstGeom prst="rect">
                      <a:avLst/>
                    </a:prstGeom>
                    <a:blipFill>
                      <a:blip r:embed="rId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3413AD-4CBD-923C-2FB7-7E4E0537AD0D}"/>
                        </a:ext>
                      </a:extLst>
                    </p:cNvPr>
                    <p:cNvSpPr txBox="1"/>
                    <p:nvPr/>
                  </p:nvSpPr>
                  <p:spPr>
                    <a:xfrm>
                      <a:off x="2406232" y="5256350"/>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30" name="TextBox 29">
                      <a:extLst>
                        <a:ext uri="{FF2B5EF4-FFF2-40B4-BE49-F238E27FC236}">
                          <a16:creationId xmlns:a16="http://schemas.microsoft.com/office/drawing/2014/main" id="{6C3413AD-4CBD-923C-2FB7-7E4E0537AD0D}"/>
                        </a:ext>
                      </a:extLst>
                    </p:cNvPr>
                    <p:cNvSpPr txBox="1">
                      <a:spLocks noRot="1" noChangeAspect="1" noMove="1" noResize="1" noEditPoints="1" noAdjustHandles="1" noChangeArrowheads="1" noChangeShapeType="1" noTextEdit="1"/>
                    </p:cNvSpPr>
                    <p:nvPr/>
                  </p:nvSpPr>
                  <p:spPr>
                    <a:xfrm>
                      <a:off x="2406232" y="5256350"/>
                      <a:ext cx="656855" cy="322700"/>
                    </a:xfrm>
                    <a:prstGeom prst="rect">
                      <a:avLst/>
                    </a:prstGeom>
                    <a:blipFill>
                      <a:blip r:embed="rId12"/>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746E6A0-B89D-089D-0AEE-09404F6E3685}"/>
                        </a:ext>
                      </a:extLst>
                    </p:cNvPr>
                    <p:cNvSpPr txBox="1"/>
                    <p:nvPr/>
                  </p:nvSpPr>
                  <p:spPr>
                    <a:xfrm>
                      <a:off x="3159238" y="5256350"/>
                      <a:ext cx="656855"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31" name="TextBox 30">
                      <a:extLst>
                        <a:ext uri="{FF2B5EF4-FFF2-40B4-BE49-F238E27FC236}">
                          <a16:creationId xmlns:a16="http://schemas.microsoft.com/office/drawing/2014/main" id="{9746E6A0-B89D-089D-0AEE-09404F6E3685}"/>
                        </a:ext>
                      </a:extLst>
                    </p:cNvPr>
                    <p:cNvSpPr txBox="1">
                      <a:spLocks noRot="1" noChangeAspect="1" noMove="1" noResize="1" noEditPoints="1" noAdjustHandles="1" noChangeArrowheads="1" noChangeShapeType="1" noTextEdit="1"/>
                    </p:cNvSpPr>
                    <p:nvPr/>
                  </p:nvSpPr>
                  <p:spPr>
                    <a:xfrm>
                      <a:off x="3159238" y="5256350"/>
                      <a:ext cx="656855" cy="322700"/>
                    </a:xfrm>
                    <a:prstGeom prst="rect">
                      <a:avLst/>
                    </a:prstGeom>
                    <a:blipFill>
                      <a:blip r:embed="rId13"/>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D21401C-F234-5F19-E35B-7B053704AB21}"/>
                        </a:ext>
                      </a:extLst>
                    </p:cNvPr>
                    <p:cNvSpPr txBox="1"/>
                    <p:nvPr/>
                  </p:nvSpPr>
                  <p:spPr>
                    <a:xfrm>
                      <a:off x="5645975" y="5256350"/>
                      <a:ext cx="656855" cy="3630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𝟏</m:t>
                            </m:r>
                          </m:oMath>
                        </m:oMathPara>
                      </a14:m>
                      <a:endParaRPr lang="en-US" b="1" dirty="0">
                        <a:solidFill>
                          <a:schemeClr val="accent2"/>
                        </a:solidFill>
                      </a:endParaRPr>
                    </a:p>
                  </p:txBody>
                </p:sp>
              </mc:Choice>
              <mc:Fallback xmlns="">
                <p:sp>
                  <p:nvSpPr>
                    <p:cNvPr id="32" name="TextBox 31">
                      <a:extLst>
                        <a:ext uri="{FF2B5EF4-FFF2-40B4-BE49-F238E27FC236}">
                          <a16:creationId xmlns:a16="http://schemas.microsoft.com/office/drawing/2014/main" id="{ED21401C-F234-5F19-E35B-7B053704AB21}"/>
                        </a:ext>
                      </a:extLst>
                    </p:cNvPr>
                    <p:cNvSpPr txBox="1">
                      <a:spLocks noRot="1" noChangeAspect="1" noMove="1" noResize="1" noEditPoints="1" noAdjustHandles="1" noChangeArrowheads="1" noChangeShapeType="1" noTextEdit="1"/>
                    </p:cNvSpPr>
                    <p:nvPr/>
                  </p:nvSpPr>
                  <p:spPr>
                    <a:xfrm>
                      <a:off x="5645975" y="5256350"/>
                      <a:ext cx="656855" cy="363038"/>
                    </a:xfrm>
                    <a:prstGeom prst="rect">
                      <a:avLst/>
                    </a:prstGeom>
                    <a:blipFill>
                      <a:blip r:embed="rId1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CAA66B3-0500-231F-BD7B-75673F9CBE9C}"/>
                        </a:ext>
                      </a:extLst>
                    </p:cNvPr>
                    <p:cNvSpPr txBox="1"/>
                    <p:nvPr/>
                  </p:nvSpPr>
                  <p:spPr>
                    <a:xfrm>
                      <a:off x="2545349" y="4808792"/>
                      <a:ext cx="437096" cy="403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33" name="TextBox 32">
                      <a:extLst>
                        <a:ext uri="{FF2B5EF4-FFF2-40B4-BE49-F238E27FC236}">
                          <a16:creationId xmlns:a16="http://schemas.microsoft.com/office/drawing/2014/main" id="{FCAA66B3-0500-231F-BD7B-75673F9CBE9C}"/>
                        </a:ext>
                      </a:extLst>
                    </p:cNvPr>
                    <p:cNvSpPr txBox="1">
                      <a:spLocks noRot="1" noChangeAspect="1" noMove="1" noResize="1" noEditPoints="1" noAdjustHandles="1" noChangeArrowheads="1" noChangeShapeType="1" noTextEdit="1"/>
                    </p:cNvSpPr>
                    <p:nvPr/>
                  </p:nvSpPr>
                  <p:spPr>
                    <a:xfrm>
                      <a:off x="2545349" y="4808792"/>
                      <a:ext cx="437096" cy="40337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A6E6241-7068-1CCD-63E7-C2C651851C64}"/>
                        </a:ext>
                      </a:extLst>
                    </p:cNvPr>
                    <p:cNvSpPr txBox="1"/>
                    <p:nvPr/>
                  </p:nvSpPr>
                  <p:spPr>
                    <a:xfrm>
                      <a:off x="5785092" y="4783617"/>
                      <a:ext cx="437096" cy="403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34" name="TextBox 33">
                      <a:extLst>
                        <a:ext uri="{FF2B5EF4-FFF2-40B4-BE49-F238E27FC236}">
                          <a16:creationId xmlns:a16="http://schemas.microsoft.com/office/drawing/2014/main" id="{9A6E6241-7068-1CCD-63E7-C2C651851C64}"/>
                        </a:ext>
                      </a:extLst>
                    </p:cNvPr>
                    <p:cNvSpPr txBox="1">
                      <a:spLocks noRot="1" noChangeAspect="1" noMove="1" noResize="1" noEditPoints="1" noAdjustHandles="1" noChangeArrowheads="1" noChangeShapeType="1" noTextEdit="1"/>
                    </p:cNvSpPr>
                    <p:nvPr/>
                  </p:nvSpPr>
                  <p:spPr>
                    <a:xfrm>
                      <a:off x="5785092" y="4783617"/>
                      <a:ext cx="437096" cy="40337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C06BFD0-0961-3DA3-1A4C-7D485F275B0C}"/>
                        </a:ext>
                      </a:extLst>
                    </p:cNvPr>
                    <p:cNvSpPr txBox="1"/>
                    <p:nvPr/>
                  </p:nvSpPr>
                  <p:spPr>
                    <a:xfrm>
                      <a:off x="4233710" y="3244334"/>
                      <a:ext cx="850773" cy="403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35" name="TextBox 34">
                      <a:extLst>
                        <a:ext uri="{FF2B5EF4-FFF2-40B4-BE49-F238E27FC236}">
                          <a16:creationId xmlns:a16="http://schemas.microsoft.com/office/drawing/2014/main" id="{3C06BFD0-0961-3DA3-1A4C-7D485F275B0C}"/>
                        </a:ext>
                      </a:extLst>
                    </p:cNvPr>
                    <p:cNvSpPr txBox="1">
                      <a:spLocks noRot="1" noChangeAspect="1" noMove="1" noResize="1" noEditPoints="1" noAdjustHandles="1" noChangeArrowheads="1" noChangeShapeType="1" noTextEdit="1"/>
                    </p:cNvSpPr>
                    <p:nvPr/>
                  </p:nvSpPr>
                  <p:spPr>
                    <a:xfrm>
                      <a:off x="4233710" y="3244334"/>
                      <a:ext cx="850773" cy="403376"/>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027402-7E37-03B4-C4E9-C8F0C0943517}"/>
                      </a:ext>
                    </a:extLst>
                  </p:cNvPr>
                  <p:cNvSpPr txBox="1"/>
                  <p:nvPr/>
                </p:nvSpPr>
                <p:spPr>
                  <a:xfrm>
                    <a:off x="9562900" y="2164106"/>
                    <a:ext cx="850773" cy="403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6" name="TextBox 5">
                    <a:extLst>
                      <a:ext uri="{FF2B5EF4-FFF2-40B4-BE49-F238E27FC236}">
                        <a16:creationId xmlns:a16="http://schemas.microsoft.com/office/drawing/2014/main" id="{8D027402-7E37-03B4-C4E9-C8F0C0943517}"/>
                      </a:ext>
                    </a:extLst>
                  </p:cNvPr>
                  <p:cNvSpPr txBox="1">
                    <a:spLocks noRot="1" noChangeAspect="1" noMove="1" noResize="1" noEditPoints="1" noAdjustHandles="1" noChangeArrowheads="1" noChangeShapeType="1" noTextEdit="1"/>
                  </p:cNvSpPr>
                  <p:nvPr/>
                </p:nvSpPr>
                <p:spPr>
                  <a:xfrm>
                    <a:off x="9562900" y="2164106"/>
                    <a:ext cx="850773" cy="40337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D141CB2-8562-EF27-D65C-8BC894DE7AB7}"/>
                      </a:ext>
                    </a:extLst>
                  </p:cNvPr>
                  <p:cNvSpPr txBox="1"/>
                  <p:nvPr/>
                </p:nvSpPr>
                <p:spPr>
                  <a:xfrm>
                    <a:off x="6783253" y="5410889"/>
                    <a:ext cx="5843440" cy="484051"/>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𝑾</m:t>
                        </m:r>
                      </m:oMath>
                    </a14:m>
                    <a:r>
                      <a:rPr lang="en-US" b="1" dirty="0">
                        <a:solidFill>
                          <a:schemeClr val="accent1"/>
                        </a:solidFill>
                      </a:rPr>
                      <a:t> </a:t>
                    </a:r>
                    <a:r>
                      <a:rPr lang="en-US" dirty="0">
                        <a:solidFill>
                          <a:schemeClr val="accent1"/>
                        </a:solidFill>
                      </a:rPr>
                      <a:t>of treatments</a:t>
                    </a:r>
                  </a:p>
                </p:txBody>
              </p:sp>
            </mc:Choice>
            <mc:Fallback xmlns="">
              <p:sp>
                <p:nvSpPr>
                  <p:cNvPr id="7" name="TextBox 6">
                    <a:extLst>
                      <a:ext uri="{FF2B5EF4-FFF2-40B4-BE49-F238E27FC236}">
                        <a16:creationId xmlns:a16="http://schemas.microsoft.com/office/drawing/2014/main" id="{1D141CB2-8562-EF27-D65C-8BC894DE7AB7}"/>
                      </a:ext>
                    </a:extLst>
                  </p:cNvPr>
                  <p:cNvSpPr txBox="1">
                    <a:spLocks noRot="1" noChangeAspect="1" noMove="1" noResize="1" noEditPoints="1" noAdjustHandles="1" noChangeArrowheads="1" noChangeShapeType="1" noTextEdit="1"/>
                  </p:cNvSpPr>
                  <p:nvPr/>
                </p:nvSpPr>
                <p:spPr>
                  <a:xfrm>
                    <a:off x="6783253" y="5410889"/>
                    <a:ext cx="5843440" cy="484051"/>
                  </a:xfrm>
                  <a:prstGeom prst="rect">
                    <a:avLst/>
                  </a:prstGeom>
                  <a:blipFill>
                    <a:blip r:embed="rId19"/>
                    <a:stretch>
                      <a:fillRect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784CCE-2BC1-DD19-D308-4668A8EA7DF3}"/>
                      </a:ext>
                    </a:extLst>
                  </p:cNvPr>
                  <p:cNvSpPr txBox="1"/>
                  <p:nvPr/>
                </p:nvSpPr>
                <p:spPr>
                  <a:xfrm>
                    <a:off x="10463007" y="4823506"/>
                    <a:ext cx="656856" cy="3630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𝟏</m:t>
                          </m:r>
                        </m:oMath>
                      </m:oMathPara>
                    </a14:m>
                    <a:endParaRPr lang="en-US" b="1" dirty="0">
                      <a:solidFill>
                        <a:schemeClr val="accent2"/>
                      </a:solidFill>
                    </a:endParaRPr>
                  </a:p>
                </p:txBody>
              </p:sp>
            </mc:Choice>
            <mc:Fallback xmlns="">
              <p:sp>
                <p:nvSpPr>
                  <p:cNvPr id="8" name="TextBox 7">
                    <a:extLst>
                      <a:ext uri="{FF2B5EF4-FFF2-40B4-BE49-F238E27FC236}">
                        <a16:creationId xmlns:a16="http://schemas.microsoft.com/office/drawing/2014/main" id="{48784CCE-2BC1-DD19-D308-4668A8EA7DF3}"/>
                      </a:ext>
                    </a:extLst>
                  </p:cNvPr>
                  <p:cNvSpPr txBox="1">
                    <a:spLocks noRot="1" noChangeAspect="1" noMove="1" noResize="1" noEditPoints="1" noAdjustHandles="1" noChangeArrowheads="1" noChangeShapeType="1" noTextEdit="1"/>
                  </p:cNvSpPr>
                  <p:nvPr/>
                </p:nvSpPr>
                <p:spPr>
                  <a:xfrm>
                    <a:off x="10463007" y="4823506"/>
                    <a:ext cx="656856" cy="363038"/>
                  </a:xfrm>
                  <a:prstGeom prst="rect">
                    <a:avLst/>
                  </a:prstGeom>
                  <a:blipFill>
                    <a:blip r:embed="rId20"/>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3EFDF1-DBC2-0EC6-8245-B6FBA86A14F5}"/>
                      </a:ext>
                    </a:extLst>
                  </p:cNvPr>
                  <p:cNvSpPr txBox="1"/>
                  <p:nvPr/>
                </p:nvSpPr>
                <p:spPr>
                  <a:xfrm>
                    <a:off x="9978373" y="4801216"/>
                    <a:ext cx="656856" cy="3630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𝟏</m:t>
                          </m:r>
                        </m:oMath>
                      </m:oMathPara>
                    </a14:m>
                    <a:endParaRPr lang="en-US" b="1" dirty="0">
                      <a:solidFill>
                        <a:schemeClr val="accent2"/>
                      </a:solidFill>
                    </a:endParaRPr>
                  </a:p>
                </p:txBody>
              </p:sp>
            </mc:Choice>
            <mc:Fallback xmlns="">
              <p:sp>
                <p:nvSpPr>
                  <p:cNvPr id="9" name="TextBox 8">
                    <a:extLst>
                      <a:ext uri="{FF2B5EF4-FFF2-40B4-BE49-F238E27FC236}">
                        <a16:creationId xmlns:a16="http://schemas.microsoft.com/office/drawing/2014/main" id="{B23EFDF1-DBC2-0EC6-8245-B6FBA86A14F5}"/>
                      </a:ext>
                    </a:extLst>
                  </p:cNvPr>
                  <p:cNvSpPr txBox="1">
                    <a:spLocks noRot="1" noChangeAspect="1" noMove="1" noResize="1" noEditPoints="1" noAdjustHandles="1" noChangeArrowheads="1" noChangeShapeType="1" noTextEdit="1"/>
                  </p:cNvSpPr>
                  <p:nvPr/>
                </p:nvSpPr>
                <p:spPr>
                  <a:xfrm>
                    <a:off x="9978373" y="4801216"/>
                    <a:ext cx="656856" cy="363038"/>
                  </a:xfrm>
                  <a:prstGeom prst="rect">
                    <a:avLst/>
                  </a:prstGeom>
                  <a:blipFill>
                    <a:blip r:embed="rId21"/>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94955C7-9D88-C4DB-247E-D77D9AB96894}"/>
                      </a:ext>
                    </a:extLst>
                  </p:cNvPr>
                  <p:cNvSpPr txBox="1"/>
                  <p:nvPr/>
                </p:nvSpPr>
                <p:spPr>
                  <a:xfrm>
                    <a:off x="9444595" y="4823506"/>
                    <a:ext cx="656856" cy="3227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oMath>
                      </m:oMathPara>
                    </a14:m>
                    <a:endParaRPr lang="en-US" sz="1600" dirty="0"/>
                  </a:p>
                </p:txBody>
              </p:sp>
            </mc:Choice>
            <mc:Fallback xmlns="">
              <p:sp>
                <p:nvSpPr>
                  <p:cNvPr id="10" name="TextBox 9">
                    <a:extLst>
                      <a:ext uri="{FF2B5EF4-FFF2-40B4-BE49-F238E27FC236}">
                        <a16:creationId xmlns:a16="http://schemas.microsoft.com/office/drawing/2014/main" id="{794955C7-9D88-C4DB-247E-D77D9AB96894}"/>
                      </a:ext>
                    </a:extLst>
                  </p:cNvPr>
                  <p:cNvSpPr txBox="1">
                    <a:spLocks noRot="1" noChangeAspect="1" noMove="1" noResize="1" noEditPoints="1" noAdjustHandles="1" noChangeArrowheads="1" noChangeShapeType="1" noTextEdit="1"/>
                  </p:cNvSpPr>
                  <p:nvPr/>
                </p:nvSpPr>
                <p:spPr>
                  <a:xfrm>
                    <a:off x="9444595" y="4823506"/>
                    <a:ext cx="656856" cy="322700"/>
                  </a:xfrm>
                  <a:prstGeom prst="rect">
                    <a:avLst/>
                  </a:prstGeom>
                  <a:blipFill>
                    <a:blip r:embed="rId22"/>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1D949F-1A75-4248-8F84-27F2449F20A6}"/>
                      </a:ext>
                    </a:extLst>
                  </p:cNvPr>
                  <p:cNvSpPr txBox="1"/>
                  <p:nvPr/>
                </p:nvSpPr>
                <p:spPr>
                  <a:xfrm>
                    <a:off x="8854200" y="4796324"/>
                    <a:ext cx="850773" cy="403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11" name="TextBox 10">
                    <a:extLst>
                      <a:ext uri="{FF2B5EF4-FFF2-40B4-BE49-F238E27FC236}">
                        <a16:creationId xmlns:a16="http://schemas.microsoft.com/office/drawing/2014/main" id="{121D949F-1A75-4248-8F84-27F2449F20A6}"/>
                      </a:ext>
                    </a:extLst>
                  </p:cNvPr>
                  <p:cNvSpPr txBox="1">
                    <a:spLocks noRot="1" noChangeAspect="1" noMove="1" noResize="1" noEditPoints="1" noAdjustHandles="1" noChangeArrowheads="1" noChangeShapeType="1" noTextEdit="1"/>
                  </p:cNvSpPr>
                  <p:nvPr/>
                </p:nvSpPr>
                <p:spPr>
                  <a:xfrm>
                    <a:off x="8854200" y="4796324"/>
                    <a:ext cx="850773" cy="403376"/>
                  </a:xfrm>
                  <a:prstGeom prst="rect">
                    <a:avLst/>
                  </a:prstGeom>
                  <a:blipFill>
                    <a:blip r:embed="rId23"/>
                    <a:stretch>
                      <a:fillRect/>
                    </a:stretch>
                  </a:blipFill>
                </p:spPr>
                <p:txBody>
                  <a:bodyPr/>
                  <a:lstStyle/>
                  <a:p>
                    <a:r>
                      <a:rPr lang="en-US">
                        <a:noFill/>
                      </a:rPr>
                      <a:t> </a:t>
                    </a:r>
                  </a:p>
                </p:txBody>
              </p:sp>
            </mc:Fallback>
          </mc:AlternateContent>
        </p:grpSp>
        <p:sp>
          <p:nvSpPr>
            <p:cNvPr id="36" name="Rounded Rectangle 35">
              <a:extLst>
                <a:ext uri="{FF2B5EF4-FFF2-40B4-BE49-F238E27FC236}">
                  <a16:creationId xmlns:a16="http://schemas.microsoft.com/office/drawing/2014/main" id="{240FEA61-32F4-F752-C7DD-598020109E92}"/>
                </a:ext>
              </a:extLst>
            </p:cNvPr>
            <p:cNvSpPr/>
            <p:nvPr/>
          </p:nvSpPr>
          <p:spPr>
            <a:xfrm>
              <a:off x="9549862" y="4773080"/>
              <a:ext cx="163418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71" name="Group 70">
            <a:extLst>
              <a:ext uri="{FF2B5EF4-FFF2-40B4-BE49-F238E27FC236}">
                <a16:creationId xmlns:a16="http://schemas.microsoft.com/office/drawing/2014/main" id="{4E0E6E76-EB52-9828-D00D-FD89B1B114C0}"/>
              </a:ext>
            </a:extLst>
          </p:cNvPr>
          <p:cNvGrpSpPr/>
          <p:nvPr/>
        </p:nvGrpSpPr>
        <p:grpSpPr>
          <a:xfrm>
            <a:off x="3914043" y="3557588"/>
            <a:ext cx="3689085" cy="3241179"/>
            <a:chOff x="1297255" y="2940685"/>
            <a:chExt cx="3689085" cy="3241179"/>
          </a:xfrm>
        </p:grpSpPr>
        <p:grpSp>
          <p:nvGrpSpPr>
            <p:cNvPr id="75" name="Group 74">
              <a:extLst>
                <a:ext uri="{FF2B5EF4-FFF2-40B4-BE49-F238E27FC236}">
                  <a16:creationId xmlns:a16="http://schemas.microsoft.com/office/drawing/2014/main" id="{74036277-E4DA-C5C5-8D42-79D36F2F2DB6}"/>
                </a:ext>
              </a:extLst>
            </p:cNvPr>
            <p:cNvGrpSpPr/>
            <p:nvPr/>
          </p:nvGrpSpPr>
          <p:grpSpPr>
            <a:xfrm>
              <a:off x="1297255" y="2940685"/>
              <a:ext cx="3689085" cy="3241179"/>
              <a:chOff x="1356034" y="2048610"/>
              <a:chExt cx="4779341" cy="4199065"/>
            </a:xfrm>
          </p:grpSpPr>
          <p:grpSp>
            <p:nvGrpSpPr>
              <p:cNvPr id="79" name="Group 78">
                <a:extLst>
                  <a:ext uri="{FF2B5EF4-FFF2-40B4-BE49-F238E27FC236}">
                    <a16:creationId xmlns:a16="http://schemas.microsoft.com/office/drawing/2014/main" id="{B516E763-D6A9-BDE5-890F-1CD03CA9D9F0}"/>
                  </a:ext>
                </a:extLst>
              </p:cNvPr>
              <p:cNvGrpSpPr/>
              <p:nvPr/>
            </p:nvGrpSpPr>
            <p:grpSpPr>
              <a:xfrm>
                <a:off x="1356034" y="2048610"/>
                <a:ext cx="4739966" cy="3242480"/>
                <a:chOff x="1784821" y="2494059"/>
                <a:chExt cx="4739966" cy="3242480"/>
              </a:xfrm>
            </p:grpSpPr>
            <p:sp>
              <p:nvSpPr>
                <p:cNvPr id="82" name="Rectangle 81">
                  <a:extLst>
                    <a:ext uri="{FF2B5EF4-FFF2-40B4-BE49-F238E27FC236}">
                      <a16:creationId xmlns:a16="http://schemas.microsoft.com/office/drawing/2014/main" id="{0A588EF5-35B7-A085-16D1-02727C7C4A5E}"/>
                    </a:ext>
                  </a:extLst>
                </p:cNvPr>
                <p:cNvSpPr/>
                <p:nvPr/>
              </p:nvSpPr>
              <p:spPr>
                <a:xfrm>
                  <a:off x="2275669" y="3043251"/>
                  <a:ext cx="4249118" cy="269328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TextBox 83">
                  <a:extLst>
                    <a:ext uri="{FF2B5EF4-FFF2-40B4-BE49-F238E27FC236}">
                      <a16:creationId xmlns:a16="http://schemas.microsoft.com/office/drawing/2014/main" id="{E8923D99-318F-A49F-B650-C37495375F9A}"/>
                    </a:ext>
                  </a:extLst>
                </p:cNvPr>
                <p:cNvSpPr txBox="1"/>
                <p:nvPr/>
              </p:nvSpPr>
              <p:spPr>
                <a:xfrm>
                  <a:off x="1784821" y="3126690"/>
                  <a:ext cx="399152" cy="1196208"/>
                </a:xfrm>
                <a:prstGeom prst="rect">
                  <a:avLst/>
                </a:prstGeom>
                <a:noFill/>
              </p:spPr>
              <p:txBody>
                <a:bodyPr wrap="none" rtlCol="0">
                  <a:spAutoFit/>
                </a:bodyPr>
                <a:lstStyle/>
                <a:p>
                  <a:r>
                    <a:rPr lang="en-US" b="1" dirty="0"/>
                    <a:t>1</a:t>
                  </a:r>
                </a:p>
                <a:p>
                  <a:r>
                    <a:rPr lang="en-US" b="1" dirty="0"/>
                    <a:t>2</a:t>
                  </a:r>
                </a:p>
                <a:p>
                  <a:r>
                    <a:rPr lang="en-US" b="1" dirty="0"/>
                    <a:t>3</a:t>
                  </a:r>
                </a:p>
              </p:txBody>
            </p:sp>
            <p:sp>
              <p:nvSpPr>
                <p:cNvPr id="85" name="TextBox 84">
                  <a:extLst>
                    <a:ext uri="{FF2B5EF4-FFF2-40B4-BE49-F238E27FC236}">
                      <a16:creationId xmlns:a16="http://schemas.microsoft.com/office/drawing/2014/main" id="{FE16A951-C287-5BE7-0BE8-FC25A5C21882}"/>
                    </a:ext>
                  </a:extLst>
                </p:cNvPr>
                <p:cNvSpPr txBox="1"/>
                <p:nvPr/>
              </p:nvSpPr>
              <p:spPr>
                <a:xfrm>
                  <a:off x="1811215" y="5134540"/>
                  <a:ext cx="411612" cy="478483"/>
                </a:xfrm>
                <a:prstGeom prst="rect">
                  <a:avLst/>
                </a:prstGeom>
                <a:noFill/>
              </p:spPr>
              <p:txBody>
                <a:bodyPr wrap="none" rtlCol="0">
                  <a:spAutoFit/>
                </a:bodyPr>
                <a:lstStyle/>
                <a:p>
                  <a:r>
                    <a:rPr lang="en-US" b="1" dirty="0"/>
                    <a:t>n</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051C56D-C89B-0C0E-9E43-1D9F2698D541}"/>
                        </a:ext>
                      </a:extLst>
                    </p:cNvPr>
                    <p:cNvSpPr txBox="1"/>
                    <p:nvPr/>
                  </p:nvSpPr>
                  <p:spPr>
                    <a:xfrm>
                      <a:off x="1856429" y="4808792"/>
                      <a:ext cx="359693" cy="3987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86" name="TextBox 85">
                      <a:extLst>
                        <a:ext uri="{FF2B5EF4-FFF2-40B4-BE49-F238E27FC236}">
                          <a16:creationId xmlns:a16="http://schemas.microsoft.com/office/drawing/2014/main" id="{5051C56D-C89B-0C0E-9E43-1D9F2698D541}"/>
                        </a:ext>
                      </a:extLst>
                    </p:cNvPr>
                    <p:cNvSpPr txBox="1">
                      <a:spLocks noRot="1" noChangeAspect="1" noMove="1" noResize="1" noEditPoints="1" noAdjustHandles="1" noChangeArrowheads="1" noChangeShapeType="1" noTextEdit="1"/>
                    </p:cNvSpPr>
                    <p:nvPr/>
                  </p:nvSpPr>
                  <p:spPr>
                    <a:xfrm>
                      <a:off x="1856429" y="4808792"/>
                      <a:ext cx="359693" cy="398736"/>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0687D62-0220-D088-9EE1-0D157527B539}"/>
                        </a:ext>
                      </a:extLst>
                    </p:cNvPr>
                    <p:cNvSpPr txBox="1"/>
                    <p:nvPr/>
                  </p:nvSpPr>
                  <p:spPr>
                    <a:xfrm>
                      <a:off x="2206206" y="2530600"/>
                      <a:ext cx="721672" cy="478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dirty="0"/>
                    </a:p>
                  </p:txBody>
                </p:sp>
              </mc:Choice>
              <mc:Fallback xmlns="">
                <p:sp>
                  <p:nvSpPr>
                    <p:cNvPr id="88" name="TextBox 87">
                      <a:extLst>
                        <a:ext uri="{FF2B5EF4-FFF2-40B4-BE49-F238E27FC236}">
                          <a16:creationId xmlns:a16="http://schemas.microsoft.com/office/drawing/2014/main" id="{60687D62-0220-D088-9EE1-0D157527B539}"/>
                        </a:ext>
                      </a:extLst>
                    </p:cNvPr>
                    <p:cNvSpPr txBox="1">
                      <a:spLocks noRot="1" noChangeAspect="1" noMove="1" noResize="1" noEditPoints="1" noAdjustHandles="1" noChangeArrowheads="1" noChangeShapeType="1" noTextEdit="1"/>
                    </p:cNvSpPr>
                    <p:nvPr/>
                  </p:nvSpPr>
                  <p:spPr>
                    <a:xfrm>
                      <a:off x="2206206" y="2530600"/>
                      <a:ext cx="721672" cy="478483"/>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2D7050-EF15-A194-357C-07FED7EF8B6D}"/>
                        </a:ext>
                      </a:extLst>
                    </p:cNvPr>
                    <p:cNvSpPr txBox="1"/>
                    <p:nvPr/>
                  </p:nvSpPr>
                  <p:spPr>
                    <a:xfrm>
                      <a:off x="3071462" y="2508867"/>
                      <a:ext cx="721672" cy="478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m:t>
                            </m:r>
                          </m:oMath>
                        </m:oMathPara>
                      </a14:m>
                      <a:endParaRPr lang="en-US" b="1" dirty="0"/>
                    </a:p>
                  </p:txBody>
                </p:sp>
              </mc:Choice>
              <mc:Fallback xmlns="">
                <p:sp>
                  <p:nvSpPr>
                    <p:cNvPr id="89" name="TextBox 88">
                      <a:extLst>
                        <a:ext uri="{FF2B5EF4-FFF2-40B4-BE49-F238E27FC236}">
                          <a16:creationId xmlns:a16="http://schemas.microsoft.com/office/drawing/2014/main" id="{5C2D7050-EF15-A194-357C-07FED7EF8B6D}"/>
                        </a:ext>
                      </a:extLst>
                    </p:cNvPr>
                    <p:cNvSpPr txBox="1">
                      <a:spLocks noRot="1" noChangeAspect="1" noMove="1" noResize="1" noEditPoints="1" noAdjustHandles="1" noChangeArrowheads="1" noChangeShapeType="1" noTextEdit="1"/>
                    </p:cNvSpPr>
                    <p:nvPr/>
                  </p:nvSpPr>
                  <p:spPr>
                    <a:xfrm>
                      <a:off x="3071462" y="2508867"/>
                      <a:ext cx="721672" cy="47848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4E865FB8-7D1E-E416-275F-4D2ADF43FCEC}"/>
                        </a:ext>
                      </a:extLst>
                    </p:cNvPr>
                    <p:cNvSpPr txBox="1"/>
                    <p:nvPr/>
                  </p:nvSpPr>
                  <p:spPr>
                    <a:xfrm>
                      <a:off x="5575900" y="2494059"/>
                      <a:ext cx="721672" cy="478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p:txBody>
                </p:sp>
              </mc:Choice>
              <mc:Fallback xmlns="">
                <p:sp>
                  <p:nvSpPr>
                    <p:cNvPr id="90" name="TextBox 89">
                      <a:extLst>
                        <a:ext uri="{FF2B5EF4-FFF2-40B4-BE49-F238E27FC236}">
                          <a16:creationId xmlns:a16="http://schemas.microsoft.com/office/drawing/2014/main" id="{4E865FB8-7D1E-E416-275F-4D2ADF43FCEC}"/>
                        </a:ext>
                      </a:extLst>
                    </p:cNvPr>
                    <p:cNvSpPr txBox="1">
                      <a:spLocks noRot="1" noChangeAspect="1" noMove="1" noResize="1" noEditPoints="1" noAdjustHandles="1" noChangeArrowheads="1" noChangeShapeType="1" noTextEdit="1"/>
                    </p:cNvSpPr>
                    <p:nvPr/>
                  </p:nvSpPr>
                  <p:spPr>
                    <a:xfrm>
                      <a:off x="5575900" y="2494059"/>
                      <a:ext cx="721672" cy="47848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268F6BA-14C5-D768-9F42-E5962C13DB1E}"/>
                        </a:ext>
                      </a:extLst>
                    </p:cNvPr>
                    <p:cNvSpPr txBox="1"/>
                    <p:nvPr/>
                  </p:nvSpPr>
                  <p:spPr>
                    <a:xfrm>
                      <a:off x="2368565" y="3233674"/>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1,1</m:t>
                                </m:r>
                              </m:sub>
                            </m:sSub>
                          </m:oMath>
                        </m:oMathPara>
                      </a14:m>
                      <a:endParaRPr lang="en-US" sz="1200" dirty="0"/>
                    </a:p>
                  </p:txBody>
                </p:sp>
              </mc:Choice>
              <mc:Fallback xmlns="">
                <p:sp>
                  <p:nvSpPr>
                    <p:cNvPr id="91" name="TextBox 90">
                      <a:extLst>
                        <a:ext uri="{FF2B5EF4-FFF2-40B4-BE49-F238E27FC236}">
                          <a16:creationId xmlns:a16="http://schemas.microsoft.com/office/drawing/2014/main" id="{C268F6BA-14C5-D768-9F42-E5962C13DB1E}"/>
                        </a:ext>
                      </a:extLst>
                    </p:cNvPr>
                    <p:cNvSpPr txBox="1">
                      <a:spLocks noRot="1" noChangeAspect="1" noMove="1" noResize="1" noEditPoints="1" noAdjustHandles="1" noChangeArrowheads="1" noChangeShapeType="1" noTextEdit="1"/>
                    </p:cNvSpPr>
                    <p:nvPr/>
                  </p:nvSpPr>
                  <p:spPr>
                    <a:xfrm>
                      <a:off x="2368565" y="3233674"/>
                      <a:ext cx="656856" cy="249874"/>
                    </a:xfrm>
                    <a:prstGeom prst="rect">
                      <a:avLst/>
                    </a:prstGeom>
                    <a:blipFill>
                      <a:blip r:embed="rId28"/>
                      <a:stretch>
                        <a:fillRect b="-5882"/>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62C44C6C-8A0A-0E38-48F7-1DAEBB127786}"/>
                    </a:ext>
                  </a:extLst>
                </p:cNvPr>
                <p:cNvSpPr txBox="1"/>
                <p:nvPr/>
              </p:nvSpPr>
              <p:spPr>
                <a:xfrm>
                  <a:off x="6096000" y="3338190"/>
                  <a:ext cx="258305" cy="398736"/>
                </a:xfrm>
                <a:prstGeom prst="rect">
                  <a:avLst/>
                </a:prstGeom>
                <a:noFill/>
              </p:spPr>
              <p:txBody>
                <a:bodyPr wrap="square" rtlCol="0">
                  <a:spAutoFit/>
                </a:bodyPr>
                <a:lstStyle/>
                <a:p>
                  <a:endParaRPr lang="en-US" sz="1400" dirty="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EF1297D6-E40B-A39E-D2D4-88C48A133943}"/>
                        </a:ext>
                      </a:extLst>
                    </p:cNvPr>
                    <p:cNvSpPr txBox="1"/>
                    <p:nvPr/>
                  </p:nvSpPr>
                  <p:spPr>
                    <a:xfrm>
                      <a:off x="3121570" y="3233674"/>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1,2</m:t>
                                </m:r>
                              </m:sub>
                            </m:sSub>
                          </m:oMath>
                        </m:oMathPara>
                      </a14:m>
                      <a:endParaRPr lang="en-US" sz="1200" dirty="0"/>
                    </a:p>
                  </p:txBody>
                </p:sp>
              </mc:Choice>
              <mc:Fallback xmlns="">
                <p:sp>
                  <p:nvSpPr>
                    <p:cNvPr id="93" name="TextBox 92">
                      <a:extLst>
                        <a:ext uri="{FF2B5EF4-FFF2-40B4-BE49-F238E27FC236}">
                          <a16:creationId xmlns:a16="http://schemas.microsoft.com/office/drawing/2014/main" id="{EF1297D6-E40B-A39E-D2D4-88C48A133943}"/>
                        </a:ext>
                      </a:extLst>
                    </p:cNvPr>
                    <p:cNvSpPr txBox="1">
                      <a:spLocks noRot="1" noChangeAspect="1" noMove="1" noResize="1" noEditPoints="1" noAdjustHandles="1" noChangeArrowheads="1" noChangeShapeType="1" noTextEdit="1"/>
                    </p:cNvSpPr>
                    <p:nvPr/>
                  </p:nvSpPr>
                  <p:spPr>
                    <a:xfrm>
                      <a:off x="3121570" y="3233674"/>
                      <a:ext cx="656856" cy="249874"/>
                    </a:xfrm>
                    <a:prstGeom prst="rect">
                      <a:avLst/>
                    </a:prstGeom>
                    <a:blipFill>
                      <a:blip r:embed="rId29"/>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3BC2363C-415C-A058-CAB0-8E6B9C6B4CE4}"/>
                        </a:ext>
                      </a:extLst>
                    </p:cNvPr>
                    <p:cNvSpPr txBox="1"/>
                    <p:nvPr/>
                  </p:nvSpPr>
                  <p:spPr>
                    <a:xfrm>
                      <a:off x="5608308" y="3233674"/>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1,</m:t>
                                </m:r>
                                <m:r>
                                  <a:rPr lang="en-US" sz="1200" b="0" i="1" smtClean="0">
                                    <a:latin typeface="Cambria Math" panose="02040503050406030204" pitchFamily="18" charset="0"/>
                                  </a:rPr>
                                  <m:t>𝑇</m:t>
                                </m:r>
                              </m:sub>
                            </m:sSub>
                          </m:oMath>
                        </m:oMathPara>
                      </a14:m>
                      <a:endParaRPr lang="en-US" sz="1200" dirty="0"/>
                    </a:p>
                  </p:txBody>
                </p:sp>
              </mc:Choice>
              <mc:Fallback xmlns="">
                <p:sp>
                  <p:nvSpPr>
                    <p:cNvPr id="94" name="TextBox 93">
                      <a:extLst>
                        <a:ext uri="{FF2B5EF4-FFF2-40B4-BE49-F238E27FC236}">
                          <a16:creationId xmlns:a16="http://schemas.microsoft.com/office/drawing/2014/main" id="{3BC2363C-415C-A058-CAB0-8E6B9C6B4CE4}"/>
                        </a:ext>
                      </a:extLst>
                    </p:cNvPr>
                    <p:cNvSpPr txBox="1">
                      <a:spLocks noRot="1" noChangeAspect="1" noMove="1" noResize="1" noEditPoints="1" noAdjustHandles="1" noChangeArrowheads="1" noChangeShapeType="1" noTextEdit="1"/>
                    </p:cNvSpPr>
                    <p:nvPr/>
                  </p:nvSpPr>
                  <p:spPr>
                    <a:xfrm>
                      <a:off x="5608308" y="3233674"/>
                      <a:ext cx="656856" cy="249874"/>
                    </a:xfrm>
                    <a:prstGeom prst="rect">
                      <a:avLst/>
                    </a:prstGeom>
                    <a:blipFill>
                      <a:blip r:embed="rId30"/>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1FCAB16B-E457-1B23-544A-5F103319EDDA}"/>
                        </a:ext>
                      </a:extLst>
                    </p:cNvPr>
                    <p:cNvSpPr txBox="1"/>
                    <p:nvPr/>
                  </p:nvSpPr>
                  <p:spPr>
                    <a:xfrm>
                      <a:off x="2400974" y="3710679"/>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2,1</m:t>
                                </m:r>
                              </m:sub>
                            </m:sSub>
                          </m:oMath>
                        </m:oMathPara>
                      </a14:m>
                      <a:endParaRPr lang="en-US" sz="1200" dirty="0"/>
                    </a:p>
                  </p:txBody>
                </p:sp>
              </mc:Choice>
              <mc:Fallback xmlns="">
                <p:sp>
                  <p:nvSpPr>
                    <p:cNvPr id="95" name="TextBox 94">
                      <a:extLst>
                        <a:ext uri="{FF2B5EF4-FFF2-40B4-BE49-F238E27FC236}">
                          <a16:creationId xmlns:a16="http://schemas.microsoft.com/office/drawing/2014/main" id="{1FCAB16B-E457-1B23-544A-5F103319EDDA}"/>
                        </a:ext>
                      </a:extLst>
                    </p:cNvPr>
                    <p:cNvSpPr txBox="1">
                      <a:spLocks noRot="1" noChangeAspect="1" noMove="1" noResize="1" noEditPoints="1" noAdjustHandles="1" noChangeArrowheads="1" noChangeShapeType="1" noTextEdit="1"/>
                    </p:cNvSpPr>
                    <p:nvPr/>
                  </p:nvSpPr>
                  <p:spPr>
                    <a:xfrm>
                      <a:off x="2400974" y="3710679"/>
                      <a:ext cx="656856" cy="249874"/>
                    </a:xfrm>
                    <a:prstGeom prst="rect">
                      <a:avLst/>
                    </a:prstGeom>
                    <a:blipFill>
                      <a:blip r:embed="rId31"/>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F076AC88-D965-1F44-1D4C-51D998103967}"/>
                        </a:ext>
                      </a:extLst>
                    </p:cNvPr>
                    <p:cNvSpPr txBox="1"/>
                    <p:nvPr/>
                  </p:nvSpPr>
                  <p:spPr>
                    <a:xfrm>
                      <a:off x="3153978" y="3710679"/>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2,2</m:t>
                                </m:r>
                              </m:sub>
                            </m:sSub>
                          </m:oMath>
                        </m:oMathPara>
                      </a14:m>
                      <a:endParaRPr lang="en-US" sz="1200" dirty="0"/>
                    </a:p>
                  </p:txBody>
                </p:sp>
              </mc:Choice>
              <mc:Fallback xmlns="">
                <p:sp>
                  <p:nvSpPr>
                    <p:cNvPr id="96" name="TextBox 95">
                      <a:extLst>
                        <a:ext uri="{FF2B5EF4-FFF2-40B4-BE49-F238E27FC236}">
                          <a16:creationId xmlns:a16="http://schemas.microsoft.com/office/drawing/2014/main" id="{F076AC88-D965-1F44-1D4C-51D998103967}"/>
                        </a:ext>
                      </a:extLst>
                    </p:cNvPr>
                    <p:cNvSpPr txBox="1">
                      <a:spLocks noRot="1" noChangeAspect="1" noMove="1" noResize="1" noEditPoints="1" noAdjustHandles="1" noChangeArrowheads="1" noChangeShapeType="1" noTextEdit="1"/>
                    </p:cNvSpPr>
                    <p:nvPr/>
                  </p:nvSpPr>
                  <p:spPr>
                    <a:xfrm>
                      <a:off x="3153978" y="3710679"/>
                      <a:ext cx="656856" cy="249874"/>
                    </a:xfrm>
                    <a:prstGeom prst="rect">
                      <a:avLst/>
                    </a:prstGeom>
                    <a:blipFill>
                      <a:blip r:embed="rId3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01052222-55EF-C626-FD9C-79B7E95368FB}"/>
                        </a:ext>
                      </a:extLst>
                    </p:cNvPr>
                    <p:cNvSpPr txBox="1"/>
                    <p:nvPr/>
                  </p:nvSpPr>
                  <p:spPr>
                    <a:xfrm>
                      <a:off x="5640716" y="3710679"/>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2,</m:t>
                                </m:r>
                                <m:r>
                                  <a:rPr lang="en-US" sz="1200" b="0" i="1" smtClean="0">
                                    <a:latin typeface="Cambria Math" panose="02040503050406030204" pitchFamily="18" charset="0"/>
                                  </a:rPr>
                                  <m:t>𝑇</m:t>
                                </m:r>
                              </m:sub>
                            </m:sSub>
                          </m:oMath>
                        </m:oMathPara>
                      </a14:m>
                      <a:endParaRPr lang="en-US" sz="1200" dirty="0"/>
                    </a:p>
                  </p:txBody>
                </p:sp>
              </mc:Choice>
              <mc:Fallback xmlns="">
                <p:sp>
                  <p:nvSpPr>
                    <p:cNvPr id="97" name="TextBox 96">
                      <a:extLst>
                        <a:ext uri="{FF2B5EF4-FFF2-40B4-BE49-F238E27FC236}">
                          <a16:creationId xmlns:a16="http://schemas.microsoft.com/office/drawing/2014/main" id="{01052222-55EF-C626-FD9C-79B7E95368FB}"/>
                        </a:ext>
                      </a:extLst>
                    </p:cNvPr>
                    <p:cNvSpPr txBox="1">
                      <a:spLocks noRot="1" noChangeAspect="1" noMove="1" noResize="1" noEditPoints="1" noAdjustHandles="1" noChangeArrowheads="1" noChangeShapeType="1" noTextEdit="1"/>
                    </p:cNvSpPr>
                    <p:nvPr/>
                  </p:nvSpPr>
                  <p:spPr>
                    <a:xfrm>
                      <a:off x="5640716" y="3710679"/>
                      <a:ext cx="656856" cy="249874"/>
                    </a:xfrm>
                    <a:prstGeom prst="rect">
                      <a:avLst/>
                    </a:prstGeom>
                    <a:blipFill>
                      <a:blip r:embed="rId3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5E6B6B1F-DE8F-ECED-297F-B52B3F7CD142}"/>
                        </a:ext>
                      </a:extLst>
                    </p:cNvPr>
                    <p:cNvSpPr txBox="1"/>
                    <p:nvPr/>
                  </p:nvSpPr>
                  <p:spPr>
                    <a:xfrm>
                      <a:off x="2400974" y="4248183"/>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3,1</m:t>
                                </m:r>
                              </m:sub>
                            </m:sSub>
                          </m:oMath>
                        </m:oMathPara>
                      </a14:m>
                      <a:endParaRPr lang="en-US" sz="1200" dirty="0"/>
                    </a:p>
                  </p:txBody>
                </p:sp>
              </mc:Choice>
              <mc:Fallback xmlns="">
                <p:sp>
                  <p:nvSpPr>
                    <p:cNvPr id="98" name="TextBox 97">
                      <a:extLst>
                        <a:ext uri="{FF2B5EF4-FFF2-40B4-BE49-F238E27FC236}">
                          <a16:creationId xmlns:a16="http://schemas.microsoft.com/office/drawing/2014/main" id="{5E6B6B1F-DE8F-ECED-297F-B52B3F7CD142}"/>
                        </a:ext>
                      </a:extLst>
                    </p:cNvPr>
                    <p:cNvSpPr txBox="1">
                      <a:spLocks noRot="1" noChangeAspect="1" noMove="1" noResize="1" noEditPoints="1" noAdjustHandles="1" noChangeArrowheads="1" noChangeShapeType="1" noTextEdit="1"/>
                    </p:cNvSpPr>
                    <p:nvPr/>
                  </p:nvSpPr>
                  <p:spPr>
                    <a:xfrm>
                      <a:off x="2400974" y="4248183"/>
                      <a:ext cx="656856" cy="249874"/>
                    </a:xfrm>
                    <a:prstGeom prst="rect">
                      <a:avLst/>
                    </a:prstGeom>
                    <a:blipFill>
                      <a:blip r:embed="rId3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F49AA88-74E1-F4DA-45F0-B47703A926C6}"/>
                        </a:ext>
                      </a:extLst>
                    </p:cNvPr>
                    <p:cNvSpPr txBox="1"/>
                    <p:nvPr/>
                  </p:nvSpPr>
                  <p:spPr>
                    <a:xfrm>
                      <a:off x="3153978" y="4248183"/>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3,2</m:t>
                                </m:r>
                              </m:sub>
                            </m:sSub>
                          </m:oMath>
                        </m:oMathPara>
                      </a14:m>
                      <a:endParaRPr lang="en-US" sz="1200" dirty="0"/>
                    </a:p>
                  </p:txBody>
                </p:sp>
              </mc:Choice>
              <mc:Fallback xmlns="">
                <p:sp>
                  <p:nvSpPr>
                    <p:cNvPr id="99" name="TextBox 98">
                      <a:extLst>
                        <a:ext uri="{FF2B5EF4-FFF2-40B4-BE49-F238E27FC236}">
                          <a16:creationId xmlns:a16="http://schemas.microsoft.com/office/drawing/2014/main" id="{2F49AA88-74E1-F4DA-45F0-B47703A926C6}"/>
                        </a:ext>
                      </a:extLst>
                    </p:cNvPr>
                    <p:cNvSpPr txBox="1">
                      <a:spLocks noRot="1" noChangeAspect="1" noMove="1" noResize="1" noEditPoints="1" noAdjustHandles="1" noChangeArrowheads="1" noChangeShapeType="1" noTextEdit="1"/>
                    </p:cNvSpPr>
                    <p:nvPr/>
                  </p:nvSpPr>
                  <p:spPr>
                    <a:xfrm>
                      <a:off x="3153978" y="4248183"/>
                      <a:ext cx="656856" cy="249874"/>
                    </a:xfrm>
                    <a:prstGeom prst="rect">
                      <a:avLst/>
                    </a:prstGeom>
                    <a:blipFill>
                      <a:blip r:embed="rId35"/>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E3E0E78B-699C-3C1B-EFD1-6D9108DF6545}"/>
                        </a:ext>
                      </a:extLst>
                    </p:cNvPr>
                    <p:cNvSpPr txBox="1"/>
                    <p:nvPr/>
                  </p:nvSpPr>
                  <p:spPr>
                    <a:xfrm>
                      <a:off x="5640716" y="4248183"/>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3,</m:t>
                                </m:r>
                                <m:r>
                                  <a:rPr lang="en-US" sz="1200" b="0" i="1" smtClean="0">
                                    <a:latin typeface="Cambria Math" panose="02040503050406030204" pitchFamily="18" charset="0"/>
                                  </a:rPr>
                                  <m:t>𝑇</m:t>
                                </m:r>
                              </m:sub>
                            </m:sSub>
                          </m:oMath>
                        </m:oMathPara>
                      </a14:m>
                      <a:endParaRPr lang="en-US" sz="1200" dirty="0"/>
                    </a:p>
                  </p:txBody>
                </p:sp>
              </mc:Choice>
              <mc:Fallback xmlns="">
                <p:sp>
                  <p:nvSpPr>
                    <p:cNvPr id="100" name="TextBox 99">
                      <a:extLst>
                        <a:ext uri="{FF2B5EF4-FFF2-40B4-BE49-F238E27FC236}">
                          <a16:creationId xmlns:a16="http://schemas.microsoft.com/office/drawing/2014/main" id="{E3E0E78B-699C-3C1B-EFD1-6D9108DF6545}"/>
                        </a:ext>
                      </a:extLst>
                    </p:cNvPr>
                    <p:cNvSpPr txBox="1">
                      <a:spLocks noRot="1" noChangeAspect="1" noMove="1" noResize="1" noEditPoints="1" noAdjustHandles="1" noChangeArrowheads="1" noChangeShapeType="1" noTextEdit="1"/>
                    </p:cNvSpPr>
                    <p:nvPr/>
                  </p:nvSpPr>
                  <p:spPr>
                    <a:xfrm>
                      <a:off x="5640716" y="4248183"/>
                      <a:ext cx="656856" cy="249874"/>
                    </a:xfrm>
                    <a:prstGeom prst="rect">
                      <a:avLst/>
                    </a:prstGeom>
                    <a:blipFill>
                      <a:blip r:embed="rId36"/>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7F27248B-A17C-58AB-E012-FA01B4E3AC6F}"/>
                        </a:ext>
                      </a:extLst>
                    </p:cNvPr>
                    <p:cNvSpPr txBox="1"/>
                    <p:nvPr/>
                  </p:nvSpPr>
                  <p:spPr>
                    <a:xfrm>
                      <a:off x="2406232" y="5256351"/>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𝑛</m:t>
                                </m:r>
                                <m:r>
                                  <a:rPr lang="en-US" sz="1200" b="0" i="1" smtClean="0">
                                    <a:latin typeface="Cambria Math" panose="02040503050406030204" pitchFamily="18" charset="0"/>
                                  </a:rPr>
                                  <m:t>,1</m:t>
                                </m:r>
                              </m:sub>
                            </m:sSub>
                          </m:oMath>
                        </m:oMathPara>
                      </a14:m>
                      <a:endParaRPr lang="en-US" sz="1200" dirty="0"/>
                    </a:p>
                  </p:txBody>
                </p:sp>
              </mc:Choice>
              <mc:Fallback xmlns="">
                <p:sp>
                  <p:nvSpPr>
                    <p:cNvPr id="101" name="TextBox 100">
                      <a:extLst>
                        <a:ext uri="{FF2B5EF4-FFF2-40B4-BE49-F238E27FC236}">
                          <a16:creationId xmlns:a16="http://schemas.microsoft.com/office/drawing/2014/main" id="{7F27248B-A17C-58AB-E012-FA01B4E3AC6F}"/>
                        </a:ext>
                      </a:extLst>
                    </p:cNvPr>
                    <p:cNvSpPr txBox="1">
                      <a:spLocks noRot="1" noChangeAspect="1" noMove="1" noResize="1" noEditPoints="1" noAdjustHandles="1" noChangeArrowheads="1" noChangeShapeType="1" noTextEdit="1"/>
                    </p:cNvSpPr>
                    <p:nvPr/>
                  </p:nvSpPr>
                  <p:spPr>
                    <a:xfrm>
                      <a:off x="2406232" y="5256351"/>
                      <a:ext cx="656856" cy="249874"/>
                    </a:xfrm>
                    <a:prstGeom prst="rect">
                      <a:avLst/>
                    </a:prstGeom>
                    <a:blipFill>
                      <a:blip r:embed="rId37"/>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CFC0CFB-C3AD-4B26-EE9E-F27C4CDA187A}"/>
                        </a:ext>
                      </a:extLst>
                    </p:cNvPr>
                    <p:cNvSpPr txBox="1"/>
                    <p:nvPr/>
                  </p:nvSpPr>
                  <p:spPr>
                    <a:xfrm>
                      <a:off x="3159238" y="5256351"/>
                      <a:ext cx="656856" cy="2498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𝑛</m:t>
                                </m:r>
                                <m:r>
                                  <a:rPr lang="en-US" sz="1200" b="0" i="1" smtClean="0">
                                    <a:latin typeface="Cambria Math" panose="02040503050406030204" pitchFamily="18" charset="0"/>
                                  </a:rPr>
                                  <m:t>,2</m:t>
                                </m:r>
                              </m:sub>
                            </m:sSub>
                          </m:oMath>
                        </m:oMathPara>
                      </a14:m>
                      <a:endParaRPr lang="en-US" sz="1200" dirty="0"/>
                    </a:p>
                  </p:txBody>
                </p:sp>
              </mc:Choice>
              <mc:Fallback xmlns="">
                <p:sp>
                  <p:nvSpPr>
                    <p:cNvPr id="102" name="TextBox 101">
                      <a:extLst>
                        <a:ext uri="{FF2B5EF4-FFF2-40B4-BE49-F238E27FC236}">
                          <a16:creationId xmlns:a16="http://schemas.microsoft.com/office/drawing/2014/main" id="{6CFC0CFB-C3AD-4B26-EE9E-F27C4CDA187A}"/>
                        </a:ext>
                      </a:extLst>
                    </p:cNvPr>
                    <p:cNvSpPr txBox="1">
                      <a:spLocks noRot="1" noChangeAspect="1" noMove="1" noResize="1" noEditPoints="1" noAdjustHandles="1" noChangeArrowheads="1" noChangeShapeType="1" noTextEdit="1"/>
                    </p:cNvSpPr>
                    <p:nvPr/>
                  </p:nvSpPr>
                  <p:spPr>
                    <a:xfrm>
                      <a:off x="3159238" y="5256351"/>
                      <a:ext cx="656856" cy="249874"/>
                    </a:xfrm>
                    <a:prstGeom prst="rect">
                      <a:avLst/>
                    </a:prstGeom>
                    <a:blipFill>
                      <a:blip r:embed="rId38"/>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938E3DC-3B70-9BE6-182E-C406C0D5C0E9}"/>
                        </a:ext>
                      </a:extLst>
                    </p:cNvPr>
                    <p:cNvSpPr txBox="1"/>
                    <p:nvPr/>
                  </p:nvSpPr>
                  <p:spPr>
                    <a:xfrm>
                      <a:off x="2545348" y="4808792"/>
                      <a:ext cx="332696" cy="3389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m:t>
                            </m:r>
                          </m:oMath>
                        </m:oMathPara>
                      </a14:m>
                      <a:endParaRPr lang="en-US" sz="1100" dirty="0"/>
                    </a:p>
                  </p:txBody>
                </p:sp>
              </mc:Choice>
              <mc:Fallback xmlns="">
                <p:sp>
                  <p:nvSpPr>
                    <p:cNvPr id="104" name="TextBox 103">
                      <a:extLst>
                        <a:ext uri="{FF2B5EF4-FFF2-40B4-BE49-F238E27FC236}">
                          <a16:creationId xmlns:a16="http://schemas.microsoft.com/office/drawing/2014/main" id="{2938E3DC-3B70-9BE6-182E-C406C0D5C0E9}"/>
                        </a:ext>
                      </a:extLst>
                    </p:cNvPr>
                    <p:cNvSpPr txBox="1">
                      <a:spLocks noRot="1" noChangeAspect="1" noMove="1" noResize="1" noEditPoints="1" noAdjustHandles="1" noChangeArrowheads="1" noChangeShapeType="1" noTextEdit="1"/>
                    </p:cNvSpPr>
                    <p:nvPr/>
                  </p:nvSpPr>
                  <p:spPr>
                    <a:xfrm>
                      <a:off x="2545348" y="4808792"/>
                      <a:ext cx="332696" cy="338925"/>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35C04BED-D4C4-4BEF-C112-BCE9E66D2853}"/>
                        </a:ext>
                      </a:extLst>
                    </p:cNvPr>
                    <p:cNvSpPr txBox="1"/>
                    <p:nvPr/>
                  </p:nvSpPr>
                  <p:spPr>
                    <a:xfrm>
                      <a:off x="5854701" y="4802824"/>
                      <a:ext cx="332696" cy="3389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m:t>
                            </m:r>
                          </m:oMath>
                        </m:oMathPara>
                      </a14:m>
                      <a:endParaRPr lang="en-US" sz="1100" dirty="0"/>
                    </a:p>
                  </p:txBody>
                </p:sp>
              </mc:Choice>
              <mc:Fallback xmlns="">
                <p:sp>
                  <p:nvSpPr>
                    <p:cNvPr id="105" name="TextBox 104">
                      <a:extLst>
                        <a:ext uri="{FF2B5EF4-FFF2-40B4-BE49-F238E27FC236}">
                          <a16:creationId xmlns:a16="http://schemas.microsoft.com/office/drawing/2014/main" id="{35C04BED-D4C4-4BEF-C112-BCE9E66D2853}"/>
                        </a:ext>
                      </a:extLst>
                    </p:cNvPr>
                    <p:cNvSpPr txBox="1">
                      <a:spLocks noRot="1" noChangeAspect="1" noMove="1" noResize="1" noEditPoints="1" noAdjustHandles="1" noChangeArrowheads="1" noChangeShapeType="1" noTextEdit="1"/>
                    </p:cNvSpPr>
                    <p:nvPr/>
                  </p:nvSpPr>
                  <p:spPr>
                    <a:xfrm>
                      <a:off x="5854701" y="4802824"/>
                      <a:ext cx="332696" cy="338925"/>
                    </a:xfrm>
                    <a:prstGeom prst="rect">
                      <a:avLst/>
                    </a:prstGeom>
                    <a:blipFill>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FA040523-B4EA-58B5-C576-713F28D3456A}"/>
                        </a:ext>
                      </a:extLst>
                    </p:cNvPr>
                    <p:cNvSpPr txBox="1"/>
                    <p:nvPr/>
                  </p:nvSpPr>
                  <p:spPr>
                    <a:xfrm>
                      <a:off x="4233710" y="3244334"/>
                      <a:ext cx="850773" cy="3389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m:t>
                            </m:r>
                          </m:oMath>
                        </m:oMathPara>
                      </a14:m>
                      <a:endParaRPr lang="en-US" sz="1100" dirty="0"/>
                    </a:p>
                  </p:txBody>
                </p:sp>
              </mc:Choice>
              <mc:Fallback xmlns="">
                <p:sp>
                  <p:nvSpPr>
                    <p:cNvPr id="106" name="TextBox 105">
                      <a:extLst>
                        <a:ext uri="{FF2B5EF4-FFF2-40B4-BE49-F238E27FC236}">
                          <a16:creationId xmlns:a16="http://schemas.microsoft.com/office/drawing/2014/main" id="{FA040523-B4EA-58B5-C576-713F28D3456A}"/>
                        </a:ext>
                      </a:extLst>
                    </p:cNvPr>
                    <p:cNvSpPr txBox="1">
                      <a:spLocks noRot="1" noChangeAspect="1" noMove="1" noResize="1" noEditPoints="1" noAdjustHandles="1" noChangeArrowheads="1" noChangeShapeType="1" noTextEdit="1"/>
                    </p:cNvSpPr>
                    <p:nvPr/>
                  </p:nvSpPr>
                  <p:spPr>
                    <a:xfrm>
                      <a:off x="4233710" y="3244334"/>
                      <a:ext cx="850773" cy="338925"/>
                    </a:xfrm>
                    <a:prstGeom prst="rect">
                      <a:avLst/>
                    </a:prstGeom>
                    <a:blipFill>
                      <a:blip r:embed="rId4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0524EEA-505B-2094-4C61-3C7D49FA8599}"/>
                      </a:ext>
                    </a:extLst>
                  </p:cNvPr>
                  <p:cNvSpPr txBox="1"/>
                  <p:nvPr/>
                </p:nvSpPr>
                <p:spPr>
                  <a:xfrm>
                    <a:off x="3799342" y="2164107"/>
                    <a:ext cx="850773" cy="398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80" name="TextBox 79">
                    <a:extLst>
                      <a:ext uri="{FF2B5EF4-FFF2-40B4-BE49-F238E27FC236}">
                        <a16:creationId xmlns:a16="http://schemas.microsoft.com/office/drawing/2014/main" id="{A0524EEA-505B-2094-4C61-3C7D49FA8599}"/>
                      </a:ext>
                    </a:extLst>
                  </p:cNvPr>
                  <p:cNvSpPr txBox="1">
                    <a:spLocks noRot="1" noChangeAspect="1" noMove="1" noResize="1" noEditPoints="1" noAdjustHandles="1" noChangeArrowheads="1" noChangeShapeType="1" noTextEdit="1"/>
                  </p:cNvSpPr>
                  <p:nvPr/>
                </p:nvSpPr>
                <p:spPr>
                  <a:xfrm>
                    <a:off x="3799342" y="2164107"/>
                    <a:ext cx="850773" cy="398736"/>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8CE596D-BC78-3CF7-7F8A-EF53293EE8DC}"/>
                      </a:ext>
                    </a:extLst>
                  </p:cNvPr>
                  <p:cNvSpPr txBox="1"/>
                  <p:nvPr/>
                </p:nvSpPr>
                <p:spPr>
                  <a:xfrm>
                    <a:off x="1781031" y="5410330"/>
                    <a:ext cx="4354344" cy="837345"/>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𝒀</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𝟎</m:t>
                        </m:r>
                        <m:r>
                          <a:rPr lang="en-US" b="1" i="1" smtClean="0">
                            <a:solidFill>
                              <a:schemeClr val="accent1"/>
                            </a:solidFill>
                            <a:latin typeface="Cambria Math" panose="02040503050406030204" pitchFamily="18" charset="0"/>
                          </a:rPr>
                          <m:t>)</m:t>
                        </m:r>
                      </m:oMath>
                    </a14:m>
                    <a:r>
                      <a:rPr lang="en-US" b="1" dirty="0">
                        <a:solidFill>
                          <a:schemeClr val="accent1"/>
                        </a:solidFill>
                      </a:rPr>
                      <a:t> </a:t>
                    </a:r>
                    <a:r>
                      <a:rPr lang="en-US" dirty="0">
                        <a:solidFill>
                          <a:schemeClr val="accent1"/>
                        </a:solidFill>
                      </a:rPr>
                      <a:t>of potential outcomes if not treated</a:t>
                    </a:r>
                  </a:p>
                </p:txBody>
              </p:sp>
            </mc:Choice>
            <mc:Fallback xmlns="">
              <p:sp>
                <p:nvSpPr>
                  <p:cNvPr id="81" name="TextBox 80">
                    <a:extLst>
                      <a:ext uri="{FF2B5EF4-FFF2-40B4-BE49-F238E27FC236}">
                        <a16:creationId xmlns:a16="http://schemas.microsoft.com/office/drawing/2014/main" id="{38CE596D-BC78-3CF7-7F8A-EF53293EE8DC}"/>
                      </a:ext>
                    </a:extLst>
                  </p:cNvPr>
                  <p:cNvSpPr txBox="1">
                    <a:spLocks noRot="1" noChangeAspect="1" noMove="1" noResize="1" noEditPoints="1" noAdjustHandles="1" noChangeArrowheads="1" noChangeShapeType="1" noTextEdit="1"/>
                  </p:cNvSpPr>
                  <p:nvPr/>
                </p:nvSpPr>
                <p:spPr>
                  <a:xfrm>
                    <a:off x="1781031" y="5410330"/>
                    <a:ext cx="4354344" cy="837345"/>
                  </a:xfrm>
                  <a:prstGeom prst="rect">
                    <a:avLst/>
                  </a:prstGeom>
                  <a:blipFill>
                    <a:blip r:embed="rId43"/>
                    <a:stretch>
                      <a:fillRect t="-3846" b="-1346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2A3D0D8-3C17-56BF-EE4C-48B7EABF9009}"/>
                    </a:ext>
                  </a:extLst>
                </p:cNvPr>
                <p:cNvSpPr txBox="1"/>
                <p:nvPr/>
              </p:nvSpPr>
              <p:spPr>
                <a:xfrm>
                  <a:off x="2655148" y="5030478"/>
                  <a:ext cx="65669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m:t>
                        </m:r>
                      </m:oMath>
                    </m:oMathPara>
                  </a14:m>
                  <a:endParaRPr lang="en-US" sz="1100" dirty="0"/>
                </a:p>
              </p:txBody>
            </p:sp>
          </mc:Choice>
          <mc:Fallback xmlns="">
            <p:sp>
              <p:nvSpPr>
                <p:cNvPr id="73" name="TextBox 72">
                  <a:extLst>
                    <a:ext uri="{FF2B5EF4-FFF2-40B4-BE49-F238E27FC236}">
                      <a16:creationId xmlns:a16="http://schemas.microsoft.com/office/drawing/2014/main" id="{52A3D0D8-3C17-56BF-EE4C-48B7EABF9009}"/>
                    </a:ext>
                  </a:extLst>
                </p:cNvPr>
                <p:cNvSpPr txBox="1">
                  <a:spLocks noRot="1" noChangeAspect="1" noMove="1" noResize="1" noEditPoints="1" noAdjustHandles="1" noChangeArrowheads="1" noChangeShapeType="1" noTextEdit="1"/>
                </p:cNvSpPr>
                <p:nvPr/>
              </p:nvSpPr>
              <p:spPr>
                <a:xfrm>
                  <a:off x="2655148" y="5030478"/>
                  <a:ext cx="656696" cy="261610"/>
                </a:xfrm>
                <a:prstGeom prst="rect">
                  <a:avLst/>
                </a:prstGeom>
                <a:blipFill>
                  <a:blip r:embed="rId44"/>
                  <a:stretch>
                    <a:fillRect/>
                  </a:stretch>
                </a:blipFill>
              </p:spPr>
              <p:txBody>
                <a:bodyPr/>
                <a:lstStyle/>
                <a:p>
                  <a:r>
                    <a:rPr lang="en-US">
                      <a:noFill/>
                    </a:rPr>
                    <a:t> </a:t>
                  </a:r>
                </a:p>
              </p:txBody>
            </p:sp>
          </mc:Fallback>
        </mc:AlternateContent>
        <p:sp>
          <p:nvSpPr>
            <p:cNvPr id="74" name="Rounded Rectangle 73">
              <a:extLst>
                <a:ext uri="{FF2B5EF4-FFF2-40B4-BE49-F238E27FC236}">
                  <a16:creationId xmlns:a16="http://schemas.microsoft.com/office/drawing/2014/main" id="{7112FDCE-62F4-F806-337E-A0CC5D3040C4}"/>
                </a:ext>
              </a:extLst>
            </p:cNvPr>
            <p:cNvSpPr/>
            <p:nvPr/>
          </p:nvSpPr>
          <p:spPr>
            <a:xfrm>
              <a:off x="3183200" y="4983408"/>
              <a:ext cx="1772748" cy="416402"/>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07" name="Group 106">
            <a:extLst>
              <a:ext uri="{FF2B5EF4-FFF2-40B4-BE49-F238E27FC236}">
                <a16:creationId xmlns:a16="http://schemas.microsoft.com/office/drawing/2014/main" id="{49F27851-0B88-9B2A-BADE-CA8027C2F42E}"/>
              </a:ext>
            </a:extLst>
          </p:cNvPr>
          <p:cNvGrpSpPr/>
          <p:nvPr/>
        </p:nvGrpSpPr>
        <p:grpSpPr>
          <a:xfrm>
            <a:off x="7879183" y="3527947"/>
            <a:ext cx="4240339" cy="3319521"/>
            <a:chOff x="6941122" y="2313992"/>
            <a:chExt cx="4240339" cy="3319521"/>
          </a:xfrm>
        </p:grpSpPr>
        <p:sp>
          <p:nvSpPr>
            <p:cNvPr id="108" name="Rectangle 107">
              <a:extLst>
                <a:ext uri="{FF2B5EF4-FFF2-40B4-BE49-F238E27FC236}">
                  <a16:creationId xmlns:a16="http://schemas.microsoft.com/office/drawing/2014/main" id="{6CF18B83-9981-2694-57FD-C68AE1F83B68}"/>
                </a:ext>
              </a:extLst>
            </p:cNvPr>
            <p:cNvSpPr/>
            <p:nvPr/>
          </p:nvSpPr>
          <p:spPr>
            <a:xfrm>
              <a:off x="7329565" y="2792427"/>
              <a:ext cx="3751116" cy="207889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0" name="TextBox 109">
              <a:extLst>
                <a:ext uri="{FF2B5EF4-FFF2-40B4-BE49-F238E27FC236}">
                  <a16:creationId xmlns:a16="http://schemas.microsoft.com/office/drawing/2014/main" id="{D96397C3-0E6A-EEC2-68BD-A118BDC6AA84}"/>
                </a:ext>
              </a:extLst>
            </p:cNvPr>
            <p:cNvSpPr txBox="1"/>
            <p:nvPr/>
          </p:nvSpPr>
          <p:spPr>
            <a:xfrm>
              <a:off x="6950688" y="2856832"/>
              <a:ext cx="308098" cy="923330"/>
            </a:xfrm>
            <a:prstGeom prst="rect">
              <a:avLst/>
            </a:prstGeom>
            <a:noFill/>
          </p:spPr>
          <p:txBody>
            <a:bodyPr wrap="none" rtlCol="0">
              <a:spAutoFit/>
            </a:bodyPr>
            <a:lstStyle/>
            <a:p>
              <a:r>
                <a:rPr lang="en-US" b="1" dirty="0"/>
                <a:t>1</a:t>
              </a:r>
            </a:p>
            <a:p>
              <a:r>
                <a:rPr lang="en-US" b="1" dirty="0"/>
                <a:t>2</a:t>
              </a:r>
            </a:p>
            <a:p>
              <a:r>
                <a:rPr lang="en-US" b="1" dirty="0"/>
                <a:t>3</a:t>
              </a:r>
            </a:p>
          </p:txBody>
        </p:sp>
        <p:sp>
          <p:nvSpPr>
            <p:cNvPr id="111" name="TextBox 110">
              <a:extLst>
                <a:ext uri="{FF2B5EF4-FFF2-40B4-BE49-F238E27FC236}">
                  <a16:creationId xmlns:a16="http://schemas.microsoft.com/office/drawing/2014/main" id="{41B6F3F4-ABA1-1E58-CD5C-1B846F50956F}"/>
                </a:ext>
              </a:extLst>
            </p:cNvPr>
            <p:cNvSpPr txBox="1"/>
            <p:nvPr/>
          </p:nvSpPr>
          <p:spPr>
            <a:xfrm>
              <a:off x="6941122" y="4406653"/>
              <a:ext cx="317716" cy="369332"/>
            </a:xfrm>
            <a:prstGeom prst="rect">
              <a:avLst/>
            </a:prstGeom>
            <a:noFill/>
          </p:spPr>
          <p:txBody>
            <a:bodyPr wrap="none" rtlCol="0">
              <a:spAutoFit/>
            </a:bodyPr>
            <a:lstStyle/>
            <a:p>
              <a:r>
                <a:rPr lang="en-US" b="1" dirty="0"/>
                <a:t>n</a:t>
              </a: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4A77873A-20CC-95BB-8677-2CD3D5BEE607}"/>
                    </a:ext>
                  </a:extLst>
                </p:cNvPr>
                <p:cNvSpPr txBox="1"/>
                <p:nvPr/>
              </p:nvSpPr>
              <p:spPr>
                <a:xfrm>
                  <a:off x="7005961" y="4155215"/>
                  <a:ext cx="27764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dirty="0"/>
                </a:p>
              </p:txBody>
            </p:sp>
          </mc:Choice>
          <mc:Fallback xmlns="">
            <p:sp>
              <p:nvSpPr>
                <p:cNvPr id="112" name="TextBox 111">
                  <a:extLst>
                    <a:ext uri="{FF2B5EF4-FFF2-40B4-BE49-F238E27FC236}">
                      <a16:creationId xmlns:a16="http://schemas.microsoft.com/office/drawing/2014/main" id="{4A77873A-20CC-95BB-8677-2CD3D5BEE607}"/>
                    </a:ext>
                  </a:extLst>
                </p:cNvPr>
                <p:cNvSpPr txBox="1">
                  <a:spLocks noRot="1" noChangeAspect="1" noMove="1" noResize="1" noEditPoints="1" noAdjustHandles="1" noChangeArrowheads="1" noChangeShapeType="1" noTextEdit="1"/>
                </p:cNvSpPr>
                <p:nvPr/>
              </p:nvSpPr>
              <p:spPr>
                <a:xfrm>
                  <a:off x="7005961" y="4155215"/>
                  <a:ext cx="277640" cy="30777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CB1464-D711-9103-760F-2CBBB3E1AC51}"/>
                    </a:ext>
                  </a:extLst>
                </p:cNvPr>
                <p:cNvSpPr txBox="1"/>
                <p:nvPr/>
              </p:nvSpPr>
              <p:spPr>
                <a:xfrm>
                  <a:off x="7275947" y="2396722"/>
                  <a:ext cx="557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dirty="0"/>
                </a:p>
              </p:txBody>
            </p:sp>
          </mc:Choice>
          <mc:Fallback xmlns="">
            <p:sp>
              <p:nvSpPr>
                <p:cNvPr id="114" name="TextBox 113">
                  <a:extLst>
                    <a:ext uri="{FF2B5EF4-FFF2-40B4-BE49-F238E27FC236}">
                      <a16:creationId xmlns:a16="http://schemas.microsoft.com/office/drawing/2014/main" id="{EBCB1464-D711-9103-760F-2CBBB3E1AC51}"/>
                    </a:ext>
                  </a:extLst>
                </p:cNvPr>
                <p:cNvSpPr txBox="1">
                  <a:spLocks noRot="1" noChangeAspect="1" noMove="1" noResize="1" noEditPoints="1" noAdjustHandles="1" noChangeArrowheads="1" noChangeShapeType="1" noTextEdit="1"/>
                </p:cNvSpPr>
                <p:nvPr/>
              </p:nvSpPr>
              <p:spPr>
                <a:xfrm>
                  <a:off x="7275947" y="2396722"/>
                  <a:ext cx="557045"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59EBB10-3D6C-BA60-E80E-7B6876ADA7B7}"/>
                    </a:ext>
                  </a:extLst>
                </p:cNvPr>
                <p:cNvSpPr txBox="1"/>
                <p:nvPr/>
              </p:nvSpPr>
              <p:spPr>
                <a:xfrm>
                  <a:off x="7943822" y="2379946"/>
                  <a:ext cx="557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m:t>
                        </m:r>
                      </m:oMath>
                    </m:oMathPara>
                  </a14:m>
                  <a:endParaRPr lang="en-US" b="1" dirty="0"/>
                </a:p>
              </p:txBody>
            </p:sp>
          </mc:Choice>
          <mc:Fallback xmlns="">
            <p:sp>
              <p:nvSpPr>
                <p:cNvPr id="115" name="TextBox 114">
                  <a:extLst>
                    <a:ext uri="{FF2B5EF4-FFF2-40B4-BE49-F238E27FC236}">
                      <a16:creationId xmlns:a16="http://schemas.microsoft.com/office/drawing/2014/main" id="{659EBB10-3D6C-BA60-E80E-7B6876ADA7B7}"/>
                    </a:ext>
                  </a:extLst>
                </p:cNvPr>
                <p:cNvSpPr txBox="1">
                  <a:spLocks noRot="1" noChangeAspect="1" noMove="1" noResize="1" noEditPoints="1" noAdjustHandles="1" noChangeArrowheads="1" noChangeShapeType="1" noTextEdit="1"/>
                </p:cNvSpPr>
                <p:nvPr/>
              </p:nvSpPr>
              <p:spPr>
                <a:xfrm>
                  <a:off x="7943822" y="2379946"/>
                  <a:ext cx="557045" cy="369332"/>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C2777FC7-88E1-485B-7997-E5FDCFB832F9}"/>
                    </a:ext>
                  </a:extLst>
                </p:cNvPr>
                <p:cNvSpPr txBox="1"/>
                <p:nvPr/>
              </p:nvSpPr>
              <p:spPr>
                <a:xfrm>
                  <a:off x="10511910" y="2313992"/>
                  <a:ext cx="557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p:txBody>
            </p:sp>
          </mc:Choice>
          <mc:Fallback xmlns="">
            <p:sp>
              <p:nvSpPr>
                <p:cNvPr id="116" name="TextBox 115">
                  <a:extLst>
                    <a:ext uri="{FF2B5EF4-FFF2-40B4-BE49-F238E27FC236}">
                      <a16:creationId xmlns:a16="http://schemas.microsoft.com/office/drawing/2014/main" id="{C2777FC7-88E1-485B-7997-E5FDCFB832F9}"/>
                    </a:ext>
                  </a:extLst>
                </p:cNvPr>
                <p:cNvSpPr txBox="1">
                  <a:spLocks noRot="1" noChangeAspect="1" noMove="1" noResize="1" noEditPoints="1" noAdjustHandles="1" noChangeArrowheads="1" noChangeShapeType="1" noTextEdit="1"/>
                </p:cNvSpPr>
                <p:nvPr/>
              </p:nvSpPr>
              <p:spPr>
                <a:xfrm>
                  <a:off x="10511910" y="2313992"/>
                  <a:ext cx="557045" cy="369332"/>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A97042A-77F7-BF0D-59A9-57CEF32B76F2}"/>
                    </a:ext>
                  </a:extLst>
                </p:cNvPr>
                <p:cNvSpPr txBox="1"/>
                <p:nvPr/>
              </p:nvSpPr>
              <p:spPr>
                <a:xfrm>
                  <a:off x="7401269" y="293941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17" name="TextBox 116">
                  <a:extLst>
                    <a:ext uri="{FF2B5EF4-FFF2-40B4-BE49-F238E27FC236}">
                      <a16:creationId xmlns:a16="http://schemas.microsoft.com/office/drawing/2014/main" id="{5A97042A-77F7-BF0D-59A9-57CEF32B76F2}"/>
                    </a:ext>
                  </a:extLst>
                </p:cNvPr>
                <p:cNvSpPr txBox="1">
                  <a:spLocks noRot="1" noChangeAspect="1" noMove="1" noResize="1" noEditPoints="1" noAdjustHandles="1" noChangeArrowheads="1" noChangeShapeType="1" noTextEdit="1"/>
                </p:cNvSpPr>
                <p:nvPr/>
              </p:nvSpPr>
              <p:spPr>
                <a:xfrm>
                  <a:off x="7401269" y="2939411"/>
                  <a:ext cx="507015" cy="184666"/>
                </a:xfrm>
                <a:prstGeom prst="rect">
                  <a:avLst/>
                </a:prstGeom>
                <a:blipFill>
                  <a:blip r:embed="rId47"/>
                  <a:stretch>
                    <a:fillRect b="-6250"/>
                  </a:stretch>
                </a:blipFill>
              </p:spPr>
              <p:txBody>
                <a:bodyPr/>
                <a:lstStyle/>
                <a:p>
                  <a:r>
                    <a:rPr lang="en-US">
                      <a:noFill/>
                    </a:rPr>
                    <a:t> </a:t>
                  </a:r>
                </a:p>
              </p:txBody>
            </p:sp>
          </mc:Fallback>
        </mc:AlternateContent>
        <p:sp>
          <p:nvSpPr>
            <p:cNvPr id="118" name="TextBox 117">
              <a:extLst>
                <a:ext uri="{FF2B5EF4-FFF2-40B4-BE49-F238E27FC236}">
                  <a16:creationId xmlns:a16="http://schemas.microsoft.com/office/drawing/2014/main" id="{8ACC6CEC-35B1-03B0-1E9B-D644A8003739}"/>
                </a:ext>
              </a:extLst>
            </p:cNvPr>
            <p:cNvSpPr txBox="1"/>
            <p:nvPr/>
          </p:nvSpPr>
          <p:spPr>
            <a:xfrm>
              <a:off x="10278407" y="3020085"/>
              <a:ext cx="199381" cy="307777"/>
            </a:xfrm>
            <a:prstGeom prst="rect">
              <a:avLst/>
            </a:prstGeom>
            <a:noFill/>
          </p:spPr>
          <p:txBody>
            <a:bodyPr wrap="square" rtlCol="0">
              <a:spAutoFit/>
            </a:bodyPr>
            <a:lstStyle/>
            <a:p>
              <a:endParaRPr lang="en-US" sz="1400" dirty="0"/>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ABC60598-726B-D1F8-84AA-4F9485805528}"/>
                    </a:ext>
                  </a:extLst>
                </p:cNvPr>
                <p:cNvSpPr txBox="1"/>
                <p:nvPr/>
              </p:nvSpPr>
              <p:spPr>
                <a:xfrm>
                  <a:off x="7982500" y="293941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19" name="TextBox 118">
                  <a:extLst>
                    <a:ext uri="{FF2B5EF4-FFF2-40B4-BE49-F238E27FC236}">
                      <a16:creationId xmlns:a16="http://schemas.microsoft.com/office/drawing/2014/main" id="{ABC60598-726B-D1F8-84AA-4F9485805528}"/>
                    </a:ext>
                  </a:extLst>
                </p:cNvPr>
                <p:cNvSpPr txBox="1">
                  <a:spLocks noRot="1" noChangeAspect="1" noMove="1" noResize="1" noEditPoints="1" noAdjustHandles="1" noChangeArrowheads="1" noChangeShapeType="1" noTextEdit="1"/>
                </p:cNvSpPr>
                <p:nvPr/>
              </p:nvSpPr>
              <p:spPr>
                <a:xfrm>
                  <a:off x="7982500" y="2939411"/>
                  <a:ext cx="507015" cy="184666"/>
                </a:xfrm>
                <a:prstGeom prst="rect">
                  <a:avLst/>
                </a:prstGeom>
                <a:blipFill>
                  <a:blip r:embed="rId4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2DF7220-6112-E1A3-ECD6-65E3650997D6}"/>
                    </a:ext>
                  </a:extLst>
                </p:cNvPr>
                <p:cNvSpPr txBox="1"/>
                <p:nvPr/>
              </p:nvSpPr>
              <p:spPr>
                <a:xfrm>
                  <a:off x="10429505" y="293941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0" name="TextBox 119">
                  <a:extLst>
                    <a:ext uri="{FF2B5EF4-FFF2-40B4-BE49-F238E27FC236}">
                      <a16:creationId xmlns:a16="http://schemas.microsoft.com/office/drawing/2014/main" id="{C2DF7220-6112-E1A3-ECD6-65E3650997D6}"/>
                    </a:ext>
                  </a:extLst>
                </p:cNvPr>
                <p:cNvSpPr txBox="1">
                  <a:spLocks noRot="1" noChangeAspect="1" noMove="1" noResize="1" noEditPoints="1" noAdjustHandles="1" noChangeArrowheads="1" noChangeShapeType="1" noTextEdit="1"/>
                </p:cNvSpPr>
                <p:nvPr/>
              </p:nvSpPr>
              <p:spPr>
                <a:xfrm>
                  <a:off x="10429505" y="2939411"/>
                  <a:ext cx="507015" cy="184666"/>
                </a:xfrm>
                <a:prstGeom prst="rect">
                  <a:avLst/>
                </a:prstGeom>
                <a:blipFill>
                  <a:blip r:embed="rId49"/>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7BA51ECA-C199-D842-807D-5E12EB65DB45}"/>
                    </a:ext>
                  </a:extLst>
                </p:cNvPr>
                <p:cNvSpPr txBox="1"/>
                <p:nvPr/>
              </p:nvSpPr>
              <p:spPr>
                <a:xfrm>
                  <a:off x="7426285" y="3307602"/>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1" name="TextBox 120">
                  <a:extLst>
                    <a:ext uri="{FF2B5EF4-FFF2-40B4-BE49-F238E27FC236}">
                      <a16:creationId xmlns:a16="http://schemas.microsoft.com/office/drawing/2014/main" id="{7BA51ECA-C199-D842-807D-5E12EB65DB45}"/>
                    </a:ext>
                  </a:extLst>
                </p:cNvPr>
                <p:cNvSpPr txBox="1">
                  <a:spLocks noRot="1" noChangeAspect="1" noMove="1" noResize="1" noEditPoints="1" noAdjustHandles="1" noChangeArrowheads="1" noChangeShapeType="1" noTextEdit="1"/>
                </p:cNvSpPr>
                <p:nvPr/>
              </p:nvSpPr>
              <p:spPr>
                <a:xfrm>
                  <a:off x="7426285" y="3307602"/>
                  <a:ext cx="507015" cy="184666"/>
                </a:xfrm>
                <a:prstGeom prst="rect">
                  <a:avLst/>
                </a:prstGeom>
                <a:blipFill>
                  <a:blip r:embed="rId5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4D2CFBD4-40D5-456B-4289-56FDDA7E4380}"/>
                    </a:ext>
                  </a:extLst>
                </p:cNvPr>
                <p:cNvSpPr txBox="1"/>
                <p:nvPr/>
              </p:nvSpPr>
              <p:spPr>
                <a:xfrm>
                  <a:off x="8007515" y="3307602"/>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2" name="TextBox 121">
                  <a:extLst>
                    <a:ext uri="{FF2B5EF4-FFF2-40B4-BE49-F238E27FC236}">
                      <a16:creationId xmlns:a16="http://schemas.microsoft.com/office/drawing/2014/main" id="{4D2CFBD4-40D5-456B-4289-56FDDA7E4380}"/>
                    </a:ext>
                  </a:extLst>
                </p:cNvPr>
                <p:cNvSpPr txBox="1">
                  <a:spLocks noRot="1" noChangeAspect="1" noMove="1" noResize="1" noEditPoints="1" noAdjustHandles="1" noChangeArrowheads="1" noChangeShapeType="1" noTextEdit="1"/>
                </p:cNvSpPr>
                <p:nvPr/>
              </p:nvSpPr>
              <p:spPr>
                <a:xfrm>
                  <a:off x="8007515" y="3307602"/>
                  <a:ext cx="507015" cy="184666"/>
                </a:xfrm>
                <a:prstGeom prst="rect">
                  <a:avLst/>
                </a:prstGeom>
                <a:blipFill>
                  <a:blip r:embed="rId5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4E606A1-A83E-DB45-CA39-E7C40B1EFAA2}"/>
                    </a:ext>
                  </a:extLst>
                </p:cNvPr>
                <p:cNvSpPr txBox="1"/>
                <p:nvPr/>
              </p:nvSpPr>
              <p:spPr>
                <a:xfrm>
                  <a:off x="10454520" y="3307602"/>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3" name="TextBox 122">
                  <a:extLst>
                    <a:ext uri="{FF2B5EF4-FFF2-40B4-BE49-F238E27FC236}">
                      <a16:creationId xmlns:a16="http://schemas.microsoft.com/office/drawing/2014/main" id="{44E606A1-A83E-DB45-CA39-E7C40B1EFAA2}"/>
                    </a:ext>
                  </a:extLst>
                </p:cNvPr>
                <p:cNvSpPr txBox="1">
                  <a:spLocks noRot="1" noChangeAspect="1" noMove="1" noResize="1" noEditPoints="1" noAdjustHandles="1" noChangeArrowheads="1" noChangeShapeType="1" noTextEdit="1"/>
                </p:cNvSpPr>
                <p:nvPr/>
              </p:nvSpPr>
              <p:spPr>
                <a:xfrm>
                  <a:off x="10454520" y="3307602"/>
                  <a:ext cx="507015" cy="184666"/>
                </a:xfrm>
                <a:prstGeom prst="rect">
                  <a:avLst/>
                </a:prstGeom>
                <a:blipFill>
                  <a:blip r:embed="rId5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9D00944-C131-4681-86A9-47B3DAF25C43}"/>
                    </a:ext>
                  </a:extLst>
                </p:cNvPr>
                <p:cNvSpPr txBox="1"/>
                <p:nvPr/>
              </p:nvSpPr>
              <p:spPr>
                <a:xfrm>
                  <a:off x="7426285" y="372249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4" name="TextBox 123">
                  <a:extLst>
                    <a:ext uri="{FF2B5EF4-FFF2-40B4-BE49-F238E27FC236}">
                      <a16:creationId xmlns:a16="http://schemas.microsoft.com/office/drawing/2014/main" id="{29D00944-C131-4681-86A9-47B3DAF25C43}"/>
                    </a:ext>
                  </a:extLst>
                </p:cNvPr>
                <p:cNvSpPr txBox="1">
                  <a:spLocks noRot="1" noChangeAspect="1" noMove="1" noResize="1" noEditPoints="1" noAdjustHandles="1" noChangeArrowheads="1" noChangeShapeType="1" noTextEdit="1"/>
                </p:cNvSpPr>
                <p:nvPr/>
              </p:nvSpPr>
              <p:spPr>
                <a:xfrm>
                  <a:off x="7426285" y="3722491"/>
                  <a:ext cx="507015" cy="184666"/>
                </a:xfrm>
                <a:prstGeom prst="rect">
                  <a:avLst/>
                </a:prstGeom>
                <a:blipFill>
                  <a:blip r:embed="rId5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A1D82D81-D351-576E-2F71-074C23890CC0}"/>
                    </a:ext>
                  </a:extLst>
                </p:cNvPr>
                <p:cNvSpPr txBox="1"/>
                <p:nvPr/>
              </p:nvSpPr>
              <p:spPr>
                <a:xfrm>
                  <a:off x="8007515" y="372249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5" name="TextBox 124">
                  <a:extLst>
                    <a:ext uri="{FF2B5EF4-FFF2-40B4-BE49-F238E27FC236}">
                      <a16:creationId xmlns:a16="http://schemas.microsoft.com/office/drawing/2014/main" id="{A1D82D81-D351-576E-2F71-074C23890CC0}"/>
                    </a:ext>
                  </a:extLst>
                </p:cNvPr>
                <p:cNvSpPr txBox="1">
                  <a:spLocks noRot="1" noChangeAspect="1" noMove="1" noResize="1" noEditPoints="1" noAdjustHandles="1" noChangeArrowheads="1" noChangeShapeType="1" noTextEdit="1"/>
                </p:cNvSpPr>
                <p:nvPr/>
              </p:nvSpPr>
              <p:spPr>
                <a:xfrm>
                  <a:off x="8007515" y="3722491"/>
                  <a:ext cx="507015" cy="184666"/>
                </a:xfrm>
                <a:prstGeom prst="rect">
                  <a:avLst/>
                </a:prstGeom>
                <a:blipFill>
                  <a:blip r:embed="rId54"/>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A216F279-D041-37D6-39FC-0CCEAA88A728}"/>
                    </a:ext>
                  </a:extLst>
                </p:cNvPr>
                <p:cNvSpPr txBox="1"/>
                <p:nvPr/>
              </p:nvSpPr>
              <p:spPr>
                <a:xfrm>
                  <a:off x="10454520" y="3722491"/>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6" name="TextBox 125">
                  <a:extLst>
                    <a:ext uri="{FF2B5EF4-FFF2-40B4-BE49-F238E27FC236}">
                      <a16:creationId xmlns:a16="http://schemas.microsoft.com/office/drawing/2014/main" id="{A216F279-D041-37D6-39FC-0CCEAA88A728}"/>
                    </a:ext>
                  </a:extLst>
                </p:cNvPr>
                <p:cNvSpPr txBox="1">
                  <a:spLocks noRot="1" noChangeAspect="1" noMove="1" noResize="1" noEditPoints="1" noAdjustHandles="1" noChangeArrowheads="1" noChangeShapeType="1" noTextEdit="1"/>
                </p:cNvSpPr>
                <p:nvPr/>
              </p:nvSpPr>
              <p:spPr>
                <a:xfrm>
                  <a:off x="10454520" y="3722491"/>
                  <a:ext cx="507015" cy="184666"/>
                </a:xfrm>
                <a:prstGeom prst="rect">
                  <a:avLst/>
                </a:prstGeom>
                <a:blipFill>
                  <a:blip r:embed="rId5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0F49B47E-448D-48EE-3C49-8BB82BAFD471}"/>
                    </a:ext>
                  </a:extLst>
                </p:cNvPr>
                <p:cNvSpPr txBox="1"/>
                <p:nvPr/>
              </p:nvSpPr>
              <p:spPr>
                <a:xfrm>
                  <a:off x="7430345" y="4500677"/>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7" name="TextBox 126">
                  <a:extLst>
                    <a:ext uri="{FF2B5EF4-FFF2-40B4-BE49-F238E27FC236}">
                      <a16:creationId xmlns:a16="http://schemas.microsoft.com/office/drawing/2014/main" id="{0F49B47E-448D-48EE-3C49-8BB82BAFD471}"/>
                    </a:ext>
                  </a:extLst>
                </p:cNvPr>
                <p:cNvSpPr txBox="1">
                  <a:spLocks noRot="1" noChangeAspect="1" noMove="1" noResize="1" noEditPoints="1" noAdjustHandles="1" noChangeArrowheads="1" noChangeShapeType="1" noTextEdit="1"/>
                </p:cNvSpPr>
                <p:nvPr/>
              </p:nvSpPr>
              <p:spPr>
                <a:xfrm>
                  <a:off x="7430345" y="4500677"/>
                  <a:ext cx="507015" cy="184666"/>
                </a:xfrm>
                <a:prstGeom prst="rect">
                  <a:avLst/>
                </a:prstGeom>
                <a:blipFill>
                  <a:blip r:embed="rId56"/>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36B3F3D3-4B84-8580-9781-132BEDEDEE8C}"/>
                    </a:ext>
                  </a:extLst>
                </p:cNvPr>
                <p:cNvSpPr txBox="1"/>
                <p:nvPr/>
              </p:nvSpPr>
              <p:spPr>
                <a:xfrm>
                  <a:off x="8011575" y="4500677"/>
                  <a:ext cx="507015"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28" name="TextBox 127">
                  <a:extLst>
                    <a:ext uri="{FF2B5EF4-FFF2-40B4-BE49-F238E27FC236}">
                      <a16:creationId xmlns:a16="http://schemas.microsoft.com/office/drawing/2014/main" id="{36B3F3D3-4B84-8580-9781-132BEDEDEE8C}"/>
                    </a:ext>
                  </a:extLst>
                </p:cNvPr>
                <p:cNvSpPr txBox="1">
                  <a:spLocks noRot="1" noChangeAspect="1" noMove="1" noResize="1" noEditPoints="1" noAdjustHandles="1" noChangeArrowheads="1" noChangeShapeType="1" noTextEdit="1"/>
                </p:cNvSpPr>
                <p:nvPr/>
              </p:nvSpPr>
              <p:spPr>
                <a:xfrm>
                  <a:off x="8011575" y="4500677"/>
                  <a:ext cx="507015" cy="184666"/>
                </a:xfrm>
                <a:prstGeom prst="rect">
                  <a:avLst/>
                </a:prstGeom>
                <a:blipFill>
                  <a:blip r:embed="rId4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2600451F-E12F-63F3-1D2A-A82728A6023D}"/>
                    </a:ext>
                  </a:extLst>
                </p:cNvPr>
                <p:cNvSpPr txBox="1"/>
                <p:nvPr/>
              </p:nvSpPr>
              <p:spPr>
                <a:xfrm>
                  <a:off x="9091030" y="4493053"/>
                  <a:ext cx="2090431" cy="2248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𝑌</m:t>
                            </m:r>
                          </m:e>
                          <m:sub>
                            <m:r>
                              <a:rPr lang="en-US" sz="1400" b="0" i="1" smtClean="0">
                                <a:solidFill>
                                  <a:schemeClr val="accent2"/>
                                </a:solidFill>
                                <a:latin typeface="Cambria Math" panose="02040503050406030204" pitchFamily="18" charset="0"/>
                              </a:rPr>
                              <m:t>𝑛</m:t>
                            </m:r>
                            <m:r>
                              <a:rPr lang="en-US" sz="1400" b="0" i="1" smtClean="0">
                                <a:solidFill>
                                  <a:schemeClr val="accent2"/>
                                </a:solidFill>
                                <a:latin typeface="Cambria Math" panose="02040503050406030204" pitchFamily="18" charset="0"/>
                              </a:rPr>
                              <m:t>,</m:t>
                            </m:r>
                            <m:r>
                              <a:rPr lang="en-US" sz="1400" b="0" i="1" smtClean="0">
                                <a:solidFill>
                                  <a:schemeClr val="accent2"/>
                                </a:solidFill>
                                <a:latin typeface="Cambria Math" panose="02040503050406030204" pitchFamily="18" charset="0"/>
                              </a:rPr>
                              <m:t>𝑇</m:t>
                            </m:r>
                            <m:r>
                              <a:rPr lang="en-US" sz="1400" b="0" i="1" smtClean="0">
                                <a:solidFill>
                                  <a:schemeClr val="accent2"/>
                                </a:solidFill>
                                <a:latin typeface="Cambria Math" panose="02040503050406030204" pitchFamily="18" charset="0"/>
                              </a:rPr>
                              <m:t>−2</m:t>
                            </m:r>
                          </m:sub>
                        </m:sSub>
                        <m:sSub>
                          <m:sSubPr>
                            <m:ctrlPr>
                              <a:rPr lang="en-US" sz="140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    </m:t>
                            </m:r>
                            <m:r>
                              <a:rPr lang="en-US" sz="1400" b="0" i="1" smtClean="0">
                                <a:solidFill>
                                  <a:schemeClr val="accent2"/>
                                </a:solidFill>
                                <a:latin typeface="Cambria Math" panose="02040503050406030204" pitchFamily="18" charset="0"/>
                              </a:rPr>
                              <m:t>𝑌</m:t>
                            </m:r>
                          </m:e>
                          <m:sub>
                            <m:r>
                              <a:rPr lang="en-US" sz="1400" b="0" i="1" smtClean="0">
                                <a:solidFill>
                                  <a:schemeClr val="accent2"/>
                                </a:solidFill>
                                <a:latin typeface="Cambria Math" panose="02040503050406030204" pitchFamily="18" charset="0"/>
                              </a:rPr>
                              <m:t>𝑛</m:t>
                            </m:r>
                            <m:r>
                              <a:rPr lang="en-US" sz="1400" b="0" i="1" smtClean="0">
                                <a:solidFill>
                                  <a:schemeClr val="accent2"/>
                                </a:solidFill>
                                <a:latin typeface="Cambria Math" panose="02040503050406030204" pitchFamily="18" charset="0"/>
                              </a:rPr>
                              <m:t>,</m:t>
                            </m:r>
                            <m:r>
                              <a:rPr lang="en-US" sz="1400" b="0" i="1" smtClean="0">
                                <a:solidFill>
                                  <a:schemeClr val="accent2"/>
                                </a:solidFill>
                                <a:latin typeface="Cambria Math" panose="02040503050406030204" pitchFamily="18" charset="0"/>
                              </a:rPr>
                              <m:t>𝑇</m:t>
                            </m:r>
                            <m:r>
                              <a:rPr lang="en-US" sz="1400" b="0" i="1" smtClean="0">
                                <a:solidFill>
                                  <a:schemeClr val="accent2"/>
                                </a:solidFill>
                                <a:latin typeface="Cambria Math" panose="02040503050406030204" pitchFamily="18" charset="0"/>
                              </a:rPr>
                              <m:t>−1</m:t>
                            </m:r>
                          </m:sub>
                        </m:sSub>
                        <m:r>
                          <a:rPr lang="en-US" sz="1400" b="0" i="1" smtClean="0">
                            <a:solidFill>
                              <a:schemeClr val="accent2"/>
                            </a:solidFill>
                            <a:latin typeface="Cambria Math" panose="02040503050406030204" pitchFamily="18" charset="0"/>
                          </a:rPr>
                          <m:t> </m:t>
                        </m:r>
                        <m:sSub>
                          <m:sSubPr>
                            <m:ctrlPr>
                              <a:rPr lang="en-US" sz="1400" i="1" smtClean="0">
                                <a:solidFill>
                                  <a:schemeClr val="accent2"/>
                                </a:solidFill>
                                <a:latin typeface="Cambria Math" panose="02040503050406030204" pitchFamily="18" charset="0"/>
                              </a:rPr>
                            </m:ctrlPr>
                          </m:sSubPr>
                          <m:e>
                            <m:r>
                              <a:rPr lang="en-US" sz="1400" b="0" i="1" smtClean="0">
                                <a:solidFill>
                                  <a:schemeClr val="accent2"/>
                                </a:solidFill>
                                <a:latin typeface="Cambria Math" panose="02040503050406030204" pitchFamily="18" charset="0"/>
                              </a:rPr>
                              <m:t>   </m:t>
                            </m:r>
                            <m:r>
                              <a:rPr lang="en-US" sz="1400" b="0" i="1" smtClean="0">
                                <a:solidFill>
                                  <a:schemeClr val="accent2"/>
                                </a:solidFill>
                                <a:latin typeface="Cambria Math" panose="02040503050406030204" pitchFamily="18" charset="0"/>
                              </a:rPr>
                              <m:t>𝑌</m:t>
                            </m:r>
                          </m:e>
                          <m:sub>
                            <m:r>
                              <a:rPr lang="en-US" sz="1400" b="0" i="1" smtClean="0">
                                <a:solidFill>
                                  <a:schemeClr val="accent2"/>
                                </a:solidFill>
                                <a:latin typeface="Cambria Math" panose="02040503050406030204" pitchFamily="18" charset="0"/>
                              </a:rPr>
                              <m:t>𝑛</m:t>
                            </m:r>
                            <m:r>
                              <a:rPr lang="en-US" sz="1400" b="0" i="1" smtClean="0">
                                <a:solidFill>
                                  <a:schemeClr val="accent2"/>
                                </a:solidFill>
                                <a:latin typeface="Cambria Math" panose="02040503050406030204" pitchFamily="18" charset="0"/>
                              </a:rPr>
                              <m:t>,</m:t>
                            </m:r>
                            <m:r>
                              <a:rPr lang="en-US" sz="1400" b="0" i="1" smtClean="0">
                                <a:solidFill>
                                  <a:schemeClr val="accent2"/>
                                </a:solidFill>
                                <a:latin typeface="Cambria Math" panose="02040503050406030204" pitchFamily="18" charset="0"/>
                              </a:rPr>
                              <m:t>𝑇</m:t>
                            </m:r>
                          </m:sub>
                        </m:sSub>
                        <m:r>
                          <a:rPr lang="en-US" sz="1400" b="0" i="1" smtClean="0">
                            <a:solidFill>
                              <a:schemeClr val="accent2"/>
                            </a:solidFill>
                            <a:latin typeface="Cambria Math" panose="02040503050406030204" pitchFamily="18" charset="0"/>
                          </a:rPr>
                          <m:t> </m:t>
                        </m:r>
                      </m:oMath>
                    </m:oMathPara>
                  </a14:m>
                  <a:endParaRPr lang="en-US" sz="1400" dirty="0">
                    <a:solidFill>
                      <a:schemeClr val="accent2"/>
                    </a:solidFill>
                  </a:endParaRPr>
                </a:p>
              </p:txBody>
            </p:sp>
          </mc:Choice>
          <mc:Fallback xmlns="">
            <p:sp>
              <p:nvSpPr>
                <p:cNvPr id="129" name="TextBox 128">
                  <a:extLst>
                    <a:ext uri="{FF2B5EF4-FFF2-40B4-BE49-F238E27FC236}">
                      <a16:creationId xmlns:a16="http://schemas.microsoft.com/office/drawing/2014/main" id="{2600451F-E12F-63F3-1D2A-A82728A6023D}"/>
                    </a:ext>
                  </a:extLst>
                </p:cNvPr>
                <p:cNvSpPr txBox="1">
                  <a:spLocks noRot="1" noChangeAspect="1" noMove="1" noResize="1" noEditPoints="1" noAdjustHandles="1" noChangeArrowheads="1" noChangeShapeType="1" noTextEdit="1"/>
                </p:cNvSpPr>
                <p:nvPr/>
              </p:nvSpPr>
              <p:spPr>
                <a:xfrm>
                  <a:off x="9091030" y="4493053"/>
                  <a:ext cx="2090431" cy="224870"/>
                </a:xfrm>
                <a:prstGeom prst="rect">
                  <a:avLst/>
                </a:prstGeom>
                <a:blipFill>
                  <a:blip r:embed="rId57"/>
                  <a:stretch>
                    <a:fillRect t="-10526"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C4B8064F-8643-C160-0D97-61F9DA61571C}"/>
                    </a:ext>
                  </a:extLst>
                </p:cNvPr>
                <p:cNvSpPr txBox="1"/>
                <p:nvPr/>
              </p:nvSpPr>
              <p:spPr>
                <a:xfrm>
                  <a:off x="7537726" y="4155215"/>
                  <a:ext cx="25680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m:t>
                        </m:r>
                      </m:oMath>
                    </m:oMathPara>
                  </a14:m>
                  <a:endParaRPr lang="en-US" sz="1100" dirty="0"/>
                </a:p>
              </p:txBody>
            </p:sp>
          </mc:Choice>
          <mc:Fallback xmlns="">
            <p:sp>
              <p:nvSpPr>
                <p:cNvPr id="130" name="TextBox 129">
                  <a:extLst>
                    <a:ext uri="{FF2B5EF4-FFF2-40B4-BE49-F238E27FC236}">
                      <a16:creationId xmlns:a16="http://schemas.microsoft.com/office/drawing/2014/main" id="{C4B8064F-8643-C160-0D97-61F9DA61571C}"/>
                    </a:ext>
                  </a:extLst>
                </p:cNvPr>
                <p:cNvSpPr txBox="1">
                  <a:spLocks noRot="1" noChangeAspect="1" noMove="1" noResize="1" noEditPoints="1" noAdjustHandles="1" noChangeArrowheads="1" noChangeShapeType="1" noTextEdit="1"/>
                </p:cNvSpPr>
                <p:nvPr/>
              </p:nvSpPr>
              <p:spPr>
                <a:xfrm>
                  <a:off x="7537726" y="4155215"/>
                  <a:ext cx="256802" cy="261610"/>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BF0F756-874A-758E-1FB7-2FFD565FB56A}"/>
                    </a:ext>
                  </a:extLst>
                </p:cNvPr>
                <p:cNvSpPr txBox="1"/>
                <p:nvPr/>
              </p:nvSpPr>
              <p:spPr>
                <a:xfrm>
                  <a:off x="10584523" y="4150608"/>
                  <a:ext cx="25680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m:t>
                        </m:r>
                      </m:oMath>
                    </m:oMathPara>
                  </a14:m>
                  <a:endParaRPr lang="en-US" sz="1100" dirty="0"/>
                </a:p>
              </p:txBody>
            </p:sp>
          </mc:Choice>
          <mc:Fallback xmlns="">
            <p:sp>
              <p:nvSpPr>
                <p:cNvPr id="131" name="TextBox 130">
                  <a:extLst>
                    <a:ext uri="{FF2B5EF4-FFF2-40B4-BE49-F238E27FC236}">
                      <a16:creationId xmlns:a16="http://schemas.microsoft.com/office/drawing/2014/main" id="{BBF0F756-874A-758E-1FB7-2FFD565FB56A}"/>
                    </a:ext>
                  </a:extLst>
                </p:cNvPr>
                <p:cNvSpPr txBox="1">
                  <a:spLocks noRot="1" noChangeAspect="1" noMove="1" noResize="1" noEditPoints="1" noAdjustHandles="1" noChangeArrowheads="1" noChangeShapeType="1" noTextEdit="1"/>
                </p:cNvSpPr>
                <p:nvPr/>
              </p:nvSpPr>
              <p:spPr>
                <a:xfrm>
                  <a:off x="10584523" y="4150608"/>
                  <a:ext cx="256802" cy="261610"/>
                </a:xfrm>
                <a:prstGeom prst="rect">
                  <a:avLst/>
                </a:prstGeom>
                <a:blipFill>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8359B932-634F-4C36-0F86-C8A8A0014A12}"/>
                    </a:ext>
                  </a:extLst>
                </p:cNvPr>
                <p:cNvSpPr txBox="1"/>
                <p:nvPr/>
              </p:nvSpPr>
              <p:spPr>
                <a:xfrm>
                  <a:off x="8840940" y="2947639"/>
                  <a:ext cx="65669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m:t>
                        </m:r>
                      </m:oMath>
                    </m:oMathPara>
                  </a14:m>
                  <a:endParaRPr lang="en-US" sz="1100" dirty="0"/>
                </a:p>
              </p:txBody>
            </p:sp>
          </mc:Choice>
          <mc:Fallback xmlns="">
            <p:sp>
              <p:nvSpPr>
                <p:cNvPr id="132" name="TextBox 131">
                  <a:extLst>
                    <a:ext uri="{FF2B5EF4-FFF2-40B4-BE49-F238E27FC236}">
                      <a16:creationId xmlns:a16="http://schemas.microsoft.com/office/drawing/2014/main" id="{8359B932-634F-4C36-0F86-C8A8A0014A12}"/>
                    </a:ext>
                  </a:extLst>
                </p:cNvPr>
                <p:cNvSpPr txBox="1">
                  <a:spLocks noRot="1" noChangeAspect="1" noMove="1" noResize="1" noEditPoints="1" noAdjustHandles="1" noChangeArrowheads="1" noChangeShapeType="1" noTextEdit="1"/>
                </p:cNvSpPr>
                <p:nvPr/>
              </p:nvSpPr>
              <p:spPr>
                <a:xfrm>
                  <a:off x="8840940" y="2947639"/>
                  <a:ext cx="656696" cy="261610"/>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9785A366-EAE7-2CFB-8E96-7F991C04518C}"/>
                    </a:ext>
                  </a:extLst>
                </p:cNvPr>
                <p:cNvSpPr txBox="1"/>
                <p:nvPr/>
              </p:nvSpPr>
              <p:spPr>
                <a:xfrm>
                  <a:off x="8836632" y="2457665"/>
                  <a:ext cx="6566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133" name="TextBox 132">
                  <a:extLst>
                    <a:ext uri="{FF2B5EF4-FFF2-40B4-BE49-F238E27FC236}">
                      <a16:creationId xmlns:a16="http://schemas.microsoft.com/office/drawing/2014/main" id="{9785A366-EAE7-2CFB-8E96-7F991C04518C}"/>
                    </a:ext>
                  </a:extLst>
                </p:cNvPr>
                <p:cNvSpPr txBox="1">
                  <a:spLocks noRot="1" noChangeAspect="1" noMove="1" noResize="1" noEditPoints="1" noAdjustHandles="1" noChangeArrowheads="1" noChangeShapeType="1" noTextEdit="1"/>
                </p:cNvSpPr>
                <p:nvPr/>
              </p:nvSpPr>
              <p:spPr>
                <a:xfrm>
                  <a:off x="8836632" y="2457665"/>
                  <a:ext cx="656696" cy="307777"/>
                </a:xfrm>
                <a:prstGeom prst="rect">
                  <a:avLst/>
                </a:prstGeom>
                <a:blipFill>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39FCD3F9-DE4F-F562-C841-BE579116B833}"/>
                    </a:ext>
                  </a:extLst>
                </p:cNvPr>
                <p:cNvSpPr txBox="1"/>
                <p:nvPr/>
              </p:nvSpPr>
              <p:spPr>
                <a:xfrm>
                  <a:off x="7554469" y="4987182"/>
                  <a:ext cx="3361037" cy="646331"/>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𝒀</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𝟏</m:t>
                      </m:r>
                      <m:r>
                        <a:rPr lang="en-US" b="1" i="1" smtClean="0">
                          <a:solidFill>
                            <a:schemeClr val="accent1"/>
                          </a:solidFill>
                          <a:latin typeface="Cambria Math" panose="02040503050406030204" pitchFamily="18" charset="0"/>
                        </a:rPr>
                        <m:t>)</m:t>
                      </m:r>
                    </m:oMath>
                  </a14:m>
                  <a:r>
                    <a:rPr lang="en-US" b="1" dirty="0">
                      <a:solidFill>
                        <a:schemeClr val="accent1"/>
                      </a:solidFill>
                    </a:rPr>
                    <a:t> </a:t>
                  </a:r>
                  <a:r>
                    <a:rPr lang="en-US" dirty="0">
                      <a:solidFill>
                        <a:schemeClr val="accent1"/>
                      </a:solidFill>
                    </a:rPr>
                    <a:t>of potential outcomes if treated</a:t>
                  </a:r>
                </a:p>
              </p:txBody>
            </p:sp>
          </mc:Choice>
          <mc:Fallback xmlns="">
            <p:sp>
              <p:nvSpPr>
                <p:cNvPr id="134" name="TextBox 133">
                  <a:extLst>
                    <a:ext uri="{FF2B5EF4-FFF2-40B4-BE49-F238E27FC236}">
                      <a16:creationId xmlns:a16="http://schemas.microsoft.com/office/drawing/2014/main" id="{39FCD3F9-DE4F-F562-C841-BE579116B833}"/>
                    </a:ext>
                  </a:extLst>
                </p:cNvPr>
                <p:cNvSpPr txBox="1">
                  <a:spLocks noRot="1" noChangeAspect="1" noMove="1" noResize="1" noEditPoints="1" noAdjustHandles="1" noChangeArrowheads="1" noChangeShapeType="1" noTextEdit="1"/>
                </p:cNvSpPr>
                <p:nvPr/>
              </p:nvSpPr>
              <p:spPr>
                <a:xfrm>
                  <a:off x="7554469" y="4987182"/>
                  <a:ext cx="3361037" cy="646331"/>
                </a:xfrm>
                <a:prstGeom prst="rect">
                  <a:avLst/>
                </a:prstGeom>
                <a:blipFill>
                  <a:blip r:embed="rId60"/>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F90C021A-CF51-6341-DA2E-0C9607DBBE2C}"/>
                    </a:ext>
                  </a:extLst>
                </p:cNvPr>
                <p:cNvSpPr txBox="1"/>
                <p:nvPr/>
              </p:nvSpPr>
              <p:spPr>
                <a:xfrm>
                  <a:off x="8727929" y="4509094"/>
                  <a:ext cx="678338"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oMath>
                    </m:oMathPara>
                  </a14:m>
                  <a:endParaRPr lang="en-US" sz="1200" dirty="0"/>
                </a:p>
              </p:txBody>
            </p:sp>
          </mc:Choice>
          <mc:Fallback xmlns="">
            <p:sp>
              <p:nvSpPr>
                <p:cNvPr id="135" name="TextBox 134">
                  <a:extLst>
                    <a:ext uri="{FF2B5EF4-FFF2-40B4-BE49-F238E27FC236}">
                      <a16:creationId xmlns:a16="http://schemas.microsoft.com/office/drawing/2014/main" id="{F90C021A-CF51-6341-DA2E-0C9607DBBE2C}"/>
                    </a:ext>
                  </a:extLst>
                </p:cNvPr>
                <p:cNvSpPr txBox="1">
                  <a:spLocks noRot="1" noChangeAspect="1" noMove="1" noResize="1" noEditPoints="1" noAdjustHandles="1" noChangeArrowheads="1" noChangeShapeType="1" noTextEdit="1"/>
                </p:cNvSpPr>
                <p:nvPr/>
              </p:nvSpPr>
              <p:spPr>
                <a:xfrm>
                  <a:off x="8727929" y="4509094"/>
                  <a:ext cx="678338" cy="184666"/>
                </a:xfrm>
                <a:prstGeom prst="rect">
                  <a:avLst/>
                </a:prstGeom>
                <a:blipFill>
                  <a:blip r:embed="rId61"/>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AE84102-7F04-20C1-83A1-AEA15DD5FF68}"/>
                    </a:ext>
                  </a:extLst>
                </p:cNvPr>
                <p:cNvSpPr txBox="1"/>
                <p:nvPr/>
              </p:nvSpPr>
              <p:spPr>
                <a:xfrm>
                  <a:off x="8308581" y="4458310"/>
                  <a:ext cx="65669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m:t>
                        </m:r>
                      </m:oMath>
                    </m:oMathPara>
                  </a14:m>
                  <a:endParaRPr lang="en-US" sz="1100" dirty="0"/>
                </a:p>
              </p:txBody>
            </p:sp>
          </mc:Choice>
          <mc:Fallback xmlns="">
            <p:sp>
              <p:nvSpPr>
                <p:cNvPr id="136" name="TextBox 135">
                  <a:extLst>
                    <a:ext uri="{FF2B5EF4-FFF2-40B4-BE49-F238E27FC236}">
                      <a16:creationId xmlns:a16="http://schemas.microsoft.com/office/drawing/2014/main" id="{FAE84102-7F04-20C1-83A1-AEA15DD5FF68}"/>
                    </a:ext>
                  </a:extLst>
                </p:cNvPr>
                <p:cNvSpPr txBox="1">
                  <a:spLocks noRot="1" noChangeAspect="1" noMove="1" noResize="1" noEditPoints="1" noAdjustHandles="1" noChangeArrowheads="1" noChangeShapeType="1" noTextEdit="1"/>
                </p:cNvSpPr>
                <p:nvPr/>
              </p:nvSpPr>
              <p:spPr>
                <a:xfrm>
                  <a:off x="8308581" y="4458310"/>
                  <a:ext cx="656696" cy="261610"/>
                </a:xfrm>
                <a:prstGeom prst="rect">
                  <a:avLst/>
                </a:prstGeom>
                <a:blipFill>
                  <a:blip r:embed="rId62"/>
                  <a:stretch>
                    <a:fillRect/>
                  </a:stretch>
                </a:blipFill>
              </p:spPr>
              <p:txBody>
                <a:bodyPr/>
                <a:lstStyle/>
                <a:p>
                  <a:r>
                    <a:rPr lang="en-US">
                      <a:noFill/>
                    </a:rPr>
                    <a:t> </a:t>
                  </a:r>
                </a:p>
              </p:txBody>
            </p:sp>
          </mc:Fallback>
        </mc:AlternateContent>
        <p:sp>
          <p:nvSpPr>
            <p:cNvPr id="137" name="Rounded Rectangle 136">
              <a:extLst>
                <a:ext uri="{FF2B5EF4-FFF2-40B4-BE49-F238E27FC236}">
                  <a16:creationId xmlns:a16="http://schemas.microsoft.com/office/drawing/2014/main" id="{F8896230-14B9-8D25-8A66-FAF371532DFB}"/>
                </a:ext>
              </a:extLst>
            </p:cNvPr>
            <p:cNvSpPr/>
            <p:nvPr/>
          </p:nvSpPr>
          <p:spPr>
            <a:xfrm>
              <a:off x="9174616" y="4411240"/>
              <a:ext cx="1935165" cy="410301"/>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0D52992C-A87C-D835-25E5-95193A04E0B0}"/>
                  </a:ext>
                </a:extLst>
              </p:cNvPr>
              <p:cNvSpPr txBox="1"/>
              <p:nvPr/>
            </p:nvSpPr>
            <p:spPr>
              <a:xfrm>
                <a:off x="5676646" y="5721746"/>
                <a:ext cx="2090431" cy="1766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solidFill>
                                <a:schemeClr val="accent2"/>
                              </a:solidFill>
                              <a:latin typeface="Cambria Math" panose="02040503050406030204" pitchFamily="18" charset="0"/>
                            </a:rPr>
                          </m:ctrlPr>
                        </m:sSubPr>
                        <m:e>
                          <m:r>
                            <a:rPr lang="en-US" sz="1100" b="0" i="1" smtClean="0">
                              <a:solidFill>
                                <a:schemeClr val="accent2"/>
                              </a:solidFill>
                              <a:latin typeface="Cambria Math" panose="02040503050406030204" pitchFamily="18" charset="0"/>
                            </a:rPr>
                            <m:t>𝑌</m:t>
                          </m:r>
                        </m:e>
                        <m:sub>
                          <m:r>
                            <a:rPr lang="en-US" sz="1100" b="0" i="1" smtClean="0">
                              <a:solidFill>
                                <a:schemeClr val="accent2"/>
                              </a:solidFill>
                              <a:latin typeface="Cambria Math" panose="02040503050406030204" pitchFamily="18" charset="0"/>
                            </a:rPr>
                            <m:t>𝑛</m:t>
                          </m:r>
                          <m:r>
                            <a:rPr lang="en-US" sz="1100" b="0" i="1" smtClean="0">
                              <a:solidFill>
                                <a:schemeClr val="accent2"/>
                              </a:solidFill>
                              <a:latin typeface="Cambria Math" panose="02040503050406030204" pitchFamily="18" charset="0"/>
                            </a:rPr>
                            <m:t>,</m:t>
                          </m:r>
                          <m:r>
                            <a:rPr lang="en-US" sz="1100" b="0" i="1" smtClean="0">
                              <a:solidFill>
                                <a:schemeClr val="accent2"/>
                              </a:solidFill>
                              <a:latin typeface="Cambria Math" panose="02040503050406030204" pitchFamily="18" charset="0"/>
                            </a:rPr>
                            <m:t>𝑇</m:t>
                          </m:r>
                          <m:r>
                            <a:rPr lang="en-US" sz="1100" b="0" i="1" smtClean="0">
                              <a:solidFill>
                                <a:schemeClr val="accent2"/>
                              </a:solidFill>
                              <a:latin typeface="Cambria Math" panose="02040503050406030204" pitchFamily="18" charset="0"/>
                            </a:rPr>
                            <m:t>−2</m:t>
                          </m:r>
                        </m:sub>
                      </m:sSub>
                      <m:r>
                        <a:rPr lang="en-US" sz="1100" b="0" i="1" smtClean="0">
                          <a:solidFill>
                            <a:schemeClr val="accent2"/>
                          </a:solidFill>
                          <a:latin typeface="Cambria Math" panose="02040503050406030204" pitchFamily="18" charset="0"/>
                        </a:rPr>
                        <m:t>(0) </m:t>
                      </m:r>
                      <m:sSub>
                        <m:sSubPr>
                          <m:ctrlPr>
                            <a:rPr lang="en-US" sz="1100" i="1" smtClean="0">
                              <a:solidFill>
                                <a:schemeClr val="accent2"/>
                              </a:solidFill>
                              <a:latin typeface="Cambria Math" panose="02040503050406030204" pitchFamily="18" charset="0"/>
                            </a:rPr>
                          </m:ctrlPr>
                        </m:sSubPr>
                        <m:e>
                          <m:r>
                            <a:rPr lang="en-US" sz="1100" b="0" i="1" smtClean="0">
                              <a:solidFill>
                                <a:schemeClr val="accent2"/>
                              </a:solidFill>
                              <a:latin typeface="Cambria Math" panose="02040503050406030204" pitchFamily="18" charset="0"/>
                            </a:rPr>
                            <m:t>𝑌</m:t>
                          </m:r>
                        </m:e>
                        <m:sub>
                          <m:r>
                            <a:rPr lang="en-US" sz="1100" b="0" i="1" smtClean="0">
                              <a:solidFill>
                                <a:schemeClr val="accent2"/>
                              </a:solidFill>
                              <a:latin typeface="Cambria Math" panose="02040503050406030204" pitchFamily="18" charset="0"/>
                            </a:rPr>
                            <m:t>𝑛</m:t>
                          </m:r>
                          <m:r>
                            <a:rPr lang="en-US" sz="1100" b="0" i="1" smtClean="0">
                              <a:solidFill>
                                <a:schemeClr val="accent2"/>
                              </a:solidFill>
                              <a:latin typeface="Cambria Math" panose="02040503050406030204" pitchFamily="18" charset="0"/>
                            </a:rPr>
                            <m:t>,</m:t>
                          </m:r>
                          <m:r>
                            <a:rPr lang="en-US" sz="1100" b="0" i="1" smtClean="0">
                              <a:solidFill>
                                <a:schemeClr val="accent2"/>
                              </a:solidFill>
                              <a:latin typeface="Cambria Math" panose="02040503050406030204" pitchFamily="18" charset="0"/>
                            </a:rPr>
                            <m:t>𝑇</m:t>
                          </m:r>
                          <m:r>
                            <a:rPr lang="en-US" sz="1100" b="0" i="1" smtClean="0">
                              <a:solidFill>
                                <a:schemeClr val="accent2"/>
                              </a:solidFill>
                              <a:latin typeface="Cambria Math" panose="02040503050406030204" pitchFamily="18" charset="0"/>
                            </a:rPr>
                            <m:t>−1</m:t>
                          </m:r>
                        </m:sub>
                      </m:sSub>
                      <m:r>
                        <a:rPr lang="en-US" sz="1100" b="0" i="1" smtClean="0">
                          <a:solidFill>
                            <a:schemeClr val="accent2"/>
                          </a:solidFill>
                          <a:latin typeface="Cambria Math" panose="02040503050406030204" pitchFamily="18" charset="0"/>
                        </a:rPr>
                        <m:t>(0) </m:t>
                      </m:r>
                      <m:sSub>
                        <m:sSubPr>
                          <m:ctrlPr>
                            <a:rPr lang="en-US" sz="1100" i="1" smtClean="0">
                              <a:solidFill>
                                <a:schemeClr val="accent2"/>
                              </a:solidFill>
                              <a:latin typeface="Cambria Math" panose="02040503050406030204" pitchFamily="18" charset="0"/>
                            </a:rPr>
                          </m:ctrlPr>
                        </m:sSubPr>
                        <m:e>
                          <m:r>
                            <a:rPr lang="en-US" sz="1100" b="0" i="1" smtClean="0">
                              <a:solidFill>
                                <a:schemeClr val="accent2"/>
                              </a:solidFill>
                              <a:latin typeface="Cambria Math" panose="02040503050406030204" pitchFamily="18" charset="0"/>
                            </a:rPr>
                            <m:t>𝑌</m:t>
                          </m:r>
                        </m:e>
                        <m:sub>
                          <m:r>
                            <a:rPr lang="en-US" sz="1100" b="0" i="1" smtClean="0">
                              <a:solidFill>
                                <a:schemeClr val="accent2"/>
                              </a:solidFill>
                              <a:latin typeface="Cambria Math" panose="02040503050406030204" pitchFamily="18" charset="0"/>
                            </a:rPr>
                            <m:t>𝑛</m:t>
                          </m:r>
                          <m:r>
                            <a:rPr lang="en-US" sz="1100" b="0" i="1" smtClean="0">
                              <a:solidFill>
                                <a:schemeClr val="accent2"/>
                              </a:solidFill>
                              <a:latin typeface="Cambria Math" panose="02040503050406030204" pitchFamily="18" charset="0"/>
                            </a:rPr>
                            <m:t>,</m:t>
                          </m:r>
                          <m:r>
                            <a:rPr lang="en-US" sz="1100" b="0" i="1" smtClean="0">
                              <a:solidFill>
                                <a:schemeClr val="accent2"/>
                              </a:solidFill>
                              <a:latin typeface="Cambria Math" panose="02040503050406030204" pitchFamily="18" charset="0"/>
                            </a:rPr>
                            <m:t>𝑇</m:t>
                          </m:r>
                        </m:sub>
                      </m:sSub>
                      <m:r>
                        <a:rPr lang="en-US" sz="1100" b="0" i="1" smtClean="0">
                          <a:solidFill>
                            <a:schemeClr val="accent2"/>
                          </a:solidFill>
                          <a:latin typeface="Cambria Math" panose="02040503050406030204" pitchFamily="18" charset="0"/>
                        </a:rPr>
                        <m:t>(0) </m:t>
                      </m:r>
                    </m:oMath>
                  </m:oMathPara>
                </a14:m>
                <a:endParaRPr lang="en-US" sz="1100" dirty="0">
                  <a:solidFill>
                    <a:schemeClr val="accent2"/>
                  </a:solidFill>
                </a:endParaRPr>
              </a:p>
            </p:txBody>
          </p:sp>
        </mc:Choice>
        <mc:Fallback xmlns="">
          <p:sp>
            <p:nvSpPr>
              <p:cNvPr id="140" name="TextBox 139">
                <a:extLst>
                  <a:ext uri="{FF2B5EF4-FFF2-40B4-BE49-F238E27FC236}">
                    <a16:creationId xmlns:a16="http://schemas.microsoft.com/office/drawing/2014/main" id="{0D52992C-A87C-D835-25E5-95193A04E0B0}"/>
                  </a:ext>
                </a:extLst>
              </p:cNvPr>
              <p:cNvSpPr txBox="1">
                <a:spLocks noRot="1" noChangeAspect="1" noMove="1" noResize="1" noEditPoints="1" noAdjustHandles="1" noChangeArrowheads="1" noChangeShapeType="1" noTextEdit="1"/>
              </p:cNvSpPr>
              <p:nvPr/>
            </p:nvSpPr>
            <p:spPr>
              <a:xfrm>
                <a:off x="5676646" y="5721746"/>
                <a:ext cx="2090431" cy="176651"/>
              </a:xfrm>
              <a:prstGeom prst="rect">
                <a:avLst/>
              </a:prstGeom>
              <a:blipFill>
                <a:blip r:embed="rId63"/>
                <a:stretch>
                  <a:fillRect t="-1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E1189A5A-2EBE-58E5-7041-8A3583D9BC89}"/>
                  </a:ext>
                </a:extLst>
              </p:cNvPr>
              <p:cNvSpPr txBox="1"/>
              <p:nvPr/>
            </p:nvSpPr>
            <p:spPr>
              <a:xfrm>
                <a:off x="3914043" y="2177247"/>
                <a:ext cx="4824334"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𝜏</m:t>
                      </m:r>
                      <m:r>
                        <a:rPr lang="en-US" sz="2800" b="0" i="1" smtClean="0">
                          <a:solidFill>
                            <a:schemeClr val="accent1"/>
                          </a:solidFill>
                          <a:latin typeface="Cambria Math" panose="02040503050406030204" pitchFamily="18" charset="0"/>
                        </a:rPr>
                        <m:t>=</m:t>
                      </m:r>
                      <m:f>
                        <m:fPr>
                          <m:ctrlPr>
                            <a:rPr lang="en-US" sz="2800" b="0" i="1" smtClean="0">
                              <a:solidFill>
                                <a:schemeClr val="accent1"/>
                              </a:solidFill>
                              <a:latin typeface="Cambria Math" panose="02040503050406030204" pitchFamily="18" charset="0"/>
                            </a:rPr>
                          </m:ctrlPr>
                        </m:fPr>
                        <m:num>
                          <m:r>
                            <a:rPr lang="en-US" sz="2800" b="0" i="1" smtClean="0">
                              <a:solidFill>
                                <a:schemeClr val="accent1"/>
                              </a:solidFill>
                              <a:latin typeface="Cambria Math" panose="02040503050406030204" pitchFamily="18" charset="0"/>
                            </a:rPr>
                            <m:t>1</m:t>
                          </m:r>
                        </m:num>
                        <m:den>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𝑊</m:t>
                              </m:r>
                            </m:e>
                            <m:sub>
                              <m:r>
                                <a:rPr lang="en-US" sz="2800" b="0" i="1" smtClean="0">
                                  <a:solidFill>
                                    <a:schemeClr val="accent1"/>
                                  </a:solidFill>
                                  <a:latin typeface="Cambria Math" panose="02040503050406030204" pitchFamily="18" charset="0"/>
                                </a:rPr>
                                <m:t>𝑖</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𝑡</m:t>
                              </m:r>
                            </m:sub>
                          </m:sSub>
                        </m:den>
                      </m:f>
                      <m:nary>
                        <m:naryPr>
                          <m:chr m:val="∑"/>
                          <m:ctrlPr>
                            <a:rPr lang="en-US" sz="2800" i="1">
                              <a:solidFill>
                                <a:schemeClr val="accent1"/>
                              </a:solidFill>
                              <a:latin typeface="Cambria Math" panose="02040503050406030204" pitchFamily="18" charset="0"/>
                            </a:rPr>
                          </m:ctrlPr>
                        </m:naryPr>
                        <m:sub>
                          <m:r>
                            <m:rPr>
                              <m:brk m:alnAt="23"/>
                            </m:rPr>
                            <a:rPr lang="en-US" sz="2800" i="1">
                              <a:solidFill>
                                <a:schemeClr val="accent1"/>
                              </a:solidFill>
                              <a:latin typeface="Cambria Math" panose="02040503050406030204" pitchFamily="18" charset="0"/>
                            </a:rPr>
                            <m:t>𝑖</m:t>
                          </m:r>
                          <m:r>
                            <a:rPr lang="en-US" sz="2800" i="1">
                              <a:solidFill>
                                <a:schemeClr val="accent1"/>
                              </a:solidFill>
                              <a:latin typeface="Cambria Math" panose="02040503050406030204" pitchFamily="18" charset="0"/>
                            </a:rPr>
                            <m:t>,</m:t>
                          </m:r>
                          <m:r>
                            <a:rPr lang="en-US" sz="2800" i="1">
                              <a:solidFill>
                                <a:schemeClr val="accent1"/>
                              </a:solidFill>
                              <a:latin typeface="Cambria Math" panose="02040503050406030204" pitchFamily="18" charset="0"/>
                            </a:rPr>
                            <m:t>𝑡</m:t>
                          </m:r>
                        </m:sub>
                        <m:sup>
                          <m:r>
                            <a:rPr lang="en-US" sz="2800" i="1">
                              <a:solidFill>
                                <a:schemeClr val="accent1"/>
                              </a:solidFill>
                              <a:latin typeface="Cambria Math" panose="02040503050406030204" pitchFamily="18" charset="0"/>
                            </a:rPr>
                            <m:t> </m:t>
                          </m:r>
                        </m:sup>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𝑊</m:t>
                              </m:r>
                            </m:e>
                            <m:sub>
                              <m:r>
                                <a:rPr lang="en-US" sz="2800" i="1">
                                  <a:solidFill>
                                    <a:schemeClr val="accent1"/>
                                  </a:solidFill>
                                  <a:latin typeface="Cambria Math" panose="02040503050406030204" pitchFamily="18" charset="0"/>
                                </a:rPr>
                                <m:t>𝑖𝑡</m:t>
                              </m:r>
                            </m:sub>
                          </m:sSub>
                          <m:d>
                            <m:dPr>
                              <m:ctrlPr>
                                <a:rPr lang="en-US" sz="2800" i="1">
                                  <a:solidFill>
                                    <a:schemeClr val="accent1"/>
                                  </a:solidFill>
                                  <a:latin typeface="Cambria Math" panose="02040503050406030204" pitchFamily="18" charset="0"/>
                                </a:rPr>
                              </m:ctrlPr>
                            </m:dPr>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𝑖𝑡</m:t>
                                  </m:r>
                                </m:sub>
                              </m:sSub>
                              <m:r>
                                <a:rPr lang="en-US" sz="2800" b="0" i="1" smtClean="0">
                                  <a:solidFill>
                                    <a:schemeClr val="accent1"/>
                                  </a:solidFill>
                                  <a:latin typeface="Cambria Math" panose="02040503050406030204" pitchFamily="18" charset="0"/>
                                </a:rPr>
                                <m:t> −</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𝑌</m:t>
                                  </m:r>
                                </m:e>
                                <m:sub>
                                  <m:r>
                                    <a:rPr lang="en-US" sz="2800" b="0" i="1" smtClean="0">
                                      <a:solidFill>
                                        <a:schemeClr val="accent1"/>
                                      </a:solidFill>
                                      <a:latin typeface="Cambria Math" panose="02040503050406030204" pitchFamily="18" charset="0"/>
                                    </a:rPr>
                                    <m:t>𝑖𝑡</m:t>
                                  </m:r>
                                </m:sub>
                              </m:sSub>
                              <m:r>
                                <a:rPr lang="en-US" sz="2800" b="0" i="1" smtClean="0">
                                  <a:solidFill>
                                    <a:schemeClr val="accent1"/>
                                  </a:solidFill>
                                  <a:latin typeface="Cambria Math" panose="02040503050406030204" pitchFamily="18" charset="0"/>
                                </a:rPr>
                                <m:t>(0)</m:t>
                              </m:r>
                            </m:e>
                          </m:d>
                          <m:r>
                            <a:rPr lang="en-US" sz="2800" i="1">
                              <a:solidFill>
                                <a:schemeClr val="accent1"/>
                              </a:solidFill>
                              <a:latin typeface="Cambria Math" panose="02040503050406030204" pitchFamily="18" charset="0"/>
                            </a:rPr>
                            <m:t> </m:t>
                          </m:r>
                        </m:e>
                      </m:nary>
                    </m:oMath>
                  </m:oMathPara>
                </a14:m>
                <a:endParaRPr lang="en-US" sz="2800" dirty="0">
                  <a:solidFill>
                    <a:schemeClr val="accent1"/>
                  </a:solidFill>
                </a:endParaRPr>
              </a:p>
            </p:txBody>
          </p:sp>
        </mc:Choice>
        <mc:Fallback xmlns="">
          <p:sp>
            <p:nvSpPr>
              <p:cNvPr id="141" name="TextBox 140">
                <a:extLst>
                  <a:ext uri="{FF2B5EF4-FFF2-40B4-BE49-F238E27FC236}">
                    <a16:creationId xmlns:a16="http://schemas.microsoft.com/office/drawing/2014/main" id="{E1189A5A-2EBE-58E5-7041-8A3583D9BC89}"/>
                  </a:ext>
                </a:extLst>
              </p:cNvPr>
              <p:cNvSpPr txBox="1">
                <a:spLocks noRot="1" noChangeAspect="1" noMove="1" noResize="1" noEditPoints="1" noAdjustHandles="1" noChangeArrowheads="1" noChangeShapeType="1" noTextEdit="1"/>
              </p:cNvSpPr>
              <p:nvPr/>
            </p:nvSpPr>
            <p:spPr>
              <a:xfrm>
                <a:off x="3914043" y="2177247"/>
                <a:ext cx="4824334" cy="1078565"/>
              </a:xfrm>
              <a:prstGeom prst="rect">
                <a:avLst/>
              </a:prstGeom>
              <a:blipFill>
                <a:blip r:embed="rId64"/>
                <a:stretch>
                  <a:fillRect l="-526" t="-140698" r="-2632" b="-191860"/>
                </a:stretch>
              </a:blipFill>
            </p:spPr>
            <p:txBody>
              <a:bodyPr/>
              <a:lstStyle/>
              <a:p>
                <a:r>
                  <a:rPr lang="en-US">
                    <a:noFill/>
                  </a:rPr>
                  <a:t> </a:t>
                </a:r>
              </a:p>
            </p:txBody>
          </p:sp>
        </mc:Fallback>
      </mc:AlternateContent>
      <p:sp>
        <p:nvSpPr>
          <p:cNvPr id="142" name="TextBox 141">
            <a:extLst>
              <a:ext uri="{FF2B5EF4-FFF2-40B4-BE49-F238E27FC236}">
                <a16:creationId xmlns:a16="http://schemas.microsoft.com/office/drawing/2014/main" id="{A67B5558-326D-9931-79F9-24595CF24354}"/>
              </a:ext>
            </a:extLst>
          </p:cNvPr>
          <p:cNvSpPr txBox="1"/>
          <p:nvPr/>
        </p:nvSpPr>
        <p:spPr>
          <a:xfrm>
            <a:off x="6279689" y="3197604"/>
            <a:ext cx="1323439" cy="369332"/>
          </a:xfrm>
          <a:prstGeom prst="rect">
            <a:avLst/>
          </a:prstGeom>
          <a:noFill/>
        </p:spPr>
        <p:txBody>
          <a:bodyPr wrap="none" rtlCol="0">
            <a:spAutoFit/>
          </a:bodyPr>
          <a:lstStyle/>
          <a:p>
            <a:r>
              <a:rPr lang="en-US" dirty="0">
                <a:solidFill>
                  <a:schemeClr val="accent5"/>
                </a:solidFill>
              </a:rPr>
              <a:t>We see this</a:t>
            </a:r>
          </a:p>
        </p:txBody>
      </p:sp>
      <p:sp>
        <p:nvSpPr>
          <p:cNvPr id="143" name="TextBox 142">
            <a:extLst>
              <a:ext uri="{FF2B5EF4-FFF2-40B4-BE49-F238E27FC236}">
                <a16:creationId xmlns:a16="http://schemas.microsoft.com/office/drawing/2014/main" id="{F8FDFA5A-E829-E1F3-004C-F597845F9052}"/>
              </a:ext>
            </a:extLst>
          </p:cNvPr>
          <p:cNvSpPr txBox="1"/>
          <p:nvPr/>
        </p:nvSpPr>
        <p:spPr>
          <a:xfrm>
            <a:off x="8253848" y="3245493"/>
            <a:ext cx="1884362" cy="369332"/>
          </a:xfrm>
          <a:prstGeom prst="rect">
            <a:avLst/>
          </a:prstGeom>
          <a:noFill/>
        </p:spPr>
        <p:txBody>
          <a:bodyPr wrap="none" rtlCol="0">
            <a:spAutoFit/>
          </a:bodyPr>
          <a:lstStyle/>
          <a:p>
            <a:r>
              <a:rPr lang="en-US" dirty="0">
                <a:solidFill>
                  <a:schemeClr val="accent5"/>
                </a:solidFill>
              </a:rPr>
              <a:t>We don’t see this</a:t>
            </a:r>
          </a:p>
        </p:txBody>
      </p:sp>
      <p:cxnSp>
        <p:nvCxnSpPr>
          <p:cNvPr id="145" name="Straight Arrow Connector 144">
            <a:extLst>
              <a:ext uri="{FF2B5EF4-FFF2-40B4-BE49-F238E27FC236}">
                <a16:creationId xmlns:a16="http://schemas.microsoft.com/office/drawing/2014/main" id="{17076B5A-A582-699A-BAEC-553BA90CC520}"/>
              </a:ext>
            </a:extLst>
          </p:cNvPr>
          <p:cNvCxnSpPr>
            <a:cxnSpLocks/>
          </p:cNvCxnSpPr>
          <p:nvPr/>
        </p:nvCxnSpPr>
        <p:spPr>
          <a:xfrm flipH="1" flipV="1">
            <a:off x="8165512" y="2968813"/>
            <a:ext cx="186254" cy="312115"/>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3FE1EEBC-755D-6517-6648-70C8CE94DDDD}"/>
              </a:ext>
            </a:extLst>
          </p:cNvPr>
          <p:cNvCxnSpPr>
            <a:cxnSpLocks/>
            <a:stCxn id="142" idx="0"/>
          </p:cNvCxnSpPr>
          <p:nvPr/>
        </p:nvCxnSpPr>
        <p:spPr>
          <a:xfrm flipH="1" flipV="1">
            <a:off x="6940580" y="2918557"/>
            <a:ext cx="829" cy="279047"/>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13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054F-6B8D-71D7-146A-4019EC86356F}"/>
              </a:ext>
            </a:extLst>
          </p:cNvPr>
          <p:cNvSpPr>
            <a:spLocks noGrp="1"/>
          </p:cNvSpPr>
          <p:nvPr>
            <p:ph type="title"/>
          </p:nvPr>
        </p:nvSpPr>
        <p:spPr>
          <a:xfrm>
            <a:off x="837892" y="240800"/>
            <a:ext cx="10515600" cy="1325563"/>
          </a:xfrm>
        </p:spPr>
        <p:txBody>
          <a:bodyPr/>
          <a:lstStyle/>
          <a:p>
            <a:r>
              <a:rPr lang="en-US" dirty="0"/>
              <a:t>Types of treatment patterns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489754-8B6E-DF6B-A1A1-DC8BE461F655}"/>
                  </a:ext>
                </a:extLst>
              </p:cNvPr>
              <p:cNvSpPr>
                <a:spLocks noGrp="1"/>
              </p:cNvSpPr>
              <p:nvPr>
                <p:ph idx="1"/>
              </p:nvPr>
            </p:nvSpPr>
            <p:spPr>
              <a:xfrm>
                <a:off x="387824" y="1661796"/>
                <a:ext cx="4061346" cy="1204178"/>
              </a:xfrm>
            </p:spPr>
            <p:txBody>
              <a:bodyPr/>
              <a:lstStyle/>
              <a:p>
                <a:pPr marL="0" indent="0" algn="ctr">
                  <a:buNone/>
                </a:pPr>
                <a:r>
                  <a:rPr lang="en-US" dirty="0"/>
                  <a:t>General assignment:</a:t>
                </a:r>
              </a:p>
              <a:p>
                <a:pPr marL="0" indent="0" algn="ctr">
                  <a:buNone/>
                </a:pPr>
                <a:r>
                  <a:rPr lang="en-US" sz="2000" dirty="0">
                    <a:solidFill>
                      <a:schemeClr val="accent1"/>
                    </a:solidFill>
                  </a:rPr>
                  <a:t> </a:t>
                </a:r>
                <a14:m>
                  <m:oMath xmlns:m="http://schemas.openxmlformats.org/officeDocument/2006/math">
                    <m:r>
                      <a:rPr lang="en-US" sz="2000" b="1" i="1" dirty="0" smtClean="0">
                        <a:solidFill>
                          <a:schemeClr val="accent1"/>
                        </a:solidFill>
                        <a:latin typeface="Cambria Math" panose="02040503050406030204" pitchFamily="18" charset="0"/>
                      </a:rPr>
                      <m:t>𝑾</m:t>
                    </m:r>
                  </m:oMath>
                </a14:m>
                <a:r>
                  <a:rPr lang="en-US" sz="2000" dirty="0">
                    <a:solidFill>
                      <a:schemeClr val="accent1"/>
                    </a:solidFill>
                  </a:rPr>
                  <a:t> can be anything.</a:t>
                </a:r>
              </a:p>
            </p:txBody>
          </p:sp>
        </mc:Choice>
        <mc:Fallback xmlns="">
          <p:sp>
            <p:nvSpPr>
              <p:cNvPr id="3" name="Content Placeholder 2">
                <a:extLst>
                  <a:ext uri="{FF2B5EF4-FFF2-40B4-BE49-F238E27FC236}">
                    <a16:creationId xmlns:a16="http://schemas.microsoft.com/office/drawing/2014/main" id="{2E489754-8B6E-DF6B-A1A1-DC8BE461F655}"/>
                  </a:ext>
                </a:extLst>
              </p:cNvPr>
              <p:cNvSpPr>
                <a:spLocks noGrp="1" noRot="1" noChangeAspect="1" noMove="1" noResize="1" noEditPoints="1" noAdjustHandles="1" noChangeArrowheads="1" noChangeShapeType="1" noTextEdit="1"/>
              </p:cNvSpPr>
              <p:nvPr>
                <p:ph idx="1"/>
              </p:nvPr>
            </p:nvSpPr>
            <p:spPr>
              <a:xfrm>
                <a:off x="387824" y="1661796"/>
                <a:ext cx="4061346" cy="1204178"/>
              </a:xfrm>
              <a:blipFill>
                <a:blip r:embed="rId3"/>
                <a:stretch>
                  <a:fillRect t="-9474"/>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CE5A8465-AD2A-567B-0380-B7A31DE30A65}"/>
              </a:ext>
            </a:extLst>
          </p:cNvPr>
          <p:cNvSpPr txBox="1">
            <a:spLocks/>
          </p:cNvSpPr>
          <p:nvPr/>
        </p:nvSpPr>
        <p:spPr>
          <a:xfrm>
            <a:off x="4421913" y="1679319"/>
            <a:ext cx="4061346" cy="120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Staggered Adoption:</a:t>
            </a:r>
          </a:p>
          <a:p>
            <a:pPr marL="0" indent="0" algn="ctr">
              <a:buFont typeface="Arial" panose="020B0604020202020204" pitchFamily="34" charset="0"/>
              <a:buNone/>
            </a:pPr>
            <a:r>
              <a:rPr lang="en-US" sz="1800" dirty="0">
                <a:solidFill>
                  <a:schemeClr val="accent1"/>
                </a:solidFill>
              </a:rPr>
              <a:t>Treatment is rolled out for different units at different times</a:t>
            </a:r>
          </a:p>
        </p:txBody>
      </p:sp>
      <p:grpSp>
        <p:nvGrpSpPr>
          <p:cNvPr id="32" name="Group 31">
            <a:extLst>
              <a:ext uri="{FF2B5EF4-FFF2-40B4-BE49-F238E27FC236}">
                <a16:creationId xmlns:a16="http://schemas.microsoft.com/office/drawing/2014/main" id="{81C0DBE1-47D3-8D10-D742-E52867BB70C7}"/>
              </a:ext>
            </a:extLst>
          </p:cNvPr>
          <p:cNvGrpSpPr/>
          <p:nvPr/>
        </p:nvGrpSpPr>
        <p:grpSpPr>
          <a:xfrm>
            <a:off x="562641" y="2975098"/>
            <a:ext cx="3711712" cy="2841844"/>
            <a:chOff x="562641" y="2975098"/>
            <a:chExt cx="3711712" cy="2841844"/>
          </a:xfrm>
        </p:grpSpPr>
        <p:sp>
          <p:nvSpPr>
            <p:cNvPr id="7" name="Rectangle 6">
              <a:extLst>
                <a:ext uri="{FF2B5EF4-FFF2-40B4-BE49-F238E27FC236}">
                  <a16:creationId xmlns:a16="http://schemas.microsoft.com/office/drawing/2014/main" id="{240E4A06-73EE-8ABC-0D96-BCF2258CD401}"/>
                </a:ext>
              </a:extLst>
            </p:cNvPr>
            <p:cNvSpPr/>
            <p:nvPr/>
          </p:nvSpPr>
          <p:spPr>
            <a:xfrm>
              <a:off x="1088064" y="3301218"/>
              <a:ext cx="2699010" cy="2054985"/>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EA8C1E-27CD-00CA-29AE-A245CDB9A27A}"/>
                    </a:ext>
                  </a:extLst>
                </p:cNvPr>
                <p:cNvSpPr txBox="1"/>
                <p:nvPr/>
              </p:nvSpPr>
              <p:spPr>
                <a:xfrm>
                  <a:off x="562641" y="5447610"/>
                  <a:ext cx="3711712" cy="369332"/>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𝑾</m:t>
                      </m:r>
                    </m:oMath>
                  </a14:m>
                  <a:r>
                    <a:rPr lang="en-US" b="1" dirty="0">
                      <a:solidFill>
                        <a:schemeClr val="accent1"/>
                      </a:solidFill>
                    </a:rPr>
                    <a:t> </a:t>
                  </a:r>
                  <a:r>
                    <a:rPr lang="en-US" dirty="0">
                      <a:solidFill>
                        <a:schemeClr val="accent1"/>
                      </a:solidFill>
                    </a:rPr>
                    <a:t>of treatments</a:t>
                  </a:r>
                </a:p>
              </p:txBody>
            </p:sp>
          </mc:Choice>
          <mc:Fallback xmlns="">
            <p:sp>
              <p:nvSpPr>
                <p:cNvPr id="8" name="TextBox 7">
                  <a:extLst>
                    <a:ext uri="{FF2B5EF4-FFF2-40B4-BE49-F238E27FC236}">
                      <a16:creationId xmlns:a16="http://schemas.microsoft.com/office/drawing/2014/main" id="{CCEA8C1E-27CD-00CA-29AE-A245CDB9A27A}"/>
                    </a:ext>
                  </a:extLst>
                </p:cNvPr>
                <p:cNvSpPr txBox="1">
                  <a:spLocks noRot="1" noChangeAspect="1" noMove="1" noResize="1" noEditPoints="1" noAdjustHandles="1" noChangeArrowheads="1" noChangeShapeType="1" noTextEdit="1"/>
                </p:cNvSpPr>
                <p:nvPr/>
              </p:nvSpPr>
              <p:spPr>
                <a:xfrm>
                  <a:off x="562641" y="5447610"/>
                  <a:ext cx="3711712" cy="369332"/>
                </a:xfrm>
                <a:prstGeom prst="rect">
                  <a:avLst/>
                </a:prstGeom>
                <a:blipFill>
                  <a:blip r:embed="rId4"/>
                  <a:stretch>
                    <a:fillRect t="-10345" b="-2758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9A4FC2-0D86-1316-6C2F-79DEAB971476}"/>
                </a:ext>
              </a:extLst>
            </p:cNvPr>
            <p:cNvSpPr txBox="1"/>
            <p:nvPr/>
          </p:nvSpPr>
          <p:spPr>
            <a:xfrm>
              <a:off x="1214651" y="3359571"/>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0" name="TextBox 9">
              <a:extLst>
                <a:ext uri="{FF2B5EF4-FFF2-40B4-BE49-F238E27FC236}">
                  <a16:creationId xmlns:a16="http://schemas.microsoft.com/office/drawing/2014/main" id="{02B1FD89-FDC4-9FFA-3DB5-96707E34CA25}"/>
                </a:ext>
              </a:extLst>
            </p:cNvPr>
            <p:cNvSpPr txBox="1"/>
            <p:nvPr/>
          </p:nvSpPr>
          <p:spPr>
            <a:xfrm>
              <a:off x="1245448" y="3840264"/>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1" name="TextBox 10">
              <a:extLst>
                <a:ext uri="{FF2B5EF4-FFF2-40B4-BE49-F238E27FC236}">
                  <a16:creationId xmlns:a16="http://schemas.microsoft.com/office/drawing/2014/main" id="{5499E53E-706B-A94C-7B2F-A9A40779F61F}"/>
                </a:ext>
              </a:extLst>
            </p:cNvPr>
            <p:cNvSpPr txBox="1"/>
            <p:nvPr/>
          </p:nvSpPr>
          <p:spPr>
            <a:xfrm>
              <a:off x="2185213" y="3819590"/>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2" name="TextBox 11">
              <a:extLst>
                <a:ext uri="{FF2B5EF4-FFF2-40B4-BE49-F238E27FC236}">
                  <a16:creationId xmlns:a16="http://schemas.microsoft.com/office/drawing/2014/main" id="{D9393160-BBFA-0D66-F7CA-9C2D560D9CE0}"/>
                </a:ext>
              </a:extLst>
            </p:cNvPr>
            <p:cNvSpPr txBox="1"/>
            <p:nvPr/>
          </p:nvSpPr>
          <p:spPr>
            <a:xfrm>
              <a:off x="1715331" y="4300108"/>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3" name="TextBox 12">
              <a:extLst>
                <a:ext uri="{FF2B5EF4-FFF2-40B4-BE49-F238E27FC236}">
                  <a16:creationId xmlns:a16="http://schemas.microsoft.com/office/drawing/2014/main" id="{A199C68F-B548-F900-C533-F1D9AB76C532}"/>
                </a:ext>
              </a:extLst>
            </p:cNvPr>
            <p:cNvSpPr txBox="1"/>
            <p:nvPr/>
          </p:nvSpPr>
          <p:spPr>
            <a:xfrm>
              <a:off x="3217369" y="4797572"/>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4" name="TextBox 13">
              <a:extLst>
                <a:ext uri="{FF2B5EF4-FFF2-40B4-BE49-F238E27FC236}">
                  <a16:creationId xmlns:a16="http://schemas.microsoft.com/office/drawing/2014/main" id="{49337799-8C0C-1493-EA6E-9FF4CC421089}"/>
                </a:ext>
              </a:extLst>
            </p:cNvPr>
            <p:cNvSpPr txBox="1"/>
            <p:nvPr/>
          </p:nvSpPr>
          <p:spPr>
            <a:xfrm>
              <a:off x="3186572" y="3359571"/>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15" name="TextBox 14">
              <a:extLst>
                <a:ext uri="{FF2B5EF4-FFF2-40B4-BE49-F238E27FC236}">
                  <a16:creationId xmlns:a16="http://schemas.microsoft.com/office/drawing/2014/main" id="{5BF18625-E325-7FFA-85CB-7AACF4EEAB8A}"/>
                </a:ext>
              </a:extLst>
            </p:cNvPr>
            <p:cNvSpPr txBox="1"/>
            <p:nvPr/>
          </p:nvSpPr>
          <p:spPr>
            <a:xfrm>
              <a:off x="2737992"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16" name="TextBox 15">
              <a:extLst>
                <a:ext uri="{FF2B5EF4-FFF2-40B4-BE49-F238E27FC236}">
                  <a16:creationId xmlns:a16="http://schemas.microsoft.com/office/drawing/2014/main" id="{CCCF7235-DF0D-4A12-D9FF-9BB32E160CD8}"/>
                </a:ext>
              </a:extLst>
            </p:cNvPr>
            <p:cNvSpPr txBox="1"/>
            <p:nvPr/>
          </p:nvSpPr>
          <p:spPr>
            <a:xfrm>
              <a:off x="2193653"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17" name="TextBox 16">
              <a:extLst>
                <a:ext uri="{FF2B5EF4-FFF2-40B4-BE49-F238E27FC236}">
                  <a16:creationId xmlns:a16="http://schemas.microsoft.com/office/drawing/2014/main" id="{9DCC733F-12E6-FC9B-03AC-54171F0CC928}"/>
                </a:ext>
              </a:extLst>
            </p:cNvPr>
            <p:cNvSpPr txBox="1"/>
            <p:nvPr/>
          </p:nvSpPr>
          <p:spPr>
            <a:xfrm>
              <a:off x="1715331"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18" name="TextBox 17">
              <a:extLst>
                <a:ext uri="{FF2B5EF4-FFF2-40B4-BE49-F238E27FC236}">
                  <a16:creationId xmlns:a16="http://schemas.microsoft.com/office/drawing/2014/main" id="{501A6410-9886-B865-2CFC-97445DB1DCAB}"/>
                </a:ext>
              </a:extLst>
            </p:cNvPr>
            <p:cNvSpPr txBox="1"/>
            <p:nvPr/>
          </p:nvSpPr>
          <p:spPr>
            <a:xfrm>
              <a:off x="1730730" y="3840264"/>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19" name="TextBox 18">
              <a:extLst>
                <a:ext uri="{FF2B5EF4-FFF2-40B4-BE49-F238E27FC236}">
                  <a16:creationId xmlns:a16="http://schemas.microsoft.com/office/drawing/2014/main" id="{10B77980-2F68-5539-D359-B3831530E2D1}"/>
                </a:ext>
              </a:extLst>
            </p:cNvPr>
            <p:cNvSpPr txBox="1"/>
            <p:nvPr/>
          </p:nvSpPr>
          <p:spPr>
            <a:xfrm>
              <a:off x="2737992" y="384045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0" name="TextBox 19">
              <a:extLst>
                <a:ext uri="{FF2B5EF4-FFF2-40B4-BE49-F238E27FC236}">
                  <a16:creationId xmlns:a16="http://schemas.microsoft.com/office/drawing/2014/main" id="{3EAC8698-8174-6A8D-CB71-0151F2E0DAB4}"/>
                </a:ext>
              </a:extLst>
            </p:cNvPr>
            <p:cNvSpPr txBox="1"/>
            <p:nvPr/>
          </p:nvSpPr>
          <p:spPr>
            <a:xfrm>
              <a:off x="3201971" y="3861765"/>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1" name="TextBox 20">
              <a:extLst>
                <a:ext uri="{FF2B5EF4-FFF2-40B4-BE49-F238E27FC236}">
                  <a16:creationId xmlns:a16="http://schemas.microsoft.com/office/drawing/2014/main" id="{3CC7637B-8821-E606-47AC-E85EBFA07239}"/>
                </a:ext>
              </a:extLst>
            </p:cNvPr>
            <p:cNvSpPr txBox="1"/>
            <p:nvPr/>
          </p:nvSpPr>
          <p:spPr>
            <a:xfrm>
              <a:off x="3217369" y="4342645"/>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2" name="TextBox 21">
              <a:extLst>
                <a:ext uri="{FF2B5EF4-FFF2-40B4-BE49-F238E27FC236}">
                  <a16:creationId xmlns:a16="http://schemas.microsoft.com/office/drawing/2014/main" id="{63D14FC3-A6BE-F2A1-7FAC-BD88AA7324C6}"/>
                </a:ext>
              </a:extLst>
            </p:cNvPr>
            <p:cNvSpPr txBox="1"/>
            <p:nvPr/>
          </p:nvSpPr>
          <p:spPr>
            <a:xfrm>
              <a:off x="2739048" y="4343960"/>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3" name="TextBox 22">
              <a:extLst>
                <a:ext uri="{FF2B5EF4-FFF2-40B4-BE49-F238E27FC236}">
                  <a16:creationId xmlns:a16="http://schemas.microsoft.com/office/drawing/2014/main" id="{A9A478FF-A991-B9A4-AC86-BE027A4F639A}"/>
                </a:ext>
              </a:extLst>
            </p:cNvPr>
            <p:cNvSpPr txBox="1"/>
            <p:nvPr/>
          </p:nvSpPr>
          <p:spPr>
            <a:xfrm>
              <a:off x="2737992" y="4782592"/>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4" name="TextBox 23">
              <a:extLst>
                <a:ext uri="{FF2B5EF4-FFF2-40B4-BE49-F238E27FC236}">
                  <a16:creationId xmlns:a16="http://schemas.microsoft.com/office/drawing/2014/main" id="{D4C98546-426F-676D-4CF5-1A8CD95D6084}"/>
                </a:ext>
              </a:extLst>
            </p:cNvPr>
            <p:cNvSpPr txBox="1"/>
            <p:nvPr/>
          </p:nvSpPr>
          <p:spPr>
            <a:xfrm>
              <a:off x="2223922" y="4343960"/>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5" name="TextBox 24">
              <a:extLst>
                <a:ext uri="{FF2B5EF4-FFF2-40B4-BE49-F238E27FC236}">
                  <a16:creationId xmlns:a16="http://schemas.microsoft.com/office/drawing/2014/main" id="{1E0397A9-E868-93A3-3CA7-2181D6AD1955}"/>
                </a:ext>
              </a:extLst>
            </p:cNvPr>
            <p:cNvSpPr txBox="1"/>
            <p:nvPr/>
          </p:nvSpPr>
          <p:spPr>
            <a:xfrm>
              <a:off x="2222866" y="4782592"/>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6" name="TextBox 25">
              <a:extLst>
                <a:ext uri="{FF2B5EF4-FFF2-40B4-BE49-F238E27FC236}">
                  <a16:creationId xmlns:a16="http://schemas.microsoft.com/office/drawing/2014/main" id="{9B8CB48A-EEAD-3941-681A-9755D278248D}"/>
                </a:ext>
              </a:extLst>
            </p:cNvPr>
            <p:cNvSpPr txBox="1"/>
            <p:nvPr/>
          </p:nvSpPr>
          <p:spPr>
            <a:xfrm>
              <a:off x="1298278" y="4342169"/>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7" name="TextBox 26">
              <a:extLst>
                <a:ext uri="{FF2B5EF4-FFF2-40B4-BE49-F238E27FC236}">
                  <a16:creationId xmlns:a16="http://schemas.microsoft.com/office/drawing/2014/main" id="{D7FE2D23-0899-9215-4CE2-6700E118061C}"/>
                </a:ext>
              </a:extLst>
            </p:cNvPr>
            <p:cNvSpPr txBox="1"/>
            <p:nvPr/>
          </p:nvSpPr>
          <p:spPr>
            <a:xfrm>
              <a:off x="1297222" y="478080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8" name="TextBox 27">
              <a:extLst>
                <a:ext uri="{FF2B5EF4-FFF2-40B4-BE49-F238E27FC236}">
                  <a16:creationId xmlns:a16="http://schemas.microsoft.com/office/drawing/2014/main" id="{DD406E70-BC0A-E538-39EA-26450E73E708}"/>
                </a:ext>
              </a:extLst>
            </p:cNvPr>
            <p:cNvSpPr txBox="1"/>
            <p:nvPr/>
          </p:nvSpPr>
          <p:spPr>
            <a:xfrm>
              <a:off x="1705038" y="478631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29" name="TextBox 28">
              <a:extLst>
                <a:ext uri="{FF2B5EF4-FFF2-40B4-BE49-F238E27FC236}">
                  <a16:creationId xmlns:a16="http://schemas.microsoft.com/office/drawing/2014/main" id="{061E068D-56B6-DE0E-3193-778048F78D9D}"/>
                </a:ext>
              </a:extLst>
            </p:cNvPr>
            <p:cNvSpPr txBox="1"/>
            <p:nvPr/>
          </p:nvSpPr>
          <p:spPr>
            <a:xfrm>
              <a:off x="2137010" y="2975098"/>
              <a:ext cx="562975" cy="307777"/>
            </a:xfrm>
            <a:prstGeom prst="rect">
              <a:avLst/>
            </a:prstGeom>
            <a:noFill/>
          </p:spPr>
          <p:txBody>
            <a:bodyPr wrap="none" rtlCol="0">
              <a:spAutoFit/>
            </a:bodyPr>
            <a:lstStyle/>
            <a:p>
              <a:r>
                <a:rPr lang="en-US" sz="1400" dirty="0"/>
                <a:t>Time</a:t>
              </a:r>
            </a:p>
          </p:txBody>
        </p:sp>
        <p:sp>
          <p:nvSpPr>
            <p:cNvPr id="30" name="TextBox 29">
              <a:extLst>
                <a:ext uri="{FF2B5EF4-FFF2-40B4-BE49-F238E27FC236}">
                  <a16:creationId xmlns:a16="http://schemas.microsoft.com/office/drawing/2014/main" id="{3241ED2C-8AD5-17CF-B07E-A82B56BE2717}"/>
                </a:ext>
              </a:extLst>
            </p:cNvPr>
            <p:cNvSpPr txBox="1"/>
            <p:nvPr/>
          </p:nvSpPr>
          <p:spPr>
            <a:xfrm rot="16200000">
              <a:off x="595228" y="4250974"/>
              <a:ext cx="592726" cy="307777"/>
            </a:xfrm>
            <a:prstGeom prst="rect">
              <a:avLst/>
            </a:prstGeom>
            <a:noFill/>
          </p:spPr>
          <p:txBody>
            <a:bodyPr wrap="none" rtlCol="0">
              <a:spAutoFit/>
            </a:bodyPr>
            <a:lstStyle/>
            <a:p>
              <a:r>
                <a:rPr lang="en-US" sz="1400" dirty="0"/>
                <a:t>Units</a:t>
              </a:r>
            </a:p>
          </p:txBody>
        </p:sp>
      </p:grpSp>
      <p:sp>
        <p:nvSpPr>
          <p:cNvPr id="62" name="Content Placeholder 2">
            <a:extLst>
              <a:ext uri="{FF2B5EF4-FFF2-40B4-BE49-F238E27FC236}">
                <a16:creationId xmlns:a16="http://schemas.microsoft.com/office/drawing/2014/main" id="{B77E6E85-B087-0D1F-1E11-DCF2C048D04E}"/>
              </a:ext>
            </a:extLst>
          </p:cNvPr>
          <p:cNvSpPr txBox="1">
            <a:spLocks/>
          </p:cNvSpPr>
          <p:nvPr/>
        </p:nvSpPr>
        <p:spPr>
          <a:xfrm>
            <a:off x="8609562" y="1690688"/>
            <a:ext cx="3440273" cy="1204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Block assignment:</a:t>
            </a:r>
          </a:p>
          <a:p>
            <a:pPr marL="0" indent="0" algn="ctr">
              <a:buFont typeface="Arial" panose="020B0604020202020204" pitchFamily="34" charset="0"/>
              <a:buNone/>
            </a:pPr>
            <a:r>
              <a:rPr lang="en-US" sz="1800" dirty="0">
                <a:solidFill>
                  <a:schemeClr val="accent1"/>
                </a:solidFill>
              </a:rPr>
              <a:t>Treatment is rolled out for some units all at the same time.</a:t>
            </a:r>
          </a:p>
        </p:txBody>
      </p:sp>
      <p:grpSp>
        <p:nvGrpSpPr>
          <p:cNvPr id="66" name="Group 65">
            <a:extLst>
              <a:ext uri="{FF2B5EF4-FFF2-40B4-BE49-F238E27FC236}">
                <a16:creationId xmlns:a16="http://schemas.microsoft.com/office/drawing/2014/main" id="{CD4346BF-CAB2-C689-1DDF-3C49E3AF47DA}"/>
              </a:ext>
            </a:extLst>
          </p:cNvPr>
          <p:cNvGrpSpPr/>
          <p:nvPr/>
        </p:nvGrpSpPr>
        <p:grpSpPr>
          <a:xfrm>
            <a:off x="4521323" y="2975098"/>
            <a:ext cx="3711712" cy="2841844"/>
            <a:chOff x="4521323" y="2975098"/>
            <a:chExt cx="3711712" cy="2841844"/>
          </a:xfrm>
        </p:grpSpPr>
        <p:grpSp>
          <p:nvGrpSpPr>
            <p:cNvPr id="33" name="Group 32">
              <a:extLst>
                <a:ext uri="{FF2B5EF4-FFF2-40B4-BE49-F238E27FC236}">
                  <a16:creationId xmlns:a16="http://schemas.microsoft.com/office/drawing/2014/main" id="{A51F2B8C-396B-CD1B-4148-E29F09861C37}"/>
                </a:ext>
              </a:extLst>
            </p:cNvPr>
            <p:cNvGrpSpPr/>
            <p:nvPr/>
          </p:nvGrpSpPr>
          <p:grpSpPr>
            <a:xfrm>
              <a:off x="4521323" y="2975098"/>
              <a:ext cx="3711712" cy="2841844"/>
              <a:chOff x="562641" y="2975098"/>
              <a:chExt cx="3711712" cy="2841844"/>
            </a:xfrm>
          </p:grpSpPr>
          <p:sp>
            <p:nvSpPr>
              <p:cNvPr id="34" name="Rectangle 33">
                <a:extLst>
                  <a:ext uri="{FF2B5EF4-FFF2-40B4-BE49-F238E27FC236}">
                    <a16:creationId xmlns:a16="http://schemas.microsoft.com/office/drawing/2014/main" id="{0F47D3AA-B1D7-587E-23E9-85BAC0621887}"/>
                  </a:ext>
                </a:extLst>
              </p:cNvPr>
              <p:cNvSpPr/>
              <p:nvPr/>
            </p:nvSpPr>
            <p:spPr>
              <a:xfrm>
                <a:off x="1088064" y="3301218"/>
                <a:ext cx="2699010" cy="2054985"/>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3525F0-52D4-9ABC-38A1-01097EC4224C}"/>
                      </a:ext>
                    </a:extLst>
                  </p:cNvPr>
                  <p:cNvSpPr txBox="1"/>
                  <p:nvPr/>
                </p:nvSpPr>
                <p:spPr>
                  <a:xfrm>
                    <a:off x="562641" y="5447610"/>
                    <a:ext cx="3711712" cy="369332"/>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𝑾</m:t>
                        </m:r>
                      </m:oMath>
                    </a14:m>
                    <a:r>
                      <a:rPr lang="en-US" b="1" dirty="0">
                        <a:solidFill>
                          <a:schemeClr val="accent1"/>
                        </a:solidFill>
                      </a:rPr>
                      <a:t> </a:t>
                    </a:r>
                    <a:r>
                      <a:rPr lang="en-US" dirty="0">
                        <a:solidFill>
                          <a:schemeClr val="accent1"/>
                        </a:solidFill>
                      </a:rPr>
                      <a:t>of treatments</a:t>
                    </a:r>
                  </a:p>
                </p:txBody>
              </p:sp>
            </mc:Choice>
            <mc:Fallback xmlns="">
              <p:sp>
                <p:nvSpPr>
                  <p:cNvPr id="35" name="TextBox 34">
                    <a:extLst>
                      <a:ext uri="{FF2B5EF4-FFF2-40B4-BE49-F238E27FC236}">
                        <a16:creationId xmlns:a16="http://schemas.microsoft.com/office/drawing/2014/main" id="{033525F0-52D4-9ABC-38A1-01097EC4224C}"/>
                      </a:ext>
                    </a:extLst>
                  </p:cNvPr>
                  <p:cNvSpPr txBox="1">
                    <a:spLocks noRot="1" noChangeAspect="1" noMove="1" noResize="1" noEditPoints="1" noAdjustHandles="1" noChangeArrowheads="1" noChangeShapeType="1" noTextEdit="1"/>
                  </p:cNvSpPr>
                  <p:nvPr/>
                </p:nvSpPr>
                <p:spPr>
                  <a:xfrm>
                    <a:off x="562641" y="5447610"/>
                    <a:ext cx="3711712" cy="369332"/>
                  </a:xfrm>
                  <a:prstGeom prst="rect">
                    <a:avLst/>
                  </a:prstGeom>
                  <a:blipFill>
                    <a:blip r:embed="rId5"/>
                    <a:stretch>
                      <a:fillRect t="-10345" b="-27586"/>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64D7C241-3B94-3351-66A3-2EBB7B407C68}"/>
                  </a:ext>
                </a:extLst>
              </p:cNvPr>
              <p:cNvSpPr txBox="1"/>
              <p:nvPr/>
            </p:nvSpPr>
            <p:spPr>
              <a:xfrm>
                <a:off x="3209322" y="3853950"/>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38" name="TextBox 37">
                <a:extLst>
                  <a:ext uri="{FF2B5EF4-FFF2-40B4-BE49-F238E27FC236}">
                    <a16:creationId xmlns:a16="http://schemas.microsoft.com/office/drawing/2014/main" id="{4C266E30-F229-DFD1-7DF6-18E32B0D7D4E}"/>
                  </a:ext>
                </a:extLst>
              </p:cNvPr>
              <p:cNvSpPr txBox="1"/>
              <p:nvPr/>
            </p:nvSpPr>
            <p:spPr>
              <a:xfrm>
                <a:off x="2716622" y="3861440"/>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40" name="TextBox 39">
                <a:extLst>
                  <a:ext uri="{FF2B5EF4-FFF2-40B4-BE49-F238E27FC236}">
                    <a16:creationId xmlns:a16="http://schemas.microsoft.com/office/drawing/2014/main" id="{12C3C86C-284B-2B13-19EA-EC76A4BFD9D9}"/>
                  </a:ext>
                </a:extLst>
              </p:cNvPr>
              <p:cNvSpPr txBox="1"/>
              <p:nvPr/>
            </p:nvSpPr>
            <p:spPr>
              <a:xfrm>
                <a:off x="3217369" y="4797572"/>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41" name="TextBox 40">
                <a:extLst>
                  <a:ext uri="{FF2B5EF4-FFF2-40B4-BE49-F238E27FC236}">
                    <a16:creationId xmlns:a16="http://schemas.microsoft.com/office/drawing/2014/main" id="{68AD05DF-6130-4225-32E8-0BF22AA5B638}"/>
                  </a:ext>
                </a:extLst>
              </p:cNvPr>
              <p:cNvSpPr txBox="1"/>
              <p:nvPr/>
            </p:nvSpPr>
            <p:spPr>
              <a:xfrm>
                <a:off x="3186572" y="3359571"/>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42" name="TextBox 41">
                <a:extLst>
                  <a:ext uri="{FF2B5EF4-FFF2-40B4-BE49-F238E27FC236}">
                    <a16:creationId xmlns:a16="http://schemas.microsoft.com/office/drawing/2014/main" id="{AB0E8D4F-4E45-599D-7D5B-155E0145D864}"/>
                  </a:ext>
                </a:extLst>
              </p:cNvPr>
              <p:cNvSpPr txBox="1"/>
              <p:nvPr/>
            </p:nvSpPr>
            <p:spPr>
              <a:xfrm>
                <a:off x="2737992"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43" name="TextBox 42">
                <a:extLst>
                  <a:ext uri="{FF2B5EF4-FFF2-40B4-BE49-F238E27FC236}">
                    <a16:creationId xmlns:a16="http://schemas.microsoft.com/office/drawing/2014/main" id="{6107DA0B-D585-AD8D-7AA5-3DDF9A659B08}"/>
                  </a:ext>
                </a:extLst>
              </p:cNvPr>
              <p:cNvSpPr txBox="1"/>
              <p:nvPr/>
            </p:nvSpPr>
            <p:spPr>
              <a:xfrm>
                <a:off x="2193653"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44" name="TextBox 43">
                <a:extLst>
                  <a:ext uri="{FF2B5EF4-FFF2-40B4-BE49-F238E27FC236}">
                    <a16:creationId xmlns:a16="http://schemas.microsoft.com/office/drawing/2014/main" id="{453695E3-97A8-452C-9A48-33A89F6C23FE}"/>
                  </a:ext>
                </a:extLst>
              </p:cNvPr>
              <p:cNvSpPr txBox="1"/>
              <p:nvPr/>
            </p:nvSpPr>
            <p:spPr>
              <a:xfrm>
                <a:off x="1715331"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45" name="TextBox 44">
                <a:extLst>
                  <a:ext uri="{FF2B5EF4-FFF2-40B4-BE49-F238E27FC236}">
                    <a16:creationId xmlns:a16="http://schemas.microsoft.com/office/drawing/2014/main" id="{FEE5056A-A3E4-2BB8-1D60-6BB12FCE95F9}"/>
                  </a:ext>
                </a:extLst>
              </p:cNvPr>
              <p:cNvSpPr txBox="1"/>
              <p:nvPr/>
            </p:nvSpPr>
            <p:spPr>
              <a:xfrm>
                <a:off x="1730730" y="3840264"/>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46" name="TextBox 45">
                <a:extLst>
                  <a:ext uri="{FF2B5EF4-FFF2-40B4-BE49-F238E27FC236}">
                    <a16:creationId xmlns:a16="http://schemas.microsoft.com/office/drawing/2014/main" id="{0DFB803D-26C7-DA8B-FD97-E64564537529}"/>
                  </a:ext>
                </a:extLst>
              </p:cNvPr>
              <p:cNvSpPr txBox="1"/>
              <p:nvPr/>
            </p:nvSpPr>
            <p:spPr>
              <a:xfrm>
                <a:off x="2259670" y="3853950"/>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47" name="TextBox 46">
                <a:extLst>
                  <a:ext uri="{FF2B5EF4-FFF2-40B4-BE49-F238E27FC236}">
                    <a16:creationId xmlns:a16="http://schemas.microsoft.com/office/drawing/2014/main" id="{A40780D9-D2E9-32A4-1CF1-EE0205152637}"/>
                  </a:ext>
                </a:extLst>
              </p:cNvPr>
              <p:cNvSpPr txBox="1"/>
              <p:nvPr/>
            </p:nvSpPr>
            <p:spPr>
              <a:xfrm>
                <a:off x="1308571" y="3819896"/>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51" name="TextBox 50">
                <a:extLst>
                  <a:ext uri="{FF2B5EF4-FFF2-40B4-BE49-F238E27FC236}">
                    <a16:creationId xmlns:a16="http://schemas.microsoft.com/office/drawing/2014/main" id="{C235E732-E173-0D73-6248-A3489B677957}"/>
                  </a:ext>
                </a:extLst>
              </p:cNvPr>
              <p:cNvSpPr txBox="1"/>
              <p:nvPr/>
            </p:nvSpPr>
            <p:spPr>
              <a:xfrm>
                <a:off x="2223922" y="4343960"/>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53" name="TextBox 52">
                <a:extLst>
                  <a:ext uri="{FF2B5EF4-FFF2-40B4-BE49-F238E27FC236}">
                    <a16:creationId xmlns:a16="http://schemas.microsoft.com/office/drawing/2014/main" id="{CC47E73F-3227-E8BD-BE61-3A455EB0AC5D}"/>
                  </a:ext>
                </a:extLst>
              </p:cNvPr>
              <p:cNvSpPr txBox="1"/>
              <p:nvPr/>
            </p:nvSpPr>
            <p:spPr>
              <a:xfrm>
                <a:off x="1298278" y="4342169"/>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54" name="TextBox 53">
                <a:extLst>
                  <a:ext uri="{FF2B5EF4-FFF2-40B4-BE49-F238E27FC236}">
                    <a16:creationId xmlns:a16="http://schemas.microsoft.com/office/drawing/2014/main" id="{25000DA7-213D-06A1-199C-78C854E918C5}"/>
                  </a:ext>
                </a:extLst>
              </p:cNvPr>
              <p:cNvSpPr txBox="1"/>
              <p:nvPr/>
            </p:nvSpPr>
            <p:spPr>
              <a:xfrm>
                <a:off x="1297222" y="478080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56" name="TextBox 55">
                <a:extLst>
                  <a:ext uri="{FF2B5EF4-FFF2-40B4-BE49-F238E27FC236}">
                    <a16:creationId xmlns:a16="http://schemas.microsoft.com/office/drawing/2014/main" id="{C838056A-CB9B-AF1A-A389-9F4F190D6175}"/>
                  </a:ext>
                </a:extLst>
              </p:cNvPr>
              <p:cNvSpPr txBox="1"/>
              <p:nvPr/>
            </p:nvSpPr>
            <p:spPr>
              <a:xfrm>
                <a:off x="2137010" y="2975098"/>
                <a:ext cx="562975" cy="307777"/>
              </a:xfrm>
              <a:prstGeom prst="rect">
                <a:avLst/>
              </a:prstGeom>
              <a:noFill/>
            </p:spPr>
            <p:txBody>
              <a:bodyPr wrap="none" rtlCol="0">
                <a:spAutoFit/>
              </a:bodyPr>
              <a:lstStyle/>
              <a:p>
                <a:r>
                  <a:rPr lang="en-US" sz="1400" dirty="0"/>
                  <a:t>Time</a:t>
                </a:r>
              </a:p>
            </p:txBody>
          </p:sp>
          <p:sp>
            <p:nvSpPr>
              <p:cNvPr id="57" name="TextBox 56">
                <a:extLst>
                  <a:ext uri="{FF2B5EF4-FFF2-40B4-BE49-F238E27FC236}">
                    <a16:creationId xmlns:a16="http://schemas.microsoft.com/office/drawing/2014/main" id="{C8F9C201-AD60-09DC-0E98-9C0F1017D7BD}"/>
                  </a:ext>
                </a:extLst>
              </p:cNvPr>
              <p:cNvSpPr txBox="1"/>
              <p:nvPr/>
            </p:nvSpPr>
            <p:spPr>
              <a:xfrm rot="16200000">
                <a:off x="595228" y="4250974"/>
                <a:ext cx="592726" cy="307777"/>
              </a:xfrm>
              <a:prstGeom prst="rect">
                <a:avLst/>
              </a:prstGeom>
              <a:noFill/>
            </p:spPr>
            <p:txBody>
              <a:bodyPr wrap="none" rtlCol="0">
                <a:spAutoFit/>
              </a:bodyPr>
              <a:lstStyle/>
              <a:p>
                <a:r>
                  <a:rPr lang="en-US" sz="1400" dirty="0"/>
                  <a:t>Units</a:t>
                </a:r>
              </a:p>
            </p:txBody>
          </p:sp>
        </p:grpSp>
        <p:sp>
          <p:nvSpPr>
            <p:cNvPr id="58" name="TextBox 57">
              <a:extLst>
                <a:ext uri="{FF2B5EF4-FFF2-40B4-BE49-F238E27FC236}">
                  <a16:creationId xmlns:a16="http://schemas.microsoft.com/office/drawing/2014/main" id="{D3F34FF1-6890-AA29-A1E4-77DE4B3408DD}"/>
                </a:ext>
              </a:extLst>
            </p:cNvPr>
            <p:cNvSpPr txBox="1"/>
            <p:nvPr/>
          </p:nvSpPr>
          <p:spPr>
            <a:xfrm>
              <a:off x="5227183" y="3360794"/>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59" name="TextBox 58">
              <a:extLst>
                <a:ext uri="{FF2B5EF4-FFF2-40B4-BE49-F238E27FC236}">
                  <a16:creationId xmlns:a16="http://schemas.microsoft.com/office/drawing/2014/main" id="{A1CAFD19-0385-E6AA-9C19-04F64208C644}"/>
                </a:ext>
              </a:extLst>
            </p:cNvPr>
            <p:cNvSpPr txBox="1"/>
            <p:nvPr/>
          </p:nvSpPr>
          <p:spPr>
            <a:xfrm>
              <a:off x="5722250" y="4333492"/>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60" name="TextBox 59">
              <a:extLst>
                <a:ext uri="{FF2B5EF4-FFF2-40B4-BE49-F238E27FC236}">
                  <a16:creationId xmlns:a16="http://schemas.microsoft.com/office/drawing/2014/main" id="{647F3092-56DE-18A8-4FFA-4219D3637474}"/>
                </a:ext>
              </a:extLst>
            </p:cNvPr>
            <p:cNvSpPr txBox="1"/>
            <p:nvPr/>
          </p:nvSpPr>
          <p:spPr>
            <a:xfrm>
              <a:off x="7169005" y="4322016"/>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61" name="TextBox 60">
              <a:extLst>
                <a:ext uri="{FF2B5EF4-FFF2-40B4-BE49-F238E27FC236}">
                  <a16:creationId xmlns:a16="http://schemas.microsoft.com/office/drawing/2014/main" id="{93545D15-5620-07CB-BD22-A5D5CF7DFB62}"/>
                </a:ext>
              </a:extLst>
            </p:cNvPr>
            <p:cNvSpPr txBox="1"/>
            <p:nvPr/>
          </p:nvSpPr>
          <p:spPr>
            <a:xfrm>
              <a:off x="6676305" y="4329506"/>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63" name="TextBox 62">
              <a:extLst>
                <a:ext uri="{FF2B5EF4-FFF2-40B4-BE49-F238E27FC236}">
                  <a16:creationId xmlns:a16="http://schemas.microsoft.com/office/drawing/2014/main" id="{B8ACC5C3-E113-B1C1-62CA-A164DD59A6FD}"/>
                </a:ext>
              </a:extLst>
            </p:cNvPr>
            <p:cNvSpPr txBox="1"/>
            <p:nvPr/>
          </p:nvSpPr>
          <p:spPr>
            <a:xfrm>
              <a:off x="6687680" y="4785369"/>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64" name="TextBox 63">
              <a:extLst>
                <a:ext uri="{FF2B5EF4-FFF2-40B4-BE49-F238E27FC236}">
                  <a16:creationId xmlns:a16="http://schemas.microsoft.com/office/drawing/2014/main" id="{9E4CBB3E-C026-6496-9037-7AEB460802AE}"/>
                </a:ext>
              </a:extLst>
            </p:cNvPr>
            <p:cNvSpPr txBox="1"/>
            <p:nvPr/>
          </p:nvSpPr>
          <p:spPr>
            <a:xfrm>
              <a:off x="6186795" y="4788911"/>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65" name="TextBox 64">
              <a:extLst>
                <a:ext uri="{FF2B5EF4-FFF2-40B4-BE49-F238E27FC236}">
                  <a16:creationId xmlns:a16="http://schemas.microsoft.com/office/drawing/2014/main" id="{79ED0B12-DC84-2EDB-53AE-AF46F8FD1EA5}"/>
                </a:ext>
              </a:extLst>
            </p:cNvPr>
            <p:cNvSpPr txBox="1"/>
            <p:nvPr/>
          </p:nvSpPr>
          <p:spPr>
            <a:xfrm>
              <a:off x="5724929" y="4790689"/>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grpSp>
      <p:grpSp>
        <p:nvGrpSpPr>
          <p:cNvPr id="97" name="Group 96">
            <a:extLst>
              <a:ext uri="{FF2B5EF4-FFF2-40B4-BE49-F238E27FC236}">
                <a16:creationId xmlns:a16="http://schemas.microsoft.com/office/drawing/2014/main" id="{80DFFB71-3ADF-2350-0A42-BDF37AD50EF8}"/>
              </a:ext>
            </a:extLst>
          </p:cNvPr>
          <p:cNvGrpSpPr/>
          <p:nvPr/>
        </p:nvGrpSpPr>
        <p:grpSpPr>
          <a:xfrm>
            <a:off x="8413472" y="2963738"/>
            <a:ext cx="3711712" cy="2841844"/>
            <a:chOff x="8413472" y="2963738"/>
            <a:chExt cx="3711712" cy="2841844"/>
          </a:xfrm>
        </p:grpSpPr>
        <p:grpSp>
          <p:nvGrpSpPr>
            <p:cNvPr id="67" name="Group 66">
              <a:extLst>
                <a:ext uri="{FF2B5EF4-FFF2-40B4-BE49-F238E27FC236}">
                  <a16:creationId xmlns:a16="http://schemas.microsoft.com/office/drawing/2014/main" id="{0BE27F12-56FF-5E9F-F298-845DC8DA3748}"/>
                </a:ext>
              </a:extLst>
            </p:cNvPr>
            <p:cNvGrpSpPr/>
            <p:nvPr/>
          </p:nvGrpSpPr>
          <p:grpSpPr>
            <a:xfrm>
              <a:off x="8413472" y="2963738"/>
              <a:ext cx="3711712" cy="2841844"/>
              <a:chOff x="4521323" y="2975098"/>
              <a:chExt cx="3711712" cy="2841844"/>
            </a:xfrm>
          </p:grpSpPr>
          <p:grpSp>
            <p:nvGrpSpPr>
              <p:cNvPr id="68" name="Group 67">
                <a:extLst>
                  <a:ext uri="{FF2B5EF4-FFF2-40B4-BE49-F238E27FC236}">
                    <a16:creationId xmlns:a16="http://schemas.microsoft.com/office/drawing/2014/main" id="{EEE5EB9C-7DF4-6E92-9CA5-FFAA02019940}"/>
                  </a:ext>
                </a:extLst>
              </p:cNvPr>
              <p:cNvGrpSpPr/>
              <p:nvPr/>
            </p:nvGrpSpPr>
            <p:grpSpPr>
              <a:xfrm>
                <a:off x="4521323" y="2975098"/>
                <a:ext cx="3711712" cy="2841844"/>
                <a:chOff x="562641" y="2975098"/>
                <a:chExt cx="3711712" cy="2841844"/>
              </a:xfrm>
            </p:grpSpPr>
            <p:sp>
              <p:nvSpPr>
                <p:cNvPr id="76" name="Rectangle 75">
                  <a:extLst>
                    <a:ext uri="{FF2B5EF4-FFF2-40B4-BE49-F238E27FC236}">
                      <a16:creationId xmlns:a16="http://schemas.microsoft.com/office/drawing/2014/main" id="{F5497CDA-670E-636F-0E97-1D0E395D2973}"/>
                    </a:ext>
                  </a:extLst>
                </p:cNvPr>
                <p:cNvSpPr/>
                <p:nvPr/>
              </p:nvSpPr>
              <p:spPr>
                <a:xfrm>
                  <a:off x="1088064" y="3301218"/>
                  <a:ext cx="2699010" cy="2054985"/>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ABB194-9A9F-9780-0447-3722E3DAA239}"/>
                        </a:ext>
                      </a:extLst>
                    </p:cNvPr>
                    <p:cNvSpPr txBox="1"/>
                    <p:nvPr/>
                  </p:nvSpPr>
                  <p:spPr>
                    <a:xfrm>
                      <a:off x="562641" y="5447610"/>
                      <a:ext cx="3711712" cy="369332"/>
                    </a:xfrm>
                    <a:prstGeom prst="rect">
                      <a:avLst/>
                    </a:prstGeom>
                    <a:noFill/>
                  </p:spPr>
                  <p:txBody>
                    <a:bodyPr wrap="square" rtlCol="0">
                      <a:spAutoFit/>
                    </a:bodyPr>
                    <a:lstStyle/>
                    <a:p>
                      <a:pPr algn="ctr"/>
                      <a:r>
                        <a:rPr lang="en-US" dirty="0">
                          <a:solidFill>
                            <a:schemeClr val="accent1"/>
                          </a:solidFill>
                        </a:rPr>
                        <a:t>Matrix </a:t>
                      </a:r>
                      <a14:m>
                        <m:oMath xmlns:m="http://schemas.openxmlformats.org/officeDocument/2006/math">
                          <m:r>
                            <a:rPr lang="en-US" b="1" i="1" smtClean="0">
                              <a:solidFill>
                                <a:schemeClr val="accent1"/>
                              </a:solidFill>
                              <a:latin typeface="Cambria Math" panose="02040503050406030204" pitchFamily="18" charset="0"/>
                            </a:rPr>
                            <m:t>𝑾</m:t>
                          </m:r>
                        </m:oMath>
                      </a14:m>
                      <a:r>
                        <a:rPr lang="en-US" b="1" dirty="0">
                          <a:solidFill>
                            <a:schemeClr val="accent1"/>
                          </a:solidFill>
                        </a:rPr>
                        <a:t> </a:t>
                      </a:r>
                      <a:r>
                        <a:rPr lang="en-US" dirty="0">
                          <a:solidFill>
                            <a:schemeClr val="accent1"/>
                          </a:solidFill>
                        </a:rPr>
                        <a:t>of treatments</a:t>
                      </a:r>
                    </a:p>
                  </p:txBody>
                </p:sp>
              </mc:Choice>
              <mc:Fallback xmlns="">
                <p:sp>
                  <p:nvSpPr>
                    <p:cNvPr id="77" name="TextBox 76">
                      <a:extLst>
                        <a:ext uri="{FF2B5EF4-FFF2-40B4-BE49-F238E27FC236}">
                          <a16:creationId xmlns:a16="http://schemas.microsoft.com/office/drawing/2014/main" id="{1DABB194-9A9F-9780-0447-3722E3DAA239}"/>
                        </a:ext>
                      </a:extLst>
                    </p:cNvPr>
                    <p:cNvSpPr txBox="1">
                      <a:spLocks noRot="1" noChangeAspect="1" noMove="1" noResize="1" noEditPoints="1" noAdjustHandles="1" noChangeArrowheads="1" noChangeShapeType="1" noTextEdit="1"/>
                    </p:cNvSpPr>
                    <p:nvPr/>
                  </p:nvSpPr>
                  <p:spPr>
                    <a:xfrm>
                      <a:off x="562641" y="5447610"/>
                      <a:ext cx="3711712" cy="369332"/>
                    </a:xfrm>
                    <a:prstGeom prst="rect">
                      <a:avLst/>
                    </a:prstGeom>
                    <a:blipFill>
                      <a:blip r:embed="rId6"/>
                      <a:stretch>
                        <a:fillRect t="-10345" b="-31034"/>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9FB8C734-7A7D-1FAE-640C-5054BAC352AC}"/>
                    </a:ext>
                  </a:extLst>
                </p:cNvPr>
                <p:cNvSpPr txBox="1"/>
                <p:nvPr/>
              </p:nvSpPr>
              <p:spPr>
                <a:xfrm>
                  <a:off x="3209322" y="3853950"/>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79" name="TextBox 78">
                  <a:extLst>
                    <a:ext uri="{FF2B5EF4-FFF2-40B4-BE49-F238E27FC236}">
                      <a16:creationId xmlns:a16="http://schemas.microsoft.com/office/drawing/2014/main" id="{646CC563-9FDF-5FC8-8797-523A9EC51728}"/>
                    </a:ext>
                  </a:extLst>
                </p:cNvPr>
                <p:cNvSpPr txBox="1"/>
                <p:nvPr/>
              </p:nvSpPr>
              <p:spPr>
                <a:xfrm>
                  <a:off x="2716622" y="3861440"/>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80" name="TextBox 79">
                  <a:extLst>
                    <a:ext uri="{FF2B5EF4-FFF2-40B4-BE49-F238E27FC236}">
                      <a16:creationId xmlns:a16="http://schemas.microsoft.com/office/drawing/2014/main" id="{6E13F68B-95F9-1124-A6CF-2691603DDB88}"/>
                    </a:ext>
                  </a:extLst>
                </p:cNvPr>
                <p:cNvSpPr txBox="1"/>
                <p:nvPr/>
              </p:nvSpPr>
              <p:spPr>
                <a:xfrm>
                  <a:off x="3217369" y="4797572"/>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82" name="TextBox 81">
                  <a:extLst>
                    <a:ext uri="{FF2B5EF4-FFF2-40B4-BE49-F238E27FC236}">
                      <a16:creationId xmlns:a16="http://schemas.microsoft.com/office/drawing/2014/main" id="{45C9358A-2BB3-DA3F-B8BE-F9F91C452854}"/>
                    </a:ext>
                  </a:extLst>
                </p:cNvPr>
                <p:cNvSpPr txBox="1"/>
                <p:nvPr/>
              </p:nvSpPr>
              <p:spPr>
                <a:xfrm>
                  <a:off x="2737992"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83" name="TextBox 82">
                  <a:extLst>
                    <a:ext uri="{FF2B5EF4-FFF2-40B4-BE49-F238E27FC236}">
                      <a16:creationId xmlns:a16="http://schemas.microsoft.com/office/drawing/2014/main" id="{67142C1A-2F2C-BB9A-75BF-A492CEBE1297}"/>
                    </a:ext>
                  </a:extLst>
                </p:cNvPr>
                <p:cNvSpPr txBox="1"/>
                <p:nvPr/>
              </p:nvSpPr>
              <p:spPr>
                <a:xfrm>
                  <a:off x="2193653"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84" name="TextBox 83">
                  <a:extLst>
                    <a:ext uri="{FF2B5EF4-FFF2-40B4-BE49-F238E27FC236}">
                      <a16:creationId xmlns:a16="http://schemas.microsoft.com/office/drawing/2014/main" id="{04A199C3-1F1B-FA4C-4CD1-641F36EFBAF6}"/>
                    </a:ext>
                  </a:extLst>
                </p:cNvPr>
                <p:cNvSpPr txBox="1"/>
                <p:nvPr/>
              </p:nvSpPr>
              <p:spPr>
                <a:xfrm>
                  <a:off x="1715331" y="335957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85" name="TextBox 84">
                  <a:extLst>
                    <a:ext uri="{FF2B5EF4-FFF2-40B4-BE49-F238E27FC236}">
                      <a16:creationId xmlns:a16="http://schemas.microsoft.com/office/drawing/2014/main" id="{62CD84D7-0C88-F40A-C209-FDDD0823C949}"/>
                    </a:ext>
                  </a:extLst>
                </p:cNvPr>
                <p:cNvSpPr txBox="1"/>
                <p:nvPr/>
              </p:nvSpPr>
              <p:spPr>
                <a:xfrm>
                  <a:off x="1730730" y="3840264"/>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87" name="TextBox 86">
                  <a:extLst>
                    <a:ext uri="{FF2B5EF4-FFF2-40B4-BE49-F238E27FC236}">
                      <a16:creationId xmlns:a16="http://schemas.microsoft.com/office/drawing/2014/main" id="{724B2B51-8EEE-21B1-F3A6-D677AFA81BC8}"/>
                    </a:ext>
                  </a:extLst>
                </p:cNvPr>
                <p:cNvSpPr txBox="1"/>
                <p:nvPr/>
              </p:nvSpPr>
              <p:spPr>
                <a:xfrm>
                  <a:off x="1308571" y="3819896"/>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89" name="TextBox 88">
                  <a:extLst>
                    <a:ext uri="{FF2B5EF4-FFF2-40B4-BE49-F238E27FC236}">
                      <a16:creationId xmlns:a16="http://schemas.microsoft.com/office/drawing/2014/main" id="{6628B3B5-D16E-A5BA-067C-8398CCCD15AA}"/>
                    </a:ext>
                  </a:extLst>
                </p:cNvPr>
                <p:cNvSpPr txBox="1"/>
                <p:nvPr/>
              </p:nvSpPr>
              <p:spPr>
                <a:xfrm>
                  <a:off x="1298278" y="4342169"/>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90" name="TextBox 89">
                  <a:extLst>
                    <a:ext uri="{FF2B5EF4-FFF2-40B4-BE49-F238E27FC236}">
                      <a16:creationId xmlns:a16="http://schemas.microsoft.com/office/drawing/2014/main" id="{1FB0BB20-D000-DBD7-CA75-F6822B3C8F20}"/>
                    </a:ext>
                  </a:extLst>
                </p:cNvPr>
                <p:cNvSpPr txBox="1"/>
                <p:nvPr/>
              </p:nvSpPr>
              <p:spPr>
                <a:xfrm>
                  <a:off x="1297222" y="478080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91" name="TextBox 90">
                  <a:extLst>
                    <a:ext uri="{FF2B5EF4-FFF2-40B4-BE49-F238E27FC236}">
                      <a16:creationId xmlns:a16="http://schemas.microsoft.com/office/drawing/2014/main" id="{8EBC7C41-14CB-8518-4F2A-668CCBAE1364}"/>
                    </a:ext>
                  </a:extLst>
                </p:cNvPr>
                <p:cNvSpPr txBox="1"/>
                <p:nvPr/>
              </p:nvSpPr>
              <p:spPr>
                <a:xfrm>
                  <a:off x="2137010" y="2975098"/>
                  <a:ext cx="562975" cy="307777"/>
                </a:xfrm>
                <a:prstGeom prst="rect">
                  <a:avLst/>
                </a:prstGeom>
                <a:noFill/>
              </p:spPr>
              <p:txBody>
                <a:bodyPr wrap="none" rtlCol="0">
                  <a:spAutoFit/>
                </a:bodyPr>
                <a:lstStyle/>
                <a:p>
                  <a:r>
                    <a:rPr lang="en-US" sz="1400" dirty="0"/>
                    <a:t>Time</a:t>
                  </a:r>
                </a:p>
              </p:txBody>
            </p:sp>
            <p:sp>
              <p:nvSpPr>
                <p:cNvPr id="92" name="TextBox 91">
                  <a:extLst>
                    <a:ext uri="{FF2B5EF4-FFF2-40B4-BE49-F238E27FC236}">
                      <a16:creationId xmlns:a16="http://schemas.microsoft.com/office/drawing/2014/main" id="{BADBBB97-814A-7DD5-5E47-4571703D4344}"/>
                    </a:ext>
                  </a:extLst>
                </p:cNvPr>
                <p:cNvSpPr txBox="1"/>
                <p:nvPr/>
              </p:nvSpPr>
              <p:spPr>
                <a:xfrm rot="16200000">
                  <a:off x="595228" y="4250974"/>
                  <a:ext cx="592726" cy="307777"/>
                </a:xfrm>
                <a:prstGeom prst="rect">
                  <a:avLst/>
                </a:prstGeom>
                <a:noFill/>
              </p:spPr>
              <p:txBody>
                <a:bodyPr wrap="none" rtlCol="0">
                  <a:spAutoFit/>
                </a:bodyPr>
                <a:lstStyle/>
                <a:p>
                  <a:r>
                    <a:rPr lang="en-US" sz="1400" dirty="0"/>
                    <a:t>Units</a:t>
                  </a:r>
                </a:p>
              </p:txBody>
            </p:sp>
          </p:grpSp>
          <p:sp>
            <p:nvSpPr>
              <p:cNvPr id="69" name="TextBox 68">
                <a:extLst>
                  <a:ext uri="{FF2B5EF4-FFF2-40B4-BE49-F238E27FC236}">
                    <a16:creationId xmlns:a16="http://schemas.microsoft.com/office/drawing/2014/main" id="{28AC1D98-CDE5-B9CC-88FF-C3F607FF368A}"/>
                  </a:ext>
                </a:extLst>
              </p:cNvPr>
              <p:cNvSpPr txBox="1"/>
              <p:nvPr/>
            </p:nvSpPr>
            <p:spPr>
              <a:xfrm>
                <a:off x="5227183" y="3360794"/>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70" name="TextBox 69">
                <a:extLst>
                  <a:ext uri="{FF2B5EF4-FFF2-40B4-BE49-F238E27FC236}">
                    <a16:creationId xmlns:a16="http://schemas.microsoft.com/office/drawing/2014/main" id="{98D210AE-72C6-DA6E-E007-89A705635C35}"/>
                  </a:ext>
                </a:extLst>
              </p:cNvPr>
              <p:cNvSpPr txBox="1"/>
              <p:nvPr/>
            </p:nvSpPr>
            <p:spPr>
              <a:xfrm>
                <a:off x="5722250" y="4333492"/>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71" name="TextBox 70">
                <a:extLst>
                  <a:ext uri="{FF2B5EF4-FFF2-40B4-BE49-F238E27FC236}">
                    <a16:creationId xmlns:a16="http://schemas.microsoft.com/office/drawing/2014/main" id="{8836B61F-3A6E-B5A6-5CC7-96F2381D1E8B}"/>
                  </a:ext>
                </a:extLst>
              </p:cNvPr>
              <p:cNvSpPr txBox="1"/>
              <p:nvPr/>
            </p:nvSpPr>
            <p:spPr>
              <a:xfrm>
                <a:off x="7169005" y="4322016"/>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72" name="TextBox 71">
                <a:extLst>
                  <a:ext uri="{FF2B5EF4-FFF2-40B4-BE49-F238E27FC236}">
                    <a16:creationId xmlns:a16="http://schemas.microsoft.com/office/drawing/2014/main" id="{2F50723F-9334-F417-7938-B32A654E0060}"/>
                  </a:ext>
                </a:extLst>
              </p:cNvPr>
              <p:cNvSpPr txBox="1"/>
              <p:nvPr/>
            </p:nvSpPr>
            <p:spPr>
              <a:xfrm>
                <a:off x="6676305" y="4329506"/>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73" name="TextBox 72">
                <a:extLst>
                  <a:ext uri="{FF2B5EF4-FFF2-40B4-BE49-F238E27FC236}">
                    <a16:creationId xmlns:a16="http://schemas.microsoft.com/office/drawing/2014/main" id="{0F894C2E-75D7-7F45-79EF-FB045A2EE6D5}"/>
                  </a:ext>
                </a:extLst>
              </p:cNvPr>
              <p:cNvSpPr txBox="1"/>
              <p:nvPr/>
            </p:nvSpPr>
            <p:spPr>
              <a:xfrm>
                <a:off x="6687680" y="4785369"/>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74" name="TextBox 73">
                <a:extLst>
                  <a:ext uri="{FF2B5EF4-FFF2-40B4-BE49-F238E27FC236}">
                    <a16:creationId xmlns:a16="http://schemas.microsoft.com/office/drawing/2014/main" id="{27FAB9C1-8320-6A27-BAFF-91C940E180DC}"/>
                  </a:ext>
                </a:extLst>
              </p:cNvPr>
              <p:cNvSpPr txBox="1"/>
              <p:nvPr/>
            </p:nvSpPr>
            <p:spPr>
              <a:xfrm>
                <a:off x="6186795" y="4788911"/>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grpSp>
        <p:sp>
          <p:nvSpPr>
            <p:cNvPr id="93" name="TextBox 92">
              <a:extLst>
                <a:ext uri="{FF2B5EF4-FFF2-40B4-BE49-F238E27FC236}">
                  <a16:creationId xmlns:a16="http://schemas.microsoft.com/office/drawing/2014/main" id="{718545FD-23F5-1F21-4378-3EF3F328B7E5}"/>
                </a:ext>
              </a:extLst>
            </p:cNvPr>
            <p:cNvSpPr txBox="1"/>
            <p:nvPr/>
          </p:nvSpPr>
          <p:spPr>
            <a:xfrm>
              <a:off x="10083889" y="4274352"/>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94" name="TextBox 93">
              <a:extLst>
                <a:ext uri="{FF2B5EF4-FFF2-40B4-BE49-F238E27FC236}">
                  <a16:creationId xmlns:a16="http://schemas.microsoft.com/office/drawing/2014/main" id="{F1165E88-1CB6-CE1D-BD5F-7EBA6849B13B}"/>
                </a:ext>
              </a:extLst>
            </p:cNvPr>
            <p:cNvSpPr txBox="1"/>
            <p:nvPr/>
          </p:nvSpPr>
          <p:spPr>
            <a:xfrm>
              <a:off x="10030346" y="3824822"/>
              <a:ext cx="600502" cy="523220"/>
            </a:xfrm>
            <a:prstGeom prst="rect">
              <a:avLst/>
            </a:prstGeom>
            <a:noFill/>
          </p:spPr>
          <p:txBody>
            <a:bodyPr wrap="square" rtlCol="0">
              <a:spAutoFit/>
            </a:bodyPr>
            <a:lstStyle/>
            <a:p>
              <a:r>
                <a:rPr lang="en-US" sz="2800" b="1" dirty="0">
                  <a:solidFill>
                    <a:schemeClr val="accent2"/>
                  </a:solidFill>
                </a:rPr>
                <a:t>1</a:t>
              </a:r>
              <a:endParaRPr lang="en-US" b="1" dirty="0">
                <a:solidFill>
                  <a:schemeClr val="accent2"/>
                </a:solidFill>
              </a:endParaRPr>
            </a:p>
          </p:txBody>
        </p:sp>
        <p:sp>
          <p:nvSpPr>
            <p:cNvPr id="95" name="TextBox 94">
              <a:extLst>
                <a:ext uri="{FF2B5EF4-FFF2-40B4-BE49-F238E27FC236}">
                  <a16:creationId xmlns:a16="http://schemas.microsoft.com/office/drawing/2014/main" id="{30EB50FD-0EB0-6D05-AEB5-44A27C8186B5}"/>
                </a:ext>
              </a:extLst>
            </p:cNvPr>
            <p:cNvSpPr txBox="1"/>
            <p:nvPr/>
          </p:nvSpPr>
          <p:spPr>
            <a:xfrm>
              <a:off x="9630294" y="4777551"/>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sp>
          <p:nvSpPr>
            <p:cNvPr id="96" name="TextBox 95">
              <a:extLst>
                <a:ext uri="{FF2B5EF4-FFF2-40B4-BE49-F238E27FC236}">
                  <a16:creationId xmlns:a16="http://schemas.microsoft.com/office/drawing/2014/main" id="{335DCF78-3AA9-9135-A6D0-C15AC860F339}"/>
                </a:ext>
              </a:extLst>
            </p:cNvPr>
            <p:cNvSpPr txBox="1"/>
            <p:nvPr/>
          </p:nvSpPr>
          <p:spPr>
            <a:xfrm>
              <a:off x="11055137" y="3350910"/>
              <a:ext cx="600502" cy="523220"/>
            </a:xfrm>
            <a:prstGeom prst="rect">
              <a:avLst/>
            </a:prstGeom>
            <a:noFill/>
          </p:spPr>
          <p:txBody>
            <a:bodyPr wrap="square" rtlCol="0">
              <a:spAutoFit/>
            </a:bodyPr>
            <a:lstStyle/>
            <a:p>
              <a:r>
                <a:rPr lang="en-US" sz="2800" dirty="0">
                  <a:solidFill>
                    <a:schemeClr val="bg2">
                      <a:lumMod val="50000"/>
                    </a:schemeClr>
                  </a:solidFill>
                </a:rPr>
                <a:t>0</a:t>
              </a:r>
              <a:endParaRPr lang="en-US" dirty="0">
                <a:solidFill>
                  <a:schemeClr val="bg2">
                    <a:lumMod val="50000"/>
                  </a:schemeClr>
                </a:solidFill>
              </a:endParaRPr>
            </a:p>
          </p:txBody>
        </p:sp>
      </p:grpSp>
    </p:spTree>
    <p:extLst>
      <p:ext uri="{BB962C8B-B14F-4D97-AF65-F5344CB8AC3E}">
        <p14:creationId xmlns:p14="http://schemas.microsoft.com/office/powerpoint/2010/main" val="146436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948E-4561-2B5C-F780-ED2671730FFD}"/>
              </a:ext>
            </a:extLst>
          </p:cNvPr>
          <p:cNvSpPr>
            <a:spLocks noGrp="1"/>
          </p:cNvSpPr>
          <p:nvPr>
            <p:ph type="title"/>
          </p:nvPr>
        </p:nvSpPr>
        <p:spPr>
          <a:xfrm>
            <a:off x="827967" y="68343"/>
            <a:ext cx="10515600" cy="876050"/>
          </a:xfrm>
        </p:spPr>
        <p:txBody>
          <a:bodyPr>
            <a:normAutofit/>
          </a:bodyPr>
          <a:lstStyle/>
          <a:p>
            <a:r>
              <a:rPr lang="en-US" sz="3200" dirty="0"/>
              <a:t>This unit is about:</a:t>
            </a:r>
          </a:p>
        </p:txBody>
      </p:sp>
      <p:sp>
        <p:nvSpPr>
          <p:cNvPr id="3" name="Content Placeholder 2">
            <a:extLst>
              <a:ext uri="{FF2B5EF4-FFF2-40B4-BE49-F238E27FC236}">
                <a16:creationId xmlns:a16="http://schemas.microsoft.com/office/drawing/2014/main" id="{A25E921F-A4E4-1E2E-70A8-3AB39A728C9E}"/>
              </a:ext>
            </a:extLst>
          </p:cNvPr>
          <p:cNvSpPr>
            <a:spLocks noGrp="1"/>
          </p:cNvSpPr>
          <p:nvPr>
            <p:ph idx="1"/>
          </p:nvPr>
        </p:nvSpPr>
        <p:spPr>
          <a:xfrm>
            <a:off x="827967" y="829961"/>
            <a:ext cx="11649502" cy="630972"/>
          </a:xfrm>
        </p:spPr>
        <p:txBody>
          <a:bodyPr>
            <a:normAutofit fontScale="92500" lnSpcReduction="10000"/>
          </a:bodyPr>
          <a:lstStyle/>
          <a:p>
            <a:pPr marL="0" indent="0">
              <a:buNone/>
            </a:pPr>
            <a:r>
              <a:rPr lang="en-US" sz="4800" dirty="0">
                <a:solidFill>
                  <a:srgbClr val="8C1516"/>
                </a:solidFill>
                <a:latin typeface="+mj-lt"/>
              </a:rPr>
              <a:t>Techniques to think about problems of </a:t>
            </a:r>
            <a:r>
              <a:rPr lang="en-US" sz="4800" b="1" dirty="0">
                <a:solidFill>
                  <a:srgbClr val="8C1516"/>
                </a:solidFill>
                <a:latin typeface="+mj-lt"/>
              </a:rPr>
              <a:t>this type</a:t>
            </a:r>
            <a:r>
              <a:rPr lang="en-US" sz="4800" dirty="0">
                <a:solidFill>
                  <a:srgbClr val="8C1516"/>
                </a:solidFill>
                <a:latin typeface="+mj-lt"/>
              </a:rPr>
              <a:t>!</a:t>
            </a:r>
          </a:p>
          <a:p>
            <a:pPr marL="0" indent="0">
              <a:buNone/>
            </a:pPr>
            <a:endParaRPr lang="en-US" sz="4800" dirty="0">
              <a:solidFill>
                <a:srgbClr val="8C1516"/>
              </a:solidFill>
              <a:latin typeface="+mj-lt"/>
            </a:endParaRPr>
          </a:p>
        </p:txBody>
      </p:sp>
      <p:sp>
        <p:nvSpPr>
          <p:cNvPr id="5" name="TextBox 4">
            <a:extLst>
              <a:ext uri="{FF2B5EF4-FFF2-40B4-BE49-F238E27FC236}">
                <a16:creationId xmlns:a16="http://schemas.microsoft.com/office/drawing/2014/main" id="{E83B4C8F-A60A-21C3-02C6-8A6D9F3A767C}"/>
              </a:ext>
            </a:extLst>
          </p:cNvPr>
          <p:cNvSpPr txBox="1"/>
          <p:nvPr/>
        </p:nvSpPr>
        <p:spPr>
          <a:xfrm>
            <a:off x="933734" y="1718704"/>
            <a:ext cx="9575042" cy="3116238"/>
          </a:xfrm>
          <a:prstGeom prst="rect">
            <a:avLst/>
          </a:prstGeom>
          <a:noFill/>
        </p:spPr>
        <p:txBody>
          <a:bodyPr wrap="square">
            <a:spAutoFit/>
          </a:bodyPr>
          <a:lstStyle/>
          <a:p>
            <a:pPr marL="514350" indent="-514350">
              <a:buFont typeface="+mj-lt"/>
              <a:buAutoNum type="arabicPeriod"/>
            </a:pPr>
            <a:r>
              <a:rPr lang="en-US" sz="3200" dirty="0"/>
              <a:t>What data do we have?</a:t>
            </a:r>
          </a:p>
          <a:p>
            <a:pPr marL="800100" lvl="1" indent="-342900">
              <a:buFont typeface="Arial" panose="020B0604020202020204" pitchFamily="34" charset="0"/>
              <a:buChar char="•"/>
            </a:pPr>
            <a:r>
              <a:rPr lang="en-US" sz="2800" b="1" dirty="0">
                <a:solidFill>
                  <a:schemeClr val="accent1"/>
                </a:solidFill>
              </a:rPr>
              <a:t>Panel data: </a:t>
            </a:r>
            <a:r>
              <a:rPr lang="en-US" sz="2800" dirty="0">
                <a:solidFill>
                  <a:schemeClr val="accent1"/>
                </a:solidFill>
              </a:rPr>
              <a:t>for each unit and each time period, some outcome of interest</a:t>
            </a:r>
          </a:p>
          <a:p>
            <a:pPr marL="800100" lvl="1" indent="-342900">
              <a:buFont typeface="Arial" panose="020B0604020202020204" pitchFamily="34" charset="0"/>
              <a:buChar char="•"/>
            </a:pPr>
            <a:endParaRPr lang="en-US" sz="1100" dirty="0">
              <a:solidFill>
                <a:schemeClr val="accent1"/>
              </a:solidFill>
            </a:endParaRPr>
          </a:p>
          <a:p>
            <a:pPr marL="800100" lvl="1" indent="-342900">
              <a:buFont typeface="Arial" panose="020B0604020202020204" pitchFamily="34" charset="0"/>
              <a:buChar char="•"/>
            </a:pPr>
            <a:r>
              <a:rPr lang="en-US" sz="2800" dirty="0">
                <a:solidFill>
                  <a:schemeClr val="accent1"/>
                </a:solidFill>
              </a:rPr>
              <a:t>At least one unit is “treated” for at least one time period</a:t>
            </a:r>
          </a:p>
          <a:p>
            <a:pPr marL="800100" lvl="1" indent="-342900">
              <a:buFont typeface="Arial" panose="020B0604020202020204" pitchFamily="34" charset="0"/>
              <a:buChar char="•"/>
            </a:pPr>
            <a:endParaRPr lang="en-US" sz="1050" dirty="0">
              <a:solidFill>
                <a:schemeClr val="accent1"/>
              </a:solidFill>
            </a:endParaRPr>
          </a:p>
          <a:p>
            <a:pPr marL="800100" lvl="1" indent="-342900">
              <a:buFont typeface="Arial" panose="020B0604020202020204" pitchFamily="34" charset="0"/>
              <a:buChar char="•"/>
            </a:pPr>
            <a:r>
              <a:rPr lang="en-US" sz="2800" dirty="0">
                <a:solidFill>
                  <a:schemeClr val="accent1"/>
                </a:solidFill>
              </a:rPr>
              <a:t>At least one unit is “not treated” for at least one time period (some units may never be treated)</a:t>
            </a:r>
          </a:p>
        </p:txBody>
      </p:sp>
      <p:sp>
        <p:nvSpPr>
          <p:cNvPr id="6" name="TextBox 5">
            <a:extLst>
              <a:ext uri="{FF2B5EF4-FFF2-40B4-BE49-F238E27FC236}">
                <a16:creationId xmlns:a16="http://schemas.microsoft.com/office/drawing/2014/main" id="{55A1CDEE-6BA2-3942-AD37-86286D677A22}"/>
              </a:ext>
            </a:extLst>
          </p:cNvPr>
          <p:cNvSpPr txBox="1"/>
          <p:nvPr/>
        </p:nvSpPr>
        <p:spPr>
          <a:xfrm>
            <a:off x="919515" y="5210051"/>
            <a:ext cx="9575042" cy="1015663"/>
          </a:xfrm>
          <a:prstGeom prst="rect">
            <a:avLst/>
          </a:prstGeom>
          <a:noFill/>
        </p:spPr>
        <p:txBody>
          <a:bodyPr wrap="square">
            <a:spAutoFit/>
          </a:bodyPr>
          <a:lstStyle/>
          <a:p>
            <a:pPr marL="514350" indent="-514350">
              <a:buFont typeface="+mj-lt"/>
              <a:buAutoNum type="arabicPeriod" startAt="2"/>
            </a:pPr>
            <a:r>
              <a:rPr lang="en-US" sz="3200" dirty="0"/>
              <a:t>What is our question?</a:t>
            </a:r>
          </a:p>
          <a:p>
            <a:pPr marL="800100" lvl="1" indent="-342900">
              <a:buFont typeface="Arial" panose="020B0604020202020204" pitchFamily="34" charset="0"/>
              <a:buChar char="•"/>
            </a:pPr>
            <a:r>
              <a:rPr lang="en-US" sz="2800" dirty="0">
                <a:solidFill>
                  <a:schemeClr val="accent1"/>
                </a:solidFill>
              </a:rPr>
              <a:t>What is the average treatment effect among the treated?</a:t>
            </a:r>
          </a:p>
        </p:txBody>
      </p:sp>
      <p:sp>
        <p:nvSpPr>
          <p:cNvPr id="7" name="TextBox 6">
            <a:extLst>
              <a:ext uri="{FF2B5EF4-FFF2-40B4-BE49-F238E27FC236}">
                <a16:creationId xmlns:a16="http://schemas.microsoft.com/office/drawing/2014/main" id="{636F2D73-6807-BF1A-3B34-CF9ADB431512}"/>
              </a:ext>
            </a:extLst>
          </p:cNvPr>
          <p:cNvSpPr txBox="1"/>
          <p:nvPr/>
        </p:nvSpPr>
        <p:spPr>
          <a:xfrm>
            <a:off x="5107105" y="2705709"/>
            <a:ext cx="1228299" cy="369332"/>
          </a:xfrm>
          <a:prstGeom prst="rect">
            <a:avLst/>
          </a:prstGeom>
          <a:noFill/>
        </p:spPr>
        <p:txBody>
          <a:bodyPr wrap="square" rtlCol="0">
            <a:spAutoFit/>
          </a:bodyPr>
          <a:lstStyle/>
          <a:p>
            <a:r>
              <a:rPr lang="en-US" dirty="0">
                <a:solidFill>
                  <a:schemeClr val="accent2"/>
                </a:solidFill>
              </a:rPr>
              <a:t>e.g., GDP</a:t>
            </a:r>
          </a:p>
        </p:txBody>
      </p:sp>
      <p:sp>
        <p:nvSpPr>
          <p:cNvPr id="8" name="TextBox 7">
            <a:extLst>
              <a:ext uri="{FF2B5EF4-FFF2-40B4-BE49-F238E27FC236}">
                <a16:creationId xmlns:a16="http://schemas.microsoft.com/office/drawing/2014/main" id="{7EF362F0-C06F-3449-0D90-0AE9F8DBD58A}"/>
              </a:ext>
            </a:extLst>
          </p:cNvPr>
          <p:cNvSpPr txBox="1"/>
          <p:nvPr/>
        </p:nvSpPr>
        <p:spPr>
          <a:xfrm>
            <a:off x="10494557" y="3197282"/>
            <a:ext cx="1400603" cy="646331"/>
          </a:xfrm>
          <a:prstGeom prst="rect">
            <a:avLst/>
          </a:prstGeom>
          <a:noFill/>
        </p:spPr>
        <p:txBody>
          <a:bodyPr wrap="square" rtlCol="0">
            <a:spAutoFit/>
          </a:bodyPr>
          <a:lstStyle/>
          <a:p>
            <a:r>
              <a:rPr lang="en-US" dirty="0">
                <a:solidFill>
                  <a:schemeClr val="accent2"/>
                </a:solidFill>
              </a:rPr>
              <a:t>e.g., UK post-2020</a:t>
            </a:r>
          </a:p>
        </p:txBody>
      </p:sp>
      <p:sp>
        <p:nvSpPr>
          <p:cNvPr id="9" name="TextBox 8">
            <a:extLst>
              <a:ext uri="{FF2B5EF4-FFF2-40B4-BE49-F238E27FC236}">
                <a16:creationId xmlns:a16="http://schemas.microsoft.com/office/drawing/2014/main" id="{18B84C1F-32EC-80AE-BDE3-842CC715DE23}"/>
              </a:ext>
            </a:extLst>
          </p:cNvPr>
          <p:cNvSpPr txBox="1"/>
          <p:nvPr/>
        </p:nvSpPr>
        <p:spPr>
          <a:xfrm>
            <a:off x="9762128" y="4362666"/>
            <a:ext cx="1941963" cy="646331"/>
          </a:xfrm>
          <a:prstGeom prst="rect">
            <a:avLst/>
          </a:prstGeom>
          <a:noFill/>
        </p:spPr>
        <p:txBody>
          <a:bodyPr wrap="square" rtlCol="0">
            <a:spAutoFit/>
          </a:bodyPr>
          <a:lstStyle/>
          <a:p>
            <a:r>
              <a:rPr lang="en-US" dirty="0">
                <a:solidFill>
                  <a:schemeClr val="accent2"/>
                </a:solidFill>
              </a:rPr>
              <a:t>e.g., all the other EU countries</a:t>
            </a:r>
          </a:p>
        </p:txBody>
      </p:sp>
      <p:cxnSp>
        <p:nvCxnSpPr>
          <p:cNvPr id="12" name="Straight Arrow Connector 11">
            <a:extLst>
              <a:ext uri="{FF2B5EF4-FFF2-40B4-BE49-F238E27FC236}">
                <a16:creationId xmlns:a16="http://schemas.microsoft.com/office/drawing/2014/main" id="{2AEF40E5-E1C3-42EB-B368-C79E6E532FC3}"/>
              </a:ext>
            </a:extLst>
          </p:cNvPr>
          <p:cNvCxnSpPr/>
          <p:nvPr/>
        </p:nvCxnSpPr>
        <p:spPr>
          <a:xfrm flipH="1">
            <a:off x="9116704" y="1460933"/>
            <a:ext cx="1501254" cy="422458"/>
          </a:xfrm>
          <a:prstGeom prst="straightConnector1">
            <a:avLst/>
          </a:prstGeom>
          <a:ln>
            <a:solidFill>
              <a:srgbClr val="8C151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36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914C-BA3B-218F-5694-47222B8C6C3B}"/>
              </a:ext>
            </a:extLst>
          </p:cNvPr>
          <p:cNvSpPr>
            <a:spLocks noGrp="1"/>
          </p:cNvSpPr>
          <p:nvPr>
            <p:ph type="title"/>
          </p:nvPr>
        </p:nvSpPr>
        <p:spPr/>
        <p:txBody>
          <a:bodyPr/>
          <a:lstStyle/>
          <a:p>
            <a:r>
              <a:rPr lang="en-US" dirty="0"/>
              <a:t>We’ll cover the techniques in the next three classes</a:t>
            </a:r>
          </a:p>
        </p:txBody>
      </p:sp>
      <p:sp>
        <p:nvSpPr>
          <p:cNvPr id="3" name="Content Placeholder 2">
            <a:extLst>
              <a:ext uri="{FF2B5EF4-FFF2-40B4-BE49-F238E27FC236}">
                <a16:creationId xmlns:a16="http://schemas.microsoft.com/office/drawing/2014/main" id="{17DF99CD-63AB-B5D4-71BC-B0A53AEB89B8}"/>
              </a:ext>
            </a:extLst>
          </p:cNvPr>
          <p:cNvSpPr>
            <a:spLocks noGrp="1"/>
          </p:cNvSpPr>
          <p:nvPr>
            <p:ph idx="1"/>
          </p:nvPr>
        </p:nvSpPr>
        <p:spPr>
          <a:xfrm>
            <a:off x="838200" y="2141537"/>
            <a:ext cx="10515600" cy="4351338"/>
          </a:xfrm>
        </p:spPr>
        <p:txBody>
          <a:bodyPr/>
          <a:lstStyle/>
          <a:p>
            <a:r>
              <a:rPr lang="en-US" dirty="0"/>
              <a:t>Brief preview at the end of today if time.</a:t>
            </a:r>
          </a:p>
          <a:p>
            <a:r>
              <a:rPr lang="en-US" dirty="0"/>
              <a:t>But now… </a:t>
            </a:r>
            <a:r>
              <a:rPr lang="en-US" b="1" dirty="0"/>
              <a:t>examples!</a:t>
            </a:r>
          </a:p>
        </p:txBody>
      </p:sp>
    </p:spTree>
    <p:extLst>
      <p:ext uri="{BB962C8B-B14F-4D97-AF65-F5344CB8AC3E}">
        <p14:creationId xmlns:p14="http://schemas.microsoft.com/office/powerpoint/2010/main" val="142534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AB33-7F22-CCF8-DC1B-F1A1404ABD90}"/>
              </a:ext>
            </a:extLst>
          </p:cNvPr>
          <p:cNvSpPr>
            <a:spLocks noGrp="1"/>
          </p:cNvSpPr>
          <p:nvPr>
            <p:ph type="title"/>
          </p:nvPr>
        </p:nvSpPr>
        <p:spPr/>
        <p:txBody>
          <a:bodyPr>
            <a:normAutofit/>
          </a:bodyPr>
          <a:lstStyle/>
          <a:p>
            <a:r>
              <a:rPr lang="en-US" sz="5400" dirty="0"/>
              <a:t>Examples of this type of question</a:t>
            </a:r>
          </a:p>
        </p:txBody>
      </p:sp>
      <p:sp>
        <p:nvSpPr>
          <p:cNvPr id="3" name="Text Placeholder 2">
            <a:extLst>
              <a:ext uri="{FF2B5EF4-FFF2-40B4-BE49-F238E27FC236}">
                <a16:creationId xmlns:a16="http://schemas.microsoft.com/office/drawing/2014/main" id="{A2498AC7-F527-3B60-150F-283E7949218F}"/>
              </a:ext>
            </a:extLst>
          </p:cNvPr>
          <p:cNvSpPr>
            <a:spLocks noGrp="1"/>
          </p:cNvSpPr>
          <p:nvPr>
            <p:ph type="body" idx="1"/>
          </p:nvPr>
        </p:nvSpPr>
        <p:spPr/>
        <p:txBody>
          <a:bodyPr/>
          <a:lstStyle/>
          <a:p>
            <a:r>
              <a:rPr lang="en-US" dirty="0"/>
              <a:t>Other than Brexit</a:t>
            </a:r>
          </a:p>
        </p:txBody>
      </p:sp>
    </p:spTree>
    <p:extLst>
      <p:ext uri="{BB962C8B-B14F-4D97-AF65-F5344CB8AC3E}">
        <p14:creationId xmlns:p14="http://schemas.microsoft.com/office/powerpoint/2010/main" val="75456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2CCF-C188-2C13-8827-F6874417BBE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E8063BE-0FA6-A748-E87F-66E50BB508AE}"/>
              </a:ext>
            </a:extLst>
          </p:cNvPr>
          <p:cNvSpPr>
            <a:spLocks noGrp="1"/>
          </p:cNvSpPr>
          <p:nvPr>
            <p:ph idx="1"/>
          </p:nvPr>
        </p:nvSpPr>
        <p:spPr>
          <a:xfrm>
            <a:off x="838200" y="1825625"/>
            <a:ext cx="10515600" cy="4351338"/>
          </a:xfrm>
        </p:spPr>
        <p:txBody>
          <a:bodyPr/>
          <a:lstStyle/>
          <a:p>
            <a:pPr marL="914400" lvl="2" indent="0">
              <a:buNone/>
            </a:pPr>
            <a:endParaRPr lang="en-US" dirty="0">
              <a:solidFill>
                <a:schemeClr val="accent1"/>
              </a:solidFill>
            </a:endParaRPr>
          </a:p>
          <a:p>
            <a:r>
              <a:rPr lang="en-US" dirty="0"/>
              <a:t>HW4.1 due Monday 11/17</a:t>
            </a:r>
          </a:p>
          <a:p>
            <a:pPr lvl="1"/>
            <a:endParaRPr lang="en-US" dirty="0"/>
          </a:p>
        </p:txBody>
      </p:sp>
    </p:spTree>
    <p:extLst>
      <p:ext uri="{BB962C8B-B14F-4D97-AF65-F5344CB8AC3E}">
        <p14:creationId xmlns:p14="http://schemas.microsoft.com/office/powerpoint/2010/main" val="213443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p:txBody>
          <a:bodyPr>
            <a:normAutofit fontScale="90000"/>
          </a:bodyPr>
          <a:lstStyle/>
          <a:p>
            <a:r>
              <a:rPr lang="en-US" sz="2700" dirty="0"/>
              <a:t>Example 1</a:t>
            </a:r>
            <a:br>
              <a:rPr lang="en-US" dirty="0"/>
            </a:br>
            <a:r>
              <a:rPr lang="en-US" dirty="0"/>
              <a:t>Effect of raising the minimum wage?</a:t>
            </a:r>
            <a:br>
              <a:rPr lang="en-US" dirty="0"/>
            </a:br>
            <a:r>
              <a:rPr lang="en-US" sz="2700" dirty="0"/>
              <a:t>Card and Krueger (1994)</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38200" y="1825625"/>
            <a:ext cx="10515600" cy="1044429"/>
          </a:xfrm>
        </p:spPr>
        <p:txBody>
          <a:bodyPr/>
          <a:lstStyle/>
          <a:p>
            <a:r>
              <a:rPr lang="en-US" b="1" dirty="0"/>
              <a:t>Substantive question: </a:t>
            </a:r>
            <a:r>
              <a:rPr lang="en-US" dirty="0"/>
              <a:t>Does raising the minimum wage reduce employment?</a:t>
            </a:r>
          </a:p>
        </p:txBody>
      </p:sp>
      <p:grpSp>
        <p:nvGrpSpPr>
          <p:cNvPr id="11" name="Group 10">
            <a:extLst>
              <a:ext uri="{FF2B5EF4-FFF2-40B4-BE49-F238E27FC236}">
                <a16:creationId xmlns:a16="http://schemas.microsoft.com/office/drawing/2014/main" id="{54AA44F8-A34C-EE26-AC66-ACBDA3896039}"/>
              </a:ext>
            </a:extLst>
          </p:cNvPr>
          <p:cNvGrpSpPr/>
          <p:nvPr/>
        </p:nvGrpSpPr>
        <p:grpSpPr>
          <a:xfrm>
            <a:off x="7476800" y="2682246"/>
            <a:ext cx="4621623" cy="3303649"/>
            <a:chOff x="4979937" y="2408213"/>
            <a:chExt cx="7176993" cy="5130291"/>
          </a:xfrm>
        </p:grpSpPr>
        <p:pic>
          <p:nvPicPr>
            <p:cNvPr id="7" name="Picture 2" descr="New Jersey County Map (Printable State Map with County Lines) – DIY  Projects, Patterns, Monograms, Designs, Templates">
              <a:extLst>
                <a:ext uri="{FF2B5EF4-FFF2-40B4-BE49-F238E27FC236}">
                  <a16:creationId xmlns:a16="http://schemas.microsoft.com/office/drawing/2014/main" id="{DC9C8031-4BFB-D65C-F25A-29575655BF7E}"/>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1402701">
              <a:off x="9039085" y="3897719"/>
              <a:ext cx="1645682" cy="3101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59B8EFA-F647-FBEB-8FA6-419D8055B5E3}"/>
                </a:ext>
              </a:extLst>
            </p:cNvPr>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sharpenSoften amount="16000"/>
                      </a14:imgEffect>
                      <a14:imgEffect>
                        <a14:saturation sat="0"/>
                      </a14:imgEffect>
                      <a14:imgEffect>
                        <a14:brightnessContrast bright="-7000" contrast="-58000"/>
                      </a14:imgEffect>
                    </a14:imgLayer>
                  </a14:imgProps>
                </a:ext>
                <a:ext uri="{28A0092B-C50C-407E-A947-70E740481C1C}">
                  <a14:useLocalDpi xmlns:a14="http://schemas.microsoft.com/office/drawing/2010/main" val="0"/>
                </a:ext>
              </a:extLst>
            </a:blip>
            <a:srcRect/>
            <a:stretch>
              <a:fillRect/>
            </a:stretch>
          </p:blipFill>
          <p:spPr bwMode="auto">
            <a:xfrm rot="181285">
              <a:off x="4979937" y="3171331"/>
              <a:ext cx="5040685" cy="30148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69911BD-EE4A-33F4-B5C3-6EC60627288A}"/>
                </a:ext>
              </a:extLst>
            </p:cNvPr>
            <p:cNvGrpSpPr/>
            <p:nvPr/>
          </p:nvGrpSpPr>
          <p:grpSpPr>
            <a:xfrm>
              <a:off x="8087983" y="2408213"/>
              <a:ext cx="4068947" cy="5130291"/>
              <a:chOff x="8087983" y="2408213"/>
              <a:chExt cx="4068947" cy="5130291"/>
            </a:xfrm>
          </p:grpSpPr>
          <p:sp>
            <p:nvSpPr>
              <p:cNvPr id="5" name="Rounded Rectangular Callout 4">
                <a:extLst>
                  <a:ext uri="{FF2B5EF4-FFF2-40B4-BE49-F238E27FC236}">
                    <a16:creationId xmlns:a16="http://schemas.microsoft.com/office/drawing/2014/main" id="{63B13D37-D2AC-88CD-04A5-D1FE804863A0}"/>
                  </a:ext>
                </a:extLst>
              </p:cNvPr>
              <p:cNvSpPr/>
              <p:nvPr/>
            </p:nvSpPr>
            <p:spPr>
              <a:xfrm>
                <a:off x="9625821" y="2408213"/>
                <a:ext cx="2531109" cy="1459166"/>
              </a:xfrm>
              <a:prstGeom prst="wedgeRoundRectCallout">
                <a:avLst>
                  <a:gd name="adj1" fmla="val -35380"/>
                  <a:gd name="adj2" fmla="val 9485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We’re raising the minimum wage!</a:t>
                </a:r>
              </a:p>
            </p:txBody>
          </p:sp>
          <p:sp>
            <p:nvSpPr>
              <p:cNvPr id="6" name="Rounded Rectangular Callout 5">
                <a:extLst>
                  <a:ext uri="{FF2B5EF4-FFF2-40B4-BE49-F238E27FC236}">
                    <a16:creationId xmlns:a16="http://schemas.microsoft.com/office/drawing/2014/main" id="{6FDB27D4-F3D3-5799-42C5-B021C430040C}"/>
                  </a:ext>
                </a:extLst>
              </p:cNvPr>
              <p:cNvSpPr/>
              <p:nvPr/>
            </p:nvSpPr>
            <p:spPr>
              <a:xfrm>
                <a:off x="8087983" y="6700043"/>
                <a:ext cx="1537838" cy="838461"/>
              </a:xfrm>
              <a:prstGeom prst="wedgeRoundRectCallout">
                <a:avLst>
                  <a:gd name="adj1" fmla="val -19715"/>
                  <a:gd name="adj2" fmla="val -213722"/>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Nah.</a:t>
                </a:r>
              </a:p>
            </p:txBody>
          </p:sp>
        </p:grpSp>
        <p:sp>
          <p:nvSpPr>
            <p:cNvPr id="9" name="TextBox 8">
              <a:extLst>
                <a:ext uri="{FF2B5EF4-FFF2-40B4-BE49-F238E27FC236}">
                  <a16:creationId xmlns:a16="http://schemas.microsoft.com/office/drawing/2014/main" id="{3CB550EF-C3A7-5922-9C5A-7F5934906B11}"/>
                </a:ext>
              </a:extLst>
            </p:cNvPr>
            <p:cNvSpPr txBox="1"/>
            <p:nvPr/>
          </p:nvSpPr>
          <p:spPr>
            <a:xfrm>
              <a:off x="5338067" y="5941891"/>
              <a:ext cx="3179327" cy="369332"/>
            </a:xfrm>
            <a:prstGeom prst="rect">
              <a:avLst/>
            </a:prstGeom>
            <a:noFill/>
          </p:spPr>
          <p:txBody>
            <a:bodyPr wrap="square" rtlCol="0">
              <a:spAutoFit/>
            </a:bodyPr>
            <a:lstStyle/>
            <a:p>
              <a:pPr algn="ctr"/>
              <a:r>
                <a:rPr lang="en-US" dirty="0"/>
                <a:t>Pennsylvania (PA)</a:t>
              </a:r>
            </a:p>
          </p:txBody>
        </p:sp>
        <p:sp>
          <p:nvSpPr>
            <p:cNvPr id="10" name="TextBox 9">
              <a:extLst>
                <a:ext uri="{FF2B5EF4-FFF2-40B4-BE49-F238E27FC236}">
                  <a16:creationId xmlns:a16="http://schemas.microsoft.com/office/drawing/2014/main" id="{10CB379B-1F82-5700-06DB-75382A0FCF72}"/>
                </a:ext>
              </a:extLst>
            </p:cNvPr>
            <p:cNvSpPr txBox="1"/>
            <p:nvPr/>
          </p:nvSpPr>
          <p:spPr>
            <a:xfrm>
              <a:off x="10261872" y="5055810"/>
              <a:ext cx="1713038" cy="646331"/>
            </a:xfrm>
            <a:prstGeom prst="rect">
              <a:avLst/>
            </a:prstGeom>
            <a:noFill/>
          </p:spPr>
          <p:txBody>
            <a:bodyPr wrap="square" rtlCol="0">
              <a:spAutoFit/>
            </a:bodyPr>
            <a:lstStyle/>
            <a:p>
              <a:pPr algn="ctr"/>
              <a:r>
                <a:rPr lang="en-US" dirty="0"/>
                <a:t>New Jersey</a:t>
              </a:r>
            </a:p>
            <a:p>
              <a:pPr algn="ctr"/>
              <a:r>
                <a:rPr lang="en-US" dirty="0"/>
                <a:t>(NJ)</a:t>
              </a:r>
            </a:p>
          </p:txBody>
        </p:sp>
      </p:gr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63175" y="2987411"/>
            <a:ext cx="651808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Fast food restaurants in NJ and PA</a:t>
            </a:r>
          </a:p>
          <a:p>
            <a:pPr lvl="1"/>
            <a:r>
              <a:rPr lang="en-US" sz="2000" dirty="0">
                <a:solidFill>
                  <a:schemeClr val="accent1"/>
                </a:solidFill>
              </a:rPr>
              <a:t>315 in NJ, 76 in PA </a:t>
            </a:r>
          </a:p>
          <a:p>
            <a:pPr lvl="1"/>
            <a:r>
              <a:rPr lang="en-US" sz="2000" dirty="0">
                <a:solidFill>
                  <a:schemeClr val="accent1"/>
                </a:solidFill>
              </a:rPr>
              <a:t>Data from 1 year before change and 1 year after change</a:t>
            </a:r>
          </a:p>
          <a:p>
            <a:r>
              <a:rPr lang="en-US" sz="2400" b="1" dirty="0"/>
              <a:t>Outcome: </a:t>
            </a:r>
            <a:r>
              <a:rPr lang="en-US" sz="2400" dirty="0"/>
              <a:t>Employment (# workers)</a:t>
            </a:r>
          </a:p>
          <a:p>
            <a:r>
              <a:rPr lang="en-US" sz="2400" b="1" dirty="0"/>
              <a:t>Treatment: </a:t>
            </a:r>
            <a:r>
              <a:rPr lang="en-US" sz="2400" dirty="0"/>
              <a:t>Increase in minimum wage in NJ</a:t>
            </a:r>
          </a:p>
          <a:p>
            <a:r>
              <a:rPr lang="en-US" sz="2400" b="1" dirty="0"/>
              <a:t>Treatment pattern: </a:t>
            </a:r>
            <a:r>
              <a:rPr lang="en-US" sz="2400" dirty="0"/>
              <a:t>Block design</a:t>
            </a:r>
          </a:p>
          <a:p>
            <a:endParaRPr lang="en-US" sz="2400" dirty="0"/>
          </a:p>
        </p:txBody>
      </p:sp>
      <p:grpSp>
        <p:nvGrpSpPr>
          <p:cNvPr id="44" name="Group 43">
            <a:extLst>
              <a:ext uri="{FF2B5EF4-FFF2-40B4-BE49-F238E27FC236}">
                <a16:creationId xmlns:a16="http://schemas.microsoft.com/office/drawing/2014/main" id="{0E2F1C1D-BF8C-B333-AABF-3A28A8354A47}"/>
              </a:ext>
            </a:extLst>
          </p:cNvPr>
          <p:cNvGrpSpPr/>
          <p:nvPr/>
        </p:nvGrpSpPr>
        <p:grpSpPr>
          <a:xfrm>
            <a:off x="5516639" y="5296770"/>
            <a:ext cx="3223264" cy="1514632"/>
            <a:chOff x="5437564" y="5403807"/>
            <a:chExt cx="3223264" cy="1514632"/>
          </a:xfrm>
        </p:grpSpPr>
        <p:grpSp>
          <p:nvGrpSpPr>
            <p:cNvPr id="13" name="Group 12">
              <a:extLst>
                <a:ext uri="{FF2B5EF4-FFF2-40B4-BE49-F238E27FC236}">
                  <a16:creationId xmlns:a16="http://schemas.microsoft.com/office/drawing/2014/main" id="{B3EE0E72-D365-131C-7B89-534FBF72C2B5}"/>
                </a:ext>
              </a:extLst>
            </p:cNvPr>
            <p:cNvGrpSpPr/>
            <p:nvPr/>
          </p:nvGrpSpPr>
          <p:grpSpPr>
            <a:xfrm>
              <a:off x="5437564" y="5662124"/>
              <a:ext cx="3223264" cy="1256315"/>
              <a:chOff x="8128466" y="3307283"/>
              <a:chExt cx="3711712" cy="1472724"/>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8128466" y="3307283"/>
                <a:ext cx="3711712" cy="1472724"/>
                <a:chOff x="277635" y="3318643"/>
                <a:chExt cx="3711712" cy="1472724"/>
              </a:xfrm>
            </p:grpSpPr>
            <p:sp>
              <p:nvSpPr>
                <p:cNvPr id="26" name="Rectangle 25">
                  <a:extLst>
                    <a:ext uri="{FF2B5EF4-FFF2-40B4-BE49-F238E27FC236}">
                      <a16:creationId xmlns:a16="http://schemas.microsoft.com/office/drawing/2014/main" id="{1881D37D-E83C-3BAE-6DB7-B29C517930E8}"/>
                    </a:ext>
                  </a:extLst>
                </p:cNvPr>
                <p:cNvSpPr/>
                <p:nvPr/>
              </p:nvSpPr>
              <p:spPr>
                <a:xfrm>
                  <a:off x="1563313" y="3318643"/>
                  <a:ext cx="1140357" cy="1083442"/>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277635" y="4394495"/>
                      <a:ext cx="3711712" cy="3968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𝑾</m:t>
                            </m:r>
                          </m:oMath>
                        </m:oMathPara>
                      </a14:m>
                      <a:endParaRPr lang="en-US" sz="16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277635" y="4394495"/>
                      <a:ext cx="3711712" cy="396872"/>
                    </a:xfrm>
                    <a:prstGeom prst="rect">
                      <a:avLst/>
                    </a:prstGeom>
                    <a:blipFill>
                      <a:blip r:embed="rId7"/>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E8C6C3B-FB27-79BF-037D-74EA822873C9}"/>
                    </a:ext>
                  </a:extLst>
                </p:cNvPr>
                <p:cNvSpPr txBox="1"/>
                <p:nvPr/>
              </p:nvSpPr>
              <p:spPr>
                <a:xfrm>
                  <a:off x="2193653" y="3359571"/>
                  <a:ext cx="600502" cy="461665"/>
                </a:xfrm>
                <a:prstGeom prst="rect">
                  <a:avLst/>
                </a:prstGeom>
                <a:noFill/>
              </p:spPr>
              <p:txBody>
                <a:bodyPr wrap="square" rtlCol="0">
                  <a:spAutoFit/>
                </a:bodyPr>
                <a:lstStyle/>
                <a:p>
                  <a:r>
                    <a:rPr lang="en-US" sz="2400" dirty="0">
                      <a:solidFill>
                        <a:schemeClr val="bg2">
                          <a:lumMod val="50000"/>
                        </a:schemeClr>
                      </a:solidFill>
                    </a:rPr>
                    <a:t>0</a:t>
                  </a:r>
                  <a:endParaRPr lang="en-US" sz="1600" dirty="0">
                    <a:solidFill>
                      <a:schemeClr val="bg2">
                        <a:lumMod val="50000"/>
                      </a:schemeClr>
                    </a:solidFill>
                  </a:endParaRPr>
                </a:p>
              </p:txBody>
            </p:sp>
            <p:sp>
              <p:nvSpPr>
                <p:cNvPr id="33" name="TextBox 32">
                  <a:extLst>
                    <a:ext uri="{FF2B5EF4-FFF2-40B4-BE49-F238E27FC236}">
                      <a16:creationId xmlns:a16="http://schemas.microsoft.com/office/drawing/2014/main" id="{005BB860-7423-C36D-C5DB-B829EF13138E}"/>
                    </a:ext>
                  </a:extLst>
                </p:cNvPr>
                <p:cNvSpPr txBox="1"/>
                <p:nvPr/>
              </p:nvSpPr>
              <p:spPr>
                <a:xfrm>
                  <a:off x="1715331" y="3359571"/>
                  <a:ext cx="600502" cy="461665"/>
                </a:xfrm>
                <a:prstGeom prst="rect">
                  <a:avLst/>
                </a:prstGeom>
                <a:noFill/>
              </p:spPr>
              <p:txBody>
                <a:bodyPr wrap="square" rtlCol="0">
                  <a:spAutoFit/>
                </a:bodyPr>
                <a:lstStyle/>
                <a:p>
                  <a:r>
                    <a:rPr lang="en-US" sz="2400" dirty="0">
                      <a:solidFill>
                        <a:schemeClr val="bg2">
                          <a:lumMod val="50000"/>
                        </a:schemeClr>
                      </a:solidFill>
                    </a:rPr>
                    <a:t>0</a:t>
                  </a:r>
                  <a:endParaRPr lang="en-US" sz="1600" dirty="0">
                    <a:solidFill>
                      <a:schemeClr val="bg2">
                        <a:lumMod val="50000"/>
                      </a:schemeClr>
                    </a:solidFill>
                  </a:endParaRPr>
                </a:p>
              </p:txBody>
            </p:sp>
            <p:sp>
              <p:nvSpPr>
                <p:cNvPr id="34" name="TextBox 33">
                  <a:extLst>
                    <a:ext uri="{FF2B5EF4-FFF2-40B4-BE49-F238E27FC236}">
                      <a16:creationId xmlns:a16="http://schemas.microsoft.com/office/drawing/2014/main" id="{77C07411-C434-DD29-B222-FBEFF1662B44}"/>
                    </a:ext>
                  </a:extLst>
                </p:cNvPr>
                <p:cNvSpPr txBox="1"/>
                <p:nvPr/>
              </p:nvSpPr>
              <p:spPr>
                <a:xfrm>
                  <a:off x="1730730" y="3840264"/>
                  <a:ext cx="600502" cy="461665"/>
                </a:xfrm>
                <a:prstGeom prst="rect">
                  <a:avLst/>
                </a:prstGeom>
                <a:noFill/>
              </p:spPr>
              <p:txBody>
                <a:bodyPr wrap="square" rtlCol="0">
                  <a:spAutoFit/>
                </a:bodyPr>
                <a:lstStyle/>
                <a:p>
                  <a:r>
                    <a:rPr lang="en-US" sz="2400" dirty="0">
                      <a:solidFill>
                        <a:schemeClr val="bg2">
                          <a:lumMod val="50000"/>
                        </a:schemeClr>
                      </a:solidFill>
                    </a:rPr>
                    <a:t>0</a:t>
                  </a:r>
                  <a:endParaRPr lang="en-US" sz="1600" dirty="0">
                    <a:solidFill>
                      <a:schemeClr val="bg2">
                        <a:lumMod val="50000"/>
                      </a:schemeClr>
                    </a:solidFill>
                  </a:endParaRPr>
                </a:p>
              </p:txBody>
            </p:sp>
          </p:grpSp>
          <p:sp>
            <p:nvSpPr>
              <p:cNvPr id="16" name="TextBox 15">
                <a:extLst>
                  <a:ext uri="{FF2B5EF4-FFF2-40B4-BE49-F238E27FC236}">
                    <a16:creationId xmlns:a16="http://schemas.microsoft.com/office/drawing/2014/main" id="{0974C177-9EAD-37A1-96DA-555B23FDC57F}"/>
                  </a:ext>
                </a:extLst>
              </p:cNvPr>
              <p:cNvSpPr txBox="1"/>
              <p:nvPr/>
            </p:nvSpPr>
            <p:spPr>
              <a:xfrm>
                <a:off x="10030346" y="3824822"/>
                <a:ext cx="600502" cy="461665"/>
              </a:xfrm>
              <a:prstGeom prst="rect">
                <a:avLst/>
              </a:prstGeom>
              <a:noFill/>
            </p:spPr>
            <p:txBody>
              <a:bodyPr wrap="square" rtlCol="0">
                <a:spAutoFit/>
              </a:bodyPr>
              <a:lstStyle/>
              <a:p>
                <a:r>
                  <a:rPr lang="en-US" sz="2400" b="1" dirty="0">
                    <a:solidFill>
                      <a:schemeClr val="accent2"/>
                    </a:solidFill>
                  </a:rPr>
                  <a:t>1</a:t>
                </a:r>
                <a:endParaRPr lang="en-US" sz="1600" b="1" dirty="0">
                  <a:solidFill>
                    <a:schemeClr val="accent2"/>
                  </a:solidFill>
                </a:endParaRPr>
              </a:p>
            </p:txBody>
          </p:sp>
        </p:grpSp>
        <p:sp>
          <p:nvSpPr>
            <p:cNvPr id="40" name="TextBox 39">
              <a:extLst>
                <a:ext uri="{FF2B5EF4-FFF2-40B4-BE49-F238E27FC236}">
                  <a16:creationId xmlns:a16="http://schemas.microsoft.com/office/drawing/2014/main" id="{9B0F07FA-E063-5D45-D800-F71D7887C6B6}"/>
                </a:ext>
              </a:extLst>
            </p:cNvPr>
            <p:cNvSpPr txBox="1"/>
            <p:nvPr/>
          </p:nvSpPr>
          <p:spPr>
            <a:xfrm>
              <a:off x="6099126" y="5756837"/>
              <a:ext cx="442493" cy="369332"/>
            </a:xfrm>
            <a:prstGeom prst="rect">
              <a:avLst/>
            </a:prstGeom>
            <a:noFill/>
          </p:spPr>
          <p:txBody>
            <a:bodyPr wrap="none" rtlCol="0">
              <a:spAutoFit/>
            </a:bodyPr>
            <a:lstStyle/>
            <a:p>
              <a:r>
                <a:rPr lang="en-US" dirty="0"/>
                <a:t>PA</a:t>
              </a:r>
            </a:p>
          </p:txBody>
        </p:sp>
        <p:sp>
          <p:nvSpPr>
            <p:cNvPr id="41" name="TextBox 40">
              <a:extLst>
                <a:ext uri="{FF2B5EF4-FFF2-40B4-BE49-F238E27FC236}">
                  <a16:creationId xmlns:a16="http://schemas.microsoft.com/office/drawing/2014/main" id="{125FFCDE-B6AA-4756-06B8-D6598266F446}"/>
                </a:ext>
              </a:extLst>
            </p:cNvPr>
            <p:cNvSpPr txBox="1"/>
            <p:nvPr/>
          </p:nvSpPr>
          <p:spPr>
            <a:xfrm>
              <a:off x="6093477" y="6190917"/>
              <a:ext cx="425116" cy="369332"/>
            </a:xfrm>
            <a:prstGeom prst="rect">
              <a:avLst/>
            </a:prstGeom>
            <a:noFill/>
          </p:spPr>
          <p:txBody>
            <a:bodyPr wrap="none" rtlCol="0">
              <a:spAutoFit/>
            </a:bodyPr>
            <a:lstStyle/>
            <a:p>
              <a:r>
                <a:rPr lang="en-US" dirty="0"/>
                <a:t>NJ</a:t>
              </a:r>
            </a:p>
          </p:txBody>
        </p:sp>
        <p:sp>
          <p:nvSpPr>
            <p:cNvPr id="42" name="TextBox 41">
              <a:extLst>
                <a:ext uri="{FF2B5EF4-FFF2-40B4-BE49-F238E27FC236}">
                  <a16:creationId xmlns:a16="http://schemas.microsoft.com/office/drawing/2014/main" id="{C3BB0B20-EF5B-418A-A94E-20F173381A25}"/>
                </a:ext>
              </a:extLst>
            </p:cNvPr>
            <p:cNvSpPr txBox="1"/>
            <p:nvPr/>
          </p:nvSpPr>
          <p:spPr>
            <a:xfrm>
              <a:off x="6541619" y="5403807"/>
              <a:ext cx="511679" cy="276999"/>
            </a:xfrm>
            <a:prstGeom prst="rect">
              <a:avLst/>
            </a:prstGeom>
            <a:noFill/>
          </p:spPr>
          <p:txBody>
            <a:bodyPr wrap="none" rtlCol="0">
              <a:spAutoFit/>
            </a:bodyPr>
            <a:lstStyle/>
            <a:p>
              <a:r>
                <a:rPr lang="en-US" sz="1200" dirty="0"/>
                <a:t>1991</a:t>
              </a:r>
            </a:p>
          </p:txBody>
        </p:sp>
        <p:sp>
          <p:nvSpPr>
            <p:cNvPr id="43" name="TextBox 42">
              <a:extLst>
                <a:ext uri="{FF2B5EF4-FFF2-40B4-BE49-F238E27FC236}">
                  <a16:creationId xmlns:a16="http://schemas.microsoft.com/office/drawing/2014/main" id="{F2B3ACFA-6C3E-C707-0780-87A2C4D90B7A}"/>
                </a:ext>
              </a:extLst>
            </p:cNvPr>
            <p:cNvSpPr txBox="1"/>
            <p:nvPr/>
          </p:nvSpPr>
          <p:spPr>
            <a:xfrm>
              <a:off x="6991570" y="5403807"/>
              <a:ext cx="511679" cy="276999"/>
            </a:xfrm>
            <a:prstGeom prst="rect">
              <a:avLst/>
            </a:prstGeom>
            <a:noFill/>
          </p:spPr>
          <p:txBody>
            <a:bodyPr wrap="none" rtlCol="0">
              <a:spAutoFit/>
            </a:bodyPr>
            <a:lstStyle/>
            <a:p>
              <a:r>
                <a:rPr lang="en-US" sz="1200" dirty="0"/>
                <a:t>1992</a:t>
              </a:r>
            </a:p>
          </p:txBody>
        </p:sp>
      </p:grpSp>
      <p:cxnSp>
        <p:nvCxnSpPr>
          <p:cNvPr id="46" name="Curved Connector 45">
            <a:extLst>
              <a:ext uri="{FF2B5EF4-FFF2-40B4-BE49-F238E27FC236}">
                <a16:creationId xmlns:a16="http://schemas.microsoft.com/office/drawing/2014/main" id="{46B946F4-2C9F-6D0C-05D6-68AA44A284F6}"/>
              </a:ext>
            </a:extLst>
          </p:cNvPr>
          <p:cNvCxnSpPr>
            <a:cxnSpLocks/>
          </p:cNvCxnSpPr>
          <p:nvPr/>
        </p:nvCxnSpPr>
        <p:spPr>
          <a:xfrm>
            <a:off x="5695031" y="5500335"/>
            <a:ext cx="543950" cy="53413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81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id="{973B244B-B8B6-193A-638D-4F9C8EED1492}"/>
              </a:ext>
            </a:extLst>
          </p:cNvPr>
          <p:cNvSpPr/>
          <p:nvPr/>
        </p:nvSpPr>
        <p:spPr>
          <a:xfrm>
            <a:off x="7574508" y="2715904"/>
            <a:ext cx="4743212" cy="4366214"/>
          </a:xfrm>
          <a:prstGeom prst="roundRect">
            <a:avLst>
              <a:gd name="adj" fmla="val 2409"/>
            </a:avLst>
          </a:prstGeom>
          <a:solidFill>
            <a:schemeClr val="bg1">
              <a:lumMod val="95000"/>
            </a:schemeClr>
          </a:solidFill>
          <a:ln>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2</a:t>
            </a:r>
            <a:br>
              <a:rPr lang="en-US" dirty="0"/>
            </a:br>
            <a:r>
              <a:rPr lang="en-US" dirty="0"/>
              <a:t>Effect of disability benefits?</a:t>
            </a:r>
            <a:br>
              <a:rPr lang="en-US" dirty="0"/>
            </a:br>
            <a:r>
              <a:rPr lang="en-US" sz="2700" dirty="0"/>
              <a:t>Meyer, </a:t>
            </a:r>
            <a:r>
              <a:rPr lang="en-US" sz="2700" dirty="0" err="1"/>
              <a:t>Viscusi</a:t>
            </a:r>
            <a:r>
              <a:rPr lang="en-US" sz="2700" dirty="0"/>
              <a:t>, Durbin (1995)</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38200" y="1647005"/>
            <a:ext cx="10515600" cy="1044429"/>
          </a:xfrm>
        </p:spPr>
        <p:txBody>
          <a:bodyPr/>
          <a:lstStyle/>
          <a:p>
            <a:r>
              <a:rPr lang="en-US" b="1" dirty="0"/>
              <a:t>Substantive question: </a:t>
            </a:r>
            <a:r>
              <a:rPr lang="en-US" dirty="0"/>
              <a:t>Does a more generous benefit system affect how long people stay off work after getting injured?</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63175" y="2987411"/>
            <a:ext cx="651808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Individuals injured in MI in the 1980s</a:t>
            </a:r>
          </a:p>
          <a:p>
            <a:pPr lvl="1"/>
            <a:r>
              <a:rPr lang="en-US" sz="2000" dirty="0">
                <a:solidFill>
                  <a:schemeClr val="accent1"/>
                </a:solidFill>
              </a:rPr>
              <a:t>~3000 injured workers </a:t>
            </a:r>
          </a:p>
          <a:p>
            <a:pPr lvl="1"/>
            <a:r>
              <a:rPr lang="en-US" sz="2000" dirty="0">
                <a:solidFill>
                  <a:schemeClr val="accent1"/>
                </a:solidFill>
              </a:rPr>
              <a:t>Data from 1 year before change and 1 year after change</a:t>
            </a:r>
          </a:p>
          <a:p>
            <a:r>
              <a:rPr lang="en-US" sz="2400" b="1" dirty="0"/>
              <a:t>Outcome: </a:t>
            </a:r>
            <a:r>
              <a:rPr lang="en-US" sz="2400" dirty="0"/>
              <a:t>Injury duration</a:t>
            </a:r>
          </a:p>
          <a:p>
            <a:r>
              <a:rPr lang="en-US" sz="2400" b="1" dirty="0"/>
              <a:t>Treatment: </a:t>
            </a:r>
            <a:r>
              <a:rPr lang="en-US" sz="2400" dirty="0"/>
              <a:t>Increase in benefits</a:t>
            </a:r>
          </a:p>
          <a:p>
            <a:r>
              <a:rPr lang="en-US" sz="2400" b="1" dirty="0"/>
              <a:t>Treatment pattern: </a:t>
            </a:r>
            <a:r>
              <a:rPr lang="en-US" sz="2400" dirty="0"/>
              <a:t>Block design</a:t>
            </a:r>
          </a:p>
          <a:p>
            <a:endParaRPr lang="en-US" sz="2400" dirty="0"/>
          </a:p>
        </p:txBody>
      </p:sp>
      <p:grpSp>
        <p:nvGrpSpPr>
          <p:cNvPr id="44" name="Group 43">
            <a:extLst>
              <a:ext uri="{FF2B5EF4-FFF2-40B4-BE49-F238E27FC236}">
                <a16:creationId xmlns:a16="http://schemas.microsoft.com/office/drawing/2014/main" id="{0E2F1C1D-BF8C-B333-AABF-3A28A8354A47}"/>
              </a:ext>
            </a:extLst>
          </p:cNvPr>
          <p:cNvGrpSpPr/>
          <p:nvPr/>
        </p:nvGrpSpPr>
        <p:grpSpPr>
          <a:xfrm>
            <a:off x="5012804" y="4122687"/>
            <a:ext cx="3223264" cy="2810743"/>
            <a:chOff x="5494662" y="5089633"/>
            <a:chExt cx="3223264" cy="2810743"/>
          </a:xfrm>
        </p:grpSpPr>
        <p:grpSp>
          <p:nvGrpSpPr>
            <p:cNvPr id="13" name="Group 12">
              <a:extLst>
                <a:ext uri="{FF2B5EF4-FFF2-40B4-BE49-F238E27FC236}">
                  <a16:creationId xmlns:a16="http://schemas.microsoft.com/office/drawing/2014/main" id="{B3EE0E72-D365-131C-7B89-534FBF72C2B5}"/>
                </a:ext>
              </a:extLst>
            </p:cNvPr>
            <p:cNvGrpSpPr/>
            <p:nvPr/>
          </p:nvGrpSpPr>
          <p:grpSpPr>
            <a:xfrm>
              <a:off x="5494662" y="5348873"/>
              <a:ext cx="3223264" cy="2551503"/>
              <a:chOff x="8194216" y="2940072"/>
              <a:chExt cx="3711712" cy="2991016"/>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8194216" y="2940072"/>
                <a:ext cx="3711712" cy="2991016"/>
                <a:chOff x="343385" y="2951432"/>
                <a:chExt cx="3711712" cy="2991016"/>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2"/>
                  <a:ext cx="1140357" cy="267626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343385" y="5545576"/>
                      <a:ext cx="3711712" cy="3968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𝑾</m:t>
                            </m:r>
                          </m:oMath>
                        </m:oMathPara>
                      </a14:m>
                      <a:endParaRPr lang="en-US" sz="16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343385" y="5545576"/>
                      <a:ext cx="3711712" cy="396872"/>
                    </a:xfrm>
                    <a:prstGeom prst="rect">
                      <a:avLst/>
                    </a:prstGeom>
                    <a:blipFill>
                      <a:blip r:embed="rId3"/>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E8C6C3B-FB27-79BF-037D-74EA822873C9}"/>
                    </a:ext>
                  </a:extLst>
                </p:cNvPr>
                <p:cNvSpPr txBox="1"/>
                <p:nvPr/>
              </p:nvSpPr>
              <p:spPr>
                <a:xfrm>
                  <a:off x="2208707" y="3310767"/>
                  <a:ext cx="600502" cy="43295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33" name="TextBox 32">
                  <a:extLst>
                    <a:ext uri="{FF2B5EF4-FFF2-40B4-BE49-F238E27FC236}">
                      <a16:creationId xmlns:a16="http://schemas.microsoft.com/office/drawing/2014/main" id="{005BB860-7423-C36D-C5DB-B829EF13138E}"/>
                    </a:ext>
                  </a:extLst>
                </p:cNvPr>
                <p:cNvSpPr txBox="1"/>
                <p:nvPr/>
              </p:nvSpPr>
              <p:spPr>
                <a:xfrm>
                  <a:off x="1730385" y="3310767"/>
                  <a:ext cx="600502" cy="43295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34" name="TextBox 33">
                  <a:extLst>
                    <a:ext uri="{FF2B5EF4-FFF2-40B4-BE49-F238E27FC236}">
                      <a16:creationId xmlns:a16="http://schemas.microsoft.com/office/drawing/2014/main" id="{77C07411-C434-DD29-B222-FBEFF1662B44}"/>
                    </a:ext>
                  </a:extLst>
                </p:cNvPr>
                <p:cNvSpPr txBox="1"/>
                <p:nvPr/>
              </p:nvSpPr>
              <p:spPr>
                <a:xfrm>
                  <a:off x="1750455" y="4873106"/>
                  <a:ext cx="600502" cy="43295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grpSp>
          <p:sp>
            <p:nvSpPr>
              <p:cNvPr id="16" name="TextBox 15">
                <a:extLst>
                  <a:ext uri="{FF2B5EF4-FFF2-40B4-BE49-F238E27FC236}">
                    <a16:creationId xmlns:a16="http://schemas.microsoft.com/office/drawing/2014/main" id="{0974C177-9EAD-37A1-96DA-555B23FDC57F}"/>
                  </a:ext>
                </a:extLst>
              </p:cNvPr>
              <p:cNvSpPr txBox="1"/>
              <p:nvPr/>
            </p:nvSpPr>
            <p:spPr>
              <a:xfrm>
                <a:off x="10050072" y="4857664"/>
                <a:ext cx="600502" cy="432952"/>
              </a:xfrm>
              <a:prstGeom prst="rect">
                <a:avLst/>
              </a:prstGeom>
              <a:noFill/>
            </p:spPr>
            <p:txBody>
              <a:bodyPr wrap="square" rtlCol="0">
                <a:spAutoFit/>
              </a:bodyPr>
              <a:lstStyle/>
              <a:p>
                <a:r>
                  <a:rPr lang="en-US" b="1" dirty="0">
                    <a:solidFill>
                      <a:schemeClr val="accent2"/>
                    </a:solidFill>
                  </a:rPr>
                  <a:t>1</a:t>
                </a:r>
                <a:endParaRPr lang="en-US" sz="1200" b="1" dirty="0">
                  <a:solidFill>
                    <a:schemeClr val="accent2"/>
                  </a:solidFill>
                </a:endParaRPr>
              </a:p>
            </p:txBody>
          </p:sp>
        </p:grpSp>
        <p:sp>
          <p:nvSpPr>
            <p:cNvPr id="42" name="TextBox 41">
              <a:extLst>
                <a:ext uri="{FF2B5EF4-FFF2-40B4-BE49-F238E27FC236}">
                  <a16:creationId xmlns:a16="http://schemas.microsoft.com/office/drawing/2014/main" id="{C3BB0B20-EF5B-418A-A94E-20F173381A25}"/>
                </a:ext>
              </a:extLst>
            </p:cNvPr>
            <p:cNvSpPr txBox="1"/>
            <p:nvPr/>
          </p:nvSpPr>
          <p:spPr>
            <a:xfrm>
              <a:off x="6430008" y="5089633"/>
              <a:ext cx="619850" cy="276999"/>
            </a:xfrm>
            <a:prstGeom prst="rect">
              <a:avLst/>
            </a:prstGeom>
            <a:noFill/>
          </p:spPr>
          <p:txBody>
            <a:bodyPr wrap="none" rtlCol="0">
              <a:spAutoFit/>
            </a:bodyPr>
            <a:lstStyle/>
            <a:p>
              <a:r>
                <a:rPr lang="en-US" sz="1200" dirty="0"/>
                <a:t>Before</a:t>
              </a:r>
            </a:p>
          </p:txBody>
        </p:sp>
        <p:sp>
          <p:nvSpPr>
            <p:cNvPr id="43" name="TextBox 42">
              <a:extLst>
                <a:ext uri="{FF2B5EF4-FFF2-40B4-BE49-F238E27FC236}">
                  <a16:creationId xmlns:a16="http://schemas.microsoft.com/office/drawing/2014/main" id="{F2B3ACFA-6C3E-C707-0780-87A2C4D90B7A}"/>
                </a:ext>
              </a:extLst>
            </p:cNvPr>
            <p:cNvSpPr txBox="1"/>
            <p:nvPr/>
          </p:nvSpPr>
          <p:spPr>
            <a:xfrm>
              <a:off x="7023564" y="5089633"/>
              <a:ext cx="505395" cy="276999"/>
            </a:xfrm>
            <a:prstGeom prst="rect">
              <a:avLst/>
            </a:prstGeom>
            <a:noFill/>
          </p:spPr>
          <p:txBody>
            <a:bodyPr wrap="none" rtlCol="0">
              <a:spAutoFit/>
            </a:bodyPr>
            <a:lstStyle/>
            <a:p>
              <a:r>
                <a:rPr lang="en-US" sz="1200" dirty="0"/>
                <a:t>After</a:t>
              </a:r>
            </a:p>
          </p:txBody>
        </p:sp>
      </p:grpSp>
      <p:grpSp>
        <p:nvGrpSpPr>
          <p:cNvPr id="57" name="Group 56">
            <a:extLst>
              <a:ext uri="{FF2B5EF4-FFF2-40B4-BE49-F238E27FC236}">
                <a16:creationId xmlns:a16="http://schemas.microsoft.com/office/drawing/2014/main" id="{D417870C-9069-438B-2D69-A53BA14AB842}"/>
              </a:ext>
            </a:extLst>
          </p:cNvPr>
          <p:cNvGrpSpPr/>
          <p:nvPr/>
        </p:nvGrpSpPr>
        <p:grpSpPr>
          <a:xfrm>
            <a:off x="7676343" y="3271714"/>
            <a:ext cx="4641376" cy="3393214"/>
            <a:chOff x="7723389" y="2695970"/>
            <a:chExt cx="4641376" cy="3393214"/>
          </a:xfrm>
        </p:grpSpPr>
        <p:cxnSp>
          <p:nvCxnSpPr>
            <p:cNvPr id="15" name="Straight Connector 14">
              <a:extLst>
                <a:ext uri="{FF2B5EF4-FFF2-40B4-BE49-F238E27FC236}">
                  <a16:creationId xmlns:a16="http://schemas.microsoft.com/office/drawing/2014/main" id="{BDEE8815-D9C1-F7C1-870E-3221F386F3EA}"/>
                </a:ext>
              </a:extLst>
            </p:cNvPr>
            <p:cNvCxnSpPr/>
            <p:nvPr/>
          </p:nvCxnSpPr>
          <p:spPr>
            <a:xfrm flipH="1">
              <a:off x="8352430" y="5568288"/>
              <a:ext cx="3589361" cy="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5D9DE0-A90A-DD2E-A8AD-292094A1B659}"/>
                </a:ext>
              </a:extLst>
            </p:cNvPr>
            <p:cNvCxnSpPr>
              <a:cxnSpLocks/>
            </p:cNvCxnSpPr>
            <p:nvPr/>
          </p:nvCxnSpPr>
          <p:spPr>
            <a:xfrm>
              <a:off x="8352430" y="2870054"/>
              <a:ext cx="0" cy="269823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A3A7AA6-DA99-B872-0EA5-E724F0317B5C}"/>
                </a:ext>
              </a:extLst>
            </p:cNvPr>
            <p:cNvCxnSpPr>
              <a:cxnSpLocks/>
            </p:cNvCxnSpPr>
            <p:nvPr/>
          </p:nvCxnSpPr>
          <p:spPr>
            <a:xfrm>
              <a:off x="10033379" y="3193576"/>
              <a:ext cx="1" cy="2526276"/>
            </a:xfrm>
            <a:prstGeom prst="line">
              <a:avLst/>
            </a:prstGeom>
            <a:ln>
              <a:solidFill>
                <a:schemeClr val="accent5"/>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71B098A-2DAD-86A8-3EF0-D6B8702F37C7}"/>
                </a:ext>
              </a:extLst>
            </p:cNvPr>
            <p:cNvSpPr txBox="1"/>
            <p:nvPr/>
          </p:nvSpPr>
          <p:spPr>
            <a:xfrm>
              <a:off x="9694184" y="5719852"/>
              <a:ext cx="678391" cy="369332"/>
            </a:xfrm>
            <a:prstGeom prst="rect">
              <a:avLst/>
            </a:prstGeom>
            <a:noFill/>
          </p:spPr>
          <p:txBody>
            <a:bodyPr wrap="none" rtlCol="0">
              <a:spAutoFit/>
            </a:bodyPr>
            <a:lstStyle/>
            <a:p>
              <a:r>
                <a:rPr lang="en-US" dirty="0">
                  <a:solidFill>
                    <a:schemeClr val="accent5"/>
                  </a:solidFill>
                </a:rPr>
                <a:t>1982</a:t>
              </a:r>
            </a:p>
          </p:txBody>
        </p:sp>
        <p:sp>
          <p:nvSpPr>
            <p:cNvPr id="24" name="TextBox 23">
              <a:extLst>
                <a:ext uri="{FF2B5EF4-FFF2-40B4-BE49-F238E27FC236}">
                  <a16:creationId xmlns:a16="http://schemas.microsoft.com/office/drawing/2014/main" id="{3302EFBC-7790-4158-D71C-DB6F164AC670}"/>
                </a:ext>
              </a:extLst>
            </p:cNvPr>
            <p:cNvSpPr txBox="1"/>
            <p:nvPr/>
          </p:nvSpPr>
          <p:spPr>
            <a:xfrm>
              <a:off x="8401780" y="2695970"/>
              <a:ext cx="1424872" cy="923330"/>
            </a:xfrm>
            <a:prstGeom prst="rect">
              <a:avLst/>
            </a:prstGeom>
            <a:noFill/>
          </p:spPr>
          <p:txBody>
            <a:bodyPr wrap="square" rtlCol="0">
              <a:spAutoFit/>
            </a:bodyPr>
            <a:lstStyle/>
            <a:p>
              <a:r>
                <a:rPr lang="en-US" dirty="0">
                  <a:solidFill>
                    <a:schemeClr val="accent1"/>
                  </a:solidFill>
                </a:rPr>
                <a:t>Weekly benefits if injured</a:t>
              </a:r>
            </a:p>
          </p:txBody>
        </p:sp>
        <p:sp>
          <p:nvSpPr>
            <p:cNvPr id="25" name="TextBox 24">
              <a:extLst>
                <a:ext uri="{FF2B5EF4-FFF2-40B4-BE49-F238E27FC236}">
                  <a16:creationId xmlns:a16="http://schemas.microsoft.com/office/drawing/2014/main" id="{8EA11364-A159-916F-4FB2-1613974E822E}"/>
                </a:ext>
              </a:extLst>
            </p:cNvPr>
            <p:cNvSpPr txBox="1"/>
            <p:nvPr/>
          </p:nvSpPr>
          <p:spPr>
            <a:xfrm>
              <a:off x="11430175" y="5649800"/>
              <a:ext cx="934590" cy="369332"/>
            </a:xfrm>
            <a:prstGeom prst="rect">
              <a:avLst/>
            </a:prstGeom>
            <a:noFill/>
          </p:spPr>
          <p:txBody>
            <a:bodyPr wrap="square" rtlCol="0">
              <a:spAutoFit/>
            </a:bodyPr>
            <a:lstStyle/>
            <a:p>
              <a:r>
                <a:rPr lang="en-US" dirty="0">
                  <a:solidFill>
                    <a:schemeClr val="accent1"/>
                  </a:solidFill>
                </a:rPr>
                <a:t>Time</a:t>
              </a:r>
            </a:p>
          </p:txBody>
        </p:sp>
        <p:sp>
          <p:nvSpPr>
            <p:cNvPr id="30" name="TextBox 29">
              <a:extLst>
                <a:ext uri="{FF2B5EF4-FFF2-40B4-BE49-F238E27FC236}">
                  <a16:creationId xmlns:a16="http://schemas.microsoft.com/office/drawing/2014/main" id="{D91DBB3B-B97F-5EB2-94B2-6966A4F4EDE2}"/>
                </a:ext>
              </a:extLst>
            </p:cNvPr>
            <p:cNvSpPr txBox="1"/>
            <p:nvPr/>
          </p:nvSpPr>
          <p:spPr>
            <a:xfrm>
              <a:off x="7725458" y="5107069"/>
              <a:ext cx="678391" cy="369332"/>
            </a:xfrm>
            <a:prstGeom prst="rect">
              <a:avLst/>
            </a:prstGeom>
            <a:noFill/>
          </p:spPr>
          <p:txBody>
            <a:bodyPr wrap="none" rtlCol="0">
              <a:spAutoFit/>
            </a:bodyPr>
            <a:lstStyle/>
            <a:p>
              <a:r>
                <a:rPr lang="en-US" dirty="0">
                  <a:solidFill>
                    <a:schemeClr val="accent2"/>
                  </a:solidFill>
                </a:rPr>
                <a:t>$144</a:t>
              </a:r>
            </a:p>
          </p:txBody>
        </p:sp>
        <p:cxnSp>
          <p:nvCxnSpPr>
            <p:cNvPr id="35" name="Straight Connector 34">
              <a:extLst>
                <a:ext uri="{FF2B5EF4-FFF2-40B4-BE49-F238E27FC236}">
                  <a16:creationId xmlns:a16="http://schemas.microsoft.com/office/drawing/2014/main" id="{F67255ED-6395-D9D3-9456-0EE084A42406}"/>
                </a:ext>
              </a:extLst>
            </p:cNvPr>
            <p:cNvCxnSpPr>
              <a:cxnSpLocks/>
            </p:cNvCxnSpPr>
            <p:nvPr/>
          </p:nvCxnSpPr>
          <p:spPr>
            <a:xfrm>
              <a:off x="8352430" y="5291735"/>
              <a:ext cx="3545040"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CEE8FA1-2438-325B-A88B-B361B87D869A}"/>
                </a:ext>
              </a:extLst>
            </p:cNvPr>
            <p:cNvSpPr txBox="1"/>
            <p:nvPr/>
          </p:nvSpPr>
          <p:spPr>
            <a:xfrm>
              <a:off x="10033379" y="4949376"/>
              <a:ext cx="2305691" cy="338554"/>
            </a:xfrm>
            <a:prstGeom prst="rect">
              <a:avLst/>
            </a:prstGeom>
            <a:noFill/>
          </p:spPr>
          <p:txBody>
            <a:bodyPr wrap="square" rtlCol="0">
              <a:spAutoFit/>
            </a:bodyPr>
            <a:lstStyle/>
            <a:p>
              <a:pPr algn="ctr"/>
              <a:r>
                <a:rPr lang="en-US" sz="1600" dirty="0">
                  <a:solidFill>
                    <a:schemeClr val="accent2"/>
                  </a:solidFill>
                </a:rPr>
                <a:t>Lower-income people</a:t>
              </a:r>
            </a:p>
          </p:txBody>
        </p:sp>
        <p:sp>
          <p:nvSpPr>
            <p:cNvPr id="39" name="TextBox 38">
              <a:extLst>
                <a:ext uri="{FF2B5EF4-FFF2-40B4-BE49-F238E27FC236}">
                  <a16:creationId xmlns:a16="http://schemas.microsoft.com/office/drawing/2014/main" id="{DCB15B75-F5AB-901A-1EA6-C2AE5ACE7B86}"/>
                </a:ext>
              </a:extLst>
            </p:cNvPr>
            <p:cNvSpPr txBox="1"/>
            <p:nvPr/>
          </p:nvSpPr>
          <p:spPr>
            <a:xfrm>
              <a:off x="7740466" y="4676742"/>
              <a:ext cx="678391" cy="369332"/>
            </a:xfrm>
            <a:prstGeom prst="rect">
              <a:avLst/>
            </a:prstGeom>
            <a:noFill/>
          </p:spPr>
          <p:txBody>
            <a:bodyPr wrap="none" rtlCol="0">
              <a:spAutoFit/>
            </a:bodyPr>
            <a:lstStyle/>
            <a:p>
              <a:r>
                <a:rPr lang="en-US" dirty="0">
                  <a:solidFill>
                    <a:schemeClr val="accent6"/>
                  </a:solidFill>
                </a:rPr>
                <a:t>$181</a:t>
              </a:r>
            </a:p>
          </p:txBody>
        </p:sp>
        <p:sp>
          <p:nvSpPr>
            <p:cNvPr id="45" name="TextBox 44">
              <a:extLst>
                <a:ext uri="{FF2B5EF4-FFF2-40B4-BE49-F238E27FC236}">
                  <a16:creationId xmlns:a16="http://schemas.microsoft.com/office/drawing/2014/main" id="{B09B90AC-9635-64D7-CDC6-99DC46AD7853}"/>
                </a:ext>
              </a:extLst>
            </p:cNvPr>
            <p:cNvSpPr txBox="1"/>
            <p:nvPr/>
          </p:nvSpPr>
          <p:spPr>
            <a:xfrm>
              <a:off x="7723389" y="4027963"/>
              <a:ext cx="678391" cy="369332"/>
            </a:xfrm>
            <a:prstGeom prst="rect">
              <a:avLst/>
            </a:prstGeom>
            <a:noFill/>
          </p:spPr>
          <p:txBody>
            <a:bodyPr wrap="none" rtlCol="0">
              <a:spAutoFit/>
            </a:bodyPr>
            <a:lstStyle/>
            <a:p>
              <a:r>
                <a:rPr lang="en-US" dirty="0">
                  <a:solidFill>
                    <a:schemeClr val="accent6"/>
                  </a:solidFill>
                </a:rPr>
                <a:t>$307</a:t>
              </a:r>
            </a:p>
          </p:txBody>
        </p:sp>
        <p:grpSp>
          <p:nvGrpSpPr>
            <p:cNvPr id="55" name="Group 54">
              <a:extLst>
                <a:ext uri="{FF2B5EF4-FFF2-40B4-BE49-F238E27FC236}">
                  <a16:creationId xmlns:a16="http://schemas.microsoft.com/office/drawing/2014/main" id="{93BC4E50-8A17-BDBC-7135-77C5809A57C1}"/>
                </a:ext>
              </a:extLst>
            </p:cNvPr>
            <p:cNvGrpSpPr/>
            <p:nvPr/>
          </p:nvGrpSpPr>
          <p:grpSpPr>
            <a:xfrm>
              <a:off x="8374590" y="4151784"/>
              <a:ext cx="3522880" cy="797592"/>
              <a:chOff x="8374590" y="4151784"/>
              <a:chExt cx="3522880" cy="797592"/>
            </a:xfrm>
          </p:grpSpPr>
          <p:cxnSp>
            <p:nvCxnSpPr>
              <p:cNvPr id="47" name="Straight Connector 46">
                <a:extLst>
                  <a:ext uri="{FF2B5EF4-FFF2-40B4-BE49-F238E27FC236}">
                    <a16:creationId xmlns:a16="http://schemas.microsoft.com/office/drawing/2014/main" id="{EA236024-AC8B-1509-2256-C0B83C96D981}"/>
                  </a:ext>
                </a:extLst>
              </p:cNvPr>
              <p:cNvCxnSpPr>
                <a:cxnSpLocks/>
              </p:cNvCxnSpPr>
              <p:nvPr/>
            </p:nvCxnSpPr>
            <p:spPr>
              <a:xfrm>
                <a:off x="8374590" y="4901030"/>
                <a:ext cx="1658789" cy="0"/>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4829350-CE64-9F15-8F27-EC984861A204}"/>
                  </a:ext>
                </a:extLst>
              </p:cNvPr>
              <p:cNvCxnSpPr>
                <a:cxnSpLocks/>
              </p:cNvCxnSpPr>
              <p:nvPr/>
            </p:nvCxnSpPr>
            <p:spPr>
              <a:xfrm flipV="1">
                <a:off x="10033379" y="4151784"/>
                <a:ext cx="15008" cy="797592"/>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32EA688-C2EB-EF2D-76AA-0449BE425B82}"/>
                  </a:ext>
                </a:extLst>
              </p:cNvPr>
              <p:cNvCxnSpPr>
                <a:cxnSpLocks/>
              </p:cNvCxnSpPr>
              <p:nvPr/>
            </p:nvCxnSpPr>
            <p:spPr>
              <a:xfrm>
                <a:off x="10048387" y="4151784"/>
                <a:ext cx="1849083" cy="0"/>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56" name="TextBox 55">
              <a:extLst>
                <a:ext uri="{FF2B5EF4-FFF2-40B4-BE49-F238E27FC236}">
                  <a16:creationId xmlns:a16="http://schemas.microsoft.com/office/drawing/2014/main" id="{C42ED774-9C2D-3151-551C-95FCD9B2D736}"/>
                </a:ext>
              </a:extLst>
            </p:cNvPr>
            <p:cNvSpPr txBox="1"/>
            <p:nvPr/>
          </p:nvSpPr>
          <p:spPr>
            <a:xfrm>
              <a:off x="9978788" y="3818670"/>
              <a:ext cx="2305691" cy="338554"/>
            </a:xfrm>
            <a:prstGeom prst="rect">
              <a:avLst/>
            </a:prstGeom>
            <a:noFill/>
          </p:spPr>
          <p:txBody>
            <a:bodyPr wrap="square" rtlCol="0">
              <a:spAutoFit/>
            </a:bodyPr>
            <a:lstStyle/>
            <a:p>
              <a:pPr algn="ctr"/>
              <a:r>
                <a:rPr lang="en-US" sz="1600" dirty="0">
                  <a:solidFill>
                    <a:schemeClr val="accent6"/>
                  </a:solidFill>
                </a:rPr>
                <a:t>Higher-income people</a:t>
              </a:r>
            </a:p>
          </p:txBody>
        </p:sp>
      </p:grpSp>
      <p:sp>
        <p:nvSpPr>
          <p:cNvPr id="59" name="TextBox 58">
            <a:extLst>
              <a:ext uri="{FF2B5EF4-FFF2-40B4-BE49-F238E27FC236}">
                <a16:creationId xmlns:a16="http://schemas.microsoft.com/office/drawing/2014/main" id="{78DA4789-08BC-0386-EAF7-1A35780E316A}"/>
              </a:ext>
            </a:extLst>
          </p:cNvPr>
          <p:cNvSpPr txBox="1"/>
          <p:nvPr/>
        </p:nvSpPr>
        <p:spPr>
          <a:xfrm>
            <a:off x="8678675" y="2856439"/>
            <a:ext cx="2936638" cy="369332"/>
          </a:xfrm>
          <a:prstGeom prst="rect">
            <a:avLst/>
          </a:prstGeom>
          <a:noFill/>
        </p:spPr>
        <p:txBody>
          <a:bodyPr wrap="none" rtlCol="0">
            <a:spAutoFit/>
          </a:bodyPr>
          <a:lstStyle/>
          <a:p>
            <a:r>
              <a:rPr lang="en-US" b="1" dirty="0"/>
              <a:t>Policy change in Michigan:</a:t>
            </a:r>
          </a:p>
        </p:txBody>
      </p:sp>
      <p:sp>
        <p:nvSpPr>
          <p:cNvPr id="60" name="TextBox 59">
            <a:extLst>
              <a:ext uri="{FF2B5EF4-FFF2-40B4-BE49-F238E27FC236}">
                <a16:creationId xmlns:a16="http://schemas.microsoft.com/office/drawing/2014/main" id="{D9AFC264-68D5-9A87-945F-7593F050A15A}"/>
              </a:ext>
            </a:extLst>
          </p:cNvPr>
          <p:cNvSpPr txBox="1"/>
          <p:nvPr/>
        </p:nvSpPr>
        <p:spPr>
          <a:xfrm>
            <a:off x="6234949" y="5765030"/>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61" name="TextBox 60">
            <a:extLst>
              <a:ext uri="{FF2B5EF4-FFF2-40B4-BE49-F238E27FC236}">
                <a16:creationId xmlns:a16="http://schemas.microsoft.com/office/drawing/2014/main" id="{D8260001-2153-73DC-7F85-14C2D45A693C}"/>
              </a:ext>
            </a:extLst>
          </p:cNvPr>
          <p:cNvSpPr txBox="1"/>
          <p:nvPr/>
        </p:nvSpPr>
        <p:spPr>
          <a:xfrm>
            <a:off x="6642365" y="5761245"/>
            <a:ext cx="521478" cy="369332"/>
          </a:xfrm>
          <a:prstGeom prst="rect">
            <a:avLst/>
          </a:prstGeom>
          <a:noFill/>
        </p:spPr>
        <p:txBody>
          <a:bodyPr wrap="square" rtlCol="0">
            <a:spAutoFit/>
          </a:bodyPr>
          <a:lstStyle/>
          <a:p>
            <a:r>
              <a:rPr lang="en-US" b="1" dirty="0">
                <a:solidFill>
                  <a:schemeClr val="accent2"/>
                </a:solidFill>
              </a:rPr>
              <a:t>1</a:t>
            </a:r>
            <a:endParaRPr lang="en-US" sz="1200" b="1" dirty="0">
              <a:solidFill>
                <a:schemeClr val="accent2"/>
              </a:solidFill>
            </a:endParaRPr>
          </a:p>
        </p:txBody>
      </p:sp>
      <p:sp>
        <p:nvSpPr>
          <p:cNvPr id="62" name="TextBox 61">
            <a:extLst>
              <a:ext uri="{FF2B5EF4-FFF2-40B4-BE49-F238E27FC236}">
                <a16:creationId xmlns:a16="http://schemas.microsoft.com/office/drawing/2014/main" id="{26E91D4B-95BD-8DDD-2340-C53718CCCF34}"/>
              </a:ext>
            </a:extLst>
          </p:cNvPr>
          <p:cNvSpPr txBox="1"/>
          <p:nvPr/>
        </p:nvSpPr>
        <p:spPr>
          <a:xfrm>
            <a:off x="6237415" y="5524136"/>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63" name="TextBox 62">
            <a:extLst>
              <a:ext uri="{FF2B5EF4-FFF2-40B4-BE49-F238E27FC236}">
                <a16:creationId xmlns:a16="http://schemas.microsoft.com/office/drawing/2014/main" id="{14874254-4616-EE01-94F2-D368A84F6B06}"/>
              </a:ext>
            </a:extLst>
          </p:cNvPr>
          <p:cNvSpPr txBox="1"/>
          <p:nvPr/>
        </p:nvSpPr>
        <p:spPr>
          <a:xfrm>
            <a:off x="6627142" y="5520654"/>
            <a:ext cx="521478" cy="369332"/>
          </a:xfrm>
          <a:prstGeom prst="rect">
            <a:avLst/>
          </a:prstGeom>
          <a:noFill/>
        </p:spPr>
        <p:txBody>
          <a:bodyPr wrap="square" rtlCol="0">
            <a:spAutoFit/>
          </a:bodyPr>
          <a:lstStyle/>
          <a:p>
            <a:r>
              <a:rPr lang="en-US" b="1" dirty="0">
                <a:solidFill>
                  <a:schemeClr val="accent2"/>
                </a:solidFill>
              </a:rPr>
              <a:t>1</a:t>
            </a:r>
            <a:endParaRPr lang="en-US" sz="1200" b="1" dirty="0">
              <a:solidFill>
                <a:schemeClr val="accent2"/>
              </a:solidFill>
            </a:endParaRPr>
          </a:p>
        </p:txBody>
      </p:sp>
      <p:sp>
        <p:nvSpPr>
          <p:cNvPr id="66" name="TextBox 65">
            <a:extLst>
              <a:ext uri="{FF2B5EF4-FFF2-40B4-BE49-F238E27FC236}">
                <a16:creationId xmlns:a16="http://schemas.microsoft.com/office/drawing/2014/main" id="{940DBE7C-B4A5-A6DB-D9B0-F270A7FECA25}"/>
              </a:ext>
            </a:extLst>
          </p:cNvPr>
          <p:cNvSpPr txBox="1"/>
          <p:nvPr/>
        </p:nvSpPr>
        <p:spPr>
          <a:xfrm>
            <a:off x="6635362" y="4949390"/>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67" name="TextBox 66">
            <a:extLst>
              <a:ext uri="{FF2B5EF4-FFF2-40B4-BE49-F238E27FC236}">
                <a16:creationId xmlns:a16="http://schemas.microsoft.com/office/drawing/2014/main" id="{A998FFA2-8AC5-F34D-D321-F4FB8CB5C02C}"/>
              </a:ext>
            </a:extLst>
          </p:cNvPr>
          <p:cNvSpPr txBox="1"/>
          <p:nvPr/>
        </p:nvSpPr>
        <p:spPr>
          <a:xfrm>
            <a:off x="6219985" y="4949390"/>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68" name="TextBox 67">
            <a:extLst>
              <a:ext uri="{FF2B5EF4-FFF2-40B4-BE49-F238E27FC236}">
                <a16:creationId xmlns:a16="http://schemas.microsoft.com/office/drawing/2014/main" id="{89DB5932-AE57-897D-33D8-8FABAF9657E5}"/>
              </a:ext>
            </a:extLst>
          </p:cNvPr>
          <p:cNvSpPr txBox="1"/>
          <p:nvPr/>
        </p:nvSpPr>
        <p:spPr>
          <a:xfrm>
            <a:off x="6639145" y="5251413"/>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69" name="TextBox 68">
            <a:extLst>
              <a:ext uri="{FF2B5EF4-FFF2-40B4-BE49-F238E27FC236}">
                <a16:creationId xmlns:a16="http://schemas.microsoft.com/office/drawing/2014/main" id="{70DDB1EF-4A25-44E9-B968-9A366271385D}"/>
              </a:ext>
            </a:extLst>
          </p:cNvPr>
          <p:cNvSpPr txBox="1"/>
          <p:nvPr/>
        </p:nvSpPr>
        <p:spPr>
          <a:xfrm>
            <a:off x="6223768" y="5251413"/>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71" name="TextBox 70">
            <a:extLst>
              <a:ext uri="{FF2B5EF4-FFF2-40B4-BE49-F238E27FC236}">
                <a16:creationId xmlns:a16="http://schemas.microsoft.com/office/drawing/2014/main" id="{ABA9E614-7004-599B-5D32-0D6E2F341E44}"/>
              </a:ext>
            </a:extLst>
          </p:cNvPr>
          <p:cNvSpPr txBox="1"/>
          <p:nvPr/>
        </p:nvSpPr>
        <p:spPr>
          <a:xfrm>
            <a:off x="6624436" y="4411242"/>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72" name="TextBox 71">
            <a:extLst>
              <a:ext uri="{FF2B5EF4-FFF2-40B4-BE49-F238E27FC236}">
                <a16:creationId xmlns:a16="http://schemas.microsoft.com/office/drawing/2014/main" id="{9694644A-A977-F3B6-DF68-F4C43BDECA2A}"/>
              </a:ext>
            </a:extLst>
          </p:cNvPr>
          <p:cNvSpPr txBox="1"/>
          <p:nvPr/>
        </p:nvSpPr>
        <p:spPr>
          <a:xfrm>
            <a:off x="6209059" y="4411242"/>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73" name="TextBox 72">
            <a:extLst>
              <a:ext uri="{FF2B5EF4-FFF2-40B4-BE49-F238E27FC236}">
                <a16:creationId xmlns:a16="http://schemas.microsoft.com/office/drawing/2014/main" id="{F2B92C70-9C39-AD9C-AF36-3CF4BC6E3128}"/>
              </a:ext>
            </a:extLst>
          </p:cNvPr>
          <p:cNvSpPr txBox="1"/>
          <p:nvPr/>
        </p:nvSpPr>
        <p:spPr>
          <a:xfrm>
            <a:off x="6246380" y="6321995"/>
            <a:ext cx="521478" cy="369332"/>
          </a:xfrm>
          <a:prstGeom prst="rect">
            <a:avLst/>
          </a:prstGeom>
          <a:noFill/>
        </p:spPr>
        <p:txBody>
          <a:bodyPr wrap="square" rtlCol="0">
            <a:spAutoFit/>
          </a:bodyPr>
          <a:lstStyle/>
          <a:p>
            <a:r>
              <a:rPr lang="en-US" dirty="0">
                <a:solidFill>
                  <a:schemeClr val="bg2">
                    <a:lumMod val="50000"/>
                  </a:schemeClr>
                </a:solidFill>
              </a:rPr>
              <a:t>0</a:t>
            </a:r>
            <a:endParaRPr lang="en-US" sz="1200" dirty="0">
              <a:solidFill>
                <a:schemeClr val="bg2">
                  <a:lumMod val="50000"/>
                </a:schemeClr>
              </a:solidFill>
            </a:endParaRPr>
          </a:p>
        </p:txBody>
      </p:sp>
      <p:sp>
        <p:nvSpPr>
          <p:cNvPr id="74" name="TextBox 73">
            <a:extLst>
              <a:ext uri="{FF2B5EF4-FFF2-40B4-BE49-F238E27FC236}">
                <a16:creationId xmlns:a16="http://schemas.microsoft.com/office/drawing/2014/main" id="{F38BFD77-668B-01A9-84D5-F0AC46030B3F}"/>
              </a:ext>
            </a:extLst>
          </p:cNvPr>
          <p:cNvSpPr txBox="1"/>
          <p:nvPr/>
        </p:nvSpPr>
        <p:spPr>
          <a:xfrm>
            <a:off x="6636107" y="6318513"/>
            <a:ext cx="521478" cy="369332"/>
          </a:xfrm>
          <a:prstGeom prst="rect">
            <a:avLst/>
          </a:prstGeom>
          <a:noFill/>
        </p:spPr>
        <p:txBody>
          <a:bodyPr wrap="square" rtlCol="0">
            <a:spAutoFit/>
          </a:bodyPr>
          <a:lstStyle/>
          <a:p>
            <a:r>
              <a:rPr lang="en-US" b="1" dirty="0">
                <a:solidFill>
                  <a:schemeClr val="accent2"/>
                </a:solidFill>
              </a:rPr>
              <a:t>1</a:t>
            </a:r>
            <a:endParaRPr lang="en-US" sz="12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p:cNvCxnSpPr>
          <p:nvPr/>
        </p:nvCxnSpPr>
        <p:spPr>
          <a:xfrm>
            <a:off x="5695031" y="5500335"/>
            <a:ext cx="377162" cy="12041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46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id="{973B244B-B8B6-193A-638D-4F9C8EED1492}"/>
              </a:ext>
            </a:extLst>
          </p:cNvPr>
          <p:cNvSpPr/>
          <p:nvPr/>
        </p:nvSpPr>
        <p:spPr>
          <a:xfrm>
            <a:off x="7978822" y="2715904"/>
            <a:ext cx="4338898" cy="4366214"/>
          </a:xfrm>
          <a:prstGeom prst="roundRect">
            <a:avLst>
              <a:gd name="adj" fmla="val 2409"/>
            </a:avLst>
          </a:prstGeom>
          <a:solidFill>
            <a:schemeClr val="bg1">
              <a:lumMod val="95000"/>
            </a:schemeClr>
          </a:solidFill>
          <a:ln>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3</a:t>
            </a:r>
            <a:br>
              <a:rPr lang="en-US" dirty="0"/>
            </a:br>
            <a:r>
              <a:rPr lang="en-US" dirty="0"/>
              <a:t>Effect of the EITC?</a:t>
            </a:r>
            <a:br>
              <a:rPr lang="en-US" dirty="0"/>
            </a:br>
            <a:r>
              <a:rPr lang="en-US" sz="2700" dirty="0" err="1"/>
              <a:t>Eissa</a:t>
            </a:r>
            <a:r>
              <a:rPr lang="en-US" sz="2700" dirty="0"/>
              <a:t> and Liebman (1996)</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38200" y="1749480"/>
            <a:ext cx="10515600" cy="1044429"/>
          </a:xfrm>
        </p:spPr>
        <p:txBody>
          <a:bodyPr/>
          <a:lstStyle/>
          <a:p>
            <a:r>
              <a:rPr lang="en-US" b="1" dirty="0"/>
              <a:t>Substantive question: </a:t>
            </a:r>
            <a:r>
              <a:rPr lang="en-US" dirty="0"/>
              <a:t>Does increasing the Earned Income Tax Credit (EITC) increase employment?</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63175" y="2987411"/>
            <a:ext cx="651808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Single, low-income women in the US</a:t>
            </a:r>
          </a:p>
          <a:p>
            <a:pPr lvl="1"/>
            <a:r>
              <a:rPr lang="en-US" sz="2000" dirty="0">
                <a:solidFill>
                  <a:schemeClr val="accent1"/>
                </a:solidFill>
              </a:rPr>
              <a:t>About 45,000 with children, 20,000 without</a:t>
            </a:r>
          </a:p>
          <a:p>
            <a:pPr lvl="1"/>
            <a:r>
              <a:rPr lang="en-US" sz="2000" dirty="0">
                <a:solidFill>
                  <a:schemeClr val="accent1"/>
                </a:solidFill>
              </a:rPr>
              <a:t>Before: 1984-1986; After: 1988-1990</a:t>
            </a:r>
          </a:p>
          <a:p>
            <a:r>
              <a:rPr lang="en-US" sz="2400" b="1" dirty="0"/>
              <a:t>Outcome: </a:t>
            </a:r>
            <a:r>
              <a:rPr lang="en-US" sz="2400" dirty="0"/>
              <a:t>Any employment</a:t>
            </a:r>
          </a:p>
          <a:p>
            <a:r>
              <a:rPr lang="en-US" sz="2400" b="1" dirty="0"/>
              <a:t>Treatment: </a:t>
            </a:r>
            <a:r>
              <a:rPr lang="en-US" sz="2400" dirty="0"/>
              <a:t>Change in EITC</a:t>
            </a:r>
          </a:p>
          <a:p>
            <a:r>
              <a:rPr lang="en-US" sz="2400" b="1" dirty="0"/>
              <a:t>Treatment pattern: </a:t>
            </a:r>
            <a:r>
              <a:rPr lang="en-US" sz="2400" dirty="0"/>
              <a:t>Block design</a:t>
            </a:r>
          </a:p>
          <a:p>
            <a:endParaRPr lang="en-US" sz="2400" dirty="0"/>
          </a:p>
        </p:txBody>
      </p:sp>
      <p:grpSp>
        <p:nvGrpSpPr>
          <p:cNvPr id="44" name="Group 43">
            <a:extLst>
              <a:ext uri="{FF2B5EF4-FFF2-40B4-BE49-F238E27FC236}">
                <a16:creationId xmlns:a16="http://schemas.microsoft.com/office/drawing/2014/main" id="{0E2F1C1D-BF8C-B333-AABF-3A28A8354A47}"/>
              </a:ext>
            </a:extLst>
          </p:cNvPr>
          <p:cNvGrpSpPr/>
          <p:nvPr/>
        </p:nvGrpSpPr>
        <p:grpSpPr>
          <a:xfrm>
            <a:off x="5360865" y="4115127"/>
            <a:ext cx="3223264" cy="2731537"/>
            <a:chOff x="5842723" y="5082073"/>
            <a:chExt cx="3223264" cy="2731537"/>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5842723" y="5348874"/>
              <a:ext cx="3223264" cy="2464736"/>
              <a:chOff x="744191" y="2951433"/>
              <a:chExt cx="3711712" cy="2889303"/>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3"/>
                <a:ext cx="1839883" cy="2482254"/>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744191" y="5443864"/>
                    <a:ext cx="3711712" cy="3968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𝑾</m:t>
                          </m:r>
                        </m:oMath>
                      </m:oMathPara>
                    </a14:m>
                    <a:endParaRPr lang="en-US" sz="16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744191" y="5443864"/>
                    <a:ext cx="3711712" cy="396872"/>
                  </a:xfrm>
                  <a:prstGeom prst="rect">
                    <a:avLst/>
                  </a:prstGeom>
                  <a:blipFill>
                    <a:blip r:embed="rId3"/>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082073"/>
              <a:ext cx="389850" cy="276999"/>
            </a:xfrm>
            <a:prstGeom prst="rect">
              <a:avLst/>
            </a:prstGeom>
            <a:noFill/>
          </p:spPr>
          <p:txBody>
            <a:bodyPr wrap="none" rtlCol="0">
              <a:spAutoFit/>
            </a:bodyPr>
            <a:lstStyle/>
            <a:p>
              <a:r>
                <a:rPr lang="en-US" sz="1200" dirty="0"/>
                <a:t>‘84</a:t>
              </a:r>
            </a:p>
          </p:txBody>
        </p:sp>
        <p:sp>
          <p:nvSpPr>
            <p:cNvPr id="43" name="TextBox 42">
              <a:extLst>
                <a:ext uri="{FF2B5EF4-FFF2-40B4-BE49-F238E27FC236}">
                  <a16:creationId xmlns:a16="http://schemas.microsoft.com/office/drawing/2014/main" id="{F2B3ACFA-6C3E-C707-0780-87A2C4D90B7A}"/>
                </a:ext>
              </a:extLst>
            </p:cNvPr>
            <p:cNvSpPr txBox="1"/>
            <p:nvPr/>
          </p:nvSpPr>
          <p:spPr>
            <a:xfrm>
              <a:off x="6779475" y="5089283"/>
              <a:ext cx="389850" cy="276999"/>
            </a:xfrm>
            <a:prstGeom prst="rect">
              <a:avLst/>
            </a:prstGeom>
            <a:noFill/>
          </p:spPr>
          <p:txBody>
            <a:bodyPr wrap="none" rtlCol="0">
              <a:spAutoFit/>
            </a:bodyPr>
            <a:lstStyle/>
            <a:p>
              <a:r>
                <a:rPr lang="en-US" sz="1200" dirty="0"/>
                <a:t>‘85</a:t>
              </a:r>
            </a:p>
          </p:txBody>
        </p:sp>
      </p:grpSp>
      <p:grpSp>
        <p:nvGrpSpPr>
          <p:cNvPr id="57" name="Group 56">
            <a:extLst>
              <a:ext uri="{FF2B5EF4-FFF2-40B4-BE49-F238E27FC236}">
                <a16:creationId xmlns:a16="http://schemas.microsoft.com/office/drawing/2014/main" id="{D417870C-9069-438B-2D69-A53BA14AB842}"/>
              </a:ext>
            </a:extLst>
          </p:cNvPr>
          <p:cNvGrpSpPr/>
          <p:nvPr/>
        </p:nvGrpSpPr>
        <p:grpSpPr>
          <a:xfrm>
            <a:off x="8305384" y="3445798"/>
            <a:ext cx="4012335" cy="3219130"/>
            <a:chOff x="8352430" y="2870054"/>
            <a:chExt cx="4012335" cy="3219130"/>
          </a:xfrm>
        </p:grpSpPr>
        <p:cxnSp>
          <p:nvCxnSpPr>
            <p:cNvPr id="15" name="Straight Connector 14">
              <a:extLst>
                <a:ext uri="{FF2B5EF4-FFF2-40B4-BE49-F238E27FC236}">
                  <a16:creationId xmlns:a16="http://schemas.microsoft.com/office/drawing/2014/main" id="{BDEE8815-D9C1-F7C1-870E-3221F386F3EA}"/>
                </a:ext>
              </a:extLst>
            </p:cNvPr>
            <p:cNvCxnSpPr/>
            <p:nvPr/>
          </p:nvCxnSpPr>
          <p:spPr>
            <a:xfrm flipH="1">
              <a:off x="8352430" y="5568288"/>
              <a:ext cx="3589361" cy="0"/>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5D9DE0-A90A-DD2E-A8AD-292094A1B659}"/>
                </a:ext>
              </a:extLst>
            </p:cNvPr>
            <p:cNvCxnSpPr>
              <a:cxnSpLocks/>
            </p:cNvCxnSpPr>
            <p:nvPr/>
          </p:nvCxnSpPr>
          <p:spPr>
            <a:xfrm>
              <a:off x="8352430" y="2870054"/>
              <a:ext cx="0" cy="2698234"/>
            </a:xfrm>
            <a:prstGeom prst="line">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A3A7AA6-DA99-B872-0EA5-E724F0317B5C}"/>
                </a:ext>
              </a:extLst>
            </p:cNvPr>
            <p:cNvCxnSpPr>
              <a:cxnSpLocks/>
            </p:cNvCxnSpPr>
            <p:nvPr/>
          </p:nvCxnSpPr>
          <p:spPr>
            <a:xfrm>
              <a:off x="10033379" y="3193576"/>
              <a:ext cx="1" cy="2526276"/>
            </a:xfrm>
            <a:prstGeom prst="line">
              <a:avLst/>
            </a:prstGeom>
            <a:ln>
              <a:solidFill>
                <a:schemeClr val="accent5"/>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71B098A-2DAD-86A8-3EF0-D6B8702F37C7}"/>
                </a:ext>
              </a:extLst>
            </p:cNvPr>
            <p:cNvSpPr txBox="1"/>
            <p:nvPr/>
          </p:nvSpPr>
          <p:spPr>
            <a:xfrm>
              <a:off x="9694184" y="5719852"/>
              <a:ext cx="1735990" cy="369332"/>
            </a:xfrm>
            <a:prstGeom prst="rect">
              <a:avLst/>
            </a:prstGeom>
            <a:noFill/>
          </p:spPr>
          <p:txBody>
            <a:bodyPr wrap="square" rtlCol="0">
              <a:spAutoFit/>
            </a:bodyPr>
            <a:lstStyle/>
            <a:p>
              <a:r>
                <a:rPr lang="en-US" dirty="0">
                  <a:solidFill>
                    <a:schemeClr val="accent5"/>
                  </a:solidFill>
                </a:rPr>
                <a:t>1986</a:t>
              </a:r>
            </a:p>
          </p:txBody>
        </p:sp>
        <p:sp>
          <p:nvSpPr>
            <p:cNvPr id="24" name="TextBox 23">
              <a:extLst>
                <a:ext uri="{FF2B5EF4-FFF2-40B4-BE49-F238E27FC236}">
                  <a16:creationId xmlns:a16="http://schemas.microsoft.com/office/drawing/2014/main" id="{3302EFBC-7790-4158-D71C-DB6F164AC670}"/>
                </a:ext>
              </a:extLst>
            </p:cNvPr>
            <p:cNvSpPr txBox="1"/>
            <p:nvPr/>
          </p:nvSpPr>
          <p:spPr>
            <a:xfrm>
              <a:off x="8401779" y="2945076"/>
              <a:ext cx="1588235" cy="1200329"/>
            </a:xfrm>
            <a:prstGeom prst="rect">
              <a:avLst/>
            </a:prstGeom>
            <a:noFill/>
          </p:spPr>
          <p:txBody>
            <a:bodyPr wrap="square" rtlCol="0">
              <a:spAutoFit/>
            </a:bodyPr>
            <a:lstStyle/>
            <a:p>
              <a:r>
                <a:rPr lang="en-US" dirty="0">
                  <a:solidFill>
                    <a:schemeClr val="accent1"/>
                  </a:solidFill>
                </a:rPr>
                <a:t>Amount of earned income you get to keep</a:t>
              </a:r>
            </a:p>
          </p:txBody>
        </p:sp>
        <p:sp>
          <p:nvSpPr>
            <p:cNvPr id="25" name="TextBox 24">
              <a:extLst>
                <a:ext uri="{FF2B5EF4-FFF2-40B4-BE49-F238E27FC236}">
                  <a16:creationId xmlns:a16="http://schemas.microsoft.com/office/drawing/2014/main" id="{8EA11364-A159-916F-4FB2-1613974E822E}"/>
                </a:ext>
              </a:extLst>
            </p:cNvPr>
            <p:cNvSpPr txBox="1"/>
            <p:nvPr/>
          </p:nvSpPr>
          <p:spPr>
            <a:xfrm>
              <a:off x="11430175" y="5649800"/>
              <a:ext cx="934590" cy="369332"/>
            </a:xfrm>
            <a:prstGeom prst="rect">
              <a:avLst/>
            </a:prstGeom>
            <a:noFill/>
          </p:spPr>
          <p:txBody>
            <a:bodyPr wrap="square" rtlCol="0">
              <a:spAutoFit/>
            </a:bodyPr>
            <a:lstStyle/>
            <a:p>
              <a:r>
                <a:rPr lang="en-US" dirty="0">
                  <a:solidFill>
                    <a:schemeClr val="accent1"/>
                  </a:solidFill>
                </a:rPr>
                <a:t>Time</a:t>
              </a:r>
            </a:p>
          </p:txBody>
        </p:sp>
      </p:grpSp>
      <p:sp>
        <p:nvSpPr>
          <p:cNvPr id="59" name="TextBox 58">
            <a:extLst>
              <a:ext uri="{FF2B5EF4-FFF2-40B4-BE49-F238E27FC236}">
                <a16:creationId xmlns:a16="http://schemas.microsoft.com/office/drawing/2014/main" id="{78DA4789-08BC-0386-EAF7-1A35780E316A}"/>
              </a:ext>
            </a:extLst>
          </p:cNvPr>
          <p:cNvSpPr txBox="1"/>
          <p:nvPr/>
        </p:nvSpPr>
        <p:spPr>
          <a:xfrm>
            <a:off x="8584129" y="2815145"/>
            <a:ext cx="2987548" cy="553998"/>
          </a:xfrm>
          <a:prstGeom prst="rect">
            <a:avLst/>
          </a:prstGeom>
          <a:noFill/>
        </p:spPr>
        <p:txBody>
          <a:bodyPr wrap="none" rtlCol="0">
            <a:spAutoFit/>
          </a:bodyPr>
          <a:lstStyle/>
          <a:p>
            <a:pPr algn="ctr"/>
            <a:r>
              <a:rPr lang="en-US" b="1" dirty="0"/>
              <a:t>1986 Expansion of EITC</a:t>
            </a:r>
          </a:p>
          <a:p>
            <a:pPr algn="ctr"/>
            <a:r>
              <a:rPr lang="en-US" sz="1200" dirty="0"/>
              <a:t>(Stylized graph: truth is more complicated)</a:t>
            </a:r>
          </a:p>
        </p:txBody>
      </p:sp>
      <p:sp>
        <p:nvSpPr>
          <p:cNvPr id="63" name="TextBox 62">
            <a:extLst>
              <a:ext uri="{FF2B5EF4-FFF2-40B4-BE49-F238E27FC236}">
                <a16:creationId xmlns:a16="http://schemas.microsoft.com/office/drawing/2014/main" id="{14874254-4616-EE01-94F2-D368A84F6B06}"/>
              </a:ext>
            </a:extLst>
          </p:cNvPr>
          <p:cNvSpPr txBox="1"/>
          <p:nvPr/>
        </p:nvSpPr>
        <p:spPr>
          <a:xfrm>
            <a:off x="6921926" y="6110930"/>
            <a:ext cx="897732" cy="369332"/>
          </a:xfrm>
          <a:prstGeom prst="rect">
            <a:avLst/>
          </a:prstGeom>
          <a:noFill/>
        </p:spPr>
        <p:txBody>
          <a:bodyPr wrap="square" rtlCol="0">
            <a:spAutoFit/>
          </a:bodyPr>
          <a:lstStyle/>
          <a:p>
            <a:r>
              <a:rPr lang="en-US" b="1" dirty="0">
                <a:solidFill>
                  <a:schemeClr val="accent2"/>
                </a:solidFill>
              </a:rPr>
              <a:t>1  1  1</a:t>
            </a:r>
            <a:endParaRPr lang="en-US" sz="12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p:cNvCxnSpPr>
          <p:nvPr/>
        </p:nvCxnSpPr>
        <p:spPr>
          <a:xfrm>
            <a:off x="5709679" y="5253151"/>
            <a:ext cx="377162" cy="12041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F2FD6EA-88A2-400A-0C13-E8A51E24BCA1}"/>
              </a:ext>
            </a:extLst>
          </p:cNvPr>
          <p:cNvCxnSpPr>
            <a:cxnSpLocks/>
          </p:cNvCxnSpPr>
          <p:nvPr/>
        </p:nvCxnSpPr>
        <p:spPr>
          <a:xfrm>
            <a:off x="8305384" y="5867479"/>
            <a:ext cx="3545040"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BB38F76-1655-806E-DFCB-9C4EA94E2779}"/>
              </a:ext>
            </a:extLst>
          </p:cNvPr>
          <p:cNvSpPr txBox="1"/>
          <p:nvPr/>
        </p:nvSpPr>
        <p:spPr>
          <a:xfrm>
            <a:off x="10362720" y="5313356"/>
            <a:ext cx="1680948" cy="584775"/>
          </a:xfrm>
          <a:prstGeom prst="rect">
            <a:avLst/>
          </a:prstGeom>
          <a:noFill/>
        </p:spPr>
        <p:txBody>
          <a:bodyPr wrap="square" rtlCol="0">
            <a:spAutoFit/>
          </a:bodyPr>
          <a:lstStyle/>
          <a:p>
            <a:pPr algn="ctr"/>
            <a:r>
              <a:rPr lang="en-US" sz="1600" dirty="0">
                <a:solidFill>
                  <a:schemeClr val="accent2"/>
                </a:solidFill>
              </a:rPr>
              <a:t>Single women with no children</a:t>
            </a:r>
          </a:p>
        </p:txBody>
      </p:sp>
      <p:cxnSp>
        <p:nvCxnSpPr>
          <p:cNvPr id="6" name="Straight Connector 5">
            <a:extLst>
              <a:ext uri="{FF2B5EF4-FFF2-40B4-BE49-F238E27FC236}">
                <a16:creationId xmlns:a16="http://schemas.microsoft.com/office/drawing/2014/main" id="{FDF17AE7-9A6D-43BB-B9A1-B173C84C055F}"/>
              </a:ext>
            </a:extLst>
          </p:cNvPr>
          <p:cNvCxnSpPr>
            <a:cxnSpLocks/>
          </p:cNvCxnSpPr>
          <p:nvPr/>
        </p:nvCxnSpPr>
        <p:spPr>
          <a:xfrm>
            <a:off x="8327544" y="5476774"/>
            <a:ext cx="1658789" cy="0"/>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1F10AAB-B816-6185-E938-F0F43F45CBA4}"/>
              </a:ext>
            </a:extLst>
          </p:cNvPr>
          <p:cNvCxnSpPr>
            <a:cxnSpLocks/>
          </p:cNvCxnSpPr>
          <p:nvPr/>
        </p:nvCxnSpPr>
        <p:spPr>
          <a:xfrm flipV="1">
            <a:off x="9986333" y="4727528"/>
            <a:ext cx="15008" cy="797592"/>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339771D-F3F3-1DF2-AC49-8D10F0068548}"/>
              </a:ext>
            </a:extLst>
          </p:cNvPr>
          <p:cNvCxnSpPr>
            <a:cxnSpLocks/>
          </p:cNvCxnSpPr>
          <p:nvPr/>
        </p:nvCxnSpPr>
        <p:spPr>
          <a:xfrm>
            <a:off x="10001341" y="4727528"/>
            <a:ext cx="1849083" cy="0"/>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65ACC11-16E6-51D9-594D-134483F5E494}"/>
              </a:ext>
            </a:extLst>
          </p:cNvPr>
          <p:cNvSpPr txBox="1"/>
          <p:nvPr/>
        </p:nvSpPr>
        <p:spPr>
          <a:xfrm>
            <a:off x="10136212" y="4112034"/>
            <a:ext cx="1759037" cy="584775"/>
          </a:xfrm>
          <a:prstGeom prst="rect">
            <a:avLst/>
          </a:prstGeom>
          <a:noFill/>
        </p:spPr>
        <p:txBody>
          <a:bodyPr wrap="square" rtlCol="0">
            <a:spAutoFit/>
          </a:bodyPr>
          <a:lstStyle/>
          <a:p>
            <a:pPr algn="ctr"/>
            <a:r>
              <a:rPr lang="en-US" sz="1600" dirty="0">
                <a:solidFill>
                  <a:schemeClr val="accent6"/>
                </a:solidFill>
              </a:rPr>
              <a:t>Single women with children</a:t>
            </a:r>
          </a:p>
        </p:txBody>
      </p:sp>
      <p:sp>
        <p:nvSpPr>
          <p:cNvPr id="10" name="TextBox 9">
            <a:extLst>
              <a:ext uri="{FF2B5EF4-FFF2-40B4-BE49-F238E27FC236}">
                <a16:creationId xmlns:a16="http://schemas.microsoft.com/office/drawing/2014/main" id="{9E0AAE1C-B1C9-3C1F-CD61-1327E6538DB4}"/>
              </a:ext>
            </a:extLst>
          </p:cNvPr>
          <p:cNvSpPr txBox="1"/>
          <p:nvPr/>
        </p:nvSpPr>
        <p:spPr>
          <a:xfrm>
            <a:off x="6565501" y="4125562"/>
            <a:ext cx="389850" cy="276999"/>
          </a:xfrm>
          <a:prstGeom prst="rect">
            <a:avLst/>
          </a:prstGeom>
          <a:noFill/>
        </p:spPr>
        <p:txBody>
          <a:bodyPr wrap="none" rtlCol="0">
            <a:spAutoFit/>
          </a:bodyPr>
          <a:lstStyle/>
          <a:p>
            <a:r>
              <a:rPr lang="en-US" sz="1200" dirty="0"/>
              <a:t>‘86</a:t>
            </a:r>
          </a:p>
        </p:txBody>
      </p:sp>
      <p:sp>
        <p:nvSpPr>
          <p:cNvPr id="11" name="TextBox 10">
            <a:extLst>
              <a:ext uri="{FF2B5EF4-FFF2-40B4-BE49-F238E27FC236}">
                <a16:creationId xmlns:a16="http://schemas.microsoft.com/office/drawing/2014/main" id="{74D7F4BD-EE69-6351-8BE8-8D5064831968}"/>
              </a:ext>
            </a:extLst>
          </p:cNvPr>
          <p:cNvSpPr txBox="1"/>
          <p:nvPr/>
        </p:nvSpPr>
        <p:spPr>
          <a:xfrm>
            <a:off x="6846874" y="4127422"/>
            <a:ext cx="389850" cy="276999"/>
          </a:xfrm>
          <a:prstGeom prst="rect">
            <a:avLst/>
          </a:prstGeom>
          <a:noFill/>
        </p:spPr>
        <p:txBody>
          <a:bodyPr wrap="none" rtlCol="0">
            <a:spAutoFit/>
          </a:bodyPr>
          <a:lstStyle/>
          <a:p>
            <a:r>
              <a:rPr lang="en-US" sz="1200" dirty="0"/>
              <a:t>‘88</a:t>
            </a:r>
          </a:p>
        </p:txBody>
      </p:sp>
      <p:sp>
        <p:nvSpPr>
          <p:cNvPr id="14" name="TextBox 13">
            <a:extLst>
              <a:ext uri="{FF2B5EF4-FFF2-40B4-BE49-F238E27FC236}">
                <a16:creationId xmlns:a16="http://schemas.microsoft.com/office/drawing/2014/main" id="{FFA49D4C-07CC-FDD0-67F9-D3EF8286E153}"/>
              </a:ext>
            </a:extLst>
          </p:cNvPr>
          <p:cNvSpPr txBox="1"/>
          <p:nvPr/>
        </p:nvSpPr>
        <p:spPr>
          <a:xfrm>
            <a:off x="7109089" y="4130246"/>
            <a:ext cx="389850" cy="276999"/>
          </a:xfrm>
          <a:prstGeom prst="rect">
            <a:avLst/>
          </a:prstGeom>
          <a:noFill/>
        </p:spPr>
        <p:txBody>
          <a:bodyPr wrap="none" rtlCol="0">
            <a:spAutoFit/>
          </a:bodyPr>
          <a:lstStyle/>
          <a:p>
            <a:r>
              <a:rPr lang="en-US" sz="1200" dirty="0"/>
              <a:t>‘89</a:t>
            </a:r>
          </a:p>
        </p:txBody>
      </p:sp>
      <p:sp>
        <p:nvSpPr>
          <p:cNvPr id="18" name="TextBox 17">
            <a:extLst>
              <a:ext uri="{FF2B5EF4-FFF2-40B4-BE49-F238E27FC236}">
                <a16:creationId xmlns:a16="http://schemas.microsoft.com/office/drawing/2014/main" id="{6ED407C8-45DB-C950-4933-2BD9D8DE1B8E}"/>
              </a:ext>
            </a:extLst>
          </p:cNvPr>
          <p:cNvSpPr txBox="1"/>
          <p:nvPr/>
        </p:nvSpPr>
        <p:spPr>
          <a:xfrm>
            <a:off x="7389788" y="4125998"/>
            <a:ext cx="389850" cy="276999"/>
          </a:xfrm>
          <a:prstGeom prst="rect">
            <a:avLst/>
          </a:prstGeom>
          <a:noFill/>
        </p:spPr>
        <p:txBody>
          <a:bodyPr wrap="none" rtlCol="0">
            <a:spAutoFit/>
          </a:bodyPr>
          <a:lstStyle/>
          <a:p>
            <a:r>
              <a:rPr lang="en-US" sz="1200" dirty="0"/>
              <a:t>‘90</a:t>
            </a:r>
          </a:p>
        </p:txBody>
      </p:sp>
      <p:sp>
        <p:nvSpPr>
          <p:cNvPr id="20" name="TextBox 19">
            <a:extLst>
              <a:ext uri="{FF2B5EF4-FFF2-40B4-BE49-F238E27FC236}">
                <a16:creationId xmlns:a16="http://schemas.microsoft.com/office/drawing/2014/main" id="{42C7DB62-89FD-9626-3EB1-250BA2AD8000}"/>
              </a:ext>
            </a:extLst>
          </p:cNvPr>
          <p:cNvSpPr txBox="1"/>
          <p:nvPr/>
        </p:nvSpPr>
        <p:spPr>
          <a:xfrm>
            <a:off x="6917809" y="5800423"/>
            <a:ext cx="897732" cy="369332"/>
          </a:xfrm>
          <a:prstGeom prst="rect">
            <a:avLst/>
          </a:prstGeom>
          <a:noFill/>
        </p:spPr>
        <p:txBody>
          <a:bodyPr wrap="square" rtlCol="0">
            <a:spAutoFit/>
          </a:bodyPr>
          <a:lstStyle/>
          <a:p>
            <a:r>
              <a:rPr lang="en-US" b="1" dirty="0">
                <a:solidFill>
                  <a:schemeClr val="accent2"/>
                </a:solidFill>
              </a:rPr>
              <a:t>1  1  1</a:t>
            </a:r>
            <a:endParaRPr lang="en-US" sz="1200" b="1" dirty="0">
              <a:solidFill>
                <a:schemeClr val="accent2"/>
              </a:solidFill>
            </a:endParaRPr>
          </a:p>
        </p:txBody>
      </p:sp>
      <p:sp>
        <p:nvSpPr>
          <p:cNvPr id="22" name="TextBox 21">
            <a:extLst>
              <a:ext uri="{FF2B5EF4-FFF2-40B4-BE49-F238E27FC236}">
                <a16:creationId xmlns:a16="http://schemas.microsoft.com/office/drawing/2014/main" id="{CD53E706-AC2E-D9F6-FCF0-0971B1476DC9}"/>
              </a:ext>
            </a:extLst>
          </p:cNvPr>
          <p:cNvSpPr txBox="1"/>
          <p:nvPr/>
        </p:nvSpPr>
        <p:spPr>
          <a:xfrm>
            <a:off x="6921926" y="5500335"/>
            <a:ext cx="897732" cy="369332"/>
          </a:xfrm>
          <a:prstGeom prst="rect">
            <a:avLst/>
          </a:prstGeom>
          <a:noFill/>
        </p:spPr>
        <p:txBody>
          <a:bodyPr wrap="square" rtlCol="0">
            <a:spAutoFit/>
          </a:bodyPr>
          <a:lstStyle/>
          <a:p>
            <a:r>
              <a:rPr lang="en-US" b="1" dirty="0">
                <a:solidFill>
                  <a:schemeClr val="accent2"/>
                </a:solidFill>
              </a:rPr>
              <a:t>1  1  1</a:t>
            </a:r>
            <a:endParaRPr lang="en-US" sz="1200" b="1" dirty="0">
              <a:solidFill>
                <a:schemeClr val="accent2"/>
              </a:solidFill>
            </a:endParaRPr>
          </a:p>
        </p:txBody>
      </p:sp>
      <p:sp>
        <p:nvSpPr>
          <p:cNvPr id="28" name="TextBox 27">
            <a:extLst>
              <a:ext uri="{FF2B5EF4-FFF2-40B4-BE49-F238E27FC236}">
                <a16:creationId xmlns:a16="http://schemas.microsoft.com/office/drawing/2014/main" id="{718AD3D1-9ED2-E843-F07C-CC338C5E7DA5}"/>
              </a:ext>
            </a:extLst>
          </p:cNvPr>
          <p:cNvSpPr txBox="1"/>
          <p:nvPr/>
        </p:nvSpPr>
        <p:spPr>
          <a:xfrm>
            <a:off x="6917809" y="5197555"/>
            <a:ext cx="897732" cy="369332"/>
          </a:xfrm>
          <a:prstGeom prst="rect">
            <a:avLst/>
          </a:prstGeom>
          <a:noFill/>
        </p:spPr>
        <p:txBody>
          <a:bodyPr wrap="square" rtlCol="0">
            <a:spAutoFit/>
          </a:bodyPr>
          <a:lstStyle/>
          <a:p>
            <a:r>
              <a:rPr lang="en-US" b="1" dirty="0">
                <a:solidFill>
                  <a:schemeClr val="accent2"/>
                </a:solidFill>
              </a:rPr>
              <a:t>1  1  1</a:t>
            </a:r>
            <a:endParaRPr lang="en-US" sz="1200" b="1" dirty="0">
              <a:solidFill>
                <a:schemeClr val="accent2"/>
              </a:solidFill>
            </a:endParaRPr>
          </a:p>
        </p:txBody>
      </p:sp>
      <p:sp>
        <p:nvSpPr>
          <p:cNvPr id="29" name="TextBox 28">
            <a:extLst>
              <a:ext uri="{FF2B5EF4-FFF2-40B4-BE49-F238E27FC236}">
                <a16:creationId xmlns:a16="http://schemas.microsoft.com/office/drawing/2014/main" id="{7290A239-C45D-692D-3030-C9136485A9C8}"/>
              </a:ext>
            </a:extLst>
          </p:cNvPr>
          <p:cNvSpPr txBox="1"/>
          <p:nvPr/>
        </p:nvSpPr>
        <p:spPr>
          <a:xfrm>
            <a:off x="6924359" y="4413102"/>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31" name="TextBox 30">
            <a:extLst>
              <a:ext uri="{FF2B5EF4-FFF2-40B4-BE49-F238E27FC236}">
                <a16:creationId xmlns:a16="http://schemas.microsoft.com/office/drawing/2014/main" id="{F90B8216-44DA-4650-6DAC-28016B6FE272}"/>
              </a:ext>
            </a:extLst>
          </p:cNvPr>
          <p:cNvSpPr txBox="1"/>
          <p:nvPr/>
        </p:nvSpPr>
        <p:spPr>
          <a:xfrm>
            <a:off x="6933482" y="4694094"/>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36" name="TextBox 35">
            <a:extLst>
              <a:ext uri="{FF2B5EF4-FFF2-40B4-BE49-F238E27FC236}">
                <a16:creationId xmlns:a16="http://schemas.microsoft.com/office/drawing/2014/main" id="{AE2412AF-C890-DA07-48ED-26C86BEF733B}"/>
              </a:ext>
            </a:extLst>
          </p:cNvPr>
          <p:cNvSpPr txBox="1"/>
          <p:nvPr/>
        </p:nvSpPr>
        <p:spPr>
          <a:xfrm>
            <a:off x="6929526" y="4948600"/>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nvGrpSpPr>
          <p:cNvPr id="41" name="Group 40">
            <a:extLst>
              <a:ext uri="{FF2B5EF4-FFF2-40B4-BE49-F238E27FC236}">
                <a16:creationId xmlns:a16="http://schemas.microsoft.com/office/drawing/2014/main" id="{DDB8454E-7174-EC4A-36EA-14765010FF10}"/>
              </a:ext>
            </a:extLst>
          </p:cNvPr>
          <p:cNvGrpSpPr/>
          <p:nvPr/>
        </p:nvGrpSpPr>
        <p:grpSpPr>
          <a:xfrm>
            <a:off x="6129739" y="4403639"/>
            <a:ext cx="910848" cy="911029"/>
            <a:chOff x="6129739" y="4403639"/>
            <a:chExt cx="910848" cy="911029"/>
          </a:xfrm>
        </p:grpSpPr>
        <p:sp>
          <p:nvSpPr>
            <p:cNvPr id="72" name="TextBox 71">
              <a:extLst>
                <a:ext uri="{FF2B5EF4-FFF2-40B4-BE49-F238E27FC236}">
                  <a16:creationId xmlns:a16="http://schemas.microsoft.com/office/drawing/2014/main" id="{9694644A-A977-F3B6-DF68-F4C43BDECA2A}"/>
                </a:ext>
              </a:extLst>
            </p:cNvPr>
            <p:cNvSpPr txBox="1"/>
            <p:nvPr/>
          </p:nvSpPr>
          <p:spPr>
            <a:xfrm>
              <a:off x="6129739"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37" name="TextBox 36">
              <a:extLst>
                <a:ext uri="{FF2B5EF4-FFF2-40B4-BE49-F238E27FC236}">
                  <a16:creationId xmlns:a16="http://schemas.microsoft.com/office/drawing/2014/main" id="{345CF8DC-2C1C-9642-FD98-0F68C4D0590C}"/>
                </a:ext>
              </a:extLst>
            </p:cNvPr>
            <p:cNvSpPr txBox="1"/>
            <p:nvPr/>
          </p:nvSpPr>
          <p:spPr>
            <a:xfrm>
              <a:off x="6140558" y="4691351"/>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40" name="TextBox 39">
              <a:extLst>
                <a:ext uri="{FF2B5EF4-FFF2-40B4-BE49-F238E27FC236}">
                  <a16:creationId xmlns:a16="http://schemas.microsoft.com/office/drawing/2014/main" id="{A2727907-51C9-CE79-3B76-C8CE0559324A}"/>
                </a:ext>
              </a:extLst>
            </p:cNvPr>
            <p:cNvSpPr txBox="1"/>
            <p:nvPr/>
          </p:nvSpPr>
          <p:spPr>
            <a:xfrm>
              <a:off x="6136190" y="4945336"/>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grpSp>
        <p:nvGrpSpPr>
          <p:cNvPr id="46" name="Group 45">
            <a:extLst>
              <a:ext uri="{FF2B5EF4-FFF2-40B4-BE49-F238E27FC236}">
                <a16:creationId xmlns:a16="http://schemas.microsoft.com/office/drawing/2014/main" id="{BA285EB2-7A61-B328-59FB-1E463B65C88B}"/>
              </a:ext>
            </a:extLst>
          </p:cNvPr>
          <p:cNvGrpSpPr/>
          <p:nvPr/>
        </p:nvGrpSpPr>
        <p:grpSpPr>
          <a:xfrm>
            <a:off x="6136189" y="5255653"/>
            <a:ext cx="910848" cy="911029"/>
            <a:chOff x="6129739" y="4403639"/>
            <a:chExt cx="910848" cy="911029"/>
          </a:xfrm>
        </p:grpSpPr>
        <p:sp>
          <p:nvSpPr>
            <p:cNvPr id="48" name="TextBox 47">
              <a:extLst>
                <a:ext uri="{FF2B5EF4-FFF2-40B4-BE49-F238E27FC236}">
                  <a16:creationId xmlns:a16="http://schemas.microsoft.com/office/drawing/2014/main" id="{36AEE6C9-0656-5DD2-CBA9-D00A97B9C6EF}"/>
                </a:ext>
              </a:extLst>
            </p:cNvPr>
            <p:cNvSpPr txBox="1"/>
            <p:nvPr/>
          </p:nvSpPr>
          <p:spPr>
            <a:xfrm>
              <a:off x="6129739"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50" name="TextBox 49">
              <a:extLst>
                <a:ext uri="{FF2B5EF4-FFF2-40B4-BE49-F238E27FC236}">
                  <a16:creationId xmlns:a16="http://schemas.microsoft.com/office/drawing/2014/main" id="{B05803FA-5D7A-40D4-B7E8-E60D09DD274A}"/>
                </a:ext>
              </a:extLst>
            </p:cNvPr>
            <p:cNvSpPr txBox="1"/>
            <p:nvPr/>
          </p:nvSpPr>
          <p:spPr>
            <a:xfrm>
              <a:off x="6140558" y="4691351"/>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51" name="TextBox 50">
              <a:extLst>
                <a:ext uri="{FF2B5EF4-FFF2-40B4-BE49-F238E27FC236}">
                  <a16:creationId xmlns:a16="http://schemas.microsoft.com/office/drawing/2014/main" id="{B675FDE2-F83B-D96E-CF2F-30F503777CDD}"/>
                </a:ext>
              </a:extLst>
            </p:cNvPr>
            <p:cNvSpPr txBox="1"/>
            <p:nvPr/>
          </p:nvSpPr>
          <p:spPr>
            <a:xfrm>
              <a:off x="6136190" y="4945336"/>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sp>
        <p:nvSpPr>
          <p:cNvPr id="53" name="TextBox 52">
            <a:extLst>
              <a:ext uri="{FF2B5EF4-FFF2-40B4-BE49-F238E27FC236}">
                <a16:creationId xmlns:a16="http://schemas.microsoft.com/office/drawing/2014/main" id="{4D75AD53-5472-AB72-8D1E-EA3A2251F225}"/>
              </a:ext>
            </a:extLst>
          </p:cNvPr>
          <p:cNvSpPr txBox="1"/>
          <p:nvPr/>
        </p:nvSpPr>
        <p:spPr>
          <a:xfrm>
            <a:off x="6159921" y="6084318"/>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Tree>
    <p:extLst>
      <p:ext uri="{BB962C8B-B14F-4D97-AF65-F5344CB8AC3E}">
        <p14:creationId xmlns:p14="http://schemas.microsoft.com/office/powerpoint/2010/main" val="158967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051B97-72D0-B1D8-B918-0CBA1D88AE4F}"/>
              </a:ext>
            </a:extLst>
          </p:cNvPr>
          <p:cNvPicPr>
            <a:picLocks noChangeAspect="1"/>
          </p:cNvPicPr>
          <p:nvPr/>
        </p:nvPicPr>
        <p:blipFill>
          <a:blip r:embed="rId3"/>
          <a:stretch>
            <a:fillRect/>
          </a:stretch>
        </p:blipFill>
        <p:spPr>
          <a:xfrm>
            <a:off x="7349083" y="2491753"/>
            <a:ext cx="5293117" cy="4086286"/>
          </a:xfrm>
          <a:prstGeom prst="rect">
            <a:avLst/>
          </a:prstGeom>
        </p:spPr>
      </p:pic>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4</a:t>
            </a:r>
            <a:br>
              <a:rPr lang="en-US" dirty="0"/>
            </a:br>
            <a:r>
              <a:rPr lang="en-US" dirty="0"/>
              <a:t>Effect of terrorism?</a:t>
            </a:r>
            <a:br>
              <a:rPr lang="en-US" dirty="0"/>
            </a:br>
            <a:r>
              <a:rPr lang="en-US" sz="2700" dirty="0"/>
              <a:t>Abadie and </a:t>
            </a:r>
            <a:r>
              <a:rPr lang="en-US" sz="2700" dirty="0" err="1"/>
              <a:t>Gardeazabal</a:t>
            </a:r>
            <a:r>
              <a:rPr lang="en-US" sz="2700" dirty="0"/>
              <a:t> (2003)</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38200" y="1749480"/>
            <a:ext cx="10515600" cy="1044429"/>
          </a:xfrm>
        </p:spPr>
        <p:txBody>
          <a:bodyPr/>
          <a:lstStyle/>
          <a:p>
            <a:r>
              <a:rPr lang="en-US" b="1" dirty="0"/>
              <a:t>Substantive question: </a:t>
            </a:r>
            <a:r>
              <a:rPr lang="en-US" dirty="0"/>
              <a:t>Did terrorism in the Basque region lower per-capita GDP?</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63175" y="2987411"/>
            <a:ext cx="651808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Regions of Spain</a:t>
            </a:r>
          </a:p>
          <a:p>
            <a:pPr lvl="1"/>
            <a:r>
              <a:rPr lang="en-US" sz="2000" dirty="0">
                <a:solidFill>
                  <a:schemeClr val="accent1"/>
                </a:solidFill>
              </a:rPr>
              <a:t>1 region (Basque) “treated”; 16 others “untreated”</a:t>
            </a:r>
          </a:p>
          <a:p>
            <a:pPr lvl="1"/>
            <a:r>
              <a:rPr lang="en-US" sz="2000" dirty="0">
                <a:solidFill>
                  <a:schemeClr val="accent1"/>
                </a:solidFill>
              </a:rPr>
              <a:t>Data from 1955 to 2000</a:t>
            </a:r>
          </a:p>
          <a:p>
            <a:r>
              <a:rPr lang="en-US" sz="2400" b="1" dirty="0"/>
              <a:t>Outcome: </a:t>
            </a:r>
            <a:r>
              <a:rPr lang="en-US" sz="2400" dirty="0"/>
              <a:t>GDP</a:t>
            </a:r>
          </a:p>
          <a:p>
            <a:r>
              <a:rPr lang="en-US" sz="2400" b="1" dirty="0"/>
              <a:t>Treatment: </a:t>
            </a:r>
            <a:r>
              <a:rPr lang="en-US" sz="2400" dirty="0"/>
              <a:t>ETA’s terrorist activities*</a:t>
            </a:r>
          </a:p>
          <a:p>
            <a:r>
              <a:rPr lang="en-US" sz="2400" b="1" dirty="0"/>
              <a:t>Treatment pattern: </a:t>
            </a:r>
            <a:r>
              <a:rPr lang="en-US" sz="2400" dirty="0"/>
              <a:t>Single treated unit</a:t>
            </a:r>
          </a:p>
          <a:p>
            <a:endParaRPr lang="en-US" sz="2400" dirty="0"/>
          </a:p>
        </p:txBody>
      </p:sp>
      <p:sp>
        <p:nvSpPr>
          <p:cNvPr id="32" name="Freeform 31">
            <a:extLst>
              <a:ext uri="{FF2B5EF4-FFF2-40B4-BE49-F238E27FC236}">
                <a16:creationId xmlns:a16="http://schemas.microsoft.com/office/drawing/2014/main" id="{21BFF7C9-844F-7442-28B1-ADF2EA9366BE}"/>
              </a:ext>
            </a:extLst>
          </p:cNvPr>
          <p:cNvSpPr/>
          <p:nvPr/>
        </p:nvSpPr>
        <p:spPr>
          <a:xfrm>
            <a:off x="7753958" y="2514386"/>
            <a:ext cx="4944533" cy="3942080"/>
          </a:xfrm>
          <a:custGeom>
            <a:avLst/>
            <a:gdLst>
              <a:gd name="connsiteX0" fmla="*/ 2993813 w 4944533"/>
              <a:gd name="connsiteY0" fmla="*/ 419947 h 3942080"/>
              <a:gd name="connsiteX1" fmla="*/ 2939626 w 4944533"/>
              <a:gd name="connsiteY1" fmla="*/ 494453 h 3942080"/>
              <a:gd name="connsiteX2" fmla="*/ 2851573 w 4944533"/>
              <a:gd name="connsiteY2" fmla="*/ 501227 h 3942080"/>
              <a:gd name="connsiteX3" fmla="*/ 2661920 w 4944533"/>
              <a:gd name="connsiteY3" fmla="*/ 765387 h 3942080"/>
              <a:gd name="connsiteX4" fmla="*/ 2641600 w 4944533"/>
              <a:gd name="connsiteY4" fmla="*/ 758613 h 3942080"/>
              <a:gd name="connsiteX5" fmla="*/ 2661920 w 4944533"/>
              <a:gd name="connsiteY5" fmla="*/ 853440 h 3942080"/>
              <a:gd name="connsiteX6" fmla="*/ 2600960 w 4944533"/>
              <a:gd name="connsiteY6" fmla="*/ 839893 h 3942080"/>
              <a:gd name="connsiteX7" fmla="*/ 2458720 w 4944533"/>
              <a:gd name="connsiteY7" fmla="*/ 765387 h 3942080"/>
              <a:gd name="connsiteX8" fmla="*/ 2458720 w 4944533"/>
              <a:gd name="connsiteY8" fmla="*/ 704427 h 3942080"/>
              <a:gd name="connsiteX9" fmla="*/ 2370666 w 4944533"/>
              <a:gd name="connsiteY9" fmla="*/ 690880 h 3942080"/>
              <a:gd name="connsiteX10" fmla="*/ 2404533 w 4944533"/>
              <a:gd name="connsiteY10" fmla="*/ 562187 h 3942080"/>
              <a:gd name="connsiteX11" fmla="*/ 2336800 w 4944533"/>
              <a:gd name="connsiteY11" fmla="*/ 528320 h 3942080"/>
              <a:gd name="connsiteX12" fmla="*/ 2309706 w 4944533"/>
              <a:gd name="connsiteY12" fmla="*/ 304800 h 3942080"/>
              <a:gd name="connsiteX13" fmla="*/ 1916853 w 4944533"/>
              <a:gd name="connsiteY13" fmla="*/ 60960 h 3942080"/>
              <a:gd name="connsiteX14" fmla="*/ 555413 w 4944533"/>
              <a:gd name="connsiteY14" fmla="*/ 0 h 3942080"/>
              <a:gd name="connsiteX15" fmla="*/ 0 w 4944533"/>
              <a:gd name="connsiteY15" fmla="*/ 453813 h 3942080"/>
              <a:gd name="connsiteX16" fmla="*/ 13546 w 4944533"/>
              <a:gd name="connsiteY16" fmla="*/ 1110827 h 3942080"/>
              <a:gd name="connsiteX17" fmla="*/ 738293 w 4944533"/>
              <a:gd name="connsiteY17" fmla="*/ 1293707 h 3942080"/>
              <a:gd name="connsiteX18" fmla="*/ 555413 w 4944533"/>
              <a:gd name="connsiteY18" fmla="*/ 2404533 h 3942080"/>
              <a:gd name="connsiteX19" fmla="*/ 494453 w 4944533"/>
              <a:gd name="connsiteY19" fmla="*/ 3102187 h 3942080"/>
              <a:gd name="connsiteX20" fmla="*/ 826346 w 4944533"/>
              <a:gd name="connsiteY20" fmla="*/ 3942080 h 3942080"/>
              <a:gd name="connsiteX21" fmla="*/ 2032000 w 4944533"/>
              <a:gd name="connsiteY21" fmla="*/ 3942080 h 3942080"/>
              <a:gd name="connsiteX22" fmla="*/ 2749973 w 4944533"/>
              <a:gd name="connsiteY22" fmla="*/ 3508587 h 3942080"/>
              <a:gd name="connsiteX23" fmla="*/ 4009813 w 4944533"/>
              <a:gd name="connsiteY23" fmla="*/ 2898987 h 3942080"/>
              <a:gd name="connsiteX24" fmla="*/ 4944533 w 4944533"/>
              <a:gd name="connsiteY24" fmla="*/ 846667 h 3942080"/>
              <a:gd name="connsiteX25" fmla="*/ 4700693 w 4944533"/>
              <a:gd name="connsiteY25" fmla="*/ 460587 h 3942080"/>
              <a:gd name="connsiteX26" fmla="*/ 2993813 w 4944533"/>
              <a:gd name="connsiteY26" fmla="*/ 419947 h 394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4533" h="3942080">
                <a:moveTo>
                  <a:pt x="2993813" y="419947"/>
                </a:moveTo>
                <a:lnTo>
                  <a:pt x="2939626" y="494453"/>
                </a:lnTo>
                <a:lnTo>
                  <a:pt x="2851573" y="501227"/>
                </a:lnTo>
                <a:lnTo>
                  <a:pt x="2661920" y="765387"/>
                </a:lnTo>
                <a:lnTo>
                  <a:pt x="2641600" y="758613"/>
                </a:lnTo>
                <a:lnTo>
                  <a:pt x="2661920" y="853440"/>
                </a:lnTo>
                <a:lnTo>
                  <a:pt x="2600960" y="839893"/>
                </a:lnTo>
                <a:lnTo>
                  <a:pt x="2458720" y="765387"/>
                </a:lnTo>
                <a:lnTo>
                  <a:pt x="2458720" y="704427"/>
                </a:lnTo>
                <a:lnTo>
                  <a:pt x="2370666" y="690880"/>
                </a:lnTo>
                <a:lnTo>
                  <a:pt x="2404533" y="562187"/>
                </a:lnTo>
                <a:lnTo>
                  <a:pt x="2336800" y="528320"/>
                </a:lnTo>
                <a:lnTo>
                  <a:pt x="2309706" y="304800"/>
                </a:lnTo>
                <a:lnTo>
                  <a:pt x="1916853" y="60960"/>
                </a:lnTo>
                <a:lnTo>
                  <a:pt x="555413" y="0"/>
                </a:lnTo>
                <a:lnTo>
                  <a:pt x="0" y="453813"/>
                </a:lnTo>
                <a:lnTo>
                  <a:pt x="13546" y="1110827"/>
                </a:lnTo>
                <a:lnTo>
                  <a:pt x="738293" y="1293707"/>
                </a:lnTo>
                <a:lnTo>
                  <a:pt x="555413" y="2404533"/>
                </a:lnTo>
                <a:lnTo>
                  <a:pt x="494453" y="3102187"/>
                </a:lnTo>
                <a:lnTo>
                  <a:pt x="826346" y="3942080"/>
                </a:lnTo>
                <a:lnTo>
                  <a:pt x="2032000" y="3942080"/>
                </a:lnTo>
                <a:lnTo>
                  <a:pt x="2749973" y="3508587"/>
                </a:lnTo>
                <a:lnTo>
                  <a:pt x="4009813" y="2898987"/>
                </a:lnTo>
                <a:lnTo>
                  <a:pt x="4944533" y="846667"/>
                </a:lnTo>
                <a:lnTo>
                  <a:pt x="4700693" y="460587"/>
                </a:lnTo>
                <a:lnTo>
                  <a:pt x="2993813" y="419947"/>
                </a:lnTo>
                <a:close/>
              </a:path>
            </a:pathLst>
          </a:custGeom>
          <a:solidFill>
            <a:schemeClr val="bg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B3A9407B-A588-5FB9-25EC-CBAD039A73EF}"/>
              </a:ext>
            </a:extLst>
          </p:cNvPr>
          <p:cNvSpPr/>
          <p:nvPr/>
        </p:nvSpPr>
        <p:spPr>
          <a:xfrm>
            <a:off x="10037473" y="2861002"/>
            <a:ext cx="652130" cy="489098"/>
          </a:xfrm>
          <a:custGeom>
            <a:avLst/>
            <a:gdLst>
              <a:gd name="connsiteX0" fmla="*/ 0 w 652130"/>
              <a:gd name="connsiteY0" fmla="*/ 0 h 489098"/>
              <a:gd name="connsiteX1" fmla="*/ 85061 w 652130"/>
              <a:gd name="connsiteY1" fmla="*/ 77972 h 489098"/>
              <a:gd name="connsiteX2" fmla="*/ 155944 w 652130"/>
              <a:gd name="connsiteY2" fmla="*/ 49619 h 489098"/>
              <a:gd name="connsiteX3" fmla="*/ 248093 w 652130"/>
              <a:gd name="connsiteY3" fmla="*/ 28354 h 489098"/>
              <a:gd name="connsiteX4" fmla="*/ 333154 w 652130"/>
              <a:gd name="connsiteY4" fmla="*/ 92149 h 489098"/>
              <a:gd name="connsiteX5" fmla="*/ 404037 w 652130"/>
              <a:gd name="connsiteY5" fmla="*/ 99237 h 489098"/>
              <a:gd name="connsiteX6" fmla="*/ 482009 w 652130"/>
              <a:gd name="connsiteY6" fmla="*/ 85061 h 489098"/>
              <a:gd name="connsiteX7" fmla="*/ 588335 w 652130"/>
              <a:gd name="connsiteY7" fmla="*/ 63796 h 489098"/>
              <a:gd name="connsiteX8" fmla="*/ 652130 w 652130"/>
              <a:gd name="connsiteY8" fmla="*/ 92149 h 489098"/>
              <a:gd name="connsiteX9" fmla="*/ 609600 w 652130"/>
              <a:gd name="connsiteY9" fmla="*/ 148856 h 489098"/>
              <a:gd name="connsiteX10" fmla="*/ 545805 w 652130"/>
              <a:gd name="connsiteY10" fmla="*/ 148856 h 489098"/>
              <a:gd name="connsiteX11" fmla="*/ 474921 w 652130"/>
              <a:gd name="connsiteY11" fmla="*/ 233917 h 489098"/>
              <a:gd name="connsiteX12" fmla="*/ 404037 w 652130"/>
              <a:gd name="connsiteY12" fmla="*/ 333154 h 489098"/>
              <a:gd name="connsiteX13" fmla="*/ 361507 w 652130"/>
              <a:gd name="connsiteY13" fmla="*/ 404037 h 489098"/>
              <a:gd name="connsiteX14" fmla="*/ 326065 w 652130"/>
              <a:gd name="connsiteY14" fmla="*/ 418214 h 489098"/>
              <a:gd name="connsiteX15" fmla="*/ 326065 w 652130"/>
              <a:gd name="connsiteY15" fmla="*/ 489098 h 489098"/>
              <a:gd name="connsiteX16" fmla="*/ 191386 w 652130"/>
              <a:gd name="connsiteY16" fmla="*/ 425303 h 489098"/>
              <a:gd name="connsiteX17" fmla="*/ 155944 w 652130"/>
              <a:gd name="connsiteY17" fmla="*/ 375684 h 489098"/>
              <a:gd name="connsiteX18" fmla="*/ 92149 w 652130"/>
              <a:gd name="connsiteY18" fmla="*/ 340242 h 489098"/>
              <a:gd name="connsiteX19" fmla="*/ 106326 w 652130"/>
              <a:gd name="connsiteY19" fmla="*/ 311889 h 489098"/>
              <a:gd name="connsiteX20" fmla="*/ 106326 w 652130"/>
              <a:gd name="connsiteY20" fmla="*/ 233917 h 489098"/>
              <a:gd name="connsiteX21" fmla="*/ 28354 w 652130"/>
              <a:gd name="connsiteY21" fmla="*/ 184298 h 489098"/>
              <a:gd name="connsiteX22" fmla="*/ 7089 w 652130"/>
              <a:gd name="connsiteY22" fmla="*/ 85061 h 489098"/>
              <a:gd name="connsiteX23" fmla="*/ 0 w 652130"/>
              <a:gd name="connsiteY23" fmla="*/ 0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2130" h="489098">
                <a:moveTo>
                  <a:pt x="0" y="0"/>
                </a:moveTo>
                <a:lnTo>
                  <a:pt x="85061" y="77972"/>
                </a:lnTo>
                <a:lnTo>
                  <a:pt x="155944" y="49619"/>
                </a:lnTo>
                <a:lnTo>
                  <a:pt x="248093" y="28354"/>
                </a:lnTo>
                <a:lnTo>
                  <a:pt x="333154" y="92149"/>
                </a:lnTo>
                <a:lnTo>
                  <a:pt x="404037" y="99237"/>
                </a:lnTo>
                <a:lnTo>
                  <a:pt x="482009" y="85061"/>
                </a:lnTo>
                <a:lnTo>
                  <a:pt x="588335" y="63796"/>
                </a:lnTo>
                <a:lnTo>
                  <a:pt x="652130" y="92149"/>
                </a:lnTo>
                <a:lnTo>
                  <a:pt x="609600" y="148856"/>
                </a:lnTo>
                <a:lnTo>
                  <a:pt x="545805" y="148856"/>
                </a:lnTo>
                <a:lnTo>
                  <a:pt x="474921" y="233917"/>
                </a:lnTo>
                <a:lnTo>
                  <a:pt x="404037" y="333154"/>
                </a:lnTo>
                <a:lnTo>
                  <a:pt x="361507" y="404037"/>
                </a:lnTo>
                <a:lnTo>
                  <a:pt x="326065" y="418214"/>
                </a:lnTo>
                <a:lnTo>
                  <a:pt x="326065" y="489098"/>
                </a:lnTo>
                <a:lnTo>
                  <a:pt x="191386" y="425303"/>
                </a:lnTo>
                <a:lnTo>
                  <a:pt x="155944" y="375684"/>
                </a:lnTo>
                <a:lnTo>
                  <a:pt x="92149" y="340242"/>
                </a:lnTo>
                <a:lnTo>
                  <a:pt x="106326" y="311889"/>
                </a:lnTo>
                <a:lnTo>
                  <a:pt x="106326" y="233917"/>
                </a:lnTo>
                <a:lnTo>
                  <a:pt x="28354" y="184298"/>
                </a:lnTo>
                <a:lnTo>
                  <a:pt x="7089" y="85061"/>
                </a:lnTo>
                <a:lnTo>
                  <a:pt x="0" y="0"/>
                </a:lnTo>
                <a:close/>
              </a:path>
            </a:pathLst>
          </a:custGeom>
          <a:noFill/>
          <a:ln>
            <a:solidFill>
              <a:srgbClr val="FFFF00"/>
            </a:solidFill>
          </a:ln>
          <a:effectLst>
            <a:glow rad="32938">
              <a:schemeClr val="accent5">
                <a:satMod val="17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A707B619-2CD7-BF6B-4422-249CC74CBB0E}"/>
              </a:ext>
            </a:extLst>
          </p:cNvPr>
          <p:cNvSpPr/>
          <p:nvPr/>
        </p:nvSpPr>
        <p:spPr>
          <a:xfrm rot="2143427">
            <a:off x="10406672" y="2515441"/>
            <a:ext cx="199389" cy="404670"/>
          </a:xfrm>
          <a:prstGeom prst="downArrow">
            <a:avLst/>
          </a:prstGeom>
          <a:solidFill>
            <a:srgbClr val="FFFF00"/>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E73ACC0-3554-228E-60E6-205698B945D0}"/>
              </a:ext>
            </a:extLst>
          </p:cNvPr>
          <p:cNvSpPr txBox="1"/>
          <p:nvPr/>
        </p:nvSpPr>
        <p:spPr>
          <a:xfrm>
            <a:off x="421760" y="5982016"/>
            <a:ext cx="4669193" cy="830997"/>
          </a:xfrm>
          <a:prstGeom prst="rect">
            <a:avLst/>
          </a:prstGeom>
          <a:noFill/>
        </p:spPr>
        <p:txBody>
          <a:bodyPr wrap="square">
            <a:spAutoFit/>
          </a:bodyPr>
          <a:lstStyle/>
          <a:p>
            <a:r>
              <a:rPr lang="eu-ES" sz="1200" dirty="0">
                <a:solidFill>
                  <a:srgbClr val="202122"/>
                </a:solidFill>
                <a:latin typeface="Arial" panose="020B0604020202020204" pitchFamily="34" charset="0"/>
              </a:rPr>
              <a:t>*ETA </a:t>
            </a:r>
            <a:r>
              <a:rPr lang="eu-ES" sz="1200" dirty="0" err="1">
                <a:solidFill>
                  <a:srgbClr val="202122"/>
                </a:solidFill>
                <a:latin typeface="Arial" panose="020B0604020202020204" pitchFamily="34" charset="0"/>
              </a:rPr>
              <a:t>is</a:t>
            </a:r>
            <a:r>
              <a:rPr lang="eu-ES" sz="1200" dirty="0">
                <a:solidFill>
                  <a:srgbClr val="202122"/>
                </a:solidFill>
                <a:latin typeface="Arial" panose="020B0604020202020204" pitchFamily="34" charset="0"/>
              </a:rPr>
              <a:t> </a:t>
            </a:r>
            <a:r>
              <a:rPr lang="eu-ES" sz="1200" i="0" dirty="0">
                <a:solidFill>
                  <a:srgbClr val="202122"/>
                </a:solidFill>
                <a:effectLst/>
                <a:latin typeface="Arial" panose="020B0604020202020204" pitchFamily="34" charset="0"/>
              </a:rPr>
              <a:t>Euskadi Ta Askatasun, or “Basque Country </a:t>
            </a:r>
            <a:r>
              <a:rPr lang="eu-ES" sz="1200" i="0" dirty="0" err="1">
                <a:solidFill>
                  <a:srgbClr val="202122"/>
                </a:solidFill>
                <a:effectLst/>
                <a:latin typeface="Arial" panose="020B0604020202020204" pitchFamily="34" charset="0"/>
              </a:rPr>
              <a:t>and</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Freedom</a:t>
            </a:r>
            <a:r>
              <a:rPr lang="eu-ES" sz="1200" i="0" dirty="0">
                <a:solidFill>
                  <a:srgbClr val="202122"/>
                </a:solidFill>
                <a:effectLst/>
                <a:latin typeface="Arial" panose="020B0604020202020204" pitchFamily="34" charset="0"/>
              </a:rPr>
              <a:t>.”  It </a:t>
            </a:r>
            <a:r>
              <a:rPr lang="eu-ES" sz="1200" i="0" dirty="0" err="1">
                <a:solidFill>
                  <a:srgbClr val="202122"/>
                </a:solidFill>
                <a:effectLst/>
                <a:latin typeface="Arial" panose="020B0604020202020204" pitchFamily="34" charset="0"/>
              </a:rPr>
              <a:t>was</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an</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armed</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separatist</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group</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active</a:t>
            </a:r>
            <a:r>
              <a:rPr lang="eu-ES" sz="1200" i="0" dirty="0">
                <a:solidFill>
                  <a:srgbClr val="202122"/>
                </a:solidFill>
                <a:effectLst/>
                <a:latin typeface="Arial" panose="020B0604020202020204" pitchFamily="34" charset="0"/>
              </a:rPr>
              <a:t> </a:t>
            </a:r>
            <a:r>
              <a:rPr lang="eu-ES" sz="1200" i="0" dirty="0" err="1">
                <a:solidFill>
                  <a:srgbClr val="202122"/>
                </a:solidFill>
                <a:effectLst/>
                <a:latin typeface="Arial" panose="020B0604020202020204" pitchFamily="34" charset="0"/>
              </a:rPr>
              <a:t>from</a:t>
            </a:r>
            <a:r>
              <a:rPr lang="eu-ES" sz="1200" i="0" dirty="0">
                <a:solidFill>
                  <a:srgbClr val="202122"/>
                </a:solidFill>
                <a:effectLst/>
                <a:latin typeface="Arial" panose="020B0604020202020204" pitchFamily="34" charset="0"/>
              </a:rPr>
              <a:t> 1959 to 2018. </a:t>
            </a:r>
            <a:r>
              <a:rPr lang="en-US" sz="1200" b="0" i="0" dirty="0">
                <a:solidFill>
                  <a:srgbClr val="202122"/>
                </a:solidFill>
                <a:effectLst/>
                <a:latin typeface="Arial" panose="020B0604020202020204" pitchFamily="34" charset="0"/>
              </a:rPr>
              <a:t>Between 1968 and 2010, ETA killed 829 people (including 340 civilians) and injured more than 22,000.</a:t>
            </a:r>
            <a:r>
              <a:rPr lang="eu-ES" sz="1200" i="0" dirty="0">
                <a:solidFill>
                  <a:srgbClr val="202122"/>
                </a:solidFill>
                <a:effectLst/>
                <a:latin typeface="Arial" panose="020B0604020202020204" pitchFamily="34" charset="0"/>
              </a:rPr>
              <a:t> </a:t>
            </a:r>
            <a:endParaRPr lang="en-US" sz="1200" dirty="0"/>
          </a:p>
        </p:txBody>
      </p:sp>
      <p:grpSp>
        <p:nvGrpSpPr>
          <p:cNvPr id="69" name="Group 68">
            <a:extLst>
              <a:ext uri="{FF2B5EF4-FFF2-40B4-BE49-F238E27FC236}">
                <a16:creationId xmlns:a16="http://schemas.microsoft.com/office/drawing/2014/main" id="{9D66FA5E-5CC3-EAC2-740C-A9FD3C56921A}"/>
              </a:ext>
            </a:extLst>
          </p:cNvPr>
          <p:cNvGrpSpPr/>
          <p:nvPr/>
        </p:nvGrpSpPr>
        <p:grpSpPr>
          <a:xfrm>
            <a:off x="6584586" y="4689495"/>
            <a:ext cx="3322323" cy="2198160"/>
            <a:chOff x="5550329" y="4074252"/>
            <a:chExt cx="3322323" cy="2198160"/>
          </a:xfrm>
        </p:grpSpPr>
        <p:grpSp>
          <p:nvGrpSpPr>
            <p:cNvPr id="44" name="Group 43">
              <a:extLst>
                <a:ext uri="{FF2B5EF4-FFF2-40B4-BE49-F238E27FC236}">
                  <a16:creationId xmlns:a16="http://schemas.microsoft.com/office/drawing/2014/main" id="{0E2F1C1D-BF8C-B333-AABF-3A28A8354A47}"/>
                </a:ext>
              </a:extLst>
            </p:cNvPr>
            <p:cNvGrpSpPr/>
            <p:nvPr/>
          </p:nvGrpSpPr>
          <p:grpSpPr>
            <a:xfrm>
              <a:off x="5649388" y="4115127"/>
              <a:ext cx="3223264" cy="2157285"/>
              <a:chOff x="6131246" y="5082073"/>
              <a:chExt cx="3223264" cy="2157285"/>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6131246" y="5348874"/>
                <a:ext cx="3223264" cy="1890484"/>
                <a:chOff x="1076436" y="2951434"/>
                <a:chExt cx="3711712" cy="2216133"/>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4"/>
                  <a:ext cx="2543863" cy="1754052"/>
                </a:xfrm>
                <a:prstGeom prst="rect">
                  <a:avLst/>
                </a:prstGeom>
                <a:solidFill>
                  <a:schemeClr val="bg1">
                    <a:lumMod val="95000"/>
                  </a:schemeClr>
                </a:solidFill>
                <a:ln>
                  <a:solidFill>
                    <a:schemeClr val="tx1"/>
                  </a:solidFill>
                </a:ln>
                <a:effectLst>
                  <a:glow rad="1163483">
                    <a:schemeClr val="bg1">
                      <a:alpha val="84926"/>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1076436" y="4770695"/>
                      <a:ext cx="3711712" cy="3968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rPr>
                              <m:t>𝑾</m:t>
                            </m:r>
                          </m:oMath>
                        </m:oMathPara>
                      </a14:m>
                      <a:endParaRPr lang="en-US" sz="16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1076436" y="4770695"/>
                      <a:ext cx="3711712" cy="396872"/>
                    </a:xfrm>
                    <a:prstGeom prst="rect">
                      <a:avLst/>
                    </a:prstGeom>
                    <a:blipFill>
                      <a:blip r:embed="rId4"/>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082073"/>
                <a:ext cx="511679" cy="276999"/>
              </a:xfrm>
              <a:prstGeom prst="rect">
                <a:avLst/>
              </a:prstGeom>
              <a:noFill/>
            </p:spPr>
            <p:txBody>
              <a:bodyPr wrap="none" rtlCol="0">
                <a:spAutoFit/>
              </a:bodyPr>
              <a:lstStyle/>
              <a:p>
                <a:r>
                  <a:rPr lang="en-US" sz="1200" dirty="0"/>
                  <a:t>1955</a:t>
                </a:r>
              </a:p>
            </p:txBody>
          </p:sp>
        </p:grpSp>
        <p:sp>
          <p:nvSpPr>
            <p:cNvPr id="63" name="TextBox 62">
              <a:extLst>
                <a:ext uri="{FF2B5EF4-FFF2-40B4-BE49-F238E27FC236}">
                  <a16:creationId xmlns:a16="http://schemas.microsoft.com/office/drawing/2014/main" id="{14874254-4616-EE01-94F2-D368A84F6B06}"/>
                </a:ext>
              </a:extLst>
            </p:cNvPr>
            <p:cNvSpPr txBox="1"/>
            <p:nvPr/>
          </p:nvSpPr>
          <p:spPr>
            <a:xfrm>
              <a:off x="6975296" y="5511237"/>
              <a:ext cx="1452546" cy="369332"/>
            </a:xfrm>
            <a:prstGeom prst="rect">
              <a:avLst/>
            </a:prstGeom>
            <a:noFill/>
          </p:spPr>
          <p:txBody>
            <a:bodyPr wrap="square" rtlCol="0">
              <a:spAutoFit/>
            </a:bodyPr>
            <a:lstStyle/>
            <a:p>
              <a:r>
                <a:rPr lang="en-US" b="1" dirty="0">
                  <a:solidFill>
                    <a:schemeClr val="accent2"/>
                  </a:solidFill>
                </a:rPr>
                <a:t>1  1     1  1  1 </a:t>
              </a:r>
              <a:endParaRPr lang="en-US" sz="12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a:endCxn id="26" idx="1"/>
            </p:cNvCxnSpPr>
            <p:nvPr/>
          </p:nvCxnSpPr>
          <p:spPr>
            <a:xfrm>
              <a:off x="5550329" y="4647357"/>
              <a:ext cx="521864" cy="48272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D407C8-45DB-C950-4933-2BD9D8DE1B8E}"/>
                </a:ext>
              </a:extLst>
            </p:cNvPr>
            <p:cNvSpPr txBox="1"/>
            <p:nvPr/>
          </p:nvSpPr>
          <p:spPr>
            <a:xfrm>
              <a:off x="7739716" y="4126697"/>
              <a:ext cx="511679" cy="276999"/>
            </a:xfrm>
            <a:prstGeom prst="rect">
              <a:avLst/>
            </a:prstGeom>
            <a:noFill/>
          </p:spPr>
          <p:txBody>
            <a:bodyPr wrap="none" rtlCol="0">
              <a:spAutoFit/>
            </a:bodyPr>
            <a:lstStyle/>
            <a:p>
              <a:r>
                <a:rPr lang="en-US" sz="1200" dirty="0"/>
                <a:t>2000</a:t>
              </a:r>
            </a:p>
          </p:txBody>
        </p:sp>
        <p:sp>
          <p:nvSpPr>
            <p:cNvPr id="38" name="TextBox 37">
              <a:extLst>
                <a:ext uri="{FF2B5EF4-FFF2-40B4-BE49-F238E27FC236}">
                  <a16:creationId xmlns:a16="http://schemas.microsoft.com/office/drawing/2014/main" id="{5D039D8B-4DC4-4FC0-9417-7BF6745C109B}"/>
                </a:ext>
              </a:extLst>
            </p:cNvPr>
            <p:cNvSpPr txBox="1"/>
            <p:nvPr/>
          </p:nvSpPr>
          <p:spPr>
            <a:xfrm>
              <a:off x="7355567" y="4079844"/>
              <a:ext cx="606946" cy="276999"/>
            </a:xfrm>
            <a:prstGeom prst="rect">
              <a:avLst/>
            </a:prstGeom>
            <a:noFill/>
          </p:spPr>
          <p:txBody>
            <a:bodyPr wrap="square" rtlCol="0">
              <a:spAutoFit/>
            </a:bodyPr>
            <a:lstStyle/>
            <a:p>
              <a:r>
                <a:rPr lang="en-US" sz="1200" dirty="0"/>
                <a:t>…</a:t>
              </a:r>
            </a:p>
          </p:txBody>
        </p:sp>
        <p:grpSp>
          <p:nvGrpSpPr>
            <p:cNvPr id="45" name="Group 44">
              <a:extLst>
                <a:ext uri="{FF2B5EF4-FFF2-40B4-BE49-F238E27FC236}">
                  <a16:creationId xmlns:a16="http://schemas.microsoft.com/office/drawing/2014/main" id="{C32D27AA-9A34-8FC1-CB4E-875527362C26}"/>
                </a:ext>
              </a:extLst>
            </p:cNvPr>
            <p:cNvGrpSpPr/>
            <p:nvPr/>
          </p:nvGrpSpPr>
          <p:grpSpPr>
            <a:xfrm>
              <a:off x="6129739" y="4333799"/>
              <a:ext cx="2325656" cy="439172"/>
              <a:chOff x="6129739" y="4333799"/>
              <a:chExt cx="2325656" cy="439172"/>
            </a:xfrm>
          </p:grpSpPr>
          <p:sp>
            <p:nvSpPr>
              <p:cNvPr id="29" name="TextBox 28">
                <a:extLst>
                  <a:ext uri="{FF2B5EF4-FFF2-40B4-BE49-F238E27FC236}">
                    <a16:creationId xmlns:a16="http://schemas.microsoft.com/office/drawing/2014/main" id="{7290A239-C45D-692D-3030-C9136485A9C8}"/>
                  </a:ext>
                </a:extLst>
              </p:cNvPr>
              <p:cNvSpPr txBox="1"/>
              <p:nvPr/>
            </p:nvSpPr>
            <p:spPr>
              <a:xfrm>
                <a:off x="7080031" y="4333799"/>
                <a:ext cx="900029" cy="369332"/>
              </a:xfrm>
              <a:prstGeom prst="rect">
                <a:avLst/>
              </a:prstGeom>
              <a:noFill/>
            </p:spPr>
            <p:txBody>
              <a:bodyPr wrap="square" rtlCol="0">
                <a:spAutoFit/>
              </a:bodyPr>
              <a:lstStyle/>
              <a:p>
                <a:r>
                  <a:rPr lang="en-US" dirty="0">
                    <a:solidFill>
                      <a:schemeClr val="bg2">
                        <a:lumMod val="50000"/>
                      </a:schemeClr>
                    </a:solidFill>
                  </a:rPr>
                  <a:t>…</a:t>
                </a:r>
                <a:endParaRPr lang="en-US" sz="1200" dirty="0">
                  <a:solidFill>
                    <a:schemeClr val="bg2">
                      <a:lumMod val="50000"/>
                    </a:schemeClr>
                  </a:solidFill>
                </a:endParaRPr>
              </a:p>
            </p:txBody>
          </p:sp>
          <p:sp>
            <p:nvSpPr>
              <p:cNvPr id="72" name="TextBox 71">
                <a:extLst>
                  <a:ext uri="{FF2B5EF4-FFF2-40B4-BE49-F238E27FC236}">
                    <a16:creationId xmlns:a16="http://schemas.microsoft.com/office/drawing/2014/main" id="{9694644A-A977-F3B6-DF68-F4C43BDECA2A}"/>
                  </a:ext>
                </a:extLst>
              </p:cNvPr>
              <p:cNvSpPr txBox="1"/>
              <p:nvPr/>
            </p:nvSpPr>
            <p:spPr>
              <a:xfrm>
                <a:off x="6129739"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39" name="TextBox 38">
                <a:extLst>
                  <a:ext uri="{FF2B5EF4-FFF2-40B4-BE49-F238E27FC236}">
                    <a16:creationId xmlns:a16="http://schemas.microsoft.com/office/drawing/2014/main" id="{134CDEB2-9D0C-9395-48FE-318B5DCA847E}"/>
                  </a:ext>
                </a:extLst>
              </p:cNvPr>
              <p:cNvSpPr txBox="1"/>
              <p:nvPr/>
            </p:nvSpPr>
            <p:spPr>
              <a:xfrm>
                <a:off x="7555366"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sp>
          <p:nvSpPr>
            <p:cNvPr id="47" name="TextBox 46">
              <a:extLst>
                <a:ext uri="{FF2B5EF4-FFF2-40B4-BE49-F238E27FC236}">
                  <a16:creationId xmlns:a16="http://schemas.microsoft.com/office/drawing/2014/main" id="{1CD2D4CC-3286-A45A-14A3-A1EF724CEB32}"/>
                </a:ext>
              </a:extLst>
            </p:cNvPr>
            <p:cNvSpPr txBox="1"/>
            <p:nvPr/>
          </p:nvSpPr>
          <p:spPr>
            <a:xfrm>
              <a:off x="6843888" y="4110767"/>
              <a:ext cx="511679" cy="276999"/>
            </a:xfrm>
            <a:prstGeom prst="rect">
              <a:avLst/>
            </a:prstGeom>
            <a:noFill/>
          </p:spPr>
          <p:txBody>
            <a:bodyPr wrap="none" rtlCol="0">
              <a:spAutoFit/>
            </a:bodyPr>
            <a:lstStyle/>
            <a:p>
              <a:r>
                <a:rPr lang="en-US" sz="1200" dirty="0"/>
                <a:t>1968</a:t>
              </a:r>
            </a:p>
          </p:txBody>
        </p:sp>
        <p:sp>
          <p:nvSpPr>
            <p:cNvPr id="49" name="TextBox 48">
              <a:extLst>
                <a:ext uri="{FF2B5EF4-FFF2-40B4-BE49-F238E27FC236}">
                  <a16:creationId xmlns:a16="http://schemas.microsoft.com/office/drawing/2014/main" id="{FF2A8148-BD3B-BDA7-BC67-C78574749675}"/>
                </a:ext>
              </a:extLst>
            </p:cNvPr>
            <p:cNvSpPr txBox="1"/>
            <p:nvPr/>
          </p:nvSpPr>
          <p:spPr>
            <a:xfrm>
              <a:off x="6557896" y="4074252"/>
              <a:ext cx="606946" cy="276999"/>
            </a:xfrm>
            <a:prstGeom prst="rect">
              <a:avLst/>
            </a:prstGeom>
            <a:noFill/>
          </p:spPr>
          <p:txBody>
            <a:bodyPr wrap="square" rtlCol="0">
              <a:spAutoFit/>
            </a:bodyPr>
            <a:lstStyle/>
            <a:p>
              <a:r>
                <a:rPr lang="en-US" sz="1200" dirty="0"/>
                <a:t>…</a:t>
              </a:r>
            </a:p>
          </p:txBody>
        </p:sp>
        <p:grpSp>
          <p:nvGrpSpPr>
            <p:cNvPr id="52" name="Group 51">
              <a:extLst>
                <a:ext uri="{FF2B5EF4-FFF2-40B4-BE49-F238E27FC236}">
                  <a16:creationId xmlns:a16="http://schemas.microsoft.com/office/drawing/2014/main" id="{AC536FFB-BA34-27F7-9EF9-B4A913E471E4}"/>
                </a:ext>
              </a:extLst>
            </p:cNvPr>
            <p:cNvGrpSpPr/>
            <p:nvPr/>
          </p:nvGrpSpPr>
          <p:grpSpPr>
            <a:xfrm>
              <a:off x="6135463" y="4578471"/>
              <a:ext cx="2325656" cy="439172"/>
              <a:chOff x="6129739" y="4333799"/>
              <a:chExt cx="2325656" cy="439172"/>
            </a:xfrm>
          </p:grpSpPr>
          <p:sp>
            <p:nvSpPr>
              <p:cNvPr id="54" name="TextBox 53">
                <a:extLst>
                  <a:ext uri="{FF2B5EF4-FFF2-40B4-BE49-F238E27FC236}">
                    <a16:creationId xmlns:a16="http://schemas.microsoft.com/office/drawing/2014/main" id="{A2EEDE29-EBA7-6393-C4EB-BF08354F16A3}"/>
                  </a:ext>
                </a:extLst>
              </p:cNvPr>
              <p:cNvSpPr txBox="1"/>
              <p:nvPr/>
            </p:nvSpPr>
            <p:spPr>
              <a:xfrm>
                <a:off x="7080031" y="4333799"/>
                <a:ext cx="900029" cy="369332"/>
              </a:xfrm>
              <a:prstGeom prst="rect">
                <a:avLst/>
              </a:prstGeom>
              <a:noFill/>
            </p:spPr>
            <p:txBody>
              <a:bodyPr wrap="square" rtlCol="0">
                <a:spAutoFit/>
              </a:bodyPr>
              <a:lstStyle/>
              <a:p>
                <a:r>
                  <a:rPr lang="en-US" dirty="0">
                    <a:solidFill>
                      <a:schemeClr val="bg2">
                        <a:lumMod val="50000"/>
                      </a:schemeClr>
                    </a:solidFill>
                  </a:rPr>
                  <a:t>…</a:t>
                </a:r>
                <a:endParaRPr lang="en-US" sz="1200" dirty="0">
                  <a:solidFill>
                    <a:schemeClr val="bg2">
                      <a:lumMod val="50000"/>
                    </a:schemeClr>
                  </a:solidFill>
                </a:endParaRPr>
              </a:p>
            </p:txBody>
          </p:sp>
          <p:sp>
            <p:nvSpPr>
              <p:cNvPr id="55" name="TextBox 54">
                <a:extLst>
                  <a:ext uri="{FF2B5EF4-FFF2-40B4-BE49-F238E27FC236}">
                    <a16:creationId xmlns:a16="http://schemas.microsoft.com/office/drawing/2014/main" id="{63432A83-C749-B4E6-7BD2-B52877530418}"/>
                  </a:ext>
                </a:extLst>
              </p:cNvPr>
              <p:cNvSpPr txBox="1"/>
              <p:nvPr/>
            </p:nvSpPr>
            <p:spPr>
              <a:xfrm>
                <a:off x="6129739"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56" name="TextBox 55">
                <a:extLst>
                  <a:ext uri="{FF2B5EF4-FFF2-40B4-BE49-F238E27FC236}">
                    <a16:creationId xmlns:a16="http://schemas.microsoft.com/office/drawing/2014/main" id="{2E5C5AD2-1245-7A6B-E30E-8EE08F2C6404}"/>
                  </a:ext>
                </a:extLst>
              </p:cNvPr>
              <p:cNvSpPr txBox="1"/>
              <p:nvPr/>
            </p:nvSpPr>
            <p:spPr>
              <a:xfrm>
                <a:off x="7555366"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grpSp>
          <p:nvGrpSpPr>
            <p:cNvPr id="58" name="Group 57">
              <a:extLst>
                <a:ext uri="{FF2B5EF4-FFF2-40B4-BE49-F238E27FC236}">
                  <a16:creationId xmlns:a16="http://schemas.microsoft.com/office/drawing/2014/main" id="{52381B12-3A20-A217-A721-7289BBBE5147}"/>
                </a:ext>
              </a:extLst>
            </p:cNvPr>
            <p:cNvGrpSpPr/>
            <p:nvPr/>
          </p:nvGrpSpPr>
          <p:grpSpPr>
            <a:xfrm>
              <a:off x="6129739" y="5192391"/>
              <a:ext cx="2325656" cy="369332"/>
              <a:chOff x="6129739" y="4403639"/>
              <a:chExt cx="2325656" cy="369332"/>
            </a:xfrm>
          </p:grpSpPr>
          <p:sp>
            <p:nvSpPr>
              <p:cNvPr id="61" name="TextBox 60">
                <a:extLst>
                  <a:ext uri="{FF2B5EF4-FFF2-40B4-BE49-F238E27FC236}">
                    <a16:creationId xmlns:a16="http://schemas.microsoft.com/office/drawing/2014/main" id="{708DC331-3A6D-ECAC-12DF-162D89348BAF}"/>
                  </a:ext>
                </a:extLst>
              </p:cNvPr>
              <p:cNvSpPr txBox="1"/>
              <p:nvPr/>
            </p:nvSpPr>
            <p:spPr>
              <a:xfrm>
                <a:off x="6129739"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sp>
            <p:nvSpPr>
              <p:cNvPr id="62" name="TextBox 61">
                <a:extLst>
                  <a:ext uri="{FF2B5EF4-FFF2-40B4-BE49-F238E27FC236}">
                    <a16:creationId xmlns:a16="http://schemas.microsoft.com/office/drawing/2014/main" id="{CEBF3EA6-A35A-CCC9-911A-FE52B9648926}"/>
                  </a:ext>
                </a:extLst>
              </p:cNvPr>
              <p:cNvSpPr txBox="1"/>
              <p:nvPr/>
            </p:nvSpPr>
            <p:spPr>
              <a:xfrm>
                <a:off x="7555366" y="4403639"/>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sp>
          <p:nvSpPr>
            <p:cNvPr id="64" name="TextBox 63">
              <a:extLst>
                <a:ext uri="{FF2B5EF4-FFF2-40B4-BE49-F238E27FC236}">
                  <a16:creationId xmlns:a16="http://schemas.microsoft.com/office/drawing/2014/main" id="{A0706E28-6CF3-014E-931D-0558266017B7}"/>
                </a:ext>
              </a:extLst>
            </p:cNvPr>
            <p:cNvSpPr txBox="1"/>
            <p:nvPr/>
          </p:nvSpPr>
          <p:spPr>
            <a:xfrm>
              <a:off x="7052795" y="5111326"/>
              <a:ext cx="416450" cy="369332"/>
            </a:xfrm>
            <a:prstGeom prst="rect">
              <a:avLst/>
            </a:prstGeom>
            <a:noFill/>
          </p:spPr>
          <p:txBody>
            <a:bodyPr wrap="square" rtlCol="0">
              <a:spAutoFit/>
            </a:bodyPr>
            <a:lstStyle/>
            <a:p>
              <a:r>
                <a:rPr lang="en-US" dirty="0">
                  <a:solidFill>
                    <a:schemeClr val="bg2">
                      <a:lumMod val="50000"/>
                    </a:schemeClr>
                  </a:solidFill>
                </a:rPr>
                <a:t>…</a:t>
              </a:r>
              <a:endParaRPr lang="en-US" sz="1200" dirty="0">
                <a:solidFill>
                  <a:schemeClr val="bg2">
                    <a:lumMod val="50000"/>
                  </a:schemeClr>
                </a:solidFill>
              </a:endParaRPr>
            </a:p>
          </p:txBody>
        </p:sp>
        <p:sp>
          <p:nvSpPr>
            <p:cNvPr id="65" name="TextBox 64">
              <a:extLst>
                <a:ext uri="{FF2B5EF4-FFF2-40B4-BE49-F238E27FC236}">
                  <a16:creationId xmlns:a16="http://schemas.microsoft.com/office/drawing/2014/main" id="{5CE3C8CC-245F-E84C-0DCD-7C621AF94E59}"/>
                </a:ext>
              </a:extLst>
            </p:cNvPr>
            <p:cNvSpPr txBox="1"/>
            <p:nvPr/>
          </p:nvSpPr>
          <p:spPr>
            <a:xfrm rot="5400000">
              <a:off x="6130911" y="4933525"/>
              <a:ext cx="427856" cy="369332"/>
            </a:xfrm>
            <a:prstGeom prst="rect">
              <a:avLst/>
            </a:prstGeom>
            <a:noFill/>
          </p:spPr>
          <p:txBody>
            <a:bodyPr wrap="square" rtlCol="0">
              <a:spAutoFit/>
            </a:bodyPr>
            <a:lstStyle/>
            <a:p>
              <a:r>
                <a:rPr lang="en-US" dirty="0">
                  <a:solidFill>
                    <a:schemeClr val="bg2">
                      <a:lumMod val="50000"/>
                    </a:schemeClr>
                  </a:solidFill>
                </a:rPr>
                <a:t>…</a:t>
              </a:r>
              <a:endParaRPr lang="en-US" sz="1200" dirty="0">
                <a:solidFill>
                  <a:schemeClr val="bg2">
                    <a:lumMod val="50000"/>
                  </a:schemeClr>
                </a:solidFill>
              </a:endParaRPr>
            </a:p>
          </p:txBody>
        </p:sp>
        <p:sp>
          <p:nvSpPr>
            <p:cNvPr id="66" name="TextBox 65">
              <a:extLst>
                <a:ext uri="{FF2B5EF4-FFF2-40B4-BE49-F238E27FC236}">
                  <a16:creationId xmlns:a16="http://schemas.microsoft.com/office/drawing/2014/main" id="{142B777E-4709-223A-07C8-28993E42E3BE}"/>
                </a:ext>
              </a:extLst>
            </p:cNvPr>
            <p:cNvSpPr txBox="1"/>
            <p:nvPr/>
          </p:nvSpPr>
          <p:spPr>
            <a:xfrm rot="5400000">
              <a:off x="7889802" y="4968343"/>
              <a:ext cx="427856" cy="369332"/>
            </a:xfrm>
            <a:prstGeom prst="rect">
              <a:avLst/>
            </a:prstGeom>
            <a:noFill/>
          </p:spPr>
          <p:txBody>
            <a:bodyPr wrap="square" rtlCol="0">
              <a:spAutoFit/>
            </a:bodyPr>
            <a:lstStyle/>
            <a:p>
              <a:r>
                <a:rPr lang="en-US" dirty="0">
                  <a:solidFill>
                    <a:schemeClr val="bg2">
                      <a:lumMod val="50000"/>
                    </a:schemeClr>
                  </a:solidFill>
                </a:rPr>
                <a:t>…</a:t>
              </a:r>
              <a:endParaRPr lang="en-US" sz="1200" dirty="0">
                <a:solidFill>
                  <a:schemeClr val="bg2">
                    <a:lumMod val="50000"/>
                  </a:schemeClr>
                </a:solidFill>
              </a:endParaRPr>
            </a:p>
          </p:txBody>
        </p:sp>
        <p:sp>
          <p:nvSpPr>
            <p:cNvPr id="67" name="TextBox 66">
              <a:extLst>
                <a:ext uri="{FF2B5EF4-FFF2-40B4-BE49-F238E27FC236}">
                  <a16:creationId xmlns:a16="http://schemas.microsoft.com/office/drawing/2014/main" id="{85E06D16-228E-AF08-E762-F474C023A24E}"/>
                </a:ext>
              </a:extLst>
            </p:cNvPr>
            <p:cNvSpPr txBox="1"/>
            <p:nvPr/>
          </p:nvSpPr>
          <p:spPr>
            <a:xfrm>
              <a:off x="7334295" y="5459614"/>
              <a:ext cx="416450" cy="369332"/>
            </a:xfrm>
            <a:prstGeom prst="rect">
              <a:avLst/>
            </a:prstGeom>
            <a:noFill/>
          </p:spPr>
          <p:txBody>
            <a:bodyPr wrap="square" rtlCol="0">
              <a:spAutoFit/>
            </a:bodyPr>
            <a:lstStyle/>
            <a:p>
              <a:r>
                <a:rPr lang="en-US" dirty="0">
                  <a:solidFill>
                    <a:schemeClr val="accent2"/>
                  </a:solidFill>
                </a:rPr>
                <a:t>…</a:t>
              </a:r>
              <a:endParaRPr lang="en-US" sz="1200" dirty="0">
                <a:solidFill>
                  <a:schemeClr val="accent2"/>
                </a:solidFill>
              </a:endParaRPr>
            </a:p>
          </p:txBody>
        </p:sp>
        <p:sp>
          <p:nvSpPr>
            <p:cNvPr id="68" name="TextBox 67">
              <a:extLst>
                <a:ext uri="{FF2B5EF4-FFF2-40B4-BE49-F238E27FC236}">
                  <a16:creationId xmlns:a16="http://schemas.microsoft.com/office/drawing/2014/main" id="{048E7807-9D97-20AB-EEB5-6F1A950C3511}"/>
                </a:ext>
              </a:extLst>
            </p:cNvPr>
            <p:cNvSpPr txBox="1"/>
            <p:nvPr/>
          </p:nvSpPr>
          <p:spPr>
            <a:xfrm>
              <a:off x="6141252" y="5514811"/>
              <a:ext cx="900029" cy="369332"/>
            </a:xfrm>
            <a:prstGeom prst="rect">
              <a:avLst/>
            </a:prstGeom>
            <a:noFill/>
          </p:spPr>
          <p:txBody>
            <a:bodyPr wrap="square" rtlCol="0">
              <a:spAutoFit/>
            </a:bodyPr>
            <a:lstStyle/>
            <a:p>
              <a:r>
                <a:rPr lang="en-US" dirty="0">
                  <a:solidFill>
                    <a:schemeClr val="bg2">
                      <a:lumMod val="50000"/>
                    </a:schemeClr>
                  </a:solidFill>
                </a:rPr>
                <a:t>0   0   0</a:t>
              </a:r>
              <a:endParaRPr lang="en-US" sz="1200" dirty="0">
                <a:solidFill>
                  <a:schemeClr val="bg2">
                    <a:lumMod val="50000"/>
                  </a:schemeClr>
                </a:solidFill>
              </a:endParaRPr>
            </a:p>
          </p:txBody>
        </p:sp>
      </p:grpSp>
    </p:spTree>
    <p:extLst>
      <p:ext uri="{BB962C8B-B14F-4D97-AF65-F5344CB8AC3E}">
        <p14:creationId xmlns:p14="http://schemas.microsoft.com/office/powerpoint/2010/main" val="405569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A7F72-2EC0-6AA2-0004-F9BAF001C88A}"/>
              </a:ext>
            </a:extLst>
          </p:cNvPr>
          <p:cNvSpPr/>
          <p:nvPr/>
        </p:nvSpPr>
        <p:spPr>
          <a:xfrm>
            <a:off x="10399361" y="6085023"/>
            <a:ext cx="1987902" cy="8127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5</a:t>
            </a:r>
            <a:br>
              <a:rPr lang="en-US" dirty="0"/>
            </a:br>
            <a:r>
              <a:rPr lang="en-US" dirty="0"/>
              <a:t>Effect of anti-smoking legislation</a:t>
            </a:r>
            <a:br>
              <a:rPr lang="en-US" dirty="0"/>
            </a:br>
            <a:r>
              <a:rPr lang="en-US" sz="2700" dirty="0"/>
              <a:t>Abadie, Diamond and </a:t>
            </a:r>
            <a:r>
              <a:rPr lang="en-US" sz="2700" dirty="0" err="1"/>
              <a:t>Hainmueller</a:t>
            </a:r>
            <a:r>
              <a:rPr lang="en-US" sz="2700" dirty="0"/>
              <a:t> (2010)</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49452" y="1839216"/>
            <a:ext cx="6374187" cy="1529076"/>
          </a:xfrm>
        </p:spPr>
        <p:txBody>
          <a:bodyPr>
            <a:normAutofit/>
          </a:bodyPr>
          <a:lstStyle/>
          <a:p>
            <a:r>
              <a:rPr lang="en-US" b="1" dirty="0"/>
              <a:t>Substantive question: </a:t>
            </a:r>
            <a:r>
              <a:rPr lang="en-US" dirty="0"/>
              <a:t>Do anti-smoking programs lower rates of smoking?</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49452" y="3241155"/>
            <a:ext cx="6129854"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US States</a:t>
            </a:r>
          </a:p>
          <a:p>
            <a:pPr lvl="1"/>
            <a:r>
              <a:rPr lang="en-US" sz="2000" dirty="0">
                <a:solidFill>
                  <a:schemeClr val="accent1"/>
                </a:solidFill>
              </a:rPr>
              <a:t>1 state (CA) treated; 38 others untreated</a:t>
            </a:r>
          </a:p>
          <a:p>
            <a:pPr lvl="1"/>
            <a:r>
              <a:rPr lang="en-US" sz="2000" dirty="0">
                <a:solidFill>
                  <a:schemeClr val="accent1"/>
                </a:solidFill>
              </a:rPr>
              <a:t>Data from 1970-2000 </a:t>
            </a:r>
          </a:p>
          <a:p>
            <a:r>
              <a:rPr lang="en-US" sz="2400" b="1" dirty="0"/>
              <a:t>Outcome: </a:t>
            </a:r>
            <a:r>
              <a:rPr lang="en-US" sz="2400" dirty="0"/>
              <a:t>Per-capita smoking rate</a:t>
            </a:r>
          </a:p>
          <a:p>
            <a:r>
              <a:rPr lang="en-US" sz="2400" b="1" dirty="0"/>
              <a:t>Treatment: </a:t>
            </a:r>
            <a:r>
              <a:rPr lang="en-US" sz="2400" dirty="0"/>
              <a:t>CA Prop. 99 passed in 1988</a:t>
            </a:r>
          </a:p>
          <a:p>
            <a:r>
              <a:rPr lang="en-US" sz="2400" b="1" dirty="0"/>
              <a:t>Treatment pattern: </a:t>
            </a:r>
            <a:r>
              <a:rPr lang="en-US" sz="2400" dirty="0"/>
              <a:t>Single treated unit</a:t>
            </a:r>
          </a:p>
          <a:p>
            <a:endParaRPr lang="en-US" sz="2400" dirty="0"/>
          </a:p>
        </p:txBody>
      </p:sp>
      <p:grpSp>
        <p:nvGrpSpPr>
          <p:cNvPr id="69" name="Group 68">
            <a:extLst>
              <a:ext uri="{FF2B5EF4-FFF2-40B4-BE49-F238E27FC236}">
                <a16:creationId xmlns:a16="http://schemas.microsoft.com/office/drawing/2014/main" id="{9D66FA5E-5CC3-EAC2-740C-A9FD3C56921A}"/>
              </a:ext>
            </a:extLst>
          </p:cNvPr>
          <p:cNvGrpSpPr/>
          <p:nvPr/>
        </p:nvGrpSpPr>
        <p:grpSpPr>
          <a:xfrm>
            <a:off x="6449764" y="5256839"/>
            <a:ext cx="2464346" cy="1640982"/>
            <a:chOff x="5550329" y="4074252"/>
            <a:chExt cx="3322323" cy="2212299"/>
          </a:xfrm>
        </p:grpSpPr>
        <p:grpSp>
          <p:nvGrpSpPr>
            <p:cNvPr id="44" name="Group 43">
              <a:extLst>
                <a:ext uri="{FF2B5EF4-FFF2-40B4-BE49-F238E27FC236}">
                  <a16:creationId xmlns:a16="http://schemas.microsoft.com/office/drawing/2014/main" id="{0E2F1C1D-BF8C-B333-AABF-3A28A8354A47}"/>
                </a:ext>
              </a:extLst>
            </p:cNvPr>
            <p:cNvGrpSpPr/>
            <p:nvPr/>
          </p:nvGrpSpPr>
          <p:grpSpPr>
            <a:xfrm>
              <a:off x="5649388" y="4115127"/>
              <a:ext cx="3223264" cy="2171424"/>
              <a:chOff x="6131246" y="5082073"/>
              <a:chExt cx="3223264" cy="2171424"/>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6131246" y="5348876"/>
                <a:ext cx="3223264" cy="1904621"/>
                <a:chOff x="1076436" y="2951434"/>
                <a:chExt cx="3711712" cy="2232704"/>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4"/>
                  <a:ext cx="2543863" cy="1754052"/>
                </a:xfrm>
                <a:prstGeom prst="rect">
                  <a:avLst/>
                </a:prstGeom>
                <a:solidFill>
                  <a:schemeClr val="bg1">
                    <a:lumMod val="95000"/>
                  </a:schemeClr>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1076436" y="4770694"/>
                      <a:ext cx="3711712" cy="413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100" b="1" i="1" smtClean="0">
                                <a:solidFill>
                                  <a:schemeClr val="accent1"/>
                                </a:solidFill>
                                <a:latin typeface="Cambria Math" panose="02040503050406030204" pitchFamily="18" charset="0"/>
                              </a:rPr>
                              <m:t>𝑾</m:t>
                            </m:r>
                          </m:oMath>
                        </m:oMathPara>
                      </a14:m>
                      <a:endParaRPr lang="en-US" sz="11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1076436" y="4770694"/>
                      <a:ext cx="3711712" cy="413444"/>
                    </a:xfrm>
                    <a:prstGeom prst="rect">
                      <a:avLst/>
                    </a:prstGeom>
                    <a:blipFill>
                      <a:blip r:embed="rId3"/>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082073"/>
                <a:ext cx="620667" cy="331944"/>
              </a:xfrm>
              <a:prstGeom prst="rect">
                <a:avLst/>
              </a:prstGeom>
              <a:noFill/>
            </p:spPr>
            <p:txBody>
              <a:bodyPr wrap="none" rtlCol="0">
                <a:spAutoFit/>
              </a:bodyPr>
              <a:lstStyle/>
              <a:p>
                <a:r>
                  <a:rPr lang="en-US" sz="1000" dirty="0"/>
                  <a:t>1970</a:t>
                </a:r>
              </a:p>
            </p:txBody>
          </p:sp>
        </p:grpSp>
        <p:sp>
          <p:nvSpPr>
            <p:cNvPr id="63" name="TextBox 62">
              <a:extLst>
                <a:ext uri="{FF2B5EF4-FFF2-40B4-BE49-F238E27FC236}">
                  <a16:creationId xmlns:a16="http://schemas.microsoft.com/office/drawing/2014/main" id="{14874254-4616-EE01-94F2-D368A84F6B06}"/>
                </a:ext>
              </a:extLst>
            </p:cNvPr>
            <p:cNvSpPr txBox="1"/>
            <p:nvPr/>
          </p:nvSpPr>
          <p:spPr>
            <a:xfrm>
              <a:off x="6975296" y="5511238"/>
              <a:ext cx="1452546" cy="373438"/>
            </a:xfrm>
            <a:prstGeom prst="rect">
              <a:avLst/>
            </a:prstGeom>
            <a:noFill/>
          </p:spPr>
          <p:txBody>
            <a:bodyPr wrap="square" rtlCol="0">
              <a:spAutoFit/>
            </a:bodyPr>
            <a:lstStyle/>
            <a:p>
              <a:r>
                <a:rPr lang="en-US" sz="1200" b="1" dirty="0">
                  <a:solidFill>
                    <a:schemeClr val="accent2"/>
                  </a:solidFill>
                </a:rPr>
                <a:t>1  1     1  1  1 </a:t>
              </a:r>
              <a:endParaRPr lang="en-US" sz="10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p:cNvCxnSpPr>
            <p:nvPr/>
          </p:nvCxnSpPr>
          <p:spPr>
            <a:xfrm>
              <a:off x="5550329" y="4415103"/>
              <a:ext cx="521864" cy="48272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D407C8-45DB-C950-4933-2BD9D8DE1B8E}"/>
                </a:ext>
              </a:extLst>
            </p:cNvPr>
            <p:cNvSpPr txBox="1"/>
            <p:nvPr/>
          </p:nvSpPr>
          <p:spPr>
            <a:xfrm>
              <a:off x="7739716" y="4126697"/>
              <a:ext cx="620667" cy="331944"/>
            </a:xfrm>
            <a:prstGeom prst="rect">
              <a:avLst/>
            </a:prstGeom>
            <a:noFill/>
          </p:spPr>
          <p:txBody>
            <a:bodyPr wrap="none" rtlCol="0">
              <a:spAutoFit/>
            </a:bodyPr>
            <a:lstStyle/>
            <a:p>
              <a:r>
                <a:rPr lang="en-US" sz="1000" dirty="0"/>
                <a:t>2000</a:t>
              </a:r>
            </a:p>
          </p:txBody>
        </p:sp>
        <p:sp>
          <p:nvSpPr>
            <p:cNvPr id="38" name="TextBox 37">
              <a:extLst>
                <a:ext uri="{FF2B5EF4-FFF2-40B4-BE49-F238E27FC236}">
                  <a16:creationId xmlns:a16="http://schemas.microsoft.com/office/drawing/2014/main" id="{5D039D8B-4DC4-4FC0-9417-7BF6745C109B}"/>
                </a:ext>
              </a:extLst>
            </p:cNvPr>
            <p:cNvSpPr txBox="1"/>
            <p:nvPr/>
          </p:nvSpPr>
          <p:spPr>
            <a:xfrm>
              <a:off x="7355567" y="4079844"/>
              <a:ext cx="606947" cy="331944"/>
            </a:xfrm>
            <a:prstGeom prst="rect">
              <a:avLst/>
            </a:prstGeom>
            <a:noFill/>
          </p:spPr>
          <p:txBody>
            <a:bodyPr wrap="square" rtlCol="0">
              <a:spAutoFit/>
            </a:bodyPr>
            <a:lstStyle/>
            <a:p>
              <a:r>
                <a:rPr lang="en-US" sz="1000" dirty="0"/>
                <a:t>…</a:t>
              </a:r>
            </a:p>
          </p:txBody>
        </p:sp>
        <p:grpSp>
          <p:nvGrpSpPr>
            <p:cNvPr id="45" name="Group 44">
              <a:extLst>
                <a:ext uri="{FF2B5EF4-FFF2-40B4-BE49-F238E27FC236}">
                  <a16:creationId xmlns:a16="http://schemas.microsoft.com/office/drawing/2014/main" id="{C32D27AA-9A34-8FC1-CB4E-875527362C26}"/>
                </a:ext>
              </a:extLst>
            </p:cNvPr>
            <p:cNvGrpSpPr/>
            <p:nvPr/>
          </p:nvGrpSpPr>
          <p:grpSpPr>
            <a:xfrm>
              <a:off x="6129739" y="4333799"/>
              <a:ext cx="2325656" cy="443278"/>
              <a:chOff x="6129739" y="4333799"/>
              <a:chExt cx="2325656" cy="443278"/>
            </a:xfrm>
          </p:grpSpPr>
          <p:sp>
            <p:nvSpPr>
              <p:cNvPr id="29" name="TextBox 28">
                <a:extLst>
                  <a:ext uri="{FF2B5EF4-FFF2-40B4-BE49-F238E27FC236}">
                    <a16:creationId xmlns:a16="http://schemas.microsoft.com/office/drawing/2014/main" id="{7290A239-C45D-692D-3030-C9136485A9C8}"/>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72" name="TextBox 71">
                <a:extLst>
                  <a:ext uri="{FF2B5EF4-FFF2-40B4-BE49-F238E27FC236}">
                    <a16:creationId xmlns:a16="http://schemas.microsoft.com/office/drawing/2014/main" id="{9694644A-A977-F3B6-DF68-F4C43BDECA2A}"/>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39" name="TextBox 38">
                <a:extLst>
                  <a:ext uri="{FF2B5EF4-FFF2-40B4-BE49-F238E27FC236}">
                    <a16:creationId xmlns:a16="http://schemas.microsoft.com/office/drawing/2014/main" id="{134CDEB2-9D0C-9395-48FE-318B5DCA847E}"/>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47" name="TextBox 46">
              <a:extLst>
                <a:ext uri="{FF2B5EF4-FFF2-40B4-BE49-F238E27FC236}">
                  <a16:creationId xmlns:a16="http://schemas.microsoft.com/office/drawing/2014/main" id="{1CD2D4CC-3286-A45A-14A3-A1EF724CEB32}"/>
                </a:ext>
              </a:extLst>
            </p:cNvPr>
            <p:cNvSpPr txBox="1"/>
            <p:nvPr/>
          </p:nvSpPr>
          <p:spPr>
            <a:xfrm>
              <a:off x="6843887" y="4110767"/>
              <a:ext cx="620667" cy="331944"/>
            </a:xfrm>
            <a:prstGeom prst="rect">
              <a:avLst/>
            </a:prstGeom>
            <a:noFill/>
          </p:spPr>
          <p:txBody>
            <a:bodyPr wrap="none" rtlCol="0">
              <a:spAutoFit/>
            </a:bodyPr>
            <a:lstStyle/>
            <a:p>
              <a:r>
                <a:rPr lang="en-US" sz="1000" dirty="0"/>
                <a:t>1988</a:t>
              </a:r>
            </a:p>
          </p:txBody>
        </p:sp>
        <p:sp>
          <p:nvSpPr>
            <p:cNvPr id="49" name="TextBox 48">
              <a:extLst>
                <a:ext uri="{FF2B5EF4-FFF2-40B4-BE49-F238E27FC236}">
                  <a16:creationId xmlns:a16="http://schemas.microsoft.com/office/drawing/2014/main" id="{FF2A8148-BD3B-BDA7-BC67-C78574749675}"/>
                </a:ext>
              </a:extLst>
            </p:cNvPr>
            <p:cNvSpPr txBox="1"/>
            <p:nvPr/>
          </p:nvSpPr>
          <p:spPr>
            <a:xfrm>
              <a:off x="6557896" y="4074252"/>
              <a:ext cx="606947" cy="331944"/>
            </a:xfrm>
            <a:prstGeom prst="rect">
              <a:avLst/>
            </a:prstGeom>
            <a:noFill/>
          </p:spPr>
          <p:txBody>
            <a:bodyPr wrap="square" rtlCol="0">
              <a:spAutoFit/>
            </a:bodyPr>
            <a:lstStyle/>
            <a:p>
              <a:r>
                <a:rPr lang="en-US" sz="1000" dirty="0"/>
                <a:t>…</a:t>
              </a:r>
            </a:p>
          </p:txBody>
        </p:sp>
        <p:grpSp>
          <p:nvGrpSpPr>
            <p:cNvPr id="52" name="Group 51">
              <a:extLst>
                <a:ext uri="{FF2B5EF4-FFF2-40B4-BE49-F238E27FC236}">
                  <a16:creationId xmlns:a16="http://schemas.microsoft.com/office/drawing/2014/main" id="{AC536FFB-BA34-27F7-9EF9-B4A913E471E4}"/>
                </a:ext>
              </a:extLst>
            </p:cNvPr>
            <p:cNvGrpSpPr/>
            <p:nvPr/>
          </p:nvGrpSpPr>
          <p:grpSpPr>
            <a:xfrm>
              <a:off x="6135463" y="4578471"/>
              <a:ext cx="2325656" cy="443278"/>
              <a:chOff x="6129739" y="4333799"/>
              <a:chExt cx="2325656" cy="443278"/>
            </a:xfrm>
          </p:grpSpPr>
          <p:sp>
            <p:nvSpPr>
              <p:cNvPr id="54" name="TextBox 53">
                <a:extLst>
                  <a:ext uri="{FF2B5EF4-FFF2-40B4-BE49-F238E27FC236}">
                    <a16:creationId xmlns:a16="http://schemas.microsoft.com/office/drawing/2014/main" id="{A2EEDE29-EBA7-6393-C4EB-BF08354F16A3}"/>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55" name="TextBox 54">
                <a:extLst>
                  <a:ext uri="{FF2B5EF4-FFF2-40B4-BE49-F238E27FC236}">
                    <a16:creationId xmlns:a16="http://schemas.microsoft.com/office/drawing/2014/main" id="{63432A83-C749-B4E6-7BD2-B52877530418}"/>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56" name="TextBox 55">
                <a:extLst>
                  <a:ext uri="{FF2B5EF4-FFF2-40B4-BE49-F238E27FC236}">
                    <a16:creationId xmlns:a16="http://schemas.microsoft.com/office/drawing/2014/main" id="{2E5C5AD2-1245-7A6B-E30E-8EE08F2C6404}"/>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grpSp>
          <p:nvGrpSpPr>
            <p:cNvPr id="58" name="Group 57">
              <a:extLst>
                <a:ext uri="{FF2B5EF4-FFF2-40B4-BE49-F238E27FC236}">
                  <a16:creationId xmlns:a16="http://schemas.microsoft.com/office/drawing/2014/main" id="{52381B12-3A20-A217-A721-7289BBBE5147}"/>
                </a:ext>
              </a:extLst>
            </p:cNvPr>
            <p:cNvGrpSpPr/>
            <p:nvPr/>
          </p:nvGrpSpPr>
          <p:grpSpPr>
            <a:xfrm>
              <a:off x="6129739" y="5192391"/>
              <a:ext cx="2325656" cy="373438"/>
              <a:chOff x="6129739" y="4403639"/>
              <a:chExt cx="2325656" cy="373438"/>
            </a:xfrm>
          </p:grpSpPr>
          <p:sp>
            <p:nvSpPr>
              <p:cNvPr id="61" name="TextBox 60">
                <a:extLst>
                  <a:ext uri="{FF2B5EF4-FFF2-40B4-BE49-F238E27FC236}">
                    <a16:creationId xmlns:a16="http://schemas.microsoft.com/office/drawing/2014/main" id="{708DC331-3A6D-ECAC-12DF-162D89348BAF}"/>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62" name="TextBox 61">
                <a:extLst>
                  <a:ext uri="{FF2B5EF4-FFF2-40B4-BE49-F238E27FC236}">
                    <a16:creationId xmlns:a16="http://schemas.microsoft.com/office/drawing/2014/main" id="{CEBF3EA6-A35A-CCC9-911A-FE52B9648926}"/>
                  </a:ext>
                </a:extLst>
              </p:cNvPr>
              <p:cNvSpPr txBox="1"/>
              <p:nvPr/>
            </p:nvSpPr>
            <p:spPr>
              <a:xfrm>
                <a:off x="7555366" y="4403639"/>
                <a:ext cx="900029" cy="373437"/>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64" name="TextBox 63">
              <a:extLst>
                <a:ext uri="{FF2B5EF4-FFF2-40B4-BE49-F238E27FC236}">
                  <a16:creationId xmlns:a16="http://schemas.microsoft.com/office/drawing/2014/main" id="{A0706E28-6CF3-014E-931D-0558266017B7}"/>
                </a:ext>
              </a:extLst>
            </p:cNvPr>
            <p:cNvSpPr txBox="1"/>
            <p:nvPr/>
          </p:nvSpPr>
          <p:spPr>
            <a:xfrm>
              <a:off x="7052795" y="5111326"/>
              <a:ext cx="41644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5" name="TextBox 64">
              <a:extLst>
                <a:ext uri="{FF2B5EF4-FFF2-40B4-BE49-F238E27FC236}">
                  <a16:creationId xmlns:a16="http://schemas.microsoft.com/office/drawing/2014/main" id="{5CE3C8CC-245F-E84C-0DCD-7C621AF94E59}"/>
                </a:ext>
              </a:extLst>
            </p:cNvPr>
            <p:cNvSpPr txBox="1"/>
            <p:nvPr/>
          </p:nvSpPr>
          <p:spPr>
            <a:xfrm rot="5400000">
              <a:off x="6130911" y="4931471"/>
              <a:ext cx="427856"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6" name="TextBox 65">
              <a:extLst>
                <a:ext uri="{FF2B5EF4-FFF2-40B4-BE49-F238E27FC236}">
                  <a16:creationId xmlns:a16="http://schemas.microsoft.com/office/drawing/2014/main" id="{142B777E-4709-223A-07C8-28993E42E3BE}"/>
                </a:ext>
              </a:extLst>
            </p:cNvPr>
            <p:cNvSpPr txBox="1"/>
            <p:nvPr/>
          </p:nvSpPr>
          <p:spPr>
            <a:xfrm rot="5400000">
              <a:off x="7889802" y="4966290"/>
              <a:ext cx="427856"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7" name="TextBox 66">
              <a:extLst>
                <a:ext uri="{FF2B5EF4-FFF2-40B4-BE49-F238E27FC236}">
                  <a16:creationId xmlns:a16="http://schemas.microsoft.com/office/drawing/2014/main" id="{85E06D16-228E-AF08-E762-F474C023A24E}"/>
                </a:ext>
              </a:extLst>
            </p:cNvPr>
            <p:cNvSpPr txBox="1"/>
            <p:nvPr/>
          </p:nvSpPr>
          <p:spPr>
            <a:xfrm>
              <a:off x="7334295" y="5459614"/>
              <a:ext cx="416449" cy="373438"/>
            </a:xfrm>
            <a:prstGeom prst="rect">
              <a:avLst/>
            </a:prstGeom>
            <a:noFill/>
          </p:spPr>
          <p:txBody>
            <a:bodyPr wrap="square" rtlCol="0">
              <a:spAutoFit/>
            </a:bodyPr>
            <a:lstStyle/>
            <a:p>
              <a:r>
                <a:rPr lang="en-US" sz="1200" dirty="0">
                  <a:solidFill>
                    <a:schemeClr val="accent2"/>
                  </a:solidFill>
                </a:rPr>
                <a:t>…</a:t>
              </a:r>
              <a:endParaRPr lang="en-US" sz="1000" dirty="0">
                <a:solidFill>
                  <a:schemeClr val="accent2"/>
                </a:solidFill>
              </a:endParaRPr>
            </a:p>
          </p:txBody>
        </p:sp>
        <p:sp>
          <p:nvSpPr>
            <p:cNvPr id="68" name="TextBox 67">
              <a:extLst>
                <a:ext uri="{FF2B5EF4-FFF2-40B4-BE49-F238E27FC236}">
                  <a16:creationId xmlns:a16="http://schemas.microsoft.com/office/drawing/2014/main" id="{048E7807-9D97-20AB-EEB5-6F1A950C3511}"/>
                </a:ext>
              </a:extLst>
            </p:cNvPr>
            <p:cNvSpPr txBox="1"/>
            <p:nvPr/>
          </p:nvSpPr>
          <p:spPr>
            <a:xfrm>
              <a:off x="6141251" y="5514811"/>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grpSp>
        <p:nvGrpSpPr>
          <p:cNvPr id="9" name="Group 8">
            <a:extLst>
              <a:ext uri="{FF2B5EF4-FFF2-40B4-BE49-F238E27FC236}">
                <a16:creationId xmlns:a16="http://schemas.microsoft.com/office/drawing/2014/main" id="{ACF7E860-D2FC-FE63-8E77-560888036120}"/>
              </a:ext>
            </a:extLst>
          </p:cNvPr>
          <p:cNvGrpSpPr/>
          <p:nvPr/>
        </p:nvGrpSpPr>
        <p:grpSpPr>
          <a:xfrm>
            <a:off x="7291667" y="3033147"/>
            <a:ext cx="4587984" cy="3367640"/>
            <a:chOff x="7452544" y="2446238"/>
            <a:chExt cx="4587984" cy="3367640"/>
          </a:xfrm>
        </p:grpSpPr>
        <p:pic>
          <p:nvPicPr>
            <p:cNvPr id="16386" name="Picture 2" descr="California aggressively fights Big Tobacco usage in ads such as this, with funds voters allocated when they increased the tobacco tax by passing Proposition 99 in 1988. Image courtesy of the California Department of Public Health">
              <a:extLst>
                <a:ext uri="{FF2B5EF4-FFF2-40B4-BE49-F238E27FC236}">
                  <a16:creationId xmlns:a16="http://schemas.microsoft.com/office/drawing/2014/main" id="{4FC63DA8-B411-3E51-4504-2BB6816E0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544" y="2446238"/>
              <a:ext cx="4466155" cy="20376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A77631-EF80-CB68-43BA-2304379691C9}"/>
                </a:ext>
              </a:extLst>
            </p:cNvPr>
            <p:cNvSpPr txBox="1"/>
            <p:nvPr/>
          </p:nvSpPr>
          <p:spPr>
            <a:xfrm>
              <a:off x="9074987" y="4982881"/>
              <a:ext cx="2648747" cy="830997"/>
            </a:xfrm>
            <a:prstGeom prst="rect">
              <a:avLst/>
            </a:prstGeom>
            <a:solidFill>
              <a:srgbClr val="4C3F2D"/>
            </a:solidFill>
            <a:ln w="57150">
              <a:solidFill>
                <a:schemeClr val="accent2"/>
              </a:solidFill>
            </a:ln>
          </p:spPr>
          <p:txBody>
            <a:bodyPr wrap="square" rtlCol="0">
              <a:spAutoFit/>
            </a:bodyPr>
            <a:lstStyle/>
            <a:p>
              <a:pPr algn="ctr"/>
              <a:r>
                <a:rPr lang="en-US" sz="1600" dirty="0">
                  <a:solidFill>
                    <a:schemeClr val="bg1"/>
                  </a:solidFill>
                  <a:latin typeface="Eurostile" panose="020B0504020202050204" pitchFamily="34" charset="77"/>
                  <a:cs typeface="DecoType Naskh" pitchFamily="2" charset="-78"/>
                </a:rPr>
                <a:t>California Department of Health Services.  Funded by the Tobacco Tax Initiative.</a:t>
              </a:r>
            </a:p>
          </p:txBody>
        </p:sp>
        <p:sp>
          <p:nvSpPr>
            <p:cNvPr id="5" name="Rectangle 4">
              <a:extLst>
                <a:ext uri="{FF2B5EF4-FFF2-40B4-BE49-F238E27FC236}">
                  <a16:creationId xmlns:a16="http://schemas.microsoft.com/office/drawing/2014/main" id="{239EA5C7-424A-0E92-5A3C-943ED63B5589}"/>
                </a:ext>
              </a:extLst>
            </p:cNvPr>
            <p:cNvSpPr/>
            <p:nvPr/>
          </p:nvSpPr>
          <p:spPr>
            <a:xfrm>
              <a:off x="9885680" y="4330131"/>
              <a:ext cx="2154848" cy="17016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39FCA8B-07B7-F872-2EBC-5B5FE1798C0C}"/>
                </a:ext>
              </a:extLst>
            </p:cNvPr>
            <p:cNvCxnSpPr>
              <a:stCxn id="5" idx="2"/>
              <a:endCxn id="4" idx="0"/>
            </p:cNvCxnSpPr>
            <p:nvPr/>
          </p:nvCxnSpPr>
          <p:spPr>
            <a:xfrm flipH="1">
              <a:off x="10399361" y="4500300"/>
              <a:ext cx="563743" cy="482581"/>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0CC886FE-9B07-41F4-2055-EE2CD40877A7}"/>
              </a:ext>
            </a:extLst>
          </p:cNvPr>
          <p:cNvSpPr txBox="1"/>
          <p:nvPr/>
        </p:nvSpPr>
        <p:spPr>
          <a:xfrm>
            <a:off x="6936694" y="1778687"/>
            <a:ext cx="5063256" cy="1077218"/>
          </a:xfrm>
          <a:prstGeom prst="rect">
            <a:avLst/>
          </a:prstGeom>
          <a:noFill/>
        </p:spPr>
        <p:txBody>
          <a:bodyPr wrap="square" rtlCol="0">
            <a:spAutoFit/>
          </a:bodyPr>
          <a:lstStyle/>
          <a:p>
            <a:pPr algn="ctr"/>
            <a:r>
              <a:rPr lang="en-US" sz="2400" b="1" dirty="0">
                <a:solidFill>
                  <a:schemeClr val="accent1"/>
                </a:solidFill>
              </a:rPr>
              <a:t>Ad funded by CA Prop. 99: </a:t>
            </a:r>
          </a:p>
          <a:p>
            <a:pPr algn="ctr"/>
            <a:r>
              <a:rPr lang="en-US" sz="2000" b="1" dirty="0">
                <a:solidFill>
                  <a:schemeClr val="accent1"/>
                </a:solidFill>
              </a:rPr>
              <a:t> </a:t>
            </a:r>
            <a:r>
              <a:rPr lang="en-US" sz="2000" dirty="0">
                <a:solidFill>
                  <a:schemeClr val="accent1"/>
                </a:solidFill>
              </a:rPr>
              <a:t>Prop. 99 raised taxes on tobacco products and funded an anti-smoking campaign.</a:t>
            </a:r>
          </a:p>
        </p:txBody>
      </p:sp>
      <p:sp>
        <p:nvSpPr>
          <p:cNvPr id="11" name="TextBox 10">
            <a:extLst>
              <a:ext uri="{FF2B5EF4-FFF2-40B4-BE49-F238E27FC236}">
                <a16:creationId xmlns:a16="http://schemas.microsoft.com/office/drawing/2014/main" id="{D81E86A2-D31A-9FED-022D-E7647A8936A1}"/>
              </a:ext>
            </a:extLst>
          </p:cNvPr>
          <p:cNvSpPr txBox="1"/>
          <p:nvPr/>
        </p:nvSpPr>
        <p:spPr>
          <a:xfrm>
            <a:off x="6496637" y="6367502"/>
            <a:ext cx="348172" cy="246221"/>
          </a:xfrm>
          <a:prstGeom prst="rect">
            <a:avLst/>
          </a:prstGeom>
          <a:noFill/>
        </p:spPr>
        <p:txBody>
          <a:bodyPr wrap="none" rtlCol="0">
            <a:spAutoFit/>
          </a:bodyPr>
          <a:lstStyle/>
          <a:p>
            <a:r>
              <a:rPr lang="en-US" sz="1000" dirty="0"/>
              <a:t>CA</a:t>
            </a:r>
          </a:p>
        </p:txBody>
      </p:sp>
    </p:spTree>
    <p:extLst>
      <p:ext uri="{BB962C8B-B14F-4D97-AF65-F5344CB8AC3E}">
        <p14:creationId xmlns:p14="http://schemas.microsoft.com/office/powerpoint/2010/main" val="262977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A7F72-2EC0-6AA2-0004-F9BAF001C88A}"/>
              </a:ext>
            </a:extLst>
          </p:cNvPr>
          <p:cNvSpPr/>
          <p:nvPr/>
        </p:nvSpPr>
        <p:spPr>
          <a:xfrm>
            <a:off x="10399361" y="6085023"/>
            <a:ext cx="1987902" cy="8127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6</a:t>
            </a:r>
            <a:br>
              <a:rPr lang="en-US" dirty="0"/>
            </a:br>
            <a:r>
              <a:rPr lang="en-US" dirty="0"/>
              <a:t>Effect of German re-unification</a:t>
            </a:r>
            <a:br>
              <a:rPr lang="en-US" dirty="0"/>
            </a:br>
            <a:r>
              <a:rPr lang="en-US" sz="2700" dirty="0"/>
              <a:t>Abadie, Diamond and </a:t>
            </a:r>
            <a:r>
              <a:rPr lang="en-US" sz="2700" dirty="0" err="1"/>
              <a:t>Hainmueller</a:t>
            </a:r>
            <a:r>
              <a:rPr lang="en-US" sz="2700" dirty="0"/>
              <a:t> (2015)</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49452" y="1839216"/>
            <a:ext cx="7796278" cy="1529076"/>
          </a:xfrm>
        </p:spPr>
        <p:txBody>
          <a:bodyPr>
            <a:normAutofit/>
          </a:bodyPr>
          <a:lstStyle/>
          <a:p>
            <a:r>
              <a:rPr lang="en-US" b="1" dirty="0"/>
              <a:t>Substantive question: </a:t>
            </a:r>
            <a:r>
              <a:rPr lang="en-US" dirty="0"/>
              <a:t>What was the effect of German reunification on West German GDP?</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49451" y="3241155"/>
            <a:ext cx="773471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OECD Countries</a:t>
            </a:r>
          </a:p>
          <a:p>
            <a:pPr lvl="1"/>
            <a:r>
              <a:rPr lang="en-US" sz="2000" dirty="0">
                <a:solidFill>
                  <a:schemeClr val="accent1"/>
                </a:solidFill>
              </a:rPr>
              <a:t>1 treated unit (Germany); 16 control countries</a:t>
            </a:r>
          </a:p>
          <a:p>
            <a:pPr lvl="1"/>
            <a:r>
              <a:rPr lang="en-US" sz="2000" dirty="0">
                <a:solidFill>
                  <a:schemeClr val="accent1"/>
                </a:solidFill>
              </a:rPr>
              <a:t>Data 30 years pre-intervention, 13 years post-intervention.</a:t>
            </a:r>
          </a:p>
          <a:p>
            <a:r>
              <a:rPr lang="en-US" sz="2400" b="1" dirty="0"/>
              <a:t>Outcome: </a:t>
            </a:r>
            <a:r>
              <a:rPr lang="en-US" sz="2400" dirty="0"/>
              <a:t>Per-capita GDP</a:t>
            </a:r>
          </a:p>
          <a:p>
            <a:r>
              <a:rPr lang="en-US" sz="2400" b="1" dirty="0"/>
              <a:t>Treatment: </a:t>
            </a:r>
            <a:r>
              <a:rPr lang="en-US" sz="2400" dirty="0"/>
              <a:t>German reunification in 1990</a:t>
            </a:r>
          </a:p>
          <a:p>
            <a:r>
              <a:rPr lang="en-US" sz="2400" b="1" dirty="0"/>
              <a:t>Treatment pattern: </a:t>
            </a:r>
            <a:r>
              <a:rPr lang="en-US" sz="2400" dirty="0"/>
              <a:t>Single treated unit</a:t>
            </a:r>
          </a:p>
          <a:p>
            <a:endParaRPr lang="en-US" sz="2400" dirty="0"/>
          </a:p>
        </p:txBody>
      </p:sp>
      <p:grpSp>
        <p:nvGrpSpPr>
          <p:cNvPr id="69" name="Group 68">
            <a:extLst>
              <a:ext uri="{FF2B5EF4-FFF2-40B4-BE49-F238E27FC236}">
                <a16:creationId xmlns:a16="http://schemas.microsoft.com/office/drawing/2014/main" id="{9D66FA5E-5CC3-EAC2-740C-A9FD3C56921A}"/>
              </a:ext>
            </a:extLst>
          </p:cNvPr>
          <p:cNvGrpSpPr/>
          <p:nvPr/>
        </p:nvGrpSpPr>
        <p:grpSpPr>
          <a:xfrm>
            <a:off x="6449764" y="5256839"/>
            <a:ext cx="2464346" cy="1640982"/>
            <a:chOff x="5550329" y="4074252"/>
            <a:chExt cx="3322323" cy="2212299"/>
          </a:xfrm>
        </p:grpSpPr>
        <p:grpSp>
          <p:nvGrpSpPr>
            <p:cNvPr id="44" name="Group 43">
              <a:extLst>
                <a:ext uri="{FF2B5EF4-FFF2-40B4-BE49-F238E27FC236}">
                  <a16:creationId xmlns:a16="http://schemas.microsoft.com/office/drawing/2014/main" id="{0E2F1C1D-BF8C-B333-AABF-3A28A8354A47}"/>
                </a:ext>
              </a:extLst>
            </p:cNvPr>
            <p:cNvGrpSpPr/>
            <p:nvPr/>
          </p:nvGrpSpPr>
          <p:grpSpPr>
            <a:xfrm>
              <a:off x="5649388" y="4115127"/>
              <a:ext cx="3223264" cy="2171424"/>
              <a:chOff x="6131246" y="5082073"/>
              <a:chExt cx="3223264" cy="2171424"/>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6131246" y="5348876"/>
                <a:ext cx="3223264" cy="1904621"/>
                <a:chOff x="1076436" y="2951434"/>
                <a:chExt cx="3711712" cy="2232704"/>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4"/>
                  <a:ext cx="2543863" cy="1754052"/>
                </a:xfrm>
                <a:prstGeom prst="rect">
                  <a:avLst/>
                </a:prstGeom>
                <a:solidFill>
                  <a:schemeClr val="bg1">
                    <a:lumMod val="95000"/>
                  </a:schemeClr>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1076436" y="4770694"/>
                      <a:ext cx="3711712" cy="413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100" b="1" i="1" smtClean="0">
                                <a:solidFill>
                                  <a:schemeClr val="accent1"/>
                                </a:solidFill>
                                <a:latin typeface="Cambria Math" panose="02040503050406030204" pitchFamily="18" charset="0"/>
                              </a:rPr>
                              <m:t>𝑾</m:t>
                            </m:r>
                          </m:oMath>
                        </m:oMathPara>
                      </a14:m>
                      <a:endParaRPr lang="en-US" sz="11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1076436" y="4770694"/>
                      <a:ext cx="3711712" cy="413444"/>
                    </a:xfrm>
                    <a:prstGeom prst="rect">
                      <a:avLst/>
                    </a:prstGeom>
                    <a:blipFill>
                      <a:blip r:embed="rId3"/>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082073"/>
                <a:ext cx="620667" cy="331944"/>
              </a:xfrm>
              <a:prstGeom prst="rect">
                <a:avLst/>
              </a:prstGeom>
              <a:noFill/>
            </p:spPr>
            <p:txBody>
              <a:bodyPr wrap="none" rtlCol="0">
                <a:spAutoFit/>
              </a:bodyPr>
              <a:lstStyle/>
              <a:p>
                <a:r>
                  <a:rPr lang="en-US" sz="1000" dirty="0"/>
                  <a:t>1960</a:t>
                </a:r>
              </a:p>
            </p:txBody>
          </p:sp>
        </p:grpSp>
        <p:sp>
          <p:nvSpPr>
            <p:cNvPr id="63" name="TextBox 62">
              <a:extLst>
                <a:ext uri="{FF2B5EF4-FFF2-40B4-BE49-F238E27FC236}">
                  <a16:creationId xmlns:a16="http://schemas.microsoft.com/office/drawing/2014/main" id="{14874254-4616-EE01-94F2-D368A84F6B06}"/>
                </a:ext>
              </a:extLst>
            </p:cNvPr>
            <p:cNvSpPr txBox="1"/>
            <p:nvPr/>
          </p:nvSpPr>
          <p:spPr>
            <a:xfrm>
              <a:off x="6975296" y="5511238"/>
              <a:ext cx="1452546" cy="373438"/>
            </a:xfrm>
            <a:prstGeom prst="rect">
              <a:avLst/>
            </a:prstGeom>
            <a:noFill/>
          </p:spPr>
          <p:txBody>
            <a:bodyPr wrap="square" rtlCol="0">
              <a:spAutoFit/>
            </a:bodyPr>
            <a:lstStyle/>
            <a:p>
              <a:r>
                <a:rPr lang="en-US" sz="1200" b="1" dirty="0">
                  <a:solidFill>
                    <a:schemeClr val="accent2"/>
                  </a:solidFill>
                </a:rPr>
                <a:t>1  1     1  1  1 </a:t>
              </a:r>
              <a:endParaRPr lang="en-US" sz="10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p:cNvCxnSpPr>
            <p:nvPr/>
          </p:nvCxnSpPr>
          <p:spPr>
            <a:xfrm>
              <a:off x="5550329" y="4415103"/>
              <a:ext cx="521864" cy="48272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D407C8-45DB-C950-4933-2BD9D8DE1B8E}"/>
                </a:ext>
              </a:extLst>
            </p:cNvPr>
            <p:cNvSpPr txBox="1"/>
            <p:nvPr/>
          </p:nvSpPr>
          <p:spPr>
            <a:xfrm>
              <a:off x="7739716" y="4126697"/>
              <a:ext cx="620667" cy="331944"/>
            </a:xfrm>
            <a:prstGeom prst="rect">
              <a:avLst/>
            </a:prstGeom>
            <a:noFill/>
          </p:spPr>
          <p:txBody>
            <a:bodyPr wrap="none" rtlCol="0">
              <a:spAutoFit/>
            </a:bodyPr>
            <a:lstStyle/>
            <a:p>
              <a:r>
                <a:rPr lang="en-US" sz="1000" dirty="0"/>
                <a:t>2003</a:t>
              </a:r>
            </a:p>
          </p:txBody>
        </p:sp>
        <p:sp>
          <p:nvSpPr>
            <p:cNvPr id="38" name="TextBox 37">
              <a:extLst>
                <a:ext uri="{FF2B5EF4-FFF2-40B4-BE49-F238E27FC236}">
                  <a16:creationId xmlns:a16="http://schemas.microsoft.com/office/drawing/2014/main" id="{5D039D8B-4DC4-4FC0-9417-7BF6745C109B}"/>
                </a:ext>
              </a:extLst>
            </p:cNvPr>
            <p:cNvSpPr txBox="1"/>
            <p:nvPr/>
          </p:nvSpPr>
          <p:spPr>
            <a:xfrm>
              <a:off x="7355567" y="4079844"/>
              <a:ext cx="606947" cy="331944"/>
            </a:xfrm>
            <a:prstGeom prst="rect">
              <a:avLst/>
            </a:prstGeom>
            <a:noFill/>
          </p:spPr>
          <p:txBody>
            <a:bodyPr wrap="square" rtlCol="0">
              <a:spAutoFit/>
            </a:bodyPr>
            <a:lstStyle/>
            <a:p>
              <a:r>
                <a:rPr lang="en-US" sz="1000" dirty="0"/>
                <a:t>…</a:t>
              </a:r>
            </a:p>
          </p:txBody>
        </p:sp>
        <p:grpSp>
          <p:nvGrpSpPr>
            <p:cNvPr id="45" name="Group 44">
              <a:extLst>
                <a:ext uri="{FF2B5EF4-FFF2-40B4-BE49-F238E27FC236}">
                  <a16:creationId xmlns:a16="http://schemas.microsoft.com/office/drawing/2014/main" id="{C32D27AA-9A34-8FC1-CB4E-875527362C26}"/>
                </a:ext>
              </a:extLst>
            </p:cNvPr>
            <p:cNvGrpSpPr/>
            <p:nvPr/>
          </p:nvGrpSpPr>
          <p:grpSpPr>
            <a:xfrm>
              <a:off x="6129739" y="4333799"/>
              <a:ext cx="2325656" cy="443278"/>
              <a:chOff x="6129739" y="4333799"/>
              <a:chExt cx="2325656" cy="443278"/>
            </a:xfrm>
          </p:grpSpPr>
          <p:sp>
            <p:nvSpPr>
              <p:cNvPr id="29" name="TextBox 28">
                <a:extLst>
                  <a:ext uri="{FF2B5EF4-FFF2-40B4-BE49-F238E27FC236}">
                    <a16:creationId xmlns:a16="http://schemas.microsoft.com/office/drawing/2014/main" id="{7290A239-C45D-692D-3030-C9136485A9C8}"/>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72" name="TextBox 71">
                <a:extLst>
                  <a:ext uri="{FF2B5EF4-FFF2-40B4-BE49-F238E27FC236}">
                    <a16:creationId xmlns:a16="http://schemas.microsoft.com/office/drawing/2014/main" id="{9694644A-A977-F3B6-DF68-F4C43BDECA2A}"/>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39" name="TextBox 38">
                <a:extLst>
                  <a:ext uri="{FF2B5EF4-FFF2-40B4-BE49-F238E27FC236}">
                    <a16:creationId xmlns:a16="http://schemas.microsoft.com/office/drawing/2014/main" id="{134CDEB2-9D0C-9395-48FE-318B5DCA847E}"/>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47" name="TextBox 46">
              <a:extLst>
                <a:ext uri="{FF2B5EF4-FFF2-40B4-BE49-F238E27FC236}">
                  <a16:creationId xmlns:a16="http://schemas.microsoft.com/office/drawing/2014/main" id="{1CD2D4CC-3286-A45A-14A3-A1EF724CEB32}"/>
                </a:ext>
              </a:extLst>
            </p:cNvPr>
            <p:cNvSpPr txBox="1"/>
            <p:nvPr/>
          </p:nvSpPr>
          <p:spPr>
            <a:xfrm>
              <a:off x="6843887" y="4110767"/>
              <a:ext cx="620667" cy="331944"/>
            </a:xfrm>
            <a:prstGeom prst="rect">
              <a:avLst/>
            </a:prstGeom>
            <a:noFill/>
          </p:spPr>
          <p:txBody>
            <a:bodyPr wrap="none" rtlCol="0">
              <a:spAutoFit/>
            </a:bodyPr>
            <a:lstStyle/>
            <a:p>
              <a:r>
                <a:rPr lang="en-US" sz="1000" dirty="0"/>
                <a:t>1990</a:t>
              </a:r>
            </a:p>
          </p:txBody>
        </p:sp>
        <p:sp>
          <p:nvSpPr>
            <p:cNvPr id="49" name="TextBox 48">
              <a:extLst>
                <a:ext uri="{FF2B5EF4-FFF2-40B4-BE49-F238E27FC236}">
                  <a16:creationId xmlns:a16="http://schemas.microsoft.com/office/drawing/2014/main" id="{FF2A8148-BD3B-BDA7-BC67-C78574749675}"/>
                </a:ext>
              </a:extLst>
            </p:cNvPr>
            <p:cNvSpPr txBox="1"/>
            <p:nvPr/>
          </p:nvSpPr>
          <p:spPr>
            <a:xfrm>
              <a:off x="6557896" y="4074252"/>
              <a:ext cx="606947" cy="331944"/>
            </a:xfrm>
            <a:prstGeom prst="rect">
              <a:avLst/>
            </a:prstGeom>
            <a:noFill/>
          </p:spPr>
          <p:txBody>
            <a:bodyPr wrap="square" rtlCol="0">
              <a:spAutoFit/>
            </a:bodyPr>
            <a:lstStyle/>
            <a:p>
              <a:r>
                <a:rPr lang="en-US" sz="1000" dirty="0"/>
                <a:t>…</a:t>
              </a:r>
            </a:p>
          </p:txBody>
        </p:sp>
        <p:grpSp>
          <p:nvGrpSpPr>
            <p:cNvPr id="52" name="Group 51">
              <a:extLst>
                <a:ext uri="{FF2B5EF4-FFF2-40B4-BE49-F238E27FC236}">
                  <a16:creationId xmlns:a16="http://schemas.microsoft.com/office/drawing/2014/main" id="{AC536FFB-BA34-27F7-9EF9-B4A913E471E4}"/>
                </a:ext>
              </a:extLst>
            </p:cNvPr>
            <p:cNvGrpSpPr/>
            <p:nvPr/>
          </p:nvGrpSpPr>
          <p:grpSpPr>
            <a:xfrm>
              <a:off x="6135463" y="4578471"/>
              <a:ext cx="2325656" cy="443278"/>
              <a:chOff x="6129739" y="4333799"/>
              <a:chExt cx="2325656" cy="443278"/>
            </a:xfrm>
          </p:grpSpPr>
          <p:sp>
            <p:nvSpPr>
              <p:cNvPr id="54" name="TextBox 53">
                <a:extLst>
                  <a:ext uri="{FF2B5EF4-FFF2-40B4-BE49-F238E27FC236}">
                    <a16:creationId xmlns:a16="http://schemas.microsoft.com/office/drawing/2014/main" id="{A2EEDE29-EBA7-6393-C4EB-BF08354F16A3}"/>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55" name="TextBox 54">
                <a:extLst>
                  <a:ext uri="{FF2B5EF4-FFF2-40B4-BE49-F238E27FC236}">
                    <a16:creationId xmlns:a16="http://schemas.microsoft.com/office/drawing/2014/main" id="{63432A83-C749-B4E6-7BD2-B52877530418}"/>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56" name="TextBox 55">
                <a:extLst>
                  <a:ext uri="{FF2B5EF4-FFF2-40B4-BE49-F238E27FC236}">
                    <a16:creationId xmlns:a16="http://schemas.microsoft.com/office/drawing/2014/main" id="{2E5C5AD2-1245-7A6B-E30E-8EE08F2C6404}"/>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grpSp>
          <p:nvGrpSpPr>
            <p:cNvPr id="58" name="Group 57">
              <a:extLst>
                <a:ext uri="{FF2B5EF4-FFF2-40B4-BE49-F238E27FC236}">
                  <a16:creationId xmlns:a16="http://schemas.microsoft.com/office/drawing/2014/main" id="{52381B12-3A20-A217-A721-7289BBBE5147}"/>
                </a:ext>
              </a:extLst>
            </p:cNvPr>
            <p:cNvGrpSpPr/>
            <p:nvPr/>
          </p:nvGrpSpPr>
          <p:grpSpPr>
            <a:xfrm>
              <a:off x="6129739" y="5192391"/>
              <a:ext cx="2325656" cy="373438"/>
              <a:chOff x="6129739" y="4403639"/>
              <a:chExt cx="2325656" cy="373438"/>
            </a:xfrm>
          </p:grpSpPr>
          <p:sp>
            <p:nvSpPr>
              <p:cNvPr id="61" name="TextBox 60">
                <a:extLst>
                  <a:ext uri="{FF2B5EF4-FFF2-40B4-BE49-F238E27FC236}">
                    <a16:creationId xmlns:a16="http://schemas.microsoft.com/office/drawing/2014/main" id="{708DC331-3A6D-ECAC-12DF-162D89348BAF}"/>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62" name="TextBox 61">
                <a:extLst>
                  <a:ext uri="{FF2B5EF4-FFF2-40B4-BE49-F238E27FC236}">
                    <a16:creationId xmlns:a16="http://schemas.microsoft.com/office/drawing/2014/main" id="{CEBF3EA6-A35A-CCC9-911A-FE52B9648926}"/>
                  </a:ext>
                </a:extLst>
              </p:cNvPr>
              <p:cNvSpPr txBox="1"/>
              <p:nvPr/>
            </p:nvSpPr>
            <p:spPr>
              <a:xfrm>
                <a:off x="7555366" y="4403639"/>
                <a:ext cx="900029" cy="373437"/>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64" name="TextBox 63">
              <a:extLst>
                <a:ext uri="{FF2B5EF4-FFF2-40B4-BE49-F238E27FC236}">
                  <a16:creationId xmlns:a16="http://schemas.microsoft.com/office/drawing/2014/main" id="{A0706E28-6CF3-014E-931D-0558266017B7}"/>
                </a:ext>
              </a:extLst>
            </p:cNvPr>
            <p:cNvSpPr txBox="1"/>
            <p:nvPr/>
          </p:nvSpPr>
          <p:spPr>
            <a:xfrm>
              <a:off x="7052795" y="5111326"/>
              <a:ext cx="41644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5" name="TextBox 64">
              <a:extLst>
                <a:ext uri="{FF2B5EF4-FFF2-40B4-BE49-F238E27FC236}">
                  <a16:creationId xmlns:a16="http://schemas.microsoft.com/office/drawing/2014/main" id="{5CE3C8CC-245F-E84C-0DCD-7C621AF94E59}"/>
                </a:ext>
              </a:extLst>
            </p:cNvPr>
            <p:cNvSpPr txBox="1"/>
            <p:nvPr/>
          </p:nvSpPr>
          <p:spPr>
            <a:xfrm rot="5400000">
              <a:off x="6130911" y="4931471"/>
              <a:ext cx="427856"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6" name="TextBox 65">
              <a:extLst>
                <a:ext uri="{FF2B5EF4-FFF2-40B4-BE49-F238E27FC236}">
                  <a16:creationId xmlns:a16="http://schemas.microsoft.com/office/drawing/2014/main" id="{142B777E-4709-223A-07C8-28993E42E3BE}"/>
                </a:ext>
              </a:extLst>
            </p:cNvPr>
            <p:cNvSpPr txBox="1"/>
            <p:nvPr/>
          </p:nvSpPr>
          <p:spPr>
            <a:xfrm rot="5400000">
              <a:off x="7889802" y="4966290"/>
              <a:ext cx="427856"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67" name="TextBox 66">
              <a:extLst>
                <a:ext uri="{FF2B5EF4-FFF2-40B4-BE49-F238E27FC236}">
                  <a16:creationId xmlns:a16="http://schemas.microsoft.com/office/drawing/2014/main" id="{85E06D16-228E-AF08-E762-F474C023A24E}"/>
                </a:ext>
              </a:extLst>
            </p:cNvPr>
            <p:cNvSpPr txBox="1"/>
            <p:nvPr/>
          </p:nvSpPr>
          <p:spPr>
            <a:xfrm>
              <a:off x="7334295" y="5459614"/>
              <a:ext cx="416449" cy="373438"/>
            </a:xfrm>
            <a:prstGeom prst="rect">
              <a:avLst/>
            </a:prstGeom>
            <a:noFill/>
          </p:spPr>
          <p:txBody>
            <a:bodyPr wrap="square" rtlCol="0">
              <a:spAutoFit/>
            </a:bodyPr>
            <a:lstStyle/>
            <a:p>
              <a:r>
                <a:rPr lang="en-US" sz="1200" dirty="0">
                  <a:solidFill>
                    <a:schemeClr val="accent2"/>
                  </a:solidFill>
                </a:rPr>
                <a:t>…</a:t>
              </a:r>
              <a:endParaRPr lang="en-US" sz="1000" dirty="0">
                <a:solidFill>
                  <a:schemeClr val="accent2"/>
                </a:solidFill>
              </a:endParaRPr>
            </a:p>
          </p:txBody>
        </p:sp>
        <p:sp>
          <p:nvSpPr>
            <p:cNvPr id="68" name="TextBox 67">
              <a:extLst>
                <a:ext uri="{FF2B5EF4-FFF2-40B4-BE49-F238E27FC236}">
                  <a16:creationId xmlns:a16="http://schemas.microsoft.com/office/drawing/2014/main" id="{048E7807-9D97-20AB-EEB5-6F1A950C3511}"/>
                </a:ext>
              </a:extLst>
            </p:cNvPr>
            <p:cNvSpPr txBox="1"/>
            <p:nvPr/>
          </p:nvSpPr>
          <p:spPr>
            <a:xfrm>
              <a:off x="6141251" y="5514811"/>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11" name="TextBox 10">
            <a:extLst>
              <a:ext uri="{FF2B5EF4-FFF2-40B4-BE49-F238E27FC236}">
                <a16:creationId xmlns:a16="http://schemas.microsoft.com/office/drawing/2014/main" id="{D81E86A2-D31A-9FED-022D-E7647A8936A1}"/>
              </a:ext>
            </a:extLst>
          </p:cNvPr>
          <p:cNvSpPr txBox="1"/>
          <p:nvPr/>
        </p:nvSpPr>
        <p:spPr>
          <a:xfrm>
            <a:off x="6496637" y="6367502"/>
            <a:ext cx="343364" cy="246221"/>
          </a:xfrm>
          <a:prstGeom prst="rect">
            <a:avLst/>
          </a:prstGeom>
          <a:noFill/>
        </p:spPr>
        <p:txBody>
          <a:bodyPr wrap="none" rtlCol="0">
            <a:spAutoFit/>
          </a:bodyPr>
          <a:lstStyle/>
          <a:p>
            <a:r>
              <a:rPr lang="en-US" sz="1000" dirty="0"/>
              <a:t>DE</a:t>
            </a:r>
          </a:p>
        </p:txBody>
      </p:sp>
      <p:pic>
        <p:nvPicPr>
          <p:cNvPr id="6" name="Picture 5" descr="A different colored outline of a map&#10;&#10;Description automatically generated with medium confidence">
            <a:extLst>
              <a:ext uri="{FF2B5EF4-FFF2-40B4-BE49-F238E27FC236}">
                <a16:creationId xmlns:a16="http://schemas.microsoft.com/office/drawing/2014/main" id="{B7A2F8E6-7FC2-4897-58A0-4223AC42C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414" y="901313"/>
            <a:ext cx="2580165" cy="5461908"/>
          </a:xfrm>
          <a:prstGeom prst="rect">
            <a:avLst/>
          </a:prstGeom>
        </p:spPr>
      </p:pic>
      <p:sp>
        <p:nvSpPr>
          <p:cNvPr id="14" name="TextBox 13">
            <a:extLst>
              <a:ext uri="{FF2B5EF4-FFF2-40B4-BE49-F238E27FC236}">
                <a16:creationId xmlns:a16="http://schemas.microsoft.com/office/drawing/2014/main" id="{017C33E2-0021-AA79-EB6E-85C25B45E001}"/>
              </a:ext>
            </a:extLst>
          </p:cNvPr>
          <p:cNvSpPr txBox="1"/>
          <p:nvPr/>
        </p:nvSpPr>
        <p:spPr>
          <a:xfrm>
            <a:off x="389815" y="6266934"/>
            <a:ext cx="4774399" cy="584775"/>
          </a:xfrm>
          <a:prstGeom prst="rect">
            <a:avLst/>
          </a:prstGeom>
          <a:noFill/>
        </p:spPr>
        <p:txBody>
          <a:bodyPr wrap="square">
            <a:spAutoFit/>
          </a:bodyPr>
          <a:lstStyle/>
          <a:p>
            <a:r>
              <a:rPr lang="en-US" sz="1600" i="0" dirty="0">
                <a:solidFill>
                  <a:srgbClr val="202122"/>
                </a:solidFill>
                <a:effectLst/>
                <a:highlight>
                  <a:srgbClr val="FFFFFF"/>
                </a:highlight>
                <a:latin typeface="Arial" panose="020B0604020202020204" pitchFamily="34" charset="0"/>
              </a:rPr>
              <a:t>*OECD = Organization for Economic Co-operation and Development.  It is a forum of 38 countries.</a:t>
            </a:r>
            <a:endParaRPr lang="en-US" sz="1600" dirty="0"/>
          </a:p>
        </p:txBody>
      </p:sp>
    </p:spTree>
    <p:extLst>
      <p:ext uri="{BB962C8B-B14F-4D97-AF65-F5344CB8AC3E}">
        <p14:creationId xmlns:p14="http://schemas.microsoft.com/office/powerpoint/2010/main" val="332445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A7F72-2EC0-6AA2-0004-F9BAF001C88A}"/>
              </a:ext>
            </a:extLst>
          </p:cNvPr>
          <p:cNvSpPr/>
          <p:nvPr/>
        </p:nvSpPr>
        <p:spPr>
          <a:xfrm>
            <a:off x="10399361" y="6085023"/>
            <a:ext cx="1987902" cy="8127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7</a:t>
            </a:r>
            <a:br>
              <a:rPr lang="en-US" dirty="0"/>
            </a:br>
            <a:r>
              <a:rPr lang="en-US" dirty="0"/>
              <a:t>Effect of Immigration and the Mariel Boatlift</a:t>
            </a:r>
            <a:br>
              <a:rPr lang="en-US" dirty="0"/>
            </a:br>
            <a:r>
              <a:rPr lang="en-US" sz="2700" dirty="0"/>
              <a:t>Card (1990)</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49451" y="1839216"/>
            <a:ext cx="9549909" cy="1529076"/>
          </a:xfrm>
        </p:spPr>
        <p:txBody>
          <a:bodyPr>
            <a:normAutofit/>
          </a:bodyPr>
          <a:lstStyle/>
          <a:p>
            <a:r>
              <a:rPr lang="en-US" b="1" dirty="0"/>
              <a:t>Substantive question: </a:t>
            </a:r>
            <a:r>
              <a:rPr lang="en-US" dirty="0"/>
              <a:t>Does immigration of low-skilled workers lead to less work for natives?</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49451" y="3241155"/>
            <a:ext cx="7734719" cy="302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Cities in the US</a:t>
            </a:r>
          </a:p>
          <a:p>
            <a:pPr lvl="1"/>
            <a:r>
              <a:rPr lang="en-US" sz="2000" dirty="0">
                <a:solidFill>
                  <a:schemeClr val="accent1"/>
                </a:solidFill>
              </a:rPr>
              <a:t>1 treated city (Miami), 4 control cities</a:t>
            </a:r>
          </a:p>
          <a:p>
            <a:pPr lvl="1"/>
            <a:r>
              <a:rPr lang="en-US" sz="2000" dirty="0">
                <a:solidFill>
                  <a:schemeClr val="accent1"/>
                </a:solidFill>
              </a:rPr>
              <a:t>Data 7 years pre-intervention, 7 years post-intervention.</a:t>
            </a:r>
          </a:p>
          <a:p>
            <a:r>
              <a:rPr lang="en-US" sz="2400" b="1" dirty="0"/>
              <a:t>Outcome: </a:t>
            </a:r>
            <a:r>
              <a:rPr lang="en-US" sz="2400" dirty="0"/>
              <a:t>Employment rate</a:t>
            </a:r>
          </a:p>
          <a:p>
            <a:r>
              <a:rPr lang="en-US" sz="2400" b="1" dirty="0"/>
              <a:t>Treatment: </a:t>
            </a:r>
            <a:r>
              <a:rPr lang="en-US" sz="2400" dirty="0"/>
              <a:t>Mariel boatlift (influx of ~125,000 Cuban immigrants to Miami in 1980)</a:t>
            </a:r>
          </a:p>
          <a:p>
            <a:r>
              <a:rPr lang="en-US" sz="2400" b="1" dirty="0"/>
              <a:t>Treatment pattern: </a:t>
            </a:r>
            <a:r>
              <a:rPr lang="en-US" sz="2400" dirty="0"/>
              <a:t>Single treated unit</a:t>
            </a:r>
          </a:p>
          <a:p>
            <a:endParaRPr lang="en-US" sz="2400" b="1" dirty="0"/>
          </a:p>
        </p:txBody>
      </p:sp>
      <p:pic>
        <p:nvPicPr>
          <p:cNvPr id="18434" name="Picture 2">
            <a:extLst>
              <a:ext uri="{FF2B5EF4-FFF2-40B4-BE49-F238E27FC236}">
                <a16:creationId xmlns:a16="http://schemas.microsoft.com/office/drawing/2014/main" id="{E300C06C-2899-BA1D-BDA2-04F5A9CC1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45" y="2429063"/>
            <a:ext cx="3472410" cy="24075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ADD1B8-B8AC-90AF-B228-ED442687E085}"/>
              </a:ext>
            </a:extLst>
          </p:cNvPr>
          <p:cNvSpPr txBox="1"/>
          <p:nvPr/>
        </p:nvSpPr>
        <p:spPr>
          <a:xfrm>
            <a:off x="8647389" y="4801234"/>
            <a:ext cx="3503942" cy="523220"/>
          </a:xfrm>
          <a:prstGeom prst="rect">
            <a:avLst/>
          </a:prstGeom>
          <a:noFill/>
        </p:spPr>
        <p:txBody>
          <a:bodyPr wrap="square">
            <a:spAutoFit/>
          </a:bodyPr>
          <a:lstStyle/>
          <a:p>
            <a:pPr algn="ctr"/>
            <a:r>
              <a:rPr lang="en-US" sz="1400" b="0" i="0" dirty="0">
                <a:solidFill>
                  <a:schemeClr val="accent1"/>
                </a:solidFill>
                <a:effectLst/>
                <a:latin typeface="Arial" panose="020B0604020202020204" pitchFamily="34" charset="0"/>
              </a:rPr>
              <a:t>Cuban refugees arriving in crowded boats during the Mariel boatlift crisis in 1980</a:t>
            </a:r>
            <a:endParaRPr lang="en-US" sz="1400" dirty="0">
              <a:solidFill>
                <a:schemeClr val="accent1"/>
              </a:solidFill>
            </a:endParaRPr>
          </a:p>
        </p:txBody>
      </p:sp>
      <p:grpSp>
        <p:nvGrpSpPr>
          <p:cNvPr id="31" name="Group 30">
            <a:extLst>
              <a:ext uri="{FF2B5EF4-FFF2-40B4-BE49-F238E27FC236}">
                <a16:creationId xmlns:a16="http://schemas.microsoft.com/office/drawing/2014/main" id="{7825618D-5C3F-2CA0-4672-81311EE863ED}"/>
              </a:ext>
            </a:extLst>
          </p:cNvPr>
          <p:cNvGrpSpPr/>
          <p:nvPr/>
        </p:nvGrpSpPr>
        <p:grpSpPr>
          <a:xfrm>
            <a:off x="6476532" y="5390291"/>
            <a:ext cx="3015236" cy="1507530"/>
            <a:chOff x="6197954" y="5285554"/>
            <a:chExt cx="3015236" cy="1507530"/>
          </a:xfrm>
        </p:grpSpPr>
        <p:grpSp>
          <p:nvGrpSpPr>
            <p:cNvPr id="69" name="Group 68">
              <a:extLst>
                <a:ext uri="{FF2B5EF4-FFF2-40B4-BE49-F238E27FC236}">
                  <a16:creationId xmlns:a16="http://schemas.microsoft.com/office/drawing/2014/main" id="{9D66FA5E-5CC3-EAC2-740C-A9FD3C56921A}"/>
                </a:ext>
              </a:extLst>
            </p:cNvPr>
            <p:cNvGrpSpPr/>
            <p:nvPr/>
          </p:nvGrpSpPr>
          <p:grpSpPr>
            <a:xfrm>
              <a:off x="6197954" y="5285554"/>
              <a:ext cx="3015236" cy="1507530"/>
              <a:chOff x="4789816" y="4074252"/>
              <a:chExt cx="4065009" cy="2032385"/>
            </a:xfrm>
          </p:grpSpPr>
          <p:grpSp>
            <p:nvGrpSpPr>
              <p:cNvPr id="44" name="Group 43">
                <a:extLst>
                  <a:ext uri="{FF2B5EF4-FFF2-40B4-BE49-F238E27FC236}">
                    <a16:creationId xmlns:a16="http://schemas.microsoft.com/office/drawing/2014/main" id="{0E2F1C1D-BF8C-B333-AABF-3A28A8354A47}"/>
                  </a:ext>
                </a:extLst>
              </p:cNvPr>
              <p:cNvGrpSpPr/>
              <p:nvPr/>
            </p:nvGrpSpPr>
            <p:grpSpPr>
              <a:xfrm>
                <a:off x="5631561" y="4115127"/>
                <a:ext cx="3223264" cy="1991510"/>
                <a:chOff x="6113419" y="5082073"/>
                <a:chExt cx="3223264" cy="1991510"/>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6113419" y="5348877"/>
                  <a:ext cx="3223264" cy="1724706"/>
                  <a:chOff x="1055908" y="2951434"/>
                  <a:chExt cx="3711712" cy="2021797"/>
                </a:xfrm>
              </p:grpSpPr>
              <p:sp>
                <p:nvSpPr>
                  <p:cNvPr id="26" name="Rectangle 25">
                    <a:extLst>
                      <a:ext uri="{FF2B5EF4-FFF2-40B4-BE49-F238E27FC236}">
                        <a16:creationId xmlns:a16="http://schemas.microsoft.com/office/drawing/2014/main" id="{1881D37D-E83C-3BAE-6DB7-B29C517930E8}"/>
                      </a:ext>
                    </a:extLst>
                  </p:cNvPr>
                  <p:cNvSpPr/>
                  <p:nvPr/>
                </p:nvSpPr>
                <p:spPr>
                  <a:xfrm>
                    <a:off x="1563312" y="2951434"/>
                    <a:ext cx="2543864" cy="1552572"/>
                  </a:xfrm>
                  <a:prstGeom prst="rect">
                    <a:avLst/>
                  </a:prstGeom>
                  <a:solidFill>
                    <a:schemeClr val="bg1">
                      <a:lumMod val="95000"/>
                    </a:schemeClr>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1055908" y="4559787"/>
                        <a:ext cx="3711712" cy="413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100" b="1" i="1" smtClean="0">
                                  <a:solidFill>
                                    <a:schemeClr val="accent1"/>
                                  </a:solidFill>
                                  <a:latin typeface="Cambria Math" panose="02040503050406030204" pitchFamily="18" charset="0"/>
                                </a:rPr>
                                <m:t>𝑾</m:t>
                              </m:r>
                            </m:oMath>
                          </m:oMathPara>
                        </a14:m>
                        <a:endParaRPr lang="en-US" sz="11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1055908" y="4559787"/>
                        <a:ext cx="3711712" cy="413444"/>
                      </a:xfrm>
                      <a:prstGeom prst="rect">
                        <a:avLst/>
                      </a:prstGeom>
                      <a:blipFill>
                        <a:blip r:embed="rId4"/>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082073"/>
                  <a:ext cx="620667" cy="331944"/>
                </a:xfrm>
                <a:prstGeom prst="rect">
                  <a:avLst/>
                </a:prstGeom>
                <a:noFill/>
              </p:spPr>
              <p:txBody>
                <a:bodyPr wrap="none" rtlCol="0">
                  <a:spAutoFit/>
                </a:bodyPr>
                <a:lstStyle/>
                <a:p>
                  <a:r>
                    <a:rPr lang="en-US" sz="1000" dirty="0"/>
                    <a:t>1973</a:t>
                  </a:r>
                </a:p>
              </p:txBody>
            </p:sp>
          </p:grpSp>
          <p:sp>
            <p:nvSpPr>
              <p:cNvPr id="63" name="TextBox 62">
                <a:extLst>
                  <a:ext uri="{FF2B5EF4-FFF2-40B4-BE49-F238E27FC236}">
                    <a16:creationId xmlns:a16="http://schemas.microsoft.com/office/drawing/2014/main" id="{14874254-4616-EE01-94F2-D368A84F6B06}"/>
                  </a:ext>
                </a:extLst>
              </p:cNvPr>
              <p:cNvSpPr txBox="1"/>
              <p:nvPr/>
            </p:nvSpPr>
            <p:spPr>
              <a:xfrm>
                <a:off x="7013442" y="5332922"/>
                <a:ext cx="1452546" cy="373438"/>
              </a:xfrm>
              <a:prstGeom prst="rect">
                <a:avLst/>
              </a:prstGeom>
              <a:noFill/>
            </p:spPr>
            <p:txBody>
              <a:bodyPr wrap="square" rtlCol="0">
                <a:spAutoFit/>
              </a:bodyPr>
              <a:lstStyle/>
              <a:p>
                <a:r>
                  <a:rPr lang="en-US" sz="1200" b="1" dirty="0">
                    <a:solidFill>
                      <a:schemeClr val="accent2"/>
                    </a:solidFill>
                  </a:rPr>
                  <a:t>1  1     1  1  1 </a:t>
                </a:r>
                <a:endParaRPr lang="en-US" sz="10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p:cNvCxnSpPr>
              <p:nvPr/>
            </p:nvCxnSpPr>
            <p:spPr>
              <a:xfrm>
                <a:off x="4789816" y="4707238"/>
                <a:ext cx="611210" cy="369125"/>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D407C8-45DB-C950-4933-2BD9D8DE1B8E}"/>
                  </a:ext>
                </a:extLst>
              </p:cNvPr>
              <p:cNvSpPr txBox="1"/>
              <p:nvPr/>
            </p:nvSpPr>
            <p:spPr>
              <a:xfrm>
                <a:off x="7739717" y="4126697"/>
                <a:ext cx="620667" cy="331944"/>
              </a:xfrm>
              <a:prstGeom prst="rect">
                <a:avLst/>
              </a:prstGeom>
              <a:noFill/>
            </p:spPr>
            <p:txBody>
              <a:bodyPr wrap="none" rtlCol="0">
                <a:spAutoFit/>
              </a:bodyPr>
              <a:lstStyle/>
              <a:p>
                <a:r>
                  <a:rPr lang="en-US" sz="1000" dirty="0"/>
                  <a:t>1987</a:t>
                </a:r>
              </a:p>
            </p:txBody>
          </p:sp>
          <p:sp>
            <p:nvSpPr>
              <p:cNvPr id="38" name="TextBox 37">
                <a:extLst>
                  <a:ext uri="{FF2B5EF4-FFF2-40B4-BE49-F238E27FC236}">
                    <a16:creationId xmlns:a16="http://schemas.microsoft.com/office/drawing/2014/main" id="{5D039D8B-4DC4-4FC0-9417-7BF6745C109B}"/>
                  </a:ext>
                </a:extLst>
              </p:cNvPr>
              <p:cNvSpPr txBox="1"/>
              <p:nvPr/>
            </p:nvSpPr>
            <p:spPr>
              <a:xfrm>
                <a:off x="7355567" y="4079844"/>
                <a:ext cx="606947" cy="331944"/>
              </a:xfrm>
              <a:prstGeom prst="rect">
                <a:avLst/>
              </a:prstGeom>
              <a:noFill/>
            </p:spPr>
            <p:txBody>
              <a:bodyPr wrap="square" rtlCol="0">
                <a:spAutoFit/>
              </a:bodyPr>
              <a:lstStyle/>
              <a:p>
                <a:r>
                  <a:rPr lang="en-US" sz="1000" dirty="0"/>
                  <a:t>…</a:t>
                </a:r>
              </a:p>
            </p:txBody>
          </p:sp>
          <p:grpSp>
            <p:nvGrpSpPr>
              <p:cNvPr id="45" name="Group 44">
                <a:extLst>
                  <a:ext uri="{FF2B5EF4-FFF2-40B4-BE49-F238E27FC236}">
                    <a16:creationId xmlns:a16="http://schemas.microsoft.com/office/drawing/2014/main" id="{C32D27AA-9A34-8FC1-CB4E-875527362C26}"/>
                  </a:ext>
                </a:extLst>
              </p:cNvPr>
              <p:cNvGrpSpPr/>
              <p:nvPr/>
            </p:nvGrpSpPr>
            <p:grpSpPr>
              <a:xfrm>
                <a:off x="6129739" y="4333799"/>
                <a:ext cx="2325656" cy="443278"/>
                <a:chOff x="6129739" y="4333799"/>
                <a:chExt cx="2325656" cy="443278"/>
              </a:xfrm>
            </p:grpSpPr>
            <p:sp>
              <p:nvSpPr>
                <p:cNvPr id="29" name="TextBox 28">
                  <a:extLst>
                    <a:ext uri="{FF2B5EF4-FFF2-40B4-BE49-F238E27FC236}">
                      <a16:creationId xmlns:a16="http://schemas.microsoft.com/office/drawing/2014/main" id="{7290A239-C45D-692D-3030-C9136485A9C8}"/>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72" name="TextBox 71">
                  <a:extLst>
                    <a:ext uri="{FF2B5EF4-FFF2-40B4-BE49-F238E27FC236}">
                      <a16:creationId xmlns:a16="http://schemas.microsoft.com/office/drawing/2014/main" id="{9694644A-A977-F3B6-DF68-F4C43BDECA2A}"/>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39" name="TextBox 38">
                  <a:extLst>
                    <a:ext uri="{FF2B5EF4-FFF2-40B4-BE49-F238E27FC236}">
                      <a16:creationId xmlns:a16="http://schemas.microsoft.com/office/drawing/2014/main" id="{134CDEB2-9D0C-9395-48FE-318B5DCA847E}"/>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47" name="TextBox 46">
                <a:extLst>
                  <a:ext uri="{FF2B5EF4-FFF2-40B4-BE49-F238E27FC236}">
                    <a16:creationId xmlns:a16="http://schemas.microsoft.com/office/drawing/2014/main" id="{1CD2D4CC-3286-A45A-14A3-A1EF724CEB32}"/>
                  </a:ext>
                </a:extLst>
              </p:cNvPr>
              <p:cNvSpPr txBox="1"/>
              <p:nvPr/>
            </p:nvSpPr>
            <p:spPr>
              <a:xfrm>
                <a:off x="6843887" y="4110767"/>
                <a:ext cx="620667" cy="331944"/>
              </a:xfrm>
              <a:prstGeom prst="rect">
                <a:avLst/>
              </a:prstGeom>
              <a:noFill/>
            </p:spPr>
            <p:txBody>
              <a:bodyPr wrap="none" rtlCol="0">
                <a:spAutoFit/>
              </a:bodyPr>
              <a:lstStyle/>
              <a:p>
                <a:r>
                  <a:rPr lang="en-US" sz="1000" dirty="0"/>
                  <a:t>1980</a:t>
                </a:r>
              </a:p>
            </p:txBody>
          </p:sp>
          <p:sp>
            <p:nvSpPr>
              <p:cNvPr id="49" name="TextBox 48">
                <a:extLst>
                  <a:ext uri="{FF2B5EF4-FFF2-40B4-BE49-F238E27FC236}">
                    <a16:creationId xmlns:a16="http://schemas.microsoft.com/office/drawing/2014/main" id="{FF2A8148-BD3B-BDA7-BC67-C78574749675}"/>
                  </a:ext>
                </a:extLst>
              </p:cNvPr>
              <p:cNvSpPr txBox="1"/>
              <p:nvPr/>
            </p:nvSpPr>
            <p:spPr>
              <a:xfrm>
                <a:off x="6557896" y="4074252"/>
                <a:ext cx="606947" cy="331944"/>
              </a:xfrm>
              <a:prstGeom prst="rect">
                <a:avLst/>
              </a:prstGeom>
              <a:noFill/>
            </p:spPr>
            <p:txBody>
              <a:bodyPr wrap="square" rtlCol="0">
                <a:spAutoFit/>
              </a:bodyPr>
              <a:lstStyle/>
              <a:p>
                <a:r>
                  <a:rPr lang="en-US" sz="1000" dirty="0"/>
                  <a:t>…</a:t>
                </a:r>
              </a:p>
            </p:txBody>
          </p:sp>
          <p:grpSp>
            <p:nvGrpSpPr>
              <p:cNvPr id="52" name="Group 51">
                <a:extLst>
                  <a:ext uri="{FF2B5EF4-FFF2-40B4-BE49-F238E27FC236}">
                    <a16:creationId xmlns:a16="http://schemas.microsoft.com/office/drawing/2014/main" id="{AC536FFB-BA34-27F7-9EF9-B4A913E471E4}"/>
                  </a:ext>
                </a:extLst>
              </p:cNvPr>
              <p:cNvGrpSpPr/>
              <p:nvPr/>
            </p:nvGrpSpPr>
            <p:grpSpPr>
              <a:xfrm>
                <a:off x="6135463" y="4578471"/>
                <a:ext cx="2325656" cy="443278"/>
                <a:chOff x="6129739" y="4333799"/>
                <a:chExt cx="2325656" cy="443278"/>
              </a:xfrm>
            </p:grpSpPr>
            <p:sp>
              <p:nvSpPr>
                <p:cNvPr id="54" name="TextBox 53">
                  <a:extLst>
                    <a:ext uri="{FF2B5EF4-FFF2-40B4-BE49-F238E27FC236}">
                      <a16:creationId xmlns:a16="http://schemas.microsoft.com/office/drawing/2014/main" id="{A2EEDE29-EBA7-6393-C4EB-BF08354F16A3}"/>
                    </a:ext>
                  </a:extLst>
                </p:cNvPr>
                <p:cNvSpPr txBox="1"/>
                <p:nvPr/>
              </p:nvSpPr>
              <p:spPr>
                <a:xfrm>
                  <a:off x="7080031" y="4333799"/>
                  <a:ext cx="900029" cy="373438"/>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55" name="TextBox 54">
                  <a:extLst>
                    <a:ext uri="{FF2B5EF4-FFF2-40B4-BE49-F238E27FC236}">
                      <a16:creationId xmlns:a16="http://schemas.microsoft.com/office/drawing/2014/main" id="{63432A83-C749-B4E6-7BD2-B52877530418}"/>
                    </a:ext>
                  </a:extLst>
                </p:cNvPr>
                <p:cNvSpPr txBox="1"/>
                <p:nvPr/>
              </p:nvSpPr>
              <p:spPr>
                <a:xfrm>
                  <a:off x="6129739"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56" name="TextBox 55">
                  <a:extLst>
                    <a:ext uri="{FF2B5EF4-FFF2-40B4-BE49-F238E27FC236}">
                      <a16:creationId xmlns:a16="http://schemas.microsoft.com/office/drawing/2014/main" id="{2E5C5AD2-1245-7A6B-E30E-8EE08F2C6404}"/>
                    </a:ext>
                  </a:extLst>
                </p:cNvPr>
                <p:cNvSpPr txBox="1"/>
                <p:nvPr/>
              </p:nvSpPr>
              <p:spPr>
                <a:xfrm>
                  <a:off x="7555366" y="4403639"/>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67" name="TextBox 66">
                <a:extLst>
                  <a:ext uri="{FF2B5EF4-FFF2-40B4-BE49-F238E27FC236}">
                    <a16:creationId xmlns:a16="http://schemas.microsoft.com/office/drawing/2014/main" id="{85E06D16-228E-AF08-E762-F474C023A24E}"/>
                  </a:ext>
                </a:extLst>
              </p:cNvPr>
              <p:cNvSpPr txBox="1"/>
              <p:nvPr/>
            </p:nvSpPr>
            <p:spPr>
              <a:xfrm>
                <a:off x="7334295" y="5459614"/>
                <a:ext cx="416449" cy="373438"/>
              </a:xfrm>
              <a:prstGeom prst="rect">
                <a:avLst/>
              </a:prstGeom>
              <a:noFill/>
            </p:spPr>
            <p:txBody>
              <a:bodyPr wrap="square" rtlCol="0">
                <a:spAutoFit/>
              </a:bodyPr>
              <a:lstStyle/>
              <a:p>
                <a:r>
                  <a:rPr lang="en-US" sz="1200" dirty="0">
                    <a:solidFill>
                      <a:schemeClr val="accent2"/>
                    </a:solidFill>
                  </a:rPr>
                  <a:t>…</a:t>
                </a:r>
                <a:endParaRPr lang="en-US" sz="1000" dirty="0">
                  <a:solidFill>
                    <a:schemeClr val="accent2"/>
                  </a:solidFill>
                </a:endParaRPr>
              </a:p>
            </p:txBody>
          </p:sp>
          <p:sp>
            <p:nvSpPr>
              <p:cNvPr id="68" name="TextBox 67">
                <a:extLst>
                  <a:ext uri="{FF2B5EF4-FFF2-40B4-BE49-F238E27FC236}">
                    <a16:creationId xmlns:a16="http://schemas.microsoft.com/office/drawing/2014/main" id="{048E7807-9D97-20AB-EEB5-6F1A950C3511}"/>
                  </a:ext>
                </a:extLst>
              </p:cNvPr>
              <p:cNvSpPr txBox="1"/>
              <p:nvPr/>
            </p:nvSpPr>
            <p:spPr>
              <a:xfrm>
                <a:off x="6140948" y="5321753"/>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11" name="TextBox 10">
              <a:extLst>
                <a:ext uri="{FF2B5EF4-FFF2-40B4-BE49-F238E27FC236}">
                  <a16:creationId xmlns:a16="http://schemas.microsoft.com/office/drawing/2014/main" id="{D81E86A2-D31A-9FED-022D-E7647A8936A1}"/>
                </a:ext>
              </a:extLst>
            </p:cNvPr>
            <p:cNvSpPr txBox="1"/>
            <p:nvPr/>
          </p:nvSpPr>
          <p:spPr>
            <a:xfrm>
              <a:off x="6653480" y="6264611"/>
              <a:ext cx="524503" cy="246221"/>
            </a:xfrm>
            <a:prstGeom prst="rect">
              <a:avLst/>
            </a:prstGeom>
            <a:noFill/>
          </p:spPr>
          <p:txBody>
            <a:bodyPr wrap="none" rtlCol="0">
              <a:spAutoFit/>
            </a:bodyPr>
            <a:lstStyle/>
            <a:p>
              <a:r>
                <a:rPr lang="en-US" sz="1000" dirty="0"/>
                <a:t>Miami</a:t>
              </a:r>
            </a:p>
          </p:txBody>
        </p:sp>
        <p:sp>
          <p:nvSpPr>
            <p:cNvPr id="13" name="TextBox 12">
              <a:extLst>
                <a:ext uri="{FF2B5EF4-FFF2-40B4-BE49-F238E27FC236}">
                  <a16:creationId xmlns:a16="http://schemas.microsoft.com/office/drawing/2014/main" id="{E79DA991-A12C-1E15-E2D6-DF23E6F1922E}"/>
                </a:ext>
              </a:extLst>
            </p:cNvPr>
            <p:cNvSpPr txBox="1"/>
            <p:nvPr/>
          </p:nvSpPr>
          <p:spPr>
            <a:xfrm>
              <a:off x="6607498" y="6046065"/>
              <a:ext cx="585417" cy="246221"/>
            </a:xfrm>
            <a:prstGeom prst="rect">
              <a:avLst/>
            </a:prstGeom>
            <a:noFill/>
          </p:spPr>
          <p:txBody>
            <a:bodyPr wrap="none" rtlCol="0">
              <a:spAutoFit/>
            </a:bodyPr>
            <a:lstStyle/>
            <a:p>
              <a:r>
                <a:rPr lang="en-US" sz="1000" dirty="0"/>
                <a:t>Atlanta</a:t>
              </a:r>
            </a:p>
          </p:txBody>
        </p:sp>
        <p:sp>
          <p:nvSpPr>
            <p:cNvPr id="15" name="TextBox 14">
              <a:extLst>
                <a:ext uri="{FF2B5EF4-FFF2-40B4-BE49-F238E27FC236}">
                  <a16:creationId xmlns:a16="http://schemas.microsoft.com/office/drawing/2014/main" id="{8BF9C26B-A4B3-270F-AC30-E5DC959E95CC}"/>
                </a:ext>
              </a:extLst>
            </p:cNvPr>
            <p:cNvSpPr txBox="1"/>
            <p:nvPr/>
          </p:nvSpPr>
          <p:spPr>
            <a:xfrm>
              <a:off x="6822099" y="5881057"/>
              <a:ext cx="442487" cy="246221"/>
            </a:xfrm>
            <a:prstGeom prst="rect">
              <a:avLst/>
            </a:prstGeom>
            <a:noFill/>
          </p:spPr>
          <p:txBody>
            <a:bodyPr wrap="square" rtlCol="0">
              <a:spAutoFit/>
            </a:bodyPr>
            <a:lstStyle/>
            <a:p>
              <a:r>
                <a:rPr lang="en-US" sz="1000" dirty="0"/>
                <a:t>LA</a:t>
              </a:r>
            </a:p>
          </p:txBody>
        </p:sp>
        <p:sp>
          <p:nvSpPr>
            <p:cNvPr id="16" name="TextBox 15">
              <a:extLst>
                <a:ext uri="{FF2B5EF4-FFF2-40B4-BE49-F238E27FC236}">
                  <a16:creationId xmlns:a16="http://schemas.microsoft.com/office/drawing/2014/main" id="{13B0E133-3D2E-1D4C-8377-743165AB3C71}"/>
                </a:ext>
              </a:extLst>
            </p:cNvPr>
            <p:cNvSpPr txBox="1"/>
            <p:nvPr/>
          </p:nvSpPr>
          <p:spPr>
            <a:xfrm>
              <a:off x="6531105" y="5727451"/>
              <a:ext cx="706634" cy="246221"/>
            </a:xfrm>
            <a:prstGeom prst="rect">
              <a:avLst/>
            </a:prstGeom>
            <a:noFill/>
          </p:spPr>
          <p:txBody>
            <a:bodyPr wrap="square" rtlCol="0">
              <a:spAutoFit/>
            </a:bodyPr>
            <a:lstStyle/>
            <a:p>
              <a:r>
                <a:rPr lang="en-US" sz="1000" dirty="0"/>
                <a:t>Houston</a:t>
              </a:r>
            </a:p>
          </p:txBody>
        </p:sp>
        <p:grpSp>
          <p:nvGrpSpPr>
            <p:cNvPr id="22" name="Group 21">
              <a:extLst>
                <a:ext uri="{FF2B5EF4-FFF2-40B4-BE49-F238E27FC236}">
                  <a16:creationId xmlns:a16="http://schemas.microsoft.com/office/drawing/2014/main" id="{86A73D73-E50F-5690-E427-0393EBAE52B0}"/>
                </a:ext>
              </a:extLst>
            </p:cNvPr>
            <p:cNvGrpSpPr/>
            <p:nvPr/>
          </p:nvGrpSpPr>
          <p:grpSpPr>
            <a:xfrm>
              <a:off x="7204109" y="5838571"/>
              <a:ext cx="1725064" cy="328803"/>
              <a:chOff x="7348491" y="5811961"/>
              <a:chExt cx="1725064" cy="328803"/>
            </a:xfrm>
          </p:grpSpPr>
          <p:sp>
            <p:nvSpPr>
              <p:cNvPr id="17" name="TextBox 16">
                <a:extLst>
                  <a:ext uri="{FF2B5EF4-FFF2-40B4-BE49-F238E27FC236}">
                    <a16:creationId xmlns:a16="http://schemas.microsoft.com/office/drawing/2014/main" id="{D2FFFA1F-3268-418A-9122-AEAEE69CD00B}"/>
                  </a:ext>
                </a:extLst>
              </p:cNvPr>
              <p:cNvSpPr txBox="1"/>
              <p:nvPr/>
            </p:nvSpPr>
            <p:spPr>
              <a:xfrm>
                <a:off x="8053374" y="5811961"/>
                <a:ext cx="667600" cy="276999"/>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20" name="TextBox 19">
                <a:extLst>
                  <a:ext uri="{FF2B5EF4-FFF2-40B4-BE49-F238E27FC236}">
                    <a16:creationId xmlns:a16="http://schemas.microsoft.com/office/drawing/2014/main" id="{E26D5D7B-3E1B-C1E2-83B4-48318436577E}"/>
                  </a:ext>
                </a:extLst>
              </p:cNvPr>
              <p:cNvSpPr txBox="1"/>
              <p:nvPr/>
            </p:nvSpPr>
            <p:spPr>
              <a:xfrm>
                <a:off x="7348491"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21" name="TextBox 20">
                <a:extLst>
                  <a:ext uri="{FF2B5EF4-FFF2-40B4-BE49-F238E27FC236}">
                    <a16:creationId xmlns:a16="http://schemas.microsoft.com/office/drawing/2014/main" id="{7F0B4BA2-98A9-6965-A9F4-9C9C9FF1B120}"/>
                  </a:ext>
                </a:extLst>
              </p:cNvPr>
              <p:cNvSpPr txBox="1"/>
              <p:nvPr/>
            </p:nvSpPr>
            <p:spPr>
              <a:xfrm>
                <a:off x="8405955"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grpSp>
          <p:nvGrpSpPr>
            <p:cNvPr id="23" name="Group 22">
              <a:extLst>
                <a:ext uri="{FF2B5EF4-FFF2-40B4-BE49-F238E27FC236}">
                  <a16:creationId xmlns:a16="http://schemas.microsoft.com/office/drawing/2014/main" id="{4C1E53B0-8395-3238-FCC8-1CDEEF682376}"/>
                </a:ext>
              </a:extLst>
            </p:cNvPr>
            <p:cNvGrpSpPr/>
            <p:nvPr/>
          </p:nvGrpSpPr>
          <p:grpSpPr>
            <a:xfrm>
              <a:off x="7212123" y="6004761"/>
              <a:ext cx="1725064" cy="328803"/>
              <a:chOff x="7348491" y="5811961"/>
              <a:chExt cx="1725064" cy="328803"/>
            </a:xfrm>
          </p:grpSpPr>
          <p:sp>
            <p:nvSpPr>
              <p:cNvPr id="24" name="TextBox 23">
                <a:extLst>
                  <a:ext uri="{FF2B5EF4-FFF2-40B4-BE49-F238E27FC236}">
                    <a16:creationId xmlns:a16="http://schemas.microsoft.com/office/drawing/2014/main" id="{2196B08D-DFD4-5DF4-C19E-0D40E384B58F}"/>
                  </a:ext>
                </a:extLst>
              </p:cNvPr>
              <p:cNvSpPr txBox="1"/>
              <p:nvPr/>
            </p:nvSpPr>
            <p:spPr>
              <a:xfrm>
                <a:off x="8053374" y="5811961"/>
                <a:ext cx="667600" cy="276999"/>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sp>
            <p:nvSpPr>
              <p:cNvPr id="25" name="TextBox 24">
                <a:extLst>
                  <a:ext uri="{FF2B5EF4-FFF2-40B4-BE49-F238E27FC236}">
                    <a16:creationId xmlns:a16="http://schemas.microsoft.com/office/drawing/2014/main" id="{20AD76F1-6FE8-25DB-B7E9-EC2D4AE0CBDC}"/>
                  </a:ext>
                </a:extLst>
              </p:cNvPr>
              <p:cNvSpPr txBox="1"/>
              <p:nvPr/>
            </p:nvSpPr>
            <p:spPr>
              <a:xfrm>
                <a:off x="7348491"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28" name="TextBox 27">
                <a:extLst>
                  <a:ext uri="{FF2B5EF4-FFF2-40B4-BE49-F238E27FC236}">
                    <a16:creationId xmlns:a16="http://schemas.microsoft.com/office/drawing/2014/main" id="{C234C8A9-87F4-5F4D-DA06-BDFBE48819F4}"/>
                  </a:ext>
                </a:extLst>
              </p:cNvPr>
              <p:cNvSpPr txBox="1"/>
              <p:nvPr/>
            </p:nvSpPr>
            <p:spPr>
              <a:xfrm>
                <a:off x="8405955"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30" name="TextBox 29">
              <a:extLst>
                <a:ext uri="{FF2B5EF4-FFF2-40B4-BE49-F238E27FC236}">
                  <a16:creationId xmlns:a16="http://schemas.microsoft.com/office/drawing/2014/main" id="{474B967D-83B4-AA03-94EC-7AC8D66E8102}"/>
                </a:ext>
              </a:extLst>
            </p:cNvPr>
            <p:cNvSpPr txBox="1"/>
            <p:nvPr/>
          </p:nvSpPr>
          <p:spPr>
            <a:xfrm>
              <a:off x="6617305" y="5533961"/>
              <a:ext cx="706634" cy="246221"/>
            </a:xfrm>
            <a:prstGeom prst="rect">
              <a:avLst/>
            </a:prstGeom>
            <a:noFill/>
          </p:spPr>
          <p:txBody>
            <a:bodyPr wrap="square" rtlCol="0">
              <a:spAutoFit/>
            </a:bodyPr>
            <a:lstStyle/>
            <a:p>
              <a:r>
                <a:rPr lang="en-US" sz="1000" dirty="0"/>
                <a:t>Tampa</a:t>
              </a:r>
            </a:p>
          </p:txBody>
        </p:sp>
      </p:grpSp>
    </p:spTree>
    <p:extLst>
      <p:ext uri="{BB962C8B-B14F-4D97-AF65-F5344CB8AC3E}">
        <p14:creationId xmlns:p14="http://schemas.microsoft.com/office/powerpoint/2010/main" val="104963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A7F72-2EC0-6AA2-0004-F9BAF001C88A}"/>
              </a:ext>
            </a:extLst>
          </p:cNvPr>
          <p:cNvSpPr/>
          <p:nvPr/>
        </p:nvSpPr>
        <p:spPr>
          <a:xfrm>
            <a:off x="10213379" y="6023030"/>
            <a:ext cx="1987902" cy="8127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8623-EEA8-3BB4-4AA7-073C0DCDD5DF}"/>
              </a:ext>
            </a:extLst>
          </p:cNvPr>
          <p:cNvSpPr>
            <a:spLocks noGrp="1"/>
          </p:cNvSpPr>
          <p:nvPr>
            <p:ph type="title"/>
          </p:nvPr>
        </p:nvSpPr>
        <p:spPr>
          <a:xfrm>
            <a:off x="814393" y="130730"/>
            <a:ext cx="10515600" cy="1325563"/>
          </a:xfrm>
        </p:spPr>
        <p:txBody>
          <a:bodyPr>
            <a:normAutofit fontScale="90000"/>
          </a:bodyPr>
          <a:lstStyle/>
          <a:p>
            <a:r>
              <a:rPr lang="en-US" sz="2700" dirty="0"/>
              <a:t>Example 8</a:t>
            </a:r>
            <a:br>
              <a:rPr lang="en-US" dirty="0"/>
            </a:br>
            <a:r>
              <a:rPr lang="en-US" dirty="0"/>
              <a:t>Effect of Stanford Campus COVID Measures</a:t>
            </a:r>
            <a:br>
              <a:rPr lang="en-US" dirty="0"/>
            </a:br>
            <a:r>
              <a:rPr lang="en-US" sz="2700" dirty="0"/>
              <a:t>Chan, Bidwell, Li, </a:t>
            </a:r>
            <a:r>
              <a:rPr lang="en-US" sz="2700" dirty="0" err="1"/>
              <a:t>Tilmans</a:t>
            </a:r>
            <a:r>
              <a:rPr lang="en-US" sz="2700" dirty="0"/>
              <a:t>, Boehm (2024)</a:t>
            </a:r>
            <a:endParaRPr lang="en-US" dirty="0"/>
          </a:p>
        </p:txBody>
      </p:sp>
      <p:sp>
        <p:nvSpPr>
          <p:cNvPr id="3" name="Content Placeholder 2">
            <a:extLst>
              <a:ext uri="{FF2B5EF4-FFF2-40B4-BE49-F238E27FC236}">
                <a16:creationId xmlns:a16="http://schemas.microsoft.com/office/drawing/2014/main" id="{E2B2147E-1863-8F97-8FA7-49C5245AF559}"/>
              </a:ext>
            </a:extLst>
          </p:cNvPr>
          <p:cNvSpPr>
            <a:spLocks noGrp="1"/>
          </p:cNvSpPr>
          <p:nvPr>
            <p:ph idx="1"/>
          </p:nvPr>
        </p:nvSpPr>
        <p:spPr>
          <a:xfrm>
            <a:off x="849451" y="1839216"/>
            <a:ext cx="9549909" cy="1529076"/>
          </a:xfrm>
        </p:spPr>
        <p:txBody>
          <a:bodyPr>
            <a:normAutofit/>
          </a:bodyPr>
          <a:lstStyle/>
          <a:p>
            <a:r>
              <a:rPr lang="en-US" b="1" dirty="0"/>
              <a:t>Substantive question: </a:t>
            </a:r>
            <a:r>
              <a:rPr lang="en-US" dirty="0"/>
              <a:t>What was the effect of COVID policies at Stanford?</a:t>
            </a:r>
          </a:p>
        </p:txBody>
      </p:sp>
      <p:sp>
        <p:nvSpPr>
          <p:cNvPr id="12" name="Content Placeholder 2">
            <a:extLst>
              <a:ext uri="{FF2B5EF4-FFF2-40B4-BE49-F238E27FC236}">
                <a16:creationId xmlns:a16="http://schemas.microsoft.com/office/drawing/2014/main" id="{EFC89368-98D5-665D-F375-914C594F81CA}"/>
              </a:ext>
            </a:extLst>
          </p:cNvPr>
          <p:cNvSpPr txBox="1">
            <a:spLocks/>
          </p:cNvSpPr>
          <p:nvPr/>
        </p:nvSpPr>
        <p:spPr>
          <a:xfrm>
            <a:off x="849451" y="2810933"/>
            <a:ext cx="8216898" cy="3456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Units: </a:t>
            </a:r>
            <a:r>
              <a:rPr lang="en-US" sz="2400" dirty="0"/>
              <a:t>Palo Alto Watershed and Stanford sub-watershed</a:t>
            </a:r>
          </a:p>
          <a:p>
            <a:pPr lvl="1"/>
            <a:r>
              <a:rPr lang="en-US" sz="2000" dirty="0">
                <a:solidFill>
                  <a:schemeClr val="accent1"/>
                </a:solidFill>
              </a:rPr>
              <a:t>1 treated area (Stanford), one “untreated” (Palo Alto)</a:t>
            </a:r>
          </a:p>
          <a:p>
            <a:pPr lvl="1"/>
            <a:r>
              <a:rPr lang="en-US" sz="2000" dirty="0">
                <a:solidFill>
                  <a:schemeClr val="accent1"/>
                </a:solidFill>
              </a:rPr>
              <a:t>Data from 2021 to 2023</a:t>
            </a:r>
          </a:p>
          <a:p>
            <a:r>
              <a:rPr lang="en-US" sz="2400" b="1" dirty="0"/>
              <a:t>Outcome: </a:t>
            </a:r>
            <a:r>
              <a:rPr lang="en-US" sz="2400" dirty="0"/>
              <a:t>Concentration of SARS-CoV-2 RNA in wastewater</a:t>
            </a:r>
          </a:p>
          <a:p>
            <a:r>
              <a:rPr lang="en-US" sz="2400" b="1" dirty="0"/>
              <a:t>Treatment: </a:t>
            </a:r>
            <a:r>
              <a:rPr lang="en-US" sz="2400" dirty="0"/>
              <a:t>Various policy changes on the Stanford campus</a:t>
            </a:r>
          </a:p>
          <a:p>
            <a:pPr lvl="1"/>
            <a:r>
              <a:rPr lang="en-US" sz="2000" dirty="0">
                <a:solidFill>
                  <a:schemeClr val="accent1"/>
                </a:solidFill>
              </a:rPr>
              <a:t>Masking mandatory / encouraged </a:t>
            </a:r>
          </a:p>
          <a:p>
            <a:pPr lvl="1"/>
            <a:r>
              <a:rPr lang="en-US" sz="2000" dirty="0">
                <a:solidFill>
                  <a:schemeClr val="accent1"/>
                </a:solidFill>
              </a:rPr>
              <a:t>Parties banned / allowed</a:t>
            </a:r>
          </a:p>
          <a:p>
            <a:pPr lvl="1"/>
            <a:r>
              <a:rPr lang="en-US" sz="2000" dirty="0" err="1">
                <a:solidFill>
                  <a:schemeClr val="accent1"/>
                </a:solidFill>
              </a:rPr>
              <a:t>Etc</a:t>
            </a:r>
            <a:r>
              <a:rPr lang="en-US" sz="2000" dirty="0">
                <a:solidFill>
                  <a:schemeClr val="accent1"/>
                </a:solidFill>
              </a:rPr>
              <a:t>…</a:t>
            </a:r>
          </a:p>
          <a:p>
            <a:r>
              <a:rPr lang="en-US" sz="2400" b="1" dirty="0"/>
              <a:t>Treatment pattern: </a:t>
            </a:r>
            <a:r>
              <a:rPr lang="en-US" sz="2400" dirty="0"/>
              <a:t>Single treated unit</a:t>
            </a:r>
          </a:p>
          <a:p>
            <a:endParaRPr lang="en-US" sz="2400" b="1" dirty="0"/>
          </a:p>
        </p:txBody>
      </p:sp>
      <p:grpSp>
        <p:nvGrpSpPr>
          <p:cNvPr id="31" name="Group 30">
            <a:extLst>
              <a:ext uri="{FF2B5EF4-FFF2-40B4-BE49-F238E27FC236}">
                <a16:creationId xmlns:a16="http://schemas.microsoft.com/office/drawing/2014/main" id="{7825618D-5C3F-2CA0-4672-81311EE863ED}"/>
              </a:ext>
            </a:extLst>
          </p:cNvPr>
          <p:cNvGrpSpPr/>
          <p:nvPr/>
        </p:nvGrpSpPr>
        <p:grpSpPr>
          <a:xfrm>
            <a:off x="5271389" y="5868572"/>
            <a:ext cx="3586753" cy="1029247"/>
            <a:chOff x="5626439" y="5763837"/>
            <a:chExt cx="3586753" cy="1029249"/>
          </a:xfrm>
        </p:grpSpPr>
        <p:grpSp>
          <p:nvGrpSpPr>
            <p:cNvPr id="69" name="Group 68">
              <a:extLst>
                <a:ext uri="{FF2B5EF4-FFF2-40B4-BE49-F238E27FC236}">
                  <a16:creationId xmlns:a16="http://schemas.microsoft.com/office/drawing/2014/main" id="{9D66FA5E-5CC3-EAC2-740C-A9FD3C56921A}"/>
                </a:ext>
              </a:extLst>
            </p:cNvPr>
            <p:cNvGrpSpPr/>
            <p:nvPr/>
          </p:nvGrpSpPr>
          <p:grpSpPr>
            <a:xfrm>
              <a:off x="6406943" y="5763837"/>
              <a:ext cx="2806249" cy="1029249"/>
              <a:chOff x="5071562" y="4719053"/>
              <a:chExt cx="3783263" cy="1387588"/>
            </a:xfrm>
          </p:grpSpPr>
          <p:grpSp>
            <p:nvGrpSpPr>
              <p:cNvPr id="44" name="Group 43">
                <a:extLst>
                  <a:ext uri="{FF2B5EF4-FFF2-40B4-BE49-F238E27FC236}">
                    <a16:creationId xmlns:a16="http://schemas.microsoft.com/office/drawing/2014/main" id="{0E2F1C1D-BF8C-B333-AABF-3A28A8354A47}"/>
                  </a:ext>
                </a:extLst>
              </p:cNvPr>
              <p:cNvGrpSpPr/>
              <p:nvPr/>
            </p:nvGrpSpPr>
            <p:grpSpPr>
              <a:xfrm>
                <a:off x="5631561" y="4754334"/>
                <a:ext cx="3223264" cy="1352307"/>
                <a:chOff x="6113419" y="5721280"/>
                <a:chExt cx="3223264" cy="1352307"/>
              </a:xfrm>
            </p:grpSpPr>
            <p:grpSp>
              <p:nvGrpSpPr>
                <p:cNvPr id="19" name="Group 18">
                  <a:extLst>
                    <a:ext uri="{FF2B5EF4-FFF2-40B4-BE49-F238E27FC236}">
                      <a16:creationId xmlns:a16="http://schemas.microsoft.com/office/drawing/2014/main" id="{D24E5660-3DE3-732C-4FDD-C05F564ED448}"/>
                    </a:ext>
                  </a:extLst>
                </p:cNvPr>
                <p:cNvGrpSpPr/>
                <p:nvPr/>
              </p:nvGrpSpPr>
              <p:grpSpPr>
                <a:xfrm>
                  <a:off x="6113419" y="6035104"/>
                  <a:ext cx="3223264" cy="1038483"/>
                  <a:chOff x="1055908" y="3755868"/>
                  <a:chExt cx="3711712" cy="1217368"/>
                </a:xfrm>
              </p:grpSpPr>
              <p:sp>
                <p:nvSpPr>
                  <p:cNvPr id="26" name="Rectangle 25">
                    <a:extLst>
                      <a:ext uri="{FF2B5EF4-FFF2-40B4-BE49-F238E27FC236}">
                        <a16:creationId xmlns:a16="http://schemas.microsoft.com/office/drawing/2014/main" id="{1881D37D-E83C-3BAE-6DB7-B29C517930E8}"/>
                      </a:ext>
                    </a:extLst>
                  </p:cNvPr>
                  <p:cNvSpPr/>
                  <p:nvPr/>
                </p:nvSpPr>
                <p:spPr>
                  <a:xfrm>
                    <a:off x="1563312" y="3755868"/>
                    <a:ext cx="2543865" cy="748138"/>
                  </a:xfrm>
                  <a:prstGeom prst="rect">
                    <a:avLst/>
                  </a:prstGeom>
                  <a:solidFill>
                    <a:schemeClr val="bg1">
                      <a:lumMod val="95000"/>
                    </a:schemeClr>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4E5A4D3-E24A-1097-6AE2-82AE9526D366}"/>
                          </a:ext>
                        </a:extLst>
                      </p:cNvPr>
                      <p:cNvSpPr txBox="1"/>
                      <p:nvPr/>
                    </p:nvSpPr>
                    <p:spPr>
                      <a:xfrm>
                        <a:off x="1055908" y="4559792"/>
                        <a:ext cx="3711712" cy="41344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100" b="1" i="1" smtClean="0">
                                  <a:solidFill>
                                    <a:schemeClr val="accent1"/>
                                  </a:solidFill>
                                  <a:latin typeface="Cambria Math" panose="02040503050406030204" pitchFamily="18" charset="0"/>
                                </a:rPr>
                                <m:t>𝑾</m:t>
                              </m:r>
                            </m:oMath>
                          </m:oMathPara>
                        </a14:m>
                        <a:endParaRPr lang="en-US" sz="1100" dirty="0">
                          <a:solidFill>
                            <a:schemeClr val="accent1"/>
                          </a:solidFill>
                        </a:endParaRPr>
                      </a:p>
                    </p:txBody>
                  </p:sp>
                </mc:Choice>
                <mc:Fallback xmlns="">
                  <p:sp>
                    <p:nvSpPr>
                      <p:cNvPr id="27" name="TextBox 26">
                        <a:extLst>
                          <a:ext uri="{FF2B5EF4-FFF2-40B4-BE49-F238E27FC236}">
                            <a16:creationId xmlns:a16="http://schemas.microsoft.com/office/drawing/2014/main" id="{F4E5A4D3-E24A-1097-6AE2-82AE9526D366}"/>
                          </a:ext>
                        </a:extLst>
                      </p:cNvPr>
                      <p:cNvSpPr txBox="1">
                        <a:spLocks noRot="1" noChangeAspect="1" noMove="1" noResize="1" noEditPoints="1" noAdjustHandles="1" noChangeArrowheads="1" noChangeShapeType="1" noTextEdit="1"/>
                      </p:cNvSpPr>
                      <p:nvPr/>
                    </p:nvSpPr>
                    <p:spPr>
                      <a:xfrm>
                        <a:off x="1055908" y="4559792"/>
                        <a:ext cx="3711712" cy="413444"/>
                      </a:xfrm>
                      <a:prstGeom prst="rect">
                        <a:avLst/>
                      </a:prstGeom>
                      <a:blipFill>
                        <a:blip r:embed="rId3"/>
                        <a:stretch>
                          <a:fillRect/>
                        </a:stretch>
                      </a:blipFill>
                    </p:spPr>
                    <p:txBody>
                      <a:bodyPr/>
                      <a:lstStyle/>
                      <a:p>
                        <a:r>
                          <a:rPr lang="en-US">
                            <a:noFill/>
                          </a:rPr>
                          <a:t> </a:t>
                        </a:r>
                      </a:p>
                    </p:txBody>
                  </p:sp>
                </mc:Fallback>
              </mc:AlternateContent>
            </p:grpSp>
            <p:sp>
              <p:nvSpPr>
                <p:cNvPr id="42" name="TextBox 41">
                  <a:extLst>
                    <a:ext uri="{FF2B5EF4-FFF2-40B4-BE49-F238E27FC236}">
                      <a16:creationId xmlns:a16="http://schemas.microsoft.com/office/drawing/2014/main" id="{C3BB0B20-EF5B-418A-A94E-20F173381A25}"/>
                    </a:ext>
                  </a:extLst>
                </p:cNvPr>
                <p:cNvSpPr txBox="1"/>
                <p:nvPr/>
              </p:nvSpPr>
              <p:spPr>
                <a:xfrm>
                  <a:off x="6508097" y="5721280"/>
                  <a:ext cx="938349" cy="331944"/>
                </a:xfrm>
                <a:prstGeom prst="rect">
                  <a:avLst/>
                </a:prstGeom>
                <a:noFill/>
              </p:spPr>
              <p:txBody>
                <a:bodyPr wrap="none" rtlCol="0">
                  <a:spAutoFit/>
                </a:bodyPr>
                <a:lstStyle/>
                <a:p>
                  <a:r>
                    <a:rPr lang="en-US" sz="1000" dirty="0"/>
                    <a:t>Aug 2021</a:t>
                  </a:r>
                </a:p>
              </p:txBody>
            </p:sp>
          </p:grpSp>
          <p:sp>
            <p:nvSpPr>
              <p:cNvPr id="63" name="TextBox 62">
                <a:extLst>
                  <a:ext uri="{FF2B5EF4-FFF2-40B4-BE49-F238E27FC236}">
                    <a16:creationId xmlns:a16="http://schemas.microsoft.com/office/drawing/2014/main" id="{14874254-4616-EE01-94F2-D368A84F6B06}"/>
                  </a:ext>
                </a:extLst>
              </p:cNvPr>
              <p:cNvSpPr txBox="1"/>
              <p:nvPr/>
            </p:nvSpPr>
            <p:spPr>
              <a:xfrm>
                <a:off x="7013442" y="5332922"/>
                <a:ext cx="1452546" cy="373438"/>
              </a:xfrm>
              <a:prstGeom prst="rect">
                <a:avLst/>
              </a:prstGeom>
              <a:noFill/>
            </p:spPr>
            <p:txBody>
              <a:bodyPr wrap="square" rtlCol="0">
                <a:spAutoFit/>
              </a:bodyPr>
              <a:lstStyle/>
              <a:p>
                <a:r>
                  <a:rPr lang="en-US" sz="1200" b="1" dirty="0">
                    <a:solidFill>
                      <a:schemeClr val="accent2"/>
                    </a:solidFill>
                  </a:rPr>
                  <a:t>1  1     1  1  1 </a:t>
                </a:r>
                <a:endParaRPr lang="en-US" sz="1000" b="1" dirty="0">
                  <a:solidFill>
                    <a:schemeClr val="accent2"/>
                  </a:solidFill>
                </a:endParaRPr>
              </a:p>
            </p:txBody>
          </p:sp>
          <p:cxnSp>
            <p:nvCxnSpPr>
              <p:cNvPr id="75" name="Curved Connector 74">
                <a:extLst>
                  <a:ext uri="{FF2B5EF4-FFF2-40B4-BE49-F238E27FC236}">
                    <a16:creationId xmlns:a16="http://schemas.microsoft.com/office/drawing/2014/main" id="{6ECF963F-E160-D1C8-1E19-62E97D9F89EC}"/>
                  </a:ext>
                </a:extLst>
              </p:cNvPr>
              <p:cNvCxnSpPr>
                <a:cxnSpLocks/>
                <a:endCxn id="42" idx="0"/>
              </p:cNvCxnSpPr>
              <p:nvPr/>
            </p:nvCxnSpPr>
            <p:spPr>
              <a:xfrm flipV="1">
                <a:off x="5071562" y="4754334"/>
                <a:ext cx="1423852" cy="28062"/>
              </a:xfrm>
              <a:prstGeom prst="curvedConnector4">
                <a:avLst>
                  <a:gd name="adj1" fmla="val 33524"/>
                  <a:gd name="adj2" fmla="val 1198246"/>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ED407C8-45DB-C950-4933-2BD9D8DE1B8E}"/>
                  </a:ext>
                </a:extLst>
              </p:cNvPr>
              <p:cNvSpPr txBox="1"/>
              <p:nvPr/>
            </p:nvSpPr>
            <p:spPr>
              <a:xfrm>
                <a:off x="7527414" y="4766900"/>
                <a:ext cx="938349" cy="331944"/>
              </a:xfrm>
              <a:prstGeom prst="rect">
                <a:avLst/>
              </a:prstGeom>
              <a:noFill/>
            </p:spPr>
            <p:txBody>
              <a:bodyPr wrap="none" rtlCol="0">
                <a:spAutoFit/>
              </a:bodyPr>
              <a:lstStyle/>
              <a:p>
                <a:r>
                  <a:rPr lang="en-US" sz="1000" dirty="0"/>
                  <a:t>Aug 2023</a:t>
                </a:r>
              </a:p>
            </p:txBody>
          </p:sp>
          <p:sp>
            <p:nvSpPr>
              <p:cNvPr id="38" name="TextBox 37">
                <a:extLst>
                  <a:ext uri="{FF2B5EF4-FFF2-40B4-BE49-F238E27FC236}">
                    <a16:creationId xmlns:a16="http://schemas.microsoft.com/office/drawing/2014/main" id="{5D039D8B-4DC4-4FC0-9417-7BF6745C109B}"/>
                  </a:ext>
                </a:extLst>
              </p:cNvPr>
              <p:cNvSpPr txBox="1"/>
              <p:nvPr/>
            </p:nvSpPr>
            <p:spPr>
              <a:xfrm>
                <a:off x="6929426" y="4719053"/>
                <a:ext cx="606947" cy="331944"/>
              </a:xfrm>
              <a:prstGeom prst="rect">
                <a:avLst/>
              </a:prstGeom>
              <a:noFill/>
            </p:spPr>
            <p:txBody>
              <a:bodyPr wrap="square" rtlCol="0">
                <a:spAutoFit/>
              </a:bodyPr>
              <a:lstStyle/>
              <a:p>
                <a:r>
                  <a:rPr lang="en-US" sz="1000" dirty="0"/>
                  <a:t>…</a:t>
                </a:r>
              </a:p>
            </p:txBody>
          </p:sp>
          <p:sp>
            <p:nvSpPr>
              <p:cNvPr id="67" name="TextBox 66">
                <a:extLst>
                  <a:ext uri="{FF2B5EF4-FFF2-40B4-BE49-F238E27FC236}">
                    <a16:creationId xmlns:a16="http://schemas.microsoft.com/office/drawing/2014/main" id="{85E06D16-228E-AF08-E762-F474C023A24E}"/>
                  </a:ext>
                </a:extLst>
              </p:cNvPr>
              <p:cNvSpPr txBox="1"/>
              <p:nvPr/>
            </p:nvSpPr>
            <p:spPr>
              <a:xfrm>
                <a:off x="7338351" y="5288611"/>
                <a:ext cx="416450" cy="373438"/>
              </a:xfrm>
              <a:prstGeom prst="rect">
                <a:avLst/>
              </a:prstGeom>
              <a:noFill/>
            </p:spPr>
            <p:txBody>
              <a:bodyPr wrap="square" rtlCol="0">
                <a:spAutoFit/>
              </a:bodyPr>
              <a:lstStyle/>
              <a:p>
                <a:r>
                  <a:rPr lang="en-US" sz="1200" dirty="0">
                    <a:solidFill>
                      <a:schemeClr val="accent2"/>
                    </a:solidFill>
                  </a:rPr>
                  <a:t>…</a:t>
                </a:r>
                <a:endParaRPr lang="en-US" sz="1000" dirty="0">
                  <a:solidFill>
                    <a:schemeClr val="accent2"/>
                  </a:solidFill>
                </a:endParaRPr>
              </a:p>
            </p:txBody>
          </p:sp>
          <p:sp>
            <p:nvSpPr>
              <p:cNvPr id="68" name="TextBox 67">
                <a:extLst>
                  <a:ext uri="{FF2B5EF4-FFF2-40B4-BE49-F238E27FC236}">
                    <a16:creationId xmlns:a16="http://schemas.microsoft.com/office/drawing/2014/main" id="{048E7807-9D97-20AB-EEB5-6F1A950C3511}"/>
                  </a:ext>
                </a:extLst>
              </p:cNvPr>
              <p:cNvSpPr txBox="1"/>
              <p:nvPr/>
            </p:nvSpPr>
            <p:spPr>
              <a:xfrm>
                <a:off x="6140948" y="5321753"/>
                <a:ext cx="900029" cy="373438"/>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sp>
          <p:nvSpPr>
            <p:cNvPr id="11" name="TextBox 10">
              <a:extLst>
                <a:ext uri="{FF2B5EF4-FFF2-40B4-BE49-F238E27FC236}">
                  <a16:creationId xmlns:a16="http://schemas.microsoft.com/office/drawing/2014/main" id="{D81E86A2-D31A-9FED-022D-E7647A8936A1}"/>
                </a:ext>
              </a:extLst>
            </p:cNvPr>
            <p:cNvSpPr txBox="1"/>
            <p:nvPr/>
          </p:nvSpPr>
          <p:spPr>
            <a:xfrm>
              <a:off x="5626439" y="6265926"/>
              <a:ext cx="1524776" cy="246221"/>
            </a:xfrm>
            <a:prstGeom prst="rect">
              <a:avLst/>
            </a:prstGeom>
            <a:noFill/>
          </p:spPr>
          <p:txBody>
            <a:bodyPr wrap="none" rtlCol="0">
              <a:spAutoFit/>
            </a:bodyPr>
            <a:lstStyle/>
            <a:p>
              <a:r>
                <a:rPr lang="en-US" sz="1000" dirty="0"/>
                <a:t>Stanford sub-watershed</a:t>
              </a:r>
            </a:p>
          </p:txBody>
        </p:sp>
        <p:sp>
          <p:nvSpPr>
            <p:cNvPr id="13" name="TextBox 12">
              <a:extLst>
                <a:ext uri="{FF2B5EF4-FFF2-40B4-BE49-F238E27FC236}">
                  <a16:creationId xmlns:a16="http://schemas.microsoft.com/office/drawing/2014/main" id="{E79DA991-A12C-1E15-E2D6-DF23E6F1922E}"/>
                </a:ext>
              </a:extLst>
            </p:cNvPr>
            <p:cNvSpPr txBox="1"/>
            <p:nvPr/>
          </p:nvSpPr>
          <p:spPr>
            <a:xfrm>
              <a:off x="6223453" y="6034630"/>
              <a:ext cx="966931" cy="246221"/>
            </a:xfrm>
            <a:prstGeom prst="rect">
              <a:avLst/>
            </a:prstGeom>
            <a:noFill/>
          </p:spPr>
          <p:txBody>
            <a:bodyPr wrap="none" rtlCol="0">
              <a:spAutoFit/>
            </a:bodyPr>
            <a:lstStyle/>
            <a:p>
              <a:r>
                <a:rPr lang="en-US" sz="1000" dirty="0"/>
                <a:t>PA Watershed</a:t>
              </a:r>
            </a:p>
          </p:txBody>
        </p:sp>
        <p:sp>
          <p:nvSpPr>
            <p:cNvPr id="17" name="TextBox 16">
              <a:extLst>
                <a:ext uri="{FF2B5EF4-FFF2-40B4-BE49-F238E27FC236}">
                  <a16:creationId xmlns:a16="http://schemas.microsoft.com/office/drawing/2014/main" id="{D2FFFA1F-3268-418A-9122-AEAEE69CD00B}"/>
                </a:ext>
              </a:extLst>
            </p:cNvPr>
            <p:cNvSpPr txBox="1"/>
            <p:nvPr/>
          </p:nvSpPr>
          <p:spPr>
            <a:xfrm>
              <a:off x="7908992" y="5996617"/>
              <a:ext cx="667600" cy="276999"/>
            </a:xfrm>
            <a:prstGeom prst="rect">
              <a:avLst/>
            </a:prstGeom>
            <a:noFill/>
          </p:spPr>
          <p:txBody>
            <a:bodyPr wrap="square" rtlCol="0">
              <a:spAutoFit/>
            </a:bodyPr>
            <a:lstStyle/>
            <a:p>
              <a:r>
                <a:rPr lang="en-US" sz="1200" dirty="0">
                  <a:solidFill>
                    <a:schemeClr val="bg2">
                      <a:lumMod val="50000"/>
                    </a:schemeClr>
                  </a:solidFill>
                </a:rPr>
                <a:t>…</a:t>
              </a:r>
              <a:endParaRPr lang="en-US" sz="1000" dirty="0">
                <a:solidFill>
                  <a:schemeClr val="bg2">
                    <a:lumMod val="50000"/>
                  </a:schemeClr>
                </a:solidFill>
              </a:endParaRPr>
            </a:p>
          </p:txBody>
        </p:sp>
        <p:grpSp>
          <p:nvGrpSpPr>
            <p:cNvPr id="23" name="Group 22">
              <a:extLst>
                <a:ext uri="{FF2B5EF4-FFF2-40B4-BE49-F238E27FC236}">
                  <a16:creationId xmlns:a16="http://schemas.microsoft.com/office/drawing/2014/main" id="{4C1E53B0-8395-3238-FCC8-1CDEEF682376}"/>
                </a:ext>
              </a:extLst>
            </p:cNvPr>
            <p:cNvGrpSpPr/>
            <p:nvPr/>
          </p:nvGrpSpPr>
          <p:grpSpPr>
            <a:xfrm>
              <a:off x="7212123" y="6056565"/>
              <a:ext cx="1725064" cy="276999"/>
              <a:chOff x="7348491" y="5863765"/>
              <a:chExt cx="1725064" cy="276999"/>
            </a:xfrm>
          </p:grpSpPr>
          <p:sp>
            <p:nvSpPr>
              <p:cNvPr id="25" name="TextBox 24">
                <a:extLst>
                  <a:ext uri="{FF2B5EF4-FFF2-40B4-BE49-F238E27FC236}">
                    <a16:creationId xmlns:a16="http://schemas.microsoft.com/office/drawing/2014/main" id="{20AD76F1-6FE8-25DB-B7E9-EC2D4AE0CBDC}"/>
                  </a:ext>
                </a:extLst>
              </p:cNvPr>
              <p:cNvSpPr txBox="1"/>
              <p:nvPr/>
            </p:nvSpPr>
            <p:spPr>
              <a:xfrm>
                <a:off x="7348491"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sp>
            <p:nvSpPr>
              <p:cNvPr id="28" name="TextBox 27">
                <a:extLst>
                  <a:ext uri="{FF2B5EF4-FFF2-40B4-BE49-F238E27FC236}">
                    <a16:creationId xmlns:a16="http://schemas.microsoft.com/office/drawing/2014/main" id="{C234C8A9-87F4-5F4D-DA06-BDFBE48819F4}"/>
                  </a:ext>
                </a:extLst>
              </p:cNvPr>
              <p:cNvSpPr txBox="1"/>
              <p:nvPr/>
            </p:nvSpPr>
            <p:spPr>
              <a:xfrm>
                <a:off x="8405955" y="5863765"/>
                <a:ext cx="667600" cy="276999"/>
              </a:xfrm>
              <a:prstGeom prst="rect">
                <a:avLst/>
              </a:prstGeom>
              <a:noFill/>
            </p:spPr>
            <p:txBody>
              <a:bodyPr wrap="square" rtlCol="0">
                <a:spAutoFit/>
              </a:bodyPr>
              <a:lstStyle/>
              <a:p>
                <a:r>
                  <a:rPr lang="en-US" sz="1200" dirty="0">
                    <a:solidFill>
                      <a:schemeClr val="bg2">
                        <a:lumMod val="50000"/>
                      </a:schemeClr>
                    </a:solidFill>
                  </a:rPr>
                  <a:t>0  0  0</a:t>
                </a:r>
                <a:endParaRPr lang="en-US" sz="1000" dirty="0">
                  <a:solidFill>
                    <a:schemeClr val="bg2">
                      <a:lumMod val="50000"/>
                    </a:schemeClr>
                  </a:solidFill>
                </a:endParaRPr>
              </a:p>
            </p:txBody>
          </p:sp>
        </p:grpSp>
      </p:grpSp>
      <p:pic>
        <p:nvPicPr>
          <p:cNvPr id="6" name="Picture 5">
            <a:extLst>
              <a:ext uri="{FF2B5EF4-FFF2-40B4-BE49-F238E27FC236}">
                <a16:creationId xmlns:a16="http://schemas.microsoft.com/office/drawing/2014/main" id="{F39F0842-C7BF-83D4-A9B6-29D32361294D}"/>
              </a:ext>
            </a:extLst>
          </p:cNvPr>
          <p:cNvPicPr>
            <a:picLocks noChangeAspect="1"/>
          </p:cNvPicPr>
          <p:nvPr/>
        </p:nvPicPr>
        <p:blipFill>
          <a:blip r:embed="rId4"/>
          <a:stretch>
            <a:fillRect/>
          </a:stretch>
        </p:blipFill>
        <p:spPr>
          <a:xfrm>
            <a:off x="8898345" y="2402100"/>
            <a:ext cx="3181716" cy="4273665"/>
          </a:xfrm>
          <a:prstGeom prst="rect">
            <a:avLst/>
          </a:prstGeom>
        </p:spPr>
      </p:pic>
      <p:sp>
        <p:nvSpPr>
          <p:cNvPr id="7" name="TextBox 6">
            <a:extLst>
              <a:ext uri="{FF2B5EF4-FFF2-40B4-BE49-F238E27FC236}">
                <a16:creationId xmlns:a16="http://schemas.microsoft.com/office/drawing/2014/main" id="{A45FC561-C3EC-C283-C23E-224070FBF13A}"/>
              </a:ext>
            </a:extLst>
          </p:cNvPr>
          <p:cNvSpPr txBox="1"/>
          <p:nvPr/>
        </p:nvSpPr>
        <p:spPr>
          <a:xfrm>
            <a:off x="10954808" y="1918434"/>
            <a:ext cx="1314912" cy="523220"/>
          </a:xfrm>
          <a:prstGeom prst="rect">
            <a:avLst/>
          </a:prstGeom>
          <a:solidFill>
            <a:schemeClr val="bg1"/>
          </a:solidFill>
          <a:ln>
            <a:solidFill>
              <a:srgbClr val="7030A0"/>
            </a:solidFill>
          </a:ln>
          <a:effectLst>
            <a:outerShdw blurRad="50800" dist="38100" dir="8100000" algn="tr" rotWithShape="0">
              <a:prstClr val="black">
                <a:alpha val="40000"/>
              </a:prstClr>
            </a:outerShdw>
          </a:effectLst>
        </p:spPr>
        <p:txBody>
          <a:bodyPr wrap="square" rtlCol="0">
            <a:spAutoFit/>
          </a:bodyPr>
          <a:lstStyle/>
          <a:p>
            <a:pPr algn="ctr"/>
            <a:r>
              <a:rPr lang="en-US" sz="1400" dirty="0">
                <a:solidFill>
                  <a:srgbClr val="7030A0"/>
                </a:solidFill>
              </a:rPr>
              <a:t>Palo Alto Watershed</a:t>
            </a:r>
          </a:p>
        </p:txBody>
      </p:sp>
      <p:cxnSp>
        <p:nvCxnSpPr>
          <p:cNvPr id="14" name="Straight Arrow Connector 13">
            <a:extLst>
              <a:ext uri="{FF2B5EF4-FFF2-40B4-BE49-F238E27FC236}">
                <a16:creationId xmlns:a16="http://schemas.microsoft.com/office/drawing/2014/main" id="{EA0C4C7E-779A-E809-6870-F6A6D2A108C2}"/>
              </a:ext>
            </a:extLst>
          </p:cNvPr>
          <p:cNvCxnSpPr>
            <a:cxnSpLocks/>
            <a:stCxn id="7" idx="2"/>
          </p:cNvCxnSpPr>
          <p:nvPr/>
        </p:nvCxnSpPr>
        <p:spPr>
          <a:xfrm flipH="1">
            <a:off x="11168529" y="2441654"/>
            <a:ext cx="443735" cy="1386427"/>
          </a:xfrm>
          <a:prstGeom prst="straightConnector1">
            <a:avLst/>
          </a:prstGeom>
          <a:ln>
            <a:solidFill>
              <a:srgbClr val="7030A0"/>
            </a:solidFill>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0EDB6B0-D28A-271F-8EFE-BD8F8ED82236}"/>
              </a:ext>
            </a:extLst>
          </p:cNvPr>
          <p:cNvSpPr txBox="1"/>
          <p:nvPr/>
        </p:nvSpPr>
        <p:spPr>
          <a:xfrm>
            <a:off x="9688880" y="2525254"/>
            <a:ext cx="1440335" cy="523220"/>
          </a:xfrm>
          <a:prstGeom prst="rect">
            <a:avLst/>
          </a:prstGeom>
          <a:solidFill>
            <a:schemeClr val="bg1"/>
          </a:solidFill>
          <a:ln>
            <a:solidFill>
              <a:schemeClr val="accent2"/>
            </a:solidFill>
          </a:ln>
          <a:effectLst>
            <a:outerShdw blurRad="50800" dist="38100" dir="8100000" algn="tr" rotWithShape="0">
              <a:prstClr val="black">
                <a:alpha val="40000"/>
              </a:prstClr>
            </a:outerShdw>
          </a:effectLst>
        </p:spPr>
        <p:txBody>
          <a:bodyPr wrap="square" rtlCol="0">
            <a:spAutoFit/>
          </a:bodyPr>
          <a:lstStyle/>
          <a:p>
            <a:pPr algn="ctr"/>
            <a:r>
              <a:rPr lang="en-US" sz="1400" dirty="0">
                <a:solidFill>
                  <a:schemeClr val="accent2"/>
                </a:solidFill>
              </a:rPr>
              <a:t>Stanford </a:t>
            </a:r>
          </a:p>
          <a:p>
            <a:pPr algn="ctr"/>
            <a:r>
              <a:rPr lang="en-US" sz="1400" dirty="0">
                <a:solidFill>
                  <a:schemeClr val="accent2"/>
                </a:solidFill>
              </a:rPr>
              <a:t>sub-watershed</a:t>
            </a:r>
          </a:p>
        </p:txBody>
      </p:sp>
      <p:cxnSp>
        <p:nvCxnSpPr>
          <p:cNvPr id="33" name="Straight Arrow Connector 32">
            <a:extLst>
              <a:ext uri="{FF2B5EF4-FFF2-40B4-BE49-F238E27FC236}">
                <a16:creationId xmlns:a16="http://schemas.microsoft.com/office/drawing/2014/main" id="{E135C654-11D7-1E98-B5B8-5DBDB943EDA3}"/>
              </a:ext>
            </a:extLst>
          </p:cNvPr>
          <p:cNvCxnSpPr>
            <a:cxnSpLocks/>
            <a:stCxn id="32" idx="2"/>
          </p:cNvCxnSpPr>
          <p:nvPr/>
        </p:nvCxnSpPr>
        <p:spPr>
          <a:xfrm>
            <a:off x="10409048" y="3048474"/>
            <a:ext cx="306520" cy="1235659"/>
          </a:xfrm>
          <a:prstGeom prst="straightConnector1">
            <a:avLst/>
          </a:prstGeom>
          <a:ln>
            <a:solidFill>
              <a:schemeClr val="accent2"/>
            </a:solidFill>
            <a:tailEnd type="triangle"/>
          </a:ln>
          <a:effectLst>
            <a:outerShdw blurRad="50800" dist="38100" dir="8100000" algn="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731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108D-FDD7-FA25-FDBB-88AA664669DD}"/>
              </a:ext>
            </a:extLst>
          </p:cNvPr>
          <p:cNvSpPr>
            <a:spLocks noGrp="1"/>
          </p:cNvSpPr>
          <p:nvPr>
            <p:ph type="title"/>
          </p:nvPr>
        </p:nvSpPr>
        <p:spPr/>
        <p:txBody>
          <a:bodyPr/>
          <a:lstStyle/>
          <a:p>
            <a:r>
              <a:rPr lang="en-US" dirty="0"/>
              <a:t>Methods of Analysis</a:t>
            </a:r>
          </a:p>
        </p:txBody>
      </p:sp>
      <p:sp>
        <p:nvSpPr>
          <p:cNvPr id="3" name="Text Placeholder 2">
            <a:extLst>
              <a:ext uri="{FF2B5EF4-FFF2-40B4-BE49-F238E27FC236}">
                <a16:creationId xmlns:a16="http://schemas.microsoft.com/office/drawing/2014/main" id="{F3C92506-62C6-3413-7B3A-4673BA8EC6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140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9840C-B39A-62B8-37DD-927BEFBD917A}"/>
              </a:ext>
            </a:extLst>
          </p:cNvPr>
          <p:cNvSpPr/>
          <p:nvPr/>
        </p:nvSpPr>
        <p:spPr>
          <a:xfrm>
            <a:off x="10817525" y="6096060"/>
            <a:ext cx="1621766" cy="761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82BAF-10B3-B99E-5161-5AA3229BBA02}"/>
              </a:ext>
            </a:extLst>
          </p:cNvPr>
          <p:cNvSpPr>
            <a:spLocks noGrp="1"/>
          </p:cNvSpPr>
          <p:nvPr>
            <p:ph type="title"/>
          </p:nvPr>
        </p:nvSpPr>
        <p:spPr/>
        <p:txBody>
          <a:bodyPr/>
          <a:lstStyle/>
          <a:p>
            <a:r>
              <a:rPr lang="en-US" dirty="0"/>
              <a:t>You thought about this </a:t>
            </a:r>
            <a:br>
              <a:rPr lang="en-US" dirty="0"/>
            </a:br>
            <a:r>
              <a:rPr lang="en-US" dirty="0"/>
              <a:t>in your pre-class response</a:t>
            </a:r>
          </a:p>
        </p:txBody>
      </p:sp>
      <p:sp>
        <p:nvSpPr>
          <p:cNvPr id="3" name="Content Placeholder 2">
            <a:extLst>
              <a:ext uri="{FF2B5EF4-FFF2-40B4-BE49-F238E27FC236}">
                <a16:creationId xmlns:a16="http://schemas.microsoft.com/office/drawing/2014/main" id="{3C7913D1-0503-AE53-8F2A-3886FE43F736}"/>
              </a:ext>
            </a:extLst>
          </p:cNvPr>
          <p:cNvSpPr>
            <a:spLocks noGrp="1"/>
          </p:cNvSpPr>
          <p:nvPr>
            <p:ph idx="1"/>
          </p:nvPr>
        </p:nvSpPr>
        <p:spPr>
          <a:xfrm>
            <a:off x="838200" y="2011155"/>
            <a:ext cx="10515600" cy="4351338"/>
          </a:xfrm>
        </p:spPr>
        <p:txBody>
          <a:bodyPr/>
          <a:lstStyle/>
          <a:p>
            <a:r>
              <a:rPr lang="en-US" dirty="0"/>
              <a:t>What did you come up with?</a:t>
            </a:r>
          </a:p>
          <a:p>
            <a:r>
              <a:rPr lang="en-US" dirty="0"/>
              <a:t>How would you analyze this type of problem?</a:t>
            </a:r>
          </a:p>
        </p:txBody>
      </p:sp>
      <p:pic>
        <p:nvPicPr>
          <p:cNvPr id="4" name="Picture 3">
            <a:extLst>
              <a:ext uri="{FF2B5EF4-FFF2-40B4-BE49-F238E27FC236}">
                <a16:creationId xmlns:a16="http://schemas.microsoft.com/office/drawing/2014/main" id="{6A8914AE-78A0-2280-6239-4A5DDBAA88B6}"/>
              </a:ext>
            </a:extLst>
          </p:cNvPr>
          <p:cNvPicPr>
            <a:picLocks noChangeAspect="1"/>
          </p:cNvPicPr>
          <p:nvPr/>
        </p:nvPicPr>
        <p:blipFill>
          <a:blip r:embed="rId3"/>
          <a:stretch>
            <a:fillRect/>
          </a:stretch>
        </p:blipFill>
        <p:spPr>
          <a:xfrm>
            <a:off x="1045235" y="3550496"/>
            <a:ext cx="2871158" cy="2545564"/>
          </a:xfrm>
          <a:prstGeom prst="rect">
            <a:avLst/>
          </a:prstGeom>
        </p:spPr>
      </p:pic>
      <p:pic>
        <p:nvPicPr>
          <p:cNvPr id="5" name="Picture 4">
            <a:extLst>
              <a:ext uri="{FF2B5EF4-FFF2-40B4-BE49-F238E27FC236}">
                <a16:creationId xmlns:a16="http://schemas.microsoft.com/office/drawing/2014/main" id="{21C2795C-A91C-67AD-6567-D6C3F0B8C442}"/>
              </a:ext>
            </a:extLst>
          </p:cNvPr>
          <p:cNvPicPr>
            <a:picLocks noChangeAspect="1"/>
          </p:cNvPicPr>
          <p:nvPr/>
        </p:nvPicPr>
        <p:blipFill>
          <a:blip r:embed="rId4"/>
          <a:stretch>
            <a:fillRect/>
          </a:stretch>
        </p:blipFill>
        <p:spPr>
          <a:xfrm>
            <a:off x="4637415" y="3039945"/>
            <a:ext cx="6509349" cy="3643016"/>
          </a:xfrm>
          <a:prstGeom prst="rect">
            <a:avLst/>
          </a:prstGeo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6248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168B-263B-5CE9-CCB3-E76AE51CE0C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B9481FB-1B8B-EAFC-B0C2-6EC81DA28BA3}"/>
              </a:ext>
            </a:extLst>
          </p:cNvPr>
          <p:cNvSpPr>
            <a:spLocks noGrp="1"/>
          </p:cNvSpPr>
          <p:nvPr>
            <p:ph idx="1"/>
          </p:nvPr>
        </p:nvSpPr>
        <p:spPr/>
        <p:txBody>
          <a:bodyPr/>
          <a:lstStyle/>
          <a:p>
            <a:r>
              <a:rPr lang="en-US" dirty="0"/>
              <a:t>One motivating example for this unit: </a:t>
            </a:r>
            <a:r>
              <a:rPr lang="en-US" dirty="0">
                <a:solidFill>
                  <a:schemeClr val="accent1"/>
                </a:solidFill>
              </a:rPr>
              <a:t>Brexit</a:t>
            </a:r>
          </a:p>
          <a:p>
            <a:endParaRPr lang="en-US" dirty="0">
              <a:solidFill>
                <a:schemeClr val="accent1"/>
              </a:solidFill>
            </a:endParaRPr>
          </a:p>
          <a:p>
            <a:r>
              <a:rPr lang="en-US" dirty="0"/>
              <a:t>What this unit is actually about: A general paradigm</a:t>
            </a:r>
          </a:p>
          <a:p>
            <a:pPr lvl="1"/>
            <a:r>
              <a:rPr lang="en-US" dirty="0">
                <a:solidFill>
                  <a:schemeClr val="accent1"/>
                </a:solidFill>
              </a:rPr>
              <a:t>Panel data and a particular statistical setting</a:t>
            </a:r>
          </a:p>
          <a:p>
            <a:pPr lvl="1"/>
            <a:endParaRPr lang="en-US" dirty="0">
              <a:solidFill>
                <a:schemeClr val="accent1"/>
              </a:solidFill>
            </a:endParaRPr>
          </a:p>
          <a:p>
            <a:r>
              <a:rPr lang="en-US" dirty="0"/>
              <a:t>Lots of examples</a:t>
            </a:r>
          </a:p>
          <a:p>
            <a:endParaRPr lang="en-US" dirty="0"/>
          </a:p>
          <a:p>
            <a:r>
              <a:rPr lang="en-US" dirty="0"/>
              <a:t>Overview of methods</a:t>
            </a:r>
          </a:p>
        </p:txBody>
      </p:sp>
    </p:spTree>
    <p:extLst>
      <p:ext uri="{BB962C8B-B14F-4D97-AF65-F5344CB8AC3E}">
        <p14:creationId xmlns:p14="http://schemas.microsoft.com/office/powerpoint/2010/main" val="3639276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D3E7-9249-6044-39B8-EA14570BB2AC}"/>
              </a:ext>
            </a:extLst>
          </p:cNvPr>
          <p:cNvSpPr>
            <a:spLocks noGrp="1"/>
          </p:cNvSpPr>
          <p:nvPr>
            <p:ph type="title"/>
          </p:nvPr>
        </p:nvSpPr>
        <p:spPr/>
        <p:txBody>
          <a:bodyPr/>
          <a:lstStyle/>
          <a:p>
            <a:r>
              <a:rPr lang="en-US" dirty="0"/>
              <a:t>Three methods</a:t>
            </a:r>
          </a:p>
        </p:txBody>
      </p:sp>
      <p:sp>
        <p:nvSpPr>
          <p:cNvPr id="3" name="Content Placeholder 2">
            <a:extLst>
              <a:ext uri="{FF2B5EF4-FFF2-40B4-BE49-F238E27FC236}">
                <a16:creationId xmlns:a16="http://schemas.microsoft.com/office/drawing/2014/main" id="{E7F4B08B-6A25-353D-C46A-525090588680}"/>
              </a:ext>
            </a:extLst>
          </p:cNvPr>
          <p:cNvSpPr>
            <a:spLocks noGrp="1"/>
          </p:cNvSpPr>
          <p:nvPr>
            <p:ph idx="1"/>
          </p:nvPr>
        </p:nvSpPr>
        <p:spPr/>
        <p:txBody>
          <a:bodyPr/>
          <a:lstStyle/>
          <a:p>
            <a:r>
              <a:rPr lang="en-US" dirty="0"/>
              <a:t>Real quick overview here…we’ll dive into each of these in the next three classes!</a:t>
            </a:r>
          </a:p>
          <a:p>
            <a:pPr marL="971550" lvl="1" indent="-514350">
              <a:buFont typeface="+mj-lt"/>
              <a:buAutoNum type="arabicPeriod"/>
            </a:pPr>
            <a:r>
              <a:rPr lang="en-US" sz="2800" dirty="0">
                <a:solidFill>
                  <a:schemeClr val="accent1"/>
                </a:solidFill>
              </a:rPr>
              <a:t>Difference-in-differences</a:t>
            </a:r>
          </a:p>
          <a:p>
            <a:pPr marL="971550" lvl="1" indent="-514350">
              <a:buFont typeface="+mj-lt"/>
              <a:buAutoNum type="arabicPeriod"/>
            </a:pPr>
            <a:r>
              <a:rPr lang="en-US" sz="2800" dirty="0">
                <a:solidFill>
                  <a:schemeClr val="accent1"/>
                </a:solidFill>
              </a:rPr>
              <a:t>Matrix Completion</a:t>
            </a:r>
          </a:p>
          <a:p>
            <a:pPr marL="971550" lvl="1" indent="-514350">
              <a:buFont typeface="+mj-lt"/>
              <a:buAutoNum type="arabicPeriod"/>
            </a:pPr>
            <a:r>
              <a:rPr lang="en-US" sz="2800" dirty="0">
                <a:solidFill>
                  <a:schemeClr val="accent1"/>
                </a:solidFill>
              </a:rPr>
              <a:t>Synthetic Controls</a:t>
            </a:r>
          </a:p>
        </p:txBody>
      </p:sp>
    </p:spTree>
    <p:extLst>
      <p:ext uri="{BB962C8B-B14F-4D97-AF65-F5344CB8AC3E}">
        <p14:creationId xmlns:p14="http://schemas.microsoft.com/office/powerpoint/2010/main" val="411547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4E3-9CD2-8D98-5D24-2E0A9A9BA102}"/>
              </a:ext>
            </a:extLst>
          </p:cNvPr>
          <p:cNvSpPr>
            <a:spLocks noGrp="1"/>
          </p:cNvSpPr>
          <p:nvPr>
            <p:ph type="title"/>
          </p:nvPr>
        </p:nvSpPr>
        <p:spPr/>
        <p:txBody>
          <a:bodyPr/>
          <a:lstStyle/>
          <a:p>
            <a:r>
              <a:rPr lang="en-US" dirty="0"/>
              <a:t>1. Difference-in-Differences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6BF3E6-A767-4BD8-6A8B-6DE4F41CE3A9}"/>
                  </a:ext>
                </a:extLst>
              </p:cNvPr>
              <p:cNvSpPr>
                <a:spLocks noGrp="1"/>
              </p:cNvSpPr>
              <p:nvPr>
                <p:ph idx="1"/>
              </p:nvPr>
            </p:nvSpPr>
            <p:spPr/>
            <p:txBody>
              <a:bodyPr/>
              <a:lstStyle/>
              <a:p>
                <a:r>
                  <a:rPr lang="en-US" dirty="0"/>
                  <a:t>Suppose we have one unit treated after time </a:t>
                </a:r>
                <a14:m>
                  <m:oMath xmlns:m="http://schemas.openxmlformats.org/officeDocument/2006/math">
                    <m:r>
                      <a:rPr lang="en-US" i="1" dirty="0" smtClean="0">
                        <a:latin typeface="Cambria Math" panose="02040503050406030204" pitchFamily="18" charset="0"/>
                      </a:rPr>
                      <m:t>𝑡</m:t>
                    </m:r>
                  </m:oMath>
                </a14:m>
                <a:endParaRPr lang="en-US" dirty="0"/>
              </a:p>
              <a:p>
                <a:r>
                  <a:rPr lang="en-US" dirty="0"/>
                  <a:t>Another unit is never treated</a:t>
                </a:r>
              </a:p>
              <a:p>
                <a:r>
                  <a:rPr lang="en-US" dirty="0"/>
                  <a:t>Suppose we see this:</a:t>
                </a:r>
              </a:p>
            </p:txBody>
          </p:sp>
        </mc:Choice>
        <mc:Fallback xmlns="">
          <p:sp>
            <p:nvSpPr>
              <p:cNvPr id="3" name="Content Placeholder 2">
                <a:extLst>
                  <a:ext uri="{FF2B5EF4-FFF2-40B4-BE49-F238E27FC236}">
                    <a16:creationId xmlns:a16="http://schemas.microsoft.com/office/drawing/2014/main" id="{B76BF3E6-A767-4BD8-6A8B-6DE4F41CE3A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1255CEA-07A3-02F6-2AF6-73FAF2D88288}"/>
              </a:ext>
            </a:extLst>
          </p:cNvPr>
          <p:cNvCxnSpPr/>
          <p:nvPr/>
        </p:nvCxnSpPr>
        <p:spPr>
          <a:xfrm>
            <a:off x="2536166" y="6003985"/>
            <a:ext cx="73152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813DB05-5FB9-771C-33C0-9D06F51AC1E8}"/>
              </a:ext>
            </a:extLst>
          </p:cNvPr>
          <p:cNvCxnSpPr>
            <a:cxnSpLocks/>
          </p:cNvCxnSpPr>
          <p:nvPr/>
        </p:nvCxnSpPr>
        <p:spPr>
          <a:xfrm flipV="1">
            <a:off x="2536166" y="3640347"/>
            <a:ext cx="0" cy="23636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2C369E1-E36F-42D3-3DF5-2BE65EA89BD5}"/>
              </a:ext>
            </a:extLst>
          </p:cNvPr>
          <p:cNvSpPr txBox="1"/>
          <p:nvPr/>
        </p:nvSpPr>
        <p:spPr>
          <a:xfrm>
            <a:off x="9182593" y="6051896"/>
            <a:ext cx="668773" cy="369332"/>
          </a:xfrm>
          <a:prstGeom prst="rect">
            <a:avLst/>
          </a:prstGeom>
          <a:noFill/>
        </p:spPr>
        <p:txBody>
          <a:bodyPr wrap="none" rtlCol="0">
            <a:spAutoFit/>
          </a:bodyPr>
          <a:lstStyle/>
          <a:p>
            <a:r>
              <a:rPr lang="en-US" dirty="0">
                <a:solidFill>
                  <a:schemeClr val="accent1"/>
                </a:solidFill>
              </a:rPr>
              <a:t>Time</a:t>
            </a:r>
          </a:p>
        </p:txBody>
      </p:sp>
      <p:sp>
        <p:nvSpPr>
          <p:cNvPr id="10" name="TextBox 9">
            <a:extLst>
              <a:ext uri="{FF2B5EF4-FFF2-40B4-BE49-F238E27FC236}">
                <a16:creationId xmlns:a16="http://schemas.microsoft.com/office/drawing/2014/main" id="{11359AD5-6876-E630-EAA9-34A9D3BE8DBA}"/>
              </a:ext>
            </a:extLst>
          </p:cNvPr>
          <p:cNvSpPr txBox="1"/>
          <p:nvPr/>
        </p:nvSpPr>
        <p:spPr>
          <a:xfrm>
            <a:off x="1413295" y="3730139"/>
            <a:ext cx="1122871" cy="369332"/>
          </a:xfrm>
          <a:prstGeom prst="rect">
            <a:avLst/>
          </a:prstGeom>
          <a:noFill/>
        </p:spPr>
        <p:txBody>
          <a:bodyPr wrap="none" rtlCol="0">
            <a:spAutoFit/>
          </a:bodyPr>
          <a:lstStyle/>
          <a:p>
            <a:r>
              <a:rPr lang="en-US" dirty="0">
                <a:solidFill>
                  <a:schemeClr val="accent1"/>
                </a:solidFill>
              </a:rPr>
              <a:t>Outcome</a:t>
            </a:r>
          </a:p>
        </p:txBody>
      </p:sp>
      <p:sp>
        <p:nvSpPr>
          <p:cNvPr id="11" name="TextBox 10">
            <a:extLst>
              <a:ext uri="{FF2B5EF4-FFF2-40B4-BE49-F238E27FC236}">
                <a16:creationId xmlns:a16="http://schemas.microsoft.com/office/drawing/2014/main" id="{9C319B56-932B-7579-520E-2AE307B2EF8A}"/>
              </a:ext>
            </a:extLst>
          </p:cNvPr>
          <p:cNvSpPr txBox="1"/>
          <p:nvPr/>
        </p:nvSpPr>
        <p:spPr>
          <a:xfrm>
            <a:off x="4960768" y="6311900"/>
            <a:ext cx="2465996" cy="369332"/>
          </a:xfrm>
          <a:prstGeom prst="rect">
            <a:avLst/>
          </a:prstGeom>
          <a:noFill/>
        </p:spPr>
        <p:txBody>
          <a:bodyPr wrap="none" rtlCol="0">
            <a:spAutoFit/>
          </a:bodyPr>
          <a:lstStyle/>
          <a:p>
            <a:r>
              <a:rPr lang="en-US" dirty="0">
                <a:solidFill>
                  <a:schemeClr val="accent5"/>
                </a:solidFill>
              </a:rPr>
              <a:t>Change for treated unit</a:t>
            </a:r>
          </a:p>
        </p:txBody>
      </p:sp>
      <p:cxnSp>
        <p:nvCxnSpPr>
          <p:cNvPr id="13" name="Straight Connector 12">
            <a:extLst>
              <a:ext uri="{FF2B5EF4-FFF2-40B4-BE49-F238E27FC236}">
                <a16:creationId xmlns:a16="http://schemas.microsoft.com/office/drawing/2014/main" id="{3DF2C706-22A2-AF9E-84A3-30DEADCEE57B}"/>
              </a:ext>
            </a:extLst>
          </p:cNvPr>
          <p:cNvCxnSpPr>
            <a:stCxn id="11" idx="0"/>
          </p:cNvCxnSpPr>
          <p:nvPr/>
        </p:nvCxnSpPr>
        <p:spPr>
          <a:xfrm flipV="1">
            <a:off x="6193766" y="3429000"/>
            <a:ext cx="0" cy="2882900"/>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E0962B7-F594-B501-5315-989E67D27C4A}"/>
              </a:ext>
            </a:extLst>
          </p:cNvPr>
          <p:cNvCxnSpPr>
            <a:cxnSpLocks/>
          </p:cNvCxnSpPr>
          <p:nvPr/>
        </p:nvCxnSpPr>
        <p:spPr>
          <a:xfrm flipV="1">
            <a:off x="2536166" y="4822166"/>
            <a:ext cx="7315200" cy="78500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1D75273-A5CA-7B5D-8331-E5EB70CD2E8C}"/>
              </a:ext>
            </a:extLst>
          </p:cNvPr>
          <p:cNvSpPr txBox="1"/>
          <p:nvPr/>
        </p:nvSpPr>
        <p:spPr>
          <a:xfrm>
            <a:off x="9875237" y="4591333"/>
            <a:ext cx="2095061" cy="461665"/>
          </a:xfrm>
          <a:prstGeom prst="rect">
            <a:avLst/>
          </a:prstGeom>
          <a:noFill/>
        </p:spPr>
        <p:txBody>
          <a:bodyPr wrap="none" rtlCol="0">
            <a:spAutoFit/>
          </a:bodyPr>
          <a:lstStyle/>
          <a:p>
            <a:r>
              <a:rPr lang="en-US" sz="2400" dirty="0">
                <a:solidFill>
                  <a:schemeClr val="accent2"/>
                </a:solidFill>
              </a:rPr>
              <a:t>Untreated unit</a:t>
            </a:r>
          </a:p>
        </p:txBody>
      </p:sp>
      <p:cxnSp>
        <p:nvCxnSpPr>
          <p:cNvPr id="18" name="Straight Connector 17">
            <a:extLst>
              <a:ext uri="{FF2B5EF4-FFF2-40B4-BE49-F238E27FC236}">
                <a16:creationId xmlns:a16="http://schemas.microsoft.com/office/drawing/2014/main" id="{ADBC2A03-1196-BFDA-EA54-6B4E7319D59D}"/>
              </a:ext>
            </a:extLst>
          </p:cNvPr>
          <p:cNvCxnSpPr>
            <a:cxnSpLocks/>
          </p:cNvCxnSpPr>
          <p:nvPr/>
        </p:nvCxnSpPr>
        <p:spPr>
          <a:xfrm flipV="1">
            <a:off x="2512295" y="4649189"/>
            <a:ext cx="3681471" cy="451719"/>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A817B25-3085-6392-E1A4-F31FF8309A85}"/>
              </a:ext>
            </a:extLst>
          </p:cNvPr>
          <p:cNvCxnSpPr>
            <a:cxnSpLocks/>
          </p:cNvCxnSpPr>
          <p:nvPr/>
        </p:nvCxnSpPr>
        <p:spPr>
          <a:xfrm flipV="1">
            <a:off x="6193766" y="2087503"/>
            <a:ext cx="3681471" cy="254328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EB86969-2558-BFAD-93A6-D9A97B30DD34}"/>
              </a:ext>
            </a:extLst>
          </p:cNvPr>
          <p:cNvSpPr txBox="1"/>
          <p:nvPr/>
        </p:nvSpPr>
        <p:spPr>
          <a:xfrm>
            <a:off x="9875236" y="1843238"/>
            <a:ext cx="1749390" cy="461665"/>
          </a:xfrm>
          <a:prstGeom prst="rect">
            <a:avLst/>
          </a:prstGeom>
          <a:noFill/>
        </p:spPr>
        <p:txBody>
          <a:bodyPr wrap="none" rtlCol="0">
            <a:spAutoFit/>
          </a:bodyPr>
          <a:lstStyle/>
          <a:p>
            <a:r>
              <a:rPr lang="en-US" sz="2400" dirty="0">
                <a:solidFill>
                  <a:schemeClr val="accent6"/>
                </a:solidFill>
              </a:rPr>
              <a:t>Treated unit</a:t>
            </a:r>
          </a:p>
        </p:txBody>
      </p:sp>
    </p:spTree>
    <p:extLst>
      <p:ext uri="{BB962C8B-B14F-4D97-AF65-F5344CB8AC3E}">
        <p14:creationId xmlns:p14="http://schemas.microsoft.com/office/powerpoint/2010/main" val="281653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24E3-9CD2-8D98-5D24-2E0A9A9BA102}"/>
              </a:ext>
            </a:extLst>
          </p:cNvPr>
          <p:cNvSpPr>
            <a:spLocks noGrp="1"/>
          </p:cNvSpPr>
          <p:nvPr>
            <p:ph type="title"/>
          </p:nvPr>
        </p:nvSpPr>
        <p:spPr/>
        <p:txBody>
          <a:bodyPr/>
          <a:lstStyle/>
          <a:p>
            <a:r>
              <a:rPr lang="en-US" dirty="0"/>
              <a:t>1. Difference-in-Differences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6BF3E6-A767-4BD8-6A8B-6DE4F41CE3A9}"/>
                  </a:ext>
                </a:extLst>
              </p:cNvPr>
              <p:cNvSpPr>
                <a:spLocks noGrp="1"/>
              </p:cNvSpPr>
              <p:nvPr>
                <p:ph idx="1"/>
              </p:nvPr>
            </p:nvSpPr>
            <p:spPr/>
            <p:txBody>
              <a:bodyPr/>
              <a:lstStyle/>
              <a:p>
                <a:r>
                  <a:rPr lang="en-US" dirty="0"/>
                  <a:t>Suppose we have one unit treated after time </a:t>
                </a:r>
                <a14:m>
                  <m:oMath xmlns:m="http://schemas.openxmlformats.org/officeDocument/2006/math">
                    <m:r>
                      <a:rPr lang="en-US" i="1" dirty="0" smtClean="0">
                        <a:latin typeface="Cambria Math" panose="02040503050406030204" pitchFamily="18" charset="0"/>
                      </a:rPr>
                      <m:t>𝑡</m:t>
                    </m:r>
                  </m:oMath>
                </a14:m>
                <a:endParaRPr lang="en-US" dirty="0"/>
              </a:p>
              <a:p>
                <a:r>
                  <a:rPr lang="en-US" dirty="0"/>
                  <a:t>Another unit is never treated</a:t>
                </a:r>
              </a:p>
              <a:p>
                <a:r>
                  <a:rPr lang="en-US" dirty="0"/>
                  <a:t>Suppose we see this:</a:t>
                </a:r>
              </a:p>
            </p:txBody>
          </p:sp>
        </mc:Choice>
        <mc:Fallback xmlns="">
          <p:sp>
            <p:nvSpPr>
              <p:cNvPr id="3" name="Content Placeholder 2">
                <a:extLst>
                  <a:ext uri="{FF2B5EF4-FFF2-40B4-BE49-F238E27FC236}">
                    <a16:creationId xmlns:a16="http://schemas.microsoft.com/office/drawing/2014/main" id="{B76BF3E6-A767-4BD8-6A8B-6DE4F41CE3A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1255CEA-07A3-02F6-2AF6-73FAF2D88288}"/>
              </a:ext>
            </a:extLst>
          </p:cNvPr>
          <p:cNvCxnSpPr/>
          <p:nvPr/>
        </p:nvCxnSpPr>
        <p:spPr>
          <a:xfrm>
            <a:off x="2536166" y="6003985"/>
            <a:ext cx="73152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813DB05-5FB9-771C-33C0-9D06F51AC1E8}"/>
              </a:ext>
            </a:extLst>
          </p:cNvPr>
          <p:cNvCxnSpPr>
            <a:cxnSpLocks/>
          </p:cNvCxnSpPr>
          <p:nvPr/>
        </p:nvCxnSpPr>
        <p:spPr>
          <a:xfrm flipV="1">
            <a:off x="2536166" y="3640347"/>
            <a:ext cx="0" cy="23636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2C369E1-E36F-42D3-3DF5-2BE65EA89BD5}"/>
              </a:ext>
            </a:extLst>
          </p:cNvPr>
          <p:cNvSpPr txBox="1"/>
          <p:nvPr/>
        </p:nvSpPr>
        <p:spPr>
          <a:xfrm>
            <a:off x="9182593" y="6051896"/>
            <a:ext cx="668773" cy="369332"/>
          </a:xfrm>
          <a:prstGeom prst="rect">
            <a:avLst/>
          </a:prstGeom>
          <a:noFill/>
        </p:spPr>
        <p:txBody>
          <a:bodyPr wrap="none" rtlCol="0">
            <a:spAutoFit/>
          </a:bodyPr>
          <a:lstStyle/>
          <a:p>
            <a:r>
              <a:rPr lang="en-US" dirty="0">
                <a:solidFill>
                  <a:schemeClr val="accent1"/>
                </a:solidFill>
              </a:rPr>
              <a:t>Time</a:t>
            </a:r>
          </a:p>
        </p:txBody>
      </p:sp>
      <p:sp>
        <p:nvSpPr>
          <p:cNvPr id="10" name="TextBox 9">
            <a:extLst>
              <a:ext uri="{FF2B5EF4-FFF2-40B4-BE49-F238E27FC236}">
                <a16:creationId xmlns:a16="http://schemas.microsoft.com/office/drawing/2014/main" id="{11359AD5-6876-E630-EAA9-34A9D3BE8DBA}"/>
              </a:ext>
            </a:extLst>
          </p:cNvPr>
          <p:cNvSpPr txBox="1"/>
          <p:nvPr/>
        </p:nvSpPr>
        <p:spPr>
          <a:xfrm>
            <a:off x="1413295" y="3730139"/>
            <a:ext cx="1122871" cy="369332"/>
          </a:xfrm>
          <a:prstGeom prst="rect">
            <a:avLst/>
          </a:prstGeom>
          <a:noFill/>
        </p:spPr>
        <p:txBody>
          <a:bodyPr wrap="none" rtlCol="0">
            <a:spAutoFit/>
          </a:bodyPr>
          <a:lstStyle/>
          <a:p>
            <a:r>
              <a:rPr lang="en-US" dirty="0">
                <a:solidFill>
                  <a:schemeClr val="accent1"/>
                </a:solidFill>
              </a:rPr>
              <a:t>Outcome</a:t>
            </a:r>
          </a:p>
        </p:txBody>
      </p:sp>
      <p:sp>
        <p:nvSpPr>
          <p:cNvPr id="11" name="TextBox 10">
            <a:extLst>
              <a:ext uri="{FF2B5EF4-FFF2-40B4-BE49-F238E27FC236}">
                <a16:creationId xmlns:a16="http://schemas.microsoft.com/office/drawing/2014/main" id="{9C319B56-932B-7579-520E-2AE307B2EF8A}"/>
              </a:ext>
            </a:extLst>
          </p:cNvPr>
          <p:cNvSpPr txBox="1"/>
          <p:nvPr/>
        </p:nvSpPr>
        <p:spPr>
          <a:xfrm>
            <a:off x="4960768" y="6311900"/>
            <a:ext cx="2465996" cy="369332"/>
          </a:xfrm>
          <a:prstGeom prst="rect">
            <a:avLst/>
          </a:prstGeom>
          <a:noFill/>
        </p:spPr>
        <p:txBody>
          <a:bodyPr wrap="none" rtlCol="0">
            <a:spAutoFit/>
          </a:bodyPr>
          <a:lstStyle/>
          <a:p>
            <a:r>
              <a:rPr lang="en-US" dirty="0">
                <a:solidFill>
                  <a:schemeClr val="accent5"/>
                </a:solidFill>
              </a:rPr>
              <a:t>Change for treated unit</a:t>
            </a:r>
          </a:p>
        </p:txBody>
      </p:sp>
      <p:cxnSp>
        <p:nvCxnSpPr>
          <p:cNvPr id="13" name="Straight Connector 12">
            <a:extLst>
              <a:ext uri="{FF2B5EF4-FFF2-40B4-BE49-F238E27FC236}">
                <a16:creationId xmlns:a16="http://schemas.microsoft.com/office/drawing/2014/main" id="{3DF2C706-22A2-AF9E-84A3-30DEADCEE57B}"/>
              </a:ext>
            </a:extLst>
          </p:cNvPr>
          <p:cNvCxnSpPr>
            <a:stCxn id="11" idx="0"/>
          </p:cNvCxnSpPr>
          <p:nvPr/>
        </p:nvCxnSpPr>
        <p:spPr>
          <a:xfrm flipV="1">
            <a:off x="6193766" y="3429000"/>
            <a:ext cx="0" cy="2882900"/>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E0962B7-F594-B501-5315-989E67D27C4A}"/>
              </a:ext>
            </a:extLst>
          </p:cNvPr>
          <p:cNvCxnSpPr>
            <a:cxnSpLocks/>
          </p:cNvCxnSpPr>
          <p:nvPr/>
        </p:nvCxnSpPr>
        <p:spPr>
          <a:xfrm flipV="1">
            <a:off x="2536166" y="4822166"/>
            <a:ext cx="7315200" cy="78500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1D75273-A5CA-7B5D-8331-E5EB70CD2E8C}"/>
              </a:ext>
            </a:extLst>
          </p:cNvPr>
          <p:cNvSpPr txBox="1"/>
          <p:nvPr/>
        </p:nvSpPr>
        <p:spPr>
          <a:xfrm>
            <a:off x="9875237" y="4591333"/>
            <a:ext cx="2095061" cy="461665"/>
          </a:xfrm>
          <a:prstGeom prst="rect">
            <a:avLst/>
          </a:prstGeom>
          <a:noFill/>
        </p:spPr>
        <p:txBody>
          <a:bodyPr wrap="none" rtlCol="0">
            <a:spAutoFit/>
          </a:bodyPr>
          <a:lstStyle/>
          <a:p>
            <a:r>
              <a:rPr lang="en-US" sz="2400" dirty="0">
                <a:solidFill>
                  <a:schemeClr val="accent2"/>
                </a:solidFill>
              </a:rPr>
              <a:t>Untreated unit</a:t>
            </a:r>
          </a:p>
        </p:txBody>
      </p:sp>
      <p:cxnSp>
        <p:nvCxnSpPr>
          <p:cNvPr id="18" name="Straight Connector 17">
            <a:extLst>
              <a:ext uri="{FF2B5EF4-FFF2-40B4-BE49-F238E27FC236}">
                <a16:creationId xmlns:a16="http://schemas.microsoft.com/office/drawing/2014/main" id="{ADBC2A03-1196-BFDA-EA54-6B4E7319D59D}"/>
              </a:ext>
            </a:extLst>
          </p:cNvPr>
          <p:cNvCxnSpPr>
            <a:cxnSpLocks/>
          </p:cNvCxnSpPr>
          <p:nvPr/>
        </p:nvCxnSpPr>
        <p:spPr>
          <a:xfrm flipV="1">
            <a:off x="2512295" y="4649189"/>
            <a:ext cx="3681471" cy="451719"/>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A817B25-3085-6392-E1A4-F31FF8309A85}"/>
              </a:ext>
            </a:extLst>
          </p:cNvPr>
          <p:cNvCxnSpPr>
            <a:cxnSpLocks/>
          </p:cNvCxnSpPr>
          <p:nvPr/>
        </p:nvCxnSpPr>
        <p:spPr>
          <a:xfrm flipV="1">
            <a:off x="6193766" y="2087503"/>
            <a:ext cx="3681471" cy="254328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EB86969-2558-BFAD-93A6-D9A97B30DD34}"/>
              </a:ext>
            </a:extLst>
          </p:cNvPr>
          <p:cNvSpPr txBox="1"/>
          <p:nvPr/>
        </p:nvSpPr>
        <p:spPr>
          <a:xfrm>
            <a:off x="9875236" y="1843238"/>
            <a:ext cx="1749390" cy="461665"/>
          </a:xfrm>
          <a:prstGeom prst="rect">
            <a:avLst/>
          </a:prstGeom>
          <a:noFill/>
        </p:spPr>
        <p:txBody>
          <a:bodyPr wrap="none" rtlCol="0">
            <a:spAutoFit/>
          </a:bodyPr>
          <a:lstStyle/>
          <a:p>
            <a:r>
              <a:rPr lang="en-US" sz="2400" dirty="0">
                <a:solidFill>
                  <a:schemeClr val="accent6"/>
                </a:solidFill>
              </a:rPr>
              <a:t>Treated unit</a:t>
            </a:r>
          </a:p>
        </p:txBody>
      </p:sp>
      <p:sp>
        <p:nvSpPr>
          <p:cNvPr id="4" name="Up-Down Arrow 3">
            <a:extLst>
              <a:ext uri="{FF2B5EF4-FFF2-40B4-BE49-F238E27FC236}">
                <a16:creationId xmlns:a16="http://schemas.microsoft.com/office/drawing/2014/main" id="{A666E0F5-7031-B28B-EB7F-51234EB0E5D5}"/>
              </a:ext>
            </a:extLst>
          </p:cNvPr>
          <p:cNvSpPr/>
          <p:nvPr/>
        </p:nvSpPr>
        <p:spPr>
          <a:xfrm>
            <a:off x="8342493" y="3071004"/>
            <a:ext cx="431289" cy="188210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a:extLst>
              <a:ext uri="{FF2B5EF4-FFF2-40B4-BE49-F238E27FC236}">
                <a16:creationId xmlns:a16="http://schemas.microsoft.com/office/drawing/2014/main" id="{691CA079-F0E4-22CC-1651-C36C9EDC16C2}"/>
              </a:ext>
            </a:extLst>
          </p:cNvPr>
          <p:cNvSpPr/>
          <p:nvPr/>
        </p:nvSpPr>
        <p:spPr>
          <a:xfrm>
            <a:off x="4201081" y="4893276"/>
            <a:ext cx="215621" cy="48777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9284A8-84A5-9668-E47F-801139C54E37}"/>
              </a:ext>
            </a:extLst>
          </p:cNvPr>
          <p:cNvSpPr txBox="1"/>
          <p:nvPr/>
        </p:nvSpPr>
        <p:spPr>
          <a:xfrm>
            <a:off x="8996720" y="3033361"/>
            <a:ext cx="2973578" cy="1384995"/>
          </a:xfrm>
          <a:prstGeom prst="rect">
            <a:avLst/>
          </a:prstGeom>
          <a:noFill/>
        </p:spPr>
        <p:txBody>
          <a:bodyPr wrap="square" rtlCol="0">
            <a:spAutoFit/>
          </a:bodyPr>
          <a:lstStyle/>
          <a:p>
            <a:pPr algn="ctr"/>
            <a:r>
              <a:rPr lang="en-US" sz="2400" b="1" dirty="0">
                <a:solidFill>
                  <a:schemeClr val="accent1"/>
                </a:solidFill>
              </a:rPr>
              <a:t>These differences are different!  </a:t>
            </a:r>
          </a:p>
          <a:p>
            <a:pPr algn="ctr"/>
            <a:r>
              <a:rPr lang="en-US" dirty="0">
                <a:solidFill>
                  <a:schemeClr val="accent1"/>
                </a:solidFill>
              </a:rPr>
              <a:t>This suggests there is an effect.</a:t>
            </a:r>
          </a:p>
        </p:txBody>
      </p:sp>
    </p:spTree>
    <p:extLst>
      <p:ext uri="{BB962C8B-B14F-4D97-AF65-F5344CB8AC3E}">
        <p14:creationId xmlns:p14="http://schemas.microsoft.com/office/powerpoint/2010/main" val="353624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772E-3F32-B075-F22B-1196F8EA0611}"/>
              </a:ext>
            </a:extLst>
          </p:cNvPr>
          <p:cNvSpPr>
            <a:spLocks noGrp="1"/>
          </p:cNvSpPr>
          <p:nvPr>
            <p:ph type="title"/>
          </p:nvPr>
        </p:nvSpPr>
        <p:spPr/>
        <p:txBody>
          <a:bodyPr/>
          <a:lstStyle/>
          <a:p>
            <a:r>
              <a:rPr lang="en-US" dirty="0"/>
              <a:t>2. Matrix completion</a:t>
            </a:r>
          </a:p>
        </p:txBody>
      </p:sp>
      <p:sp>
        <p:nvSpPr>
          <p:cNvPr id="3" name="Content Placeholder 2">
            <a:extLst>
              <a:ext uri="{FF2B5EF4-FFF2-40B4-BE49-F238E27FC236}">
                <a16:creationId xmlns:a16="http://schemas.microsoft.com/office/drawing/2014/main" id="{8373BB4E-1302-22E7-0867-BEFCDEBB85F5}"/>
              </a:ext>
            </a:extLst>
          </p:cNvPr>
          <p:cNvSpPr>
            <a:spLocks noGrp="1"/>
          </p:cNvSpPr>
          <p:nvPr>
            <p:ph idx="1"/>
          </p:nvPr>
        </p:nvSpPr>
        <p:spPr>
          <a:xfrm>
            <a:off x="838200" y="1825625"/>
            <a:ext cx="10758714" cy="1207538"/>
          </a:xfrm>
        </p:spPr>
        <p:txBody>
          <a:bodyPr/>
          <a:lstStyle/>
          <a:p>
            <a:r>
              <a:rPr lang="en-US" dirty="0"/>
              <a:t>Suppose that the world with no treatment is explained by a </a:t>
            </a:r>
            <a:r>
              <a:rPr lang="en-US" b="1" dirty="0"/>
              <a:t>low-rank</a:t>
            </a:r>
            <a:r>
              <a:rPr lang="en-US" dirty="0"/>
              <a:t> matrix model:</a:t>
            </a:r>
          </a:p>
        </p:txBody>
      </p:sp>
      <p:graphicFrame>
        <p:nvGraphicFramePr>
          <p:cNvPr id="4" name="Table 3">
            <a:extLst>
              <a:ext uri="{FF2B5EF4-FFF2-40B4-BE49-F238E27FC236}">
                <a16:creationId xmlns:a16="http://schemas.microsoft.com/office/drawing/2014/main" id="{5F6787A8-D7F9-3C6B-32EB-8D734DBE7179}"/>
              </a:ext>
            </a:extLst>
          </p:cNvPr>
          <p:cNvGraphicFramePr>
            <a:graphicFrameLocks noGrp="1"/>
          </p:cNvGraphicFramePr>
          <p:nvPr>
            <p:extLst>
              <p:ext uri="{D42A27DB-BD31-4B8C-83A1-F6EECF244321}">
                <p14:modId xmlns:p14="http://schemas.microsoft.com/office/powerpoint/2010/main" val="2833088043"/>
              </p:ext>
            </p:extLst>
          </p:nvPr>
        </p:nvGraphicFramePr>
        <p:xfrm>
          <a:off x="2621688" y="3671283"/>
          <a:ext cx="3058875" cy="343387"/>
        </p:xfrm>
        <a:graphic>
          <a:graphicData uri="http://schemas.openxmlformats.org/drawingml/2006/table">
            <a:tbl>
              <a:tblPr/>
              <a:tblGrid>
                <a:gridCol w="611775">
                  <a:extLst>
                    <a:ext uri="{9D8B030D-6E8A-4147-A177-3AD203B41FA5}">
                      <a16:colId xmlns:a16="http://schemas.microsoft.com/office/drawing/2014/main" val="3801696775"/>
                    </a:ext>
                  </a:extLst>
                </a:gridCol>
                <a:gridCol w="611775">
                  <a:extLst>
                    <a:ext uri="{9D8B030D-6E8A-4147-A177-3AD203B41FA5}">
                      <a16:colId xmlns:a16="http://schemas.microsoft.com/office/drawing/2014/main" val="1283798247"/>
                    </a:ext>
                  </a:extLst>
                </a:gridCol>
                <a:gridCol w="611775">
                  <a:extLst>
                    <a:ext uri="{9D8B030D-6E8A-4147-A177-3AD203B41FA5}">
                      <a16:colId xmlns:a16="http://schemas.microsoft.com/office/drawing/2014/main" val="2641455158"/>
                    </a:ext>
                  </a:extLst>
                </a:gridCol>
                <a:gridCol w="611775">
                  <a:extLst>
                    <a:ext uri="{9D8B030D-6E8A-4147-A177-3AD203B41FA5}">
                      <a16:colId xmlns:a16="http://schemas.microsoft.com/office/drawing/2014/main" val="4276546046"/>
                    </a:ext>
                  </a:extLst>
                </a:gridCol>
                <a:gridCol w="611775">
                  <a:extLst>
                    <a:ext uri="{9D8B030D-6E8A-4147-A177-3AD203B41FA5}">
                      <a16:colId xmlns:a16="http://schemas.microsoft.com/office/drawing/2014/main" val="541560466"/>
                    </a:ext>
                  </a:extLst>
                </a:gridCol>
              </a:tblGrid>
              <a:tr h="343387">
                <a:tc>
                  <a:txBody>
                    <a:bodyPr/>
                    <a:lstStyle/>
                    <a:p>
                      <a:pPr algn="r" fontAlgn="ctr"/>
                      <a:r>
                        <a:rPr lang="en-US" sz="1200" dirty="0">
                          <a:effectLst/>
                        </a:rPr>
                        <a:t>67.27</a:t>
                      </a:r>
                    </a:p>
                  </a:txBody>
                  <a:tcPr anchor="ctr">
                    <a:lnL>
                      <a:noFill/>
                    </a:lnL>
                    <a:lnR>
                      <a:noFill/>
                    </a:lnR>
                    <a:lnT>
                      <a:noFill/>
                    </a:lnT>
                    <a:lnB>
                      <a:noFill/>
                    </a:lnB>
                    <a:solidFill>
                      <a:srgbClr val="FFFFFF"/>
                    </a:solidFill>
                  </a:tcPr>
                </a:tc>
                <a:tc>
                  <a:txBody>
                    <a:bodyPr/>
                    <a:lstStyle/>
                    <a:p>
                      <a:pPr algn="r" fontAlgn="ctr"/>
                      <a:r>
                        <a:rPr lang="en-US" sz="1200" dirty="0">
                          <a:effectLst/>
                        </a:rPr>
                        <a:t>66.97</a:t>
                      </a:r>
                    </a:p>
                  </a:txBody>
                  <a:tcPr anchor="ctr">
                    <a:lnL>
                      <a:noFill/>
                    </a:lnL>
                    <a:lnR>
                      <a:noFill/>
                    </a:lnR>
                    <a:lnT>
                      <a:noFill/>
                    </a:lnT>
                    <a:lnB>
                      <a:noFill/>
                    </a:lnB>
                    <a:solidFill>
                      <a:srgbClr val="FFFFFF"/>
                    </a:solidFill>
                  </a:tcPr>
                </a:tc>
                <a:tc>
                  <a:txBody>
                    <a:bodyPr/>
                    <a:lstStyle/>
                    <a:p>
                      <a:pPr algn="r" fontAlgn="ctr"/>
                      <a:r>
                        <a:rPr lang="en-US" sz="1200" dirty="0">
                          <a:effectLst/>
                        </a:rPr>
                        <a:t>66.77</a:t>
                      </a:r>
                    </a:p>
                  </a:txBody>
                  <a:tcPr anchor="ctr">
                    <a:lnL>
                      <a:noFill/>
                    </a:lnL>
                    <a:lnR>
                      <a:noFill/>
                    </a:lnR>
                    <a:lnT>
                      <a:noFill/>
                    </a:lnT>
                    <a:lnB>
                      <a:noFill/>
                    </a:lnB>
                    <a:solidFill>
                      <a:srgbClr val="FFFFFF"/>
                    </a:solidFill>
                  </a:tcPr>
                </a:tc>
                <a:tc>
                  <a:txBody>
                    <a:bodyPr/>
                    <a:lstStyle/>
                    <a:p>
                      <a:pPr algn="r" fontAlgn="ctr"/>
                      <a:r>
                        <a:rPr lang="en-US" sz="1200">
                          <a:effectLst/>
                        </a:rPr>
                        <a:t>69.16</a:t>
                      </a:r>
                    </a:p>
                  </a:txBody>
                  <a:tcPr anchor="ctr">
                    <a:lnL>
                      <a:noFill/>
                    </a:lnL>
                    <a:lnR>
                      <a:noFill/>
                    </a:lnR>
                    <a:lnT>
                      <a:noFill/>
                    </a:lnT>
                    <a:lnB>
                      <a:noFill/>
                    </a:lnB>
                    <a:solidFill>
                      <a:srgbClr val="FFFFFF"/>
                    </a:solidFill>
                  </a:tcPr>
                </a:tc>
                <a:tc>
                  <a:txBody>
                    <a:bodyPr/>
                    <a:lstStyle/>
                    <a:p>
                      <a:pPr algn="r" fontAlgn="ctr"/>
                      <a:r>
                        <a:rPr lang="en-US" sz="1200" dirty="0">
                          <a:effectLst/>
                        </a:rPr>
                        <a:t>69.25</a:t>
                      </a:r>
                    </a:p>
                  </a:txBody>
                  <a:tcPr anchor="ctr">
                    <a:lnL>
                      <a:noFill/>
                    </a:lnL>
                    <a:lnR>
                      <a:noFill/>
                    </a:lnR>
                    <a:lnT>
                      <a:noFill/>
                    </a:lnT>
                    <a:lnB>
                      <a:noFill/>
                    </a:lnB>
                    <a:solidFill>
                      <a:srgbClr val="FFFFFF"/>
                    </a:solidFill>
                  </a:tcPr>
                </a:tc>
                <a:extLst>
                  <a:ext uri="{0D108BD9-81ED-4DB2-BD59-A6C34878D82A}">
                    <a16:rowId xmlns:a16="http://schemas.microsoft.com/office/drawing/2014/main" val="1798541470"/>
                  </a:ext>
                </a:extLst>
              </a:tr>
            </a:tbl>
          </a:graphicData>
        </a:graphic>
      </p:graphicFrame>
      <p:graphicFrame>
        <p:nvGraphicFramePr>
          <p:cNvPr id="5" name="Table 4">
            <a:extLst>
              <a:ext uri="{FF2B5EF4-FFF2-40B4-BE49-F238E27FC236}">
                <a16:creationId xmlns:a16="http://schemas.microsoft.com/office/drawing/2014/main" id="{A52987D8-CC40-DA42-A468-8121C086452C}"/>
              </a:ext>
            </a:extLst>
          </p:cNvPr>
          <p:cNvGraphicFramePr>
            <a:graphicFrameLocks noGrp="1"/>
          </p:cNvGraphicFramePr>
          <p:nvPr>
            <p:extLst>
              <p:ext uri="{D42A27DB-BD31-4B8C-83A1-F6EECF244321}">
                <p14:modId xmlns:p14="http://schemas.microsoft.com/office/powerpoint/2010/main" val="1195593949"/>
              </p:ext>
            </p:extLst>
          </p:nvPr>
        </p:nvGraphicFramePr>
        <p:xfrm>
          <a:off x="2613602" y="3354613"/>
          <a:ext cx="3134920" cy="327733"/>
        </p:xfrm>
        <a:graphic>
          <a:graphicData uri="http://schemas.openxmlformats.org/drawingml/2006/table">
            <a:tbl>
              <a:tblPr/>
              <a:tblGrid>
                <a:gridCol w="626984">
                  <a:extLst>
                    <a:ext uri="{9D8B030D-6E8A-4147-A177-3AD203B41FA5}">
                      <a16:colId xmlns:a16="http://schemas.microsoft.com/office/drawing/2014/main" val="1422077795"/>
                    </a:ext>
                  </a:extLst>
                </a:gridCol>
                <a:gridCol w="626984">
                  <a:extLst>
                    <a:ext uri="{9D8B030D-6E8A-4147-A177-3AD203B41FA5}">
                      <a16:colId xmlns:a16="http://schemas.microsoft.com/office/drawing/2014/main" val="977134470"/>
                    </a:ext>
                  </a:extLst>
                </a:gridCol>
                <a:gridCol w="626984">
                  <a:extLst>
                    <a:ext uri="{9D8B030D-6E8A-4147-A177-3AD203B41FA5}">
                      <a16:colId xmlns:a16="http://schemas.microsoft.com/office/drawing/2014/main" val="1345463316"/>
                    </a:ext>
                  </a:extLst>
                </a:gridCol>
                <a:gridCol w="626984">
                  <a:extLst>
                    <a:ext uri="{9D8B030D-6E8A-4147-A177-3AD203B41FA5}">
                      <a16:colId xmlns:a16="http://schemas.microsoft.com/office/drawing/2014/main" val="3228123828"/>
                    </a:ext>
                  </a:extLst>
                </a:gridCol>
                <a:gridCol w="626984">
                  <a:extLst>
                    <a:ext uri="{9D8B030D-6E8A-4147-A177-3AD203B41FA5}">
                      <a16:colId xmlns:a16="http://schemas.microsoft.com/office/drawing/2014/main" val="3287188988"/>
                    </a:ext>
                  </a:extLst>
                </a:gridCol>
              </a:tblGrid>
              <a:tr h="327733">
                <a:tc>
                  <a:txBody>
                    <a:bodyPr/>
                    <a:lstStyle/>
                    <a:p>
                      <a:pPr algn="r" fontAlgn="ctr"/>
                      <a:r>
                        <a:rPr lang="en-US" sz="1200" dirty="0">
                          <a:effectLst/>
                        </a:rPr>
                        <a:t>73.21</a:t>
                      </a:r>
                    </a:p>
                  </a:txBody>
                  <a:tcPr anchor="ctr">
                    <a:lnL>
                      <a:noFill/>
                    </a:lnL>
                    <a:lnR>
                      <a:noFill/>
                    </a:lnR>
                    <a:lnT>
                      <a:noFill/>
                    </a:lnT>
                    <a:lnB>
                      <a:noFill/>
                    </a:lnB>
                    <a:solidFill>
                      <a:srgbClr val="FFFFFF"/>
                    </a:solidFill>
                  </a:tcPr>
                </a:tc>
                <a:tc>
                  <a:txBody>
                    <a:bodyPr/>
                    <a:lstStyle/>
                    <a:p>
                      <a:pPr algn="r" fontAlgn="ctr"/>
                      <a:r>
                        <a:rPr lang="en-US" sz="1200" dirty="0">
                          <a:effectLst/>
                        </a:rPr>
                        <a:t>73.62</a:t>
                      </a:r>
                    </a:p>
                  </a:txBody>
                  <a:tcPr anchor="ctr">
                    <a:lnL>
                      <a:noFill/>
                    </a:lnL>
                    <a:lnR>
                      <a:noFill/>
                    </a:lnR>
                    <a:lnT>
                      <a:noFill/>
                    </a:lnT>
                    <a:lnB>
                      <a:noFill/>
                    </a:lnB>
                    <a:solidFill>
                      <a:srgbClr val="FFFFFF"/>
                    </a:solidFill>
                  </a:tcPr>
                </a:tc>
                <a:tc>
                  <a:txBody>
                    <a:bodyPr/>
                    <a:lstStyle/>
                    <a:p>
                      <a:pPr algn="r" fontAlgn="ctr"/>
                      <a:r>
                        <a:rPr lang="en-US" sz="1200">
                          <a:effectLst/>
                        </a:rPr>
                        <a:t>74.83</a:t>
                      </a:r>
                    </a:p>
                  </a:txBody>
                  <a:tcPr anchor="ctr">
                    <a:lnL>
                      <a:noFill/>
                    </a:lnL>
                    <a:lnR>
                      <a:noFill/>
                    </a:lnR>
                    <a:lnT>
                      <a:noFill/>
                    </a:lnT>
                    <a:lnB>
                      <a:noFill/>
                    </a:lnB>
                    <a:solidFill>
                      <a:srgbClr val="FFFFFF"/>
                    </a:solidFill>
                  </a:tcPr>
                </a:tc>
                <a:tc>
                  <a:txBody>
                    <a:bodyPr/>
                    <a:lstStyle/>
                    <a:p>
                      <a:pPr algn="r" fontAlgn="ctr"/>
                      <a:r>
                        <a:rPr lang="en-US" sz="1200" dirty="0">
                          <a:effectLst/>
                        </a:rPr>
                        <a:t>76.75</a:t>
                      </a:r>
                    </a:p>
                  </a:txBody>
                  <a:tcPr anchor="ctr">
                    <a:lnL>
                      <a:noFill/>
                    </a:lnL>
                    <a:lnR>
                      <a:noFill/>
                    </a:lnR>
                    <a:lnT>
                      <a:noFill/>
                    </a:lnT>
                    <a:lnB>
                      <a:noFill/>
                    </a:lnB>
                    <a:solidFill>
                      <a:srgbClr val="FFFFFF"/>
                    </a:solidFill>
                  </a:tcPr>
                </a:tc>
                <a:tc>
                  <a:txBody>
                    <a:bodyPr/>
                    <a:lstStyle/>
                    <a:p>
                      <a:pPr algn="r" fontAlgn="ctr"/>
                      <a:r>
                        <a:rPr lang="en-US" sz="1200" dirty="0">
                          <a:effectLst/>
                        </a:rPr>
                        <a:t>77.69</a:t>
                      </a:r>
                    </a:p>
                  </a:txBody>
                  <a:tcPr anchor="ctr">
                    <a:lnL>
                      <a:noFill/>
                    </a:lnL>
                    <a:lnR>
                      <a:noFill/>
                    </a:lnR>
                    <a:lnT>
                      <a:noFill/>
                    </a:lnT>
                    <a:lnB>
                      <a:noFill/>
                    </a:lnB>
                    <a:solidFill>
                      <a:srgbClr val="FFFFFF"/>
                    </a:solidFill>
                  </a:tcPr>
                </a:tc>
                <a:extLst>
                  <a:ext uri="{0D108BD9-81ED-4DB2-BD59-A6C34878D82A}">
                    <a16:rowId xmlns:a16="http://schemas.microsoft.com/office/drawing/2014/main" val="2503884117"/>
                  </a:ext>
                </a:extLst>
              </a:tr>
            </a:tbl>
          </a:graphicData>
        </a:graphic>
      </p:graphicFrame>
      <p:graphicFrame>
        <p:nvGraphicFramePr>
          <p:cNvPr id="6" name="Table 5">
            <a:extLst>
              <a:ext uri="{FF2B5EF4-FFF2-40B4-BE49-F238E27FC236}">
                <a16:creationId xmlns:a16="http://schemas.microsoft.com/office/drawing/2014/main" id="{701A5B57-BB7A-093D-889C-E76FFD552985}"/>
              </a:ext>
            </a:extLst>
          </p:cNvPr>
          <p:cNvGraphicFramePr>
            <a:graphicFrameLocks noGrp="1"/>
          </p:cNvGraphicFramePr>
          <p:nvPr>
            <p:extLst>
              <p:ext uri="{D42A27DB-BD31-4B8C-83A1-F6EECF244321}">
                <p14:modId xmlns:p14="http://schemas.microsoft.com/office/powerpoint/2010/main" val="2789000740"/>
              </p:ext>
            </p:extLst>
          </p:nvPr>
        </p:nvGraphicFramePr>
        <p:xfrm>
          <a:off x="2630669" y="4000219"/>
          <a:ext cx="3057980" cy="314940"/>
        </p:xfrm>
        <a:graphic>
          <a:graphicData uri="http://schemas.openxmlformats.org/drawingml/2006/table">
            <a:tbl>
              <a:tblPr/>
              <a:tblGrid>
                <a:gridCol w="611596">
                  <a:extLst>
                    <a:ext uri="{9D8B030D-6E8A-4147-A177-3AD203B41FA5}">
                      <a16:colId xmlns:a16="http://schemas.microsoft.com/office/drawing/2014/main" val="2220857074"/>
                    </a:ext>
                  </a:extLst>
                </a:gridCol>
                <a:gridCol w="611596">
                  <a:extLst>
                    <a:ext uri="{9D8B030D-6E8A-4147-A177-3AD203B41FA5}">
                      <a16:colId xmlns:a16="http://schemas.microsoft.com/office/drawing/2014/main" val="669013914"/>
                    </a:ext>
                  </a:extLst>
                </a:gridCol>
                <a:gridCol w="611596">
                  <a:extLst>
                    <a:ext uri="{9D8B030D-6E8A-4147-A177-3AD203B41FA5}">
                      <a16:colId xmlns:a16="http://schemas.microsoft.com/office/drawing/2014/main" val="3909860716"/>
                    </a:ext>
                  </a:extLst>
                </a:gridCol>
                <a:gridCol w="611596">
                  <a:extLst>
                    <a:ext uri="{9D8B030D-6E8A-4147-A177-3AD203B41FA5}">
                      <a16:colId xmlns:a16="http://schemas.microsoft.com/office/drawing/2014/main" val="2832609848"/>
                    </a:ext>
                  </a:extLst>
                </a:gridCol>
                <a:gridCol w="611596">
                  <a:extLst>
                    <a:ext uri="{9D8B030D-6E8A-4147-A177-3AD203B41FA5}">
                      <a16:colId xmlns:a16="http://schemas.microsoft.com/office/drawing/2014/main" val="82594863"/>
                    </a:ext>
                  </a:extLst>
                </a:gridCol>
              </a:tblGrid>
              <a:tr h="314940">
                <a:tc>
                  <a:txBody>
                    <a:bodyPr/>
                    <a:lstStyle/>
                    <a:p>
                      <a:pPr algn="r" fontAlgn="ctr"/>
                      <a:r>
                        <a:rPr lang="en-US" sz="1200" dirty="0">
                          <a:effectLst/>
                        </a:rPr>
                        <a:t>67.41</a:t>
                      </a:r>
                    </a:p>
                  </a:txBody>
                  <a:tcPr anchor="ctr">
                    <a:lnL>
                      <a:noFill/>
                    </a:lnL>
                    <a:lnR>
                      <a:noFill/>
                    </a:lnR>
                    <a:lnT>
                      <a:noFill/>
                    </a:lnT>
                    <a:lnB>
                      <a:noFill/>
                    </a:lnB>
                    <a:solidFill>
                      <a:srgbClr val="FFFFFF"/>
                    </a:solidFill>
                  </a:tcPr>
                </a:tc>
                <a:tc>
                  <a:txBody>
                    <a:bodyPr/>
                    <a:lstStyle/>
                    <a:p>
                      <a:pPr algn="r" fontAlgn="ctr"/>
                      <a:r>
                        <a:rPr lang="en-US" sz="1200">
                          <a:effectLst/>
                        </a:rPr>
                        <a:t>67.64</a:t>
                      </a:r>
                    </a:p>
                  </a:txBody>
                  <a:tcPr anchor="ctr">
                    <a:lnL>
                      <a:noFill/>
                    </a:lnL>
                    <a:lnR>
                      <a:noFill/>
                    </a:lnR>
                    <a:lnT>
                      <a:noFill/>
                    </a:lnT>
                    <a:lnB>
                      <a:noFill/>
                    </a:lnB>
                    <a:solidFill>
                      <a:srgbClr val="FFFFFF"/>
                    </a:solidFill>
                  </a:tcPr>
                </a:tc>
                <a:tc>
                  <a:txBody>
                    <a:bodyPr/>
                    <a:lstStyle/>
                    <a:p>
                      <a:pPr algn="r" fontAlgn="ctr"/>
                      <a:r>
                        <a:rPr lang="en-US" sz="1200">
                          <a:effectLst/>
                        </a:rPr>
                        <a:t>67.68</a:t>
                      </a:r>
                    </a:p>
                  </a:txBody>
                  <a:tcPr anchor="ctr">
                    <a:lnL>
                      <a:noFill/>
                    </a:lnL>
                    <a:lnR>
                      <a:noFill/>
                    </a:lnR>
                    <a:lnT>
                      <a:noFill/>
                    </a:lnT>
                    <a:lnB>
                      <a:noFill/>
                    </a:lnB>
                    <a:solidFill>
                      <a:srgbClr val="FFFFFF"/>
                    </a:solidFill>
                  </a:tcPr>
                </a:tc>
                <a:tc>
                  <a:txBody>
                    <a:bodyPr/>
                    <a:lstStyle/>
                    <a:p>
                      <a:pPr algn="r" fontAlgn="ctr"/>
                      <a:r>
                        <a:rPr lang="en-US" sz="1200">
                          <a:effectLst/>
                        </a:rPr>
                        <a:t>66.48</a:t>
                      </a:r>
                    </a:p>
                  </a:txBody>
                  <a:tcPr anchor="ctr">
                    <a:lnL>
                      <a:noFill/>
                    </a:lnL>
                    <a:lnR>
                      <a:noFill/>
                    </a:lnR>
                    <a:lnT>
                      <a:noFill/>
                    </a:lnT>
                    <a:lnB>
                      <a:noFill/>
                    </a:lnB>
                    <a:solidFill>
                      <a:srgbClr val="FFFFFF"/>
                    </a:solidFill>
                  </a:tcPr>
                </a:tc>
                <a:tc>
                  <a:txBody>
                    <a:bodyPr/>
                    <a:lstStyle/>
                    <a:p>
                      <a:pPr algn="r" fontAlgn="ctr"/>
                      <a:r>
                        <a:rPr lang="en-US" sz="1200" dirty="0">
                          <a:effectLst/>
                        </a:rPr>
                        <a:t>65.47</a:t>
                      </a:r>
                    </a:p>
                  </a:txBody>
                  <a:tcPr anchor="ctr">
                    <a:lnL>
                      <a:noFill/>
                    </a:lnL>
                    <a:lnR>
                      <a:noFill/>
                    </a:lnR>
                    <a:lnT>
                      <a:noFill/>
                    </a:lnT>
                    <a:lnB>
                      <a:noFill/>
                    </a:lnB>
                    <a:solidFill>
                      <a:srgbClr val="FFFFFF"/>
                    </a:solidFill>
                  </a:tcPr>
                </a:tc>
                <a:extLst>
                  <a:ext uri="{0D108BD9-81ED-4DB2-BD59-A6C34878D82A}">
                    <a16:rowId xmlns:a16="http://schemas.microsoft.com/office/drawing/2014/main" val="2712115978"/>
                  </a:ext>
                </a:extLst>
              </a:tr>
            </a:tbl>
          </a:graphicData>
        </a:graphic>
      </p:graphicFrame>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52622F9-79CA-1B33-AD63-EB5E7503D09C}"/>
                  </a:ext>
                </a:extLst>
              </p:cNvPr>
              <p:cNvGraphicFramePr>
                <a:graphicFrameLocks noGrp="1"/>
              </p:cNvGraphicFramePr>
              <p:nvPr>
                <p:extLst>
                  <p:ext uri="{D42A27DB-BD31-4B8C-83A1-F6EECF244321}">
                    <p14:modId xmlns:p14="http://schemas.microsoft.com/office/powerpoint/2010/main" val="1845133213"/>
                  </p:ext>
                </p:extLst>
              </p:nvPr>
            </p:nvGraphicFramePr>
            <p:xfrm>
              <a:off x="2607997" y="4971015"/>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𝟐𝟎</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𝟐𝟏</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dirty="0" smtClean="0">
                                        <a:solidFill>
                                          <a:schemeClr val="accent2"/>
                                        </a:solidFill>
                                        <a:effectLst/>
                                        <a:latin typeface="Cambria Math" panose="02040503050406030204" pitchFamily="18" charset="0"/>
                                      </a:rPr>
                                    </m:ctrlPr>
                                  </m:sSubPr>
                                  <m:e>
                                    <m:r>
                                      <a:rPr lang="en-US" sz="1200" b="1" i="1" dirty="0" smtClean="0">
                                        <a:solidFill>
                                          <a:schemeClr val="accent2"/>
                                        </a:solidFill>
                                        <a:effectLst/>
                                        <a:latin typeface="Cambria Math" panose="02040503050406030204" pitchFamily="18" charset="0"/>
                                      </a:rPr>
                                      <m:t>𝒀</m:t>
                                    </m:r>
                                  </m:e>
                                  <m:sub>
                                    <m:r>
                                      <a:rPr lang="en-US" sz="1200" b="1" i="1" dirty="0" smtClean="0">
                                        <a:solidFill>
                                          <a:schemeClr val="accent2"/>
                                        </a:solidFill>
                                        <a:effectLst/>
                                        <a:latin typeface="Cambria Math" panose="02040503050406030204" pitchFamily="18" charset="0"/>
                                      </a:rPr>
                                      <m:t>𝟐𝟐</m:t>
                                    </m:r>
                                  </m:sub>
                                </m:sSub>
                                <m:r>
                                  <a:rPr lang="en-US" sz="1200" b="1" i="1" dirty="0" smtClean="0">
                                    <a:solidFill>
                                      <a:schemeClr val="accent2"/>
                                    </a:solidFill>
                                    <a:effectLst/>
                                    <a:latin typeface="Cambria Math" panose="02040503050406030204" pitchFamily="18" charset="0"/>
                                  </a:rPr>
                                  <m:t>(</m:t>
                                </m:r>
                                <m:r>
                                  <a:rPr lang="en-US" sz="1200" b="1" i="1" dirty="0" smtClean="0">
                                    <a:solidFill>
                                      <a:schemeClr val="accent2"/>
                                    </a:solidFill>
                                    <a:effectLst/>
                                    <a:latin typeface="Cambria Math" panose="02040503050406030204" pitchFamily="18" charset="0"/>
                                  </a:rPr>
                                  <m:t>𝟎</m:t>
                                </m:r>
                                <m:r>
                                  <a:rPr lang="en-US" sz="1200" b="1" i="1" dirty="0"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837436660"/>
                      </a:ext>
                    </a:extLst>
                  </a:tr>
                </a:tbl>
              </a:graphicData>
            </a:graphic>
          </p:graphicFrame>
        </mc:Choice>
        <mc:Fallback xmlns="">
          <p:graphicFrame>
            <p:nvGraphicFramePr>
              <p:cNvPr id="7" name="Table 6">
                <a:extLst>
                  <a:ext uri="{FF2B5EF4-FFF2-40B4-BE49-F238E27FC236}">
                    <a16:creationId xmlns:a16="http://schemas.microsoft.com/office/drawing/2014/main" id="{752622F9-79CA-1B33-AD63-EB5E7503D09C}"/>
                  </a:ext>
                </a:extLst>
              </p:cNvPr>
              <p:cNvGraphicFramePr>
                <a:graphicFrameLocks noGrp="1"/>
              </p:cNvGraphicFramePr>
              <p:nvPr>
                <p:extLst>
                  <p:ext uri="{D42A27DB-BD31-4B8C-83A1-F6EECF244321}">
                    <p14:modId xmlns:p14="http://schemas.microsoft.com/office/powerpoint/2010/main" val="1845133213"/>
                  </p:ext>
                </p:extLst>
              </p:nvPr>
            </p:nvGraphicFramePr>
            <p:xfrm>
              <a:off x="2607997" y="4971015"/>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endParaRPr lang="en-US"/>
                        </a:p>
                      </a:txBody>
                      <a:tcPr anchor="ctr">
                        <a:lnL>
                          <a:noFill/>
                        </a:lnL>
                        <a:lnR>
                          <a:noFill/>
                        </a:lnR>
                        <a:lnT>
                          <a:noFill/>
                        </a:lnT>
                        <a:lnB>
                          <a:noFill/>
                        </a:lnB>
                        <a:blipFill>
                          <a:blip r:embed="rId2"/>
                          <a:stretch>
                            <a:fillRect l="-202083" r="-200000"/>
                          </a:stretch>
                        </a:blipFill>
                      </a:tcPr>
                    </a:tc>
                    <a:tc>
                      <a:txBody>
                        <a:bodyPr/>
                        <a:lstStyle/>
                        <a:p>
                          <a:endParaRPr lang="en-US"/>
                        </a:p>
                      </a:txBody>
                      <a:tcPr anchor="ctr">
                        <a:lnL>
                          <a:noFill/>
                        </a:lnL>
                        <a:lnR>
                          <a:noFill/>
                        </a:lnR>
                        <a:lnT>
                          <a:noFill/>
                        </a:lnT>
                        <a:lnB>
                          <a:noFill/>
                        </a:lnB>
                        <a:blipFill>
                          <a:blip r:embed="rId2"/>
                          <a:stretch>
                            <a:fillRect l="-302083" r="-100000"/>
                          </a:stretch>
                        </a:blipFill>
                      </a:tcPr>
                    </a:tc>
                    <a:tc>
                      <a:txBody>
                        <a:bodyPr/>
                        <a:lstStyle/>
                        <a:p>
                          <a:endParaRPr lang="en-US"/>
                        </a:p>
                      </a:txBody>
                      <a:tcPr anchor="ctr">
                        <a:lnL>
                          <a:noFill/>
                        </a:lnL>
                        <a:lnR>
                          <a:noFill/>
                        </a:lnR>
                        <a:lnT>
                          <a:noFill/>
                        </a:lnT>
                        <a:lnB>
                          <a:noFill/>
                        </a:lnB>
                        <a:blipFill>
                          <a:blip r:embed="rId2"/>
                          <a:stretch>
                            <a:fillRect l="-402083"/>
                          </a:stretch>
                        </a:blipFill>
                      </a:tcPr>
                    </a:tc>
                    <a:extLst>
                      <a:ext uri="{0D108BD9-81ED-4DB2-BD59-A6C34878D82A}">
                        <a16:rowId xmlns:a16="http://schemas.microsoft.com/office/drawing/2014/main" val="2837436660"/>
                      </a:ext>
                    </a:extLst>
                  </a:tr>
                </a:tbl>
              </a:graphicData>
            </a:graphic>
          </p:graphicFrame>
        </mc:Fallback>
      </mc:AlternateContent>
      <p:grpSp>
        <p:nvGrpSpPr>
          <p:cNvPr id="8" name="Group 7">
            <a:extLst>
              <a:ext uri="{FF2B5EF4-FFF2-40B4-BE49-F238E27FC236}">
                <a16:creationId xmlns:a16="http://schemas.microsoft.com/office/drawing/2014/main" id="{C48E6099-9563-4B4A-855B-1C1417971C7B}"/>
              </a:ext>
            </a:extLst>
          </p:cNvPr>
          <p:cNvGrpSpPr/>
          <p:nvPr/>
        </p:nvGrpSpPr>
        <p:grpSpPr>
          <a:xfrm>
            <a:off x="838200" y="2984898"/>
            <a:ext cx="4959118" cy="2364301"/>
            <a:chOff x="1231986" y="3449466"/>
            <a:chExt cx="6615523" cy="3154005"/>
          </a:xfrm>
        </p:grpSpPr>
        <p:sp>
          <p:nvSpPr>
            <p:cNvPr id="9" name="Rectangle 8">
              <a:extLst>
                <a:ext uri="{FF2B5EF4-FFF2-40B4-BE49-F238E27FC236}">
                  <a16:creationId xmlns:a16="http://schemas.microsoft.com/office/drawing/2014/main" id="{93989F03-29E9-497C-E428-0204E6109757}"/>
                </a:ext>
              </a:extLst>
            </p:cNvPr>
            <p:cNvSpPr/>
            <p:nvPr/>
          </p:nvSpPr>
          <p:spPr>
            <a:xfrm>
              <a:off x="2792478" y="3905851"/>
              <a:ext cx="5055031" cy="26976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1704EB-6FFD-73FD-913E-E510C194C0C8}"/>
                </a:ext>
              </a:extLst>
            </p:cNvPr>
            <p:cNvSpPr txBox="1"/>
            <p:nvPr/>
          </p:nvSpPr>
          <p:spPr>
            <a:xfrm>
              <a:off x="1295446" y="3946161"/>
              <a:ext cx="1531797" cy="410578"/>
            </a:xfrm>
            <a:prstGeom prst="rect">
              <a:avLst/>
            </a:prstGeom>
            <a:noFill/>
          </p:spPr>
          <p:txBody>
            <a:bodyPr wrap="none" rtlCol="0">
              <a:spAutoFit/>
            </a:bodyPr>
            <a:lstStyle/>
            <a:p>
              <a:pPr algn="r"/>
              <a:r>
                <a:rPr lang="en-US" sz="1400" b="1" dirty="0"/>
                <a:t>Switzerland</a:t>
              </a:r>
            </a:p>
          </p:txBody>
        </p:sp>
        <p:sp>
          <p:nvSpPr>
            <p:cNvPr id="11" name="TextBox 10">
              <a:extLst>
                <a:ext uri="{FF2B5EF4-FFF2-40B4-BE49-F238E27FC236}">
                  <a16:creationId xmlns:a16="http://schemas.microsoft.com/office/drawing/2014/main" id="{3089D9CF-91FE-8163-72F6-10256A4CF5DF}"/>
                </a:ext>
              </a:extLst>
            </p:cNvPr>
            <p:cNvSpPr txBox="1"/>
            <p:nvPr/>
          </p:nvSpPr>
          <p:spPr>
            <a:xfrm>
              <a:off x="1231986" y="4393166"/>
              <a:ext cx="1604246" cy="410578"/>
            </a:xfrm>
            <a:prstGeom prst="rect">
              <a:avLst/>
            </a:prstGeom>
            <a:noFill/>
          </p:spPr>
          <p:txBody>
            <a:bodyPr wrap="none" rtlCol="0">
              <a:spAutoFit/>
            </a:bodyPr>
            <a:lstStyle/>
            <a:p>
              <a:pPr algn="r"/>
              <a:r>
                <a:rPr lang="en-US" sz="1400" b="1" dirty="0"/>
                <a:t>Netherlands</a:t>
              </a:r>
            </a:p>
          </p:txBody>
        </p:sp>
        <p:sp>
          <p:nvSpPr>
            <p:cNvPr id="12" name="TextBox 11">
              <a:extLst>
                <a:ext uri="{FF2B5EF4-FFF2-40B4-BE49-F238E27FC236}">
                  <a16:creationId xmlns:a16="http://schemas.microsoft.com/office/drawing/2014/main" id="{20F9CDA3-9656-A553-EC14-43586E686CC3}"/>
                </a:ext>
              </a:extLst>
            </p:cNvPr>
            <p:cNvSpPr txBox="1"/>
            <p:nvPr/>
          </p:nvSpPr>
          <p:spPr>
            <a:xfrm>
              <a:off x="1747765" y="4811363"/>
              <a:ext cx="988295" cy="410578"/>
            </a:xfrm>
            <a:prstGeom prst="rect">
              <a:avLst/>
            </a:prstGeom>
            <a:noFill/>
          </p:spPr>
          <p:txBody>
            <a:bodyPr wrap="none" rtlCol="0">
              <a:spAutoFit/>
            </a:bodyPr>
            <a:lstStyle/>
            <a:p>
              <a:pPr algn="r"/>
              <a:r>
                <a:rPr lang="en-US" sz="1400" b="1" dirty="0"/>
                <a:t>France</a:t>
              </a:r>
            </a:p>
          </p:txBody>
        </p:sp>
        <p:sp>
          <p:nvSpPr>
            <p:cNvPr id="13" name="TextBox 12">
              <a:extLst>
                <a:ext uri="{FF2B5EF4-FFF2-40B4-BE49-F238E27FC236}">
                  <a16:creationId xmlns:a16="http://schemas.microsoft.com/office/drawing/2014/main" id="{49C66985-6B61-6E1E-4285-AF88B7962AC4}"/>
                </a:ext>
              </a:extLst>
            </p:cNvPr>
            <p:cNvSpPr txBox="1"/>
            <p:nvPr/>
          </p:nvSpPr>
          <p:spPr>
            <a:xfrm>
              <a:off x="2076728" y="6093841"/>
              <a:ext cx="699010" cy="410578"/>
            </a:xfrm>
            <a:prstGeom prst="rect">
              <a:avLst/>
            </a:prstGeom>
            <a:noFill/>
          </p:spPr>
          <p:txBody>
            <a:bodyPr wrap="square" rtlCol="0">
              <a:spAutoFit/>
            </a:bodyPr>
            <a:lstStyle/>
            <a:p>
              <a:pPr algn="r"/>
              <a:r>
                <a:rPr lang="en-US" sz="1400" b="1" dirty="0"/>
                <a:t>UK</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FB0FFA-A678-BF67-1C80-965873E0807E}"/>
                    </a:ext>
                  </a:extLst>
                </p:cNvPr>
                <p:cNvSpPr txBox="1"/>
                <p:nvPr/>
              </p:nvSpPr>
              <p:spPr>
                <a:xfrm>
                  <a:off x="2009115" y="5527547"/>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14" name="TextBox 13">
                  <a:extLst>
                    <a:ext uri="{FF2B5EF4-FFF2-40B4-BE49-F238E27FC236}">
                      <a16:creationId xmlns:a16="http://schemas.microsoft.com/office/drawing/2014/main" id="{D0FB0FFA-A678-BF67-1C80-965873E0807E}"/>
                    </a:ext>
                  </a:extLst>
                </p:cNvPr>
                <p:cNvSpPr txBox="1">
                  <a:spLocks noRot="1" noChangeAspect="1" noMove="1" noResize="1" noEditPoints="1" noAdjustHandles="1" noChangeArrowheads="1" noChangeShapeType="1" noTextEdit="1"/>
                </p:cNvSpPr>
                <p:nvPr/>
              </p:nvSpPr>
              <p:spPr>
                <a:xfrm>
                  <a:off x="2009115" y="5527547"/>
                  <a:ext cx="699010" cy="646331"/>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5A28D30-7D03-CA01-570E-80C2BDB5F8FE}"/>
                </a:ext>
              </a:extLst>
            </p:cNvPr>
            <p:cNvSpPr txBox="1"/>
            <p:nvPr/>
          </p:nvSpPr>
          <p:spPr>
            <a:xfrm>
              <a:off x="7043361" y="3481155"/>
              <a:ext cx="759569" cy="410578"/>
            </a:xfrm>
            <a:prstGeom prst="rect">
              <a:avLst/>
            </a:prstGeom>
            <a:noFill/>
          </p:spPr>
          <p:txBody>
            <a:bodyPr wrap="none" rtlCol="0">
              <a:spAutoFit/>
            </a:bodyPr>
            <a:lstStyle/>
            <a:p>
              <a:r>
                <a:rPr lang="en-US" sz="1400" b="1" dirty="0"/>
                <a:t>2022</a:t>
              </a:r>
            </a:p>
          </p:txBody>
        </p:sp>
        <p:sp>
          <p:nvSpPr>
            <p:cNvPr id="16" name="TextBox 15">
              <a:extLst>
                <a:ext uri="{FF2B5EF4-FFF2-40B4-BE49-F238E27FC236}">
                  <a16:creationId xmlns:a16="http://schemas.microsoft.com/office/drawing/2014/main" id="{FE9C1F35-6ACF-AC62-B24E-06AAF94C488E}"/>
                </a:ext>
              </a:extLst>
            </p:cNvPr>
            <p:cNvSpPr txBox="1"/>
            <p:nvPr/>
          </p:nvSpPr>
          <p:spPr>
            <a:xfrm>
              <a:off x="6170108" y="3481155"/>
              <a:ext cx="759569" cy="410578"/>
            </a:xfrm>
            <a:prstGeom prst="rect">
              <a:avLst/>
            </a:prstGeom>
            <a:noFill/>
          </p:spPr>
          <p:txBody>
            <a:bodyPr wrap="none" rtlCol="0">
              <a:spAutoFit/>
            </a:bodyPr>
            <a:lstStyle/>
            <a:p>
              <a:r>
                <a:rPr lang="en-US" sz="1400" b="1" dirty="0"/>
                <a:t>2021</a:t>
              </a:r>
            </a:p>
          </p:txBody>
        </p:sp>
        <p:sp>
          <p:nvSpPr>
            <p:cNvPr id="17" name="TextBox 16">
              <a:extLst>
                <a:ext uri="{FF2B5EF4-FFF2-40B4-BE49-F238E27FC236}">
                  <a16:creationId xmlns:a16="http://schemas.microsoft.com/office/drawing/2014/main" id="{01582A2C-93E9-C35C-5405-212EBF84494A}"/>
                </a:ext>
              </a:extLst>
            </p:cNvPr>
            <p:cNvSpPr txBox="1"/>
            <p:nvPr/>
          </p:nvSpPr>
          <p:spPr>
            <a:xfrm>
              <a:off x="5296856" y="3466387"/>
              <a:ext cx="759569" cy="410578"/>
            </a:xfrm>
            <a:prstGeom prst="rect">
              <a:avLst/>
            </a:prstGeom>
            <a:noFill/>
          </p:spPr>
          <p:txBody>
            <a:bodyPr wrap="none" rtlCol="0">
              <a:spAutoFit/>
            </a:bodyPr>
            <a:lstStyle/>
            <a:p>
              <a:r>
                <a:rPr lang="en-US" sz="1400" b="1" dirty="0"/>
                <a:t>2020</a:t>
              </a:r>
            </a:p>
          </p:txBody>
        </p:sp>
        <p:sp>
          <p:nvSpPr>
            <p:cNvPr id="18" name="TextBox 17">
              <a:extLst>
                <a:ext uri="{FF2B5EF4-FFF2-40B4-BE49-F238E27FC236}">
                  <a16:creationId xmlns:a16="http://schemas.microsoft.com/office/drawing/2014/main" id="{E7C68233-C95D-54E7-9917-2BA3E5834782}"/>
                </a:ext>
              </a:extLst>
            </p:cNvPr>
            <p:cNvSpPr txBox="1"/>
            <p:nvPr/>
          </p:nvSpPr>
          <p:spPr>
            <a:xfrm>
              <a:off x="4504119" y="3466570"/>
              <a:ext cx="759569" cy="410578"/>
            </a:xfrm>
            <a:prstGeom prst="rect">
              <a:avLst/>
            </a:prstGeom>
            <a:noFill/>
          </p:spPr>
          <p:txBody>
            <a:bodyPr wrap="none" rtlCol="0">
              <a:spAutoFit/>
            </a:bodyPr>
            <a:lstStyle/>
            <a:p>
              <a:r>
                <a:rPr lang="en-US" sz="1400" b="1" dirty="0"/>
                <a:t>2019</a:t>
              </a:r>
            </a:p>
          </p:txBody>
        </p:sp>
        <p:sp>
          <p:nvSpPr>
            <p:cNvPr id="19" name="TextBox 18">
              <a:extLst>
                <a:ext uri="{FF2B5EF4-FFF2-40B4-BE49-F238E27FC236}">
                  <a16:creationId xmlns:a16="http://schemas.microsoft.com/office/drawing/2014/main" id="{C88F38D9-4C6F-0967-BCE7-BCCDCE4F3A9E}"/>
                </a:ext>
              </a:extLst>
            </p:cNvPr>
            <p:cNvSpPr txBox="1"/>
            <p:nvPr/>
          </p:nvSpPr>
          <p:spPr>
            <a:xfrm>
              <a:off x="3682405" y="3481155"/>
              <a:ext cx="759569" cy="410578"/>
            </a:xfrm>
            <a:prstGeom prst="rect">
              <a:avLst/>
            </a:prstGeom>
            <a:noFill/>
          </p:spPr>
          <p:txBody>
            <a:bodyPr wrap="none" rtlCol="0">
              <a:spAutoFit/>
            </a:bodyPr>
            <a:lstStyle/>
            <a:p>
              <a:r>
                <a:rPr lang="en-US" sz="1400" b="1" dirty="0"/>
                <a:t>2018</a:t>
              </a:r>
            </a:p>
          </p:txBody>
        </p:sp>
        <p:sp>
          <p:nvSpPr>
            <p:cNvPr id="20" name="TextBox 19">
              <a:extLst>
                <a:ext uri="{FF2B5EF4-FFF2-40B4-BE49-F238E27FC236}">
                  <a16:creationId xmlns:a16="http://schemas.microsoft.com/office/drawing/2014/main" id="{57C9BE52-3F5B-5F88-735C-9D375D5180A0}"/>
                </a:ext>
              </a:extLst>
            </p:cNvPr>
            <p:cNvSpPr txBox="1"/>
            <p:nvPr/>
          </p:nvSpPr>
          <p:spPr>
            <a:xfrm>
              <a:off x="2984855" y="3449466"/>
              <a:ext cx="494095" cy="410578"/>
            </a:xfrm>
            <a:prstGeom prst="rect">
              <a:avLst/>
            </a:prstGeom>
            <a:noFill/>
          </p:spPr>
          <p:txBody>
            <a:bodyPr wrap="square" rtlCol="0">
              <a:spAutoFit/>
            </a:bodyPr>
            <a:lstStyle/>
            <a:p>
              <a:r>
                <a:rPr lang="en-US" sz="1400" dirty="0"/>
                <a:t>…</a:t>
              </a:r>
            </a:p>
          </p:txBody>
        </p:sp>
        <p:sp>
          <p:nvSpPr>
            <p:cNvPr id="21" name="TextBox 20">
              <a:extLst>
                <a:ext uri="{FF2B5EF4-FFF2-40B4-BE49-F238E27FC236}">
                  <a16:creationId xmlns:a16="http://schemas.microsoft.com/office/drawing/2014/main" id="{3EA708F9-A3CE-0FF6-4FB1-ECA20931FD6A}"/>
                </a:ext>
              </a:extLst>
            </p:cNvPr>
            <p:cNvSpPr txBox="1"/>
            <p:nvPr/>
          </p:nvSpPr>
          <p:spPr>
            <a:xfrm>
              <a:off x="2988506" y="3906537"/>
              <a:ext cx="511586" cy="410578"/>
            </a:xfrm>
            <a:prstGeom prst="rect">
              <a:avLst/>
            </a:prstGeom>
            <a:noFill/>
          </p:spPr>
          <p:txBody>
            <a:bodyPr wrap="square" rtlCol="0">
              <a:spAutoFit/>
            </a:bodyPr>
            <a:lstStyle/>
            <a:p>
              <a:r>
                <a:rPr lang="en-US" sz="1400" dirty="0"/>
                <a:t>…</a:t>
              </a:r>
            </a:p>
          </p:txBody>
        </p:sp>
        <p:sp>
          <p:nvSpPr>
            <p:cNvPr id="22" name="TextBox 21">
              <a:extLst>
                <a:ext uri="{FF2B5EF4-FFF2-40B4-BE49-F238E27FC236}">
                  <a16:creationId xmlns:a16="http://schemas.microsoft.com/office/drawing/2014/main" id="{64BFB4F2-EA63-A4B0-A856-03E48F393DB4}"/>
                </a:ext>
              </a:extLst>
            </p:cNvPr>
            <p:cNvSpPr txBox="1"/>
            <p:nvPr/>
          </p:nvSpPr>
          <p:spPr>
            <a:xfrm>
              <a:off x="2984855" y="4344489"/>
              <a:ext cx="542967" cy="410578"/>
            </a:xfrm>
            <a:prstGeom prst="rect">
              <a:avLst/>
            </a:prstGeom>
            <a:noFill/>
          </p:spPr>
          <p:txBody>
            <a:bodyPr wrap="square" rtlCol="0">
              <a:spAutoFit/>
            </a:bodyPr>
            <a:lstStyle/>
            <a:p>
              <a:r>
                <a:rPr lang="en-US" sz="1400" dirty="0"/>
                <a:t>…</a:t>
              </a:r>
            </a:p>
          </p:txBody>
        </p:sp>
        <p:sp>
          <p:nvSpPr>
            <p:cNvPr id="23" name="TextBox 22">
              <a:extLst>
                <a:ext uri="{FF2B5EF4-FFF2-40B4-BE49-F238E27FC236}">
                  <a16:creationId xmlns:a16="http://schemas.microsoft.com/office/drawing/2014/main" id="{CBF56A39-FE94-BDBF-E51E-0A927F1F3D53}"/>
                </a:ext>
              </a:extLst>
            </p:cNvPr>
            <p:cNvSpPr txBox="1"/>
            <p:nvPr/>
          </p:nvSpPr>
          <p:spPr>
            <a:xfrm>
              <a:off x="2988506" y="4755067"/>
              <a:ext cx="511586" cy="410578"/>
            </a:xfrm>
            <a:prstGeom prst="rect">
              <a:avLst/>
            </a:prstGeom>
            <a:noFill/>
          </p:spPr>
          <p:txBody>
            <a:bodyPr wrap="square" rtlCol="0">
              <a:spAutoFit/>
            </a:bodyPr>
            <a:lstStyle/>
            <a:p>
              <a:r>
                <a:rPr lang="en-US" sz="1400" dirty="0"/>
                <a:t>…</a:t>
              </a:r>
            </a:p>
          </p:txBody>
        </p:sp>
        <p:sp>
          <p:nvSpPr>
            <p:cNvPr id="24" name="TextBox 23">
              <a:extLst>
                <a:ext uri="{FF2B5EF4-FFF2-40B4-BE49-F238E27FC236}">
                  <a16:creationId xmlns:a16="http://schemas.microsoft.com/office/drawing/2014/main" id="{F0DEFA8C-8148-1F38-629E-10CBB8DD2638}"/>
                </a:ext>
              </a:extLst>
            </p:cNvPr>
            <p:cNvSpPr txBox="1"/>
            <p:nvPr/>
          </p:nvSpPr>
          <p:spPr>
            <a:xfrm>
              <a:off x="2988506" y="6016905"/>
              <a:ext cx="462916" cy="410578"/>
            </a:xfrm>
            <a:prstGeom prst="rect">
              <a:avLst/>
            </a:prstGeom>
            <a:noFill/>
          </p:spPr>
          <p:txBody>
            <a:bodyPr wrap="square" rtlCol="0">
              <a:spAutoFit/>
            </a:bodyPr>
            <a:lstStyle/>
            <a:p>
              <a:r>
                <a:rPr lang="en-US" sz="14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BF7594D-4EFA-7E09-54B4-E2DE49F6B1B2}"/>
                    </a:ext>
                  </a:extLst>
                </p:cNvPr>
                <p:cNvSpPr txBox="1"/>
                <p:nvPr/>
              </p:nvSpPr>
              <p:spPr>
                <a:xfrm>
                  <a:off x="3661596" y="555796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5BF7594D-4EFA-7E09-54B4-E2DE49F6B1B2}"/>
                    </a:ext>
                  </a:extLst>
                </p:cNvPr>
                <p:cNvSpPr txBox="1">
                  <a:spLocks noRot="1" noChangeAspect="1" noMove="1" noResize="1" noEditPoints="1" noAdjustHandles="1" noChangeArrowheads="1" noChangeShapeType="1" noTextEdit="1"/>
                </p:cNvSpPr>
                <p:nvPr/>
              </p:nvSpPr>
              <p:spPr>
                <a:xfrm>
                  <a:off x="3661596" y="5557963"/>
                  <a:ext cx="69901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5054889-4F88-8600-0FED-9F6A3EE62F10}"/>
                    </a:ext>
                  </a:extLst>
                </p:cNvPr>
                <p:cNvSpPr txBox="1"/>
                <p:nvPr/>
              </p:nvSpPr>
              <p:spPr>
                <a:xfrm>
                  <a:off x="6878479" y="555527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26" name="TextBox 25">
                  <a:extLst>
                    <a:ext uri="{FF2B5EF4-FFF2-40B4-BE49-F238E27FC236}">
                      <a16:creationId xmlns:a16="http://schemas.microsoft.com/office/drawing/2014/main" id="{85054889-4F88-8600-0FED-9F6A3EE62F10}"/>
                    </a:ext>
                  </a:extLst>
                </p:cNvPr>
                <p:cNvSpPr txBox="1">
                  <a:spLocks noRot="1" noChangeAspect="1" noMove="1" noResize="1" noEditPoints="1" noAdjustHandles="1" noChangeArrowheads="1" noChangeShapeType="1" noTextEdit="1"/>
                </p:cNvSpPr>
                <p:nvPr/>
              </p:nvSpPr>
              <p:spPr>
                <a:xfrm>
                  <a:off x="6878479" y="5555273"/>
                  <a:ext cx="699010" cy="646331"/>
                </a:xfrm>
                <a:prstGeom prst="rect">
                  <a:avLst/>
                </a:prstGeom>
                <a:blipFill>
                  <a:blip r:embed="rId4"/>
                  <a:stretch>
                    <a:fillRect/>
                  </a:stretch>
                </a:blipFill>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2B0ACDF7-70A0-4C22-57A9-6783BD8E0C17}"/>
                </a:ext>
              </a:extLst>
            </p:cNvPr>
            <p:cNvSpPr/>
            <p:nvPr/>
          </p:nvSpPr>
          <p:spPr>
            <a:xfrm>
              <a:off x="5217779" y="6043237"/>
              <a:ext cx="245233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78D19A-5468-1978-85D5-0C3F8A4CE84A}"/>
              </a:ext>
            </a:extLst>
          </p:cNvPr>
          <p:cNvSpPr/>
          <p:nvPr/>
        </p:nvSpPr>
        <p:spPr>
          <a:xfrm>
            <a:off x="7067904" y="3320608"/>
            <a:ext cx="1233715" cy="19822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Matrix A</a:t>
            </a:r>
          </a:p>
        </p:txBody>
      </p:sp>
      <p:sp>
        <p:nvSpPr>
          <p:cNvPr id="29" name="Rectangle 28">
            <a:extLst>
              <a:ext uri="{FF2B5EF4-FFF2-40B4-BE49-F238E27FC236}">
                <a16:creationId xmlns:a16="http://schemas.microsoft.com/office/drawing/2014/main" id="{5E2DB5EB-AFAE-000D-5361-523EA502BA40}"/>
              </a:ext>
            </a:extLst>
          </p:cNvPr>
          <p:cNvSpPr/>
          <p:nvPr/>
        </p:nvSpPr>
        <p:spPr>
          <a:xfrm>
            <a:off x="8563673" y="3305359"/>
            <a:ext cx="3037284" cy="11401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Matrix B</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A6083B5-8615-D8B7-99DD-37C5970CC1A4}"/>
                  </a:ext>
                </a:extLst>
              </p:cNvPr>
              <p:cNvSpPr txBox="1"/>
              <p:nvPr/>
            </p:nvSpPr>
            <p:spPr>
              <a:xfrm>
                <a:off x="5966667" y="4045718"/>
                <a:ext cx="90669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30" name="TextBox 29">
                <a:extLst>
                  <a:ext uri="{FF2B5EF4-FFF2-40B4-BE49-F238E27FC236}">
                    <a16:creationId xmlns:a16="http://schemas.microsoft.com/office/drawing/2014/main" id="{3A6083B5-8615-D8B7-99DD-37C5970CC1A4}"/>
                  </a:ext>
                </a:extLst>
              </p:cNvPr>
              <p:cNvSpPr txBox="1">
                <a:spLocks noRot="1" noChangeAspect="1" noMove="1" noResize="1" noEditPoints="1" noAdjustHandles="1" noChangeArrowheads="1" noChangeShapeType="1" noTextEdit="1"/>
              </p:cNvSpPr>
              <p:nvPr/>
            </p:nvSpPr>
            <p:spPr>
              <a:xfrm>
                <a:off x="5966667" y="4045718"/>
                <a:ext cx="906691" cy="584775"/>
              </a:xfrm>
              <a:prstGeom prst="rect">
                <a:avLst/>
              </a:prstGeom>
              <a:blipFill>
                <a:blip r:embed="rId5"/>
                <a:stretch>
                  <a:fillRect/>
                </a:stretch>
              </a:blipFill>
            </p:spPr>
            <p:txBody>
              <a:bodyPr/>
              <a:lstStyle/>
              <a:p>
                <a:r>
                  <a:rPr lang="en-US">
                    <a:noFill/>
                  </a:rPr>
                  <a:t> </a:t>
                </a:r>
              </a:p>
            </p:txBody>
          </p:sp>
        </mc:Fallback>
      </mc:AlternateContent>
      <p:sp>
        <p:nvSpPr>
          <p:cNvPr id="31" name="Content Placeholder 2">
            <a:extLst>
              <a:ext uri="{FF2B5EF4-FFF2-40B4-BE49-F238E27FC236}">
                <a16:creationId xmlns:a16="http://schemas.microsoft.com/office/drawing/2014/main" id="{1C9004A7-0C0D-33C9-912A-33FDA849CFCC}"/>
              </a:ext>
            </a:extLst>
          </p:cNvPr>
          <p:cNvSpPr txBox="1">
            <a:spLocks/>
          </p:cNvSpPr>
          <p:nvPr/>
        </p:nvSpPr>
        <p:spPr>
          <a:xfrm>
            <a:off x="817272" y="5680496"/>
            <a:ext cx="10758714" cy="1207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can leverage the low-rank structure to “complete” the matrix and fill in the missing entries to compute ATT.</a:t>
            </a:r>
          </a:p>
        </p:txBody>
      </p:sp>
      <p:sp>
        <p:nvSpPr>
          <p:cNvPr id="32" name="TextBox 31">
            <a:extLst>
              <a:ext uri="{FF2B5EF4-FFF2-40B4-BE49-F238E27FC236}">
                <a16:creationId xmlns:a16="http://schemas.microsoft.com/office/drawing/2014/main" id="{4DFF2536-8273-FBF3-962E-8132E965A306}"/>
              </a:ext>
            </a:extLst>
          </p:cNvPr>
          <p:cNvSpPr txBox="1"/>
          <p:nvPr/>
        </p:nvSpPr>
        <p:spPr>
          <a:xfrm>
            <a:off x="8929870" y="284960"/>
            <a:ext cx="2986360" cy="1015663"/>
          </a:xfrm>
          <a:prstGeom prst="rect">
            <a:avLst/>
          </a:prstGeom>
          <a:noFill/>
        </p:spPr>
        <p:txBody>
          <a:bodyPr wrap="square" rtlCol="0">
            <a:spAutoFit/>
          </a:bodyPr>
          <a:lstStyle/>
          <a:p>
            <a:pPr algn="ctr"/>
            <a:r>
              <a:rPr lang="en-US" sz="2000" dirty="0">
                <a:solidFill>
                  <a:schemeClr val="accent1"/>
                </a:solidFill>
              </a:rPr>
              <a:t>This model is related to the “linearity” model we use for regression.</a:t>
            </a:r>
          </a:p>
        </p:txBody>
      </p:sp>
      <p:cxnSp>
        <p:nvCxnSpPr>
          <p:cNvPr id="34" name="Straight Arrow Connector 33">
            <a:extLst>
              <a:ext uri="{FF2B5EF4-FFF2-40B4-BE49-F238E27FC236}">
                <a16:creationId xmlns:a16="http://schemas.microsoft.com/office/drawing/2014/main" id="{79549FAF-B316-4993-6E03-5D274F173182}"/>
              </a:ext>
            </a:extLst>
          </p:cNvPr>
          <p:cNvCxnSpPr/>
          <p:nvPr/>
        </p:nvCxnSpPr>
        <p:spPr>
          <a:xfrm flipH="1">
            <a:off x="9434286" y="1250325"/>
            <a:ext cx="406400" cy="57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A593-D206-A707-10D3-C84086FF0EA6}"/>
              </a:ext>
            </a:extLst>
          </p:cNvPr>
          <p:cNvSpPr>
            <a:spLocks noGrp="1"/>
          </p:cNvSpPr>
          <p:nvPr>
            <p:ph type="title"/>
          </p:nvPr>
        </p:nvSpPr>
        <p:spPr/>
        <p:txBody>
          <a:bodyPr/>
          <a:lstStyle/>
          <a:p>
            <a:r>
              <a:rPr lang="en-US" dirty="0"/>
              <a:t>3. Synthetic controls</a:t>
            </a:r>
          </a:p>
        </p:txBody>
      </p:sp>
      <p:sp>
        <p:nvSpPr>
          <p:cNvPr id="3" name="Content Placeholder 2">
            <a:extLst>
              <a:ext uri="{FF2B5EF4-FFF2-40B4-BE49-F238E27FC236}">
                <a16:creationId xmlns:a16="http://schemas.microsoft.com/office/drawing/2014/main" id="{579A58FD-390A-EDD2-4EDF-13FD75E42604}"/>
              </a:ext>
            </a:extLst>
          </p:cNvPr>
          <p:cNvSpPr>
            <a:spLocks noGrp="1"/>
          </p:cNvSpPr>
          <p:nvPr>
            <p:ph idx="1"/>
          </p:nvPr>
        </p:nvSpPr>
        <p:spPr/>
        <p:txBody>
          <a:bodyPr/>
          <a:lstStyle/>
          <a:p>
            <a:r>
              <a:rPr lang="en-US" dirty="0"/>
              <a:t>We’d like to come up with a good control group for, say, the UK</a:t>
            </a:r>
          </a:p>
          <a:p>
            <a:pPr lvl="1"/>
            <a:r>
              <a:rPr lang="en-US" dirty="0">
                <a:solidFill>
                  <a:schemeClr val="accent1"/>
                </a:solidFill>
              </a:rPr>
              <a:t>Problem: the untreated units are different from the UK!</a:t>
            </a:r>
          </a:p>
        </p:txBody>
      </p:sp>
      <p:graphicFrame>
        <p:nvGraphicFramePr>
          <p:cNvPr id="4" name="Table 3">
            <a:extLst>
              <a:ext uri="{FF2B5EF4-FFF2-40B4-BE49-F238E27FC236}">
                <a16:creationId xmlns:a16="http://schemas.microsoft.com/office/drawing/2014/main" id="{FD726192-959D-2B31-3ACE-3FC58FAFAFA3}"/>
              </a:ext>
            </a:extLst>
          </p:cNvPr>
          <p:cNvGraphicFramePr>
            <a:graphicFrameLocks noGrp="1"/>
          </p:cNvGraphicFramePr>
          <p:nvPr>
            <p:extLst>
              <p:ext uri="{D42A27DB-BD31-4B8C-83A1-F6EECF244321}">
                <p14:modId xmlns:p14="http://schemas.microsoft.com/office/powerpoint/2010/main" val="405378858"/>
              </p:ext>
            </p:extLst>
          </p:nvPr>
        </p:nvGraphicFramePr>
        <p:xfrm>
          <a:off x="2752316" y="3830940"/>
          <a:ext cx="3058875" cy="343387"/>
        </p:xfrm>
        <a:graphic>
          <a:graphicData uri="http://schemas.openxmlformats.org/drawingml/2006/table">
            <a:tbl>
              <a:tblPr/>
              <a:tblGrid>
                <a:gridCol w="611775">
                  <a:extLst>
                    <a:ext uri="{9D8B030D-6E8A-4147-A177-3AD203B41FA5}">
                      <a16:colId xmlns:a16="http://schemas.microsoft.com/office/drawing/2014/main" val="3801696775"/>
                    </a:ext>
                  </a:extLst>
                </a:gridCol>
                <a:gridCol w="611775">
                  <a:extLst>
                    <a:ext uri="{9D8B030D-6E8A-4147-A177-3AD203B41FA5}">
                      <a16:colId xmlns:a16="http://schemas.microsoft.com/office/drawing/2014/main" val="1283798247"/>
                    </a:ext>
                  </a:extLst>
                </a:gridCol>
                <a:gridCol w="611775">
                  <a:extLst>
                    <a:ext uri="{9D8B030D-6E8A-4147-A177-3AD203B41FA5}">
                      <a16:colId xmlns:a16="http://schemas.microsoft.com/office/drawing/2014/main" val="2641455158"/>
                    </a:ext>
                  </a:extLst>
                </a:gridCol>
                <a:gridCol w="611775">
                  <a:extLst>
                    <a:ext uri="{9D8B030D-6E8A-4147-A177-3AD203B41FA5}">
                      <a16:colId xmlns:a16="http://schemas.microsoft.com/office/drawing/2014/main" val="4276546046"/>
                    </a:ext>
                  </a:extLst>
                </a:gridCol>
                <a:gridCol w="611775">
                  <a:extLst>
                    <a:ext uri="{9D8B030D-6E8A-4147-A177-3AD203B41FA5}">
                      <a16:colId xmlns:a16="http://schemas.microsoft.com/office/drawing/2014/main" val="541560466"/>
                    </a:ext>
                  </a:extLst>
                </a:gridCol>
              </a:tblGrid>
              <a:tr h="343387">
                <a:tc>
                  <a:txBody>
                    <a:bodyPr/>
                    <a:lstStyle/>
                    <a:p>
                      <a:pPr algn="r" fontAlgn="ctr"/>
                      <a:r>
                        <a:rPr lang="en-US" sz="1200" dirty="0">
                          <a:effectLst/>
                        </a:rPr>
                        <a:t>67.27</a:t>
                      </a:r>
                    </a:p>
                  </a:txBody>
                  <a:tcPr anchor="ctr">
                    <a:lnL>
                      <a:noFill/>
                    </a:lnL>
                    <a:lnR>
                      <a:noFill/>
                    </a:lnR>
                    <a:lnT>
                      <a:noFill/>
                    </a:lnT>
                    <a:lnB>
                      <a:noFill/>
                    </a:lnB>
                    <a:solidFill>
                      <a:srgbClr val="FFFFFF"/>
                    </a:solidFill>
                  </a:tcPr>
                </a:tc>
                <a:tc>
                  <a:txBody>
                    <a:bodyPr/>
                    <a:lstStyle/>
                    <a:p>
                      <a:pPr algn="r" fontAlgn="ctr"/>
                      <a:r>
                        <a:rPr lang="en-US" sz="1200" dirty="0">
                          <a:effectLst/>
                        </a:rPr>
                        <a:t>66.97</a:t>
                      </a:r>
                    </a:p>
                  </a:txBody>
                  <a:tcPr anchor="ctr">
                    <a:lnL>
                      <a:noFill/>
                    </a:lnL>
                    <a:lnR>
                      <a:noFill/>
                    </a:lnR>
                    <a:lnT>
                      <a:noFill/>
                    </a:lnT>
                    <a:lnB>
                      <a:noFill/>
                    </a:lnB>
                    <a:solidFill>
                      <a:srgbClr val="FFFFFF"/>
                    </a:solidFill>
                  </a:tcPr>
                </a:tc>
                <a:tc>
                  <a:txBody>
                    <a:bodyPr/>
                    <a:lstStyle/>
                    <a:p>
                      <a:pPr algn="r" fontAlgn="ctr"/>
                      <a:r>
                        <a:rPr lang="en-US" sz="1200" dirty="0">
                          <a:effectLst/>
                        </a:rPr>
                        <a:t>66.77</a:t>
                      </a:r>
                    </a:p>
                  </a:txBody>
                  <a:tcPr anchor="ctr">
                    <a:lnL>
                      <a:noFill/>
                    </a:lnL>
                    <a:lnR>
                      <a:noFill/>
                    </a:lnR>
                    <a:lnT>
                      <a:noFill/>
                    </a:lnT>
                    <a:lnB>
                      <a:noFill/>
                    </a:lnB>
                    <a:solidFill>
                      <a:srgbClr val="FFFFFF"/>
                    </a:solidFill>
                  </a:tcPr>
                </a:tc>
                <a:tc>
                  <a:txBody>
                    <a:bodyPr/>
                    <a:lstStyle/>
                    <a:p>
                      <a:pPr algn="r" fontAlgn="ctr"/>
                      <a:r>
                        <a:rPr lang="en-US" sz="1200">
                          <a:effectLst/>
                        </a:rPr>
                        <a:t>69.16</a:t>
                      </a:r>
                    </a:p>
                  </a:txBody>
                  <a:tcPr anchor="ctr">
                    <a:lnL>
                      <a:noFill/>
                    </a:lnL>
                    <a:lnR>
                      <a:noFill/>
                    </a:lnR>
                    <a:lnT>
                      <a:noFill/>
                    </a:lnT>
                    <a:lnB>
                      <a:noFill/>
                    </a:lnB>
                    <a:solidFill>
                      <a:srgbClr val="FFFFFF"/>
                    </a:solidFill>
                  </a:tcPr>
                </a:tc>
                <a:tc>
                  <a:txBody>
                    <a:bodyPr/>
                    <a:lstStyle/>
                    <a:p>
                      <a:pPr algn="r" fontAlgn="ctr"/>
                      <a:r>
                        <a:rPr lang="en-US" sz="1200" dirty="0">
                          <a:effectLst/>
                        </a:rPr>
                        <a:t>69.25</a:t>
                      </a:r>
                    </a:p>
                  </a:txBody>
                  <a:tcPr anchor="ctr">
                    <a:lnL>
                      <a:noFill/>
                    </a:lnL>
                    <a:lnR>
                      <a:noFill/>
                    </a:lnR>
                    <a:lnT>
                      <a:noFill/>
                    </a:lnT>
                    <a:lnB>
                      <a:noFill/>
                    </a:lnB>
                    <a:solidFill>
                      <a:srgbClr val="FFFFFF"/>
                    </a:solidFill>
                  </a:tcPr>
                </a:tc>
                <a:extLst>
                  <a:ext uri="{0D108BD9-81ED-4DB2-BD59-A6C34878D82A}">
                    <a16:rowId xmlns:a16="http://schemas.microsoft.com/office/drawing/2014/main" val="1798541470"/>
                  </a:ext>
                </a:extLst>
              </a:tr>
            </a:tbl>
          </a:graphicData>
        </a:graphic>
      </p:graphicFrame>
      <p:graphicFrame>
        <p:nvGraphicFramePr>
          <p:cNvPr id="5" name="Table 4">
            <a:extLst>
              <a:ext uri="{FF2B5EF4-FFF2-40B4-BE49-F238E27FC236}">
                <a16:creationId xmlns:a16="http://schemas.microsoft.com/office/drawing/2014/main" id="{84F87F0C-6A29-BC11-487D-F6B63907513B}"/>
              </a:ext>
            </a:extLst>
          </p:cNvPr>
          <p:cNvGraphicFramePr>
            <a:graphicFrameLocks noGrp="1"/>
          </p:cNvGraphicFramePr>
          <p:nvPr>
            <p:extLst>
              <p:ext uri="{D42A27DB-BD31-4B8C-83A1-F6EECF244321}">
                <p14:modId xmlns:p14="http://schemas.microsoft.com/office/powerpoint/2010/main" val="1858445647"/>
              </p:ext>
            </p:extLst>
          </p:nvPr>
        </p:nvGraphicFramePr>
        <p:xfrm>
          <a:off x="2744230" y="3514270"/>
          <a:ext cx="3134920" cy="327733"/>
        </p:xfrm>
        <a:graphic>
          <a:graphicData uri="http://schemas.openxmlformats.org/drawingml/2006/table">
            <a:tbl>
              <a:tblPr/>
              <a:tblGrid>
                <a:gridCol w="626984">
                  <a:extLst>
                    <a:ext uri="{9D8B030D-6E8A-4147-A177-3AD203B41FA5}">
                      <a16:colId xmlns:a16="http://schemas.microsoft.com/office/drawing/2014/main" val="1422077795"/>
                    </a:ext>
                  </a:extLst>
                </a:gridCol>
                <a:gridCol w="626984">
                  <a:extLst>
                    <a:ext uri="{9D8B030D-6E8A-4147-A177-3AD203B41FA5}">
                      <a16:colId xmlns:a16="http://schemas.microsoft.com/office/drawing/2014/main" val="977134470"/>
                    </a:ext>
                  </a:extLst>
                </a:gridCol>
                <a:gridCol w="626984">
                  <a:extLst>
                    <a:ext uri="{9D8B030D-6E8A-4147-A177-3AD203B41FA5}">
                      <a16:colId xmlns:a16="http://schemas.microsoft.com/office/drawing/2014/main" val="1345463316"/>
                    </a:ext>
                  </a:extLst>
                </a:gridCol>
                <a:gridCol w="626984">
                  <a:extLst>
                    <a:ext uri="{9D8B030D-6E8A-4147-A177-3AD203B41FA5}">
                      <a16:colId xmlns:a16="http://schemas.microsoft.com/office/drawing/2014/main" val="3228123828"/>
                    </a:ext>
                  </a:extLst>
                </a:gridCol>
                <a:gridCol w="626984">
                  <a:extLst>
                    <a:ext uri="{9D8B030D-6E8A-4147-A177-3AD203B41FA5}">
                      <a16:colId xmlns:a16="http://schemas.microsoft.com/office/drawing/2014/main" val="3287188988"/>
                    </a:ext>
                  </a:extLst>
                </a:gridCol>
              </a:tblGrid>
              <a:tr h="327733">
                <a:tc>
                  <a:txBody>
                    <a:bodyPr/>
                    <a:lstStyle/>
                    <a:p>
                      <a:pPr algn="r" fontAlgn="ctr"/>
                      <a:r>
                        <a:rPr lang="en-US" sz="1200" dirty="0">
                          <a:effectLst/>
                        </a:rPr>
                        <a:t>73.21</a:t>
                      </a:r>
                    </a:p>
                  </a:txBody>
                  <a:tcPr anchor="ctr">
                    <a:lnL>
                      <a:noFill/>
                    </a:lnL>
                    <a:lnR>
                      <a:noFill/>
                    </a:lnR>
                    <a:lnT>
                      <a:noFill/>
                    </a:lnT>
                    <a:lnB>
                      <a:noFill/>
                    </a:lnB>
                    <a:solidFill>
                      <a:srgbClr val="FFFFFF"/>
                    </a:solidFill>
                  </a:tcPr>
                </a:tc>
                <a:tc>
                  <a:txBody>
                    <a:bodyPr/>
                    <a:lstStyle/>
                    <a:p>
                      <a:pPr algn="r" fontAlgn="ctr"/>
                      <a:r>
                        <a:rPr lang="en-US" sz="1200" dirty="0">
                          <a:effectLst/>
                        </a:rPr>
                        <a:t>73.62</a:t>
                      </a:r>
                    </a:p>
                  </a:txBody>
                  <a:tcPr anchor="ctr">
                    <a:lnL>
                      <a:noFill/>
                    </a:lnL>
                    <a:lnR>
                      <a:noFill/>
                    </a:lnR>
                    <a:lnT>
                      <a:noFill/>
                    </a:lnT>
                    <a:lnB>
                      <a:noFill/>
                    </a:lnB>
                    <a:solidFill>
                      <a:srgbClr val="FFFFFF"/>
                    </a:solidFill>
                  </a:tcPr>
                </a:tc>
                <a:tc>
                  <a:txBody>
                    <a:bodyPr/>
                    <a:lstStyle/>
                    <a:p>
                      <a:pPr algn="r" fontAlgn="ctr"/>
                      <a:r>
                        <a:rPr lang="en-US" sz="1200">
                          <a:effectLst/>
                        </a:rPr>
                        <a:t>74.83</a:t>
                      </a:r>
                    </a:p>
                  </a:txBody>
                  <a:tcPr anchor="ctr">
                    <a:lnL>
                      <a:noFill/>
                    </a:lnL>
                    <a:lnR>
                      <a:noFill/>
                    </a:lnR>
                    <a:lnT>
                      <a:noFill/>
                    </a:lnT>
                    <a:lnB>
                      <a:noFill/>
                    </a:lnB>
                    <a:solidFill>
                      <a:srgbClr val="FFFFFF"/>
                    </a:solidFill>
                  </a:tcPr>
                </a:tc>
                <a:tc>
                  <a:txBody>
                    <a:bodyPr/>
                    <a:lstStyle/>
                    <a:p>
                      <a:pPr algn="r" fontAlgn="ctr"/>
                      <a:r>
                        <a:rPr lang="en-US" sz="1200" dirty="0">
                          <a:effectLst/>
                        </a:rPr>
                        <a:t>76.75</a:t>
                      </a:r>
                    </a:p>
                  </a:txBody>
                  <a:tcPr anchor="ctr">
                    <a:lnL>
                      <a:noFill/>
                    </a:lnL>
                    <a:lnR>
                      <a:noFill/>
                    </a:lnR>
                    <a:lnT>
                      <a:noFill/>
                    </a:lnT>
                    <a:lnB>
                      <a:noFill/>
                    </a:lnB>
                    <a:solidFill>
                      <a:srgbClr val="FFFFFF"/>
                    </a:solidFill>
                  </a:tcPr>
                </a:tc>
                <a:tc>
                  <a:txBody>
                    <a:bodyPr/>
                    <a:lstStyle/>
                    <a:p>
                      <a:pPr algn="r" fontAlgn="ctr"/>
                      <a:r>
                        <a:rPr lang="en-US" sz="1200" dirty="0">
                          <a:effectLst/>
                        </a:rPr>
                        <a:t>77.69</a:t>
                      </a:r>
                    </a:p>
                  </a:txBody>
                  <a:tcPr anchor="ctr">
                    <a:lnL>
                      <a:noFill/>
                    </a:lnL>
                    <a:lnR>
                      <a:noFill/>
                    </a:lnR>
                    <a:lnT>
                      <a:noFill/>
                    </a:lnT>
                    <a:lnB>
                      <a:noFill/>
                    </a:lnB>
                    <a:solidFill>
                      <a:srgbClr val="FFFFFF"/>
                    </a:solidFill>
                  </a:tcPr>
                </a:tc>
                <a:extLst>
                  <a:ext uri="{0D108BD9-81ED-4DB2-BD59-A6C34878D82A}">
                    <a16:rowId xmlns:a16="http://schemas.microsoft.com/office/drawing/2014/main" val="2503884117"/>
                  </a:ext>
                </a:extLst>
              </a:tr>
            </a:tbl>
          </a:graphicData>
        </a:graphic>
      </p:graphicFrame>
      <p:graphicFrame>
        <p:nvGraphicFramePr>
          <p:cNvPr id="6" name="Table 5">
            <a:extLst>
              <a:ext uri="{FF2B5EF4-FFF2-40B4-BE49-F238E27FC236}">
                <a16:creationId xmlns:a16="http://schemas.microsoft.com/office/drawing/2014/main" id="{08181304-8866-BEA9-2759-F7F67B074678}"/>
              </a:ext>
            </a:extLst>
          </p:cNvPr>
          <p:cNvGraphicFramePr>
            <a:graphicFrameLocks noGrp="1"/>
          </p:cNvGraphicFramePr>
          <p:nvPr>
            <p:extLst>
              <p:ext uri="{D42A27DB-BD31-4B8C-83A1-F6EECF244321}">
                <p14:modId xmlns:p14="http://schemas.microsoft.com/office/powerpoint/2010/main" val="3663075019"/>
              </p:ext>
            </p:extLst>
          </p:nvPr>
        </p:nvGraphicFramePr>
        <p:xfrm>
          <a:off x="2761297" y="4159876"/>
          <a:ext cx="3057980" cy="314940"/>
        </p:xfrm>
        <a:graphic>
          <a:graphicData uri="http://schemas.openxmlformats.org/drawingml/2006/table">
            <a:tbl>
              <a:tblPr/>
              <a:tblGrid>
                <a:gridCol w="611596">
                  <a:extLst>
                    <a:ext uri="{9D8B030D-6E8A-4147-A177-3AD203B41FA5}">
                      <a16:colId xmlns:a16="http://schemas.microsoft.com/office/drawing/2014/main" val="2220857074"/>
                    </a:ext>
                  </a:extLst>
                </a:gridCol>
                <a:gridCol w="611596">
                  <a:extLst>
                    <a:ext uri="{9D8B030D-6E8A-4147-A177-3AD203B41FA5}">
                      <a16:colId xmlns:a16="http://schemas.microsoft.com/office/drawing/2014/main" val="669013914"/>
                    </a:ext>
                  </a:extLst>
                </a:gridCol>
                <a:gridCol w="611596">
                  <a:extLst>
                    <a:ext uri="{9D8B030D-6E8A-4147-A177-3AD203B41FA5}">
                      <a16:colId xmlns:a16="http://schemas.microsoft.com/office/drawing/2014/main" val="3909860716"/>
                    </a:ext>
                  </a:extLst>
                </a:gridCol>
                <a:gridCol w="611596">
                  <a:extLst>
                    <a:ext uri="{9D8B030D-6E8A-4147-A177-3AD203B41FA5}">
                      <a16:colId xmlns:a16="http://schemas.microsoft.com/office/drawing/2014/main" val="2832609848"/>
                    </a:ext>
                  </a:extLst>
                </a:gridCol>
                <a:gridCol w="611596">
                  <a:extLst>
                    <a:ext uri="{9D8B030D-6E8A-4147-A177-3AD203B41FA5}">
                      <a16:colId xmlns:a16="http://schemas.microsoft.com/office/drawing/2014/main" val="82594863"/>
                    </a:ext>
                  </a:extLst>
                </a:gridCol>
              </a:tblGrid>
              <a:tr h="314940">
                <a:tc>
                  <a:txBody>
                    <a:bodyPr/>
                    <a:lstStyle/>
                    <a:p>
                      <a:pPr algn="r" fontAlgn="ctr"/>
                      <a:r>
                        <a:rPr lang="en-US" sz="1200" dirty="0">
                          <a:effectLst/>
                        </a:rPr>
                        <a:t>67.41</a:t>
                      </a:r>
                    </a:p>
                  </a:txBody>
                  <a:tcPr anchor="ctr">
                    <a:lnL>
                      <a:noFill/>
                    </a:lnL>
                    <a:lnR>
                      <a:noFill/>
                    </a:lnR>
                    <a:lnT>
                      <a:noFill/>
                    </a:lnT>
                    <a:lnB>
                      <a:noFill/>
                    </a:lnB>
                    <a:solidFill>
                      <a:srgbClr val="FFFFFF"/>
                    </a:solidFill>
                  </a:tcPr>
                </a:tc>
                <a:tc>
                  <a:txBody>
                    <a:bodyPr/>
                    <a:lstStyle/>
                    <a:p>
                      <a:pPr algn="r" fontAlgn="ctr"/>
                      <a:r>
                        <a:rPr lang="en-US" sz="1200">
                          <a:effectLst/>
                        </a:rPr>
                        <a:t>67.64</a:t>
                      </a:r>
                    </a:p>
                  </a:txBody>
                  <a:tcPr anchor="ctr">
                    <a:lnL>
                      <a:noFill/>
                    </a:lnL>
                    <a:lnR>
                      <a:noFill/>
                    </a:lnR>
                    <a:lnT>
                      <a:noFill/>
                    </a:lnT>
                    <a:lnB>
                      <a:noFill/>
                    </a:lnB>
                    <a:solidFill>
                      <a:srgbClr val="FFFFFF"/>
                    </a:solidFill>
                  </a:tcPr>
                </a:tc>
                <a:tc>
                  <a:txBody>
                    <a:bodyPr/>
                    <a:lstStyle/>
                    <a:p>
                      <a:pPr algn="r" fontAlgn="ctr"/>
                      <a:r>
                        <a:rPr lang="en-US" sz="1200">
                          <a:effectLst/>
                        </a:rPr>
                        <a:t>67.68</a:t>
                      </a:r>
                    </a:p>
                  </a:txBody>
                  <a:tcPr anchor="ctr">
                    <a:lnL>
                      <a:noFill/>
                    </a:lnL>
                    <a:lnR>
                      <a:noFill/>
                    </a:lnR>
                    <a:lnT>
                      <a:noFill/>
                    </a:lnT>
                    <a:lnB>
                      <a:noFill/>
                    </a:lnB>
                    <a:solidFill>
                      <a:srgbClr val="FFFFFF"/>
                    </a:solidFill>
                  </a:tcPr>
                </a:tc>
                <a:tc>
                  <a:txBody>
                    <a:bodyPr/>
                    <a:lstStyle/>
                    <a:p>
                      <a:pPr algn="r" fontAlgn="ctr"/>
                      <a:r>
                        <a:rPr lang="en-US" sz="1200">
                          <a:effectLst/>
                        </a:rPr>
                        <a:t>66.48</a:t>
                      </a:r>
                    </a:p>
                  </a:txBody>
                  <a:tcPr anchor="ctr">
                    <a:lnL>
                      <a:noFill/>
                    </a:lnL>
                    <a:lnR>
                      <a:noFill/>
                    </a:lnR>
                    <a:lnT>
                      <a:noFill/>
                    </a:lnT>
                    <a:lnB>
                      <a:noFill/>
                    </a:lnB>
                    <a:solidFill>
                      <a:srgbClr val="FFFFFF"/>
                    </a:solidFill>
                  </a:tcPr>
                </a:tc>
                <a:tc>
                  <a:txBody>
                    <a:bodyPr/>
                    <a:lstStyle/>
                    <a:p>
                      <a:pPr algn="r" fontAlgn="ctr"/>
                      <a:r>
                        <a:rPr lang="en-US" sz="1200" dirty="0">
                          <a:effectLst/>
                        </a:rPr>
                        <a:t>65.47</a:t>
                      </a:r>
                    </a:p>
                  </a:txBody>
                  <a:tcPr anchor="ctr">
                    <a:lnL>
                      <a:noFill/>
                    </a:lnL>
                    <a:lnR>
                      <a:noFill/>
                    </a:lnR>
                    <a:lnT>
                      <a:noFill/>
                    </a:lnT>
                    <a:lnB>
                      <a:noFill/>
                    </a:lnB>
                    <a:solidFill>
                      <a:srgbClr val="FFFFFF"/>
                    </a:solidFill>
                  </a:tcPr>
                </a:tc>
                <a:extLst>
                  <a:ext uri="{0D108BD9-81ED-4DB2-BD59-A6C34878D82A}">
                    <a16:rowId xmlns:a16="http://schemas.microsoft.com/office/drawing/2014/main" val="2712115978"/>
                  </a:ext>
                </a:extLst>
              </a:tr>
            </a:tbl>
          </a:graphicData>
        </a:graphic>
      </p:graphicFrame>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B8E90604-A1B0-8D83-A746-21268CE19EFF}"/>
                  </a:ext>
                </a:extLst>
              </p:cNvPr>
              <p:cNvGraphicFramePr>
                <a:graphicFrameLocks noGrp="1"/>
              </p:cNvGraphicFramePr>
              <p:nvPr>
                <p:extLst>
                  <p:ext uri="{D42A27DB-BD31-4B8C-83A1-F6EECF244321}">
                    <p14:modId xmlns:p14="http://schemas.microsoft.com/office/powerpoint/2010/main" val="2355618631"/>
                  </p:ext>
                </p:extLst>
              </p:nvPr>
            </p:nvGraphicFramePr>
            <p:xfrm>
              <a:off x="2738625" y="5130672"/>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𝟐𝟎</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𝟐𝟏</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dirty="0" smtClean="0">
                                        <a:solidFill>
                                          <a:schemeClr val="accent2"/>
                                        </a:solidFill>
                                        <a:effectLst/>
                                        <a:latin typeface="Cambria Math" panose="02040503050406030204" pitchFamily="18" charset="0"/>
                                      </a:rPr>
                                    </m:ctrlPr>
                                  </m:sSubPr>
                                  <m:e>
                                    <m:r>
                                      <a:rPr lang="en-US" sz="1200" b="1" i="1" dirty="0" smtClean="0">
                                        <a:solidFill>
                                          <a:schemeClr val="accent2"/>
                                        </a:solidFill>
                                        <a:effectLst/>
                                        <a:latin typeface="Cambria Math" panose="02040503050406030204" pitchFamily="18" charset="0"/>
                                      </a:rPr>
                                      <m:t>𝒀</m:t>
                                    </m:r>
                                  </m:e>
                                  <m:sub>
                                    <m:r>
                                      <a:rPr lang="en-US" sz="1200" b="1" i="1" dirty="0" smtClean="0">
                                        <a:solidFill>
                                          <a:schemeClr val="accent2"/>
                                        </a:solidFill>
                                        <a:effectLst/>
                                        <a:latin typeface="Cambria Math" panose="02040503050406030204" pitchFamily="18" charset="0"/>
                                      </a:rPr>
                                      <m:t>𝟐𝟐</m:t>
                                    </m:r>
                                  </m:sub>
                                </m:sSub>
                                <m:r>
                                  <a:rPr lang="en-US" sz="1200" b="1" i="1" dirty="0" smtClean="0">
                                    <a:solidFill>
                                      <a:schemeClr val="accent2"/>
                                    </a:solidFill>
                                    <a:effectLst/>
                                    <a:latin typeface="Cambria Math" panose="02040503050406030204" pitchFamily="18" charset="0"/>
                                  </a:rPr>
                                  <m:t>(</m:t>
                                </m:r>
                                <m:r>
                                  <a:rPr lang="en-US" sz="1200" b="1" i="1" dirty="0" smtClean="0">
                                    <a:solidFill>
                                      <a:schemeClr val="accent2"/>
                                    </a:solidFill>
                                    <a:effectLst/>
                                    <a:latin typeface="Cambria Math" panose="02040503050406030204" pitchFamily="18" charset="0"/>
                                  </a:rPr>
                                  <m:t>𝟎</m:t>
                                </m:r>
                                <m:r>
                                  <a:rPr lang="en-US" sz="1200" b="1" i="1" dirty="0"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837436660"/>
                      </a:ext>
                    </a:extLst>
                  </a:tr>
                </a:tbl>
              </a:graphicData>
            </a:graphic>
          </p:graphicFrame>
        </mc:Choice>
        <mc:Fallback xmlns="">
          <p:graphicFrame>
            <p:nvGraphicFramePr>
              <p:cNvPr id="7" name="Table 6">
                <a:extLst>
                  <a:ext uri="{FF2B5EF4-FFF2-40B4-BE49-F238E27FC236}">
                    <a16:creationId xmlns:a16="http://schemas.microsoft.com/office/drawing/2014/main" id="{B8E90604-A1B0-8D83-A746-21268CE19EFF}"/>
                  </a:ext>
                </a:extLst>
              </p:cNvPr>
              <p:cNvGraphicFramePr>
                <a:graphicFrameLocks noGrp="1"/>
              </p:cNvGraphicFramePr>
              <p:nvPr>
                <p:extLst>
                  <p:ext uri="{D42A27DB-BD31-4B8C-83A1-F6EECF244321}">
                    <p14:modId xmlns:p14="http://schemas.microsoft.com/office/powerpoint/2010/main" val="2355618631"/>
                  </p:ext>
                </p:extLst>
              </p:nvPr>
            </p:nvGraphicFramePr>
            <p:xfrm>
              <a:off x="2738625" y="5130672"/>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endParaRPr lang="en-US"/>
                        </a:p>
                      </a:txBody>
                      <a:tcPr anchor="ctr">
                        <a:lnL>
                          <a:noFill/>
                        </a:lnL>
                        <a:lnR>
                          <a:noFill/>
                        </a:lnR>
                        <a:lnT>
                          <a:noFill/>
                        </a:lnT>
                        <a:lnB>
                          <a:noFill/>
                        </a:lnB>
                        <a:blipFill>
                          <a:blip r:embed="rId2"/>
                          <a:stretch>
                            <a:fillRect l="-195918" r="-195918" b="-3846"/>
                          </a:stretch>
                        </a:blipFill>
                      </a:tcPr>
                    </a:tc>
                    <a:tc>
                      <a:txBody>
                        <a:bodyPr/>
                        <a:lstStyle/>
                        <a:p>
                          <a:endParaRPr lang="en-US"/>
                        </a:p>
                      </a:txBody>
                      <a:tcPr anchor="ctr">
                        <a:lnL>
                          <a:noFill/>
                        </a:lnL>
                        <a:lnR>
                          <a:noFill/>
                        </a:lnR>
                        <a:lnT>
                          <a:noFill/>
                        </a:lnT>
                        <a:lnB>
                          <a:noFill/>
                        </a:lnB>
                        <a:blipFill>
                          <a:blip r:embed="rId2"/>
                          <a:stretch>
                            <a:fillRect l="-302083" r="-100000" b="-3846"/>
                          </a:stretch>
                        </a:blipFill>
                      </a:tcPr>
                    </a:tc>
                    <a:tc>
                      <a:txBody>
                        <a:bodyPr/>
                        <a:lstStyle/>
                        <a:p>
                          <a:endParaRPr lang="en-US"/>
                        </a:p>
                      </a:txBody>
                      <a:tcPr anchor="ctr">
                        <a:lnL>
                          <a:noFill/>
                        </a:lnL>
                        <a:lnR>
                          <a:noFill/>
                        </a:lnR>
                        <a:lnT>
                          <a:noFill/>
                        </a:lnT>
                        <a:lnB>
                          <a:noFill/>
                        </a:lnB>
                        <a:blipFill>
                          <a:blip r:embed="rId2"/>
                          <a:stretch>
                            <a:fillRect l="-402083" b="-3846"/>
                          </a:stretch>
                        </a:blipFill>
                      </a:tcPr>
                    </a:tc>
                    <a:extLst>
                      <a:ext uri="{0D108BD9-81ED-4DB2-BD59-A6C34878D82A}">
                        <a16:rowId xmlns:a16="http://schemas.microsoft.com/office/drawing/2014/main" val="2837436660"/>
                      </a:ext>
                    </a:extLst>
                  </a:tr>
                </a:tbl>
              </a:graphicData>
            </a:graphic>
          </p:graphicFrame>
        </mc:Fallback>
      </mc:AlternateContent>
      <p:grpSp>
        <p:nvGrpSpPr>
          <p:cNvPr id="8" name="Group 7">
            <a:extLst>
              <a:ext uri="{FF2B5EF4-FFF2-40B4-BE49-F238E27FC236}">
                <a16:creationId xmlns:a16="http://schemas.microsoft.com/office/drawing/2014/main" id="{68619C47-7D07-DDFA-19D7-E4142D0F4655}"/>
              </a:ext>
            </a:extLst>
          </p:cNvPr>
          <p:cNvGrpSpPr/>
          <p:nvPr/>
        </p:nvGrpSpPr>
        <p:grpSpPr>
          <a:xfrm>
            <a:off x="968828" y="3144555"/>
            <a:ext cx="4959118" cy="2364301"/>
            <a:chOff x="1231986" y="3449466"/>
            <a:chExt cx="6615523" cy="3154005"/>
          </a:xfrm>
        </p:grpSpPr>
        <p:sp>
          <p:nvSpPr>
            <p:cNvPr id="9" name="Rectangle 8">
              <a:extLst>
                <a:ext uri="{FF2B5EF4-FFF2-40B4-BE49-F238E27FC236}">
                  <a16:creationId xmlns:a16="http://schemas.microsoft.com/office/drawing/2014/main" id="{09254577-2320-A170-59A7-A9888761E254}"/>
                </a:ext>
              </a:extLst>
            </p:cNvPr>
            <p:cNvSpPr/>
            <p:nvPr/>
          </p:nvSpPr>
          <p:spPr>
            <a:xfrm>
              <a:off x="2792478" y="3905851"/>
              <a:ext cx="5055031" cy="26976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1D686A-3B5E-1F48-FEAE-8137304625CF}"/>
                </a:ext>
              </a:extLst>
            </p:cNvPr>
            <p:cNvSpPr txBox="1"/>
            <p:nvPr/>
          </p:nvSpPr>
          <p:spPr>
            <a:xfrm>
              <a:off x="1295446" y="3946161"/>
              <a:ext cx="1531797" cy="410578"/>
            </a:xfrm>
            <a:prstGeom prst="rect">
              <a:avLst/>
            </a:prstGeom>
            <a:noFill/>
          </p:spPr>
          <p:txBody>
            <a:bodyPr wrap="none" rtlCol="0">
              <a:spAutoFit/>
            </a:bodyPr>
            <a:lstStyle/>
            <a:p>
              <a:pPr algn="r"/>
              <a:r>
                <a:rPr lang="en-US" sz="1400" b="1" dirty="0"/>
                <a:t>Switzerland</a:t>
              </a:r>
            </a:p>
          </p:txBody>
        </p:sp>
        <p:sp>
          <p:nvSpPr>
            <p:cNvPr id="11" name="TextBox 10">
              <a:extLst>
                <a:ext uri="{FF2B5EF4-FFF2-40B4-BE49-F238E27FC236}">
                  <a16:creationId xmlns:a16="http://schemas.microsoft.com/office/drawing/2014/main" id="{F147DBFC-A2D4-8B4D-14A8-2054A3B33D16}"/>
                </a:ext>
              </a:extLst>
            </p:cNvPr>
            <p:cNvSpPr txBox="1"/>
            <p:nvPr/>
          </p:nvSpPr>
          <p:spPr>
            <a:xfrm>
              <a:off x="1231986" y="4393166"/>
              <a:ext cx="1604246" cy="410578"/>
            </a:xfrm>
            <a:prstGeom prst="rect">
              <a:avLst/>
            </a:prstGeom>
            <a:noFill/>
          </p:spPr>
          <p:txBody>
            <a:bodyPr wrap="none" rtlCol="0">
              <a:spAutoFit/>
            </a:bodyPr>
            <a:lstStyle/>
            <a:p>
              <a:pPr algn="r"/>
              <a:r>
                <a:rPr lang="en-US" sz="1400" b="1" dirty="0"/>
                <a:t>Netherlands</a:t>
              </a:r>
            </a:p>
          </p:txBody>
        </p:sp>
        <p:sp>
          <p:nvSpPr>
            <p:cNvPr id="12" name="TextBox 11">
              <a:extLst>
                <a:ext uri="{FF2B5EF4-FFF2-40B4-BE49-F238E27FC236}">
                  <a16:creationId xmlns:a16="http://schemas.microsoft.com/office/drawing/2014/main" id="{330D1480-15E8-BD58-88EA-F037A76A7A67}"/>
                </a:ext>
              </a:extLst>
            </p:cNvPr>
            <p:cNvSpPr txBox="1"/>
            <p:nvPr/>
          </p:nvSpPr>
          <p:spPr>
            <a:xfrm>
              <a:off x="1747765" y="4811363"/>
              <a:ext cx="988295" cy="410578"/>
            </a:xfrm>
            <a:prstGeom prst="rect">
              <a:avLst/>
            </a:prstGeom>
            <a:noFill/>
          </p:spPr>
          <p:txBody>
            <a:bodyPr wrap="none" rtlCol="0">
              <a:spAutoFit/>
            </a:bodyPr>
            <a:lstStyle/>
            <a:p>
              <a:pPr algn="r"/>
              <a:r>
                <a:rPr lang="en-US" sz="1400" b="1" dirty="0"/>
                <a:t>France</a:t>
              </a:r>
            </a:p>
          </p:txBody>
        </p:sp>
        <p:sp>
          <p:nvSpPr>
            <p:cNvPr id="13" name="TextBox 12">
              <a:extLst>
                <a:ext uri="{FF2B5EF4-FFF2-40B4-BE49-F238E27FC236}">
                  <a16:creationId xmlns:a16="http://schemas.microsoft.com/office/drawing/2014/main" id="{B05FFD37-417B-C048-FB3C-CC95FF1312EA}"/>
                </a:ext>
              </a:extLst>
            </p:cNvPr>
            <p:cNvSpPr txBox="1"/>
            <p:nvPr/>
          </p:nvSpPr>
          <p:spPr>
            <a:xfrm>
              <a:off x="2076728" y="6093841"/>
              <a:ext cx="699010" cy="410578"/>
            </a:xfrm>
            <a:prstGeom prst="rect">
              <a:avLst/>
            </a:prstGeom>
            <a:noFill/>
          </p:spPr>
          <p:txBody>
            <a:bodyPr wrap="square" rtlCol="0">
              <a:spAutoFit/>
            </a:bodyPr>
            <a:lstStyle/>
            <a:p>
              <a:pPr algn="r"/>
              <a:r>
                <a:rPr lang="en-US" sz="1400" b="1" dirty="0"/>
                <a:t>UK</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76638F1-98BA-7D27-FE9E-D55E3BBF0012}"/>
                    </a:ext>
                  </a:extLst>
                </p:cNvPr>
                <p:cNvSpPr txBox="1"/>
                <p:nvPr/>
              </p:nvSpPr>
              <p:spPr>
                <a:xfrm>
                  <a:off x="2009115" y="5527547"/>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14" name="TextBox 13">
                  <a:extLst>
                    <a:ext uri="{FF2B5EF4-FFF2-40B4-BE49-F238E27FC236}">
                      <a16:creationId xmlns:a16="http://schemas.microsoft.com/office/drawing/2014/main" id="{776638F1-98BA-7D27-FE9E-D55E3BBF0012}"/>
                    </a:ext>
                  </a:extLst>
                </p:cNvPr>
                <p:cNvSpPr txBox="1">
                  <a:spLocks noRot="1" noChangeAspect="1" noMove="1" noResize="1" noEditPoints="1" noAdjustHandles="1" noChangeArrowheads="1" noChangeShapeType="1" noTextEdit="1"/>
                </p:cNvSpPr>
                <p:nvPr/>
              </p:nvSpPr>
              <p:spPr>
                <a:xfrm>
                  <a:off x="2009115" y="5527547"/>
                  <a:ext cx="699010" cy="646331"/>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E512742-92A1-18CC-0FC5-573EF0419500}"/>
                </a:ext>
              </a:extLst>
            </p:cNvPr>
            <p:cNvSpPr txBox="1"/>
            <p:nvPr/>
          </p:nvSpPr>
          <p:spPr>
            <a:xfrm>
              <a:off x="7043361" y="3481155"/>
              <a:ext cx="759569" cy="410578"/>
            </a:xfrm>
            <a:prstGeom prst="rect">
              <a:avLst/>
            </a:prstGeom>
            <a:noFill/>
          </p:spPr>
          <p:txBody>
            <a:bodyPr wrap="none" rtlCol="0">
              <a:spAutoFit/>
            </a:bodyPr>
            <a:lstStyle/>
            <a:p>
              <a:r>
                <a:rPr lang="en-US" sz="1400" b="1" dirty="0"/>
                <a:t>2022</a:t>
              </a:r>
            </a:p>
          </p:txBody>
        </p:sp>
        <p:sp>
          <p:nvSpPr>
            <p:cNvPr id="16" name="TextBox 15">
              <a:extLst>
                <a:ext uri="{FF2B5EF4-FFF2-40B4-BE49-F238E27FC236}">
                  <a16:creationId xmlns:a16="http://schemas.microsoft.com/office/drawing/2014/main" id="{8F992BC3-9169-0BBA-316A-7E57EC6C06CA}"/>
                </a:ext>
              </a:extLst>
            </p:cNvPr>
            <p:cNvSpPr txBox="1"/>
            <p:nvPr/>
          </p:nvSpPr>
          <p:spPr>
            <a:xfrm>
              <a:off x="6170108" y="3481155"/>
              <a:ext cx="759569" cy="410578"/>
            </a:xfrm>
            <a:prstGeom prst="rect">
              <a:avLst/>
            </a:prstGeom>
            <a:noFill/>
          </p:spPr>
          <p:txBody>
            <a:bodyPr wrap="none" rtlCol="0">
              <a:spAutoFit/>
            </a:bodyPr>
            <a:lstStyle/>
            <a:p>
              <a:r>
                <a:rPr lang="en-US" sz="1400" b="1" dirty="0"/>
                <a:t>2021</a:t>
              </a:r>
            </a:p>
          </p:txBody>
        </p:sp>
        <p:sp>
          <p:nvSpPr>
            <p:cNvPr id="17" name="TextBox 16">
              <a:extLst>
                <a:ext uri="{FF2B5EF4-FFF2-40B4-BE49-F238E27FC236}">
                  <a16:creationId xmlns:a16="http://schemas.microsoft.com/office/drawing/2014/main" id="{468D1AA2-A587-8904-193D-72214363F8CF}"/>
                </a:ext>
              </a:extLst>
            </p:cNvPr>
            <p:cNvSpPr txBox="1"/>
            <p:nvPr/>
          </p:nvSpPr>
          <p:spPr>
            <a:xfrm>
              <a:off x="5296856" y="3466387"/>
              <a:ext cx="759569" cy="410578"/>
            </a:xfrm>
            <a:prstGeom prst="rect">
              <a:avLst/>
            </a:prstGeom>
            <a:noFill/>
          </p:spPr>
          <p:txBody>
            <a:bodyPr wrap="none" rtlCol="0">
              <a:spAutoFit/>
            </a:bodyPr>
            <a:lstStyle/>
            <a:p>
              <a:r>
                <a:rPr lang="en-US" sz="1400" b="1" dirty="0"/>
                <a:t>2020</a:t>
              </a:r>
            </a:p>
          </p:txBody>
        </p:sp>
        <p:sp>
          <p:nvSpPr>
            <p:cNvPr id="18" name="TextBox 17">
              <a:extLst>
                <a:ext uri="{FF2B5EF4-FFF2-40B4-BE49-F238E27FC236}">
                  <a16:creationId xmlns:a16="http://schemas.microsoft.com/office/drawing/2014/main" id="{A502BAE1-9050-7027-35D1-4FBB6FA5DE03}"/>
                </a:ext>
              </a:extLst>
            </p:cNvPr>
            <p:cNvSpPr txBox="1"/>
            <p:nvPr/>
          </p:nvSpPr>
          <p:spPr>
            <a:xfrm>
              <a:off x="4504119" y="3466570"/>
              <a:ext cx="759569" cy="410578"/>
            </a:xfrm>
            <a:prstGeom prst="rect">
              <a:avLst/>
            </a:prstGeom>
            <a:noFill/>
          </p:spPr>
          <p:txBody>
            <a:bodyPr wrap="none" rtlCol="0">
              <a:spAutoFit/>
            </a:bodyPr>
            <a:lstStyle/>
            <a:p>
              <a:r>
                <a:rPr lang="en-US" sz="1400" b="1" dirty="0"/>
                <a:t>2019</a:t>
              </a:r>
            </a:p>
          </p:txBody>
        </p:sp>
        <p:sp>
          <p:nvSpPr>
            <p:cNvPr id="19" name="TextBox 18">
              <a:extLst>
                <a:ext uri="{FF2B5EF4-FFF2-40B4-BE49-F238E27FC236}">
                  <a16:creationId xmlns:a16="http://schemas.microsoft.com/office/drawing/2014/main" id="{D5DD91C2-364C-A8D2-CA16-1985A8F31F8A}"/>
                </a:ext>
              </a:extLst>
            </p:cNvPr>
            <p:cNvSpPr txBox="1"/>
            <p:nvPr/>
          </p:nvSpPr>
          <p:spPr>
            <a:xfrm>
              <a:off x="3682405" y="3481155"/>
              <a:ext cx="759569" cy="410578"/>
            </a:xfrm>
            <a:prstGeom prst="rect">
              <a:avLst/>
            </a:prstGeom>
            <a:noFill/>
          </p:spPr>
          <p:txBody>
            <a:bodyPr wrap="none" rtlCol="0">
              <a:spAutoFit/>
            </a:bodyPr>
            <a:lstStyle/>
            <a:p>
              <a:r>
                <a:rPr lang="en-US" sz="1400" b="1" dirty="0"/>
                <a:t>2018</a:t>
              </a:r>
            </a:p>
          </p:txBody>
        </p:sp>
        <p:sp>
          <p:nvSpPr>
            <p:cNvPr id="20" name="TextBox 19">
              <a:extLst>
                <a:ext uri="{FF2B5EF4-FFF2-40B4-BE49-F238E27FC236}">
                  <a16:creationId xmlns:a16="http://schemas.microsoft.com/office/drawing/2014/main" id="{209003E9-0111-0DCC-6F0C-F73436938703}"/>
                </a:ext>
              </a:extLst>
            </p:cNvPr>
            <p:cNvSpPr txBox="1"/>
            <p:nvPr/>
          </p:nvSpPr>
          <p:spPr>
            <a:xfrm>
              <a:off x="2984855" y="3449466"/>
              <a:ext cx="494095" cy="410578"/>
            </a:xfrm>
            <a:prstGeom prst="rect">
              <a:avLst/>
            </a:prstGeom>
            <a:noFill/>
          </p:spPr>
          <p:txBody>
            <a:bodyPr wrap="square" rtlCol="0">
              <a:spAutoFit/>
            </a:bodyPr>
            <a:lstStyle/>
            <a:p>
              <a:r>
                <a:rPr lang="en-US" sz="1400" dirty="0"/>
                <a:t>…</a:t>
              </a:r>
            </a:p>
          </p:txBody>
        </p:sp>
        <p:sp>
          <p:nvSpPr>
            <p:cNvPr id="21" name="TextBox 20">
              <a:extLst>
                <a:ext uri="{FF2B5EF4-FFF2-40B4-BE49-F238E27FC236}">
                  <a16:creationId xmlns:a16="http://schemas.microsoft.com/office/drawing/2014/main" id="{35C0A690-D0AD-301A-414B-D60717C02A11}"/>
                </a:ext>
              </a:extLst>
            </p:cNvPr>
            <p:cNvSpPr txBox="1"/>
            <p:nvPr/>
          </p:nvSpPr>
          <p:spPr>
            <a:xfrm>
              <a:off x="2988506" y="3906537"/>
              <a:ext cx="511586" cy="410578"/>
            </a:xfrm>
            <a:prstGeom prst="rect">
              <a:avLst/>
            </a:prstGeom>
            <a:noFill/>
          </p:spPr>
          <p:txBody>
            <a:bodyPr wrap="square" rtlCol="0">
              <a:spAutoFit/>
            </a:bodyPr>
            <a:lstStyle/>
            <a:p>
              <a:r>
                <a:rPr lang="en-US" sz="1400" dirty="0"/>
                <a:t>…</a:t>
              </a:r>
            </a:p>
          </p:txBody>
        </p:sp>
        <p:sp>
          <p:nvSpPr>
            <p:cNvPr id="22" name="TextBox 21">
              <a:extLst>
                <a:ext uri="{FF2B5EF4-FFF2-40B4-BE49-F238E27FC236}">
                  <a16:creationId xmlns:a16="http://schemas.microsoft.com/office/drawing/2014/main" id="{9FD3E5E7-9F4D-703E-934F-199C2C9BA7E0}"/>
                </a:ext>
              </a:extLst>
            </p:cNvPr>
            <p:cNvSpPr txBox="1"/>
            <p:nvPr/>
          </p:nvSpPr>
          <p:spPr>
            <a:xfrm>
              <a:off x="2984855" y="4344489"/>
              <a:ext cx="542967" cy="410578"/>
            </a:xfrm>
            <a:prstGeom prst="rect">
              <a:avLst/>
            </a:prstGeom>
            <a:noFill/>
          </p:spPr>
          <p:txBody>
            <a:bodyPr wrap="square" rtlCol="0">
              <a:spAutoFit/>
            </a:bodyPr>
            <a:lstStyle/>
            <a:p>
              <a:r>
                <a:rPr lang="en-US" sz="1400" dirty="0"/>
                <a:t>…</a:t>
              </a:r>
            </a:p>
          </p:txBody>
        </p:sp>
        <p:sp>
          <p:nvSpPr>
            <p:cNvPr id="23" name="TextBox 22">
              <a:extLst>
                <a:ext uri="{FF2B5EF4-FFF2-40B4-BE49-F238E27FC236}">
                  <a16:creationId xmlns:a16="http://schemas.microsoft.com/office/drawing/2014/main" id="{5FEC8D0C-4CD8-C9D9-ED5B-9465920D8C4A}"/>
                </a:ext>
              </a:extLst>
            </p:cNvPr>
            <p:cNvSpPr txBox="1"/>
            <p:nvPr/>
          </p:nvSpPr>
          <p:spPr>
            <a:xfrm>
              <a:off x="2988506" y="4755067"/>
              <a:ext cx="511586" cy="410578"/>
            </a:xfrm>
            <a:prstGeom prst="rect">
              <a:avLst/>
            </a:prstGeom>
            <a:noFill/>
          </p:spPr>
          <p:txBody>
            <a:bodyPr wrap="square" rtlCol="0">
              <a:spAutoFit/>
            </a:bodyPr>
            <a:lstStyle/>
            <a:p>
              <a:r>
                <a:rPr lang="en-US" sz="1400" dirty="0"/>
                <a:t>…</a:t>
              </a:r>
            </a:p>
          </p:txBody>
        </p:sp>
        <p:sp>
          <p:nvSpPr>
            <p:cNvPr id="24" name="TextBox 23">
              <a:extLst>
                <a:ext uri="{FF2B5EF4-FFF2-40B4-BE49-F238E27FC236}">
                  <a16:creationId xmlns:a16="http://schemas.microsoft.com/office/drawing/2014/main" id="{98DCD21A-D7E2-C906-16A4-69E9B80F5662}"/>
                </a:ext>
              </a:extLst>
            </p:cNvPr>
            <p:cNvSpPr txBox="1"/>
            <p:nvPr/>
          </p:nvSpPr>
          <p:spPr>
            <a:xfrm>
              <a:off x="2988506" y="6016905"/>
              <a:ext cx="462916" cy="410578"/>
            </a:xfrm>
            <a:prstGeom prst="rect">
              <a:avLst/>
            </a:prstGeom>
            <a:noFill/>
          </p:spPr>
          <p:txBody>
            <a:bodyPr wrap="square" rtlCol="0">
              <a:spAutoFit/>
            </a:bodyPr>
            <a:lstStyle/>
            <a:p>
              <a:r>
                <a:rPr lang="en-US" sz="14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A5E248F-1534-ED0F-B721-AA35CB53C0C9}"/>
                    </a:ext>
                  </a:extLst>
                </p:cNvPr>
                <p:cNvSpPr txBox="1"/>
                <p:nvPr/>
              </p:nvSpPr>
              <p:spPr>
                <a:xfrm>
                  <a:off x="3661596" y="555796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BA5E248F-1534-ED0F-B721-AA35CB53C0C9}"/>
                    </a:ext>
                  </a:extLst>
                </p:cNvPr>
                <p:cNvSpPr txBox="1">
                  <a:spLocks noRot="1" noChangeAspect="1" noMove="1" noResize="1" noEditPoints="1" noAdjustHandles="1" noChangeArrowheads="1" noChangeShapeType="1" noTextEdit="1"/>
                </p:cNvSpPr>
                <p:nvPr/>
              </p:nvSpPr>
              <p:spPr>
                <a:xfrm>
                  <a:off x="3661596" y="5557963"/>
                  <a:ext cx="69901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8573009-8A74-075D-453F-3ED78F55F5EE}"/>
                    </a:ext>
                  </a:extLst>
                </p:cNvPr>
                <p:cNvSpPr txBox="1"/>
                <p:nvPr/>
              </p:nvSpPr>
              <p:spPr>
                <a:xfrm>
                  <a:off x="6878479" y="555527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26" name="TextBox 25">
                  <a:extLst>
                    <a:ext uri="{FF2B5EF4-FFF2-40B4-BE49-F238E27FC236}">
                      <a16:creationId xmlns:a16="http://schemas.microsoft.com/office/drawing/2014/main" id="{08573009-8A74-075D-453F-3ED78F55F5EE}"/>
                    </a:ext>
                  </a:extLst>
                </p:cNvPr>
                <p:cNvSpPr txBox="1">
                  <a:spLocks noRot="1" noChangeAspect="1" noMove="1" noResize="1" noEditPoints="1" noAdjustHandles="1" noChangeArrowheads="1" noChangeShapeType="1" noTextEdit="1"/>
                </p:cNvSpPr>
                <p:nvPr/>
              </p:nvSpPr>
              <p:spPr>
                <a:xfrm>
                  <a:off x="6878479" y="5555273"/>
                  <a:ext cx="699010" cy="646331"/>
                </a:xfrm>
                <a:prstGeom prst="rect">
                  <a:avLst/>
                </a:prstGeom>
                <a:blipFill>
                  <a:blip r:embed="rId5"/>
                  <a:stretch>
                    <a:fillRect/>
                  </a:stretch>
                </a:blipFill>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3FD67D7C-E04F-A172-8BD1-F730B3E4737C}"/>
                </a:ext>
              </a:extLst>
            </p:cNvPr>
            <p:cNvSpPr/>
            <p:nvPr/>
          </p:nvSpPr>
          <p:spPr>
            <a:xfrm>
              <a:off x="5217779" y="6043237"/>
              <a:ext cx="245233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Brace 27">
            <a:extLst>
              <a:ext uri="{FF2B5EF4-FFF2-40B4-BE49-F238E27FC236}">
                <a16:creationId xmlns:a16="http://schemas.microsoft.com/office/drawing/2014/main" id="{AE22D6A9-BBF3-3E32-4314-7EC96E674EFE}"/>
              </a:ext>
            </a:extLst>
          </p:cNvPr>
          <p:cNvSpPr/>
          <p:nvPr/>
        </p:nvSpPr>
        <p:spPr>
          <a:xfrm>
            <a:off x="6096000" y="3429000"/>
            <a:ext cx="885371" cy="1640155"/>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453E64B0-A0D1-A1B2-1DED-99BE7BAF97C6}"/>
              </a:ext>
            </a:extLst>
          </p:cNvPr>
          <p:cNvSpPr txBox="1"/>
          <p:nvPr/>
        </p:nvSpPr>
        <p:spPr>
          <a:xfrm>
            <a:off x="6946506" y="3606589"/>
            <a:ext cx="4968394" cy="1328023"/>
          </a:xfrm>
          <a:prstGeom prst="roundRect">
            <a:avLst/>
          </a:prstGeom>
          <a:solidFill>
            <a:schemeClr val="bg1">
              <a:lumMod val="95000"/>
            </a:schemeClr>
          </a:solidFill>
          <a:ln w="19050">
            <a:solidFill>
              <a:schemeClr val="accent1"/>
            </a:solidFill>
          </a:ln>
        </p:spPr>
        <p:txBody>
          <a:bodyPr wrap="square" rtlCol="0">
            <a:spAutoFit/>
          </a:bodyPr>
          <a:lstStyle/>
          <a:p>
            <a:r>
              <a:rPr lang="en-US" sz="2400" b="1" dirty="0">
                <a:solidFill>
                  <a:schemeClr val="accent1"/>
                </a:solidFill>
              </a:rPr>
              <a:t>Strategy:  </a:t>
            </a:r>
            <a:r>
              <a:rPr lang="en-US" sz="2400" dirty="0">
                <a:solidFill>
                  <a:schemeClr val="accent1"/>
                </a:solidFill>
              </a:rPr>
              <a:t>approximate the UK’s pre-2020 trajectory using a linear combination of other EU countries.</a:t>
            </a:r>
          </a:p>
        </p:txBody>
      </p:sp>
      <p:sp>
        <p:nvSpPr>
          <p:cNvPr id="31" name="TextBox 30">
            <a:extLst>
              <a:ext uri="{FF2B5EF4-FFF2-40B4-BE49-F238E27FC236}">
                <a16:creationId xmlns:a16="http://schemas.microsoft.com/office/drawing/2014/main" id="{2A3D3945-20A5-BF2A-BB98-CCF5E5C25656}"/>
              </a:ext>
            </a:extLst>
          </p:cNvPr>
          <p:cNvSpPr txBox="1"/>
          <p:nvPr/>
        </p:nvSpPr>
        <p:spPr>
          <a:xfrm>
            <a:off x="7558475" y="5022989"/>
            <a:ext cx="4580996" cy="707886"/>
          </a:xfrm>
          <a:prstGeom prst="rect">
            <a:avLst/>
          </a:prstGeom>
          <a:noFill/>
        </p:spPr>
        <p:txBody>
          <a:bodyPr wrap="square">
            <a:spAutoFit/>
          </a:bodyPr>
          <a:lstStyle/>
          <a:p>
            <a:r>
              <a:rPr lang="en-US" sz="2000" dirty="0">
                <a:solidFill>
                  <a:schemeClr val="accent1"/>
                </a:solidFill>
              </a:rPr>
              <a:t>Use that to predict the UK’s post-2020 trajectory if Brexit hadn’t happened.</a:t>
            </a:r>
          </a:p>
        </p:txBody>
      </p:sp>
    </p:spTree>
    <p:extLst>
      <p:ext uri="{BB962C8B-B14F-4D97-AF65-F5344CB8AC3E}">
        <p14:creationId xmlns:p14="http://schemas.microsoft.com/office/powerpoint/2010/main" val="1433069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C780-9A7D-0358-2D76-03AC1976E6F8}"/>
              </a:ext>
            </a:extLst>
          </p:cNvPr>
          <p:cNvSpPr>
            <a:spLocks noGrp="1"/>
          </p:cNvSpPr>
          <p:nvPr>
            <p:ph type="title"/>
          </p:nvPr>
        </p:nvSpPr>
        <p:spPr/>
        <p:txBody>
          <a:bodyPr/>
          <a:lstStyle/>
          <a:p>
            <a:r>
              <a:rPr lang="en-US" dirty="0"/>
              <a:t>Recap and looking ahead</a:t>
            </a:r>
          </a:p>
        </p:txBody>
      </p:sp>
      <p:sp>
        <p:nvSpPr>
          <p:cNvPr id="3" name="Text Placeholder 2">
            <a:extLst>
              <a:ext uri="{FF2B5EF4-FFF2-40B4-BE49-F238E27FC236}">
                <a16:creationId xmlns:a16="http://schemas.microsoft.com/office/drawing/2014/main" id="{96B431F4-3F83-0904-EA8A-910A7D4EAE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1762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DED8-CC24-82C5-3802-EFDACD90D1CF}"/>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10F37E57-EADB-B674-A07D-66793E3A2929}"/>
              </a:ext>
            </a:extLst>
          </p:cNvPr>
          <p:cNvSpPr>
            <a:spLocks noGrp="1"/>
          </p:cNvSpPr>
          <p:nvPr>
            <p:ph idx="1"/>
          </p:nvPr>
        </p:nvSpPr>
        <p:spPr>
          <a:xfrm>
            <a:off x="838200" y="1825625"/>
            <a:ext cx="11353800" cy="4351338"/>
          </a:xfrm>
        </p:spPr>
        <p:txBody>
          <a:bodyPr/>
          <a:lstStyle/>
          <a:p>
            <a:r>
              <a:rPr lang="en-US" dirty="0"/>
              <a:t>The problem of “what is the effect of Brexit” is an example of a very general set-up:</a:t>
            </a:r>
          </a:p>
          <a:p>
            <a:pPr lvl="1"/>
            <a:r>
              <a:rPr lang="en-US" b="1" dirty="0"/>
              <a:t>What data do we have?  </a:t>
            </a:r>
            <a:r>
              <a:rPr lang="en-US" dirty="0">
                <a:solidFill>
                  <a:schemeClr val="accent1"/>
                </a:solidFill>
              </a:rPr>
              <a:t>Panel data.  Some units treated sometimes.</a:t>
            </a:r>
          </a:p>
          <a:p>
            <a:pPr lvl="1"/>
            <a:r>
              <a:rPr lang="en-US" b="1" dirty="0"/>
              <a:t>What is our question? </a:t>
            </a:r>
            <a:r>
              <a:rPr lang="en-US" dirty="0">
                <a:solidFill>
                  <a:schemeClr val="accent1"/>
                </a:solidFill>
              </a:rPr>
              <a:t>What’s the effect of the treatment on the treated?</a:t>
            </a:r>
          </a:p>
          <a:p>
            <a:pPr lvl="1"/>
            <a:endParaRPr lang="en-US" dirty="0">
              <a:solidFill>
                <a:schemeClr val="accent1"/>
              </a:solidFill>
            </a:endParaRPr>
          </a:p>
          <a:p>
            <a:r>
              <a:rPr lang="en-US" b="1" i="1" dirty="0"/>
              <a:t>SO. MANY. EXAMPLES.</a:t>
            </a:r>
          </a:p>
          <a:p>
            <a:endParaRPr lang="en-US" dirty="0"/>
          </a:p>
          <a:p>
            <a:r>
              <a:rPr lang="en-US" dirty="0"/>
              <a:t>Three methods that we will talk about more:</a:t>
            </a:r>
          </a:p>
          <a:p>
            <a:pPr lvl="1"/>
            <a:r>
              <a:rPr lang="en-US" dirty="0">
                <a:solidFill>
                  <a:schemeClr val="accent1"/>
                </a:solidFill>
              </a:rPr>
              <a:t>Diff-in-diff; Matrix Completion; Synthetic controls</a:t>
            </a:r>
          </a:p>
        </p:txBody>
      </p:sp>
    </p:spTree>
    <p:extLst>
      <p:ext uri="{BB962C8B-B14F-4D97-AF65-F5344CB8AC3E}">
        <p14:creationId xmlns:p14="http://schemas.microsoft.com/office/powerpoint/2010/main" val="392088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2F21-0E83-39A3-239B-455A05D182E6}"/>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7F362209-607B-5AAD-7DE5-905DBA30AD50}"/>
              </a:ext>
            </a:extLst>
          </p:cNvPr>
          <p:cNvSpPr>
            <a:spLocks noGrp="1"/>
          </p:cNvSpPr>
          <p:nvPr>
            <p:ph idx="1"/>
          </p:nvPr>
        </p:nvSpPr>
        <p:spPr/>
        <p:txBody>
          <a:bodyPr/>
          <a:lstStyle/>
          <a:p>
            <a:r>
              <a:rPr lang="en-US" dirty="0"/>
              <a:t>Difference-in-differences!</a:t>
            </a:r>
          </a:p>
        </p:txBody>
      </p:sp>
      <p:grpSp>
        <p:nvGrpSpPr>
          <p:cNvPr id="18" name="Group 17">
            <a:extLst>
              <a:ext uri="{FF2B5EF4-FFF2-40B4-BE49-F238E27FC236}">
                <a16:creationId xmlns:a16="http://schemas.microsoft.com/office/drawing/2014/main" id="{3C77BCE7-3187-DAC8-8A0B-F3ED6E85117B}"/>
              </a:ext>
            </a:extLst>
          </p:cNvPr>
          <p:cNvGrpSpPr/>
          <p:nvPr/>
        </p:nvGrpSpPr>
        <p:grpSpPr>
          <a:xfrm>
            <a:off x="1023005" y="1944838"/>
            <a:ext cx="10145989" cy="4649637"/>
            <a:chOff x="1413295" y="1843238"/>
            <a:chExt cx="10557003" cy="4837994"/>
          </a:xfrm>
        </p:grpSpPr>
        <p:cxnSp>
          <p:nvCxnSpPr>
            <p:cNvPr id="4" name="Straight Arrow Connector 3">
              <a:extLst>
                <a:ext uri="{FF2B5EF4-FFF2-40B4-BE49-F238E27FC236}">
                  <a16:creationId xmlns:a16="http://schemas.microsoft.com/office/drawing/2014/main" id="{C48347B5-E062-D645-9E45-DBBD7A135933}"/>
                </a:ext>
              </a:extLst>
            </p:cNvPr>
            <p:cNvCxnSpPr/>
            <p:nvPr/>
          </p:nvCxnSpPr>
          <p:spPr>
            <a:xfrm>
              <a:off x="2536166" y="6003985"/>
              <a:ext cx="7315200"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ADC494E4-A9D8-2380-8453-57F7EDFB5DC9}"/>
                </a:ext>
              </a:extLst>
            </p:cNvPr>
            <p:cNvCxnSpPr>
              <a:cxnSpLocks/>
            </p:cNvCxnSpPr>
            <p:nvPr/>
          </p:nvCxnSpPr>
          <p:spPr>
            <a:xfrm flipV="1">
              <a:off x="2536166" y="3640347"/>
              <a:ext cx="0" cy="236363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D1BE4FC-EC94-1367-8AFF-33BDB22C02A2}"/>
                </a:ext>
              </a:extLst>
            </p:cNvPr>
            <p:cNvSpPr txBox="1"/>
            <p:nvPr/>
          </p:nvSpPr>
          <p:spPr>
            <a:xfrm>
              <a:off x="9182593" y="6051896"/>
              <a:ext cx="668773" cy="369332"/>
            </a:xfrm>
            <a:prstGeom prst="rect">
              <a:avLst/>
            </a:prstGeom>
            <a:noFill/>
          </p:spPr>
          <p:txBody>
            <a:bodyPr wrap="none" rtlCol="0">
              <a:spAutoFit/>
            </a:bodyPr>
            <a:lstStyle/>
            <a:p>
              <a:r>
                <a:rPr lang="en-US" dirty="0">
                  <a:solidFill>
                    <a:schemeClr val="accent1"/>
                  </a:solidFill>
                </a:rPr>
                <a:t>Time</a:t>
              </a:r>
            </a:p>
          </p:txBody>
        </p:sp>
        <p:sp>
          <p:nvSpPr>
            <p:cNvPr id="7" name="TextBox 6">
              <a:extLst>
                <a:ext uri="{FF2B5EF4-FFF2-40B4-BE49-F238E27FC236}">
                  <a16:creationId xmlns:a16="http://schemas.microsoft.com/office/drawing/2014/main" id="{DCF532D2-FF6E-9550-2166-A89D44D3DC2C}"/>
                </a:ext>
              </a:extLst>
            </p:cNvPr>
            <p:cNvSpPr txBox="1"/>
            <p:nvPr/>
          </p:nvSpPr>
          <p:spPr>
            <a:xfrm>
              <a:off x="1413295" y="3730139"/>
              <a:ext cx="1122871" cy="369332"/>
            </a:xfrm>
            <a:prstGeom prst="rect">
              <a:avLst/>
            </a:prstGeom>
            <a:noFill/>
          </p:spPr>
          <p:txBody>
            <a:bodyPr wrap="none" rtlCol="0">
              <a:spAutoFit/>
            </a:bodyPr>
            <a:lstStyle/>
            <a:p>
              <a:r>
                <a:rPr lang="en-US" dirty="0">
                  <a:solidFill>
                    <a:schemeClr val="accent1"/>
                  </a:solidFill>
                </a:rPr>
                <a:t>Outcome</a:t>
              </a:r>
            </a:p>
          </p:txBody>
        </p:sp>
        <p:sp>
          <p:nvSpPr>
            <p:cNvPr id="8" name="TextBox 7">
              <a:extLst>
                <a:ext uri="{FF2B5EF4-FFF2-40B4-BE49-F238E27FC236}">
                  <a16:creationId xmlns:a16="http://schemas.microsoft.com/office/drawing/2014/main" id="{D83362F8-383D-8E3C-1714-C681E7B1347D}"/>
                </a:ext>
              </a:extLst>
            </p:cNvPr>
            <p:cNvSpPr txBox="1"/>
            <p:nvPr/>
          </p:nvSpPr>
          <p:spPr>
            <a:xfrm>
              <a:off x="4960768" y="6311900"/>
              <a:ext cx="2465996" cy="369332"/>
            </a:xfrm>
            <a:prstGeom prst="rect">
              <a:avLst/>
            </a:prstGeom>
            <a:noFill/>
          </p:spPr>
          <p:txBody>
            <a:bodyPr wrap="none" rtlCol="0">
              <a:spAutoFit/>
            </a:bodyPr>
            <a:lstStyle/>
            <a:p>
              <a:r>
                <a:rPr lang="en-US" dirty="0">
                  <a:solidFill>
                    <a:schemeClr val="accent5"/>
                  </a:solidFill>
                </a:rPr>
                <a:t>Change for treated unit</a:t>
              </a:r>
            </a:p>
          </p:txBody>
        </p:sp>
        <p:cxnSp>
          <p:nvCxnSpPr>
            <p:cNvPr id="9" name="Straight Connector 8">
              <a:extLst>
                <a:ext uri="{FF2B5EF4-FFF2-40B4-BE49-F238E27FC236}">
                  <a16:creationId xmlns:a16="http://schemas.microsoft.com/office/drawing/2014/main" id="{3BEF97CC-6D26-E2B4-DFCC-C8A5FBEC134F}"/>
                </a:ext>
              </a:extLst>
            </p:cNvPr>
            <p:cNvCxnSpPr>
              <a:stCxn id="8" idx="0"/>
            </p:cNvCxnSpPr>
            <p:nvPr/>
          </p:nvCxnSpPr>
          <p:spPr>
            <a:xfrm flipV="1">
              <a:off x="6193766" y="3429000"/>
              <a:ext cx="0" cy="2882900"/>
            </a:xfrm>
            <a:prstGeom prst="line">
              <a:avLst/>
            </a:prstGeom>
            <a:ln>
              <a:solidFill>
                <a:schemeClr val="accent5"/>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B9E471B-255C-5ADB-E5B1-847DFB670CBB}"/>
                </a:ext>
              </a:extLst>
            </p:cNvPr>
            <p:cNvCxnSpPr>
              <a:cxnSpLocks/>
            </p:cNvCxnSpPr>
            <p:nvPr/>
          </p:nvCxnSpPr>
          <p:spPr>
            <a:xfrm flipV="1">
              <a:off x="2536166" y="4822166"/>
              <a:ext cx="7315200" cy="78500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DEA653B-02DE-6F24-CB9F-89EB216E902D}"/>
                </a:ext>
              </a:extLst>
            </p:cNvPr>
            <p:cNvSpPr txBox="1"/>
            <p:nvPr/>
          </p:nvSpPr>
          <p:spPr>
            <a:xfrm>
              <a:off x="9875237" y="4591333"/>
              <a:ext cx="2095061" cy="461665"/>
            </a:xfrm>
            <a:prstGeom prst="rect">
              <a:avLst/>
            </a:prstGeom>
            <a:noFill/>
          </p:spPr>
          <p:txBody>
            <a:bodyPr wrap="none" rtlCol="0">
              <a:spAutoFit/>
            </a:bodyPr>
            <a:lstStyle/>
            <a:p>
              <a:r>
                <a:rPr lang="en-US" sz="2400" dirty="0">
                  <a:solidFill>
                    <a:schemeClr val="accent2"/>
                  </a:solidFill>
                </a:rPr>
                <a:t>Untreated unit</a:t>
              </a:r>
            </a:p>
          </p:txBody>
        </p:sp>
        <p:cxnSp>
          <p:nvCxnSpPr>
            <p:cNvPr id="12" name="Straight Connector 11">
              <a:extLst>
                <a:ext uri="{FF2B5EF4-FFF2-40B4-BE49-F238E27FC236}">
                  <a16:creationId xmlns:a16="http://schemas.microsoft.com/office/drawing/2014/main" id="{9B917330-8EC4-AF30-301C-C249A48A38B4}"/>
                </a:ext>
              </a:extLst>
            </p:cNvPr>
            <p:cNvCxnSpPr>
              <a:cxnSpLocks/>
            </p:cNvCxnSpPr>
            <p:nvPr/>
          </p:nvCxnSpPr>
          <p:spPr>
            <a:xfrm flipV="1">
              <a:off x="2512295" y="4649189"/>
              <a:ext cx="3681471" cy="451719"/>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5325E52-CBC4-581A-0072-4FBA73BB475B}"/>
                </a:ext>
              </a:extLst>
            </p:cNvPr>
            <p:cNvCxnSpPr>
              <a:cxnSpLocks/>
            </p:cNvCxnSpPr>
            <p:nvPr/>
          </p:nvCxnSpPr>
          <p:spPr>
            <a:xfrm flipV="1">
              <a:off x="6193766" y="2087503"/>
              <a:ext cx="3681471" cy="254328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8F812F7-2D4F-A07F-4ECB-887290C36BD9}"/>
                </a:ext>
              </a:extLst>
            </p:cNvPr>
            <p:cNvSpPr txBox="1"/>
            <p:nvPr/>
          </p:nvSpPr>
          <p:spPr>
            <a:xfrm>
              <a:off x="9875236" y="1843238"/>
              <a:ext cx="1749390" cy="461665"/>
            </a:xfrm>
            <a:prstGeom prst="rect">
              <a:avLst/>
            </a:prstGeom>
            <a:noFill/>
          </p:spPr>
          <p:txBody>
            <a:bodyPr wrap="none" rtlCol="0">
              <a:spAutoFit/>
            </a:bodyPr>
            <a:lstStyle/>
            <a:p>
              <a:r>
                <a:rPr lang="en-US" sz="2400" dirty="0">
                  <a:solidFill>
                    <a:schemeClr val="accent6"/>
                  </a:solidFill>
                </a:rPr>
                <a:t>Treated unit</a:t>
              </a:r>
            </a:p>
          </p:txBody>
        </p:sp>
        <p:sp>
          <p:nvSpPr>
            <p:cNvPr id="15" name="Up-Down Arrow 14">
              <a:extLst>
                <a:ext uri="{FF2B5EF4-FFF2-40B4-BE49-F238E27FC236}">
                  <a16:creationId xmlns:a16="http://schemas.microsoft.com/office/drawing/2014/main" id="{B15BA4F0-33D1-6570-B47E-DA5D9D4CA91F}"/>
                </a:ext>
              </a:extLst>
            </p:cNvPr>
            <p:cNvSpPr/>
            <p:nvPr/>
          </p:nvSpPr>
          <p:spPr>
            <a:xfrm>
              <a:off x="8342493" y="3071004"/>
              <a:ext cx="431289" cy="188210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a:extLst>
                <a:ext uri="{FF2B5EF4-FFF2-40B4-BE49-F238E27FC236}">
                  <a16:creationId xmlns:a16="http://schemas.microsoft.com/office/drawing/2014/main" id="{695D189B-249D-7353-84D7-4AE2FCE09376}"/>
                </a:ext>
              </a:extLst>
            </p:cNvPr>
            <p:cNvSpPr/>
            <p:nvPr/>
          </p:nvSpPr>
          <p:spPr>
            <a:xfrm>
              <a:off x="4201081" y="4893276"/>
              <a:ext cx="215621" cy="48777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A3003D7-7775-7493-1C86-98C00CF2BD28}"/>
                </a:ext>
              </a:extLst>
            </p:cNvPr>
            <p:cNvSpPr txBox="1"/>
            <p:nvPr/>
          </p:nvSpPr>
          <p:spPr>
            <a:xfrm>
              <a:off x="8996720" y="3033361"/>
              <a:ext cx="2973578" cy="1384995"/>
            </a:xfrm>
            <a:prstGeom prst="rect">
              <a:avLst/>
            </a:prstGeom>
            <a:noFill/>
          </p:spPr>
          <p:txBody>
            <a:bodyPr wrap="square" rtlCol="0">
              <a:spAutoFit/>
            </a:bodyPr>
            <a:lstStyle/>
            <a:p>
              <a:pPr algn="ctr"/>
              <a:r>
                <a:rPr lang="en-US" sz="2400" b="1" dirty="0">
                  <a:solidFill>
                    <a:schemeClr val="accent1"/>
                  </a:solidFill>
                </a:rPr>
                <a:t>These differences are different!  </a:t>
              </a:r>
            </a:p>
            <a:p>
              <a:pPr algn="ctr"/>
              <a:r>
                <a:rPr lang="en-US" dirty="0">
                  <a:solidFill>
                    <a:schemeClr val="accent1"/>
                  </a:solidFill>
                </a:rPr>
                <a:t>This suggests there is an effect.</a:t>
              </a:r>
            </a:p>
          </p:txBody>
        </p:sp>
      </p:grpSp>
    </p:spTree>
    <p:extLst>
      <p:ext uri="{BB962C8B-B14F-4D97-AF65-F5344CB8AC3E}">
        <p14:creationId xmlns:p14="http://schemas.microsoft.com/office/powerpoint/2010/main" val="38198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0EB9-8855-6AA6-B0C9-E83FD33E117B}"/>
              </a:ext>
            </a:extLst>
          </p:cNvPr>
          <p:cNvSpPr>
            <a:spLocks noGrp="1"/>
          </p:cNvSpPr>
          <p:nvPr>
            <p:ph type="title"/>
          </p:nvPr>
        </p:nvSpPr>
        <p:spPr/>
        <p:txBody>
          <a:bodyPr/>
          <a:lstStyle/>
          <a:p>
            <a:r>
              <a:rPr lang="en-US" dirty="0"/>
              <a:t>Exit ticket</a:t>
            </a:r>
          </a:p>
        </p:txBody>
      </p:sp>
      <p:pic>
        <p:nvPicPr>
          <p:cNvPr id="4" name="Picture 3">
            <a:extLst>
              <a:ext uri="{FF2B5EF4-FFF2-40B4-BE49-F238E27FC236}">
                <a16:creationId xmlns:a16="http://schemas.microsoft.com/office/drawing/2014/main" id="{30D56821-B36F-05BE-8C22-119BD426E006}"/>
              </a:ext>
            </a:extLst>
          </p:cNvPr>
          <p:cNvPicPr>
            <a:picLocks noChangeAspect="1"/>
          </p:cNvPicPr>
          <p:nvPr/>
        </p:nvPicPr>
        <p:blipFill>
          <a:blip r:embed="rId3"/>
          <a:stretch>
            <a:fillRect/>
          </a:stretch>
        </p:blipFill>
        <p:spPr>
          <a:xfrm>
            <a:off x="10010775" y="146050"/>
            <a:ext cx="2028825" cy="1440602"/>
          </a:xfrm>
          <a:prstGeom prst="rect">
            <a:avLst/>
          </a:prstGeom>
        </p:spPr>
      </p:pic>
      <p:sp>
        <p:nvSpPr>
          <p:cNvPr id="8" name="TextBox 7">
            <a:extLst>
              <a:ext uri="{FF2B5EF4-FFF2-40B4-BE49-F238E27FC236}">
                <a16:creationId xmlns:a16="http://schemas.microsoft.com/office/drawing/2014/main" id="{65F0044E-68BA-46FB-DFE2-EB19710BB196}"/>
              </a:ext>
            </a:extLst>
          </p:cNvPr>
          <p:cNvSpPr txBox="1"/>
          <p:nvPr/>
        </p:nvSpPr>
        <p:spPr>
          <a:xfrm>
            <a:off x="1505712" y="1984243"/>
            <a:ext cx="984808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Don’t forget to fill out the exit ticket before you leave class!</a:t>
            </a:r>
          </a:p>
        </p:txBody>
      </p:sp>
      <p:sp>
        <p:nvSpPr>
          <p:cNvPr id="10" name="Arrow: Bent 9">
            <a:extLst>
              <a:ext uri="{FF2B5EF4-FFF2-40B4-BE49-F238E27FC236}">
                <a16:creationId xmlns:a16="http://schemas.microsoft.com/office/drawing/2014/main" id="{01F52CB0-CE46-989E-A338-6C694D0A271D}"/>
              </a:ext>
            </a:extLst>
          </p:cNvPr>
          <p:cNvSpPr/>
          <p:nvPr/>
        </p:nvSpPr>
        <p:spPr>
          <a:xfrm rot="10800000">
            <a:off x="8403336" y="2902064"/>
            <a:ext cx="2002536" cy="1551063"/>
          </a:xfrm>
          <a:prstGeom prst="bentArrow">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BA436857-FF80-1E24-CB60-C5634143BCCE}"/>
              </a:ext>
            </a:extLst>
          </p:cNvPr>
          <p:cNvPicPr>
            <a:picLocks noChangeAspect="1"/>
          </p:cNvPicPr>
          <p:nvPr/>
        </p:nvPicPr>
        <p:blipFill>
          <a:blip r:embed="rId4"/>
          <a:stretch>
            <a:fillRect/>
          </a:stretch>
        </p:blipFill>
        <p:spPr>
          <a:xfrm>
            <a:off x="4127834" y="2556543"/>
            <a:ext cx="3936332" cy="3936332"/>
          </a:xfrm>
          <a:prstGeom prst="rect">
            <a:avLst/>
          </a:prstGeom>
        </p:spPr>
      </p:pic>
    </p:spTree>
    <p:extLst>
      <p:ext uri="{BB962C8B-B14F-4D97-AF65-F5344CB8AC3E}">
        <p14:creationId xmlns:p14="http://schemas.microsoft.com/office/powerpoint/2010/main" val="51911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8947-072B-EEF0-80BD-AC394420757C}"/>
              </a:ext>
            </a:extLst>
          </p:cNvPr>
          <p:cNvSpPr>
            <a:spLocks noGrp="1"/>
          </p:cNvSpPr>
          <p:nvPr>
            <p:ph type="title"/>
          </p:nvPr>
        </p:nvSpPr>
        <p:spPr/>
        <p:txBody>
          <a:bodyPr/>
          <a:lstStyle/>
          <a:p>
            <a:r>
              <a:rPr lang="en-US" sz="4400" dirty="0"/>
              <a:t>One motivation for this unit</a:t>
            </a:r>
            <a:br>
              <a:rPr lang="en-US" dirty="0"/>
            </a:br>
            <a:r>
              <a:rPr lang="en-US" dirty="0"/>
              <a:t>Brexit</a:t>
            </a:r>
          </a:p>
        </p:txBody>
      </p:sp>
      <p:sp>
        <p:nvSpPr>
          <p:cNvPr id="3" name="Text Placeholder 2">
            <a:extLst>
              <a:ext uri="{FF2B5EF4-FFF2-40B4-BE49-F238E27FC236}">
                <a16:creationId xmlns:a16="http://schemas.microsoft.com/office/drawing/2014/main" id="{8EE42C72-8FBC-BDFB-44D3-AC755100AE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564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7B88FA-9472-07A0-A965-148B4DC2DA4A}"/>
              </a:ext>
            </a:extLst>
          </p:cNvPr>
          <p:cNvSpPr/>
          <p:nvPr/>
        </p:nvSpPr>
        <p:spPr>
          <a:xfrm>
            <a:off x="5984906" y="2269375"/>
            <a:ext cx="6882581" cy="4755886"/>
          </a:xfrm>
          <a:prstGeom prst="rect">
            <a:avLst/>
          </a:prstGeom>
          <a:gradFill flip="none" rotWithShape="1">
            <a:gsLst>
              <a:gs pos="0">
                <a:schemeClr val="bg1">
                  <a:lumMod val="95000"/>
                  <a:alpha val="4923"/>
                </a:schemeClr>
              </a:gs>
              <a:gs pos="36000">
                <a:schemeClr val="accent2">
                  <a:lumMod val="40000"/>
                  <a:lumOff val="60000"/>
                  <a:alpha val="90964"/>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EDCAC1-DDA6-BC81-8407-2AB7927860E3}"/>
              </a:ext>
            </a:extLst>
          </p:cNvPr>
          <p:cNvSpPr/>
          <p:nvPr/>
        </p:nvSpPr>
        <p:spPr>
          <a:xfrm>
            <a:off x="-322756" y="2218282"/>
            <a:ext cx="6503605" cy="4755886"/>
          </a:xfrm>
          <a:prstGeom prst="rect">
            <a:avLst/>
          </a:prstGeom>
          <a:gradFill flip="none" rotWithShape="1">
            <a:gsLst>
              <a:gs pos="0">
                <a:schemeClr val="bg1">
                  <a:lumMod val="95000"/>
                  <a:alpha val="4923"/>
                </a:schemeClr>
              </a:gs>
              <a:gs pos="36000">
                <a:schemeClr val="accent1">
                  <a:lumMod val="20000"/>
                  <a:lumOff val="8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929C1A-CA0F-B2F4-88DB-D5C423E37DC8}"/>
              </a:ext>
            </a:extLst>
          </p:cNvPr>
          <p:cNvSpPr>
            <a:spLocks noGrp="1"/>
          </p:cNvSpPr>
          <p:nvPr>
            <p:ph type="title"/>
          </p:nvPr>
        </p:nvSpPr>
        <p:spPr/>
        <p:txBody>
          <a:bodyPr/>
          <a:lstStyle/>
          <a:p>
            <a:r>
              <a:rPr lang="en-US" dirty="0"/>
              <a:t>The UK left the EU in 2020</a:t>
            </a:r>
          </a:p>
        </p:txBody>
      </p:sp>
      <p:sp>
        <p:nvSpPr>
          <p:cNvPr id="3" name="Content Placeholder 2">
            <a:extLst>
              <a:ext uri="{FF2B5EF4-FFF2-40B4-BE49-F238E27FC236}">
                <a16:creationId xmlns:a16="http://schemas.microsoft.com/office/drawing/2014/main" id="{A4F5F1B2-CAC4-BF32-30BF-DF5F3A2550EB}"/>
              </a:ext>
            </a:extLst>
          </p:cNvPr>
          <p:cNvSpPr>
            <a:spLocks noGrp="1"/>
          </p:cNvSpPr>
          <p:nvPr>
            <p:ph idx="1"/>
          </p:nvPr>
        </p:nvSpPr>
        <p:spPr>
          <a:xfrm>
            <a:off x="838199" y="1614591"/>
            <a:ext cx="11015133" cy="4351338"/>
          </a:xfrm>
        </p:spPr>
        <p:txBody>
          <a:bodyPr/>
          <a:lstStyle/>
          <a:p>
            <a:r>
              <a:rPr lang="en-US" dirty="0"/>
              <a:t>In referendum in 2016, 51.89% of voters were in favor of leaving, aka “</a:t>
            </a:r>
            <a:r>
              <a:rPr lang="en-US" b="1" dirty="0"/>
              <a:t>Brexit</a:t>
            </a:r>
            <a:r>
              <a:rPr lang="en-US" dirty="0"/>
              <a:t>.”</a:t>
            </a:r>
          </a:p>
          <a:p>
            <a:endParaRPr lang="en-US" dirty="0"/>
          </a:p>
          <a:p>
            <a:pPr lvl="1"/>
            <a:endParaRPr lang="en-US" dirty="0"/>
          </a:p>
        </p:txBody>
      </p:sp>
      <p:pic>
        <p:nvPicPr>
          <p:cNvPr id="1026" name="Picture 2" descr="Pro-brexit Demonstrators Hold Placards Westminster Editorial Stock Photo -  Stock Image | Shutterstock Editorial">
            <a:extLst>
              <a:ext uri="{FF2B5EF4-FFF2-40B4-BE49-F238E27FC236}">
                <a16:creationId xmlns:a16="http://schemas.microsoft.com/office/drawing/2014/main" id="{7BB5DEB1-5657-5A8B-BEF4-CA552AD0F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4246">
            <a:off x="9389947" y="2444110"/>
            <a:ext cx="2896073" cy="1930715"/>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4" name="Content Placeholder 4" descr="A group of people holding signs&#10;&#10;Description automatically generated">
            <a:extLst>
              <a:ext uri="{FF2B5EF4-FFF2-40B4-BE49-F238E27FC236}">
                <a16:creationId xmlns:a16="http://schemas.microsoft.com/office/drawing/2014/main" id="{8FD8AEE9-30A3-3B1B-A9F6-8C502D2BD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5015">
            <a:off x="7988435" y="4314876"/>
            <a:ext cx="4318023" cy="2725560"/>
          </a:xfrm>
          <a:prstGeom prst="rect">
            <a:avLst/>
          </a:prstGeom>
          <a:ln w="38100">
            <a:solidFill>
              <a:schemeClr val="accent2"/>
            </a:solidFill>
          </a:ln>
        </p:spPr>
      </p:pic>
      <p:pic>
        <p:nvPicPr>
          <p:cNvPr id="5" name="Picture 4" descr="A statue of a person holding a person's nose&#10;&#10;Description automatically generated">
            <a:extLst>
              <a:ext uri="{FF2B5EF4-FFF2-40B4-BE49-F238E27FC236}">
                <a16:creationId xmlns:a16="http://schemas.microsoft.com/office/drawing/2014/main" id="{31297499-1262-FC0F-C545-2F0D62859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99979">
            <a:off x="2858129" y="5199606"/>
            <a:ext cx="2762250" cy="1657350"/>
          </a:xfrm>
          <a:prstGeom prst="rect">
            <a:avLst/>
          </a:prstGeom>
          <a:ln w="28575">
            <a:solidFill>
              <a:schemeClr val="tx1"/>
            </a:solidFill>
          </a:ln>
        </p:spPr>
      </p:pic>
      <p:pic>
        <p:nvPicPr>
          <p:cNvPr id="6" name="Picture 5" descr="A group of people holding signs and flags&#10;&#10;Description automatically generated">
            <a:extLst>
              <a:ext uri="{FF2B5EF4-FFF2-40B4-BE49-F238E27FC236}">
                <a16:creationId xmlns:a16="http://schemas.microsoft.com/office/drawing/2014/main" id="{10CE482D-22A5-76B4-0106-9B51CE66F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52394">
            <a:off x="-301276" y="2776944"/>
            <a:ext cx="4226683" cy="2222417"/>
          </a:xfrm>
          <a:prstGeom prst="rect">
            <a:avLst/>
          </a:prstGeom>
          <a:ln w="28575">
            <a:solidFill>
              <a:schemeClr val="accent4"/>
            </a:solidFill>
          </a:ln>
        </p:spPr>
      </p:pic>
      <p:pic>
        <p:nvPicPr>
          <p:cNvPr id="7" name="Picture 6" descr="Cartoon of a person sitting on a chair holding a knife and a table&#10;&#10;Description automatically generated">
            <a:extLst>
              <a:ext uri="{FF2B5EF4-FFF2-40B4-BE49-F238E27FC236}">
                <a16:creationId xmlns:a16="http://schemas.microsoft.com/office/drawing/2014/main" id="{47EEC3DE-2522-9FDB-27A4-A632EE32B4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57588">
            <a:off x="-479159" y="5041015"/>
            <a:ext cx="2941556" cy="2040704"/>
          </a:xfrm>
          <a:prstGeom prst="rect">
            <a:avLst/>
          </a:prstGeom>
          <a:ln w="57150">
            <a:solidFill>
              <a:schemeClr val="accent4"/>
            </a:solidFill>
          </a:ln>
        </p:spPr>
      </p:pic>
      <p:pic>
        <p:nvPicPr>
          <p:cNvPr id="1028" name="Picture 4" descr="8,677 Pro Brexit Rally Stock Photos, High-Res Pictures, and Images - Getty  Images">
            <a:extLst>
              <a:ext uri="{FF2B5EF4-FFF2-40B4-BE49-F238E27FC236}">
                <a16:creationId xmlns:a16="http://schemas.microsoft.com/office/drawing/2014/main" id="{EAE9389F-6217-BF86-16A2-610759E84A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1311" y="4765391"/>
            <a:ext cx="2904885" cy="1931843"/>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9" name="Picture 8" descr="Cartoon a cartoon of a person running on a cliff&#10;&#10;Description automatically generated">
            <a:extLst>
              <a:ext uri="{FF2B5EF4-FFF2-40B4-BE49-F238E27FC236}">
                <a16:creationId xmlns:a16="http://schemas.microsoft.com/office/drawing/2014/main" id="{3E7C6658-5414-9547-C170-02F91D395F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14884">
            <a:off x="2273411" y="2933767"/>
            <a:ext cx="4114705" cy="2350687"/>
          </a:xfrm>
          <a:prstGeom prst="rect">
            <a:avLst/>
          </a:prstGeom>
          <a:ln w="28575">
            <a:solidFill>
              <a:schemeClr val="accent4"/>
            </a:solidFill>
          </a:ln>
        </p:spPr>
      </p:pic>
      <p:pic>
        <p:nvPicPr>
          <p:cNvPr id="1030" name="Picture 6" descr="Pro-brexit women ">
            <a:extLst>
              <a:ext uri="{FF2B5EF4-FFF2-40B4-BE49-F238E27FC236}">
                <a16:creationId xmlns:a16="http://schemas.microsoft.com/office/drawing/2014/main" id="{BA851D0A-D1C0-8FF4-B804-0313B08BBE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2807" y="2523081"/>
            <a:ext cx="3693460" cy="2077571"/>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9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2DFD-0E7E-14DF-28CB-640FD5FC0623}"/>
              </a:ext>
            </a:extLst>
          </p:cNvPr>
          <p:cNvSpPr>
            <a:spLocks noGrp="1"/>
          </p:cNvSpPr>
          <p:nvPr>
            <p:ph type="title"/>
          </p:nvPr>
        </p:nvSpPr>
        <p:spPr/>
        <p:txBody>
          <a:bodyPr/>
          <a:lstStyle/>
          <a:p>
            <a:r>
              <a:rPr lang="en-US" dirty="0"/>
              <a:t>What was the effect of this?</a:t>
            </a:r>
            <a:br>
              <a:rPr lang="en-US" dirty="0"/>
            </a:br>
            <a:r>
              <a:rPr lang="en-US" sz="2800" dirty="0"/>
              <a:t>Say, on UK GDP?</a:t>
            </a:r>
            <a:endParaRPr lang="en-US" dirty="0"/>
          </a:p>
        </p:txBody>
      </p:sp>
      <p:pic>
        <p:nvPicPr>
          <p:cNvPr id="6" name="Picture 5">
            <a:extLst>
              <a:ext uri="{FF2B5EF4-FFF2-40B4-BE49-F238E27FC236}">
                <a16:creationId xmlns:a16="http://schemas.microsoft.com/office/drawing/2014/main" id="{F3859049-DA72-68DB-4EB7-3B43B3EBC77A}"/>
              </a:ext>
            </a:extLst>
          </p:cNvPr>
          <p:cNvPicPr>
            <a:picLocks noChangeAspect="1"/>
          </p:cNvPicPr>
          <p:nvPr/>
        </p:nvPicPr>
        <p:blipFill>
          <a:blip r:embed="rId3"/>
          <a:stretch>
            <a:fillRect/>
          </a:stretch>
        </p:blipFill>
        <p:spPr>
          <a:xfrm>
            <a:off x="1086173" y="1751311"/>
            <a:ext cx="6760159" cy="4998203"/>
          </a:xfrm>
          <a:prstGeom prst="rect">
            <a:avLst/>
          </a:prstGeom>
        </p:spPr>
      </p:pic>
      <p:cxnSp>
        <p:nvCxnSpPr>
          <p:cNvPr id="8" name="Straight Connector 7">
            <a:extLst>
              <a:ext uri="{FF2B5EF4-FFF2-40B4-BE49-F238E27FC236}">
                <a16:creationId xmlns:a16="http://schemas.microsoft.com/office/drawing/2014/main" id="{8CF0B801-6B3E-D950-701E-2FD592B12698}"/>
              </a:ext>
            </a:extLst>
          </p:cNvPr>
          <p:cNvCxnSpPr/>
          <p:nvPr/>
        </p:nvCxnSpPr>
        <p:spPr>
          <a:xfrm flipV="1">
            <a:off x="5780868" y="1541225"/>
            <a:ext cx="0" cy="4819973"/>
          </a:xfrm>
          <a:prstGeom prst="line">
            <a:avLst/>
          </a:prstGeom>
          <a:ln w="38100">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A14BC85-9DA8-AFFA-C58C-4C13B752F854}"/>
              </a:ext>
            </a:extLst>
          </p:cNvPr>
          <p:cNvSpPr txBox="1"/>
          <p:nvPr/>
        </p:nvSpPr>
        <p:spPr>
          <a:xfrm>
            <a:off x="5251300" y="1249304"/>
            <a:ext cx="1059136" cy="523220"/>
          </a:xfrm>
          <a:prstGeom prst="rect">
            <a:avLst/>
          </a:prstGeom>
          <a:solidFill>
            <a:schemeClr val="bg1"/>
          </a:solidFill>
          <a:ln>
            <a:solidFill>
              <a:schemeClr val="accent5"/>
            </a:solidFill>
          </a:ln>
        </p:spPr>
        <p:txBody>
          <a:bodyPr wrap="none" rtlCol="0">
            <a:spAutoFit/>
          </a:bodyPr>
          <a:lstStyle/>
          <a:p>
            <a:r>
              <a:rPr lang="en-US" sz="2800" dirty="0">
                <a:solidFill>
                  <a:schemeClr val="accent5"/>
                </a:solidFill>
              </a:rPr>
              <a:t>Brexit</a:t>
            </a:r>
          </a:p>
        </p:txBody>
      </p:sp>
      <p:sp>
        <p:nvSpPr>
          <p:cNvPr id="10" name="TextBox 9">
            <a:extLst>
              <a:ext uri="{FF2B5EF4-FFF2-40B4-BE49-F238E27FC236}">
                <a16:creationId xmlns:a16="http://schemas.microsoft.com/office/drawing/2014/main" id="{BC12598A-E379-54D8-802E-48E09D0CF887}"/>
              </a:ext>
            </a:extLst>
          </p:cNvPr>
          <p:cNvSpPr txBox="1"/>
          <p:nvPr/>
        </p:nvSpPr>
        <p:spPr>
          <a:xfrm rot="16200000">
            <a:off x="702907" y="3936569"/>
            <a:ext cx="639919" cy="369332"/>
          </a:xfrm>
          <a:prstGeom prst="rect">
            <a:avLst/>
          </a:prstGeom>
          <a:noFill/>
        </p:spPr>
        <p:txBody>
          <a:bodyPr wrap="none" rtlCol="0">
            <a:spAutoFit/>
          </a:bodyPr>
          <a:lstStyle/>
          <a:p>
            <a:r>
              <a:rPr lang="en-US" dirty="0"/>
              <a:t>GDP</a:t>
            </a:r>
          </a:p>
        </p:txBody>
      </p:sp>
      <p:sp>
        <p:nvSpPr>
          <p:cNvPr id="11" name="TextBox 10">
            <a:extLst>
              <a:ext uri="{FF2B5EF4-FFF2-40B4-BE49-F238E27FC236}">
                <a16:creationId xmlns:a16="http://schemas.microsoft.com/office/drawing/2014/main" id="{6167518B-3AD5-F2AD-BA33-364D930A94A4}"/>
              </a:ext>
            </a:extLst>
          </p:cNvPr>
          <p:cNvSpPr txBox="1"/>
          <p:nvPr/>
        </p:nvSpPr>
        <p:spPr>
          <a:xfrm>
            <a:off x="3715405" y="2913682"/>
            <a:ext cx="1296858" cy="461665"/>
          </a:xfrm>
          <a:prstGeom prst="rect">
            <a:avLst/>
          </a:prstGeom>
          <a:noFill/>
        </p:spPr>
        <p:txBody>
          <a:bodyPr wrap="square" rtlCol="0">
            <a:spAutoFit/>
          </a:bodyPr>
          <a:lstStyle/>
          <a:p>
            <a:r>
              <a:rPr lang="en-US" sz="2400" dirty="0">
                <a:solidFill>
                  <a:srgbClr val="0070C0"/>
                </a:solidFill>
              </a:rPr>
              <a:t>UK</a:t>
            </a:r>
          </a:p>
        </p:txBody>
      </p:sp>
      <p:sp>
        <p:nvSpPr>
          <p:cNvPr id="12" name="TextBox 11">
            <a:extLst>
              <a:ext uri="{FF2B5EF4-FFF2-40B4-BE49-F238E27FC236}">
                <a16:creationId xmlns:a16="http://schemas.microsoft.com/office/drawing/2014/main" id="{9CE42882-3C9A-8BD9-2FD6-1C9CD9EB7DD8}"/>
              </a:ext>
            </a:extLst>
          </p:cNvPr>
          <p:cNvSpPr txBox="1"/>
          <p:nvPr/>
        </p:nvSpPr>
        <p:spPr>
          <a:xfrm rot="20415128">
            <a:off x="3231883" y="4804007"/>
            <a:ext cx="2232111" cy="461665"/>
          </a:xfrm>
          <a:prstGeom prst="rect">
            <a:avLst/>
          </a:prstGeom>
          <a:noFill/>
        </p:spPr>
        <p:txBody>
          <a:bodyPr wrap="square" rtlCol="0">
            <a:spAutoFit/>
          </a:bodyPr>
          <a:lstStyle/>
          <a:p>
            <a:r>
              <a:rPr lang="en-US" sz="2400" dirty="0">
                <a:solidFill>
                  <a:schemeClr val="accent2"/>
                </a:solidFill>
              </a:rPr>
              <a:t>EU average</a:t>
            </a:r>
          </a:p>
        </p:txBody>
      </p:sp>
      <p:sp>
        <p:nvSpPr>
          <p:cNvPr id="13" name="TextBox 12">
            <a:extLst>
              <a:ext uri="{FF2B5EF4-FFF2-40B4-BE49-F238E27FC236}">
                <a16:creationId xmlns:a16="http://schemas.microsoft.com/office/drawing/2014/main" id="{69C61C21-7962-D0EF-476C-13C6BAD82ABD}"/>
              </a:ext>
            </a:extLst>
          </p:cNvPr>
          <p:cNvSpPr txBox="1"/>
          <p:nvPr/>
        </p:nvSpPr>
        <p:spPr>
          <a:xfrm>
            <a:off x="8375900" y="1125727"/>
            <a:ext cx="3347634" cy="830997"/>
          </a:xfrm>
          <a:prstGeom prst="rect">
            <a:avLst/>
          </a:prstGeom>
          <a:noFill/>
        </p:spPr>
        <p:txBody>
          <a:bodyPr wrap="square" rtlCol="0">
            <a:spAutoFit/>
          </a:bodyPr>
          <a:lstStyle/>
          <a:p>
            <a:r>
              <a:rPr lang="en-US" sz="2400" dirty="0">
                <a:solidFill>
                  <a:schemeClr val="accent1"/>
                </a:solidFill>
              </a:rPr>
              <a:t>Looks like there was a dip following Brexit?</a:t>
            </a:r>
          </a:p>
        </p:txBody>
      </p:sp>
      <p:sp>
        <p:nvSpPr>
          <p:cNvPr id="18" name="Freeform 17">
            <a:extLst>
              <a:ext uri="{FF2B5EF4-FFF2-40B4-BE49-F238E27FC236}">
                <a16:creationId xmlns:a16="http://schemas.microsoft.com/office/drawing/2014/main" id="{2756EF7E-3A2A-3597-734A-38015458021B}"/>
              </a:ext>
            </a:extLst>
          </p:cNvPr>
          <p:cNvSpPr/>
          <p:nvPr/>
        </p:nvSpPr>
        <p:spPr>
          <a:xfrm rot="20553007">
            <a:off x="6605621" y="2076362"/>
            <a:ext cx="2582288" cy="770774"/>
          </a:xfrm>
          <a:custGeom>
            <a:avLst/>
            <a:gdLst>
              <a:gd name="connsiteX0" fmla="*/ 2991173 w 2991173"/>
              <a:gd name="connsiteY0" fmla="*/ 247973 h 945492"/>
              <a:gd name="connsiteX1" fmla="*/ 2030278 w 2991173"/>
              <a:gd name="connsiteY1" fmla="*/ 883404 h 945492"/>
              <a:gd name="connsiteX2" fmla="*/ 387458 w 2991173"/>
              <a:gd name="connsiteY2" fmla="*/ 821411 h 945492"/>
              <a:gd name="connsiteX3" fmla="*/ 0 w 2991173"/>
              <a:gd name="connsiteY3" fmla="*/ 0 h 945492"/>
            </a:gdLst>
            <a:ahLst/>
            <a:cxnLst>
              <a:cxn ang="0">
                <a:pos x="connsiteX0" y="connsiteY0"/>
              </a:cxn>
              <a:cxn ang="0">
                <a:pos x="connsiteX1" y="connsiteY1"/>
              </a:cxn>
              <a:cxn ang="0">
                <a:pos x="connsiteX2" y="connsiteY2"/>
              </a:cxn>
              <a:cxn ang="0">
                <a:pos x="connsiteX3" y="connsiteY3"/>
              </a:cxn>
            </a:cxnLst>
            <a:rect l="l" t="t" r="r" b="b"/>
            <a:pathLst>
              <a:path w="2991173" h="945492">
                <a:moveTo>
                  <a:pt x="2991173" y="247973"/>
                </a:moveTo>
                <a:cubicBezTo>
                  <a:pt x="2727701" y="517902"/>
                  <a:pt x="2464230" y="787831"/>
                  <a:pt x="2030278" y="883404"/>
                </a:cubicBezTo>
                <a:cubicBezTo>
                  <a:pt x="1596325" y="978977"/>
                  <a:pt x="725838" y="968645"/>
                  <a:pt x="387458" y="821411"/>
                </a:cubicBezTo>
                <a:cubicBezTo>
                  <a:pt x="49078" y="674177"/>
                  <a:pt x="24539" y="337088"/>
                  <a:pt x="0" y="0"/>
                </a:cubicBezTo>
              </a:path>
            </a:pathLst>
          </a:custGeom>
          <a:noFill/>
          <a:ln>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0EB89BC-A9BA-5DE5-41C6-633367200ED7}"/>
              </a:ext>
            </a:extLst>
          </p:cNvPr>
          <p:cNvPicPr>
            <a:picLocks noChangeAspect="1"/>
          </p:cNvPicPr>
          <p:nvPr/>
        </p:nvPicPr>
        <p:blipFill>
          <a:blip r:embed="rId4"/>
          <a:stretch>
            <a:fillRect/>
          </a:stretch>
        </p:blipFill>
        <p:spPr>
          <a:xfrm>
            <a:off x="11421527" y="4226262"/>
            <a:ext cx="583056" cy="1350030"/>
          </a:xfrm>
          <a:prstGeom prst="rect">
            <a:avLst/>
          </a:prstGeom>
        </p:spPr>
      </p:pic>
      <p:sp>
        <p:nvSpPr>
          <p:cNvPr id="20" name="TextBox 19">
            <a:extLst>
              <a:ext uri="{FF2B5EF4-FFF2-40B4-BE49-F238E27FC236}">
                <a16:creationId xmlns:a16="http://schemas.microsoft.com/office/drawing/2014/main" id="{56740DCF-E654-6734-BD0E-6F267DA664BD}"/>
              </a:ext>
            </a:extLst>
          </p:cNvPr>
          <p:cNvSpPr txBox="1"/>
          <p:nvPr/>
        </p:nvSpPr>
        <p:spPr>
          <a:xfrm>
            <a:off x="8144569" y="3123027"/>
            <a:ext cx="3860014" cy="1200329"/>
          </a:xfrm>
          <a:prstGeom prst="rect">
            <a:avLst/>
          </a:prstGeom>
          <a:noFill/>
        </p:spPr>
        <p:txBody>
          <a:bodyPr wrap="square" rtlCol="0">
            <a:spAutoFit/>
          </a:bodyPr>
          <a:lstStyle/>
          <a:p>
            <a:r>
              <a:rPr lang="en-US" sz="2400" dirty="0">
                <a:solidFill>
                  <a:srgbClr val="0070C0"/>
                </a:solidFill>
              </a:rPr>
              <a:t>But we know by now not to blindly make causal claims from observational data!</a:t>
            </a:r>
          </a:p>
        </p:txBody>
      </p:sp>
      <p:sp>
        <p:nvSpPr>
          <p:cNvPr id="22" name="TextBox 21">
            <a:extLst>
              <a:ext uri="{FF2B5EF4-FFF2-40B4-BE49-F238E27FC236}">
                <a16:creationId xmlns:a16="http://schemas.microsoft.com/office/drawing/2014/main" id="{821123E3-9E51-C732-A230-376472E2091F}"/>
              </a:ext>
            </a:extLst>
          </p:cNvPr>
          <p:cNvSpPr txBox="1"/>
          <p:nvPr/>
        </p:nvSpPr>
        <p:spPr>
          <a:xfrm>
            <a:off x="8094305" y="4382881"/>
            <a:ext cx="3276958" cy="1785104"/>
          </a:xfrm>
          <a:prstGeom prst="rect">
            <a:avLst/>
          </a:prstGeom>
          <a:noFill/>
        </p:spPr>
        <p:txBody>
          <a:bodyPr wrap="square">
            <a:spAutoFit/>
          </a:bodyPr>
          <a:lstStyle/>
          <a:p>
            <a:pPr marL="285750" indent="-285750">
              <a:buFont typeface="Arial" panose="020B0604020202020204" pitchFamily="34" charset="0"/>
              <a:buChar char="•"/>
            </a:pPr>
            <a:r>
              <a:rPr lang="en-US" sz="2200" dirty="0">
                <a:solidFill>
                  <a:srgbClr val="0070C0"/>
                </a:solidFill>
              </a:rPr>
              <a:t>The rest of the EU is different from the UK</a:t>
            </a:r>
          </a:p>
          <a:p>
            <a:pPr marL="285750" indent="-285750">
              <a:buFont typeface="Arial" panose="020B0604020202020204" pitchFamily="34" charset="0"/>
              <a:buChar char="•"/>
            </a:pPr>
            <a:r>
              <a:rPr lang="en-US" sz="2200" dirty="0">
                <a:solidFill>
                  <a:srgbClr val="0070C0"/>
                </a:solidFill>
              </a:rPr>
              <a:t>Something else big and disruptive happened in 2020…</a:t>
            </a:r>
          </a:p>
        </p:txBody>
      </p:sp>
      <p:cxnSp>
        <p:nvCxnSpPr>
          <p:cNvPr id="3" name="Straight Connector 2">
            <a:extLst>
              <a:ext uri="{FF2B5EF4-FFF2-40B4-BE49-F238E27FC236}">
                <a16:creationId xmlns:a16="http://schemas.microsoft.com/office/drawing/2014/main" id="{46781EF5-F1A3-6AD0-31C2-06A2F9E26CE4}"/>
              </a:ext>
            </a:extLst>
          </p:cNvPr>
          <p:cNvCxnSpPr>
            <a:cxnSpLocks/>
          </p:cNvCxnSpPr>
          <p:nvPr/>
        </p:nvCxnSpPr>
        <p:spPr>
          <a:xfrm flipV="1">
            <a:off x="2706592" y="1956724"/>
            <a:ext cx="0" cy="4404474"/>
          </a:xfrm>
          <a:prstGeom prst="line">
            <a:avLst/>
          </a:prstGeom>
          <a:ln w="38100">
            <a:solidFill>
              <a:schemeClr val="accent5">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0E0C18B-E32E-C8FA-47EE-A0001D0279ED}"/>
              </a:ext>
            </a:extLst>
          </p:cNvPr>
          <p:cNvSpPr txBox="1"/>
          <p:nvPr/>
        </p:nvSpPr>
        <p:spPr>
          <a:xfrm>
            <a:off x="2266087" y="2126566"/>
            <a:ext cx="881010" cy="523220"/>
          </a:xfrm>
          <a:prstGeom prst="rect">
            <a:avLst/>
          </a:prstGeom>
          <a:solidFill>
            <a:schemeClr val="bg1"/>
          </a:solidFill>
          <a:ln>
            <a:solidFill>
              <a:schemeClr val="accent5">
                <a:lumMod val="40000"/>
                <a:lumOff val="60000"/>
              </a:schemeClr>
            </a:solidFill>
          </a:ln>
        </p:spPr>
        <p:txBody>
          <a:bodyPr wrap="none" rtlCol="0">
            <a:spAutoFit/>
          </a:bodyPr>
          <a:lstStyle/>
          <a:p>
            <a:r>
              <a:rPr lang="en-US" sz="2800" dirty="0">
                <a:solidFill>
                  <a:schemeClr val="accent5">
                    <a:lumMod val="40000"/>
                    <a:lumOff val="60000"/>
                  </a:schemeClr>
                </a:solidFill>
              </a:rPr>
              <a:t>Vote</a:t>
            </a:r>
          </a:p>
        </p:txBody>
      </p:sp>
    </p:spTree>
    <p:extLst>
      <p:ext uri="{BB962C8B-B14F-4D97-AF65-F5344CB8AC3E}">
        <p14:creationId xmlns:p14="http://schemas.microsoft.com/office/powerpoint/2010/main" val="407580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6169-20FF-798D-BDF0-F31E5BE9F40C}"/>
              </a:ext>
            </a:extLst>
          </p:cNvPr>
          <p:cNvSpPr>
            <a:spLocks noGrp="1"/>
          </p:cNvSpPr>
          <p:nvPr>
            <p:ph type="title"/>
          </p:nvPr>
        </p:nvSpPr>
        <p:spPr/>
        <p:txBody>
          <a:bodyPr/>
          <a:lstStyle/>
          <a:p>
            <a:r>
              <a:rPr lang="en-US" dirty="0"/>
              <a:t>Stepping back a bit…</a:t>
            </a:r>
          </a:p>
        </p:txBody>
      </p:sp>
      <p:sp>
        <p:nvSpPr>
          <p:cNvPr id="3" name="Content Placeholder 2">
            <a:extLst>
              <a:ext uri="{FF2B5EF4-FFF2-40B4-BE49-F238E27FC236}">
                <a16:creationId xmlns:a16="http://schemas.microsoft.com/office/drawing/2014/main" id="{66304BBC-04A0-56A8-89D8-1C8327358C3A}"/>
              </a:ext>
            </a:extLst>
          </p:cNvPr>
          <p:cNvSpPr>
            <a:spLocks noGrp="1"/>
          </p:cNvSpPr>
          <p:nvPr>
            <p:ph idx="1"/>
          </p:nvPr>
        </p:nvSpPr>
        <p:spPr>
          <a:xfrm>
            <a:off x="838199" y="1825625"/>
            <a:ext cx="11008057" cy="4351338"/>
          </a:xfrm>
        </p:spPr>
        <p:txBody>
          <a:bodyPr/>
          <a:lstStyle/>
          <a:p>
            <a:pPr marL="514350" indent="-514350">
              <a:buFont typeface="+mj-lt"/>
              <a:buAutoNum type="arabicPeriod"/>
            </a:pPr>
            <a:r>
              <a:rPr lang="en-US" dirty="0"/>
              <a:t>What data do we have?</a:t>
            </a:r>
          </a:p>
          <a:p>
            <a:pPr lvl="1"/>
            <a:r>
              <a:rPr lang="en-US" dirty="0">
                <a:solidFill>
                  <a:schemeClr val="accent1"/>
                </a:solidFill>
              </a:rPr>
              <a:t>How do we frame this in our causal language (outcomes, treatments, </a:t>
            </a:r>
            <a:r>
              <a:rPr lang="en-US" dirty="0" err="1">
                <a:solidFill>
                  <a:schemeClr val="accent1"/>
                </a:solidFill>
              </a:rPr>
              <a:t>etc</a:t>
            </a:r>
            <a:r>
              <a:rPr lang="en-US" dirty="0">
                <a:solidFill>
                  <a:schemeClr val="accent1"/>
                </a:solidFill>
              </a:rPr>
              <a:t>)?</a:t>
            </a:r>
          </a:p>
          <a:p>
            <a:pPr marL="514350" indent="-514350">
              <a:buFont typeface="+mj-lt"/>
              <a:buAutoNum type="arabicPeriod"/>
            </a:pPr>
            <a:r>
              <a:rPr lang="en-US" dirty="0"/>
              <a:t>In that language, what is the question we want to answer?</a:t>
            </a:r>
          </a:p>
        </p:txBody>
      </p:sp>
    </p:spTree>
    <p:extLst>
      <p:ext uri="{BB962C8B-B14F-4D97-AF65-F5344CB8AC3E}">
        <p14:creationId xmlns:p14="http://schemas.microsoft.com/office/powerpoint/2010/main" val="84760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3F4F-8812-191C-7014-21081B1563F2}"/>
              </a:ext>
            </a:extLst>
          </p:cNvPr>
          <p:cNvSpPr>
            <a:spLocks noGrp="1"/>
          </p:cNvSpPr>
          <p:nvPr>
            <p:ph type="title"/>
          </p:nvPr>
        </p:nvSpPr>
        <p:spPr>
          <a:xfrm>
            <a:off x="838200" y="308208"/>
            <a:ext cx="10515600" cy="1325563"/>
          </a:xfrm>
        </p:spPr>
        <p:txBody>
          <a:bodyPr/>
          <a:lstStyle/>
          <a:p>
            <a:r>
              <a:rPr lang="en-US" dirty="0"/>
              <a:t>What data do we have?</a:t>
            </a:r>
          </a:p>
        </p:txBody>
      </p:sp>
      <p:sp>
        <p:nvSpPr>
          <p:cNvPr id="3" name="Content Placeholder 2">
            <a:extLst>
              <a:ext uri="{FF2B5EF4-FFF2-40B4-BE49-F238E27FC236}">
                <a16:creationId xmlns:a16="http://schemas.microsoft.com/office/drawing/2014/main" id="{1E99D3BF-2C00-9836-CCA5-7AF805F28B8D}"/>
              </a:ext>
            </a:extLst>
          </p:cNvPr>
          <p:cNvSpPr>
            <a:spLocks noGrp="1"/>
          </p:cNvSpPr>
          <p:nvPr>
            <p:ph idx="1"/>
          </p:nvPr>
        </p:nvSpPr>
        <p:spPr>
          <a:xfrm>
            <a:off x="838200" y="1631669"/>
            <a:ext cx="11203983" cy="4351338"/>
          </a:xfrm>
        </p:spPr>
        <p:txBody>
          <a:bodyPr/>
          <a:lstStyle/>
          <a:p>
            <a:r>
              <a:rPr lang="en-US" b="1" dirty="0"/>
              <a:t>Panel data: </a:t>
            </a:r>
            <a:r>
              <a:rPr lang="en-US" dirty="0"/>
              <a:t>Many units, each treated or not treated, over time</a:t>
            </a:r>
          </a:p>
        </p:txBody>
      </p:sp>
      <p:sp>
        <p:nvSpPr>
          <p:cNvPr id="4" name="Rectangle 3">
            <a:extLst>
              <a:ext uri="{FF2B5EF4-FFF2-40B4-BE49-F238E27FC236}">
                <a16:creationId xmlns:a16="http://schemas.microsoft.com/office/drawing/2014/main" id="{1B1AB1D2-DF40-56DD-CE20-1A598D169B40}"/>
              </a:ext>
            </a:extLst>
          </p:cNvPr>
          <p:cNvSpPr/>
          <p:nvPr/>
        </p:nvSpPr>
        <p:spPr>
          <a:xfrm>
            <a:off x="2792478" y="3184882"/>
            <a:ext cx="5055031" cy="2697620"/>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0989F6-0640-F74B-B066-41DB50E899C3}"/>
              </a:ext>
            </a:extLst>
          </p:cNvPr>
          <p:cNvSpPr txBox="1"/>
          <p:nvPr/>
        </p:nvSpPr>
        <p:spPr>
          <a:xfrm>
            <a:off x="1257875" y="3291341"/>
            <a:ext cx="1423082" cy="369332"/>
          </a:xfrm>
          <a:prstGeom prst="rect">
            <a:avLst/>
          </a:prstGeom>
          <a:noFill/>
        </p:spPr>
        <p:txBody>
          <a:bodyPr wrap="none" rtlCol="0">
            <a:spAutoFit/>
          </a:bodyPr>
          <a:lstStyle/>
          <a:p>
            <a:r>
              <a:rPr lang="en-US" b="1" dirty="0"/>
              <a:t>Switzerland</a:t>
            </a:r>
          </a:p>
        </p:txBody>
      </p:sp>
      <p:sp>
        <p:nvSpPr>
          <p:cNvPr id="6" name="TextBox 5">
            <a:extLst>
              <a:ext uri="{FF2B5EF4-FFF2-40B4-BE49-F238E27FC236}">
                <a16:creationId xmlns:a16="http://schemas.microsoft.com/office/drawing/2014/main" id="{45A81FB3-5805-265D-7B43-FEBDA2943803}"/>
              </a:ext>
            </a:extLst>
          </p:cNvPr>
          <p:cNvSpPr txBox="1"/>
          <p:nvPr/>
        </p:nvSpPr>
        <p:spPr>
          <a:xfrm>
            <a:off x="1220365" y="3789904"/>
            <a:ext cx="1489510" cy="369332"/>
          </a:xfrm>
          <a:prstGeom prst="rect">
            <a:avLst/>
          </a:prstGeom>
          <a:noFill/>
        </p:spPr>
        <p:txBody>
          <a:bodyPr wrap="none" rtlCol="0">
            <a:spAutoFit/>
          </a:bodyPr>
          <a:lstStyle/>
          <a:p>
            <a:r>
              <a:rPr lang="en-US" b="1" dirty="0"/>
              <a:t>Netherlands</a:t>
            </a:r>
          </a:p>
        </p:txBody>
      </p:sp>
      <p:sp>
        <p:nvSpPr>
          <p:cNvPr id="7" name="TextBox 6">
            <a:extLst>
              <a:ext uri="{FF2B5EF4-FFF2-40B4-BE49-F238E27FC236}">
                <a16:creationId xmlns:a16="http://schemas.microsoft.com/office/drawing/2014/main" id="{1C7FF741-4D41-CB7A-0BC9-0E3F55E092D9}"/>
              </a:ext>
            </a:extLst>
          </p:cNvPr>
          <p:cNvSpPr txBox="1"/>
          <p:nvPr/>
        </p:nvSpPr>
        <p:spPr>
          <a:xfrm>
            <a:off x="1708594" y="4330299"/>
            <a:ext cx="899285" cy="369332"/>
          </a:xfrm>
          <a:prstGeom prst="rect">
            <a:avLst/>
          </a:prstGeom>
          <a:noFill/>
        </p:spPr>
        <p:txBody>
          <a:bodyPr wrap="none" rtlCol="0">
            <a:spAutoFit/>
          </a:bodyPr>
          <a:lstStyle/>
          <a:p>
            <a:r>
              <a:rPr lang="en-US" b="1" dirty="0"/>
              <a:t>France</a:t>
            </a:r>
          </a:p>
        </p:txBody>
      </p:sp>
      <p:sp>
        <p:nvSpPr>
          <p:cNvPr id="8" name="TextBox 7">
            <a:extLst>
              <a:ext uri="{FF2B5EF4-FFF2-40B4-BE49-F238E27FC236}">
                <a16:creationId xmlns:a16="http://schemas.microsoft.com/office/drawing/2014/main" id="{D9B4CBAD-9486-F7BE-ECD1-E620317B2635}"/>
              </a:ext>
            </a:extLst>
          </p:cNvPr>
          <p:cNvSpPr txBox="1"/>
          <p:nvPr/>
        </p:nvSpPr>
        <p:spPr>
          <a:xfrm>
            <a:off x="2076728" y="5372873"/>
            <a:ext cx="699010" cy="369332"/>
          </a:xfrm>
          <a:prstGeom prst="rect">
            <a:avLst/>
          </a:prstGeom>
          <a:noFill/>
        </p:spPr>
        <p:txBody>
          <a:bodyPr wrap="square" rtlCol="0">
            <a:spAutoFit/>
          </a:bodyPr>
          <a:lstStyle/>
          <a:p>
            <a:r>
              <a:rPr lang="en-US" b="1" dirty="0"/>
              <a:t>UK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B435FB-C384-8E7B-7C08-9D68337FD100}"/>
                  </a:ext>
                </a:extLst>
              </p:cNvPr>
              <p:cNvSpPr txBox="1"/>
              <p:nvPr/>
            </p:nvSpPr>
            <p:spPr>
              <a:xfrm>
                <a:off x="1931457" y="4935125"/>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11" name="TextBox 10">
                <a:extLst>
                  <a:ext uri="{FF2B5EF4-FFF2-40B4-BE49-F238E27FC236}">
                    <a16:creationId xmlns:a16="http://schemas.microsoft.com/office/drawing/2014/main" id="{E3B435FB-C384-8E7B-7C08-9D68337FD100}"/>
                  </a:ext>
                </a:extLst>
              </p:cNvPr>
              <p:cNvSpPr txBox="1">
                <a:spLocks noRot="1" noChangeAspect="1" noMove="1" noResize="1" noEditPoints="1" noAdjustHandles="1" noChangeArrowheads="1" noChangeShapeType="1" noTextEdit="1"/>
              </p:cNvSpPr>
              <p:nvPr/>
            </p:nvSpPr>
            <p:spPr>
              <a:xfrm>
                <a:off x="1931457" y="4935125"/>
                <a:ext cx="699010" cy="646331"/>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A9E8EB6-7AF2-693B-A058-2B7E595F7DB6}"/>
              </a:ext>
            </a:extLst>
          </p:cNvPr>
          <p:cNvSpPr txBox="1"/>
          <p:nvPr/>
        </p:nvSpPr>
        <p:spPr>
          <a:xfrm>
            <a:off x="6964285" y="2728496"/>
            <a:ext cx="678391" cy="369332"/>
          </a:xfrm>
          <a:prstGeom prst="rect">
            <a:avLst/>
          </a:prstGeom>
          <a:noFill/>
        </p:spPr>
        <p:txBody>
          <a:bodyPr wrap="none" rtlCol="0">
            <a:spAutoFit/>
          </a:bodyPr>
          <a:lstStyle/>
          <a:p>
            <a:r>
              <a:rPr lang="en-US" b="1" dirty="0"/>
              <a:t>2022</a:t>
            </a:r>
          </a:p>
        </p:txBody>
      </p:sp>
      <p:sp>
        <p:nvSpPr>
          <p:cNvPr id="16" name="TextBox 15">
            <a:extLst>
              <a:ext uri="{FF2B5EF4-FFF2-40B4-BE49-F238E27FC236}">
                <a16:creationId xmlns:a16="http://schemas.microsoft.com/office/drawing/2014/main" id="{B3FBE3D3-4BFF-82F5-7BD7-F008ADD34ABB}"/>
              </a:ext>
            </a:extLst>
          </p:cNvPr>
          <p:cNvSpPr txBox="1"/>
          <p:nvPr/>
        </p:nvSpPr>
        <p:spPr>
          <a:xfrm>
            <a:off x="6091032" y="2728496"/>
            <a:ext cx="678391" cy="369332"/>
          </a:xfrm>
          <a:prstGeom prst="rect">
            <a:avLst/>
          </a:prstGeom>
          <a:noFill/>
        </p:spPr>
        <p:txBody>
          <a:bodyPr wrap="none" rtlCol="0">
            <a:spAutoFit/>
          </a:bodyPr>
          <a:lstStyle/>
          <a:p>
            <a:r>
              <a:rPr lang="en-US" b="1" dirty="0"/>
              <a:t>2021</a:t>
            </a:r>
          </a:p>
        </p:txBody>
      </p:sp>
      <p:sp>
        <p:nvSpPr>
          <p:cNvPr id="17" name="TextBox 16">
            <a:extLst>
              <a:ext uri="{FF2B5EF4-FFF2-40B4-BE49-F238E27FC236}">
                <a16:creationId xmlns:a16="http://schemas.microsoft.com/office/drawing/2014/main" id="{6FA420E4-A928-86D1-6A63-F943CF799EFC}"/>
              </a:ext>
            </a:extLst>
          </p:cNvPr>
          <p:cNvSpPr txBox="1"/>
          <p:nvPr/>
        </p:nvSpPr>
        <p:spPr>
          <a:xfrm>
            <a:off x="5217779" y="2713729"/>
            <a:ext cx="678391" cy="369332"/>
          </a:xfrm>
          <a:prstGeom prst="rect">
            <a:avLst/>
          </a:prstGeom>
          <a:noFill/>
        </p:spPr>
        <p:txBody>
          <a:bodyPr wrap="none" rtlCol="0">
            <a:spAutoFit/>
          </a:bodyPr>
          <a:lstStyle/>
          <a:p>
            <a:r>
              <a:rPr lang="en-US" b="1" dirty="0"/>
              <a:t>2020</a:t>
            </a:r>
          </a:p>
        </p:txBody>
      </p:sp>
      <p:sp>
        <p:nvSpPr>
          <p:cNvPr id="18" name="TextBox 17">
            <a:extLst>
              <a:ext uri="{FF2B5EF4-FFF2-40B4-BE49-F238E27FC236}">
                <a16:creationId xmlns:a16="http://schemas.microsoft.com/office/drawing/2014/main" id="{0E97E13A-7F9A-15C8-935D-0DC01BA9F3A0}"/>
              </a:ext>
            </a:extLst>
          </p:cNvPr>
          <p:cNvSpPr txBox="1"/>
          <p:nvPr/>
        </p:nvSpPr>
        <p:spPr>
          <a:xfrm>
            <a:off x="4425043" y="2713912"/>
            <a:ext cx="678391" cy="369332"/>
          </a:xfrm>
          <a:prstGeom prst="rect">
            <a:avLst/>
          </a:prstGeom>
          <a:noFill/>
        </p:spPr>
        <p:txBody>
          <a:bodyPr wrap="none" rtlCol="0">
            <a:spAutoFit/>
          </a:bodyPr>
          <a:lstStyle/>
          <a:p>
            <a:r>
              <a:rPr lang="en-US" b="1" dirty="0"/>
              <a:t>2019</a:t>
            </a:r>
          </a:p>
        </p:txBody>
      </p:sp>
      <p:sp>
        <p:nvSpPr>
          <p:cNvPr id="19" name="TextBox 18">
            <a:extLst>
              <a:ext uri="{FF2B5EF4-FFF2-40B4-BE49-F238E27FC236}">
                <a16:creationId xmlns:a16="http://schemas.microsoft.com/office/drawing/2014/main" id="{1B7357C1-2291-E33D-58FC-B5D9968E1727}"/>
              </a:ext>
            </a:extLst>
          </p:cNvPr>
          <p:cNvSpPr txBox="1"/>
          <p:nvPr/>
        </p:nvSpPr>
        <p:spPr>
          <a:xfrm>
            <a:off x="3603328" y="2728496"/>
            <a:ext cx="678391" cy="369332"/>
          </a:xfrm>
          <a:prstGeom prst="rect">
            <a:avLst/>
          </a:prstGeom>
          <a:noFill/>
        </p:spPr>
        <p:txBody>
          <a:bodyPr wrap="none" rtlCol="0">
            <a:spAutoFit/>
          </a:bodyPr>
          <a:lstStyle/>
          <a:p>
            <a:r>
              <a:rPr lang="en-US" b="1" dirty="0"/>
              <a:t>2018</a:t>
            </a:r>
          </a:p>
        </p:txBody>
      </p:sp>
      <p:sp>
        <p:nvSpPr>
          <p:cNvPr id="20" name="TextBox 19">
            <a:extLst>
              <a:ext uri="{FF2B5EF4-FFF2-40B4-BE49-F238E27FC236}">
                <a16:creationId xmlns:a16="http://schemas.microsoft.com/office/drawing/2014/main" id="{0FE3C03D-6D44-625C-2FFE-902C78848676}"/>
              </a:ext>
            </a:extLst>
          </p:cNvPr>
          <p:cNvSpPr txBox="1"/>
          <p:nvPr/>
        </p:nvSpPr>
        <p:spPr>
          <a:xfrm>
            <a:off x="2994887" y="2713729"/>
            <a:ext cx="381836" cy="369332"/>
          </a:xfrm>
          <a:prstGeom prst="rect">
            <a:avLst/>
          </a:prstGeom>
          <a:noFill/>
        </p:spPr>
        <p:txBody>
          <a:bodyPr wrap="none" rtlCol="0">
            <a:spAutoFit/>
          </a:bodyPr>
          <a:lstStyle/>
          <a:p>
            <a:r>
              <a:rPr lang="en-US" dirty="0"/>
              <a:t>…</a:t>
            </a:r>
          </a:p>
        </p:txBody>
      </p:sp>
      <p:graphicFrame>
        <p:nvGraphicFramePr>
          <p:cNvPr id="21" name="Table 20">
            <a:extLst>
              <a:ext uri="{FF2B5EF4-FFF2-40B4-BE49-F238E27FC236}">
                <a16:creationId xmlns:a16="http://schemas.microsoft.com/office/drawing/2014/main" id="{B239B9FE-0863-1A4C-25BF-43DA1B14DF22}"/>
              </a:ext>
            </a:extLst>
          </p:cNvPr>
          <p:cNvGraphicFramePr>
            <a:graphicFrameLocks noGrp="1"/>
          </p:cNvGraphicFramePr>
          <p:nvPr>
            <p:extLst>
              <p:ext uri="{D42A27DB-BD31-4B8C-83A1-F6EECF244321}">
                <p14:modId xmlns:p14="http://schemas.microsoft.com/office/powerpoint/2010/main" val="2798740372"/>
              </p:ext>
            </p:extLst>
          </p:nvPr>
        </p:nvGraphicFramePr>
        <p:xfrm>
          <a:off x="3603327" y="3704366"/>
          <a:ext cx="4042705" cy="544701"/>
        </p:xfrm>
        <a:graphic>
          <a:graphicData uri="http://schemas.openxmlformats.org/drawingml/2006/table">
            <a:tbl>
              <a:tblPr/>
              <a:tblGrid>
                <a:gridCol w="808541">
                  <a:extLst>
                    <a:ext uri="{9D8B030D-6E8A-4147-A177-3AD203B41FA5}">
                      <a16:colId xmlns:a16="http://schemas.microsoft.com/office/drawing/2014/main" val="3801696775"/>
                    </a:ext>
                  </a:extLst>
                </a:gridCol>
                <a:gridCol w="808541">
                  <a:extLst>
                    <a:ext uri="{9D8B030D-6E8A-4147-A177-3AD203B41FA5}">
                      <a16:colId xmlns:a16="http://schemas.microsoft.com/office/drawing/2014/main" val="1283798247"/>
                    </a:ext>
                  </a:extLst>
                </a:gridCol>
                <a:gridCol w="808541">
                  <a:extLst>
                    <a:ext uri="{9D8B030D-6E8A-4147-A177-3AD203B41FA5}">
                      <a16:colId xmlns:a16="http://schemas.microsoft.com/office/drawing/2014/main" val="2641455158"/>
                    </a:ext>
                  </a:extLst>
                </a:gridCol>
                <a:gridCol w="808541">
                  <a:extLst>
                    <a:ext uri="{9D8B030D-6E8A-4147-A177-3AD203B41FA5}">
                      <a16:colId xmlns:a16="http://schemas.microsoft.com/office/drawing/2014/main" val="4276546046"/>
                    </a:ext>
                  </a:extLst>
                </a:gridCol>
                <a:gridCol w="808541">
                  <a:extLst>
                    <a:ext uri="{9D8B030D-6E8A-4147-A177-3AD203B41FA5}">
                      <a16:colId xmlns:a16="http://schemas.microsoft.com/office/drawing/2014/main" val="541560466"/>
                    </a:ext>
                  </a:extLst>
                </a:gridCol>
              </a:tblGrid>
              <a:tr h="544701">
                <a:tc>
                  <a:txBody>
                    <a:bodyPr/>
                    <a:lstStyle/>
                    <a:p>
                      <a:pPr algn="r" fontAlgn="ctr"/>
                      <a:r>
                        <a:rPr lang="en-US" dirty="0">
                          <a:effectLst/>
                        </a:rPr>
                        <a:t>67.27</a:t>
                      </a:r>
                    </a:p>
                  </a:txBody>
                  <a:tcPr anchor="ctr">
                    <a:lnL>
                      <a:noFill/>
                    </a:lnL>
                    <a:lnR>
                      <a:noFill/>
                    </a:lnR>
                    <a:lnT>
                      <a:noFill/>
                    </a:lnT>
                    <a:lnB>
                      <a:noFill/>
                    </a:lnB>
                    <a:solidFill>
                      <a:srgbClr val="FFFFFF"/>
                    </a:solidFill>
                  </a:tcPr>
                </a:tc>
                <a:tc>
                  <a:txBody>
                    <a:bodyPr/>
                    <a:lstStyle/>
                    <a:p>
                      <a:pPr algn="r" fontAlgn="ctr"/>
                      <a:r>
                        <a:rPr lang="en-US" dirty="0">
                          <a:effectLst/>
                        </a:rPr>
                        <a:t>66.97</a:t>
                      </a:r>
                    </a:p>
                  </a:txBody>
                  <a:tcPr anchor="ctr">
                    <a:lnL>
                      <a:noFill/>
                    </a:lnL>
                    <a:lnR>
                      <a:noFill/>
                    </a:lnR>
                    <a:lnT>
                      <a:noFill/>
                    </a:lnT>
                    <a:lnB>
                      <a:noFill/>
                    </a:lnB>
                    <a:solidFill>
                      <a:srgbClr val="FFFFFF"/>
                    </a:solidFill>
                  </a:tcPr>
                </a:tc>
                <a:tc>
                  <a:txBody>
                    <a:bodyPr/>
                    <a:lstStyle/>
                    <a:p>
                      <a:pPr algn="r" fontAlgn="ctr"/>
                      <a:r>
                        <a:rPr lang="en-US">
                          <a:effectLst/>
                        </a:rPr>
                        <a:t>66.77</a:t>
                      </a:r>
                    </a:p>
                  </a:txBody>
                  <a:tcPr anchor="ctr">
                    <a:lnL>
                      <a:noFill/>
                    </a:lnL>
                    <a:lnR>
                      <a:noFill/>
                    </a:lnR>
                    <a:lnT>
                      <a:noFill/>
                    </a:lnT>
                    <a:lnB>
                      <a:noFill/>
                    </a:lnB>
                    <a:solidFill>
                      <a:srgbClr val="FFFFFF"/>
                    </a:solidFill>
                  </a:tcPr>
                </a:tc>
                <a:tc>
                  <a:txBody>
                    <a:bodyPr/>
                    <a:lstStyle/>
                    <a:p>
                      <a:pPr algn="r" fontAlgn="ctr"/>
                      <a:r>
                        <a:rPr lang="en-US">
                          <a:effectLst/>
                        </a:rPr>
                        <a:t>69.16</a:t>
                      </a:r>
                    </a:p>
                  </a:txBody>
                  <a:tcPr anchor="ctr">
                    <a:lnL>
                      <a:noFill/>
                    </a:lnL>
                    <a:lnR>
                      <a:noFill/>
                    </a:lnR>
                    <a:lnT>
                      <a:noFill/>
                    </a:lnT>
                    <a:lnB>
                      <a:noFill/>
                    </a:lnB>
                    <a:solidFill>
                      <a:srgbClr val="FFFFFF"/>
                    </a:solidFill>
                  </a:tcPr>
                </a:tc>
                <a:tc>
                  <a:txBody>
                    <a:bodyPr/>
                    <a:lstStyle/>
                    <a:p>
                      <a:pPr algn="r" fontAlgn="ctr"/>
                      <a:r>
                        <a:rPr lang="en-US" dirty="0">
                          <a:effectLst/>
                        </a:rPr>
                        <a:t>69.25</a:t>
                      </a:r>
                    </a:p>
                  </a:txBody>
                  <a:tcPr anchor="ctr">
                    <a:lnL>
                      <a:noFill/>
                    </a:lnL>
                    <a:lnR>
                      <a:noFill/>
                    </a:lnR>
                    <a:lnT>
                      <a:noFill/>
                    </a:lnT>
                    <a:lnB>
                      <a:noFill/>
                    </a:lnB>
                    <a:solidFill>
                      <a:srgbClr val="FFFFFF"/>
                    </a:solidFill>
                  </a:tcPr>
                </a:tc>
                <a:extLst>
                  <a:ext uri="{0D108BD9-81ED-4DB2-BD59-A6C34878D82A}">
                    <a16:rowId xmlns:a16="http://schemas.microsoft.com/office/drawing/2014/main" val="1798541470"/>
                  </a:ext>
                </a:extLst>
              </a:tr>
            </a:tbl>
          </a:graphicData>
        </a:graphic>
      </p:graphicFrame>
      <p:graphicFrame>
        <p:nvGraphicFramePr>
          <p:cNvPr id="22" name="Table 21">
            <a:extLst>
              <a:ext uri="{FF2B5EF4-FFF2-40B4-BE49-F238E27FC236}">
                <a16:creationId xmlns:a16="http://schemas.microsoft.com/office/drawing/2014/main" id="{F88EDF2C-68EE-A20C-5938-743451BC980F}"/>
              </a:ext>
            </a:extLst>
          </p:cNvPr>
          <p:cNvGraphicFramePr>
            <a:graphicFrameLocks noGrp="1"/>
          </p:cNvGraphicFramePr>
          <p:nvPr>
            <p:extLst>
              <p:ext uri="{D42A27DB-BD31-4B8C-83A1-F6EECF244321}">
                <p14:modId xmlns:p14="http://schemas.microsoft.com/office/powerpoint/2010/main" val="83958095"/>
              </p:ext>
            </p:extLst>
          </p:nvPr>
        </p:nvGraphicFramePr>
        <p:xfrm>
          <a:off x="3603327" y="3249085"/>
          <a:ext cx="4039350" cy="544700"/>
        </p:xfrm>
        <a:graphic>
          <a:graphicData uri="http://schemas.openxmlformats.org/drawingml/2006/table">
            <a:tbl>
              <a:tblPr/>
              <a:tblGrid>
                <a:gridCol w="807870">
                  <a:extLst>
                    <a:ext uri="{9D8B030D-6E8A-4147-A177-3AD203B41FA5}">
                      <a16:colId xmlns:a16="http://schemas.microsoft.com/office/drawing/2014/main" val="1422077795"/>
                    </a:ext>
                  </a:extLst>
                </a:gridCol>
                <a:gridCol w="807870">
                  <a:extLst>
                    <a:ext uri="{9D8B030D-6E8A-4147-A177-3AD203B41FA5}">
                      <a16:colId xmlns:a16="http://schemas.microsoft.com/office/drawing/2014/main" val="977134470"/>
                    </a:ext>
                  </a:extLst>
                </a:gridCol>
                <a:gridCol w="807870">
                  <a:extLst>
                    <a:ext uri="{9D8B030D-6E8A-4147-A177-3AD203B41FA5}">
                      <a16:colId xmlns:a16="http://schemas.microsoft.com/office/drawing/2014/main" val="1345463316"/>
                    </a:ext>
                  </a:extLst>
                </a:gridCol>
                <a:gridCol w="807870">
                  <a:extLst>
                    <a:ext uri="{9D8B030D-6E8A-4147-A177-3AD203B41FA5}">
                      <a16:colId xmlns:a16="http://schemas.microsoft.com/office/drawing/2014/main" val="3228123828"/>
                    </a:ext>
                  </a:extLst>
                </a:gridCol>
                <a:gridCol w="807870">
                  <a:extLst>
                    <a:ext uri="{9D8B030D-6E8A-4147-A177-3AD203B41FA5}">
                      <a16:colId xmlns:a16="http://schemas.microsoft.com/office/drawing/2014/main" val="3287188988"/>
                    </a:ext>
                  </a:extLst>
                </a:gridCol>
              </a:tblGrid>
              <a:tr h="544700">
                <a:tc>
                  <a:txBody>
                    <a:bodyPr/>
                    <a:lstStyle/>
                    <a:p>
                      <a:pPr algn="r" fontAlgn="ctr"/>
                      <a:r>
                        <a:rPr lang="en-US" dirty="0">
                          <a:effectLst/>
                        </a:rPr>
                        <a:t>73.21</a:t>
                      </a:r>
                    </a:p>
                  </a:txBody>
                  <a:tcPr anchor="ctr">
                    <a:lnL>
                      <a:noFill/>
                    </a:lnL>
                    <a:lnR>
                      <a:noFill/>
                    </a:lnR>
                    <a:lnT>
                      <a:noFill/>
                    </a:lnT>
                    <a:lnB>
                      <a:noFill/>
                    </a:lnB>
                    <a:solidFill>
                      <a:srgbClr val="FFFFFF"/>
                    </a:solidFill>
                  </a:tcPr>
                </a:tc>
                <a:tc>
                  <a:txBody>
                    <a:bodyPr/>
                    <a:lstStyle/>
                    <a:p>
                      <a:pPr algn="r" fontAlgn="ctr"/>
                      <a:r>
                        <a:rPr lang="en-US" dirty="0">
                          <a:effectLst/>
                        </a:rPr>
                        <a:t>73.62</a:t>
                      </a:r>
                    </a:p>
                  </a:txBody>
                  <a:tcPr anchor="ctr">
                    <a:lnL>
                      <a:noFill/>
                    </a:lnL>
                    <a:lnR>
                      <a:noFill/>
                    </a:lnR>
                    <a:lnT>
                      <a:noFill/>
                    </a:lnT>
                    <a:lnB>
                      <a:noFill/>
                    </a:lnB>
                    <a:solidFill>
                      <a:srgbClr val="FFFFFF"/>
                    </a:solidFill>
                  </a:tcPr>
                </a:tc>
                <a:tc>
                  <a:txBody>
                    <a:bodyPr/>
                    <a:lstStyle/>
                    <a:p>
                      <a:pPr algn="r" fontAlgn="ctr"/>
                      <a:r>
                        <a:rPr lang="en-US">
                          <a:effectLst/>
                        </a:rPr>
                        <a:t>74.83</a:t>
                      </a:r>
                    </a:p>
                  </a:txBody>
                  <a:tcPr anchor="ctr">
                    <a:lnL>
                      <a:noFill/>
                    </a:lnL>
                    <a:lnR>
                      <a:noFill/>
                    </a:lnR>
                    <a:lnT>
                      <a:noFill/>
                    </a:lnT>
                    <a:lnB>
                      <a:noFill/>
                    </a:lnB>
                    <a:solidFill>
                      <a:srgbClr val="FFFFFF"/>
                    </a:solidFill>
                  </a:tcPr>
                </a:tc>
                <a:tc>
                  <a:txBody>
                    <a:bodyPr/>
                    <a:lstStyle/>
                    <a:p>
                      <a:pPr algn="r" fontAlgn="ctr"/>
                      <a:r>
                        <a:rPr lang="en-US">
                          <a:effectLst/>
                        </a:rPr>
                        <a:t>76.75</a:t>
                      </a:r>
                    </a:p>
                  </a:txBody>
                  <a:tcPr anchor="ctr">
                    <a:lnL>
                      <a:noFill/>
                    </a:lnL>
                    <a:lnR>
                      <a:noFill/>
                    </a:lnR>
                    <a:lnT>
                      <a:noFill/>
                    </a:lnT>
                    <a:lnB>
                      <a:noFill/>
                    </a:lnB>
                    <a:solidFill>
                      <a:srgbClr val="FFFFFF"/>
                    </a:solidFill>
                  </a:tcPr>
                </a:tc>
                <a:tc>
                  <a:txBody>
                    <a:bodyPr/>
                    <a:lstStyle/>
                    <a:p>
                      <a:pPr algn="r" fontAlgn="ctr"/>
                      <a:r>
                        <a:rPr lang="en-US" dirty="0">
                          <a:effectLst/>
                        </a:rPr>
                        <a:t>77.69</a:t>
                      </a:r>
                    </a:p>
                  </a:txBody>
                  <a:tcPr anchor="ctr">
                    <a:lnL>
                      <a:noFill/>
                    </a:lnL>
                    <a:lnR>
                      <a:noFill/>
                    </a:lnR>
                    <a:lnT>
                      <a:noFill/>
                    </a:lnT>
                    <a:lnB>
                      <a:noFill/>
                    </a:lnB>
                    <a:solidFill>
                      <a:srgbClr val="FFFFFF"/>
                    </a:solidFill>
                  </a:tcPr>
                </a:tc>
                <a:extLst>
                  <a:ext uri="{0D108BD9-81ED-4DB2-BD59-A6C34878D82A}">
                    <a16:rowId xmlns:a16="http://schemas.microsoft.com/office/drawing/2014/main" val="2503884117"/>
                  </a:ext>
                </a:extLst>
              </a:tr>
            </a:tbl>
          </a:graphicData>
        </a:graphic>
      </p:graphicFrame>
      <p:graphicFrame>
        <p:nvGraphicFramePr>
          <p:cNvPr id="26" name="Table 25">
            <a:extLst>
              <a:ext uri="{FF2B5EF4-FFF2-40B4-BE49-F238E27FC236}">
                <a16:creationId xmlns:a16="http://schemas.microsoft.com/office/drawing/2014/main" id="{A02837C4-B29B-D0AB-F3BE-07FBE5B77C04}"/>
              </a:ext>
            </a:extLst>
          </p:cNvPr>
          <p:cNvGraphicFramePr>
            <a:graphicFrameLocks noGrp="1"/>
          </p:cNvGraphicFramePr>
          <p:nvPr>
            <p:extLst>
              <p:ext uri="{D42A27DB-BD31-4B8C-83A1-F6EECF244321}">
                <p14:modId xmlns:p14="http://schemas.microsoft.com/office/powerpoint/2010/main" val="4064161619"/>
              </p:ext>
            </p:extLst>
          </p:nvPr>
        </p:nvGraphicFramePr>
        <p:xfrm>
          <a:off x="3575888" y="4349001"/>
          <a:ext cx="4094225" cy="365760"/>
        </p:xfrm>
        <a:graphic>
          <a:graphicData uri="http://schemas.openxmlformats.org/drawingml/2006/table">
            <a:tbl>
              <a:tblPr/>
              <a:tblGrid>
                <a:gridCol w="818845">
                  <a:extLst>
                    <a:ext uri="{9D8B030D-6E8A-4147-A177-3AD203B41FA5}">
                      <a16:colId xmlns:a16="http://schemas.microsoft.com/office/drawing/2014/main" val="2220857074"/>
                    </a:ext>
                  </a:extLst>
                </a:gridCol>
                <a:gridCol w="818845">
                  <a:extLst>
                    <a:ext uri="{9D8B030D-6E8A-4147-A177-3AD203B41FA5}">
                      <a16:colId xmlns:a16="http://schemas.microsoft.com/office/drawing/2014/main" val="669013914"/>
                    </a:ext>
                  </a:extLst>
                </a:gridCol>
                <a:gridCol w="818845">
                  <a:extLst>
                    <a:ext uri="{9D8B030D-6E8A-4147-A177-3AD203B41FA5}">
                      <a16:colId xmlns:a16="http://schemas.microsoft.com/office/drawing/2014/main" val="3909860716"/>
                    </a:ext>
                  </a:extLst>
                </a:gridCol>
                <a:gridCol w="818845">
                  <a:extLst>
                    <a:ext uri="{9D8B030D-6E8A-4147-A177-3AD203B41FA5}">
                      <a16:colId xmlns:a16="http://schemas.microsoft.com/office/drawing/2014/main" val="2832609848"/>
                    </a:ext>
                  </a:extLst>
                </a:gridCol>
                <a:gridCol w="818845">
                  <a:extLst>
                    <a:ext uri="{9D8B030D-6E8A-4147-A177-3AD203B41FA5}">
                      <a16:colId xmlns:a16="http://schemas.microsoft.com/office/drawing/2014/main" val="82594863"/>
                    </a:ext>
                  </a:extLst>
                </a:gridCol>
              </a:tblGrid>
              <a:tr h="0">
                <a:tc>
                  <a:txBody>
                    <a:bodyPr/>
                    <a:lstStyle/>
                    <a:p>
                      <a:pPr algn="r" fontAlgn="ctr"/>
                      <a:r>
                        <a:rPr lang="en-US">
                          <a:effectLst/>
                        </a:rPr>
                        <a:t>67.41</a:t>
                      </a:r>
                    </a:p>
                  </a:txBody>
                  <a:tcPr anchor="ctr">
                    <a:lnL>
                      <a:noFill/>
                    </a:lnL>
                    <a:lnR>
                      <a:noFill/>
                    </a:lnR>
                    <a:lnT>
                      <a:noFill/>
                    </a:lnT>
                    <a:lnB>
                      <a:noFill/>
                    </a:lnB>
                    <a:solidFill>
                      <a:srgbClr val="FFFFFF"/>
                    </a:solidFill>
                  </a:tcPr>
                </a:tc>
                <a:tc>
                  <a:txBody>
                    <a:bodyPr/>
                    <a:lstStyle/>
                    <a:p>
                      <a:pPr algn="r" fontAlgn="ctr"/>
                      <a:r>
                        <a:rPr lang="en-US">
                          <a:effectLst/>
                        </a:rPr>
                        <a:t>67.64</a:t>
                      </a:r>
                    </a:p>
                  </a:txBody>
                  <a:tcPr anchor="ctr">
                    <a:lnL>
                      <a:noFill/>
                    </a:lnL>
                    <a:lnR>
                      <a:noFill/>
                    </a:lnR>
                    <a:lnT>
                      <a:noFill/>
                    </a:lnT>
                    <a:lnB>
                      <a:noFill/>
                    </a:lnB>
                    <a:solidFill>
                      <a:srgbClr val="FFFFFF"/>
                    </a:solidFill>
                  </a:tcPr>
                </a:tc>
                <a:tc>
                  <a:txBody>
                    <a:bodyPr/>
                    <a:lstStyle/>
                    <a:p>
                      <a:pPr algn="r" fontAlgn="ctr"/>
                      <a:r>
                        <a:rPr lang="en-US">
                          <a:effectLst/>
                        </a:rPr>
                        <a:t>67.68</a:t>
                      </a:r>
                    </a:p>
                  </a:txBody>
                  <a:tcPr anchor="ctr">
                    <a:lnL>
                      <a:noFill/>
                    </a:lnL>
                    <a:lnR>
                      <a:noFill/>
                    </a:lnR>
                    <a:lnT>
                      <a:noFill/>
                    </a:lnT>
                    <a:lnB>
                      <a:noFill/>
                    </a:lnB>
                    <a:solidFill>
                      <a:srgbClr val="FFFFFF"/>
                    </a:solidFill>
                  </a:tcPr>
                </a:tc>
                <a:tc>
                  <a:txBody>
                    <a:bodyPr/>
                    <a:lstStyle/>
                    <a:p>
                      <a:pPr algn="r" fontAlgn="ctr"/>
                      <a:r>
                        <a:rPr lang="en-US">
                          <a:effectLst/>
                        </a:rPr>
                        <a:t>66.48</a:t>
                      </a:r>
                    </a:p>
                  </a:txBody>
                  <a:tcPr anchor="ctr">
                    <a:lnL>
                      <a:noFill/>
                    </a:lnL>
                    <a:lnR>
                      <a:noFill/>
                    </a:lnR>
                    <a:lnT>
                      <a:noFill/>
                    </a:lnT>
                    <a:lnB>
                      <a:noFill/>
                    </a:lnB>
                    <a:solidFill>
                      <a:srgbClr val="FFFFFF"/>
                    </a:solidFill>
                  </a:tcPr>
                </a:tc>
                <a:tc>
                  <a:txBody>
                    <a:bodyPr/>
                    <a:lstStyle/>
                    <a:p>
                      <a:pPr algn="r" fontAlgn="ctr"/>
                      <a:r>
                        <a:rPr lang="en-US" dirty="0">
                          <a:effectLst/>
                        </a:rPr>
                        <a:t>65.47</a:t>
                      </a:r>
                    </a:p>
                  </a:txBody>
                  <a:tcPr anchor="ctr">
                    <a:lnL>
                      <a:noFill/>
                    </a:lnL>
                    <a:lnR>
                      <a:noFill/>
                    </a:lnR>
                    <a:lnT>
                      <a:noFill/>
                    </a:lnT>
                    <a:lnB>
                      <a:noFill/>
                    </a:lnB>
                    <a:solidFill>
                      <a:srgbClr val="FFFFFF"/>
                    </a:solidFill>
                  </a:tcPr>
                </a:tc>
                <a:extLst>
                  <a:ext uri="{0D108BD9-81ED-4DB2-BD59-A6C34878D82A}">
                    <a16:rowId xmlns:a16="http://schemas.microsoft.com/office/drawing/2014/main" val="2712115978"/>
                  </a:ext>
                </a:extLst>
              </a:tr>
            </a:tbl>
          </a:graphicData>
        </a:graphic>
      </p:graphicFrame>
      <p:graphicFrame>
        <p:nvGraphicFramePr>
          <p:cNvPr id="27" name="Table 26">
            <a:extLst>
              <a:ext uri="{FF2B5EF4-FFF2-40B4-BE49-F238E27FC236}">
                <a16:creationId xmlns:a16="http://schemas.microsoft.com/office/drawing/2014/main" id="{19711A5B-0845-F20C-6D17-056A5826EC3A}"/>
              </a:ext>
            </a:extLst>
          </p:cNvPr>
          <p:cNvGraphicFramePr>
            <a:graphicFrameLocks noGrp="1"/>
          </p:cNvGraphicFramePr>
          <p:nvPr>
            <p:extLst>
              <p:ext uri="{D42A27DB-BD31-4B8C-83A1-F6EECF244321}">
                <p14:modId xmlns:p14="http://schemas.microsoft.com/office/powerpoint/2010/main" val="3490065494"/>
              </p:ext>
            </p:extLst>
          </p:nvPr>
        </p:nvGraphicFramePr>
        <p:xfrm>
          <a:off x="3547876" y="5355113"/>
          <a:ext cx="4094800" cy="365760"/>
        </p:xfrm>
        <a:graphic>
          <a:graphicData uri="http://schemas.openxmlformats.org/drawingml/2006/table">
            <a:tbl>
              <a:tblPr/>
              <a:tblGrid>
                <a:gridCol w="818960">
                  <a:extLst>
                    <a:ext uri="{9D8B030D-6E8A-4147-A177-3AD203B41FA5}">
                      <a16:colId xmlns:a16="http://schemas.microsoft.com/office/drawing/2014/main" val="660019815"/>
                    </a:ext>
                  </a:extLst>
                </a:gridCol>
                <a:gridCol w="818960">
                  <a:extLst>
                    <a:ext uri="{9D8B030D-6E8A-4147-A177-3AD203B41FA5}">
                      <a16:colId xmlns:a16="http://schemas.microsoft.com/office/drawing/2014/main" val="3350656709"/>
                    </a:ext>
                  </a:extLst>
                </a:gridCol>
                <a:gridCol w="818960">
                  <a:extLst>
                    <a:ext uri="{9D8B030D-6E8A-4147-A177-3AD203B41FA5}">
                      <a16:colId xmlns:a16="http://schemas.microsoft.com/office/drawing/2014/main" val="2667789260"/>
                    </a:ext>
                  </a:extLst>
                </a:gridCol>
                <a:gridCol w="818960">
                  <a:extLst>
                    <a:ext uri="{9D8B030D-6E8A-4147-A177-3AD203B41FA5}">
                      <a16:colId xmlns:a16="http://schemas.microsoft.com/office/drawing/2014/main" val="595556918"/>
                    </a:ext>
                  </a:extLst>
                </a:gridCol>
                <a:gridCol w="818960">
                  <a:extLst>
                    <a:ext uri="{9D8B030D-6E8A-4147-A177-3AD203B41FA5}">
                      <a16:colId xmlns:a16="http://schemas.microsoft.com/office/drawing/2014/main" val="4019588402"/>
                    </a:ext>
                  </a:extLst>
                </a:gridCol>
              </a:tblGrid>
              <a:tr h="0">
                <a:tc>
                  <a:txBody>
                    <a:bodyPr/>
                    <a:lstStyle/>
                    <a:p>
                      <a:pPr algn="r" fontAlgn="ctr"/>
                      <a:r>
                        <a:rPr lang="en-US">
                          <a:effectLst/>
                        </a:rPr>
                        <a:t>58.92</a:t>
                      </a:r>
                    </a:p>
                  </a:txBody>
                  <a:tcPr anchor="ctr">
                    <a:lnL>
                      <a:noFill/>
                    </a:lnL>
                    <a:lnR>
                      <a:noFill/>
                    </a:lnR>
                    <a:lnT>
                      <a:noFill/>
                    </a:lnT>
                    <a:lnB>
                      <a:noFill/>
                    </a:lnB>
                    <a:solidFill>
                      <a:srgbClr val="FFFFFF"/>
                    </a:solidFill>
                  </a:tcPr>
                </a:tc>
                <a:tc>
                  <a:txBody>
                    <a:bodyPr/>
                    <a:lstStyle/>
                    <a:p>
                      <a:pPr algn="r" fontAlgn="ctr"/>
                      <a:r>
                        <a:rPr lang="en-US">
                          <a:effectLst/>
                        </a:rPr>
                        <a:t>59.20</a:t>
                      </a:r>
                    </a:p>
                  </a:txBody>
                  <a:tcPr anchor="ctr">
                    <a:lnL>
                      <a:noFill/>
                    </a:lnL>
                    <a:lnR>
                      <a:noFill/>
                    </a:lnR>
                    <a:lnT>
                      <a:noFill/>
                    </a:lnT>
                    <a:lnB>
                      <a:noFill/>
                    </a:lnB>
                    <a:solidFill>
                      <a:srgbClr val="FFFFFF"/>
                    </a:solidFill>
                  </a:tcPr>
                </a:tc>
                <a:tc>
                  <a:txBody>
                    <a:bodyPr/>
                    <a:lstStyle/>
                    <a:p>
                      <a:pPr algn="r" fontAlgn="ctr"/>
                      <a:r>
                        <a:rPr lang="en-US">
                          <a:effectLst/>
                        </a:rPr>
                        <a:t>60.33</a:t>
                      </a:r>
                    </a:p>
                  </a:txBody>
                  <a:tcPr anchor="ctr">
                    <a:lnL>
                      <a:noFill/>
                    </a:lnL>
                    <a:lnR>
                      <a:noFill/>
                    </a:lnR>
                    <a:lnT>
                      <a:noFill/>
                    </a:lnT>
                    <a:lnB>
                      <a:noFill/>
                    </a:lnB>
                    <a:solidFill>
                      <a:srgbClr val="FFFFFF"/>
                    </a:solidFill>
                  </a:tcPr>
                </a:tc>
                <a:tc>
                  <a:txBody>
                    <a:bodyPr/>
                    <a:lstStyle/>
                    <a:p>
                      <a:pPr algn="r" fontAlgn="ctr"/>
                      <a:r>
                        <a:rPr lang="en-US">
                          <a:effectLst/>
                        </a:rPr>
                        <a:t>59.88</a:t>
                      </a:r>
                    </a:p>
                  </a:txBody>
                  <a:tcPr anchor="ctr">
                    <a:lnL>
                      <a:noFill/>
                    </a:lnL>
                    <a:lnR>
                      <a:noFill/>
                    </a:lnR>
                    <a:lnT>
                      <a:noFill/>
                    </a:lnT>
                    <a:lnB>
                      <a:noFill/>
                    </a:lnB>
                    <a:solidFill>
                      <a:srgbClr val="FFFFFF"/>
                    </a:solidFill>
                  </a:tcPr>
                </a:tc>
                <a:tc>
                  <a:txBody>
                    <a:bodyPr/>
                    <a:lstStyle/>
                    <a:p>
                      <a:pPr algn="r" fontAlgn="ctr"/>
                      <a:r>
                        <a:rPr lang="en-US" dirty="0">
                          <a:effectLst/>
                        </a:rPr>
                        <a:t>60.32</a:t>
                      </a:r>
                    </a:p>
                  </a:txBody>
                  <a:tcPr anchor="ctr">
                    <a:lnL>
                      <a:noFill/>
                    </a:lnL>
                    <a:lnR>
                      <a:noFill/>
                    </a:lnR>
                    <a:lnT>
                      <a:noFill/>
                    </a:lnT>
                    <a:lnB>
                      <a:noFill/>
                    </a:lnB>
                    <a:solidFill>
                      <a:srgbClr val="FFFFFF"/>
                    </a:solidFill>
                  </a:tcPr>
                </a:tc>
                <a:extLst>
                  <a:ext uri="{0D108BD9-81ED-4DB2-BD59-A6C34878D82A}">
                    <a16:rowId xmlns:a16="http://schemas.microsoft.com/office/drawing/2014/main" val="2837436660"/>
                  </a:ext>
                </a:extLst>
              </a:tr>
            </a:tbl>
          </a:graphicData>
        </a:graphic>
      </p:graphicFrame>
      <p:sp>
        <p:nvSpPr>
          <p:cNvPr id="28" name="TextBox 27">
            <a:extLst>
              <a:ext uri="{FF2B5EF4-FFF2-40B4-BE49-F238E27FC236}">
                <a16:creationId xmlns:a16="http://schemas.microsoft.com/office/drawing/2014/main" id="{3F10DA25-6EA4-C2CD-C2F8-BB514BB2995B}"/>
              </a:ext>
            </a:extLst>
          </p:cNvPr>
          <p:cNvSpPr txBox="1"/>
          <p:nvPr/>
        </p:nvSpPr>
        <p:spPr>
          <a:xfrm>
            <a:off x="3034052" y="3285834"/>
            <a:ext cx="381836" cy="369332"/>
          </a:xfrm>
          <a:prstGeom prst="rect">
            <a:avLst/>
          </a:prstGeom>
          <a:noFill/>
        </p:spPr>
        <p:txBody>
          <a:bodyPr wrap="none" rtlCol="0">
            <a:spAutoFit/>
          </a:bodyPr>
          <a:lstStyle/>
          <a:p>
            <a:r>
              <a:rPr lang="en-US" dirty="0"/>
              <a:t>…</a:t>
            </a:r>
          </a:p>
        </p:txBody>
      </p:sp>
      <p:sp>
        <p:nvSpPr>
          <p:cNvPr id="29" name="TextBox 28">
            <a:extLst>
              <a:ext uri="{FF2B5EF4-FFF2-40B4-BE49-F238E27FC236}">
                <a16:creationId xmlns:a16="http://schemas.microsoft.com/office/drawing/2014/main" id="{419DB28F-73F0-2DBD-44DB-81439DAC0388}"/>
              </a:ext>
            </a:extLst>
          </p:cNvPr>
          <p:cNvSpPr txBox="1"/>
          <p:nvPr/>
        </p:nvSpPr>
        <p:spPr>
          <a:xfrm>
            <a:off x="3002825" y="3768786"/>
            <a:ext cx="381836"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D043C0BC-8AA9-C553-7B4E-E62F1E448049}"/>
              </a:ext>
            </a:extLst>
          </p:cNvPr>
          <p:cNvSpPr txBox="1"/>
          <p:nvPr/>
        </p:nvSpPr>
        <p:spPr>
          <a:xfrm>
            <a:off x="3016656" y="4329475"/>
            <a:ext cx="381836" cy="369332"/>
          </a:xfrm>
          <a:prstGeom prst="rect">
            <a:avLst/>
          </a:prstGeom>
          <a:noFill/>
        </p:spPr>
        <p:txBody>
          <a:bodyPr wrap="none" rtlCol="0">
            <a:spAutoFit/>
          </a:bodyPr>
          <a:lstStyle/>
          <a:p>
            <a:r>
              <a:rPr lang="en-US" dirty="0"/>
              <a:t>…</a:t>
            </a:r>
          </a:p>
        </p:txBody>
      </p:sp>
      <p:sp>
        <p:nvSpPr>
          <p:cNvPr id="31" name="TextBox 30">
            <a:extLst>
              <a:ext uri="{FF2B5EF4-FFF2-40B4-BE49-F238E27FC236}">
                <a16:creationId xmlns:a16="http://schemas.microsoft.com/office/drawing/2014/main" id="{2F7A0906-5EDC-E4E5-ED58-C5F1C05D0455}"/>
              </a:ext>
            </a:extLst>
          </p:cNvPr>
          <p:cNvSpPr txBox="1"/>
          <p:nvPr/>
        </p:nvSpPr>
        <p:spPr>
          <a:xfrm>
            <a:off x="2997395" y="5322268"/>
            <a:ext cx="381836"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0BB98D8-E8CB-57F7-C4AA-F66ABAEDB71B}"/>
                  </a:ext>
                </a:extLst>
              </p:cNvPr>
              <p:cNvSpPr txBox="1"/>
              <p:nvPr/>
            </p:nvSpPr>
            <p:spPr>
              <a:xfrm>
                <a:off x="3661596" y="4836994"/>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35" name="TextBox 34">
                <a:extLst>
                  <a:ext uri="{FF2B5EF4-FFF2-40B4-BE49-F238E27FC236}">
                    <a16:creationId xmlns:a16="http://schemas.microsoft.com/office/drawing/2014/main" id="{F0BB98D8-E8CB-57F7-C4AA-F66ABAEDB71B}"/>
                  </a:ext>
                </a:extLst>
              </p:cNvPr>
              <p:cNvSpPr txBox="1">
                <a:spLocks noRot="1" noChangeAspect="1" noMove="1" noResize="1" noEditPoints="1" noAdjustHandles="1" noChangeArrowheads="1" noChangeShapeType="1" noTextEdit="1"/>
              </p:cNvSpPr>
              <p:nvPr/>
            </p:nvSpPr>
            <p:spPr>
              <a:xfrm>
                <a:off x="3661596" y="4836994"/>
                <a:ext cx="69901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0BB6CDC-34F0-78CA-A1A3-9AB7480AE99B}"/>
                  </a:ext>
                </a:extLst>
              </p:cNvPr>
              <p:cNvSpPr txBox="1"/>
              <p:nvPr/>
            </p:nvSpPr>
            <p:spPr>
              <a:xfrm>
                <a:off x="6878479" y="4834304"/>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36" name="TextBox 35">
                <a:extLst>
                  <a:ext uri="{FF2B5EF4-FFF2-40B4-BE49-F238E27FC236}">
                    <a16:creationId xmlns:a16="http://schemas.microsoft.com/office/drawing/2014/main" id="{F0BB6CDC-34F0-78CA-A1A3-9AB7480AE99B}"/>
                  </a:ext>
                </a:extLst>
              </p:cNvPr>
              <p:cNvSpPr txBox="1">
                <a:spLocks noRot="1" noChangeAspect="1" noMove="1" noResize="1" noEditPoints="1" noAdjustHandles="1" noChangeArrowheads="1" noChangeShapeType="1" noTextEdit="1"/>
              </p:cNvSpPr>
              <p:nvPr/>
            </p:nvSpPr>
            <p:spPr>
              <a:xfrm>
                <a:off x="6878479" y="4834304"/>
                <a:ext cx="699010" cy="646331"/>
              </a:xfrm>
              <a:prstGeom prst="rect">
                <a:avLst/>
              </a:prstGeom>
              <a:blipFill>
                <a:blip r:embed="rId5"/>
                <a:stretch>
                  <a:fillRect/>
                </a:stretch>
              </a:blipFill>
            </p:spPr>
            <p:txBody>
              <a:bodyPr/>
              <a:lstStyle/>
              <a:p>
                <a:r>
                  <a:rPr lang="en-US">
                    <a:noFill/>
                  </a:rPr>
                  <a:t> </a:t>
                </a:r>
              </a:p>
            </p:txBody>
          </p:sp>
        </mc:Fallback>
      </mc:AlternateContent>
      <p:sp>
        <p:nvSpPr>
          <p:cNvPr id="41" name="Rounded Rectangle 40">
            <a:extLst>
              <a:ext uri="{FF2B5EF4-FFF2-40B4-BE49-F238E27FC236}">
                <a16:creationId xmlns:a16="http://schemas.microsoft.com/office/drawing/2014/main" id="{A7655143-CF33-2EDE-14A9-27606576F46F}"/>
              </a:ext>
            </a:extLst>
          </p:cNvPr>
          <p:cNvSpPr/>
          <p:nvPr/>
        </p:nvSpPr>
        <p:spPr>
          <a:xfrm>
            <a:off x="205808" y="4249067"/>
            <a:ext cx="1361603" cy="1654334"/>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Units </a:t>
            </a:r>
          </a:p>
          <a:p>
            <a:pPr algn="ctr"/>
            <a:r>
              <a:rPr lang="en-US" dirty="0">
                <a:solidFill>
                  <a:schemeClr val="accent1"/>
                </a:solidFill>
              </a:rPr>
              <a:t>= Countries in this example</a:t>
            </a:r>
          </a:p>
        </p:txBody>
      </p:sp>
      <p:sp>
        <p:nvSpPr>
          <p:cNvPr id="42" name="Rounded Rectangle 41">
            <a:extLst>
              <a:ext uri="{FF2B5EF4-FFF2-40B4-BE49-F238E27FC236}">
                <a16:creationId xmlns:a16="http://schemas.microsoft.com/office/drawing/2014/main" id="{B720AE13-B2FB-0CF0-D556-AE742FB2B63C}"/>
              </a:ext>
            </a:extLst>
          </p:cNvPr>
          <p:cNvSpPr/>
          <p:nvPr/>
        </p:nvSpPr>
        <p:spPr>
          <a:xfrm>
            <a:off x="7757021" y="2898395"/>
            <a:ext cx="2336177" cy="68632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Outcomes: </a:t>
            </a:r>
          </a:p>
          <a:p>
            <a:pPr algn="ctr"/>
            <a:r>
              <a:rPr lang="en-US" dirty="0">
                <a:solidFill>
                  <a:schemeClr val="accent1"/>
                </a:solidFill>
              </a:rPr>
              <a:t>GDP</a:t>
            </a:r>
          </a:p>
        </p:txBody>
      </p:sp>
      <p:sp>
        <p:nvSpPr>
          <p:cNvPr id="43" name="Rounded Rectangle 42">
            <a:extLst>
              <a:ext uri="{FF2B5EF4-FFF2-40B4-BE49-F238E27FC236}">
                <a16:creationId xmlns:a16="http://schemas.microsoft.com/office/drawing/2014/main" id="{C0CFC86C-B718-87C2-4129-E3717D6B8D48}"/>
              </a:ext>
            </a:extLst>
          </p:cNvPr>
          <p:cNvSpPr/>
          <p:nvPr/>
        </p:nvSpPr>
        <p:spPr>
          <a:xfrm>
            <a:off x="5217779" y="5322268"/>
            <a:ext cx="245233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D60788CE-0D40-6061-9C91-E486969E9770}"/>
              </a:ext>
            </a:extLst>
          </p:cNvPr>
          <p:cNvSpPr/>
          <p:nvPr/>
        </p:nvSpPr>
        <p:spPr>
          <a:xfrm>
            <a:off x="8398074" y="4979108"/>
            <a:ext cx="2982318" cy="501527"/>
          </a:xfrm>
          <a:prstGeom prst="roundRect">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Treatment: Leaving the EU</a:t>
            </a:r>
          </a:p>
        </p:txBody>
      </p:sp>
      <p:cxnSp>
        <p:nvCxnSpPr>
          <p:cNvPr id="45" name="Straight Arrow Connector 44">
            <a:extLst>
              <a:ext uri="{FF2B5EF4-FFF2-40B4-BE49-F238E27FC236}">
                <a16:creationId xmlns:a16="http://schemas.microsoft.com/office/drawing/2014/main" id="{899CDA0A-2C99-B1B4-4851-284C338A86EB}"/>
              </a:ext>
            </a:extLst>
          </p:cNvPr>
          <p:cNvCxnSpPr>
            <a:cxnSpLocks/>
            <a:stCxn id="44" idx="1"/>
          </p:cNvCxnSpPr>
          <p:nvPr/>
        </p:nvCxnSpPr>
        <p:spPr>
          <a:xfrm flipH="1">
            <a:off x="7757021" y="5229872"/>
            <a:ext cx="641053" cy="250763"/>
          </a:xfrm>
          <a:prstGeom prst="straightConnector1">
            <a:avLst/>
          </a:prstGeom>
          <a:ln>
            <a:solidFill>
              <a:schemeClr val="accent2"/>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5458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3F4F-8812-191C-7014-21081B1563F2}"/>
              </a:ext>
            </a:extLst>
          </p:cNvPr>
          <p:cNvSpPr>
            <a:spLocks noGrp="1"/>
          </p:cNvSpPr>
          <p:nvPr>
            <p:ph type="title"/>
          </p:nvPr>
        </p:nvSpPr>
        <p:spPr>
          <a:xfrm>
            <a:off x="838200" y="308208"/>
            <a:ext cx="10515600" cy="1325563"/>
          </a:xfrm>
        </p:spPr>
        <p:txBody>
          <a:bodyPr/>
          <a:lstStyle/>
          <a:p>
            <a:r>
              <a:rPr lang="en-US" dirty="0"/>
              <a:t>What is our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99D3BF-2C00-9836-CCA5-7AF805F28B8D}"/>
                  </a:ext>
                </a:extLst>
              </p:cNvPr>
              <p:cNvSpPr>
                <a:spLocks noGrp="1"/>
              </p:cNvSpPr>
              <p:nvPr>
                <p:ph idx="1"/>
              </p:nvPr>
            </p:nvSpPr>
            <p:spPr>
              <a:xfrm>
                <a:off x="838200" y="1631669"/>
                <a:ext cx="11203983" cy="4351338"/>
              </a:xfrm>
            </p:spPr>
            <p:txBody>
              <a:bodyPr/>
              <a:lstStyle/>
              <a:p>
                <a:r>
                  <a:rPr lang="en-US" b="1" dirty="0"/>
                  <a:t>Informally: </a:t>
                </a:r>
                <a:r>
                  <a:rPr lang="en-US" dirty="0"/>
                  <a:t>What would have happened if Brexit hadn’t occurred?</a:t>
                </a:r>
              </a:p>
              <a:p>
                <a:r>
                  <a:rPr lang="en-US" b="1" dirty="0"/>
                  <a:t>A bit more formally: </a:t>
                </a:r>
              </a:p>
              <a:p>
                <a:pPr lvl="1"/>
                <a:r>
                  <a:rPr lang="en-US" dirty="0"/>
                  <a:t>Suppose we knew what would have happened otherwise</a:t>
                </a:r>
              </a:p>
              <a:p>
                <a:pPr lvl="1"/>
                <a:r>
                  <a:rPr lang="en-US" dirty="0"/>
                  <a:t>We want </a:t>
                </a:r>
                <a14:m>
                  <m:oMath xmlns:m="http://schemas.openxmlformats.org/officeDocument/2006/math">
                    <m:r>
                      <a:rPr lang="en-US" b="0" i="1" smtClean="0">
                        <a:solidFill>
                          <a:schemeClr val="accent1"/>
                        </a:solidFill>
                        <a:latin typeface="Cambria Math" panose="02040503050406030204" pitchFamily="18" charset="0"/>
                      </a:rPr>
                      <m:t>𝜏</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3</m:t>
                        </m:r>
                      </m:den>
                    </m:f>
                    <m:d>
                      <m:dPr>
                        <m:ctrlPr>
                          <a:rPr lang="en-US" b="0" i="1" smtClean="0">
                            <a:solidFill>
                              <a:schemeClr val="accent1"/>
                            </a:solidFill>
                            <a:latin typeface="Cambria Math" panose="02040503050406030204" pitchFamily="18" charset="0"/>
                          </a:rPr>
                        </m:ctrlPr>
                      </m:dPr>
                      <m:e>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60.33−</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𝑌</m:t>
                                </m:r>
                              </m:e>
                              <m:sub>
                                <m:r>
                                  <a:rPr lang="en-US" i="1">
                                    <a:solidFill>
                                      <a:schemeClr val="accent1"/>
                                    </a:solidFill>
                                    <a:latin typeface="Cambria Math" panose="02040503050406030204" pitchFamily="18" charset="0"/>
                                  </a:rPr>
                                  <m:t>20</m:t>
                                </m:r>
                              </m:sub>
                            </m:sSub>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0</m:t>
                                </m:r>
                              </m:e>
                            </m:d>
                          </m:e>
                        </m:d>
                        <m:r>
                          <a:rPr lang="en-US" i="1">
                            <a:solidFill>
                              <a:schemeClr val="accent1"/>
                            </a:solidFill>
                            <a:latin typeface="Cambria Math" panose="02040503050406030204" pitchFamily="18" charset="0"/>
                          </a:rPr>
                          <m: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59.88−</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𝑌</m:t>
                                </m:r>
                              </m:e>
                              <m:sub>
                                <m:r>
                                  <a:rPr lang="en-US" i="1">
                                    <a:solidFill>
                                      <a:schemeClr val="accent1"/>
                                    </a:solidFill>
                                    <a:latin typeface="Cambria Math" panose="02040503050406030204" pitchFamily="18" charset="0"/>
                                  </a:rPr>
                                  <m:t>21</m:t>
                                </m:r>
                              </m:sub>
                            </m:sSub>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0</m:t>
                                </m:r>
                              </m:e>
                            </m:d>
                          </m:e>
                        </m:d>
                        <m:r>
                          <a:rPr lang="en-US" i="1">
                            <a:solidFill>
                              <a:schemeClr val="accent1"/>
                            </a:solidFill>
                            <a:latin typeface="Cambria Math" panose="02040503050406030204" pitchFamily="18" charset="0"/>
                          </a:rPr>
                          <m: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60.32−</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𝑌</m:t>
                                </m:r>
                              </m:e>
                              <m:sub>
                                <m:r>
                                  <a:rPr lang="en-US" i="1">
                                    <a:solidFill>
                                      <a:schemeClr val="accent1"/>
                                    </a:solidFill>
                                    <a:latin typeface="Cambria Math" panose="02040503050406030204" pitchFamily="18" charset="0"/>
                                  </a:rPr>
                                  <m:t>22</m:t>
                                </m:r>
                              </m:sub>
                            </m:sSub>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0</m:t>
                                </m:r>
                              </m:e>
                            </m:d>
                          </m:e>
                        </m:d>
                      </m:e>
                    </m:d>
                  </m:oMath>
                </a14:m>
                <a:endParaRPr lang="en-US" dirty="0"/>
              </a:p>
              <a:p>
                <a:pPr lvl="1"/>
                <a:r>
                  <a:rPr lang="en-US" dirty="0"/>
                  <a:t>Interpretation: average treatment effect </a:t>
                </a:r>
                <a:r>
                  <a:rPr lang="en-US" b="1" dirty="0"/>
                  <a:t>among the treated </a:t>
                </a:r>
                <a:r>
                  <a:rPr lang="en-US" dirty="0"/>
                  <a:t>(ATT)</a:t>
                </a:r>
              </a:p>
            </p:txBody>
          </p:sp>
        </mc:Choice>
        <mc:Fallback xmlns="">
          <p:sp>
            <p:nvSpPr>
              <p:cNvPr id="3" name="Content Placeholder 2">
                <a:extLst>
                  <a:ext uri="{FF2B5EF4-FFF2-40B4-BE49-F238E27FC236}">
                    <a16:creationId xmlns:a16="http://schemas.microsoft.com/office/drawing/2014/main" id="{1E99D3BF-2C00-9836-CCA5-7AF805F28B8D}"/>
                  </a:ext>
                </a:extLst>
              </p:cNvPr>
              <p:cNvSpPr>
                <a:spLocks noGrp="1" noRot="1" noChangeAspect="1" noMove="1" noResize="1" noEditPoints="1" noAdjustHandles="1" noChangeArrowheads="1" noChangeShapeType="1" noTextEdit="1"/>
              </p:cNvSpPr>
              <p:nvPr>
                <p:ph idx="1"/>
              </p:nvPr>
            </p:nvSpPr>
            <p:spPr>
              <a:xfrm>
                <a:off x="838200" y="1631669"/>
                <a:ext cx="11203983" cy="4351338"/>
              </a:xfrm>
              <a:blipFill>
                <a:blip r:embed="rId3"/>
                <a:stretch>
                  <a:fillRect l="-1019" t="-2332"/>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B239B9FE-0863-1A4C-25BF-43DA1B14DF22}"/>
              </a:ext>
            </a:extLst>
          </p:cNvPr>
          <p:cNvGraphicFramePr>
            <a:graphicFrameLocks noGrp="1"/>
          </p:cNvGraphicFramePr>
          <p:nvPr>
            <p:extLst>
              <p:ext uri="{D42A27DB-BD31-4B8C-83A1-F6EECF244321}">
                <p14:modId xmlns:p14="http://schemas.microsoft.com/office/powerpoint/2010/main" val="1690357726"/>
              </p:ext>
            </p:extLst>
          </p:nvPr>
        </p:nvGraphicFramePr>
        <p:xfrm>
          <a:off x="2399392" y="5009612"/>
          <a:ext cx="3058875" cy="343387"/>
        </p:xfrm>
        <a:graphic>
          <a:graphicData uri="http://schemas.openxmlformats.org/drawingml/2006/table">
            <a:tbl>
              <a:tblPr/>
              <a:tblGrid>
                <a:gridCol w="611775">
                  <a:extLst>
                    <a:ext uri="{9D8B030D-6E8A-4147-A177-3AD203B41FA5}">
                      <a16:colId xmlns:a16="http://schemas.microsoft.com/office/drawing/2014/main" val="3801696775"/>
                    </a:ext>
                  </a:extLst>
                </a:gridCol>
                <a:gridCol w="611775">
                  <a:extLst>
                    <a:ext uri="{9D8B030D-6E8A-4147-A177-3AD203B41FA5}">
                      <a16:colId xmlns:a16="http://schemas.microsoft.com/office/drawing/2014/main" val="1283798247"/>
                    </a:ext>
                  </a:extLst>
                </a:gridCol>
                <a:gridCol w="611775">
                  <a:extLst>
                    <a:ext uri="{9D8B030D-6E8A-4147-A177-3AD203B41FA5}">
                      <a16:colId xmlns:a16="http://schemas.microsoft.com/office/drawing/2014/main" val="2641455158"/>
                    </a:ext>
                  </a:extLst>
                </a:gridCol>
                <a:gridCol w="611775">
                  <a:extLst>
                    <a:ext uri="{9D8B030D-6E8A-4147-A177-3AD203B41FA5}">
                      <a16:colId xmlns:a16="http://schemas.microsoft.com/office/drawing/2014/main" val="4276546046"/>
                    </a:ext>
                  </a:extLst>
                </a:gridCol>
                <a:gridCol w="611775">
                  <a:extLst>
                    <a:ext uri="{9D8B030D-6E8A-4147-A177-3AD203B41FA5}">
                      <a16:colId xmlns:a16="http://schemas.microsoft.com/office/drawing/2014/main" val="541560466"/>
                    </a:ext>
                  </a:extLst>
                </a:gridCol>
              </a:tblGrid>
              <a:tr h="343387">
                <a:tc>
                  <a:txBody>
                    <a:bodyPr/>
                    <a:lstStyle/>
                    <a:p>
                      <a:pPr algn="r" fontAlgn="ctr"/>
                      <a:r>
                        <a:rPr lang="en-US" sz="1200" dirty="0">
                          <a:effectLst/>
                        </a:rPr>
                        <a:t>67.27</a:t>
                      </a:r>
                    </a:p>
                  </a:txBody>
                  <a:tcPr anchor="ctr">
                    <a:lnL>
                      <a:noFill/>
                    </a:lnL>
                    <a:lnR>
                      <a:noFill/>
                    </a:lnR>
                    <a:lnT>
                      <a:noFill/>
                    </a:lnT>
                    <a:lnB>
                      <a:noFill/>
                    </a:lnB>
                    <a:solidFill>
                      <a:srgbClr val="FFFFFF"/>
                    </a:solidFill>
                  </a:tcPr>
                </a:tc>
                <a:tc>
                  <a:txBody>
                    <a:bodyPr/>
                    <a:lstStyle/>
                    <a:p>
                      <a:pPr algn="r" fontAlgn="ctr"/>
                      <a:r>
                        <a:rPr lang="en-US" sz="1200" dirty="0">
                          <a:effectLst/>
                        </a:rPr>
                        <a:t>66.97</a:t>
                      </a:r>
                    </a:p>
                  </a:txBody>
                  <a:tcPr anchor="ctr">
                    <a:lnL>
                      <a:noFill/>
                    </a:lnL>
                    <a:lnR>
                      <a:noFill/>
                    </a:lnR>
                    <a:lnT>
                      <a:noFill/>
                    </a:lnT>
                    <a:lnB>
                      <a:noFill/>
                    </a:lnB>
                    <a:solidFill>
                      <a:srgbClr val="FFFFFF"/>
                    </a:solidFill>
                  </a:tcPr>
                </a:tc>
                <a:tc>
                  <a:txBody>
                    <a:bodyPr/>
                    <a:lstStyle/>
                    <a:p>
                      <a:pPr algn="r" fontAlgn="ctr"/>
                      <a:r>
                        <a:rPr lang="en-US" sz="1200" dirty="0">
                          <a:effectLst/>
                        </a:rPr>
                        <a:t>66.77</a:t>
                      </a:r>
                    </a:p>
                  </a:txBody>
                  <a:tcPr anchor="ctr">
                    <a:lnL>
                      <a:noFill/>
                    </a:lnL>
                    <a:lnR>
                      <a:noFill/>
                    </a:lnR>
                    <a:lnT>
                      <a:noFill/>
                    </a:lnT>
                    <a:lnB>
                      <a:noFill/>
                    </a:lnB>
                    <a:solidFill>
                      <a:srgbClr val="FFFFFF"/>
                    </a:solidFill>
                  </a:tcPr>
                </a:tc>
                <a:tc>
                  <a:txBody>
                    <a:bodyPr/>
                    <a:lstStyle/>
                    <a:p>
                      <a:pPr algn="r" fontAlgn="ctr"/>
                      <a:r>
                        <a:rPr lang="en-US" sz="1200">
                          <a:effectLst/>
                        </a:rPr>
                        <a:t>69.16</a:t>
                      </a:r>
                    </a:p>
                  </a:txBody>
                  <a:tcPr anchor="ctr">
                    <a:lnL>
                      <a:noFill/>
                    </a:lnL>
                    <a:lnR>
                      <a:noFill/>
                    </a:lnR>
                    <a:lnT>
                      <a:noFill/>
                    </a:lnT>
                    <a:lnB>
                      <a:noFill/>
                    </a:lnB>
                    <a:solidFill>
                      <a:srgbClr val="FFFFFF"/>
                    </a:solidFill>
                  </a:tcPr>
                </a:tc>
                <a:tc>
                  <a:txBody>
                    <a:bodyPr/>
                    <a:lstStyle/>
                    <a:p>
                      <a:pPr algn="r" fontAlgn="ctr"/>
                      <a:r>
                        <a:rPr lang="en-US" sz="1200" dirty="0">
                          <a:effectLst/>
                        </a:rPr>
                        <a:t>69.25</a:t>
                      </a:r>
                    </a:p>
                  </a:txBody>
                  <a:tcPr anchor="ctr">
                    <a:lnL>
                      <a:noFill/>
                    </a:lnL>
                    <a:lnR>
                      <a:noFill/>
                    </a:lnR>
                    <a:lnT>
                      <a:noFill/>
                    </a:lnT>
                    <a:lnB>
                      <a:noFill/>
                    </a:lnB>
                    <a:solidFill>
                      <a:srgbClr val="FFFFFF"/>
                    </a:solidFill>
                  </a:tcPr>
                </a:tc>
                <a:extLst>
                  <a:ext uri="{0D108BD9-81ED-4DB2-BD59-A6C34878D82A}">
                    <a16:rowId xmlns:a16="http://schemas.microsoft.com/office/drawing/2014/main" val="1798541470"/>
                  </a:ext>
                </a:extLst>
              </a:tr>
            </a:tbl>
          </a:graphicData>
        </a:graphic>
      </p:graphicFrame>
      <p:graphicFrame>
        <p:nvGraphicFramePr>
          <p:cNvPr id="22" name="Table 21">
            <a:extLst>
              <a:ext uri="{FF2B5EF4-FFF2-40B4-BE49-F238E27FC236}">
                <a16:creationId xmlns:a16="http://schemas.microsoft.com/office/drawing/2014/main" id="{F88EDF2C-68EE-A20C-5938-743451BC980F}"/>
              </a:ext>
            </a:extLst>
          </p:cNvPr>
          <p:cNvGraphicFramePr>
            <a:graphicFrameLocks noGrp="1"/>
          </p:cNvGraphicFramePr>
          <p:nvPr>
            <p:extLst>
              <p:ext uri="{D42A27DB-BD31-4B8C-83A1-F6EECF244321}">
                <p14:modId xmlns:p14="http://schemas.microsoft.com/office/powerpoint/2010/main" val="1135689439"/>
              </p:ext>
            </p:extLst>
          </p:nvPr>
        </p:nvGraphicFramePr>
        <p:xfrm>
          <a:off x="2391306" y="4692942"/>
          <a:ext cx="3134920" cy="327733"/>
        </p:xfrm>
        <a:graphic>
          <a:graphicData uri="http://schemas.openxmlformats.org/drawingml/2006/table">
            <a:tbl>
              <a:tblPr/>
              <a:tblGrid>
                <a:gridCol w="626984">
                  <a:extLst>
                    <a:ext uri="{9D8B030D-6E8A-4147-A177-3AD203B41FA5}">
                      <a16:colId xmlns:a16="http://schemas.microsoft.com/office/drawing/2014/main" val="1422077795"/>
                    </a:ext>
                  </a:extLst>
                </a:gridCol>
                <a:gridCol w="626984">
                  <a:extLst>
                    <a:ext uri="{9D8B030D-6E8A-4147-A177-3AD203B41FA5}">
                      <a16:colId xmlns:a16="http://schemas.microsoft.com/office/drawing/2014/main" val="977134470"/>
                    </a:ext>
                  </a:extLst>
                </a:gridCol>
                <a:gridCol w="626984">
                  <a:extLst>
                    <a:ext uri="{9D8B030D-6E8A-4147-A177-3AD203B41FA5}">
                      <a16:colId xmlns:a16="http://schemas.microsoft.com/office/drawing/2014/main" val="1345463316"/>
                    </a:ext>
                  </a:extLst>
                </a:gridCol>
                <a:gridCol w="626984">
                  <a:extLst>
                    <a:ext uri="{9D8B030D-6E8A-4147-A177-3AD203B41FA5}">
                      <a16:colId xmlns:a16="http://schemas.microsoft.com/office/drawing/2014/main" val="3228123828"/>
                    </a:ext>
                  </a:extLst>
                </a:gridCol>
                <a:gridCol w="626984">
                  <a:extLst>
                    <a:ext uri="{9D8B030D-6E8A-4147-A177-3AD203B41FA5}">
                      <a16:colId xmlns:a16="http://schemas.microsoft.com/office/drawing/2014/main" val="3287188988"/>
                    </a:ext>
                  </a:extLst>
                </a:gridCol>
              </a:tblGrid>
              <a:tr h="327733">
                <a:tc>
                  <a:txBody>
                    <a:bodyPr/>
                    <a:lstStyle/>
                    <a:p>
                      <a:pPr algn="r" fontAlgn="ctr"/>
                      <a:r>
                        <a:rPr lang="en-US" sz="1200" dirty="0">
                          <a:effectLst/>
                        </a:rPr>
                        <a:t>73.21</a:t>
                      </a:r>
                    </a:p>
                  </a:txBody>
                  <a:tcPr anchor="ctr">
                    <a:lnL>
                      <a:noFill/>
                    </a:lnL>
                    <a:lnR>
                      <a:noFill/>
                    </a:lnR>
                    <a:lnT>
                      <a:noFill/>
                    </a:lnT>
                    <a:lnB>
                      <a:noFill/>
                    </a:lnB>
                    <a:solidFill>
                      <a:srgbClr val="FFFFFF"/>
                    </a:solidFill>
                  </a:tcPr>
                </a:tc>
                <a:tc>
                  <a:txBody>
                    <a:bodyPr/>
                    <a:lstStyle/>
                    <a:p>
                      <a:pPr algn="r" fontAlgn="ctr"/>
                      <a:r>
                        <a:rPr lang="en-US" sz="1200" dirty="0">
                          <a:effectLst/>
                        </a:rPr>
                        <a:t>73.62</a:t>
                      </a:r>
                    </a:p>
                  </a:txBody>
                  <a:tcPr anchor="ctr">
                    <a:lnL>
                      <a:noFill/>
                    </a:lnL>
                    <a:lnR>
                      <a:noFill/>
                    </a:lnR>
                    <a:lnT>
                      <a:noFill/>
                    </a:lnT>
                    <a:lnB>
                      <a:noFill/>
                    </a:lnB>
                    <a:solidFill>
                      <a:srgbClr val="FFFFFF"/>
                    </a:solidFill>
                  </a:tcPr>
                </a:tc>
                <a:tc>
                  <a:txBody>
                    <a:bodyPr/>
                    <a:lstStyle/>
                    <a:p>
                      <a:pPr algn="r" fontAlgn="ctr"/>
                      <a:r>
                        <a:rPr lang="en-US" sz="1200">
                          <a:effectLst/>
                        </a:rPr>
                        <a:t>74.83</a:t>
                      </a:r>
                    </a:p>
                  </a:txBody>
                  <a:tcPr anchor="ctr">
                    <a:lnL>
                      <a:noFill/>
                    </a:lnL>
                    <a:lnR>
                      <a:noFill/>
                    </a:lnR>
                    <a:lnT>
                      <a:noFill/>
                    </a:lnT>
                    <a:lnB>
                      <a:noFill/>
                    </a:lnB>
                    <a:solidFill>
                      <a:srgbClr val="FFFFFF"/>
                    </a:solidFill>
                  </a:tcPr>
                </a:tc>
                <a:tc>
                  <a:txBody>
                    <a:bodyPr/>
                    <a:lstStyle/>
                    <a:p>
                      <a:pPr algn="r" fontAlgn="ctr"/>
                      <a:r>
                        <a:rPr lang="en-US" sz="1200" dirty="0">
                          <a:effectLst/>
                        </a:rPr>
                        <a:t>76.75</a:t>
                      </a:r>
                    </a:p>
                  </a:txBody>
                  <a:tcPr anchor="ctr">
                    <a:lnL>
                      <a:noFill/>
                    </a:lnL>
                    <a:lnR>
                      <a:noFill/>
                    </a:lnR>
                    <a:lnT>
                      <a:noFill/>
                    </a:lnT>
                    <a:lnB>
                      <a:noFill/>
                    </a:lnB>
                    <a:solidFill>
                      <a:srgbClr val="FFFFFF"/>
                    </a:solidFill>
                  </a:tcPr>
                </a:tc>
                <a:tc>
                  <a:txBody>
                    <a:bodyPr/>
                    <a:lstStyle/>
                    <a:p>
                      <a:pPr algn="r" fontAlgn="ctr"/>
                      <a:r>
                        <a:rPr lang="en-US" sz="1200" dirty="0">
                          <a:effectLst/>
                        </a:rPr>
                        <a:t>77.69</a:t>
                      </a:r>
                    </a:p>
                  </a:txBody>
                  <a:tcPr anchor="ctr">
                    <a:lnL>
                      <a:noFill/>
                    </a:lnL>
                    <a:lnR>
                      <a:noFill/>
                    </a:lnR>
                    <a:lnT>
                      <a:noFill/>
                    </a:lnT>
                    <a:lnB>
                      <a:noFill/>
                    </a:lnB>
                    <a:solidFill>
                      <a:srgbClr val="FFFFFF"/>
                    </a:solidFill>
                  </a:tcPr>
                </a:tc>
                <a:extLst>
                  <a:ext uri="{0D108BD9-81ED-4DB2-BD59-A6C34878D82A}">
                    <a16:rowId xmlns:a16="http://schemas.microsoft.com/office/drawing/2014/main" val="2503884117"/>
                  </a:ext>
                </a:extLst>
              </a:tr>
            </a:tbl>
          </a:graphicData>
        </a:graphic>
      </p:graphicFrame>
      <p:sp>
        <p:nvSpPr>
          <p:cNvPr id="52" name="Rectangle 51">
            <a:extLst>
              <a:ext uri="{FF2B5EF4-FFF2-40B4-BE49-F238E27FC236}">
                <a16:creationId xmlns:a16="http://schemas.microsoft.com/office/drawing/2014/main" id="{9E7AB140-4C33-2CF9-D869-EB474E669A71}"/>
              </a:ext>
            </a:extLst>
          </p:cNvPr>
          <p:cNvSpPr/>
          <p:nvPr/>
        </p:nvSpPr>
        <p:spPr>
          <a:xfrm>
            <a:off x="10324462" y="6076689"/>
            <a:ext cx="1867538" cy="781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02837C4-B29B-D0AB-F3BE-07FBE5B77C04}"/>
              </a:ext>
            </a:extLst>
          </p:cNvPr>
          <p:cNvGraphicFramePr>
            <a:graphicFrameLocks noGrp="1"/>
          </p:cNvGraphicFramePr>
          <p:nvPr>
            <p:extLst>
              <p:ext uri="{D42A27DB-BD31-4B8C-83A1-F6EECF244321}">
                <p14:modId xmlns:p14="http://schemas.microsoft.com/office/powerpoint/2010/main" val="3346282580"/>
              </p:ext>
            </p:extLst>
          </p:nvPr>
        </p:nvGraphicFramePr>
        <p:xfrm>
          <a:off x="2408373" y="5338548"/>
          <a:ext cx="3057980" cy="314940"/>
        </p:xfrm>
        <a:graphic>
          <a:graphicData uri="http://schemas.openxmlformats.org/drawingml/2006/table">
            <a:tbl>
              <a:tblPr/>
              <a:tblGrid>
                <a:gridCol w="611596">
                  <a:extLst>
                    <a:ext uri="{9D8B030D-6E8A-4147-A177-3AD203B41FA5}">
                      <a16:colId xmlns:a16="http://schemas.microsoft.com/office/drawing/2014/main" val="2220857074"/>
                    </a:ext>
                  </a:extLst>
                </a:gridCol>
                <a:gridCol w="611596">
                  <a:extLst>
                    <a:ext uri="{9D8B030D-6E8A-4147-A177-3AD203B41FA5}">
                      <a16:colId xmlns:a16="http://schemas.microsoft.com/office/drawing/2014/main" val="669013914"/>
                    </a:ext>
                  </a:extLst>
                </a:gridCol>
                <a:gridCol w="611596">
                  <a:extLst>
                    <a:ext uri="{9D8B030D-6E8A-4147-A177-3AD203B41FA5}">
                      <a16:colId xmlns:a16="http://schemas.microsoft.com/office/drawing/2014/main" val="3909860716"/>
                    </a:ext>
                  </a:extLst>
                </a:gridCol>
                <a:gridCol w="611596">
                  <a:extLst>
                    <a:ext uri="{9D8B030D-6E8A-4147-A177-3AD203B41FA5}">
                      <a16:colId xmlns:a16="http://schemas.microsoft.com/office/drawing/2014/main" val="2832609848"/>
                    </a:ext>
                  </a:extLst>
                </a:gridCol>
                <a:gridCol w="611596">
                  <a:extLst>
                    <a:ext uri="{9D8B030D-6E8A-4147-A177-3AD203B41FA5}">
                      <a16:colId xmlns:a16="http://schemas.microsoft.com/office/drawing/2014/main" val="82594863"/>
                    </a:ext>
                  </a:extLst>
                </a:gridCol>
              </a:tblGrid>
              <a:tr h="314940">
                <a:tc>
                  <a:txBody>
                    <a:bodyPr/>
                    <a:lstStyle/>
                    <a:p>
                      <a:pPr algn="r" fontAlgn="ctr"/>
                      <a:r>
                        <a:rPr lang="en-US" sz="1200" dirty="0">
                          <a:effectLst/>
                        </a:rPr>
                        <a:t>67.41</a:t>
                      </a:r>
                    </a:p>
                  </a:txBody>
                  <a:tcPr anchor="ctr">
                    <a:lnL>
                      <a:noFill/>
                    </a:lnL>
                    <a:lnR>
                      <a:noFill/>
                    </a:lnR>
                    <a:lnT>
                      <a:noFill/>
                    </a:lnT>
                    <a:lnB>
                      <a:noFill/>
                    </a:lnB>
                    <a:solidFill>
                      <a:srgbClr val="FFFFFF"/>
                    </a:solidFill>
                  </a:tcPr>
                </a:tc>
                <a:tc>
                  <a:txBody>
                    <a:bodyPr/>
                    <a:lstStyle/>
                    <a:p>
                      <a:pPr algn="r" fontAlgn="ctr"/>
                      <a:r>
                        <a:rPr lang="en-US" sz="1200">
                          <a:effectLst/>
                        </a:rPr>
                        <a:t>67.64</a:t>
                      </a:r>
                    </a:p>
                  </a:txBody>
                  <a:tcPr anchor="ctr">
                    <a:lnL>
                      <a:noFill/>
                    </a:lnL>
                    <a:lnR>
                      <a:noFill/>
                    </a:lnR>
                    <a:lnT>
                      <a:noFill/>
                    </a:lnT>
                    <a:lnB>
                      <a:noFill/>
                    </a:lnB>
                    <a:solidFill>
                      <a:srgbClr val="FFFFFF"/>
                    </a:solidFill>
                  </a:tcPr>
                </a:tc>
                <a:tc>
                  <a:txBody>
                    <a:bodyPr/>
                    <a:lstStyle/>
                    <a:p>
                      <a:pPr algn="r" fontAlgn="ctr"/>
                      <a:r>
                        <a:rPr lang="en-US" sz="1200">
                          <a:effectLst/>
                        </a:rPr>
                        <a:t>67.68</a:t>
                      </a:r>
                    </a:p>
                  </a:txBody>
                  <a:tcPr anchor="ctr">
                    <a:lnL>
                      <a:noFill/>
                    </a:lnL>
                    <a:lnR>
                      <a:noFill/>
                    </a:lnR>
                    <a:lnT>
                      <a:noFill/>
                    </a:lnT>
                    <a:lnB>
                      <a:noFill/>
                    </a:lnB>
                    <a:solidFill>
                      <a:srgbClr val="FFFFFF"/>
                    </a:solidFill>
                  </a:tcPr>
                </a:tc>
                <a:tc>
                  <a:txBody>
                    <a:bodyPr/>
                    <a:lstStyle/>
                    <a:p>
                      <a:pPr algn="r" fontAlgn="ctr"/>
                      <a:r>
                        <a:rPr lang="en-US" sz="1200">
                          <a:effectLst/>
                        </a:rPr>
                        <a:t>66.48</a:t>
                      </a:r>
                    </a:p>
                  </a:txBody>
                  <a:tcPr anchor="ctr">
                    <a:lnL>
                      <a:noFill/>
                    </a:lnL>
                    <a:lnR>
                      <a:noFill/>
                    </a:lnR>
                    <a:lnT>
                      <a:noFill/>
                    </a:lnT>
                    <a:lnB>
                      <a:noFill/>
                    </a:lnB>
                    <a:solidFill>
                      <a:srgbClr val="FFFFFF"/>
                    </a:solidFill>
                  </a:tcPr>
                </a:tc>
                <a:tc>
                  <a:txBody>
                    <a:bodyPr/>
                    <a:lstStyle/>
                    <a:p>
                      <a:pPr algn="r" fontAlgn="ctr"/>
                      <a:r>
                        <a:rPr lang="en-US" sz="1200" dirty="0">
                          <a:effectLst/>
                        </a:rPr>
                        <a:t>65.47</a:t>
                      </a:r>
                    </a:p>
                  </a:txBody>
                  <a:tcPr anchor="ctr">
                    <a:lnL>
                      <a:noFill/>
                    </a:lnL>
                    <a:lnR>
                      <a:noFill/>
                    </a:lnR>
                    <a:lnT>
                      <a:noFill/>
                    </a:lnT>
                    <a:lnB>
                      <a:noFill/>
                    </a:lnB>
                    <a:solidFill>
                      <a:srgbClr val="FFFFFF"/>
                    </a:solidFill>
                  </a:tcPr>
                </a:tc>
                <a:extLst>
                  <a:ext uri="{0D108BD9-81ED-4DB2-BD59-A6C34878D82A}">
                    <a16:rowId xmlns:a16="http://schemas.microsoft.com/office/drawing/2014/main" val="2712115978"/>
                  </a:ext>
                </a:extLst>
              </a:tr>
            </a:tbl>
          </a:graphicData>
        </a:graphic>
      </p:graphicFrame>
      <p:graphicFrame>
        <p:nvGraphicFramePr>
          <p:cNvPr id="53" name="Table 52">
            <a:extLst>
              <a:ext uri="{FF2B5EF4-FFF2-40B4-BE49-F238E27FC236}">
                <a16:creationId xmlns:a16="http://schemas.microsoft.com/office/drawing/2014/main" id="{AF092A9A-C229-BCA6-FCB5-61A579CB4B9F}"/>
              </a:ext>
            </a:extLst>
          </p:cNvPr>
          <p:cNvGraphicFramePr>
            <a:graphicFrameLocks noGrp="1"/>
          </p:cNvGraphicFramePr>
          <p:nvPr>
            <p:extLst>
              <p:ext uri="{D42A27DB-BD31-4B8C-83A1-F6EECF244321}">
                <p14:modId xmlns:p14="http://schemas.microsoft.com/office/powerpoint/2010/main" val="4162544616"/>
              </p:ext>
            </p:extLst>
          </p:nvPr>
        </p:nvGraphicFramePr>
        <p:xfrm>
          <a:off x="8121550" y="4963055"/>
          <a:ext cx="3058875" cy="343387"/>
        </p:xfrm>
        <a:graphic>
          <a:graphicData uri="http://schemas.openxmlformats.org/drawingml/2006/table">
            <a:tbl>
              <a:tblPr/>
              <a:tblGrid>
                <a:gridCol w="611775">
                  <a:extLst>
                    <a:ext uri="{9D8B030D-6E8A-4147-A177-3AD203B41FA5}">
                      <a16:colId xmlns:a16="http://schemas.microsoft.com/office/drawing/2014/main" val="3801696775"/>
                    </a:ext>
                  </a:extLst>
                </a:gridCol>
                <a:gridCol w="611775">
                  <a:extLst>
                    <a:ext uri="{9D8B030D-6E8A-4147-A177-3AD203B41FA5}">
                      <a16:colId xmlns:a16="http://schemas.microsoft.com/office/drawing/2014/main" val="1283798247"/>
                    </a:ext>
                  </a:extLst>
                </a:gridCol>
                <a:gridCol w="611775">
                  <a:extLst>
                    <a:ext uri="{9D8B030D-6E8A-4147-A177-3AD203B41FA5}">
                      <a16:colId xmlns:a16="http://schemas.microsoft.com/office/drawing/2014/main" val="2641455158"/>
                    </a:ext>
                  </a:extLst>
                </a:gridCol>
                <a:gridCol w="611775">
                  <a:extLst>
                    <a:ext uri="{9D8B030D-6E8A-4147-A177-3AD203B41FA5}">
                      <a16:colId xmlns:a16="http://schemas.microsoft.com/office/drawing/2014/main" val="4276546046"/>
                    </a:ext>
                  </a:extLst>
                </a:gridCol>
                <a:gridCol w="611775">
                  <a:extLst>
                    <a:ext uri="{9D8B030D-6E8A-4147-A177-3AD203B41FA5}">
                      <a16:colId xmlns:a16="http://schemas.microsoft.com/office/drawing/2014/main" val="541560466"/>
                    </a:ext>
                  </a:extLst>
                </a:gridCol>
              </a:tblGrid>
              <a:tr h="343387">
                <a:tc>
                  <a:txBody>
                    <a:bodyPr/>
                    <a:lstStyle/>
                    <a:p>
                      <a:pPr algn="r" fontAlgn="ctr"/>
                      <a:r>
                        <a:rPr lang="en-US" sz="1200" dirty="0">
                          <a:effectLst/>
                        </a:rPr>
                        <a:t>67.27</a:t>
                      </a:r>
                    </a:p>
                  </a:txBody>
                  <a:tcPr anchor="ctr">
                    <a:lnL>
                      <a:noFill/>
                    </a:lnL>
                    <a:lnR>
                      <a:noFill/>
                    </a:lnR>
                    <a:lnT>
                      <a:noFill/>
                    </a:lnT>
                    <a:lnB>
                      <a:noFill/>
                    </a:lnB>
                    <a:solidFill>
                      <a:srgbClr val="FFFFFF"/>
                    </a:solidFill>
                  </a:tcPr>
                </a:tc>
                <a:tc>
                  <a:txBody>
                    <a:bodyPr/>
                    <a:lstStyle/>
                    <a:p>
                      <a:pPr algn="r" fontAlgn="ctr"/>
                      <a:r>
                        <a:rPr lang="en-US" sz="1200" dirty="0">
                          <a:effectLst/>
                        </a:rPr>
                        <a:t>66.97</a:t>
                      </a:r>
                    </a:p>
                  </a:txBody>
                  <a:tcPr anchor="ctr">
                    <a:lnL>
                      <a:noFill/>
                    </a:lnL>
                    <a:lnR>
                      <a:noFill/>
                    </a:lnR>
                    <a:lnT>
                      <a:noFill/>
                    </a:lnT>
                    <a:lnB>
                      <a:noFill/>
                    </a:lnB>
                    <a:solidFill>
                      <a:srgbClr val="FFFFFF"/>
                    </a:solidFill>
                  </a:tcPr>
                </a:tc>
                <a:tc>
                  <a:txBody>
                    <a:bodyPr/>
                    <a:lstStyle/>
                    <a:p>
                      <a:pPr algn="r" fontAlgn="ctr"/>
                      <a:r>
                        <a:rPr lang="en-US" sz="1200" dirty="0">
                          <a:effectLst/>
                        </a:rPr>
                        <a:t>66.77</a:t>
                      </a:r>
                    </a:p>
                  </a:txBody>
                  <a:tcPr anchor="ctr">
                    <a:lnL>
                      <a:noFill/>
                    </a:lnL>
                    <a:lnR>
                      <a:noFill/>
                    </a:lnR>
                    <a:lnT>
                      <a:noFill/>
                    </a:lnT>
                    <a:lnB>
                      <a:noFill/>
                    </a:lnB>
                    <a:solidFill>
                      <a:srgbClr val="FFFFFF"/>
                    </a:solidFill>
                  </a:tcPr>
                </a:tc>
                <a:tc>
                  <a:txBody>
                    <a:bodyPr/>
                    <a:lstStyle/>
                    <a:p>
                      <a:pPr algn="r" fontAlgn="ctr"/>
                      <a:r>
                        <a:rPr lang="en-US" sz="1200">
                          <a:effectLst/>
                        </a:rPr>
                        <a:t>69.16</a:t>
                      </a:r>
                    </a:p>
                  </a:txBody>
                  <a:tcPr anchor="ctr">
                    <a:lnL>
                      <a:noFill/>
                    </a:lnL>
                    <a:lnR>
                      <a:noFill/>
                    </a:lnR>
                    <a:lnT>
                      <a:noFill/>
                    </a:lnT>
                    <a:lnB>
                      <a:noFill/>
                    </a:lnB>
                    <a:solidFill>
                      <a:srgbClr val="FFFFFF"/>
                    </a:solidFill>
                  </a:tcPr>
                </a:tc>
                <a:tc>
                  <a:txBody>
                    <a:bodyPr/>
                    <a:lstStyle/>
                    <a:p>
                      <a:pPr algn="r" fontAlgn="ctr"/>
                      <a:r>
                        <a:rPr lang="en-US" sz="1200" dirty="0">
                          <a:effectLst/>
                        </a:rPr>
                        <a:t>69.25</a:t>
                      </a:r>
                    </a:p>
                  </a:txBody>
                  <a:tcPr anchor="ctr">
                    <a:lnL>
                      <a:noFill/>
                    </a:lnL>
                    <a:lnR>
                      <a:noFill/>
                    </a:lnR>
                    <a:lnT>
                      <a:noFill/>
                    </a:lnT>
                    <a:lnB>
                      <a:noFill/>
                    </a:lnB>
                    <a:solidFill>
                      <a:srgbClr val="FFFFFF"/>
                    </a:solidFill>
                  </a:tcPr>
                </a:tc>
                <a:extLst>
                  <a:ext uri="{0D108BD9-81ED-4DB2-BD59-A6C34878D82A}">
                    <a16:rowId xmlns:a16="http://schemas.microsoft.com/office/drawing/2014/main" val="1798541470"/>
                  </a:ext>
                </a:extLst>
              </a:tr>
            </a:tbl>
          </a:graphicData>
        </a:graphic>
      </p:graphicFrame>
      <p:graphicFrame>
        <p:nvGraphicFramePr>
          <p:cNvPr id="54" name="Table 53">
            <a:extLst>
              <a:ext uri="{FF2B5EF4-FFF2-40B4-BE49-F238E27FC236}">
                <a16:creationId xmlns:a16="http://schemas.microsoft.com/office/drawing/2014/main" id="{1F76B857-44AA-DC5D-231A-08979016D0F6}"/>
              </a:ext>
            </a:extLst>
          </p:cNvPr>
          <p:cNvGraphicFramePr>
            <a:graphicFrameLocks noGrp="1"/>
          </p:cNvGraphicFramePr>
          <p:nvPr>
            <p:extLst>
              <p:ext uri="{D42A27DB-BD31-4B8C-83A1-F6EECF244321}">
                <p14:modId xmlns:p14="http://schemas.microsoft.com/office/powerpoint/2010/main" val="2606621379"/>
              </p:ext>
            </p:extLst>
          </p:nvPr>
        </p:nvGraphicFramePr>
        <p:xfrm>
          <a:off x="8113464" y="4646385"/>
          <a:ext cx="3134920" cy="327733"/>
        </p:xfrm>
        <a:graphic>
          <a:graphicData uri="http://schemas.openxmlformats.org/drawingml/2006/table">
            <a:tbl>
              <a:tblPr/>
              <a:tblGrid>
                <a:gridCol w="626984">
                  <a:extLst>
                    <a:ext uri="{9D8B030D-6E8A-4147-A177-3AD203B41FA5}">
                      <a16:colId xmlns:a16="http://schemas.microsoft.com/office/drawing/2014/main" val="1422077795"/>
                    </a:ext>
                  </a:extLst>
                </a:gridCol>
                <a:gridCol w="626984">
                  <a:extLst>
                    <a:ext uri="{9D8B030D-6E8A-4147-A177-3AD203B41FA5}">
                      <a16:colId xmlns:a16="http://schemas.microsoft.com/office/drawing/2014/main" val="977134470"/>
                    </a:ext>
                  </a:extLst>
                </a:gridCol>
                <a:gridCol w="626984">
                  <a:extLst>
                    <a:ext uri="{9D8B030D-6E8A-4147-A177-3AD203B41FA5}">
                      <a16:colId xmlns:a16="http://schemas.microsoft.com/office/drawing/2014/main" val="1345463316"/>
                    </a:ext>
                  </a:extLst>
                </a:gridCol>
                <a:gridCol w="626984">
                  <a:extLst>
                    <a:ext uri="{9D8B030D-6E8A-4147-A177-3AD203B41FA5}">
                      <a16:colId xmlns:a16="http://schemas.microsoft.com/office/drawing/2014/main" val="3228123828"/>
                    </a:ext>
                  </a:extLst>
                </a:gridCol>
                <a:gridCol w="626984">
                  <a:extLst>
                    <a:ext uri="{9D8B030D-6E8A-4147-A177-3AD203B41FA5}">
                      <a16:colId xmlns:a16="http://schemas.microsoft.com/office/drawing/2014/main" val="3287188988"/>
                    </a:ext>
                  </a:extLst>
                </a:gridCol>
              </a:tblGrid>
              <a:tr h="327733">
                <a:tc>
                  <a:txBody>
                    <a:bodyPr/>
                    <a:lstStyle/>
                    <a:p>
                      <a:pPr algn="r" fontAlgn="ctr"/>
                      <a:r>
                        <a:rPr lang="en-US" sz="1200" dirty="0">
                          <a:effectLst/>
                        </a:rPr>
                        <a:t>73.21</a:t>
                      </a:r>
                    </a:p>
                  </a:txBody>
                  <a:tcPr anchor="ctr">
                    <a:lnL>
                      <a:noFill/>
                    </a:lnL>
                    <a:lnR>
                      <a:noFill/>
                    </a:lnR>
                    <a:lnT>
                      <a:noFill/>
                    </a:lnT>
                    <a:lnB>
                      <a:noFill/>
                    </a:lnB>
                    <a:solidFill>
                      <a:srgbClr val="FFFFFF"/>
                    </a:solidFill>
                  </a:tcPr>
                </a:tc>
                <a:tc>
                  <a:txBody>
                    <a:bodyPr/>
                    <a:lstStyle/>
                    <a:p>
                      <a:pPr algn="r" fontAlgn="ctr"/>
                      <a:r>
                        <a:rPr lang="en-US" sz="1200" dirty="0">
                          <a:effectLst/>
                        </a:rPr>
                        <a:t>73.62</a:t>
                      </a:r>
                    </a:p>
                  </a:txBody>
                  <a:tcPr anchor="ctr">
                    <a:lnL>
                      <a:noFill/>
                    </a:lnL>
                    <a:lnR>
                      <a:noFill/>
                    </a:lnR>
                    <a:lnT>
                      <a:noFill/>
                    </a:lnT>
                    <a:lnB>
                      <a:noFill/>
                    </a:lnB>
                    <a:solidFill>
                      <a:srgbClr val="FFFFFF"/>
                    </a:solidFill>
                  </a:tcPr>
                </a:tc>
                <a:tc>
                  <a:txBody>
                    <a:bodyPr/>
                    <a:lstStyle/>
                    <a:p>
                      <a:pPr algn="r" fontAlgn="ctr"/>
                      <a:r>
                        <a:rPr lang="en-US" sz="1200">
                          <a:effectLst/>
                        </a:rPr>
                        <a:t>74.83</a:t>
                      </a:r>
                    </a:p>
                  </a:txBody>
                  <a:tcPr anchor="ctr">
                    <a:lnL>
                      <a:noFill/>
                    </a:lnL>
                    <a:lnR>
                      <a:noFill/>
                    </a:lnR>
                    <a:lnT>
                      <a:noFill/>
                    </a:lnT>
                    <a:lnB>
                      <a:noFill/>
                    </a:lnB>
                    <a:solidFill>
                      <a:srgbClr val="FFFFFF"/>
                    </a:solidFill>
                  </a:tcPr>
                </a:tc>
                <a:tc>
                  <a:txBody>
                    <a:bodyPr/>
                    <a:lstStyle/>
                    <a:p>
                      <a:pPr algn="r" fontAlgn="ctr"/>
                      <a:r>
                        <a:rPr lang="en-US" sz="1200" dirty="0">
                          <a:effectLst/>
                        </a:rPr>
                        <a:t>76.75</a:t>
                      </a:r>
                    </a:p>
                  </a:txBody>
                  <a:tcPr anchor="ctr">
                    <a:lnL>
                      <a:noFill/>
                    </a:lnL>
                    <a:lnR>
                      <a:noFill/>
                    </a:lnR>
                    <a:lnT>
                      <a:noFill/>
                    </a:lnT>
                    <a:lnB>
                      <a:noFill/>
                    </a:lnB>
                    <a:solidFill>
                      <a:srgbClr val="FFFFFF"/>
                    </a:solidFill>
                  </a:tcPr>
                </a:tc>
                <a:tc>
                  <a:txBody>
                    <a:bodyPr/>
                    <a:lstStyle/>
                    <a:p>
                      <a:pPr algn="r" fontAlgn="ctr"/>
                      <a:r>
                        <a:rPr lang="en-US" sz="1200" dirty="0">
                          <a:effectLst/>
                        </a:rPr>
                        <a:t>77.69</a:t>
                      </a:r>
                    </a:p>
                  </a:txBody>
                  <a:tcPr anchor="ctr">
                    <a:lnL>
                      <a:noFill/>
                    </a:lnL>
                    <a:lnR>
                      <a:noFill/>
                    </a:lnR>
                    <a:lnT>
                      <a:noFill/>
                    </a:lnT>
                    <a:lnB>
                      <a:noFill/>
                    </a:lnB>
                    <a:solidFill>
                      <a:srgbClr val="FFFFFF"/>
                    </a:solidFill>
                  </a:tcPr>
                </a:tc>
                <a:extLst>
                  <a:ext uri="{0D108BD9-81ED-4DB2-BD59-A6C34878D82A}">
                    <a16:rowId xmlns:a16="http://schemas.microsoft.com/office/drawing/2014/main" val="2503884117"/>
                  </a:ext>
                </a:extLst>
              </a:tr>
            </a:tbl>
          </a:graphicData>
        </a:graphic>
      </p:graphicFrame>
      <p:graphicFrame>
        <p:nvGraphicFramePr>
          <p:cNvPr id="55" name="Table 54">
            <a:extLst>
              <a:ext uri="{FF2B5EF4-FFF2-40B4-BE49-F238E27FC236}">
                <a16:creationId xmlns:a16="http://schemas.microsoft.com/office/drawing/2014/main" id="{A184A870-7325-67DA-00AD-5F62CE08E433}"/>
              </a:ext>
            </a:extLst>
          </p:cNvPr>
          <p:cNvGraphicFramePr>
            <a:graphicFrameLocks noGrp="1"/>
          </p:cNvGraphicFramePr>
          <p:nvPr>
            <p:extLst>
              <p:ext uri="{D42A27DB-BD31-4B8C-83A1-F6EECF244321}">
                <p14:modId xmlns:p14="http://schemas.microsoft.com/office/powerpoint/2010/main" val="2145089350"/>
              </p:ext>
            </p:extLst>
          </p:nvPr>
        </p:nvGraphicFramePr>
        <p:xfrm>
          <a:off x="8130531" y="5291991"/>
          <a:ext cx="3057980" cy="314940"/>
        </p:xfrm>
        <a:graphic>
          <a:graphicData uri="http://schemas.openxmlformats.org/drawingml/2006/table">
            <a:tbl>
              <a:tblPr/>
              <a:tblGrid>
                <a:gridCol w="611596">
                  <a:extLst>
                    <a:ext uri="{9D8B030D-6E8A-4147-A177-3AD203B41FA5}">
                      <a16:colId xmlns:a16="http://schemas.microsoft.com/office/drawing/2014/main" val="2220857074"/>
                    </a:ext>
                  </a:extLst>
                </a:gridCol>
                <a:gridCol w="611596">
                  <a:extLst>
                    <a:ext uri="{9D8B030D-6E8A-4147-A177-3AD203B41FA5}">
                      <a16:colId xmlns:a16="http://schemas.microsoft.com/office/drawing/2014/main" val="669013914"/>
                    </a:ext>
                  </a:extLst>
                </a:gridCol>
                <a:gridCol w="611596">
                  <a:extLst>
                    <a:ext uri="{9D8B030D-6E8A-4147-A177-3AD203B41FA5}">
                      <a16:colId xmlns:a16="http://schemas.microsoft.com/office/drawing/2014/main" val="3909860716"/>
                    </a:ext>
                  </a:extLst>
                </a:gridCol>
                <a:gridCol w="611596">
                  <a:extLst>
                    <a:ext uri="{9D8B030D-6E8A-4147-A177-3AD203B41FA5}">
                      <a16:colId xmlns:a16="http://schemas.microsoft.com/office/drawing/2014/main" val="2832609848"/>
                    </a:ext>
                  </a:extLst>
                </a:gridCol>
                <a:gridCol w="611596">
                  <a:extLst>
                    <a:ext uri="{9D8B030D-6E8A-4147-A177-3AD203B41FA5}">
                      <a16:colId xmlns:a16="http://schemas.microsoft.com/office/drawing/2014/main" val="82594863"/>
                    </a:ext>
                  </a:extLst>
                </a:gridCol>
              </a:tblGrid>
              <a:tr h="314940">
                <a:tc>
                  <a:txBody>
                    <a:bodyPr/>
                    <a:lstStyle/>
                    <a:p>
                      <a:pPr algn="r" fontAlgn="ctr"/>
                      <a:r>
                        <a:rPr lang="en-US" sz="1200" dirty="0">
                          <a:effectLst/>
                        </a:rPr>
                        <a:t>67.41</a:t>
                      </a:r>
                    </a:p>
                  </a:txBody>
                  <a:tcPr anchor="ctr">
                    <a:lnL>
                      <a:noFill/>
                    </a:lnL>
                    <a:lnR>
                      <a:noFill/>
                    </a:lnR>
                    <a:lnT>
                      <a:noFill/>
                    </a:lnT>
                    <a:lnB>
                      <a:noFill/>
                    </a:lnB>
                    <a:solidFill>
                      <a:srgbClr val="FFFFFF"/>
                    </a:solidFill>
                  </a:tcPr>
                </a:tc>
                <a:tc>
                  <a:txBody>
                    <a:bodyPr/>
                    <a:lstStyle/>
                    <a:p>
                      <a:pPr algn="r" fontAlgn="ctr"/>
                      <a:r>
                        <a:rPr lang="en-US" sz="1200">
                          <a:effectLst/>
                        </a:rPr>
                        <a:t>67.64</a:t>
                      </a:r>
                    </a:p>
                  </a:txBody>
                  <a:tcPr anchor="ctr">
                    <a:lnL>
                      <a:noFill/>
                    </a:lnL>
                    <a:lnR>
                      <a:noFill/>
                    </a:lnR>
                    <a:lnT>
                      <a:noFill/>
                    </a:lnT>
                    <a:lnB>
                      <a:noFill/>
                    </a:lnB>
                    <a:solidFill>
                      <a:srgbClr val="FFFFFF"/>
                    </a:solidFill>
                  </a:tcPr>
                </a:tc>
                <a:tc>
                  <a:txBody>
                    <a:bodyPr/>
                    <a:lstStyle/>
                    <a:p>
                      <a:pPr algn="r" fontAlgn="ctr"/>
                      <a:r>
                        <a:rPr lang="en-US" sz="1200">
                          <a:effectLst/>
                        </a:rPr>
                        <a:t>67.68</a:t>
                      </a:r>
                    </a:p>
                  </a:txBody>
                  <a:tcPr anchor="ctr">
                    <a:lnL>
                      <a:noFill/>
                    </a:lnL>
                    <a:lnR>
                      <a:noFill/>
                    </a:lnR>
                    <a:lnT>
                      <a:noFill/>
                    </a:lnT>
                    <a:lnB>
                      <a:noFill/>
                    </a:lnB>
                    <a:solidFill>
                      <a:srgbClr val="FFFFFF"/>
                    </a:solidFill>
                  </a:tcPr>
                </a:tc>
                <a:tc>
                  <a:txBody>
                    <a:bodyPr/>
                    <a:lstStyle/>
                    <a:p>
                      <a:pPr algn="r" fontAlgn="ctr"/>
                      <a:r>
                        <a:rPr lang="en-US" sz="1200">
                          <a:effectLst/>
                        </a:rPr>
                        <a:t>66.48</a:t>
                      </a:r>
                    </a:p>
                  </a:txBody>
                  <a:tcPr anchor="ctr">
                    <a:lnL>
                      <a:noFill/>
                    </a:lnL>
                    <a:lnR>
                      <a:noFill/>
                    </a:lnR>
                    <a:lnT>
                      <a:noFill/>
                    </a:lnT>
                    <a:lnB>
                      <a:noFill/>
                    </a:lnB>
                    <a:solidFill>
                      <a:srgbClr val="FFFFFF"/>
                    </a:solidFill>
                  </a:tcPr>
                </a:tc>
                <a:tc>
                  <a:txBody>
                    <a:bodyPr/>
                    <a:lstStyle/>
                    <a:p>
                      <a:pPr algn="r" fontAlgn="ctr"/>
                      <a:r>
                        <a:rPr lang="en-US" sz="1200" dirty="0">
                          <a:effectLst/>
                        </a:rPr>
                        <a:t>65.47</a:t>
                      </a:r>
                    </a:p>
                  </a:txBody>
                  <a:tcPr anchor="ctr">
                    <a:lnL>
                      <a:noFill/>
                    </a:lnL>
                    <a:lnR>
                      <a:noFill/>
                    </a:lnR>
                    <a:lnT>
                      <a:noFill/>
                    </a:lnT>
                    <a:lnB>
                      <a:noFill/>
                    </a:lnB>
                    <a:solidFill>
                      <a:srgbClr val="FFFFFF"/>
                    </a:solidFill>
                  </a:tcPr>
                </a:tc>
                <a:extLst>
                  <a:ext uri="{0D108BD9-81ED-4DB2-BD59-A6C34878D82A}">
                    <a16:rowId xmlns:a16="http://schemas.microsoft.com/office/drawing/2014/main" val="2712115978"/>
                  </a:ext>
                </a:extLst>
              </a:tr>
            </a:tbl>
          </a:graphicData>
        </a:graphic>
      </p:graphicFrame>
      <mc:AlternateContent xmlns:mc="http://schemas.openxmlformats.org/markup-compatibility/2006" xmlns:a14="http://schemas.microsoft.com/office/drawing/2010/main">
        <mc:Choice Requires="a14">
          <p:graphicFrame>
            <p:nvGraphicFramePr>
              <p:cNvPr id="56" name="Table 55">
                <a:extLst>
                  <a:ext uri="{FF2B5EF4-FFF2-40B4-BE49-F238E27FC236}">
                    <a16:creationId xmlns:a16="http://schemas.microsoft.com/office/drawing/2014/main" id="{509B5A00-20EB-4FB3-585F-C491E2173E98}"/>
                  </a:ext>
                </a:extLst>
              </p:cNvPr>
              <p:cNvGraphicFramePr>
                <a:graphicFrameLocks noGrp="1"/>
              </p:cNvGraphicFramePr>
              <p:nvPr>
                <p:extLst>
                  <p:ext uri="{D42A27DB-BD31-4B8C-83A1-F6EECF244321}">
                    <p14:modId xmlns:p14="http://schemas.microsoft.com/office/powerpoint/2010/main" val="1135154164"/>
                  </p:ext>
                </p:extLst>
              </p:nvPr>
            </p:nvGraphicFramePr>
            <p:xfrm>
              <a:off x="8107859" y="6262787"/>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𝟐𝟎</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smtClean="0">
                                        <a:solidFill>
                                          <a:schemeClr val="accent2"/>
                                        </a:solidFill>
                                        <a:effectLst/>
                                        <a:latin typeface="Cambria Math" panose="02040503050406030204" pitchFamily="18" charset="0"/>
                                      </a:rPr>
                                    </m:ctrlPr>
                                  </m:sSubPr>
                                  <m:e>
                                    <m:r>
                                      <a:rPr lang="en-US" sz="1200" b="1" i="1" smtClean="0">
                                        <a:solidFill>
                                          <a:schemeClr val="accent2"/>
                                        </a:solidFill>
                                        <a:effectLst/>
                                        <a:latin typeface="Cambria Math" panose="02040503050406030204" pitchFamily="18" charset="0"/>
                                      </a:rPr>
                                      <m:t>𝒀</m:t>
                                    </m:r>
                                  </m:e>
                                  <m:sub>
                                    <m:r>
                                      <a:rPr lang="en-US" sz="1200" b="1" i="1" smtClean="0">
                                        <a:solidFill>
                                          <a:schemeClr val="accent2"/>
                                        </a:solidFill>
                                        <a:effectLst/>
                                        <a:latin typeface="Cambria Math" panose="02040503050406030204" pitchFamily="18" charset="0"/>
                                      </a:rPr>
                                      <m:t>𝟐𝟏</m:t>
                                    </m:r>
                                  </m:sub>
                                </m:sSub>
                                <m:r>
                                  <a:rPr lang="en-US" sz="1200" b="1" i="1" smtClean="0">
                                    <a:solidFill>
                                      <a:schemeClr val="accent2"/>
                                    </a:solidFill>
                                    <a:effectLst/>
                                    <a:latin typeface="Cambria Math" panose="02040503050406030204" pitchFamily="18" charset="0"/>
                                  </a:rPr>
                                  <m:t>(</m:t>
                                </m:r>
                                <m:r>
                                  <a:rPr lang="en-US" sz="1200" b="1" i="1" smtClean="0">
                                    <a:solidFill>
                                      <a:schemeClr val="accent2"/>
                                    </a:solidFill>
                                    <a:effectLst/>
                                    <a:latin typeface="Cambria Math" panose="02040503050406030204" pitchFamily="18" charset="0"/>
                                  </a:rPr>
                                  <m:t>𝟎</m:t>
                                </m:r>
                                <m:r>
                                  <a:rPr lang="en-US" sz="1200" b="1" i="1"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tc>
                      <a:txBody>
                        <a:bodyPr/>
                        <a:lstStyle/>
                        <a:p>
                          <a:pPr algn="r" fontAlgn="ctr"/>
                          <a14:m>
                            <m:oMathPara xmlns:m="http://schemas.openxmlformats.org/officeDocument/2006/math">
                              <m:oMathParaPr>
                                <m:jc m:val="centerGroup"/>
                              </m:oMathParaPr>
                              <m:oMath xmlns:m="http://schemas.openxmlformats.org/officeDocument/2006/math">
                                <m:sSub>
                                  <m:sSubPr>
                                    <m:ctrlPr>
                                      <a:rPr lang="en-US" sz="1200" b="1" i="1" dirty="0" smtClean="0">
                                        <a:solidFill>
                                          <a:schemeClr val="accent2"/>
                                        </a:solidFill>
                                        <a:effectLst/>
                                        <a:latin typeface="Cambria Math" panose="02040503050406030204" pitchFamily="18" charset="0"/>
                                      </a:rPr>
                                    </m:ctrlPr>
                                  </m:sSubPr>
                                  <m:e>
                                    <m:r>
                                      <a:rPr lang="en-US" sz="1200" b="1" i="1" dirty="0" smtClean="0">
                                        <a:solidFill>
                                          <a:schemeClr val="accent2"/>
                                        </a:solidFill>
                                        <a:effectLst/>
                                        <a:latin typeface="Cambria Math" panose="02040503050406030204" pitchFamily="18" charset="0"/>
                                      </a:rPr>
                                      <m:t>𝒀</m:t>
                                    </m:r>
                                  </m:e>
                                  <m:sub>
                                    <m:r>
                                      <a:rPr lang="en-US" sz="1200" b="1" i="1" dirty="0" smtClean="0">
                                        <a:solidFill>
                                          <a:schemeClr val="accent2"/>
                                        </a:solidFill>
                                        <a:effectLst/>
                                        <a:latin typeface="Cambria Math" panose="02040503050406030204" pitchFamily="18" charset="0"/>
                                      </a:rPr>
                                      <m:t>𝟐𝟐</m:t>
                                    </m:r>
                                  </m:sub>
                                </m:sSub>
                                <m:r>
                                  <a:rPr lang="en-US" sz="1200" b="1" i="1" dirty="0" smtClean="0">
                                    <a:solidFill>
                                      <a:schemeClr val="accent2"/>
                                    </a:solidFill>
                                    <a:effectLst/>
                                    <a:latin typeface="Cambria Math" panose="02040503050406030204" pitchFamily="18" charset="0"/>
                                  </a:rPr>
                                  <m:t>(</m:t>
                                </m:r>
                                <m:r>
                                  <a:rPr lang="en-US" sz="1200" b="1" i="1" dirty="0" smtClean="0">
                                    <a:solidFill>
                                      <a:schemeClr val="accent2"/>
                                    </a:solidFill>
                                    <a:effectLst/>
                                    <a:latin typeface="Cambria Math" panose="02040503050406030204" pitchFamily="18" charset="0"/>
                                  </a:rPr>
                                  <m:t>𝟎</m:t>
                                </m:r>
                                <m:r>
                                  <a:rPr lang="en-US" sz="1200" b="1" i="1" dirty="0" smtClean="0">
                                    <a:solidFill>
                                      <a:schemeClr val="accent2"/>
                                    </a:solidFill>
                                    <a:effectLst/>
                                    <a:latin typeface="Cambria Math" panose="02040503050406030204" pitchFamily="18" charset="0"/>
                                  </a:rPr>
                                  <m:t>)</m:t>
                                </m:r>
                              </m:oMath>
                            </m:oMathPara>
                          </a14:m>
                          <a:endParaRPr lang="en-US" sz="1200" b="1" dirty="0">
                            <a:solidFill>
                              <a:schemeClr val="accent2"/>
                            </a:solidFill>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837436660"/>
                      </a:ext>
                    </a:extLst>
                  </a:tr>
                </a:tbl>
              </a:graphicData>
            </a:graphic>
          </p:graphicFrame>
        </mc:Choice>
        <mc:Fallback xmlns="">
          <p:graphicFrame>
            <p:nvGraphicFramePr>
              <p:cNvPr id="56" name="Table 55">
                <a:extLst>
                  <a:ext uri="{FF2B5EF4-FFF2-40B4-BE49-F238E27FC236}">
                    <a16:creationId xmlns:a16="http://schemas.microsoft.com/office/drawing/2014/main" id="{509B5A00-20EB-4FB3-585F-C491E2173E98}"/>
                  </a:ext>
                </a:extLst>
              </p:cNvPr>
              <p:cNvGraphicFramePr>
                <a:graphicFrameLocks noGrp="1"/>
              </p:cNvGraphicFramePr>
              <p:nvPr>
                <p:extLst>
                  <p:ext uri="{D42A27DB-BD31-4B8C-83A1-F6EECF244321}">
                    <p14:modId xmlns:p14="http://schemas.microsoft.com/office/powerpoint/2010/main" val="1135154164"/>
                  </p:ext>
                </p:extLst>
              </p:nvPr>
            </p:nvGraphicFramePr>
            <p:xfrm>
              <a:off x="8107859" y="6262787"/>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endParaRPr lang="en-US"/>
                        </a:p>
                      </a:txBody>
                      <a:tcPr anchor="ctr">
                        <a:lnL>
                          <a:noFill/>
                        </a:lnL>
                        <a:lnR>
                          <a:noFill/>
                        </a:lnR>
                        <a:lnT>
                          <a:noFill/>
                        </a:lnT>
                        <a:lnB>
                          <a:noFill/>
                        </a:lnB>
                        <a:blipFill>
                          <a:blip r:embed="rId4"/>
                          <a:stretch>
                            <a:fillRect l="-200000" t="-4000" r="-200000" b="-4000"/>
                          </a:stretch>
                        </a:blipFill>
                      </a:tcPr>
                    </a:tc>
                    <a:tc>
                      <a:txBody>
                        <a:bodyPr/>
                        <a:lstStyle/>
                        <a:p>
                          <a:endParaRPr lang="en-US"/>
                        </a:p>
                      </a:txBody>
                      <a:tcPr anchor="ctr">
                        <a:lnL>
                          <a:noFill/>
                        </a:lnL>
                        <a:lnR>
                          <a:noFill/>
                        </a:lnR>
                        <a:lnT>
                          <a:noFill/>
                        </a:lnT>
                        <a:lnB>
                          <a:noFill/>
                        </a:lnB>
                        <a:blipFill>
                          <a:blip r:embed="rId4"/>
                          <a:stretch>
                            <a:fillRect l="-300000" t="-4000" r="-100000" b="-4000"/>
                          </a:stretch>
                        </a:blipFill>
                      </a:tcPr>
                    </a:tc>
                    <a:tc>
                      <a:txBody>
                        <a:bodyPr/>
                        <a:lstStyle/>
                        <a:p>
                          <a:endParaRPr lang="en-US"/>
                        </a:p>
                      </a:txBody>
                      <a:tcPr anchor="ctr">
                        <a:lnL>
                          <a:noFill/>
                        </a:lnL>
                        <a:lnR>
                          <a:noFill/>
                        </a:lnR>
                        <a:lnT>
                          <a:noFill/>
                        </a:lnT>
                        <a:lnB>
                          <a:noFill/>
                        </a:lnB>
                        <a:blipFill>
                          <a:blip r:embed="rId4"/>
                          <a:stretch>
                            <a:fillRect l="-400000" t="-4000" b="-4000"/>
                          </a:stretch>
                        </a:blipFill>
                      </a:tcPr>
                    </a:tc>
                    <a:extLst>
                      <a:ext uri="{0D108BD9-81ED-4DB2-BD59-A6C34878D82A}">
                        <a16:rowId xmlns:a16="http://schemas.microsoft.com/office/drawing/2014/main" val="2837436660"/>
                      </a:ext>
                    </a:extLst>
                  </a:tr>
                </a:tbl>
              </a:graphicData>
            </a:graphic>
          </p:graphicFrame>
        </mc:Fallback>
      </mc:AlternateContent>
      <p:graphicFrame>
        <p:nvGraphicFramePr>
          <p:cNvPr id="27" name="Table 26">
            <a:extLst>
              <a:ext uri="{FF2B5EF4-FFF2-40B4-BE49-F238E27FC236}">
                <a16:creationId xmlns:a16="http://schemas.microsoft.com/office/drawing/2014/main" id="{19711A5B-0845-F20C-6D17-056A5826EC3A}"/>
              </a:ext>
            </a:extLst>
          </p:cNvPr>
          <p:cNvGraphicFramePr>
            <a:graphicFrameLocks noGrp="1"/>
          </p:cNvGraphicFramePr>
          <p:nvPr>
            <p:extLst>
              <p:ext uri="{D42A27DB-BD31-4B8C-83A1-F6EECF244321}">
                <p14:modId xmlns:p14="http://schemas.microsoft.com/office/powerpoint/2010/main" val="1073691227"/>
              </p:ext>
            </p:extLst>
          </p:nvPr>
        </p:nvGraphicFramePr>
        <p:xfrm>
          <a:off x="2385701" y="6309344"/>
          <a:ext cx="3040960" cy="314940"/>
        </p:xfrm>
        <a:graphic>
          <a:graphicData uri="http://schemas.openxmlformats.org/drawingml/2006/table">
            <a:tbl>
              <a:tblPr/>
              <a:tblGrid>
                <a:gridCol w="608192">
                  <a:extLst>
                    <a:ext uri="{9D8B030D-6E8A-4147-A177-3AD203B41FA5}">
                      <a16:colId xmlns:a16="http://schemas.microsoft.com/office/drawing/2014/main" val="660019815"/>
                    </a:ext>
                  </a:extLst>
                </a:gridCol>
                <a:gridCol w="608192">
                  <a:extLst>
                    <a:ext uri="{9D8B030D-6E8A-4147-A177-3AD203B41FA5}">
                      <a16:colId xmlns:a16="http://schemas.microsoft.com/office/drawing/2014/main" val="3350656709"/>
                    </a:ext>
                  </a:extLst>
                </a:gridCol>
                <a:gridCol w="608192">
                  <a:extLst>
                    <a:ext uri="{9D8B030D-6E8A-4147-A177-3AD203B41FA5}">
                      <a16:colId xmlns:a16="http://schemas.microsoft.com/office/drawing/2014/main" val="2667789260"/>
                    </a:ext>
                  </a:extLst>
                </a:gridCol>
                <a:gridCol w="608192">
                  <a:extLst>
                    <a:ext uri="{9D8B030D-6E8A-4147-A177-3AD203B41FA5}">
                      <a16:colId xmlns:a16="http://schemas.microsoft.com/office/drawing/2014/main" val="595556918"/>
                    </a:ext>
                  </a:extLst>
                </a:gridCol>
                <a:gridCol w="608192">
                  <a:extLst>
                    <a:ext uri="{9D8B030D-6E8A-4147-A177-3AD203B41FA5}">
                      <a16:colId xmlns:a16="http://schemas.microsoft.com/office/drawing/2014/main" val="4019588402"/>
                    </a:ext>
                  </a:extLst>
                </a:gridCol>
              </a:tblGrid>
              <a:tr h="314940">
                <a:tc>
                  <a:txBody>
                    <a:bodyPr/>
                    <a:lstStyle/>
                    <a:p>
                      <a:pPr algn="r" fontAlgn="ctr"/>
                      <a:r>
                        <a:rPr lang="en-US" sz="1200">
                          <a:effectLst/>
                        </a:rPr>
                        <a:t>58.92</a:t>
                      </a:r>
                    </a:p>
                  </a:txBody>
                  <a:tcPr anchor="ctr">
                    <a:lnL>
                      <a:noFill/>
                    </a:lnL>
                    <a:lnR>
                      <a:noFill/>
                    </a:lnR>
                    <a:lnT>
                      <a:noFill/>
                    </a:lnT>
                    <a:lnB>
                      <a:noFill/>
                    </a:lnB>
                    <a:solidFill>
                      <a:srgbClr val="FFFFFF"/>
                    </a:solidFill>
                  </a:tcPr>
                </a:tc>
                <a:tc>
                  <a:txBody>
                    <a:bodyPr/>
                    <a:lstStyle/>
                    <a:p>
                      <a:pPr algn="r" fontAlgn="ctr"/>
                      <a:r>
                        <a:rPr lang="en-US" sz="1200">
                          <a:effectLst/>
                        </a:rPr>
                        <a:t>59.20</a:t>
                      </a:r>
                    </a:p>
                  </a:txBody>
                  <a:tcPr anchor="ctr">
                    <a:lnL>
                      <a:noFill/>
                    </a:lnL>
                    <a:lnR>
                      <a:noFill/>
                    </a:lnR>
                    <a:lnT>
                      <a:noFill/>
                    </a:lnT>
                    <a:lnB>
                      <a:noFill/>
                    </a:lnB>
                    <a:solidFill>
                      <a:srgbClr val="FFFFFF"/>
                    </a:solidFill>
                  </a:tcPr>
                </a:tc>
                <a:tc>
                  <a:txBody>
                    <a:bodyPr/>
                    <a:lstStyle/>
                    <a:p>
                      <a:pPr algn="r" fontAlgn="ctr"/>
                      <a:r>
                        <a:rPr lang="en-US" sz="1200">
                          <a:effectLst/>
                        </a:rPr>
                        <a:t>60.33</a:t>
                      </a:r>
                    </a:p>
                  </a:txBody>
                  <a:tcPr anchor="ctr">
                    <a:lnL>
                      <a:noFill/>
                    </a:lnL>
                    <a:lnR>
                      <a:noFill/>
                    </a:lnR>
                    <a:lnT>
                      <a:noFill/>
                    </a:lnT>
                    <a:lnB>
                      <a:noFill/>
                    </a:lnB>
                    <a:solidFill>
                      <a:srgbClr val="FFFFFF"/>
                    </a:solidFill>
                  </a:tcPr>
                </a:tc>
                <a:tc>
                  <a:txBody>
                    <a:bodyPr/>
                    <a:lstStyle/>
                    <a:p>
                      <a:pPr algn="r" fontAlgn="ctr"/>
                      <a:r>
                        <a:rPr lang="en-US" sz="1200">
                          <a:effectLst/>
                        </a:rPr>
                        <a:t>59.88</a:t>
                      </a:r>
                    </a:p>
                  </a:txBody>
                  <a:tcPr anchor="ctr">
                    <a:lnL>
                      <a:noFill/>
                    </a:lnL>
                    <a:lnR>
                      <a:noFill/>
                    </a:lnR>
                    <a:lnT>
                      <a:noFill/>
                    </a:lnT>
                    <a:lnB>
                      <a:noFill/>
                    </a:lnB>
                    <a:solidFill>
                      <a:srgbClr val="FFFFFF"/>
                    </a:solidFill>
                  </a:tcPr>
                </a:tc>
                <a:tc>
                  <a:txBody>
                    <a:bodyPr/>
                    <a:lstStyle/>
                    <a:p>
                      <a:pPr algn="r" fontAlgn="ctr"/>
                      <a:r>
                        <a:rPr lang="en-US" sz="1200" dirty="0">
                          <a:effectLst/>
                        </a:rPr>
                        <a:t>60.32</a:t>
                      </a:r>
                    </a:p>
                  </a:txBody>
                  <a:tcPr anchor="ctr">
                    <a:lnL>
                      <a:noFill/>
                    </a:lnL>
                    <a:lnR>
                      <a:noFill/>
                    </a:lnR>
                    <a:lnT>
                      <a:noFill/>
                    </a:lnT>
                    <a:lnB>
                      <a:noFill/>
                    </a:lnB>
                    <a:solidFill>
                      <a:srgbClr val="FFFFFF"/>
                    </a:solidFill>
                  </a:tcPr>
                </a:tc>
                <a:extLst>
                  <a:ext uri="{0D108BD9-81ED-4DB2-BD59-A6C34878D82A}">
                    <a16:rowId xmlns:a16="http://schemas.microsoft.com/office/drawing/2014/main" val="2837436660"/>
                  </a:ext>
                </a:extLst>
              </a:tr>
            </a:tbl>
          </a:graphicData>
        </a:graphic>
      </p:graphicFrame>
      <p:grpSp>
        <p:nvGrpSpPr>
          <p:cNvPr id="9" name="Group 8">
            <a:extLst>
              <a:ext uri="{FF2B5EF4-FFF2-40B4-BE49-F238E27FC236}">
                <a16:creationId xmlns:a16="http://schemas.microsoft.com/office/drawing/2014/main" id="{8A57975D-B33A-FCBE-C4BA-0FABC90F87AE}"/>
              </a:ext>
            </a:extLst>
          </p:cNvPr>
          <p:cNvGrpSpPr/>
          <p:nvPr/>
        </p:nvGrpSpPr>
        <p:grpSpPr>
          <a:xfrm>
            <a:off x="600525" y="4313260"/>
            <a:ext cx="4959118" cy="2364301"/>
            <a:chOff x="1231986" y="3449466"/>
            <a:chExt cx="6615523" cy="3154005"/>
          </a:xfrm>
        </p:grpSpPr>
        <p:sp>
          <p:nvSpPr>
            <p:cNvPr id="4" name="Rectangle 3">
              <a:extLst>
                <a:ext uri="{FF2B5EF4-FFF2-40B4-BE49-F238E27FC236}">
                  <a16:creationId xmlns:a16="http://schemas.microsoft.com/office/drawing/2014/main" id="{1B1AB1D2-DF40-56DD-CE20-1A598D169B40}"/>
                </a:ext>
              </a:extLst>
            </p:cNvPr>
            <p:cNvSpPr/>
            <p:nvPr/>
          </p:nvSpPr>
          <p:spPr>
            <a:xfrm>
              <a:off x="2792478" y="3905851"/>
              <a:ext cx="5055031" cy="26976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0989F6-0640-F74B-B066-41DB50E899C3}"/>
                </a:ext>
              </a:extLst>
            </p:cNvPr>
            <p:cNvSpPr txBox="1"/>
            <p:nvPr/>
          </p:nvSpPr>
          <p:spPr>
            <a:xfrm>
              <a:off x="1295446" y="3946161"/>
              <a:ext cx="1531797" cy="410578"/>
            </a:xfrm>
            <a:prstGeom prst="rect">
              <a:avLst/>
            </a:prstGeom>
            <a:noFill/>
          </p:spPr>
          <p:txBody>
            <a:bodyPr wrap="none" rtlCol="0">
              <a:spAutoFit/>
            </a:bodyPr>
            <a:lstStyle/>
            <a:p>
              <a:pPr algn="r"/>
              <a:r>
                <a:rPr lang="en-US" sz="1400" b="1" dirty="0"/>
                <a:t>Switzerland</a:t>
              </a:r>
            </a:p>
          </p:txBody>
        </p:sp>
        <p:sp>
          <p:nvSpPr>
            <p:cNvPr id="6" name="TextBox 5">
              <a:extLst>
                <a:ext uri="{FF2B5EF4-FFF2-40B4-BE49-F238E27FC236}">
                  <a16:creationId xmlns:a16="http://schemas.microsoft.com/office/drawing/2014/main" id="{45A81FB3-5805-265D-7B43-FEBDA2943803}"/>
                </a:ext>
              </a:extLst>
            </p:cNvPr>
            <p:cNvSpPr txBox="1"/>
            <p:nvPr/>
          </p:nvSpPr>
          <p:spPr>
            <a:xfrm>
              <a:off x="1231986" y="4393166"/>
              <a:ext cx="1604246" cy="410578"/>
            </a:xfrm>
            <a:prstGeom prst="rect">
              <a:avLst/>
            </a:prstGeom>
            <a:noFill/>
          </p:spPr>
          <p:txBody>
            <a:bodyPr wrap="none" rtlCol="0">
              <a:spAutoFit/>
            </a:bodyPr>
            <a:lstStyle/>
            <a:p>
              <a:pPr algn="r"/>
              <a:r>
                <a:rPr lang="en-US" sz="1400" b="1" dirty="0"/>
                <a:t>Netherlands</a:t>
              </a:r>
            </a:p>
          </p:txBody>
        </p:sp>
        <p:sp>
          <p:nvSpPr>
            <p:cNvPr id="7" name="TextBox 6">
              <a:extLst>
                <a:ext uri="{FF2B5EF4-FFF2-40B4-BE49-F238E27FC236}">
                  <a16:creationId xmlns:a16="http://schemas.microsoft.com/office/drawing/2014/main" id="{1C7FF741-4D41-CB7A-0BC9-0E3F55E092D9}"/>
                </a:ext>
              </a:extLst>
            </p:cNvPr>
            <p:cNvSpPr txBox="1"/>
            <p:nvPr/>
          </p:nvSpPr>
          <p:spPr>
            <a:xfrm>
              <a:off x="1747765" y="4811363"/>
              <a:ext cx="988295" cy="410578"/>
            </a:xfrm>
            <a:prstGeom prst="rect">
              <a:avLst/>
            </a:prstGeom>
            <a:noFill/>
          </p:spPr>
          <p:txBody>
            <a:bodyPr wrap="none" rtlCol="0">
              <a:spAutoFit/>
            </a:bodyPr>
            <a:lstStyle/>
            <a:p>
              <a:pPr algn="r"/>
              <a:r>
                <a:rPr lang="en-US" sz="1400" b="1" dirty="0"/>
                <a:t>France</a:t>
              </a:r>
            </a:p>
          </p:txBody>
        </p:sp>
        <p:sp>
          <p:nvSpPr>
            <p:cNvPr id="8" name="TextBox 7">
              <a:extLst>
                <a:ext uri="{FF2B5EF4-FFF2-40B4-BE49-F238E27FC236}">
                  <a16:creationId xmlns:a16="http://schemas.microsoft.com/office/drawing/2014/main" id="{D9B4CBAD-9486-F7BE-ECD1-E620317B2635}"/>
                </a:ext>
              </a:extLst>
            </p:cNvPr>
            <p:cNvSpPr txBox="1"/>
            <p:nvPr/>
          </p:nvSpPr>
          <p:spPr>
            <a:xfrm>
              <a:off x="2076728" y="6093841"/>
              <a:ext cx="699010" cy="410578"/>
            </a:xfrm>
            <a:prstGeom prst="rect">
              <a:avLst/>
            </a:prstGeom>
            <a:noFill/>
          </p:spPr>
          <p:txBody>
            <a:bodyPr wrap="square" rtlCol="0">
              <a:spAutoFit/>
            </a:bodyPr>
            <a:lstStyle/>
            <a:p>
              <a:pPr algn="r"/>
              <a:r>
                <a:rPr lang="en-US" sz="1400" b="1" dirty="0"/>
                <a:t>UK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B435FB-C384-8E7B-7C08-9D68337FD100}"/>
                    </a:ext>
                  </a:extLst>
                </p:cNvPr>
                <p:cNvSpPr txBox="1"/>
                <p:nvPr/>
              </p:nvSpPr>
              <p:spPr>
                <a:xfrm>
                  <a:off x="2009115" y="5527547"/>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11" name="TextBox 10">
                  <a:extLst>
                    <a:ext uri="{FF2B5EF4-FFF2-40B4-BE49-F238E27FC236}">
                      <a16:creationId xmlns:a16="http://schemas.microsoft.com/office/drawing/2014/main" id="{E3B435FB-C384-8E7B-7C08-9D68337FD100}"/>
                    </a:ext>
                  </a:extLst>
                </p:cNvPr>
                <p:cNvSpPr txBox="1">
                  <a:spLocks noRot="1" noChangeAspect="1" noMove="1" noResize="1" noEditPoints="1" noAdjustHandles="1" noChangeArrowheads="1" noChangeShapeType="1" noTextEdit="1"/>
                </p:cNvSpPr>
                <p:nvPr/>
              </p:nvSpPr>
              <p:spPr>
                <a:xfrm>
                  <a:off x="2009115" y="5527547"/>
                  <a:ext cx="699010" cy="646331"/>
                </a:xfrm>
                <a:prstGeom prst="rect">
                  <a:avLst/>
                </a:prstGeom>
                <a:blipFill>
                  <a:blip r:embed="rId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A9E8EB6-7AF2-693B-A058-2B7E595F7DB6}"/>
                </a:ext>
              </a:extLst>
            </p:cNvPr>
            <p:cNvSpPr txBox="1"/>
            <p:nvPr/>
          </p:nvSpPr>
          <p:spPr>
            <a:xfrm>
              <a:off x="7043361" y="3481155"/>
              <a:ext cx="759569" cy="410578"/>
            </a:xfrm>
            <a:prstGeom prst="rect">
              <a:avLst/>
            </a:prstGeom>
            <a:noFill/>
          </p:spPr>
          <p:txBody>
            <a:bodyPr wrap="none" rtlCol="0">
              <a:spAutoFit/>
            </a:bodyPr>
            <a:lstStyle/>
            <a:p>
              <a:r>
                <a:rPr lang="en-US" sz="1400" b="1" dirty="0"/>
                <a:t>2022</a:t>
              </a:r>
            </a:p>
          </p:txBody>
        </p:sp>
        <p:sp>
          <p:nvSpPr>
            <p:cNvPr id="16" name="TextBox 15">
              <a:extLst>
                <a:ext uri="{FF2B5EF4-FFF2-40B4-BE49-F238E27FC236}">
                  <a16:creationId xmlns:a16="http://schemas.microsoft.com/office/drawing/2014/main" id="{B3FBE3D3-4BFF-82F5-7BD7-F008ADD34ABB}"/>
                </a:ext>
              </a:extLst>
            </p:cNvPr>
            <p:cNvSpPr txBox="1"/>
            <p:nvPr/>
          </p:nvSpPr>
          <p:spPr>
            <a:xfrm>
              <a:off x="6170108" y="3481155"/>
              <a:ext cx="759569" cy="410578"/>
            </a:xfrm>
            <a:prstGeom prst="rect">
              <a:avLst/>
            </a:prstGeom>
            <a:noFill/>
          </p:spPr>
          <p:txBody>
            <a:bodyPr wrap="none" rtlCol="0">
              <a:spAutoFit/>
            </a:bodyPr>
            <a:lstStyle/>
            <a:p>
              <a:r>
                <a:rPr lang="en-US" sz="1400" b="1" dirty="0"/>
                <a:t>2021</a:t>
              </a:r>
            </a:p>
          </p:txBody>
        </p:sp>
        <p:sp>
          <p:nvSpPr>
            <p:cNvPr id="17" name="TextBox 16">
              <a:extLst>
                <a:ext uri="{FF2B5EF4-FFF2-40B4-BE49-F238E27FC236}">
                  <a16:creationId xmlns:a16="http://schemas.microsoft.com/office/drawing/2014/main" id="{6FA420E4-A928-86D1-6A63-F943CF799EFC}"/>
                </a:ext>
              </a:extLst>
            </p:cNvPr>
            <p:cNvSpPr txBox="1"/>
            <p:nvPr/>
          </p:nvSpPr>
          <p:spPr>
            <a:xfrm>
              <a:off x="5296856" y="3466387"/>
              <a:ext cx="759569" cy="410578"/>
            </a:xfrm>
            <a:prstGeom prst="rect">
              <a:avLst/>
            </a:prstGeom>
            <a:noFill/>
          </p:spPr>
          <p:txBody>
            <a:bodyPr wrap="none" rtlCol="0">
              <a:spAutoFit/>
            </a:bodyPr>
            <a:lstStyle/>
            <a:p>
              <a:r>
                <a:rPr lang="en-US" sz="1400" b="1" dirty="0"/>
                <a:t>2020</a:t>
              </a:r>
            </a:p>
          </p:txBody>
        </p:sp>
        <p:sp>
          <p:nvSpPr>
            <p:cNvPr id="18" name="TextBox 17">
              <a:extLst>
                <a:ext uri="{FF2B5EF4-FFF2-40B4-BE49-F238E27FC236}">
                  <a16:creationId xmlns:a16="http://schemas.microsoft.com/office/drawing/2014/main" id="{0E97E13A-7F9A-15C8-935D-0DC01BA9F3A0}"/>
                </a:ext>
              </a:extLst>
            </p:cNvPr>
            <p:cNvSpPr txBox="1"/>
            <p:nvPr/>
          </p:nvSpPr>
          <p:spPr>
            <a:xfrm>
              <a:off x="4504119" y="3466570"/>
              <a:ext cx="759569" cy="410578"/>
            </a:xfrm>
            <a:prstGeom prst="rect">
              <a:avLst/>
            </a:prstGeom>
            <a:noFill/>
          </p:spPr>
          <p:txBody>
            <a:bodyPr wrap="none" rtlCol="0">
              <a:spAutoFit/>
            </a:bodyPr>
            <a:lstStyle/>
            <a:p>
              <a:r>
                <a:rPr lang="en-US" sz="1400" b="1" dirty="0"/>
                <a:t>2019</a:t>
              </a:r>
            </a:p>
          </p:txBody>
        </p:sp>
        <p:sp>
          <p:nvSpPr>
            <p:cNvPr id="19" name="TextBox 18">
              <a:extLst>
                <a:ext uri="{FF2B5EF4-FFF2-40B4-BE49-F238E27FC236}">
                  <a16:creationId xmlns:a16="http://schemas.microsoft.com/office/drawing/2014/main" id="{1B7357C1-2291-E33D-58FC-B5D9968E1727}"/>
                </a:ext>
              </a:extLst>
            </p:cNvPr>
            <p:cNvSpPr txBox="1"/>
            <p:nvPr/>
          </p:nvSpPr>
          <p:spPr>
            <a:xfrm>
              <a:off x="3682405" y="3481155"/>
              <a:ext cx="759569" cy="410578"/>
            </a:xfrm>
            <a:prstGeom prst="rect">
              <a:avLst/>
            </a:prstGeom>
            <a:noFill/>
          </p:spPr>
          <p:txBody>
            <a:bodyPr wrap="none" rtlCol="0">
              <a:spAutoFit/>
            </a:bodyPr>
            <a:lstStyle/>
            <a:p>
              <a:r>
                <a:rPr lang="en-US" sz="1400" b="1" dirty="0"/>
                <a:t>2018</a:t>
              </a:r>
            </a:p>
          </p:txBody>
        </p:sp>
        <p:sp>
          <p:nvSpPr>
            <p:cNvPr id="20" name="TextBox 19">
              <a:extLst>
                <a:ext uri="{FF2B5EF4-FFF2-40B4-BE49-F238E27FC236}">
                  <a16:creationId xmlns:a16="http://schemas.microsoft.com/office/drawing/2014/main" id="{0FE3C03D-6D44-625C-2FFE-902C78848676}"/>
                </a:ext>
              </a:extLst>
            </p:cNvPr>
            <p:cNvSpPr txBox="1"/>
            <p:nvPr/>
          </p:nvSpPr>
          <p:spPr>
            <a:xfrm>
              <a:off x="2984855" y="3449466"/>
              <a:ext cx="494095" cy="410578"/>
            </a:xfrm>
            <a:prstGeom prst="rect">
              <a:avLst/>
            </a:prstGeom>
            <a:noFill/>
          </p:spPr>
          <p:txBody>
            <a:bodyPr wrap="square" rtlCol="0">
              <a:spAutoFit/>
            </a:bodyPr>
            <a:lstStyle/>
            <a:p>
              <a:r>
                <a:rPr lang="en-US" sz="1400" dirty="0"/>
                <a:t>…</a:t>
              </a:r>
            </a:p>
          </p:txBody>
        </p:sp>
        <p:sp>
          <p:nvSpPr>
            <p:cNvPr id="28" name="TextBox 27">
              <a:extLst>
                <a:ext uri="{FF2B5EF4-FFF2-40B4-BE49-F238E27FC236}">
                  <a16:creationId xmlns:a16="http://schemas.microsoft.com/office/drawing/2014/main" id="{3F10DA25-6EA4-C2CD-C2F8-BB514BB2995B}"/>
                </a:ext>
              </a:extLst>
            </p:cNvPr>
            <p:cNvSpPr txBox="1"/>
            <p:nvPr/>
          </p:nvSpPr>
          <p:spPr>
            <a:xfrm>
              <a:off x="2988506" y="3906537"/>
              <a:ext cx="511586" cy="410578"/>
            </a:xfrm>
            <a:prstGeom prst="rect">
              <a:avLst/>
            </a:prstGeom>
            <a:noFill/>
          </p:spPr>
          <p:txBody>
            <a:bodyPr wrap="square" rtlCol="0">
              <a:spAutoFit/>
            </a:bodyPr>
            <a:lstStyle/>
            <a:p>
              <a:r>
                <a:rPr lang="en-US" sz="1400" dirty="0"/>
                <a:t>…</a:t>
              </a:r>
            </a:p>
          </p:txBody>
        </p:sp>
        <p:sp>
          <p:nvSpPr>
            <p:cNvPr id="29" name="TextBox 28">
              <a:extLst>
                <a:ext uri="{FF2B5EF4-FFF2-40B4-BE49-F238E27FC236}">
                  <a16:creationId xmlns:a16="http://schemas.microsoft.com/office/drawing/2014/main" id="{419DB28F-73F0-2DBD-44DB-81439DAC0388}"/>
                </a:ext>
              </a:extLst>
            </p:cNvPr>
            <p:cNvSpPr txBox="1"/>
            <p:nvPr/>
          </p:nvSpPr>
          <p:spPr>
            <a:xfrm>
              <a:off x="2984855" y="4344489"/>
              <a:ext cx="542967" cy="410578"/>
            </a:xfrm>
            <a:prstGeom prst="rect">
              <a:avLst/>
            </a:prstGeom>
            <a:noFill/>
          </p:spPr>
          <p:txBody>
            <a:bodyPr wrap="square" rtlCol="0">
              <a:spAutoFit/>
            </a:bodyPr>
            <a:lstStyle/>
            <a:p>
              <a:r>
                <a:rPr lang="en-US" sz="1400" dirty="0"/>
                <a:t>…</a:t>
              </a:r>
            </a:p>
          </p:txBody>
        </p:sp>
        <p:sp>
          <p:nvSpPr>
            <p:cNvPr id="30" name="TextBox 29">
              <a:extLst>
                <a:ext uri="{FF2B5EF4-FFF2-40B4-BE49-F238E27FC236}">
                  <a16:creationId xmlns:a16="http://schemas.microsoft.com/office/drawing/2014/main" id="{D043C0BC-8AA9-C553-7B4E-E62F1E448049}"/>
                </a:ext>
              </a:extLst>
            </p:cNvPr>
            <p:cNvSpPr txBox="1"/>
            <p:nvPr/>
          </p:nvSpPr>
          <p:spPr>
            <a:xfrm>
              <a:off x="2988506" y="4755067"/>
              <a:ext cx="511586" cy="410578"/>
            </a:xfrm>
            <a:prstGeom prst="rect">
              <a:avLst/>
            </a:prstGeom>
            <a:noFill/>
          </p:spPr>
          <p:txBody>
            <a:bodyPr wrap="square" rtlCol="0">
              <a:spAutoFit/>
            </a:bodyPr>
            <a:lstStyle/>
            <a:p>
              <a:r>
                <a:rPr lang="en-US" sz="1400" dirty="0"/>
                <a:t>…</a:t>
              </a:r>
            </a:p>
          </p:txBody>
        </p:sp>
        <p:sp>
          <p:nvSpPr>
            <p:cNvPr id="31" name="TextBox 30">
              <a:extLst>
                <a:ext uri="{FF2B5EF4-FFF2-40B4-BE49-F238E27FC236}">
                  <a16:creationId xmlns:a16="http://schemas.microsoft.com/office/drawing/2014/main" id="{2F7A0906-5EDC-E4E5-ED58-C5F1C05D0455}"/>
                </a:ext>
              </a:extLst>
            </p:cNvPr>
            <p:cNvSpPr txBox="1"/>
            <p:nvPr/>
          </p:nvSpPr>
          <p:spPr>
            <a:xfrm>
              <a:off x="2988506" y="6016905"/>
              <a:ext cx="462916" cy="410578"/>
            </a:xfrm>
            <a:prstGeom prst="rect">
              <a:avLst/>
            </a:prstGeom>
            <a:noFill/>
          </p:spPr>
          <p:txBody>
            <a:bodyPr wrap="square" rtlCol="0">
              <a:spAutoFit/>
            </a:bodyPr>
            <a:lstStyle/>
            <a:p>
              <a:r>
                <a:rPr lang="en-US" sz="1400" dirty="0"/>
                <a:t>…</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0BB98D8-E8CB-57F7-C4AA-F66ABAEDB71B}"/>
                    </a:ext>
                  </a:extLst>
                </p:cNvPr>
                <p:cNvSpPr txBox="1"/>
                <p:nvPr/>
              </p:nvSpPr>
              <p:spPr>
                <a:xfrm>
                  <a:off x="3661596" y="555796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35" name="TextBox 34">
                  <a:extLst>
                    <a:ext uri="{FF2B5EF4-FFF2-40B4-BE49-F238E27FC236}">
                      <a16:creationId xmlns:a16="http://schemas.microsoft.com/office/drawing/2014/main" id="{F0BB98D8-E8CB-57F7-C4AA-F66ABAEDB71B}"/>
                    </a:ext>
                  </a:extLst>
                </p:cNvPr>
                <p:cNvSpPr txBox="1">
                  <a:spLocks noRot="1" noChangeAspect="1" noMove="1" noResize="1" noEditPoints="1" noAdjustHandles="1" noChangeArrowheads="1" noChangeShapeType="1" noTextEdit="1"/>
                </p:cNvSpPr>
                <p:nvPr/>
              </p:nvSpPr>
              <p:spPr>
                <a:xfrm>
                  <a:off x="3661596" y="5557963"/>
                  <a:ext cx="699010"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0BB6CDC-34F0-78CA-A1A3-9AB7480AE99B}"/>
                    </a:ext>
                  </a:extLst>
                </p:cNvPr>
                <p:cNvSpPr txBox="1"/>
                <p:nvPr/>
              </p:nvSpPr>
              <p:spPr>
                <a:xfrm>
                  <a:off x="6878479" y="555527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36" name="TextBox 35">
                  <a:extLst>
                    <a:ext uri="{FF2B5EF4-FFF2-40B4-BE49-F238E27FC236}">
                      <a16:creationId xmlns:a16="http://schemas.microsoft.com/office/drawing/2014/main" id="{F0BB6CDC-34F0-78CA-A1A3-9AB7480AE99B}"/>
                    </a:ext>
                  </a:extLst>
                </p:cNvPr>
                <p:cNvSpPr txBox="1">
                  <a:spLocks noRot="1" noChangeAspect="1" noMove="1" noResize="1" noEditPoints="1" noAdjustHandles="1" noChangeArrowheads="1" noChangeShapeType="1" noTextEdit="1"/>
                </p:cNvSpPr>
                <p:nvPr/>
              </p:nvSpPr>
              <p:spPr>
                <a:xfrm>
                  <a:off x="6878479" y="5555273"/>
                  <a:ext cx="699010" cy="646331"/>
                </a:xfrm>
                <a:prstGeom prst="rect">
                  <a:avLst/>
                </a:prstGeom>
                <a:blipFill>
                  <a:blip r:embed="rId6"/>
                  <a:stretch>
                    <a:fillRect/>
                  </a:stretch>
                </a:blipFill>
              </p:spPr>
              <p:txBody>
                <a:bodyPr/>
                <a:lstStyle/>
                <a:p>
                  <a:r>
                    <a:rPr lang="en-US">
                      <a:noFill/>
                    </a:rPr>
                    <a:t> </a:t>
                  </a:r>
                </a:p>
              </p:txBody>
            </p:sp>
          </mc:Fallback>
        </mc:AlternateContent>
        <p:sp>
          <p:nvSpPr>
            <p:cNvPr id="43" name="Rounded Rectangle 42">
              <a:extLst>
                <a:ext uri="{FF2B5EF4-FFF2-40B4-BE49-F238E27FC236}">
                  <a16:creationId xmlns:a16="http://schemas.microsoft.com/office/drawing/2014/main" id="{C0CFC86C-B718-87C2-4129-E3717D6B8D48}"/>
                </a:ext>
              </a:extLst>
            </p:cNvPr>
            <p:cNvSpPr/>
            <p:nvPr/>
          </p:nvSpPr>
          <p:spPr>
            <a:xfrm>
              <a:off x="5217779" y="6043237"/>
              <a:ext cx="245233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7031C23-8897-1744-CFBD-7BDD04139741}"/>
              </a:ext>
            </a:extLst>
          </p:cNvPr>
          <p:cNvGrpSpPr/>
          <p:nvPr/>
        </p:nvGrpSpPr>
        <p:grpSpPr>
          <a:xfrm>
            <a:off x="6338062" y="4276670"/>
            <a:ext cx="4959118" cy="2364301"/>
            <a:chOff x="1231986" y="3449466"/>
            <a:chExt cx="6615523" cy="3154005"/>
          </a:xfrm>
        </p:grpSpPr>
        <p:sp>
          <p:nvSpPr>
            <p:cNvPr id="12" name="Rectangle 11">
              <a:extLst>
                <a:ext uri="{FF2B5EF4-FFF2-40B4-BE49-F238E27FC236}">
                  <a16:creationId xmlns:a16="http://schemas.microsoft.com/office/drawing/2014/main" id="{5CEAF78D-389E-BBC0-EE08-90EA28863DB9}"/>
                </a:ext>
              </a:extLst>
            </p:cNvPr>
            <p:cNvSpPr/>
            <p:nvPr/>
          </p:nvSpPr>
          <p:spPr>
            <a:xfrm>
              <a:off x="2792478" y="3905851"/>
              <a:ext cx="5055031" cy="269762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218ADD-BD0C-EE22-9DDB-B766B6C893DA}"/>
                </a:ext>
              </a:extLst>
            </p:cNvPr>
            <p:cNvSpPr txBox="1"/>
            <p:nvPr/>
          </p:nvSpPr>
          <p:spPr>
            <a:xfrm>
              <a:off x="1295446" y="3946161"/>
              <a:ext cx="1531797" cy="410578"/>
            </a:xfrm>
            <a:prstGeom prst="rect">
              <a:avLst/>
            </a:prstGeom>
            <a:noFill/>
          </p:spPr>
          <p:txBody>
            <a:bodyPr wrap="none" rtlCol="0">
              <a:spAutoFit/>
            </a:bodyPr>
            <a:lstStyle/>
            <a:p>
              <a:pPr algn="r"/>
              <a:r>
                <a:rPr lang="en-US" sz="1400" b="1" dirty="0"/>
                <a:t>Switzerland</a:t>
              </a:r>
            </a:p>
          </p:txBody>
        </p:sp>
        <p:sp>
          <p:nvSpPr>
            <p:cNvPr id="14" name="TextBox 13">
              <a:extLst>
                <a:ext uri="{FF2B5EF4-FFF2-40B4-BE49-F238E27FC236}">
                  <a16:creationId xmlns:a16="http://schemas.microsoft.com/office/drawing/2014/main" id="{070F1091-75F3-5006-3726-042FA4C6E137}"/>
                </a:ext>
              </a:extLst>
            </p:cNvPr>
            <p:cNvSpPr txBox="1"/>
            <p:nvPr/>
          </p:nvSpPr>
          <p:spPr>
            <a:xfrm>
              <a:off x="1231986" y="4393166"/>
              <a:ext cx="1604246" cy="410578"/>
            </a:xfrm>
            <a:prstGeom prst="rect">
              <a:avLst/>
            </a:prstGeom>
            <a:noFill/>
          </p:spPr>
          <p:txBody>
            <a:bodyPr wrap="none" rtlCol="0">
              <a:spAutoFit/>
            </a:bodyPr>
            <a:lstStyle/>
            <a:p>
              <a:pPr algn="r"/>
              <a:r>
                <a:rPr lang="en-US" sz="1400" b="1" dirty="0"/>
                <a:t>Netherlands</a:t>
              </a:r>
            </a:p>
          </p:txBody>
        </p:sp>
        <p:sp>
          <p:nvSpPr>
            <p:cNvPr id="23" name="TextBox 22">
              <a:extLst>
                <a:ext uri="{FF2B5EF4-FFF2-40B4-BE49-F238E27FC236}">
                  <a16:creationId xmlns:a16="http://schemas.microsoft.com/office/drawing/2014/main" id="{46A9C669-6C55-6096-A575-E98A1EF24BEF}"/>
                </a:ext>
              </a:extLst>
            </p:cNvPr>
            <p:cNvSpPr txBox="1"/>
            <p:nvPr/>
          </p:nvSpPr>
          <p:spPr>
            <a:xfrm>
              <a:off x="1747765" y="4811363"/>
              <a:ext cx="988295" cy="410578"/>
            </a:xfrm>
            <a:prstGeom prst="rect">
              <a:avLst/>
            </a:prstGeom>
            <a:noFill/>
          </p:spPr>
          <p:txBody>
            <a:bodyPr wrap="none" rtlCol="0">
              <a:spAutoFit/>
            </a:bodyPr>
            <a:lstStyle/>
            <a:p>
              <a:pPr algn="r"/>
              <a:r>
                <a:rPr lang="en-US" sz="1400" b="1" dirty="0"/>
                <a:t>France</a:t>
              </a:r>
            </a:p>
          </p:txBody>
        </p:sp>
        <p:sp>
          <p:nvSpPr>
            <p:cNvPr id="24" name="TextBox 23">
              <a:extLst>
                <a:ext uri="{FF2B5EF4-FFF2-40B4-BE49-F238E27FC236}">
                  <a16:creationId xmlns:a16="http://schemas.microsoft.com/office/drawing/2014/main" id="{AC1B7D6A-F466-6DBA-FBB9-1890952EE6C4}"/>
                </a:ext>
              </a:extLst>
            </p:cNvPr>
            <p:cNvSpPr txBox="1"/>
            <p:nvPr/>
          </p:nvSpPr>
          <p:spPr>
            <a:xfrm>
              <a:off x="2076728" y="6093841"/>
              <a:ext cx="699010" cy="410578"/>
            </a:xfrm>
            <a:prstGeom prst="rect">
              <a:avLst/>
            </a:prstGeom>
            <a:noFill/>
          </p:spPr>
          <p:txBody>
            <a:bodyPr wrap="square" rtlCol="0">
              <a:spAutoFit/>
            </a:bodyPr>
            <a:lstStyle/>
            <a:p>
              <a:pPr algn="r"/>
              <a:r>
                <a:rPr lang="en-US" sz="1400" b="1" dirty="0"/>
                <a:t>UK</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0D2341-4CE7-BD3C-C291-4A2353C5D830}"/>
                    </a:ext>
                  </a:extLst>
                </p:cNvPr>
                <p:cNvSpPr txBox="1"/>
                <p:nvPr/>
              </p:nvSpPr>
              <p:spPr>
                <a:xfrm>
                  <a:off x="2009115" y="5527547"/>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FA0D2341-4CE7-BD3C-C291-4A2353C5D830}"/>
                    </a:ext>
                  </a:extLst>
                </p:cNvPr>
                <p:cNvSpPr txBox="1">
                  <a:spLocks noRot="1" noChangeAspect="1" noMove="1" noResize="1" noEditPoints="1" noAdjustHandles="1" noChangeArrowheads="1" noChangeShapeType="1" noTextEdit="1"/>
                </p:cNvSpPr>
                <p:nvPr/>
              </p:nvSpPr>
              <p:spPr>
                <a:xfrm>
                  <a:off x="2009115" y="5527547"/>
                  <a:ext cx="699010" cy="646331"/>
                </a:xfrm>
                <a:prstGeom prst="rect">
                  <a:avLst/>
                </a:prstGeom>
                <a:blipFill>
                  <a:blip r:embed="rId7"/>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84FCC3F1-54F9-D211-FC92-FD5D21DC8AC3}"/>
                </a:ext>
              </a:extLst>
            </p:cNvPr>
            <p:cNvSpPr txBox="1"/>
            <p:nvPr/>
          </p:nvSpPr>
          <p:spPr>
            <a:xfrm>
              <a:off x="7043361" y="3481155"/>
              <a:ext cx="759569" cy="410578"/>
            </a:xfrm>
            <a:prstGeom prst="rect">
              <a:avLst/>
            </a:prstGeom>
            <a:noFill/>
          </p:spPr>
          <p:txBody>
            <a:bodyPr wrap="none" rtlCol="0">
              <a:spAutoFit/>
            </a:bodyPr>
            <a:lstStyle/>
            <a:p>
              <a:r>
                <a:rPr lang="en-US" sz="1400" b="1" dirty="0"/>
                <a:t>2022</a:t>
              </a:r>
            </a:p>
          </p:txBody>
        </p:sp>
        <p:sp>
          <p:nvSpPr>
            <p:cNvPr id="33" name="TextBox 32">
              <a:extLst>
                <a:ext uri="{FF2B5EF4-FFF2-40B4-BE49-F238E27FC236}">
                  <a16:creationId xmlns:a16="http://schemas.microsoft.com/office/drawing/2014/main" id="{5AFA09D4-E554-85B8-1B7B-27B875DBDB93}"/>
                </a:ext>
              </a:extLst>
            </p:cNvPr>
            <p:cNvSpPr txBox="1"/>
            <p:nvPr/>
          </p:nvSpPr>
          <p:spPr>
            <a:xfrm>
              <a:off x="6170108" y="3481155"/>
              <a:ext cx="759569" cy="410578"/>
            </a:xfrm>
            <a:prstGeom prst="rect">
              <a:avLst/>
            </a:prstGeom>
            <a:noFill/>
          </p:spPr>
          <p:txBody>
            <a:bodyPr wrap="none" rtlCol="0">
              <a:spAutoFit/>
            </a:bodyPr>
            <a:lstStyle/>
            <a:p>
              <a:r>
                <a:rPr lang="en-US" sz="1400" b="1" dirty="0"/>
                <a:t>2021</a:t>
              </a:r>
            </a:p>
          </p:txBody>
        </p:sp>
        <p:sp>
          <p:nvSpPr>
            <p:cNvPr id="34" name="TextBox 33">
              <a:extLst>
                <a:ext uri="{FF2B5EF4-FFF2-40B4-BE49-F238E27FC236}">
                  <a16:creationId xmlns:a16="http://schemas.microsoft.com/office/drawing/2014/main" id="{2D5132CB-440C-3CEC-28E7-501E3021C8A3}"/>
                </a:ext>
              </a:extLst>
            </p:cNvPr>
            <p:cNvSpPr txBox="1"/>
            <p:nvPr/>
          </p:nvSpPr>
          <p:spPr>
            <a:xfrm>
              <a:off x="5296856" y="3466387"/>
              <a:ext cx="759569" cy="410578"/>
            </a:xfrm>
            <a:prstGeom prst="rect">
              <a:avLst/>
            </a:prstGeom>
            <a:noFill/>
          </p:spPr>
          <p:txBody>
            <a:bodyPr wrap="none" rtlCol="0">
              <a:spAutoFit/>
            </a:bodyPr>
            <a:lstStyle/>
            <a:p>
              <a:r>
                <a:rPr lang="en-US" sz="1400" b="1" dirty="0"/>
                <a:t>2020</a:t>
              </a:r>
            </a:p>
          </p:txBody>
        </p:sp>
        <p:sp>
          <p:nvSpPr>
            <p:cNvPr id="37" name="TextBox 36">
              <a:extLst>
                <a:ext uri="{FF2B5EF4-FFF2-40B4-BE49-F238E27FC236}">
                  <a16:creationId xmlns:a16="http://schemas.microsoft.com/office/drawing/2014/main" id="{8372A5AD-487A-D154-3E3D-986D2E3521F9}"/>
                </a:ext>
              </a:extLst>
            </p:cNvPr>
            <p:cNvSpPr txBox="1"/>
            <p:nvPr/>
          </p:nvSpPr>
          <p:spPr>
            <a:xfrm>
              <a:off x="4504119" y="3466570"/>
              <a:ext cx="759569" cy="410578"/>
            </a:xfrm>
            <a:prstGeom prst="rect">
              <a:avLst/>
            </a:prstGeom>
            <a:noFill/>
          </p:spPr>
          <p:txBody>
            <a:bodyPr wrap="none" rtlCol="0">
              <a:spAutoFit/>
            </a:bodyPr>
            <a:lstStyle/>
            <a:p>
              <a:r>
                <a:rPr lang="en-US" sz="1400" b="1" dirty="0"/>
                <a:t>2019</a:t>
              </a:r>
            </a:p>
          </p:txBody>
        </p:sp>
        <p:sp>
          <p:nvSpPr>
            <p:cNvPr id="38" name="TextBox 37">
              <a:extLst>
                <a:ext uri="{FF2B5EF4-FFF2-40B4-BE49-F238E27FC236}">
                  <a16:creationId xmlns:a16="http://schemas.microsoft.com/office/drawing/2014/main" id="{B80F01E0-5C40-194B-9999-F1CF4AA46752}"/>
                </a:ext>
              </a:extLst>
            </p:cNvPr>
            <p:cNvSpPr txBox="1"/>
            <p:nvPr/>
          </p:nvSpPr>
          <p:spPr>
            <a:xfrm>
              <a:off x="3682405" y="3481155"/>
              <a:ext cx="759569" cy="410578"/>
            </a:xfrm>
            <a:prstGeom prst="rect">
              <a:avLst/>
            </a:prstGeom>
            <a:noFill/>
          </p:spPr>
          <p:txBody>
            <a:bodyPr wrap="none" rtlCol="0">
              <a:spAutoFit/>
            </a:bodyPr>
            <a:lstStyle/>
            <a:p>
              <a:r>
                <a:rPr lang="en-US" sz="1400" b="1" dirty="0"/>
                <a:t>2018</a:t>
              </a:r>
            </a:p>
          </p:txBody>
        </p:sp>
        <p:sp>
          <p:nvSpPr>
            <p:cNvPr id="39" name="TextBox 38">
              <a:extLst>
                <a:ext uri="{FF2B5EF4-FFF2-40B4-BE49-F238E27FC236}">
                  <a16:creationId xmlns:a16="http://schemas.microsoft.com/office/drawing/2014/main" id="{676E3376-06AD-150E-99BE-6ED6A9BA0141}"/>
                </a:ext>
              </a:extLst>
            </p:cNvPr>
            <p:cNvSpPr txBox="1"/>
            <p:nvPr/>
          </p:nvSpPr>
          <p:spPr>
            <a:xfrm>
              <a:off x="2984855" y="3449466"/>
              <a:ext cx="494095" cy="410578"/>
            </a:xfrm>
            <a:prstGeom prst="rect">
              <a:avLst/>
            </a:prstGeom>
            <a:noFill/>
          </p:spPr>
          <p:txBody>
            <a:bodyPr wrap="square" rtlCol="0">
              <a:spAutoFit/>
            </a:bodyPr>
            <a:lstStyle/>
            <a:p>
              <a:r>
                <a:rPr lang="en-US" sz="1400" dirty="0"/>
                <a:t>…</a:t>
              </a:r>
            </a:p>
          </p:txBody>
        </p:sp>
        <p:sp>
          <p:nvSpPr>
            <p:cNvPr id="40" name="TextBox 39">
              <a:extLst>
                <a:ext uri="{FF2B5EF4-FFF2-40B4-BE49-F238E27FC236}">
                  <a16:creationId xmlns:a16="http://schemas.microsoft.com/office/drawing/2014/main" id="{C1250C0A-B3F7-64F2-DD67-5A63FEEC553D}"/>
                </a:ext>
              </a:extLst>
            </p:cNvPr>
            <p:cNvSpPr txBox="1"/>
            <p:nvPr/>
          </p:nvSpPr>
          <p:spPr>
            <a:xfrm>
              <a:off x="2988506" y="3906537"/>
              <a:ext cx="511586" cy="410578"/>
            </a:xfrm>
            <a:prstGeom prst="rect">
              <a:avLst/>
            </a:prstGeom>
            <a:noFill/>
          </p:spPr>
          <p:txBody>
            <a:bodyPr wrap="square" rtlCol="0">
              <a:spAutoFit/>
            </a:bodyPr>
            <a:lstStyle/>
            <a:p>
              <a:r>
                <a:rPr lang="en-US" sz="1400" dirty="0"/>
                <a:t>…</a:t>
              </a:r>
            </a:p>
          </p:txBody>
        </p:sp>
        <p:sp>
          <p:nvSpPr>
            <p:cNvPr id="46" name="TextBox 45">
              <a:extLst>
                <a:ext uri="{FF2B5EF4-FFF2-40B4-BE49-F238E27FC236}">
                  <a16:creationId xmlns:a16="http://schemas.microsoft.com/office/drawing/2014/main" id="{082E0BB2-1DC4-179F-2834-181C3E343EC9}"/>
                </a:ext>
              </a:extLst>
            </p:cNvPr>
            <p:cNvSpPr txBox="1"/>
            <p:nvPr/>
          </p:nvSpPr>
          <p:spPr>
            <a:xfrm>
              <a:off x="2984855" y="4344489"/>
              <a:ext cx="542967" cy="410578"/>
            </a:xfrm>
            <a:prstGeom prst="rect">
              <a:avLst/>
            </a:prstGeom>
            <a:noFill/>
          </p:spPr>
          <p:txBody>
            <a:bodyPr wrap="square" rtlCol="0">
              <a:spAutoFit/>
            </a:bodyPr>
            <a:lstStyle/>
            <a:p>
              <a:r>
                <a:rPr lang="en-US" sz="1400" dirty="0"/>
                <a:t>…</a:t>
              </a:r>
            </a:p>
          </p:txBody>
        </p:sp>
        <p:sp>
          <p:nvSpPr>
            <p:cNvPr id="47" name="TextBox 46">
              <a:extLst>
                <a:ext uri="{FF2B5EF4-FFF2-40B4-BE49-F238E27FC236}">
                  <a16:creationId xmlns:a16="http://schemas.microsoft.com/office/drawing/2014/main" id="{07A8DDDE-1FD1-2B67-7F86-FF0485D55007}"/>
                </a:ext>
              </a:extLst>
            </p:cNvPr>
            <p:cNvSpPr txBox="1"/>
            <p:nvPr/>
          </p:nvSpPr>
          <p:spPr>
            <a:xfrm>
              <a:off x="2988506" y="4755067"/>
              <a:ext cx="511586" cy="410578"/>
            </a:xfrm>
            <a:prstGeom prst="rect">
              <a:avLst/>
            </a:prstGeom>
            <a:noFill/>
          </p:spPr>
          <p:txBody>
            <a:bodyPr wrap="square" rtlCol="0">
              <a:spAutoFit/>
            </a:bodyPr>
            <a:lstStyle/>
            <a:p>
              <a:r>
                <a:rPr lang="en-US" sz="1400" dirty="0"/>
                <a:t>…</a:t>
              </a:r>
            </a:p>
          </p:txBody>
        </p:sp>
        <p:sp>
          <p:nvSpPr>
            <p:cNvPr id="48" name="TextBox 47">
              <a:extLst>
                <a:ext uri="{FF2B5EF4-FFF2-40B4-BE49-F238E27FC236}">
                  <a16:creationId xmlns:a16="http://schemas.microsoft.com/office/drawing/2014/main" id="{44907040-8711-FE46-7E93-A882AD7BFFF5}"/>
                </a:ext>
              </a:extLst>
            </p:cNvPr>
            <p:cNvSpPr txBox="1"/>
            <p:nvPr/>
          </p:nvSpPr>
          <p:spPr>
            <a:xfrm>
              <a:off x="2988506" y="6016905"/>
              <a:ext cx="462916" cy="410578"/>
            </a:xfrm>
            <a:prstGeom prst="rect">
              <a:avLst/>
            </a:prstGeom>
            <a:noFill/>
          </p:spPr>
          <p:txBody>
            <a:bodyPr wrap="square" rtlCol="0">
              <a:spAutoFit/>
            </a:bodyPr>
            <a:lstStyle/>
            <a:p>
              <a:r>
                <a:rPr lang="en-US" sz="1400" dirty="0"/>
                <a:t>…</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BE14762-5211-B55B-8CB2-4C771865431D}"/>
                    </a:ext>
                  </a:extLst>
                </p:cNvPr>
                <p:cNvSpPr txBox="1"/>
                <p:nvPr/>
              </p:nvSpPr>
              <p:spPr>
                <a:xfrm>
                  <a:off x="3661596" y="555796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49" name="TextBox 48">
                  <a:extLst>
                    <a:ext uri="{FF2B5EF4-FFF2-40B4-BE49-F238E27FC236}">
                      <a16:creationId xmlns:a16="http://schemas.microsoft.com/office/drawing/2014/main" id="{7BE14762-5211-B55B-8CB2-4C771865431D}"/>
                    </a:ext>
                  </a:extLst>
                </p:cNvPr>
                <p:cNvSpPr txBox="1">
                  <a:spLocks noRot="1" noChangeAspect="1" noMove="1" noResize="1" noEditPoints="1" noAdjustHandles="1" noChangeArrowheads="1" noChangeShapeType="1" noTextEdit="1"/>
                </p:cNvSpPr>
                <p:nvPr/>
              </p:nvSpPr>
              <p:spPr>
                <a:xfrm>
                  <a:off x="3661596" y="5557963"/>
                  <a:ext cx="699010"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1B027A6-CFEA-332E-B03B-A017CEDA5BF0}"/>
                    </a:ext>
                  </a:extLst>
                </p:cNvPr>
                <p:cNvSpPr txBox="1"/>
                <p:nvPr/>
              </p:nvSpPr>
              <p:spPr>
                <a:xfrm>
                  <a:off x="6878479" y="5555273"/>
                  <a:ext cx="69901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b="0" dirty="0"/>
                </a:p>
                <a:p>
                  <a:endParaRPr lang="en-US" dirty="0"/>
                </a:p>
              </p:txBody>
            </p:sp>
          </mc:Choice>
          <mc:Fallback xmlns="">
            <p:sp>
              <p:nvSpPr>
                <p:cNvPr id="50" name="TextBox 49">
                  <a:extLst>
                    <a:ext uri="{FF2B5EF4-FFF2-40B4-BE49-F238E27FC236}">
                      <a16:creationId xmlns:a16="http://schemas.microsoft.com/office/drawing/2014/main" id="{71B027A6-CFEA-332E-B03B-A017CEDA5BF0}"/>
                    </a:ext>
                  </a:extLst>
                </p:cNvPr>
                <p:cNvSpPr txBox="1">
                  <a:spLocks noRot="1" noChangeAspect="1" noMove="1" noResize="1" noEditPoints="1" noAdjustHandles="1" noChangeArrowheads="1" noChangeShapeType="1" noTextEdit="1"/>
                </p:cNvSpPr>
                <p:nvPr/>
              </p:nvSpPr>
              <p:spPr>
                <a:xfrm>
                  <a:off x="6878479" y="5555273"/>
                  <a:ext cx="699010" cy="646331"/>
                </a:xfrm>
                <a:prstGeom prst="rect">
                  <a:avLst/>
                </a:prstGeom>
                <a:blipFill>
                  <a:blip r:embed="rId8"/>
                  <a:stretch>
                    <a:fillRect/>
                  </a:stretch>
                </a:blipFill>
              </p:spPr>
              <p:txBody>
                <a:bodyPr/>
                <a:lstStyle/>
                <a:p>
                  <a:r>
                    <a:rPr lang="en-US">
                      <a:noFill/>
                    </a:rPr>
                    <a:t> </a:t>
                  </a:r>
                </a:p>
              </p:txBody>
            </p:sp>
          </mc:Fallback>
        </mc:AlternateContent>
        <p:sp>
          <p:nvSpPr>
            <p:cNvPr id="51" name="Rounded Rectangle 50">
              <a:extLst>
                <a:ext uri="{FF2B5EF4-FFF2-40B4-BE49-F238E27FC236}">
                  <a16:creationId xmlns:a16="http://schemas.microsoft.com/office/drawing/2014/main" id="{7F955B0A-C5E9-208D-8C2E-7E1A64021783}"/>
                </a:ext>
              </a:extLst>
            </p:cNvPr>
            <p:cNvSpPr/>
            <p:nvPr/>
          </p:nvSpPr>
          <p:spPr>
            <a:xfrm>
              <a:off x="5217779" y="6043237"/>
              <a:ext cx="2452333" cy="4701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reeform 57">
            <a:extLst>
              <a:ext uri="{FF2B5EF4-FFF2-40B4-BE49-F238E27FC236}">
                <a16:creationId xmlns:a16="http://schemas.microsoft.com/office/drawing/2014/main" id="{288AD1C4-BC51-88E1-B08A-93501B43222B}"/>
              </a:ext>
            </a:extLst>
          </p:cNvPr>
          <p:cNvSpPr/>
          <p:nvPr/>
        </p:nvSpPr>
        <p:spPr>
          <a:xfrm>
            <a:off x="9325885" y="2751953"/>
            <a:ext cx="2520467" cy="3646137"/>
          </a:xfrm>
          <a:custGeom>
            <a:avLst/>
            <a:gdLst>
              <a:gd name="connsiteX0" fmla="*/ 0 w 2551152"/>
              <a:gd name="connsiteY0" fmla="*/ 43128 h 3646137"/>
              <a:gd name="connsiteX1" fmla="*/ 1787857 w 2551152"/>
              <a:gd name="connsiteY1" fmla="*/ 97719 h 3646137"/>
              <a:gd name="connsiteX2" fmla="*/ 2402006 w 2551152"/>
              <a:gd name="connsiteY2" fmla="*/ 902937 h 3646137"/>
              <a:gd name="connsiteX3" fmla="*/ 2511188 w 2551152"/>
              <a:gd name="connsiteY3" fmla="*/ 2527021 h 3646137"/>
              <a:gd name="connsiteX4" fmla="*/ 2497541 w 2551152"/>
              <a:gd name="connsiteY4" fmla="*/ 3386830 h 3646137"/>
              <a:gd name="connsiteX5" fmla="*/ 1897039 w 2551152"/>
              <a:gd name="connsiteY5" fmla="*/ 3646137 h 364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1152" h="3646137">
                <a:moveTo>
                  <a:pt x="0" y="43128"/>
                </a:moveTo>
                <a:cubicBezTo>
                  <a:pt x="693761" y="-1227"/>
                  <a:pt x="1387523" y="-45582"/>
                  <a:pt x="1787857" y="97719"/>
                </a:cubicBezTo>
                <a:cubicBezTo>
                  <a:pt x="2188191" y="241020"/>
                  <a:pt x="2281451" y="498053"/>
                  <a:pt x="2402006" y="902937"/>
                </a:cubicBezTo>
                <a:cubicBezTo>
                  <a:pt x="2522561" y="1307821"/>
                  <a:pt x="2495266" y="2113039"/>
                  <a:pt x="2511188" y="2527021"/>
                </a:cubicBezTo>
                <a:cubicBezTo>
                  <a:pt x="2527111" y="2941003"/>
                  <a:pt x="2599899" y="3200311"/>
                  <a:pt x="2497541" y="3386830"/>
                </a:cubicBezTo>
                <a:cubicBezTo>
                  <a:pt x="2395183" y="3573349"/>
                  <a:pt x="2146111" y="3609743"/>
                  <a:pt x="1897039" y="3646137"/>
                </a:cubicBezTo>
              </a:path>
            </a:pathLst>
          </a:custGeom>
          <a:noFill/>
          <a:ln>
            <a:solidFill>
              <a:schemeClr val="accent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241138"/>
      </p:ext>
    </p:extLst>
  </p:cSld>
  <p:clrMapOvr>
    <a:masterClrMapping/>
  </p:clrMapOvr>
</p:sld>
</file>

<file path=ppt/theme/theme1.xml><?xml version="1.0" encoding="utf-8"?>
<a:theme xmlns:a="http://schemas.openxmlformats.org/drawingml/2006/main" name="stanford_theme_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_theme_1" id="{A142E0A3-F9A9-4D8A-A335-47DDAA9BD0A9}" vid="{02C1A18B-3E97-49A8-9281-C5CEFF489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stanford_theme_1</Template>
  <TotalTime>372</TotalTime>
  <Words>2701</Words>
  <Application>Microsoft Macintosh PowerPoint</Application>
  <PresentationFormat>Widescreen</PresentationFormat>
  <Paragraphs>888</Paragraphs>
  <Slides>38</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Cambria Math</vt:lpstr>
      <vt:lpstr>Eurostile</vt:lpstr>
      <vt:lpstr>stanford_theme_1</vt:lpstr>
      <vt:lpstr>Panel Data!</vt:lpstr>
      <vt:lpstr>Announcements</vt:lpstr>
      <vt:lpstr>Agenda</vt:lpstr>
      <vt:lpstr>One motivation for this unit Brexit</vt:lpstr>
      <vt:lpstr>The UK left the EU in 2020</vt:lpstr>
      <vt:lpstr>What was the effect of this? Say, on UK GDP?</vt:lpstr>
      <vt:lpstr>Stepping back a bit…</vt:lpstr>
      <vt:lpstr>What data do we have?</vt:lpstr>
      <vt:lpstr>What is our question?</vt:lpstr>
      <vt:lpstr>Lots more questions Even before we get into “how do we estimate that?”</vt:lpstr>
      <vt:lpstr>A general paradigm</vt:lpstr>
      <vt:lpstr>More generally and with some symbols</vt:lpstr>
      <vt:lpstr>1. What data do we have? Panel Data</vt:lpstr>
      <vt:lpstr>1. What data don’t we have?</vt:lpstr>
      <vt:lpstr>What question do we want to answer?</vt:lpstr>
      <vt:lpstr>Types of treatment patterns</vt:lpstr>
      <vt:lpstr>This unit is about:</vt:lpstr>
      <vt:lpstr>We’ll cover the techniques in the next three classes</vt:lpstr>
      <vt:lpstr>Examples of this type of question</vt:lpstr>
      <vt:lpstr>Example 1 Effect of raising the minimum wage? Card and Krueger (1994)</vt:lpstr>
      <vt:lpstr>Example 2 Effect of disability benefits? Meyer, Viscusi, Durbin (1995)</vt:lpstr>
      <vt:lpstr>Example 3 Effect of the EITC? Eissa and Liebman (1996)</vt:lpstr>
      <vt:lpstr>Example 4 Effect of terrorism? Abadie and Gardeazabal (2003)</vt:lpstr>
      <vt:lpstr>Example 5 Effect of anti-smoking legislation Abadie, Diamond and Hainmueller (2010)</vt:lpstr>
      <vt:lpstr>Example 6 Effect of German re-unification Abadie, Diamond and Hainmueller (2015)</vt:lpstr>
      <vt:lpstr>Example 7 Effect of Immigration and the Mariel Boatlift Card (1990)</vt:lpstr>
      <vt:lpstr>Example 8 Effect of Stanford Campus COVID Measures Chan, Bidwell, Li, Tilmans, Boehm (2024)</vt:lpstr>
      <vt:lpstr>Methods of Analysis</vt:lpstr>
      <vt:lpstr>You thought about this  in your pre-class response</vt:lpstr>
      <vt:lpstr>Three methods</vt:lpstr>
      <vt:lpstr>1. Difference-in-Differences</vt:lpstr>
      <vt:lpstr>1. Difference-in-Differences</vt:lpstr>
      <vt:lpstr>2. Matrix completion</vt:lpstr>
      <vt:lpstr>3. Synthetic controls</vt:lpstr>
      <vt:lpstr>Recap and looking ahead</vt:lpstr>
      <vt:lpstr>Recap</vt:lpstr>
      <vt:lpstr>Next Time</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Katherine Wootters</dc:creator>
  <cp:lastModifiedBy>Mary Katherine Wootters</cp:lastModifiedBy>
  <cp:revision>26</cp:revision>
  <dcterms:created xsi:type="dcterms:W3CDTF">2024-11-10T20:39:26Z</dcterms:created>
  <dcterms:modified xsi:type="dcterms:W3CDTF">2025-11-24T22:17:12Z</dcterms:modified>
</cp:coreProperties>
</file>