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4" r:id="rId9"/>
    <p:sldId id="261" r:id="rId10"/>
    <p:sldId id="260" r:id="rId11"/>
    <p:sldId id="278" r:id="rId12"/>
    <p:sldId id="279" r:id="rId13"/>
    <p:sldId id="281" r:id="rId14"/>
    <p:sldId id="283" r:id="rId15"/>
    <p:sldId id="284" r:id="rId16"/>
    <p:sldId id="282" r:id="rId17"/>
    <p:sldId id="285" r:id="rId18"/>
    <p:sldId id="286" r:id="rId19"/>
    <p:sldId id="287" r:id="rId20"/>
    <p:sldId id="299" r:id="rId21"/>
    <p:sldId id="288" r:id="rId22"/>
    <p:sldId id="289" r:id="rId23"/>
    <p:sldId id="294" r:id="rId24"/>
    <p:sldId id="300" r:id="rId25"/>
    <p:sldId id="306" r:id="rId26"/>
    <p:sldId id="290" r:id="rId27"/>
    <p:sldId id="291" r:id="rId28"/>
    <p:sldId id="295" r:id="rId29"/>
    <p:sldId id="296" r:id="rId30"/>
    <p:sldId id="292" r:id="rId31"/>
    <p:sldId id="297" r:id="rId32"/>
    <p:sldId id="301" r:id="rId33"/>
    <p:sldId id="302" r:id="rId34"/>
    <p:sldId id="310" r:id="rId35"/>
    <p:sldId id="303" r:id="rId36"/>
    <p:sldId id="305" r:id="rId37"/>
    <p:sldId id="307" r:id="rId38"/>
    <p:sldId id="308" r:id="rId39"/>
    <p:sldId id="312" r:id="rId40"/>
    <p:sldId id="309" r:id="rId41"/>
    <p:sldId id="311" r:id="rId42"/>
    <p:sldId id="313" r:id="rId43"/>
    <p:sldId id="315" r:id="rId44"/>
    <p:sldId id="314" r:id="rId45"/>
    <p:sldId id="316" r:id="rId46"/>
    <p:sldId id="317" r:id="rId47"/>
    <p:sldId id="318" r:id="rId48"/>
    <p:sldId id="320" r:id="rId49"/>
    <p:sldId id="319" r:id="rId50"/>
    <p:sldId id="321" r:id="rId51"/>
    <p:sldId id="40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7"/>
    <p:restoredTop sz="63129"/>
  </p:normalViewPr>
  <p:slideViewPr>
    <p:cSldViewPr snapToGrid="0">
      <p:cViewPr varScale="1">
        <p:scale>
          <a:sx n="78" d="100"/>
          <a:sy n="78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1B7E8-3EB0-AA4E-96F8-14CBF31B7699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F454-A2AA-2342-A7F0-428DACE0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42A01-5202-5A4D-878A-8AC5AD35FF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Is this what you expected?</a:t>
            </a:r>
          </a:p>
          <a:p>
            <a:r>
              <a:rPr lang="en-US"/>
              <a:t>https://www.polleverywhere.com/multiple_choice_polls/RsUaVQzVAe5omV2RAF10I?display_state=instructions&amp;activity_state=opened&amp;state=opened&amp;flow=Engagement&amp;onscreen=persist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2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Is this what you expected?</a:t>
            </a:r>
          </a:p>
          <a:p>
            <a:r>
              <a:rPr lang="en-US"/>
              <a:t>https://www.polleverywhere.com/multiple_choice_polls/RsUaVQzVAe5omV2RAF10I?display_state=chart&amp;activity_state=opened&amp;state=opened&amp;flow=Engagement&amp;onscreen=persist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8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Is this what you expected?</a:t>
            </a:r>
          </a:p>
          <a:p>
            <a:r>
              <a:rPr lang="en-US"/>
              <a:t>https://www.polleverywhere.com/multiple_choice_polls/RsUaVQzVAe5omV2RAF10I?display_state=chart&amp;activity_state=closed&amp;state=closed&amp;flow=Engagement&amp;onscreen=persist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9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0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1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8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9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6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9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2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2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7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4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6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3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6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5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2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4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6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2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6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9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3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4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42A01-5202-5A4D-878A-8AC5AD35FF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F454-A2AA-2342-A7F0-428DACE0A4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microsoft.com/office/2007/relationships/hdphoto" Target="../media/hdphoto2.wdp"/><Relationship Id="rId4" Type="http://schemas.openxmlformats.org/officeDocument/2006/relationships/image" Target="../media/image80.pn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37.png"/><Relationship Id="rId5" Type="http://schemas.openxmlformats.org/officeDocument/2006/relationships/image" Target="../media/image89.png"/><Relationship Id="rId10" Type="http://schemas.openxmlformats.org/officeDocument/2006/relationships/image" Target="../media/image136.png"/><Relationship Id="rId4" Type="http://schemas.openxmlformats.org/officeDocument/2006/relationships/image" Target="../media/image88.png"/><Relationship Id="rId9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37.png"/><Relationship Id="rId5" Type="http://schemas.openxmlformats.org/officeDocument/2006/relationships/image" Target="../media/image140.png"/><Relationship Id="rId10" Type="http://schemas.openxmlformats.org/officeDocument/2006/relationships/image" Target="../media/image136.png"/><Relationship Id="rId4" Type="http://schemas.openxmlformats.org/officeDocument/2006/relationships/image" Target="../media/image139.png"/><Relationship Id="rId9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3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49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4.png"/><Relationship Id="rId39" Type="http://schemas.openxmlformats.org/officeDocument/2006/relationships/image" Target="../media/image21.png"/><Relationship Id="rId34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33" Type="http://schemas.openxmlformats.org/officeDocument/2006/relationships/image" Target="../media/image39.png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32" Type="http://schemas.openxmlformats.org/officeDocument/2006/relationships/image" Target="../media/image50.png"/><Relationship Id="rId37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36" Type="http://schemas.openxmlformats.org/officeDocument/2006/relationships/image" Target="../media/image5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9" Type="http://schemas.openxmlformats.org/officeDocument/2006/relationships/image" Target="../media/image125.png"/><Relationship Id="rId21" Type="http://schemas.openxmlformats.org/officeDocument/2006/relationships/image" Target="../media/image108.png"/><Relationship Id="rId34" Type="http://schemas.openxmlformats.org/officeDocument/2006/relationships/image" Target="../media/image120.png"/><Relationship Id="rId42" Type="http://schemas.openxmlformats.org/officeDocument/2006/relationships/image" Target="../media/image128.png"/><Relationship Id="rId47" Type="http://schemas.openxmlformats.org/officeDocument/2006/relationships/image" Target="../media/image132.png"/><Relationship Id="rId50" Type="http://schemas.openxmlformats.org/officeDocument/2006/relationships/image" Target="../media/image26.png"/><Relationship Id="rId55" Type="http://schemas.openxmlformats.org/officeDocument/2006/relationships/image" Target="../media/image31.png"/><Relationship Id="rId63" Type="http://schemas.openxmlformats.org/officeDocument/2006/relationships/image" Target="../media/image14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3.png"/><Relationship Id="rId29" Type="http://schemas.openxmlformats.org/officeDocument/2006/relationships/image" Target="../media/image115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45" Type="http://schemas.openxmlformats.org/officeDocument/2006/relationships/image" Target="../media/image131.png"/><Relationship Id="rId53" Type="http://schemas.openxmlformats.org/officeDocument/2006/relationships/image" Target="../media/image29.png"/><Relationship Id="rId58" Type="http://schemas.openxmlformats.org/officeDocument/2006/relationships/image" Target="../media/image34.png"/><Relationship Id="rId5" Type="http://schemas.openxmlformats.org/officeDocument/2006/relationships/image" Target="../media/image92.png"/><Relationship Id="rId61" Type="http://schemas.openxmlformats.org/officeDocument/2006/relationships/image" Target="../media/image145.png"/><Relationship Id="rId19" Type="http://schemas.openxmlformats.org/officeDocument/2006/relationships/image" Target="../media/image10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Relationship Id="rId43" Type="http://schemas.openxmlformats.org/officeDocument/2006/relationships/image" Target="../media/image129.png"/><Relationship Id="rId48" Type="http://schemas.openxmlformats.org/officeDocument/2006/relationships/image" Target="../media/image133.png"/><Relationship Id="rId56" Type="http://schemas.openxmlformats.org/officeDocument/2006/relationships/image" Target="../media/image32.png"/><Relationship Id="rId64" Type="http://schemas.openxmlformats.org/officeDocument/2006/relationships/image" Target="../media/image36.png"/><Relationship Id="rId8" Type="http://schemas.openxmlformats.org/officeDocument/2006/relationships/image" Target="../media/image95.png"/><Relationship Id="rId51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71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46" Type="http://schemas.openxmlformats.org/officeDocument/2006/relationships/image" Target="../media/image23.png"/><Relationship Id="rId59" Type="http://schemas.openxmlformats.org/officeDocument/2006/relationships/image" Target="../media/image35.png"/><Relationship Id="rId20" Type="http://schemas.openxmlformats.org/officeDocument/2006/relationships/image" Target="../media/image107.png"/><Relationship Id="rId41" Type="http://schemas.openxmlformats.org/officeDocument/2006/relationships/image" Target="../media/image127.png"/><Relationship Id="rId54" Type="http://schemas.openxmlformats.org/officeDocument/2006/relationships/image" Target="../media/image30.png"/><Relationship Id="rId6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49" Type="http://schemas.openxmlformats.org/officeDocument/2006/relationships/image" Target="../media/image24.png"/><Relationship Id="rId57" Type="http://schemas.openxmlformats.org/officeDocument/2006/relationships/image" Target="../media/image33.png"/><Relationship Id="rId10" Type="http://schemas.openxmlformats.org/officeDocument/2006/relationships/image" Target="../media/image97.png"/><Relationship Id="rId31" Type="http://schemas.openxmlformats.org/officeDocument/2006/relationships/image" Target="../media/image117.png"/><Relationship Id="rId44" Type="http://schemas.openxmlformats.org/officeDocument/2006/relationships/image" Target="../media/image130.png"/><Relationship Id="rId52" Type="http://schemas.openxmlformats.org/officeDocument/2006/relationships/image" Target="../media/image28.png"/><Relationship Id="rId60" Type="http://schemas.openxmlformats.org/officeDocument/2006/relationships/image" Target="../media/image144.png"/><Relationship Id="rId4" Type="http://schemas.openxmlformats.org/officeDocument/2006/relationships/image" Target="../media/image70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3.png"/><Relationship Id="rId21" Type="http://schemas.openxmlformats.org/officeDocument/2006/relationships/image" Target="../media/image109.png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47" Type="http://schemas.openxmlformats.org/officeDocument/2006/relationships/image" Target="../media/image133.png"/><Relationship Id="rId50" Type="http://schemas.openxmlformats.org/officeDocument/2006/relationships/image" Target="../media/image27.png"/><Relationship Id="rId55" Type="http://schemas.openxmlformats.org/officeDocument/2006/relationships/image" Target="../media/image32.png"/><Relationship Id="rId63" Type="http://schemas.openxmlformats.org/officeDocument/2006/relationships/image" Target="../media/image37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4.png"/><Relationship Id="rId29" Type="http://schemas.openxmlformats.org/officeDocument/2006/relationships/image" Target="../media/image116.png"/><Relationship Id="rId11" Type="http://schemas.openxmlformats.org/officeDocument/2006/relationships/image" Target="../media/image99.png"/><Relationship Id="rId24" Type="http://schemas.openxmlformats.org/officeDocument/2006/relationships/image" Target="../media/image7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45" Type="http://schemas.openxmlformats.org/officeDocument/2006/relationships/image" Target="../media/image23.png"/><Relationship Id="rId53" Type="http://schemas.openxmlformats.org/officeDocument/2006/relationships/image" Target="../media/image30.png"/><Relationship Id="rId58" Type="http://schemas.openxmlformats.org/officeDocument/2006/relationships/image" Target="../media/image35.png"/><Relationship Id="rId5" Type="http://schemas.openxmlformats.org/officeDocument/2006/relationships/image" Target="../media/image93.png"/><Relationship Id="rId61" Type="http://schemas.openxmlformats.org/officeDocument/2006/relationships/image" Target="../media/image146.png"/><Relationship Id="rId19" Type="http://schemas.openxmlformats.org/officeDocument/2006/relationships/image" Target="../media/image10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48" Type="http://schemas.openxmlformats.org/officeDocument/2006/relationships/image" Target="../media/image24.png"/><Relationship Id="rId56" Type="http://schemas.openxmlformats.org/officeDocument/2006/relationships/image" Target="../media/image33.png"/><Relationship Id="rId64" Type="http://schemas.openxmlformats.org/officeDocument/2006/relationships/image" Target="../media/image40.png"/><Relationship Id="rId8" Type="http://schemas.openxmlformats.org/officeDocument/2006/relationships/image" Target="../media/image96.png"/><Relationship Id="rId51" Type="http://schemas.openxmlformats.org/officeDocument/2006/relationships/image" Target="../media/image28.png"/><Relationship Id="rId3" Type="http://schemas.openxmlformats.org/officeDocument/2006/relationships/image" Target="../media/image70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46" Type="http://schemas.openxmlformats.org/officeDocument/2006/relationships/image" Target="../media/image132.png"/><Relationship Id="rId59" Type="http://schemas.openxmlformats.org/officeDocument/2006/relationships/image" Target="../media/image144.png"/><Relationship Id="rId20" Type="http://schemas.openxmlformats.org/officeDocument/2006/relationships/image" Target="../media/image108.png"/><Relationship Id="rId41" Type="http://schemas.openxmlformats.org/officeDocument/2006/relationships/image" Target="../media/image128.png"/><Relationship Id="rId54" Type="http://schemas.openxmlformats.org/officeDocument/2006/relationships/image" Target="../media/image31.png"/><Relationship Id="rId6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49" Type="http://schemas.openxmlformats.org/officeDocument/2006/relationships/image" Target="../media/image26.png"/><Relationship Id="rId57" Type="http://schemas.openxmlformats.org/officeDocument/2006/relationships/image" Target="../media/image34.png"/><Relationship Id="rId10" Type="http://schemas.openxmlformats.org/officeDocument/2006/relationships/image" Target="../media/image98.png"/><Relationship Id="rId31" Type="http://schemas.openxmlformats.org/officeDocument/2006/relationships/image" Target="../media/image118.png"/><Relationship Id="rId44" Type="http://schemas.openxmlformats.org/officeDocument/2006/relationships/image" Target="../media/image131.png"/><Relationship Id="rId52" Type="http://schemas.openxmlformats.org/officeDocument/2006/relationships/image" Target="../media/image29.png"/><Relationship Id="rId60" Type="http://schemas.openxmlformats.org/officeDocument/2006/relationships/image" Target="../media/image145.png"/><Relationship Id="rId65" Type="http://schemas.openxmlformats.org/officeDocument/2006/relationships/image" Target="../media/image41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9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64D-9680-75C2-4CAC-5D2CA6693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Difference-in-Differences</a:t>
            </a:r>
            <a:br>
              <a:rPr lang="en-US" dirty="0"/>
            </a:br>
            <a:r>
              <a:rPr lang="en-US" sz="2400" dirty="0"/>
              <a:t>and a bit about placebo 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97C2E-9919-5601-A076-BC11849DC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Decision-Making, and Data Science</a:t>
            </a:r>
          </a:p>
          <a:p>
            <a:r>
              <a:rPr lang="en-US"/>
              <a:t>Class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2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8315-3BF9-0499-BFA9-4987A1AE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Difference-in-Differences Part 1:</a:t>
            </a:r>
            <a:br>
              <a:rPr lang="en-US" dirty="0"/>
            </a:br>
            <a:r>
              <a:rPr lang="en-US" dirty="0"/>
              <a:t>Before and After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502D2-7362-1F1F-AE05-65FB6AE8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200A-FB74-2640-6DC3-5E5535B7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setting</a:t>
            </a:r>
            <a:br>
              <a:rPr lang="en-US" dirty="0"/>
            </a:br>
            <a:r>
              <a:rPr lang="en-US" sz="3200" dirty="0"/>
              <a:t>We only have two time periods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5A6E09-9522-4D79-1EE2-42EEA409293F}"/>
              </a:ext>
            </a:extLst>
          </p:cNvPr>
          <p:cNvCxnSpPr/>
          <p:nvPr/>
        </p:nvCxnSpPr>
        <p:spPr>
          <a:xfrm>
            <a:off x="2233749" y="6074229"/>
            <a:ext cx="79944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386E5C-E9F0-6161-74DD-ECB77796F697}"/>
              </a:ext>
            </a:extLst>
          </p:cNvPr>
          <p:cNvCxnSpPr>
            <a:cxnSpLocks/>
          </p:cNvCxnSpPr>
          <p:nvPr/>
        </p:nvCxnSpPr>
        <p:spPr>
          <a:xfrm flipV="1">
            <a:off x="2233749" y="2730137"/>
            <a:ext cx="0" cy="3344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F098EA-CF1A-B53E-7DCB-0B115A8FAF78}"/>
              </a:ext>
            </a:extLst>
          </p:cNvPr>
          <p:cNvSpPr txBox="1"/>
          <p:nvPr/>
        </p:nvSpPr>
        <p:spPr>
          <a:xfrm>
            <a:off x="4743679" y="6127234"/>
            <a:ext cx="270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Change for treated unit(s)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DC9B22-FEAE-4BAF-BF3C-26B78498EEF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096000" y="3187337"/>
            <a:ext cx="0" cy="2939897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2895CC-E7A4-C703-CBCA-90030052293D}"/>
              </a:ext>
            </a:extLst>
          </p:cNvPr>
          <p:cNvCxnSpPr>
            <a:cxnSpLocks/>
          </p:cNvCxnSpPr>
          <p:nvPr/>
        </p:nvCxnSpPr>
        <p:spPr>
          <a:xfrm flipV="1">
            <a:off x="3675017" y="3237066"/>
            <a:ext cx="0" cy="293989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771BA-EF78-80CB-D9F3-43B43A2EFDF4}"/>
              </a:ext>
            </a:extLst>
          </p:cNvPr>
          <p:cNvCxnSpPr>
            <a:cxnSpLocks/>
          </p:cNvCxnSpPr>
          <p:nvPr/>
        </p:nvCxnSpPr>
        <p:spPr>
          <a:xfrm flipV="1">
            <a:off x="8321039" y="3237066"/>
            <a:ext cx="0" cy="293989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CC1A41-6370-8158-F8AC-E4F5265842AF}"/>
              </a:ext>
            </a:extLst>
          </p:cNvPr>
          <p:cNvSpPr txBox="1"/>
          <p:nvPr/>
        </p:nvSpPr>
        <p:spPr>
          <a:xfrm>
            <a:off x="3257915" y="6176963"/>
            <a:ext cx="8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0ED59-E81A-FF7F-00C3-5E49A63B1A31}"/>
              </a:ext>
            </a:extLst>
          </p:cNvPr>
          <p:cNvSpPr txBox="1"/>
          <p:nvPr/>
        </p:nvSpPr>
        <p:spPr>
          <a:xfrm>
            <a:off x="7903937" y="6176963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After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59CB66-0554-1565-8262-3AE24E3ED9B5}"/>
              </a:ext>
            </a:extLst>
          </p:cNvPr>
          <p:cNvGrpSpPr/>
          <p:nvPr/>
        </p:nvGrpSpPr>
        <p:grpSpPr>
          <a:xfrm>
            <a:off x="3603383" y="2676036"/>
            <a:ext cx="7427898" cy="2228179"/>
            <a:chOff x="3603383" y="2676036"/>
            <a:chExt cx="7427898" cy="222817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D66DFF-AEE0-672A-9051-5D0B2DC7268B}"/>
                </a:ext>
              </a:extLst>
            </p:cNvPr>
            <p:cNvSpPr/>
            <p:nvPr/>
          </p:nvSpPr>
          <p:spPr>
            <a:xfrm>
              <a:off x="3603383" y="3771731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C3951D-74DB-4F13-85EB-903056879550}"/>
                </a:ext>
              </a:extLst>
            </p:cNvPr>
            <p:cNvSpPr/>
            <p:nvPr/>
          </p:nvSpPr>
          <p:spPr>
            <a:xfrm>
              <a:off x="3603383" y="4475924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BF39B2-2337-D3C7-BDA8-089C3E16DEFC}"/>
                </a:ext>
              </a:extLst>
            </p:cNvPr>
            <p:cNvSpPr/>
            <p:nvPr/>
          </p:nvSpPr>
          <p:spPr>
            <a:xfrm>
              <a:off x="3603383" y="4750068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A305C-4CE2-8E8E-3936-34EEC4F1F92F}"/>
                </a:ext>
              </a:extLst>
            </p:cNvPr>
            <p:cNvSpPr/>
            <p:nvPr/>
          </p:nvSpPr>
          <p:spPr>
            <a:xfrm>
              <a:off x="8253768" y="3031552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E1EF87-7356-C094-18D2-9E89E01FE325}"/>
                </a:ext>
              </a:extLst>
            </p:cNvPr>
            <p:cNvSpPr/>
            <p:nvPr/>
          </p:nvSpPr>
          <p:spPr>
            <a:xfrm>
              <a:off x="8243965" y="3262421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17743D-1E40-BF9C-300B-F68AD2FA9B11}"/>
                </a:ext>
              </a:extLst>
            </p:cNvPr>
            <p:cNvSpPr/>
            <p:nvPr/>
          </p:nvSpPr>
          <p:spPr>
            <a:xfrm>
              <a:off x="8253767" y="3613294"/>
              <a:ext cx="154147" cy="15414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EE2FCD-D81A-33BF-1E5B-96923FBD69A9}"/>
                </a:ext>
              </a:extLst>
            </p:cNvPr>
            <p:cNvSpPr/>
            <p:nvPr/>
          </p:nvSpPr>
          <p:spPr>
            <a:xfrm>
              <a:off x="9402205" y="2725645"/>
              <a:ext cx="270114" cy="27011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E59DA0-843D-C7BD-1FA5-74E0BFCF3F4B}"/>
                </a:ext>
              </a:extLst>
            </p:cNvPr>
            <p:cNvSpPr txBox="1"/>
            <p:nvPr/>
          </p:nvSpPr>
          <p:spPr>
            <a:xfrm>
              <a:off x="9672319" y="2676036"/>
              <a:ext cx="1358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Treated unit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11D58B-3A04-6DFA-3BA0-2521D7E84488}"/>
              </a:ext>
            </a:extLst>
          </p:cNvPr>
          <p:cNvGrpSpPr/>
          <p:nvPr/>
        </p:nvGrpSpPr>
        <p:grpSpPr>
          <a:xfrm>
            <a:off x="3598972" y="3281644"/>
            <a:ext cx="7690552" cy="2595446"/>
            <a:chOff x="3598972" y="3281644"/>
            <a:chExt cx="7690552" cy="259544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395666-75BC-9F66-0327-3C55FE9909E7}"/>
                </a:ext>
              </a:extLst>
            </p:cNvPr>
            <p:cNvSpPr/>
            <p:nvPr/>
          </p:nvSpPr>
          <p:spPr>
            <a:xfrm>
              <a:off x="3598974" y="5722943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F70DD5-574A-4B1F-9F08-15A8D65B9CD4}"/>
                </a:ext>
              </a:extLst>
            </p:cNvPr>
            <p:cNvSpPr/>
            <p:nvPr/>
          </p:nvSpPr>
          <p:spPr>
            <a:xfrm>
              <a:off x="3598973" y="5321079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8EC14F-AD68-F882-1F38-F96377EAAC47}"/>
                </a:ext>
              </a:extLst>
            </p:cNvPr>
            <p:cNvSpPr/>
            <p:nvPr/>
          </p:nvSpPr>
          <p:spPr>
            <a:xfrm>
              <a:off x="3598973" y="5030249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5FBC7F-3DB6-DF3B-4AB5-FB94A47157A6}"/>
                </a:ext>
              </a:extLst>
            </p:cNvPr>
            <p:cNvSpPr/>
            <p:nvPr/>
          </p:nvSpPr>
          <p:spPr>
            <a:xfrm>
              <a:off x="8244997" y="4465798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979308-3A71-5B2B-7AD0-5FFB412AD43D}"/>
                </a:ext>
              </a:extLst>
            </p:cNvPr>
            <p:cNvSpPr/>
            <p:nvPr/>
          </p:nvSpPr>
          <p:spPr>
            <a:xfrm>
              <a:off x="8244997" y="4761498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7648FC-E4E1-9007-19EE-78094757A8B6}"/>
                </a:ext>
              </a:extLst>
            </p:cNvPr>
            <p:cNvSpPr/>
            <p:nvPr/>
          </p:nvSpPr>
          <p:spPr>
            <a:xfrm>
              <a:off x="8244996" y="5432113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471F6E-5E5A-D70F-69A7-9779C5239DD7}"/>
                </a:ext>
              </a:extLst>
            </p:cNvPr>
            <p:cNvSpPr/>
            <p:nvPr/>
          </p:nvSpPr>
          <p:spPr>
            <a:xfrm>
              <a:off x="3598972" y="4085437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B980D4-F71D-8D04-22AC-1F7666FD8BD4}"/>
                </a:ext>
              </a:extLst>
            </p:cNvPr>
            <p:cNvSpPr/>
            <p:nvPr/>
          </p:nvSpPr>
          <p:spPr>
            <a:xfrm>
              <a:off x="8249357" y="5047643"/>
              <a:ext cx="154147" cy="1541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3580027-54B7-B13F-55AA-0ED8241180BF}"/>
                </a:ext>
              </a:extLst>
            </p:cNvPr>
            <p:cNvSpPr/>
            <p:nvPr/>
          </p:nvSpPr>
          <p:spPr>
            <a:xfrm>
              <a:off x="9401606" y="3331259"/>
              <a:ext cx="270103" cy="270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EC5A4D-EE6D-142B-9E62-E443C6E607D8}"/>
                </a:ext>
              </a:extLst>
            </p:cNvPr>
            <p:cNvSpPr txBox="1"/>
            <p:nvPr/>
          </p:nvSpPr>
          <p:spPr>
            <a:xfrm>
              <a:off x="9671709" y="3281644"/>
              <a:ext cx="1617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Untreated unit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D758BD-6CEC-228F-BA4C-5C2587A7AB97}"/>
              </a:ext>
            </a:extLst>
          </p:cNvPr>
          <p:cNvSpPr txBox="1"/>
          <p:nvPr/>
        </p:nvSpPr>
        <p:spPr>
          <a:xfrm>
            <a:off x="1083774" y="2922195"/>
            <a:ext cx="11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Outcome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414A11F-8C1D-7905-6797-3CCDD5F3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229" y="356184"/>
            <a:ext cx="2879114" cy="200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Discuss: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What would you do to implement the </a:t>
            </a:r>
            <a:r>
              <a:rPr lang="en-US" sz="2400" dirty="0" err="1">
                <a:solidFill>
                  <a:srgbClr val="0070C0"/>
                </a:solidFill>
              </a:rPr>
              <a:t>DiD</a:t>
            </a:r>
            <a:r>
              <a:rPr lang="en-US" sz="2400" dirty="0">
                <a:solidFill>
                  <a:srgbClr val="0070C0"/>
                </a:solidFill>
              </a:rPr>
              <a:t> intuition?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C51E62-2340-EBE6-D620-8502241B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35" y="234215"/>
            <a:ext cx="2257094" cy="2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3E62-03D5-1FBF-3A3A-12DBB1B3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…take a difference between differences.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C2D68F-B3C8-C687-258F-D650C31EFD98}"/>
              </a:ext>
            </a:extLst>
          </p:cNvPr>
          <p:cNvGrpSpPr/>
          <p:nvPr/>
        </p:nvGrpSpPr>
        <p:grpSpPr>
          <a:xfrm>
            <a:off x="992465" y="2286653"/>
            <a:ext cx="6443759" cy="3711001"/>
            <a:chOff x="1411315" y="2730137"/>
            <a:chExt cx="8816902" cy="381615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0502502-E5BE-5632-2A73-4EE0A9AD515F}"/>
                </a:ext>
              </a:extLst>
            </p:cNvPr>
            <p:cNvCxnSpPr/>
            <p:nvPr/>
          </p:nvCxnSpPr>
          <p:spPr>
            <a:xfrm>
              <a:off x="2233749" y="6074229"/>
              <a:ext cx="7994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D6EFCD5-0C28-74B9-3AE9-F71050E5E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749" y="2730137"/>
              <a:ext cx="0" cy="3344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5DCE1D-ADAF-55C3-EB43-1B5C1CAE5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8027" y="3421732"/>
              <a:ext cx="0" cy="293989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664CC2-69BD-0DF7-C79D-16EAAAE94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5017" y="3237066"/>
              <a:ext cx="0" cy="293989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664FA3-2109-A258-4A52-6FF04AA77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1039" y="3237066"/>
              <a:ext cx="0" cy="293989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7F2DBE-B5F0-8F96-CEED-578C25CFB7C0}"/>
                </a:ext>
              </a:extLst>
            </p:cNvPr>
            <p:cNvSpPr txBox="1"/>
            <p:nvPr/>
          </p:nvSpPr>
          <p:spPr>
            <a:xfrm>
              <a:off x="3257915" y="6176963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0C2B84-917C-BA00-B0CB-9A6F43D8BD55}"/>
                </a:ext>
              </a:extLst>
            </p:cNvPr>
            <p:cNvSpPr txBox="1"/>
            <p:nvPr/>
          </p:nvSpPr>
          <p:spPr>
            <a:xfrm>
              <a:off x="7903937" y="6176963"/>
              <a:ext cx="66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38587E-4041-9890-6C81-DF6AE72098D2}"/>
                </a:ext>
              </a:extLst>
            </p:cNvPr>
            <p:cNvSpPr/>
            <p:nvPr/>
          </p:nvSpPr>
          <p:spPr>
            <a:xfrm>
              <a:off x="3573255" y="5722941"/>
              <a:ext cx="209667" cy="162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A177CE-B2D0-E9C7-6D26-1E9E75A6F356}"/>
                </a:ext>
              </a:extLst>
            </p:cNvPr>
            <p:cNvSpPr/>
            <p:nvPr/>
          </p:nvSpPr>
          <p:spPr>
            <a:xfrm>
              <a:off x="3573253" y="5321077"/>
              <a:ext cx="209667" cy="162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2441EF-8242-53E2-DBF7-B35BD97BA69E}"/>
                </a:ext>
              </a:extLst>
            </p:cNvPr>
            <p:cNvSpPr/>
            <p:nvPr/>
          </p:nvSpPr>
          <p:spPr>
            <a:xfrm>
              <a:off x="3573253" y="5030247"/>
              <a:ext cx="209667" cy="162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699D96-D222-1D32-F06C-D3064719ADE1}"/>
                </a:ext>
              </a:extLst>
            </p:cNvPr>
            <p:cNvSpPr/>
            <p:nvPr/>
          </p:nvSpPr>
          <p:spPr>
            <a:xfrm>
              <a:off x="8244995" y="4503479"/>
              <a:ext cx="229668" cy="15979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53EC95-5E25-F082-37DF-965F3DAD2BF4}"/>
                </a:ext>
              </a:extLst>
            </p:cNvPr>
            <p:cNvSpPr/>
            <p:nvPr/>
          </p:nvSpPr>
          <p:spPr>
            <a:xfrm>
              <a:off x="8244995" y="4799179"/>
              <a:ext cx="229668" cy="15979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4242A4-3BDB-902C-AEE8-C29CCCDF875F}"/>
                </a:ext>
              </a:extLst>
            </p:cNvPr>
            <p:cNvSpPr/>
            <p:nvPr/>
          </p:nvSpPr>
          <p:spPr>
            <a:xfrm>
              <a:off x="8244995" y="5469795"/>
              <a:ext cx="229668" cy="15979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19242C-4F1F-8540-97D3-DE8E0592B7C8}"/>
                </a:ext>
              </a:extLst>
            </p:cNvPr>
            <p:cNvSpPr/>
            <p:nvPr/>
          </p:nvSpPr>
          <p:spPr>
            <a:xfrm>
              <a:off x="3573253" y="4085435"/>
              <a:ext cx="209667" cy="162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B67295-CFC3-B524-5D7A-3903A68CE9AE}"/>
                </a:ext>
              </a:extLst>
            </p:cNvPr>
            <p:cNvSpPr/>
            <p:nvPr/>
          </p:nvSpPr>
          <p:spPr>
            <a:xfrm>
              <a:off x="8249356" y="5085325"/>
              <a:ext cx="229668" cy="15979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074EE1-781A-B728-CAF6-C682A6273A1D}"/>
                </a:ext>
              </a:extLst>
            </p:cNvPr>
            <p:cNvSpPr/>
            <p:nvPr/>
          </p:nvSpPr>
          <p:spPr>
            <a:xfrm>
              <a:off x="3577663" y="3771730"/>
              <a:ext cx="209667" cy="1621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0DD52A-D033-7645-E3B4-90545E4A191A}"/>
                </a:ext>
              </a:extLst>
            </p:cNvPr>
            <p:cNvSpPr/>
            <p:nvPr/>
          </p:nvSpPr>
          <p:spPr>
            <a:xfrm>
              <a:off x="3577663" y="4475923"/>
              <a:ext cx="209667" cy="1621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18616D-032F-6A86-A131-118092C605FA}"/>
                </a:ext>
              </a:extLst>
            </p:cNvPr>
            <p:cNvSpPr/>
            <p:nvPr/>
          </p:nvSpPr>
          <p:spPr>
            <a:xfrm>
              <a:off x="3577663" y="4750066"/>
              <a:ext cx="209667" cy="1621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DC31BE-BD46-3DDF-E79F-5C47F8CBF852}"/>
                </a:ext>
              </a:extLst>
            </p:cNvPr>
            <p:cNvSpPr/>
            <p:nvPr/>
          </p:nvSpPr>
          <p:spPr>
            <a:xfrm>
              <a:off x="8253766" y="3069233"/>
              <a:ext cx="229668" cy="15979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2DB6A3-9799-1538-0BE6-3785D6146F3A}"/>
                </a:ext>
              </a:extLst>
            </p:cNvPr>
            <p:cNvSpPr/>
            <p:nvPr/>
          </p:nvSpPr>
          <p:spPr>
            <a:xfrm>
              <a:off x="8243963" y="3300102"/>
              <a:ext cx="229668" cy="15979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9A8956-C075-8BC9-8A48-394F97D1398B}"/>
                </a:ext>
              </a:extLst>
            </p:cNvPr>
            <p:cNvSpPr/>
            <p:nvPr/>
          </p:nvSpPr>
          <p:spPr>
            <a:xfrm>
              <a:off x="8253766" y="3650975"/>
              <a:ext cx="229668" cy="15979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34C3AD-DEF8-F26B-3BA6-D8A6E264C3C1}"/>
                </a:ext>
              </a:extLst>
            </p:cNvPr>
            <p:cNvSpPr txBox="1"/>
            <p:nvPr/>
          </p:nvSpPr>
          <p:spPr>
            <a:xfrm rot="16200000">
              <a:off x="1235081" y="4439662"/>
              <a:ext cx="843895" cy="491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18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3E62-03D5-1FBF-3A3A-12DBB1B3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…take a difference between differences.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502502-E5BE-5632-2A73-4EE0A9AD515F}"/>
              </a:ext>
            </a:extLst>
          </p:cNvPr>
          <p:cNvCxnSpPr/>
          <p:nvPr/>
        </p:nvCxnSpPr>
        <p:spPr>
          <a:xfrm>
            <a:off x="1589282" y="5541844"/>
            <a:ext cx="5801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6EFCD5-0C28-74B9-3AE9-F71050E5E334}"/>
              </a:ext>
            </a:extLst>
          </p:cNvPr>
          <p:cNvCxnSpPr>
            <a:cxnSpLocks/>
          </p:cNvCxnSpPr>
          <p:nvPr/>
        </p:nvCxnSpPr>
        <p:spPr>
          <a:xfrm flipV="1">
            <a:off x="1589282" y="2312894"/>
            <a:ext cx="0" cy="3228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5DCE1D-ADAF-55C3-EB43-1B5C1CAE5375}"/>
              </a:ext>
            </a:extLst>
          </p:cNvPr>
          <p:cNvCxnSpPr>
            <a:cxnSpLocks/>
          </p:cNvCxnSpPr>
          <p:nvPr/>
        </p:nvCxnSpPr>
        <p:spPr>
          <a:xfrm flipV="1">
            <a:off x="4320921" y="2980676"/>
            <a:ext cx="0" cy="2838671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64CC2-69BD-0DF7-C79D-16EAAAE940F9}"/>
              </a:ext>
            </a:extLst>
          </p:cNvPr>
          <p:cNvCxnSpPr>
            <a:cxnSpLocks/>
          </p:cNvCxnSpPr>
          <p:nvPr/>
        </p:nvCxnSpPr>
        <p:spPr>
          <a:xfrm flipV="1">
            <a:off x="2635172" y="2802368"/>
            <a:ext cx="0" cy="2838671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664FA3-2109-A258-4A52-6FF04AA77D48}"/>
              </a:ext>
            </a:extLst>
          </p:cNvPr>
          <p:cNvCxnSpPr>
            <a:cxnSpLocks/>
          </p:cNvCxnSpPr>
          <p:nvPr/>
        </p:nvCxnSpPr>
        <p:spPr>
          <a:xfrm flipV="1">
            <a:off x="6006669" y="2802368"/>
            <a:ext cx="0" cy="2838671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7F2DBE-B5F0-8F96-CEED-578C25CFB7C0}"/>
              </a:ext>
            </a:extLst>
          </p:cNvPr>
          <p:cNvSpPr txBox="1"/>
          <p:nvPr/>
        </p:nvSpPr>
        <p:spPr>
          <a:xfrm>
            <a:off x="2332492" y="5641039"/>
            <a:ext cx="605359" cy="35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C2B84-917C-BA00-B0CB-9A6F43D8BD55}"/>
              </a:ext>
            </a:extLst>
          </p:cNvPr>
          <p:cNvSpPr txBox="1"/>
          <p:nvPr/>
        </p:nvSpPr>
        <p:spPr>
          <a:xfrm>
            <a:off x="5703990" y="5641039"/>
            <a:ext cx="481961" cy="35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After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38587E-4041-9890-6C81-DF6AE72098D2}"/>
              </a:ext>
            </a:extLst>
          </p:cNvPr>
          <p:cNvSpPr/>
          <p:nvPr/>
        </p:nvSpPr>
        <p:spPr>
          <a:xfrm>
            <a:off x="2561327" y="5202651"/>
            <a:ext cx="152150" cy="1565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A177CE-B2D0-E9C7-6D26-1E9E75A6F356}"/>
              </a:ext>
            </a:extLst>
          </p:cNvPr>
          <p:cNvSpPr/>
          <p:nvPr/>
        </p:nvSpPr>
        <p:spPr>
          <a:xfrm>
            <a:off x="2561326" y="4814623"/>
            <a:ext cx="152150" cy="1565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2441EF-8242-53E2-DBF7-B35BD97BA69E}"/>
              </a:ext>
            </a:extLst>
          </p:cNvPr>
          <p:cNvSpPr/>
          <p:nvPr/>
        </p:nvSpPr>
        <p:spPr>
          <a:xfrm>
            <a:off x="2561326" y="4533807"/>
            <a:ext cx="152150" cy="1565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699D96-D222-1D32-F06C-D3064719ADE1}"/>
              </a:ext>
            </a:extLst>
          </p:cNvPr>
          <p:cNvSpPr/>
          <p:nvPr/>
        </p:nvSpPr>
        <p:spPr>
          <a:xfrm>
            <a:off x="5951486" y="4025177"/>
            <a:ext cx="166664" cy="1542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53EC95-5E25-F082-37DF-965F3DAD2BF4}"/>
              </a:ext>
            </a:extLst>
          </p:cNvPr>
          <p:cNvSpPr/>
          <p:nvPr/>
        </p:nvSpPr>
        <p:spPr>
          <a:xfrm>
            <a:off x="5951486" y="4310695"/>
            <a:ext cx="166664" cy="1542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4242A4-3BDB-902C-AEE8-C29CCCDF875F}"/>
              </a:ext>
            </a:extLst>
          </p:cNvPr>
          <p:cNvSpPr/>
          <p:nvPr/>
        </p:nvSpPr>
        <p:spPr>
          <a:xfrm>
            <a:off x="5951486" y="4958220"/>
            <a:ext cx="166664" cy="1542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19242C-4F1F-8540-97D3-DE8E0592B7C8}"/>
              </a:ext>
            </a:extLst>
          </p:cNvPr>
          <p:cNvSpPr/>
          <p:nvPr/>
        </p:nvSpPr>
        <p:spPr>
          <a:xfrm>
            <a:off x="2561326" y="3621527"/>
            <a:ext cx="152150" cy="1565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B67295-CFC3-B524-5D7A-3903A68CE9AE}"/>
              </a:ext>
            </a:extLst>
          </p:cNvPr>
          <p:cNvSpPr/>
          <p:nvPr/>
        </p:nvSpPr>
        <p:spPr>
          <a:xfrm>
            <a:off x="5954651" y="4586989"/>
            <a:ext cx="166664" cy="1542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074EE1-781A-B728-CAF6-C682A6273A1D}"/>
              </a:ext>
            </a:extLst>
          </p:cNvPr>
          <p:cNvSpPr/>
          <p:nvPr/>
        </p:nvSpPr>
        <p:spPr>
          <a:xfrm>
            <a:off x="2564526" y="3318622"/>
            <a:ext cx="152150" cy="156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DD52A-D033-7645-E3B4-90545E4A191A}"/>
              </a:ext>
            </a:extLst>
          </p:cNvPr>
          <p:cNvSpPr/>
          <p:nvPr/>
        </p:nvSpPr>
        <p:spPr>
          <a:xfrm>
            <a:off x="2564526" y="3998569"/>
            <a:ext cx="152150" cy="156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8616D-032F-6A86-A131-118092C605FA}"/>
              </a:ext>
            </a:extLst>
          </p:cNvPr>
          <p:cNvSpPr/>
          <p:nvPr/>
        </p:nvSpPr>
        <p:spPr>
          <a:xfrm>
            <a:off x="2564526" y="4263273"/>
            <a:ext cx="152150" cy="156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DC31BE-BD46-3DDF-E79F-5C47F8CBF852}"/>
              </a:ext>
            </a:extLst>
          </p:cNvPr>
          <p:cNvSpPr/>
          <p:nvPr/>
        </p:nvSpPr>
        <p:spPr>
          <a:xfrm>
            <a:off x="5957851" y="2640314"/>
            <a:ext cx="166664" cy="154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2DB6A3-9799-1538-0BE6-3785D6146F3A}"/>
              </a:ext>
            </a:extLst>
          </p:cNvPr>
          <p:cNvSpPr/>
          <p:nvPr/>
        </p:nvSpPr>
        <p:spPr>
          <a:xfrm>
            <a:off x="5950737" y="2863233"/>
            <a:ext cx="166664" cy="154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9A8956-C075-8BC9-8A48-394F97D1398B}"/>
              </a:ext>
            </a:extLst>
          </p:cNvPr>
          <p:cNvSpPr/>
          <p:nvPr/>
        </p:nvSpPr>
        <p:spPr>
          <a:xfrm>
            <a:off x="5957851" y="3202026"/>
            <a:ext cx="166664" cy="154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34C3AD-DEF8-F26B-3BA6-D8A6E264C3C1}"/>
              </a:ext>
            </a:extLst>
          </p:cNvPr>
          <p:cNvSpPr txBox="1"/>
          <p:nvPr/>
        </p:nvSpPr>
        <p:spPr>
          <a:xfrm rot="16200000">
            <a:off x="763353" y="4022502"/>
            <a:ext cx="814838" cy="35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Outcome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FFAC1A-B743-CAD2-21FE-F4D58B5768D2}"/>
              </a:ext>
            </a:extLst>
          </p:cNvPr>
          <p:cNvGrpSpPr/>
          <p:nvPr/>
        </p:nvGrpSpPr>
        <p:grpSpPr>
          <a:xfrm>
            <a:off x="2501252" y="2835493"/>
            <a:ext cx="3662226" cy="1991378"/>
            <a:chOff x="2501252" y="2835493"/>
            <a:chExt cx="3662226" cy="19913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AE6ADD-EBD4-0E64-BEAC-BF73B3D31F2B}"/>
                </a:ext>
              </a:extLst>
            </p:cNvPr>
            <p:cNvSpPr/>
            <p:nvPr/>
          </p:nvSpPr>
          <p:spPr>
            <a:xfrm>
              <a:off x="2501252" y="3819820"/>
              <a:ext cx="267839" cy="2608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FC4855-0EDB-8AAA-F686-7BA3E1691434}"/>
                </a:ext>
              </a:extLst>
            </p:cNvPr>
            <p:cNvSpPr/>
            <p:nvPr/>
          </p:nvSpPr>
          <p:spPr>
            <a:xfrm>
              <a:off x="5895639" y="2835493"/>
              <a:ext cx="267839" cy="2608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26C8340-BAA8-256A-B94E-089EBB25758A}"/>
                </a:ext>
              </a:extLst>
            </p:cNvPr>
            <p:cNvSpPr/>
            <p:nvPr/>
          </p:nvSpPr>
          <p:spPr>
            <a:xfrm>
              <a:off x="5883911" y="4406992"/>
              <a:ext cx="267399" cy="2608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9E4510-FDFA-83C1-C8FB-64F69D308B3A}"/>
                </a:ext>
              </a:extLst>
            </p:cNvPr>
            <p:cNvSpPr/>
            <p:nvPr/>
          </p:nvSpPr>
          <p:spPr>
            <a:xfrm>
              <a:off x="2501693" y="4566068"/>
              <a:ext cx="267399" cy="2608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7993BE-6826-9260-7346-B6CA71E07AF9}"/>
              </a:ext>
            </a:extLst>
          </p:cNvPr>
          <p:cNvGrpSpPr/>
          <p:nvPr/>
        </p:nvGrpSpPr>
        <p:grpSpPr>
          <a:xfrm>
            <a:off x="6274068" y="2990234"/>
            <a:ext cx="2540064" cy="1606313"/>
            <a:chOff x="6274068" y="2990234"/>
            <a:chExt cx="2540064" cy="1606313"/>
          </a:xfrm>
        </p:grpSpPr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F86D7E98-16FE-2D2E-F8A4-A18D48F02C59}"/>
                </a:ext>
              </a:extLst>
            </p:cNvPr>
            <p:cNvSpPr/>
            <p:nvPr/>
          </p:nvSpPr>
          <p:spPr>
            <a:xfrm>
              <a:off x="6274068" y="2990234"/>
              <a:ext cx="847165" cy="160631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B15B3C-272A-FD04-17BD-085EEA8A1FA0}"/>
                </a:ext>
              </a:extLst>
            </p:cNvPr>
            <p:cNvSpPr txBox="1"/>
            <p:nvPr/>
          </p:nvSpPr>
          <p:spPr>
            <a:xfrm>
              <a:off x="7121233" y="3490449"/>
              <a:ext cx="1692899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Difference </a:t>
              </a:r>
            </a:p>
            <a:p>
              <a:r>
                <a:rPr lang="en-US" dirty="0"/>
                <a:t>post-treatment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DE5583-BF79-7133-91C2-E830F515AADC}"/>
              </a:ext>
            </a:extLst>
          </p:cNvPr>
          <p:cNvGrpSpPr/>
          <p:nvPr/>
        </p:nvGrpSpPr>
        <p:grpSpPr>
          <a:xfrm>
            <a:off x="2851447" y="3976377"/>
            <a:ext cx="2369428" cy="754149"/>
            <a:chOff x="2851447" y="3976377"/>
            <a:chExt cx="2369428" cy="754149"/>
          </a:xfrm>
        </p:grpSpPr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F639C785-7147-530C-D5DA-4498CC81B455}"/>
                </a:ext>
              </a:extLst>
            </p:cNvPr>
            <p:cNvSpPr/>
            <p:nvPr/>
          </p:nvSpPr>
          <p:spPr>
            <a:xfrm>
              <a:off x="2851447" y="3976377"/>
              <a:ext cx="847165" cy="75414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07BD9F-3077-EE6D-0D9A-E33FAA391079}"/>
                </a:ext>
              </a:extLst>
            </p:cNvPr>
            <p:cNvSpPr txBox="1"/>
            <p:nvPr/>
          </p:nvSpPr>
          <p:spPr>
            <a:xfrm>
              <a:off x="3643520" y="4046260"/>
              <a:ext cx="157735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Difference </a:t>
              </a:r>
            </a:p>
            <a:p>
              <a:r>
                <a:rPr lang="en-US" dirty="0"/>
                <a:t>pre-treatment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4704C2-1F67-2E4F-7378-AD74E57E53E4}"/>
              </a:ext>
            </a:extLst>
          </p:cNvPr>
          <p:cNvGrpSpPr/>
          <p:nvPr/>
        </p:nvGrpSpPr>
        <p:grpSpPr>
          <a:xfrm>
            <a:off x="6655169" y="1437467"/>
            <a:ext cx="4974490" cy="1289621"/>
            <a:chOff x="7348177" y="1627555"/>
            <a:chExt cx="4974490" cy="12896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383D06-C4A0-5D9B-92C5-2B79CCA3055B}"/>
                </a:ext>
              </a:extLst>
            </p:cNvPr>
            <p:cNvSpPr txBox="1"/>
            <p:nvPr/>
          </p:nvSpPr>
          <p:spPr>
            <a:xfrm>
              <a:off x="7348177" y="1627555"/>
              <a:ext cx="17422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Estimate</a:t>
              </a:r>
              <a:r>
                <a:rPr lang="en-US" sz="2800" dirty="0"/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7C2138-963D-AAD9-D2AD-AD7CA9F075F0}"/>
                    </a:ext>
                  </a:extLst>
                </p:cNvPr>
                <p:cNvSpPr txBox="1"/>
                <p:nvPr/>
              </p:nvSpPr>
              <p:spPr>
                <a:xfrm>
                  <a:off x="7869314" y="2230401"/>
                  <a:ext cx="6999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7C2138-963D-AAD9-D2AD-AD7CA9F07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314" y="2230401"/>
                  <a:ext cx="699935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7018" t="-20000"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12F342-0A7D-BE0A-5EFB-95C3F7B3C1CD}"/>
                </a:ext>
              </a:extLst>
            </p:cNvPr>
            <p:cNvSpPr txBox="1"/>
            <p:nvPr/>
          </p:nvSpPr>
          <p:spPr>
            <a:xfrm>
              <a:off x="8649561" y="2270845"/>
              <a:ext cx="1692899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Difference </a:t>
              </a:r>
            </a:p>
            <a:p>
              <a:r>
                <a:rPr lang="en-US" dirty="0"/>
                <a:t>post-treatment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C9CFEC-497D-3A53-0B70-09F12B4FE33C}"/>
                </a:ext>
              </a:extLst>
            </p:cNvPr>
            <p:cNvSpPr txBox="1"/>
            <p:nvPr/>
          </p:nvSpPr>
          <p:spPr>
            <a:xfrm>
              <a:off x="10745312" y="2260760"/>
              <a:ext cx="157735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Difference </a:t>
              </a:r>
            </a:p>
            <a:p>
              <a:r>
                <a:rPr lang="en-US" dirty="0"/>
                <a:t>pre-treatment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055A741-8482-9471-6278-ADC95CCA6E93}"/>
                    </a:ext>
                  </a:extLst>
                </p:cNvPr>
                <p:cNvSpPr txBox="1"/>
                <p:nvPr/>
              </p:nvSpPr>
              <p:spPr>
                <a:xfrm>
                  <a:off x="10193919" y="2296812"/>
                  <a:ext cx="69993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055A741-8482-9471-6278-ADC95CCA6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919" y="2296812"/>
                  <a:ext cx="699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91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623-EEA8-3BB4-4AA7-073C0DCD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Example</a:t>
            </a:r>
            <a:br>
              <a:rPr lang="en-US" dirty="0"/>
            </a:br>
            <a:r>
              <a:rPr lang="en-US" dirty="0"/>
              <a:t>Effect of raising the minimum wage?</a:t>
            </a:r>
            <a:br>
              <a:rPr lang="en-US" dirty="0"/>
            </a:br>
            <a:r>
              <a:rPr lang="en-US" sz="2700" dirty="0"/>
              <a:t>Card and Krueger (1994)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147E-1863-8F97-8FA7-49C5245A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4429"/>
          </a:xfrm>
        </p:spPr>
        <p:txBody>
          <a:bodyPr/>
          <a:lstStyle/>
          <a:p>
            <a:r>
              <a:rPr lang="en-US" b="1" dirty="0"/>
              <a:t>Substantive question: </a:t>
            </a:r>
            <a:r>
              <a:rPr lang="en-US" dirty="0"/>
              <a:t>Does raising the minimum wage reduce employment?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A44F8-A34C-EE26-AC66-ACBDA3896039}"/>
              </a:ext>
            </a:extLst>
          </p:cNvPr>
          <p:cNvGrpSpPr/>
          <p:nvPr/>
        </p:nvGrpSpPr>
        <p:grpSpPr>
          <a:xfrm>
            <a:off x="7476800" y="2682246"/>
            <a:ext cx="4621623" cy="3727962"/>
            <a:chOff x="4979937" y="2408213"/>
            <a:chExt cx="7176993" cy="5789213"/>
          </a:xfrm>
        </p:grpSpPr>
        <p:pic>
          <p:nvPicPr>
            <p:cNvPr id="7" name="Picture 2" descr="New Jersey County Map (Printable State Map with County Lines) – DIY  Projects, Patterns, Monograms, Designs, Templates">
              <a:extLst>
                <a:ext uri="{FF2B5EF4-FFF2-40B4-BE49-F238E27FC236}">
                  <a16:creationId xmlns:a16="http://schemas.microsoft.com/office/drawing/2014/main" id="{DC9C8031-4BFB-D65C-F25A-29575655B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2701">
              <a:off x="9039085" y="3897719"/>
              <a:ext cx="1645682" cy="310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59B8EFA-F647-FBEB-8FA6-419D8055B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6000"/>
                      </a14:imgEffect>
                      <a14:imgEffect>
                        <a14:saturation sat="0"/>
                      </a14:imgEffect>
                      <a14:imgEffect>
                        <a14:brightnessContrast bright="-7000" contrast="-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285">
              <a:off x="4979937" y="3171331"/>
              <a:ext cx="5040685" cy="301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9911BD-EE4A-33F4-B5C3-6EC60627288A}"/>
                </a:ext>
              </a:extLst>
            </p:cNvPr>
            <p:cNvGrpSpPr/>
            <p:nvPr/>
          </p:nvGrpSpPr>
          <p:grpSpPr>
            <a:xfrm>
              <a:off x="7422387" y="2408213"/>
              <a:ext cx="4734543" cy="5789213"/>
              <a:chOff x="7422387" y="2408213"/>
              <a:chExt cx="4734543" cy="5789213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3B13D37-D2AC-88CD-04A5-D1FE804863A0}"/>
                  </a:ext>
                </a:extLst>
              </p:cNvPr>
              <p:cNvSpPr/>
              <p:nvPr/>
            </p:nvSpPr>
            <p:spPr>
              <a:xfrm>
                <a:off x="9625821" y="2408213"/>
                <a:ext cx="2531109" cy="1459166"/>
              </a:xfrm>
              <a:prstGeom prst="wedgeRoundRectCallout">
                <a:avLst>
                  <a:gd name="adj1" fmla="val -35380"/>
                  <a:gd name="adj2" fmla="val 94854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We’re raising the minimum wage to $5.05</a:t>
                </a:r>
              </a:p>
            </p:txBody>
          </p:sp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6FDB27D4-F3D3-5799-42C5-B021C430040C}"/>
                  </a:ext>
                </a:extLst>
              </p:cNvPr>
              <p:cNvSpPr/>
              <p:nvPr/>
            </p:nvSpPr>
            <p:spPr>
              <a:xfrm>
                <a:off x="7422387" y="6700042"/>
                <a:ext cx="2203433" cy="1497384"/>
              </a:xfrm>
              <a:prstGeom prst="wedgeRoundRectCallout">
                <a:avLst>
                  <a:gd name="adj1" fmla="val 15528"/>
                  <a:gd name="adj2" fmla="val -123336"/>
                  <a:gd name="adj3" fmla="val 16667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Nah.</a:t>
                </a:r>
              </a:p>
              <a:p>
                <a:pPr algn="ctr"/>
                <a:r>
                  <a:rPr lang="en-US" sz="1600" dirty="0"/>
                  <a:t>$4.25 for us.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B550EF-C3A7-5922-9C5A-7F5934906B11}"/>
                </a:ext>
              </a:extLst>
            </p:cNvPr>
            <p:cNvSpPr txBox="1"/>
            <p:nvPr/>
          </p:nvSpPr>
          <p:spPr>
            <a:xfrm>
              <a:off x="5338067" y="5941891"/>
              <a:ext cx="317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Pennsylvania (PA)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CB379B-1F82-5700-06DB-75382A0FCF72}"/>
                </a:ext>
              </a:extLst>
            </p:cNvPr>
            <p:cNvSpPr txBox="1"/>
            <p:nvPr/>
          </p:nvSpPr>
          <p:spPr>
            <a:xfrm>
              <a:off x="10261872" y="5055810"/>
              <a:ext cx="1713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Jersey</a:t>
              </a:r>
            </a:p>
            <a:p>
              <a:pPr algn="ctr"/>
              <a:r>
                <a:rPr lang="en-US" dirty="0"/>
                <a:t>(NJ)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C89368-98D5-665D-F375-914C594F81CA}"/>
              </a:ext>
            </a:extLst>
          </p:cNvPr>
          <p:cNvSpPr txBox="1">
            <a:spLocks/>
          </p:cNvSpPr>
          <p:nvPr/>
        </p:nvSpPr>
        <p:spPr>
          <a:xfrm>
            <a:off x="863175" y="2987411"/>
            <a:ext cx="6518089" cy="302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Units: </a:t>
            </a:r>
            <a:r>
              <a:rPr lang="en-US" sz="2400" dirty="0"/>
              <a:t>Fast food restaurants in NJ and PA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315 in NJ, 76 in PA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Data from 1 year before change and 1 year after change</a:t>
            </a:r>
          </a:p>
          <a:p>
            <a:r>
              <a:rPr lang="en-US" sz="2400" b="1" dirty="0"/>
              <a:t>Outcome: </a:t>
            </a:r>
            <a:r>
              <a:rPr lang="en-US" sz="2400" dirty="0"/>
              <a:t>Employment (# workers)</a:t>
            </a:r>
          </a:p>
          <a:p>
            <a:r>
              <a:rPr lang="en-US" sz="2400" b="1" dirty="0"/>
              <a:t>Treatment: </a:t>
            </a:r>
            <a:r>
              <a:rPr lang="en-US" sz="2400" dirty="0"/>
              <a:t>Increase in minimum wage in NJ</a:t>
            </a:r>
          </a:p>
          <a:p>
            <a:r>
              <a:rPr lang="en-US" sz="2400" b="1" dirty="0"/>
              <a:t>Treatment pattern: </a:t>
            </a:r>
            <a:r>
              <a:rPr lang="en-US" sz="2400" dirty="0"/>
              <a:t>Block design</a:t>
            </a:r>
          </a:p>
          <a:p>
            <a:endParaRPr lang="en-US" sz="2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2F1C1D-BF8C-B333-AABF-3A28A8354A47}"/>
              </a:ext>
            </a:extLst>
          </p:cNvPr>
          <p:cNvGrpSpPr/>
          <p:nvPr/>
        </p:nvGrpSpPr>
        <p:grpSpPr>
          <a:xfrm>
            <a:off x="5516639" y="5296770"/>
            <a:ext cx="3223264" cy="1514632"/>
            <a:chOff x="5437564" y="5403807"/>
            <a:chExt cx="3223264" cy="15146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EE0E72-D365-131C-7B89-534FBF72C2B5}"/>
                </a:ext>
              </a:extLst>
            </p:cNvPr>
            <p:cNvGrpSpPr/>
            <p:nvPr/>
          </p:nvGrpSpPr>
          <p:grpSpPr>
            <a:xfrm>
              <a:off x="5437564" y="5662124"/>
              <a:ext cx="3223264" cy="1256315"/>
              <a:chOff x="8128466" y="3307283"/>
              <a:chExt cx="3711712" cy="147272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24E5660-3DE3-732C-4FDD-C05F564ED448}"/>
                  </a:ext>
                </a:extLst>
              </p:cNvPr>
              <p:cNvGrpSpPr/>
              <p:nvPr/>
            </p:nvGrpSpPr>
            <p:grpSpPr>
              <a:xfrm>
                <a:off x="8128466" y="3307283"/>
                <a:ext cx="3711712" cy="1472724"/>
                <a:chOff x="277635" y="3318643"/>
                <a:chExt cx="3711712" cy="147272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881D37D-E83C-3BAE-6DB7-B29C517930E8}"/>
                    </a:ext>
                  </a:extLst>
                </p:cNvPr>
                <p:cNvSpPr/>
                <p:nvPr/>
              </p:nvSpPr>
              <p:spPr>
                <a:xfrm>
                  <a:off x="1563313" y="3318643"/>
                  <a:ext cx="1140357" cy="108344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4E5A4D3-E24A-1097-6AE2-82AE9526D3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635" y="4394495"/>
                      <a:ext cx="3711712" cy="396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4E5A4D3-E24A-1097-6AE2-82AE9526D3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635" y="4394495"/>
                      <a:ext cx="3711712" cy="3968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E8C6C3B-FB27-79BF-037D-74EA822873C9}"/>
                    </a:ext>
                  </a:extLst>
                </p:cNvPr>
                <p:cNvSpPr txBox="1"/>
                <p:nvPr/>
              </p:nvSpPr>
              <p:spPr>
                <a:xfrm>
                  <a:off x="2193653" y="3359571"/>
                  <a:ext cx="600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0</a:t>
                  </a:r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5BB860-7423-C36D-C5DB-B829EF13138E}"/>
                    </a:ext>
                  </a:extLst>
                </p:cNvPr>
                <p:cNvSpPr txBox="1"/>
                <p:nvPr/>
              </p:nvSpPr>
              <p:spPr>
                <a:xfrm>
                  <a:off x="1715331" y="3359571"/>
                  <a:ext cx="600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0</a:t>
                  </a:r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7C07411-C434-DD29-B222-FBEFF1662B44}"/>
                    </a:ext>
                  </a:extLst>
                </p:cNvPr>
                <p:cNvSpPr txBox="1"/>
                <p:nvPr/>
              </p:nvSpPr>
              <p:spPr>
                <a:xfrm>
                  <a:off x="1730730" y="3840264"/>
                  <a:ext cx="600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0</a:t>
                  </a:r>
                  <a:endParaRPr lang="en-US" sz="1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4C177-9EAD-37A1-96DA-555B23FDC57F}"/>
                  </a:ext>
                </a:extLst>
              </p:cNvPr>
              <p:cNvSpPr txBox="1"/>
              <p:nvPr/>
            </p:nvSpPr>
            <p:spPr>
              <a:xfrm>
                <a:off x="10030346" y="3824822"/>
                <a:ext cx="600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</a:rPr>
                  <a:t>1</a:t>
                </a:r>
                <a:endParaRPr lang="en-US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0F07FA-E063-5D45-D800-F71D7887C6B6}"/>
                </a:ext>
              </a:extLst>
            </p:cNvPr>
            <p:cNvSpPr txBox="1"/>
            <p:nvPr/>
          </p:nvSpPr>
          <p:spPr>
            <a:xfrm>
              <a:off x="6099126" y="5756837"/>
              <a:ext cx="44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FFCDE-B6AA-4756-06B8-D6598266F446}"/>
                </a:ext>
              </a:extLst>
            </p:cNvPr>
            <p:cNvSpPr txBox="1"/>
            <p:nvPr/>
          </p:nvSpPr>
          <p:spPr>
            <a:xfrm>
              <a:off x="6093477" y="619091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NJ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BB0B20-EF5B-418A-A94E-20F173381A25}"/>
                </a:ext>
              </a:extLst>
            </p:cNvPr>
            <p:cNvSpPr txBox="1"/>
            <p:nvPr/>
          </p:nvSpPr>
          <p:spPr>
            <a:xfrm>
              <a:off x="6541619" y="5403807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1991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B3ACFA-6C3E-C707-0780-87A2C4D90B7A}"/>
                </a:ext>
              </a:extLst>
            </p:cNvPr>
            <p:cNvSpPr txBox="1"/>
            <p:nvPr/>
          </p:nvSpPr>
          <p:spPr>
            <a:xfrm>
              <a:off x="6991570" y="5403807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1992</a:t>
              </a:r>
            </a:p>
          </p:txBody>
        </p:sp>
      </p:grp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6B946F4-2C9F-6D0C-05D6-68AA44A284F6}"/>
              </a:ext>
            </a:extLst>
          </p:cNvPr>
          <p:cNvCxnSpPr>
            <a:cxnSpLocks/>
          </p:cNvCxnSpPr>
          <p:nvPr/>
        </p:nvCxnSpPr>
        <p:spPr>
          <a:xfrm>
            <a:off x="5695031" y="5500335"/>
            <a:ext cx="543950" cy="53413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7E60-11DA-053F-18A8-04572EA9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8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much were NJ wages affected?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C7E5F-B3EF-8438-E61C-20BBF4B28080}"/>
              </a:ext>
            </a:extLst>
          </p:cNvPr>
          <p:cNvGrpSpPr/>
          <p:nvPr/>
        </p:nvGrpSpPr>
        <p:grpSpPr>
          <a:xfrm>
            <a:off x="6414247" y="1551676"/>
            <a:ext cx="5777753" cy="5182637"/>
            <a:chOff x="6414247" y="1551676"/>
            <a:chExt cx="5777753" cy="5182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1D2C04-1B54-4EEA-FD60-EA28CBCDE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4247" y="1921008"/>
              <a:ext cx="5777753" cy="48133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A66BF8-B669-8592-FC07-E07BF5A65C22}"/>
                </a:ext>
              </a:extLst>
            </p:cNvPr>
            <p:cNvSpPr txBox="1"/>
            <p:nvPr/>
          </p:nvSpPr>
          <p:spPr>
            <a:xfrm>
              <a:off x="6826623" y="1551676"/>
              <a:ext cx="1031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After: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801D93-A9C4-CF59-824C-F26D245BFE5D}"/>
              </a:ext>
            </a:extLst>
          </p:cNvPr>
          <p:cNvGrpSpPr/>
          <p:nvPr/>
        </p:nvGrpSpPr>
        <p:grpSpPr>
          <a:xfrm>
            <a:off x="542365" y="1551676"/>
            <a:ext cx="6100482" cy="5104022"/>
            <a:chOff x="542365" y="1551676"/>
            <a:chExt cx="6100482" cy="5104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C910E4-2E36-C50F-BD3D-38E51B661AD6}"/>
                </a:ext>
              </a:extLst>
            </p:cNvPr>
            <p:cNvGrpSpPr/>
            <p:nvPr/>
          </p:nvGrpSpPr>
          <p:grpSpPr>
            <a:xfrm>
              <a:off x="542365" y="1551676"/>
              <a:ext cx="6100482" cy="4766388"/>
              <a:chOff x="542365" y="1551676"/>
              <a:chExt cx="6100482" cy="476638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C7E5943-D38E-0F8A-CB38-1D3D34B94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65" y="1921008"/>
                <a:ext cx="6100482" cy="439705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9A11E3-5738-1FEA-0281-BC3325BB71E2}"/>
                  </a:ext>
                </a:extLst>
              </p:cNvPr>
              <p:cNvSpPr txBox="1"/>
              <p:nvPr/>
            </p:nvSpPr>
            <p:spPr>
              <a:xfrm>
                <a:off x="726141" y="1551676"/>
                <a:ext cx="1298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Before: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68207F-163B-6BF9-BD6E-62096DFA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0060" y="6169736"/>
              <a:ext cx="3887694" cy="485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8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61F3-6AD0-CE70-A0F3-2BE9974D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DiD</a:t>
            </a:r>
            <a:r>
              <a:rPr lang="en-US" dirty="0"/>
              <a:t> in this example</a:t>
            </a:r>
            <a:br>
              <a:rPr lang="en-US" dirty="0"/>
            </a:br>
            <a:r>
              <a:rPr lang="en-US" sz="2400" dirty="0"/>
              <a:t>effect on employment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0914D5-947B-761F-511C-B4033E070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55020"/>
              </p:ext>
            </p:extLst>
          </p:nvPr>
        </p:nvGraphicFramePr>
        <p:xfrm>
          <a:off x="859336" y="2639757"/>
          <a:ext cx="5257792" cy="296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48">
                  <a:extLst>
                    <a:ext uri="{9D8B030D-6E8A-4147-A177-3AD203B41FA5}">
                      <a16:colId xmlns:a16="http://schemas.microsoft.com/office/drawing/2014/main" val="519939433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2457773946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48874292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514686448"/>
                    </a:ext>
                  </a:extLst>
                </a:gridCol>
              </a:tblGrid>
              <a:tr h="719616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998" marR="108998" marT="54499" marB="5449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Before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After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Diff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2757236812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PA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23.33</a:t>
                      </a:r>
                    </a:p>
                    <a:p>
                      <a:pPr algn="ctr"/>
                      <a:r>
                        <a:rPr lang="en-US" sz="2100" dirty="0"/>
                        <a:t>(1.35)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21.17</a:t>
                      </a:r>
                    </a:p>
                    <a:p>
                      <a:pPr algn="ctr"/>
                      <a:r>
                        <a:rPr lang="en-US" sz="2100" dirty="0"/>
                        <a:t>(0.94)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-2.16</a:t>
                      </a:r>
                    </a:p>
                    <a:p>
                      <a:pPr algn="ctr"/>
                      <a:r>
                        <a:rPr lang="en-US" sz="2100" dirty="0"/>
                        <a:t>(1.25)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4089565769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NJ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20.44</a:t>
                      </a:r>
                    </a:p>
                    <a:p>
                      <a:pPr algn="ctr"/>
                      <a:r>
                        <a:rPr lang="en-US" sz="2100" dirty="0"/>
                        <a:t>(0.51)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21.03</a:t>
                      </a:r>
                    </a:p>
                    <a:p>
                      <a:pPr algn="ctr"/>
                      <a:r>
                        <a:rPr lang="en-US" sz="2100" dirty="0"/>
                        <a:t>(0.52)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0.59</a:t>
                      </a:r>
                    </a:p>
                    <a:p>
                      <a:pPr algn="ctr"/>
                      <a:r>
                        <a:rPr lang="en-US" sz="2100" dirty="0"/>
                        <a:t>(0.54)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960898193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Diff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-2.89</a:t>
                      </a:r>
                    </a:p>
                    <a:p>
                      <a:pPr algn="ctr"/>
                      <a:r>
                        <a:rPr lang="en-US" sz="2100" dirty="0"/>
                        <a:t>(1.44)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-0.14</a:t>
                      </a:r>
                    </a:p>
                    <a:p>
                      <a:pPr algn="ctr"/>
                      <a:r>
                        <a:rPr lang="en-US" sz="2100" dirty="0"/>
                        <a:t>(1.07)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2.76</a:t>
                      </a:r>
                    </a:p>
                    <a:p>
                      <a:pPr algn="ctr"/>
                      <a:r>
                        <a:rPr lang="en-US" sz="2100" dirty="0"/>
                        <a:t>(1.36)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30386626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6C968-58DC-01E7-5CBB-2F578AA5DD35}"/>
              </a:ext>
            </a:extLst>
          </p:cNvPr>
          <p:cNvSpPr txBox="1"/>
          <p:nvPr/>
        </p:nvSpPr>
        <p:spPr>
          <a:xfrm>
            <a:off x="1157340" y="5867355"/>
            <a:ext cx="493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are average FTE employment per store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27A0D3-7EDB-C4ED-91E9-572ADA6CC403}"/>
              </a:ext>
            </a:extLst>
          </p:cNvPr>
          <p:cNvGrpSpPr/>
          <p:nvPr/>
        </p:nvGrpSpPr>
        <p:grpSpPr>
          <a:xfrm>
            <a:off x="6849906" y="2572618"/>
            <a:ext cx="4606989" cy="3462279"/>
            <a:chOff x="6849906" y="2572618"/>
            <a:chExt cx="4606989" cy="346227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9F07DD4-0A34-1C0F-8AEF-FACD8A3810BC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53" y="5606607"/>
              <a:ext cx="4155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5B56C2-A04E-3ED1-D8C2-B809F99851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753" y="2572618"/>
              <a:ext cx="0" cy="30339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EF2DD1-96CF-49F4-09E6-6CA9B3CDA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7375" y="2939332"/>
              <a:ext cx="0" cy="266727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967903-50B2-7CAA-B43A-FCCB4A7E6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6469" y="3032539"/>
              <a:ext cx="0" cy="266727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3969D1-0AF9-0B2B-E286-C9D039820197}"/>
                </a:ext>
              </a:extLst>
            </p:cNvPr>
            <p:cNvSpPr txBox="1"/>
            <p:nvPr/>
          </p:nvSpPr>
          <p:spPr>
            <a:xfrm>
              <a:off x="8003788" y="5665565"/>
              <a:ext cx="113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3FB4A2-E792-63DB-A1B9-B6DF0C8CAAA7}"/>
                </a:ext>
              </a:extLst>
            </p:cNvPr>
            <p:cNvSpPr txBox="1"/>
            <p:nvPr/>
          </p:nvSpPr>
          <p:spPr>
            <a:xfrm>
              <a:off x="9872065" y="5699814"/>
              <a:ext cx="452860" cy="335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1B5B76-8B9D-D93B-8D51-298682B994FF}"/>
                </a:ext>
              </a:extLst>
            </p:cNvPr>
            <p:cNvSpPr txBox="1"/>
            <p:nvPr/>
          </p:nvSpPr>
          <p:spPr>
            <a:xfrm rot="16200000">
              <a:off x="6310174" y="4066328"/>
              <a:ext cx="144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Employment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BE66E8-6D18-E88C-7461-6CD14E52D1D3}"/>
              </a:ext>
            </a:extLst>
          </p:cNvPr>
          <p:cNvGrpSpPr/>
          <p:nvPr/>
        </p:nvGrpSpPr>
        <p:grpSpPr>
          <a:xfrm>
            <a:off x="7582348" y="3508566"/>
            <a:ext cx="956386" cy="369332"/>
            <a:chOff x="7582348" y="3508566"/>
            <a:chExt cx="956386" cy="3693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B698-B355-329B-3076-E3133C4A9093}"/>
                </a:ext>
              </a:extLst>
            </p:cNvPr>
            <p:cNvSpPr/>
            <p:nvPr/>
          </p:nvSpPr>
          <p:spPr>
            <a:xfrm>
              <a:off x="8308570" y="3585370"/>
              <a:ext cx="230164" cy="2368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4BCBA5-1F77-D74A-001E-C39F1606A21A}"/>
                </a:ext>
              </a:extLst>
            </p:cNvPr>
            <p:cNvSpPr txBox="1"/>
            <p:nvPr/>
          </p:nvSpPr>
          <p:spPr>
            <a:xfrm>
              <a:off x="7582348" y="350856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23.33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763F0F-DE83-3C25-D0EE-5416F1388A93}"/>
              </a:ext>
            </a:extLst>
          </p:cNvPr>
          <p:cNvGrpSpPr/>
          <p:nvPr/>
        </p:nvGrpSpPr>
        <p:grpSpPr>
          <a:xfrm>
            <a:off x="8538734" y="3703781"/>
            <a:ext cx="2510513" cy="685277"/>
            <a:chOff x="8538734" y="3703781"/>
            <a:chExt cx="2510513" cy="68527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AE852-F094-3593-090A-BD3F79BAA6DD}"/>
                </a:ext>
              </a:extLst>
            </p:cNvPr>
            <p:cNvSpPr/>
            <p:nvPr/>
          </p:nvSpPr>
          <p:spPr>
            <a:xfrm>
              <a:off x="10030407" y="4083276"/>
              <a:ext cx="252121" cy="2334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5D707B-B02D-9232-F3DF-CF79A234A918}"/>
                </a:ext>
              </a:extLst>
            </p:cNvPr>
            <p:cNvSpPr txBox="1"/>
            <p:nvPr/>
          </p:nvSpPr>
          <p:spPr>
            <a:xfrm>
              <a:off x="10305133" y="401972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21.17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8FC5B8-ECFF-8F5D-9D89-384697844367}"/>
                </a:ext>
              </a:extLst>
            </p:cNvPr>
            <p:cNvCxnSpPr>
              <a:stCxn id="17" idx="6"/>
              <a:endCxn id="20" idx="2"/>
            </p:cNvCxnSpPr>
            <p:nvPr/>
          </p:nvCxnSpPr>
          <p:spPr>
            <a:xfrm>
              <a:off x="8538734" y="3703781"/>
              <a:ext cx="1491673" cy="49619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17D76B-FDF6-57C0-D2C8-DD602C1D3A1E}"/>
              </a:ext>
            </a:extLst>
          </p:cNvPr>
          <p:cNvGrpSpPr/>
          <p:nvPr/>
        </p:nvGrpSpPr>
        <p:grpSpPr>
          <a:xfrm>
            <a:off x="10817353" y="2663557"/>
            <a:ext cx="712596" cy="827023"/>
            <a:chOff x="9401606" y="2676036"/>
            <a:chExt cx="712596" cy="82702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1854E-0E53-1BC9-6773-7B8EB1B42020}"/>
                </a:ext>
              </a:extLst>
            </p:cNvPr>
            <p:cNvSpPr/>
            <p:nvPr/>
          </p:nvSpPr>
          <p:spPr>
            <a:xfrm>
              <a:off x="9402205" y="2725645"/>
              <a:ext cx="270114" cy="27011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301BD6-C243-633B-A773-24C7E52C5488}"/>
                </a:ext>
              </a:extLst>
            </p:cNvPr>
            <p:cNvSpPr txBox="1"/>
            <p:nvPr/>
          </p:nvSpPr>
          <p:spPr>
            <a:xfrm>
              <a:off x="9672319" y="267603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NJ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F92BF-FA6D-C373-7C02-1C285D3D5FE1}"/>
                </a:ext>
              </a:extLst>
            </p:cNvPr>
            <p:cNvSpPr/>
            <p:nvPr/>
          </p:nvSpPr>
          <p:spPr>
            <a:xfrm>
              <a:off x="9401606" y="3183342"/>
              <a:ext cx="270103" cy="270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F00DF5-6756-A455-725F-541B4B5F1616}"/>
                </a:ext>
              </a:extLst>
            </p:cNvPr>
            <p:cNvSpPr txBox="1"/>
            <p:nvPr/>
          </p:nvSpPr>
          <p:spPr>
            <a:xfrm>
              <a:off x="9671709" y="3133727"/>
              <a:ext cx="44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PA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32CB11-A219-E27F-0D3D-B7323CC36F84}"/>
              </a:ext>
            </a:extLst>
          </p:cNvPr>
          <p:cNvGrpSpPr/>
          <p:nvPr/>
        </p:nvGrpSpPr>
        <p:grpSpPr>
          <a:xfrm>
            <a:off x="6983517" y="185941"/>
            <a:ext cx="4979264" cy="2118581"/>
            <a:chOff x="6983517" y="185941"/>
            <a:chExt cx="4979264" cy="211858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A0EDA80-756D-EC47-FF79-A2E0B3D5A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3517" y="185941"/>
              <a:ext cx="1319611" cy="211858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9EFE05-24C4-28B8-69C6-8F38FE84065B}"/>
                </a:ext>
              </a:extLst>
            </p:cNvPr>
            <p:cNvSpPr txBox="1"/>
            <p:nvPr/>
          </p:nvSpPr>
          <p:spPr>
            <a:xfrm>
              <a:off x="8234208" y="380871"/>
              <a:ext cx="37285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Is this what you expected?  </a:t>
              </a:r>
            </a:p>
            <a:p>
              <a:r>
                <a:rPr lang="en-US" sz="2000" dirty="0">
                  <a:solidFill>
                    <a:srgbClr val="0070C0"/>
                  </a:solidFill>
                </a:rPr>
                <a:t>What is the take-away about the effect of the minimum wage on employment? 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174BDC-74EC-8E4A-9754-B97DBF05E7AB}"/>
              </a:ext>
            </a:extLst>
          </p:cNvPr>
          <p:cNvGrpSpPr/>
          <p:nvPr/>
        </p:nvGrpSpPr>
        <p:grpSpPr>
          <a:xfrm>
            <a:off x="8542457" y="4641272"/>
            <a:ext cx="3704535" cy="893943"/>
            <a:chOff x="8542457" y="4641272"/>
            <a:chExt cx="3704535" cy="89394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67E670-5DFD-07DC-C6BB-E5521965AA52}"/>
                </a:ext>
              </a:extLst>
            </p:cNvPr>
            <p:cNvSpPr txBox="1"/>
            <p:nvPr/>
          </p:nvSpPr>
          <p:spPr>
            <a:xfrm>
              <a:off x="10293509" y="4950440"/>
              <a:ext cx="1953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18.28 = </a:t>
              </a:r>
            </a:p>
            <a:p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implied counterfactual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609E3CF-FFCF-8248-9496-1C2D0A718C42}"/>
                </a:ext>
              </a:extLst>
            </p:cNvPr>
            <p:cNvCxnSpPr>
              <a:cxnSpLocks/>
              <a:stCxn id="23" idx="3"/>
              <a:endCxn id="53" idx="1"/>
            </p:cNvCxnSpPr>
            <p:nvPr/>
          </p:nvCxnSpPr>
          <p:spPr>
            <a:xfrm>
              <a:off x="8542457" y="4641272"/>
              <a:ext cx="1476972" cy="54159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F4D846-F2FE-E44F-4DC6-A2F2A2762207}"/>
                </a:ext>
              </a:extLst>
            </p:cNvPr>
            <p:cNvSpPr/>
            <p:nvPr/>
          </p:nvSpPr>
          <p:spPr>
            <a:xfrm>
              <a:off x="10019429" y="5066166"/>
              <a:ext cx="252121" cy="2334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285C37-2246-E634-78A8-46B3EC9F4D6F}"/>
              </a:ext>
            </a:extLst>
          </p:cNvPr>
          <p:cNvGrpSpPr/>
          <p:nvPr/>
        </p:nvGrpSpPr>
        <p:grpSpPr>
          <a:xfrm>
            <a:off x="7559014" y="4447054"/>
            <a:ext cx="983443" cy="369332"/>
            <a:chOff x="7559014" y="4447054"/>
            <a:chExt cx="983443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314B8-72F3-8FB8-6481-99B01F95290B}"/>
                </a:ext>
              </a:extLst>
            </p:cNvPr>
            <p:cNvSpPr txBox="1"/>
            <p:nvPr/>
          </p:nvSpPr>
          <p:spPr>
            <a:xfrm>
              <a:off x="7559014" y="4447054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20.44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7C466AF-53AD-3E70-12E3-AA25E04BF564}"/>
                </a:ext>
              </a:extLst>
            </p:cNvPr>
            <p:cNvSpPr/>
            <p:nvPr/>
          </p:nvSpPr>
          <p:spPr>
            <a:xfrm>
              <a:off x="8312293" y="4522861"/>
              <a:ext cx="230164" cy="236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C127C3-AB70-93EC-3461-8C9F9413208B}"/>
              </a:ext>
            </a:extLst>
          </p:cNvPr>
          <p:cNvGrpSpPr/>
          <p:nvPr/>
        </p:nvGrpSpPr>
        <p:grpSpPr>
          <a:xfrm>
            <a:off x="8542457" y="4287891"/>
            <a:ext cx="2526582" cy="369332"/>
            <a:chOff x="8542457" y="4287891"/>
            <a:chExt cx="2526582" cy="369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1EB6A5-6939-8C04-02A8-C1961A050E63}"/>
                </a:ext>
              </a:extLst>
            </p:cNvPr>
            <p:cNvCxnSpPr>
              <a:cxnSpLocks/>
              <a:stCxn id="23" idx="3"/>
              <a:endCxn id="28" idx="1"/>
            </p:cNvCxnSpPr>
            <p:nvPr/>
          </p:nvCxnSpPr>
          <p:spPr>
            <a:xfrm flipV="1">
              <a:off x="8542457" y="4447055"/>
              <a:ext cx="1487949" cy="19421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40634F-FF23-5106-9F54-9DB9AE5783D4}"/>
                </a:ext>
              </a:extLst>
            </p:cNvPr>
            <p:cNvSpPr txBox="1"/>
            <p:nvPr/>
          </p:nvSpPr>
          <p:spPr>
            <a:xfrm>
              <a:off x="10324925" y="4287891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21.03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5B5411-FD2C-57C6-C741-604DCA7A0DA9}"/>
                </a:ext>
              </a:extLst>
            </p:cNvPr>
            <p:cNvSpPr/>
            <p:nvPr/>
          </p:nvSpPr>
          <p:spPr>
            <a:xfrm>
              <a:off x="10030406" y="4330352"/>
              <a:ext cx="252121" cy="2334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20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B173-48D6-3C27-D9A5-132FB6C6D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5BF5A-CE8A-0A7F-57C3-8AEDEA300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RsUaVQzVAe5omV2RAF10I?display_state=instructions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4A7A1468-35F3-FA76-8FA0-D89320E8CA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1105-432C-E0E4-29E4-7767F152F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FD5DD-B494-10F6-F4EC-A22DD696F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RsUaVQzVAe5omV2RAF10I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E80FDE7D-D58C-C88F-FADC-8F786434DD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9DC1-9BE7-1953-A4A6-CD5408858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57121-9AC3-E527-F346-70CBDCF2E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RsUaVQzVAe5omV2RAF10I?display_state=chart&amp;activity_state=closed&amp;state=closed&amp;flow=Engagement&amp;onscreen=persist">
            <a:extLst>
              <a:ext uri="{FF2B5EF4-FFF2-40B4-BE49-F238E27FC236}">
                <a16:creationId xmlns:a16="http://schemas.microsoft.com/office/drawing/2014/main" id="{EFEC9790-6438-07E1-8065-F360477040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B2CE-F8EB-AAFE-4162-C62F9C34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01F6-4846-9360-FB53-59E11583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Part 1 due Monday!</a:t>
            </a:r>
          </a:p>
          <a:p>
            <a:endParaRPr lang="en-US" dirty="0"/>
          </a:p>
          <a:p>
            <a:r>
              <a:rPr lang="en-US" dirty="0"/>
              <a:t>End-of-quarter party!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December 4, 6pm, at Guido’s house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See Canvas announcement for details and RSVP link!</a:t>
            </a:r>
          </a:p>
        </p:txBody>
      </p:sp>
    </p:spTree>
    <p:extLst>
      <p:ext uri="{BB962C8B-B14F-4D97-AF65-F5344CB8AC3E}">
        <p14:creationId xmlns:p14="http://schemas.microsoft.com/office/powerpoint/2010/main" val="262830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61F3-6AD0-CE70-A0F3-2BE9974D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DiD</a:t>
            </a:r>
            <a:r>
              <a:rPr lang="en-US" dirty="0"/>
              <a:t> in this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0914D5-947B-761F-511C-B4033E070F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9336" y="2639757"/>
          <a:ext cx="5257792" cy="296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48">
                  <a:extLst>
                    <a:ext uri="{9D8B030D-6E8A-4147-A177-3AD203B41FA5}">
                      <a16:colId xmlns:a16="http://schemas.microsoft.com/office/drawing/2014/main" val="519939433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2457773946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48874292"/>
                    </a:ext>
                  </a:extLst>
                </a:gridCol>
                <a:gridCol w="1314448">
                  <a:extLst>
                    <a:ext uri="{9D8B030D-6E8A-4147-A177-3AD203B41FA5}">
                      <a16:colId xmlns:a16="http://schemas.microsoft.com/office/drawing/2014/main" val="514686448"/>
                    </a:ext>
                  </a:extLst>
                </a:gridCol>
              </a:tblGrid>
              <a:tr h="719616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998" marR="108998" marT="54499" marB="5449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Before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After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Diff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2757236812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PA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23.33</a:t>
                      </a:r>
                    </a:p>
                    <a:p>
                      <a:pPr algn="ctr"/>
                      <a:r>
                        <a:rPr lang="en-US" sz="2100" dirty="0"/>
                        <a:t>(1.35)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21.17</a:t>
                      </a:r>
                    </a:p>
                    <a:p>
                      <a:pPr algn="ctr"/>
                      <a:r>
                        <a:rPr lang="en-US" sz="2100" dirty="0"/>
                        <a:t>(0.94)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-2.16</a:t>
                      </a:r>
                    </a:p>
                    <a:p>
                      <a:pPr algn="ctr"/>
                      <a:r>
                        <a:rPr lang="en-US" sz="2100" dirty="0"/>
                        <a:t>(1.25)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4089565769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NJ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20.44</a:t>
                      </a:r>
                    </a:p>
                    <a:p>
                      <a:pPr algn="ctr"/>
                      <a:r>
                        <a:rPr lang="en-US" sz="2100" dirty="0"/>
                        <a:t>(0.51)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21.03</a:t>
                      </a:r>
                    </a:p>
                    <a:p>
                      <a:pPr algn="ctr"/>
                      <a:r>
                        <a:rPr lang="en-US" sz="2100" dirty="0"/>
                        <a:t>(0.52)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0.59</a:t>
                      </a:r>
                    </a:p>
                    <a:p>
                      <a:pPr algn="ctr"/>
                      <a:r>
                        <a:rPr lang="en-US" sz="2100" dirty="0"/>
                        <a:t>(0.54)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960898193"/>
                  </a:ext>
                </a:extLst>
              </a:tr>
              <a:tr h="71961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Diff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-2.89</a:t>
                      </a:r>
                    </a:p>
                    <a:p>
                      <a:pPr algn="ctr"/>
                      <a:r>
                        <a:rPr lang="en-US" sz="2100" dirty="0"/>
                        <a:t>(1.44)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-0.14</a:t>
                      </a:r>
                    </a:p>
                    <a:p>
                      <a:pPr algn="ctr"/>
                      <a:r>
                        <a:rPr lang="en-US" sz="2100" dirty="0"/>
                        <a:t>(1.07)</a:t>
                      </a:r>
                    </a:p>
                  </a:txBody>
                  <a:tcPr marL="108998" marR="108998" marT="54499" marB="54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2.76</a:t>
                      </a:r>
                    </a:p>
                    <a:p>
                      <a:pPr algn="ctr"/>
                      <a:r>
                        <a:rPr lang="en-US" sz="2100" dirty="0"/>
                        <a:t>(1.36)</a:t>
                      </a:r>
                    </a:p>
                  </a:txBody>
                  <a:tcPr marL="108998" marR="108998" marT="54499" marB="54499" anchor="ctr"/>
                </a:tc>
                <a:extLst>
                  <a:ext uri="{0D108BD9-81ED-4DB2-BD59-A6C34878D82A}">
                    <a16:rowId xmlns:a16="http://schemas.microsoft.com/office/drawing/2014/main" val="30386626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6C968-58DC-01E7-5CBB-2F578AA5DD35}"/>
              </a:ext>
            </a:extLst>
          </p:cNvPr>
          <p:cNvSpPr txBox="1"/>
          <p:nvPr/>
        </p:nvSpPr>
        <p:spPr>
          <a:xfrm>
            <a:off x="406400" y="6492875"/>
            <a:ext cx="493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are average FTE employment per store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07DD4-0A34-1C0F-8AEF-FACD8A3810BC}"/>
              </a:ext>
            </a:extLst>
          </p:cNvPr>
          <p:cNvCxnSpPr>
            <a:cxnSpLocks/>
          </p:cNvCxnSpPr>
          <p:nvPr/>
        </p:nvCxnSpPr>
        <p:spPr>
          <a:xfrm>
            <a:off x="7301753" y="5606607"/>
            <a:ext cx="41551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B56C2-A04E-3ED1-D8C2-B809F9985126}"/>
              </a:ext>
            </a:extLst>
          </p:cNvPr>
          <p:cNvCxnSpPr>
            <a:cxnSpLocks/>
          </p:cNvCxnSpPr>
          <p:nvPr/>
        </p:nvCxnSpPr>
        <p:spPr>
          <a:xfrm flipV="1">
            <a:off x="7301753" y="2572618"/>
            <a:ext cx="0" cy="3033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EF2DD1-96CF-49F4-09E6-6CA9B3CDACFC}"/>
              </a:ext>
            </a:extLst>
          </p:cNvPr>
          <p:cNvCxnSpPr>
            <a:cxnSpLocks/>
          </p:cNvCxnSpPr>
          <p:nvPr/>
        </p:nvCxnSpPr>
        <p:spPr>
          <a:xfrm flipV="1">
            <a:off x="8427375" y="2939332"/>
            <a:ext cx="0" cy="26672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67903-50B2-7CAA-B43A-FCCB4A7E66B0}"/>
              </a:ext>
            </a:extLst>
          </p:cNvPr>
          <p:cNvCxnSpPr>
            <a:cxnSpLocks/>
          </p:cNvCxnSpPr>
          <p:nvPr/>
        </p:nvCxnSpPr>
        <p:spPr>
          <a:xfrm flipV="1">
            <a:off x="10156469" y="3032539"/>
            <a:ext cx="0" cy="26672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3969D1-0AF9-0B2B-E286-C9D039820197}"/>
              </a:ext>
            </a:extLst>
          </p:cNvPr>
          <p:cNvSpPr txBox="1"/>
          <p:nvPr/>
        </p:nvSpPr>
        <p:spPr>
          <a:xfrm>
            <a:off x="8003788" y="5665565"/>
            <a:ext cx="11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FB4A2-E792-63DB-A1B9-B6DF0C8CAAA7}"/>
              </a:ext>
            </a:extLst>
          </p:cNvPr>
          <p:cNvSpPr txBox="1"/>
          <p:nvPr/>
        </p:nvSpPr>
        <p:spPr>
          <a:xfrm>
            <a:off x="9872065" y="5699814"/>
            <a:ext cx="452860" cy="335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After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06B698-B355-329B-3076-E3133C4A9093}"/>
              </a:ext>
            </a:extLst>
          </p:cNvPr>
          <p:cNvSpPr/>
          <p:nvPr/>
        </p:nvSpPr>
        <p:spPr>
          <a:xfrm>
            <a:off x="8308570" y="3585370"/>
            <a:ext cx="230164" cy="2368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0AE852-F094-3593-090A-BD3F79BAA6DD}"/>
              </a:ext>
            </a:extLst>
          </p:cNvPr>
          <p:cNvSpPr/>
          <p:nvPr/>
        </p:nvSpPr>
        <p:spPr>
          <a:xfrm>
            <a:off x="10030407" y="4083276"/>
            <a:ext cx="252121" cy="2334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C466AF-53AD-3E70-12E3-AA25E04BF564}"/>
              </a:ext>
            </a:extLst>
          </p:cNvPr>
          <p:cNvSpPr/>
          <p:nvPr/>
        </p:nvSpPr>
        <p:spPr>
          <a:xfrm>
            <a:off x="8312293" y="4522861"/>
            <a:ext cx="230164" cy="2368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B5411-FD2C-57C6-C741-604DCA7A0DA9}"/>
              </a:ext>
            </a:extLst>
          </p:cNvPr>
          <p:cNvSpPr/>
          <p:nvPr/>
        </p:nvSpPr>
        <p:spPr>
          <a:xfrm>
            <a:off x="10030406" y="4330352"/>
            <a:ext cx="252121" cy="2334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B5B76-8B9D-D93B-8D51-298682B994FF}"/>
              </a:ext>
            </a:extLst>
          </p:cNvPr>
          <p:cNvSpPr txBox="1"/>
          <p:nvPr/>
        </p:nvSpPr>
        <p:spPr>
          <a:xfrm rot="16200000">
            <a:off x="6310174" y="4066328"/>
            <a:ext cx="14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Employment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4BCBA5-1F77-D74A-001E-C39F1606A21A}"/>
              </a:ext>
            </a:extLst>
          </p:cNvPr>
          <p:cNvSpPr txBox="1"/>
          <p:nvPr/>
        </p:nvSpPr>
        <p:spPr>
          <a:xfrm>
            <a:off x="7582348" y="350856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23.33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D314B8-72F3-8FB8-6481-99B01F95290B}"/>
              </a:ext>
            </a:extLst>
          </p:cNvPr>
          <p:cNvSpPr txBox="1"/>
          <p:nvPr/>
        </p:nvSpPr>
        <p:spPr>
          <a:xfrm>
            <a:off x="7559014" y="444705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20.44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5D707B-B02D-9232-F3DF-CF79A234A918}"/>
              </a:ext>
            </a:extLst>
          </p:cNvPr>
          <p:cNvSpPr txBox="1"/>
          <p:nvPr/>
        </p:nvSpPr>
        <p:spPr>
          <a:xfrm>
            <a:off x="10305133" y="401972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21.17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8FC5B8-ECFF-8F5D-9D89-384697844367}"/>
              </a:ext>
            </a:extLst>
          </p:cNvPr>
          <p:cNvCxnSpPr>
            <a:stCxn id="17" idx="6"/>
            <a:endCxn id="20" idx="2"/>
          </p:cNvCxnSpPr>
          <p:nvPr/>
        </p:nvCxnSpPr>
        <p:spPr>
          <a:xfrm>
            <a:off x="8538734" y="3703781"/>
            <a:ext cx="1491673" cy="4961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1EB6A5-6939-8C04-02A8-C1961A050E63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 flipV="1">
            <a:off x="8542457" y="4447055"/>
            <a:ext cx="1487949" cy="194217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17D76B-FDF6-57C0-D2C8-DD602C1D3A1E}"/>
              </a:ext>
            </a:extLst>
          </p:cNvPr>
          <p:cNvGrpSpPr/>
          <p:nvPr/>
        </p:nvGrpSpPr>
        <p:grpSpPr>
          <a:xfrm>
            <a:off x="10817353" y="2663557"/>
            <a:ext cx="712596" cy="827023"/>
            <a:chOff x="9401606" y="2676036"/>
            <a:chExt cx="712596" cy="82702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1854E-0E53-1BC9-6773-7B8EB1B42020}"/>
                </a:ext>
              </a:extLst>
            </p:cNvPr>
            <p:cNvSpPr/>
            <p:nvPr/>
          </p:nvSpPr>
          <p:spPr>
            <a:xfrm>
              <a:off x="9402205" y="2725645"/>
              <a:ext cx="270114" cy="27011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301BD6-C243-633B-A773-24C7E52C5488}"/>
                </a:ext>
              </a:extLst>
            </p:cNvPr>
            <p:cNvSpPr txBox="1"/>
            <p:nvPr/>
          </p:nvSpPr>
          <p:spPr>
            <a:xfrm>
              <a:off x="9672319" y="267603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NJ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F92BF-FA6D-C373-7C02-1C285D3D5FE1}"/>
                </a:ext>
              </a:extLst>
            </p:cNvPr>
            <p:cNvSpPr/>
            <p:nvPr/>
          </p:nvSpPr>
          <p:spPr>
            <a:xfrm>
              <a:off x="9401606" y="3183342"/>
              <a:ext cx="270103" cy="270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F00DF5-6756-A455-725F-541B4B5F1616}"/>
                </a:ext>
              </a:extLst>
            </p:cNvPr>
            <p:cNvSpPr txBox="1"/>
            <p:nvPr/>
          </p:nvSpPr>
          <p:spPr>
            <a:xfrm>
              <a:off x="9671709" y="3133727"/>
              <a:ext cx="44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PA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A9EFE05-24C4-28B8-69C6-8F38FE84065B}"/>
              </a:ext>
            </a:extLst>
          </p:cNvPr>
          <p:cNvSpPr txBox="1"/>
          <p:nvPr/>
        </p:nvSpPr>
        <p:spPr>
          <a:xfrm>
            <a:off x="7219237" y="369091"/>
            <a:ext cx="4639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Implication: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The average effect of raising the minimum wage is to hire an average of 2.76 </a:t>
            </a:r>
            <a:r>
              <a:rPr lang="en-US" sz="2400" b="1" dirty="0">
                <a:solidFill>
                  <a:schemeClr val="accent1"/>
                </a:solidFill>
              </a:rPr>
              <a:t>more </a:t>
            </a:r>
            <a:r>
              <a:rPr lang="en-US" sz="2400" dirty="0">
                <a:solidFill>
                  <a:schemeClr val="accent1"/>
                </a:solidFill>
              </a:rPr>
              <a:t>workers.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174BDC-74EC-8E4A-9754-B97DBF05E7AB}"/>
              </a:ext>
            </a:extLst>
          </p:cNvPr>
          <p:cNvGrpSpPr/>
          <p:nvPr/>
        </p:nvGrpSpPr>
        <p:grpSpPr>
          <a:xfrm>
            <a:off x="8542457" y="4641272"/>
            <a:ext cx="3704535" cy="893943"/>
            <a:chOff x="8542457" y="4641272"/>
            <a:chExt cx="3704535" cy="89394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67E670-5DFD-07DC-C6BB-E5521965AA52}"/>
                </a:ext>
              </a:extLst>
            </p:cNvPr>
            <p:cNvSpPr txBox="1"/>
            <p:nvPr/>
          </p:nvSpPr>
          <p:spPr>
            <a:xfrm>
              <a:off x="10293509" y="4950440"/>
              <a:ext cx="1953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18.28 = </a:t>
              </a:r>
            </a:p>
            <a:p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</a:rPr>
                <a:t>implied counterfactual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609E3CF-FFCF-8248-9496-1C2D0A718C42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8542457" y="4641272"/>
              <a:ext cx="1614012" cy="62997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F4D846-F2FE-E44F-4DC6-A2F2A2762207}"/>
                </a:ext>
              </a:extLst>
            </p:cNvPr>
            <p:cNvSpPr/>
            <p:nvPr/>
          </p:nvSpPr>
          <p:spPr>
            <a:xfrm>
              <a:off x="10019429" y="5126126"/>
              <a:ext cx="252121" cy="2334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340634F-FF23-5106-9F54-9DB9AE5783D4}"/>
              </a:ext>
            </a:extLst>
          </p:cNvPr>
          <p:cNvSpPr txBox="1"/>
          <p:nvPr/>
        </p:nvSpPr>
        <p:spPr>
          <a:xfrm>
            <a:off x="10324925" y="428789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21.03</a:t>
            </a:r>
          </a:p>
        </p:txBody>
      </p:sp>
    </p:spTree>
    <p:extLst>
      <p:ext uri="{BB962C8B-B14F-4D97-AF65-F5344CB8AC3E}">
        <p14:creationId xmlns:p14="http://schemas.microsoft.com/office/powerpoint/2010/main" val="16008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D3DE-0557-9998-9F24-79020BDB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believe this result?</a:t>
            </a:r>
            <a:br>
              <a:rPr lang="en-US" dirty="0"/>
            </a:br>
            <a:r>
              <a:rPr lang="en-US" sz="2200" dirty="0"/>
              <a:t>Policy implication: Raising the minimum wage won’t meaningfully decrease employment, and may even increase it.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16C8-C5DC-16A8-F2FA-92B50EC1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105"/>
            <a:ext cx="10515600" cy="3917857"/>
          </a:xfrm>
        </p:spPr>
        <p:txBody>
          <a:bodyPr/>
          <a:lstStyle/>
          <a:p>
            <a:r>
              <a:rPr lang="en-US" dirty="0"/>
              <a:t>What assumptions are we implicitly making when we assert that </a:t>
            </a:r>
            <a:r>
              <a:rPr lang="en-US" dirty="0" err="1"/>
              <a:t>DiD</a:t>
            </a:r>
            <a:r>
              <a:rPr lang="en-US" dirty="0"/>
              <a:t> can give us a reasonable estimate of the counterfactual?</a:t>
            </a:r>
          </a:p>
          <a:p>
            <a:endParaRPr lang="en-US" sz="1400" dirty="0"/>
          </a:p>
          <a:p>
            <a:r>
              <a:rPr lang="en-US" dirty="0"/>
              <a:t>Do you think these assumptions hold here?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A2ECC8-C355-3E82-0982-6366FD140601}"/>
              </a:ext>
            </a:extLst>
          </p:cNvPr>
          <p:cNvGrpSpPr/>
          <p:nvPr/>
        </p:nvGrpSpPr>
        <p:grpSpPr>
          <a:xfrm>
            <a:off x="6742493" y="4491739"/>
            <a:ext cx="3740496" cy="2001136"/>
            <a:chOff x="7631734" y="4631404"/>
            <a:chExt cx="3740496" cy="2001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DFFE82-9750-511B-470D-FAF1D0C1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36" y="4631404"/>
              <a:ext cx="2257094" cy="20011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441BB4-1402-DF8D-B047-1368E6F1543F}"/>
                </a:ext>
              </a:extLst>
            </p:cNvPr>
            <p:cNvSpPr txBox="1"/>
            <p:nvPr/>
          </p:nvSpPr>
          <p:spPr>
            <a:xfrm>
              <a:off x="7631734" y="5108752"/>
              <a:ext cx="1603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Discuss!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6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8A8F-9E26-C966-40EB-16C6BADB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implicit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9683-AE35-3885-7C96-582BA057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9633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Assumptions about the nature of the treatment: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Raising the minimum wage in NJ is the only important change that happened in NJ in this time period.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Employers did not start reacting to the minimum wage hike until it was actually enacted.</a:t>
            </a:r>
          </a:p>
          <a:p>
            <a:pPr lvl="1"/>
            <a:endParaRPr lang="en-US" sz="105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Assumptions about the model: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way to project into the future is to </a:t>
            </a:r>
            <a:r>
              <a:rPr lang="en-US" b="1" dirty="0">
                <a:solidFill>
                  <a:schemeClr val="accent1"/>
                </a:solidFill>
              </a:rPr>
              <a:t>add</a:t>
            </a:r>
            <a:r>
              <a:rPr lang="en-US" dirty="0">
                <a:solidFill>
                  <a:schemeClr val="accent1"/>
                </a:solidFill>
              </a:rPr>
              <a:t> something to something else.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Assumptions about the comparison: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Parallel Trends: </a:t>
            </a:r>
            <a:r>
              <a:rPr lang="en-US" dirty="0">
                <a:solidFill>
                  <a:schemeClr val="accent1"/>
                </a:solidFill>
              </a:rPr>
              <a:t>NJ and PA were / would be on the same track.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7562-F5D5-1171-4AD0-4DCFE6FF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8BBA-015C-4853-070B-9D99DB15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369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We’ll talk about each of these assumptions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talk about a general way to sanity-check our assumptions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We’ll look at some generalizations of </a:t>
            </a:r>
            <a:r>
              <a:rPr lang="en-US" dirty="0" err="1"/>
              <a:t>DiD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FFF8-0FB1-C3D5-62A5-A33C503B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F6F7B-1EFE-5B7C-EE5E-8CF87A473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803D-231E-CEB1-741F-ADDD08F4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treatment only affects “treated” units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0FE5-1EDC-0583-83A9-F0B772239264}"/>
              </a:ext>
            </a:extLst>
          </p:cNvPr>
          <p:cNvGrpSpPr/>
          <p:nvPr/>
        </p:nvGrpSpPr>
        <p:grpSpPr>
          <a:xfrm>
            <a:off x="5691784" y="1639662"/>
            <a:ext cx="5199075" cy="4382171"/>
            <a:chOff x="4979937" y="1489195"/>
            <a:chExt cx="7176993" cy="6049309"/>
          </a:xfrm>
        </p:grpSpPr>
        <p:pic>
          <p:nvPicPr>
            <p:cNvPr id="5" name="Picture 2" descr="New Jersey County Map (Printable State Map with County Lines) – DIY  Projects, Patterns, Monograms, Designs, Templates">
              <a:extLst>
                <a:ext uri="{FF2B5EF4-FFF2-40B4-BE49-F238E27FC236}">
                  <a16:creationId xmlns:a16="http://schemas.microsoft.com/office/drawing/2014/main" id="{0BAC9AB5-90D8-FF1E-2FCA-8C9A14970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2701">
              <a:off x="9039085" y="3897719"/>
              <a:ext cx="1645682" cy="310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B21CAEE-1920-1DB2-6BDC-E270B6380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6000"/>
                      </a14:imgEffect>
                      <a14:imgEffect>
                        <a14:saturation sat="0"/>
                      </a14:imgEffect>
                      <a14:imgEffect>
                        <a14:brightnessContrast bright="-7000" contrast="-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285">
              <a:off x="4979937" y="3171331"/>
              <a:ext cx="5040685" cy="301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C278B2-1B61-8F0E-878C-B1545FCE34C0}"/>
                </a:ext>
              </a:extLst>
            </p:cNvPr>
            <p:cNvGrpSpPr/>
            <p:nvPr/>
          </p:nvGrpSpPr>
          <p:grpSpPr>
            <a:xfrm>
              <a:off x="8087983" y="1489195"/>
              <a:ext cx="4068947" cy="6049309"/>
              <a:chOff x="8087983" y="1489195"/>
              <a:chExt cx="4068947" cy="6049309"/>
            </a:xfrm>
          </p:grpSpPr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6E09031B-50C0-3734-97A2-5F47B443807A}"/>
                  </a:ext>
                </a:extLst>
              </p:cNvPr>
              <p:cNvSpPr/>
              <p:nvPr/>
            </p:nvSpPr>
            <p:spPr>
              <a:xfrm>
                <a:off x="9625821" y="1489195"/>
                <a:ext cx="2531109" cy="2378184"/>
              </a:xfrm>
              <a:prstGeom prst="wedgeRoundRectCallout">
                <a:avLst>
                  <a:gd name="adj1" fmla="val -35380"/>
                  <a:gd name="adj2" fmla="val 94854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We’re raising the minimum wage!</a:t>
                </a:r>
              </a:p>
            </p:txBody>
          </p:sp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7F5192E6-0AA5-4F1E-06DF-385CE0261497}"/>
                  </a:ext>
                </a:extLst>
              </p:cNvPr>
              <p:cNvSpPr/>
              <p:nvPr/>
            </p:nvSpPr>
            <p:spPr>
              <a:xfrm>
                <a:off x="8087983" y="6700043"/>
                <a:ext cx="1537838" cy="838461"/>
              </a:xfrm>
              <a:prstGeom prst="wedgeRoundRectCallout">
                <a:avLst>
                  <a:gd name="adj1" fmla="val -19715"/>
                  <a:gd name="adj2" fmla="val -213722"/>
                  <a:gd name="adj3" fmla="val 16667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Nah.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1B07A0-99C5-CB65-FC66-317EBB5BDC47}"/>
                </a:ext>
              </a:extLst>
            </p:cNvPr>
            <p:cNvSpPr txBox="1"/>
            <p:nvPr/>
          </p:nvSpPr>
          <p:spPr>
            <a:xfrm>
              <a:off x="5338067" y="5941891"/>
              <a:ext cx="317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Pennsylvania (PA)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53157A-874D-57C8-329D-904D0A7D0EF4}"/>
                </a:ext>
              </a:extLst>
            </p:cNvPr>
            <p:cNvSpPr txBox="1"/>
            <p:nvPr/>
          </p:nvSpPr>
          <p:spPr>
            <a:xfrm>
              <a:off x="10261872" y="5055810"/>
              <a:ext cx="1713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Jersey</a:t>
              </a:r>
            </a:p>
            <a:p>
              <a:pPr algn="ctr"/>
              <a:r>
                <a:rPr lang="en-US" dirty="0"/>
                <a:t>(NJ)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AE2923-BD52-30F4-A128-5BFA43761AA3}"/>
              </a:ext>
            </a:extLst>
          </p:cNvPr>
          <p:cNvGrpSpPr/>
          <p:nvPr/>
        </p:nvGrpSpPr>
        <p:grpSpPr>
          <a:xfrm>
            <a:off x="1509251" y="1917210"/>
            <a:ext cx="7655207" cy="2198721"/>
            <a:chOff x="1509251" y="1917210"/>
            <a:chExt cx="7655207" cy="2198721"/>
          </a:xfrm>
        </p:grpSpPr>
        <p:pic>
          <p:nvPicPr>
            <p:cNvPr id="12" name="Picture 4" descr="McDonald's - Apps on Google Play">
              <a:extLst>
                <a:ext uri="{FF2B5EF4-FFF2-40B4-BE49-F238E27FC236}">
                  <a16:creationId xmlns:a16="http://schemas.microsoft.com/office/drawing/2014/main" id="{D342D8FC-A7F2-401B-CA05-558165836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178" y="3637291"/>
              <a:ext cx="957280" cy="47864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C98F373D-D207-E653-8FA8-D96C5D5C6FEC}"/>
                </a:ext>
              </a:extLst>
            </p:cNvPr>
            <p:cNvSpPr/>
            <p:nvPr/>
          </p:nvSpPr>
          <p:spPr>
            <a:xfrm>
              <a:off x="1509251" y="1917210"/>
              <a:ext cx="4007769" cy="2032999"/>
            </a:xfrm>
            <a:prstGeom prst="wedgeRoundRectCallout">
              <a:avLst>
                <a:gd name="adj1" fmla="val 124123"/>
                <a:gd name="adj2" fmla="val 44924"/>
                <a:gd name="adj3" fmla="val 1666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…But now I have to raise my wages since otherwise workers will just go across the border!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CEF310-46A3-FEDC-A2A1-B7869720CEF8}"/>
              </a:ext>
            </a:extLst>
          </p:cNvPr>
          <p:cNvGrpSpPr/>
          <p:nvPr/>
        </p:nvGrpSpPr>
        <p:grpSpPr>
          <a:xfrm>
            <a:off x="455053" y="4564081"/>
            <a:ext cx="4739259" cy="2293919"/>
            <a:chOff x="422623" y="4440394"/>
            <a:chExt cx="4739259" cy="22939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A3F4A2-CF2C-BE98-A382-37585640DD96}"/>
                </a:ext>
              </a:extLst>
            </p:cNvPr>
            <p:cNvGrpSpPr/>
            <p:nvPr/>
          </p:nvGrpSpPr>
          <p:grpSpPr>
            <a:xfrm>
              <a:off x="542366" y="4825657"/>
              <a:ext cx="4619516" cy="1908656"/>
              <a:chOff x="542365" y="1921008"/>
              <a:chExt cx="11649635" cy="481330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01868D-A6D8-59B0-0FFF-7A1E2B5A3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365" y="1921008"/>
                <a:ext cx="6100482" cy="439705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9411D7B-FC67-6256-6112-33A7EE4C1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4247" y="1921008"/>
                <a:ext cx="5777753" cy="481330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7F8690-B416-7624-819C-EE8FD695DEA3}"/>
                </a:ext>
              </a:extLst>
            </p:cNvPr>
            <p:cNvSpPr txBox="1"/>
            <p:nvPr/>
          </p:nvSpPr>
          <p:spPr>
            <a:xfrm>
              <a:off x="422623" y="4440394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We can try to assess this: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0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0E6D-0B6E-ACC0-CCBB-73B1C37A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Assumption about the nature of the treatment</a:t>
            </a:r>
            <a:br>
              <a:rPr lang="en-US" dirty="0"/>
            </a:br>
            <a:r>
              <a:rPr lang="en-US" dirty="0"/>
              <a:t>The treatment is the only thing that’s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9515-BECF-DD46-8470-B37BCD52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NJ raised the minimum wage, and at the same time also passed a law that made it more difficult to fire workers.</a:t>
            </a:r>
          </a:p>
          <a:p>
            <a:endParaRPr lang="en-US" dirty="0"/>
          </a:p>
          <a:p>
            <a:r>
              <a:rPr lang="en-US" dirty="0"/>
              <a:t>Can we do anything with this data to disentangle the two?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With just the employment numbers, </a:t>
            </a:r>
            <a:r>
              <a:rPr lang="en-US" b="1" dirty="0">
                <a:solidFill>
                  <a:schemeClr val="accent1"/>
                </a:solidFill>
              </a:rPr>
              <a:t>no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Perhaps we could do something with more info about which stores were more affected by the minimum wage hike…</a:t>
            </a:r>
          </a:p>
        </p:txBody>
      </p:sp>
    </p:spTree>
    <p:extLst>
      <p:ext uri="{BB962C8B-B14F-4D97-AF65-F5344CB8AC3E}">
        <p14:creationId xmlns:p14="http://schemas.microsoft.com/office/powerpoint/2010/main" val="1034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0E6D-0B6E-ACC0-CCBB-73B1C37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Assumption about the nature of the treatment</a:t>
            </a:r>
            <a:br>
              <a:rPr lang="en-US" dirty="0"/>
            </a:br>
            <a:r>
              <a:rPr lang="en-US" dirty="0"/>
              <a:t>“Before and after” really is before and after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9515-BECF-DD46-8470-B37BCD52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012"/>
            <a:ext cx="10515600" cy="4749987"/>
          </a:xfrm>
        </p:spPr>
        <p:txBody>
          <a:bodyPr>
            <a:normAutofit/>
          </a:bodyPr>
          <a:lstStyle/>
          <a:p>
            <a:r>
              <a:rPr lang="en-US" dirty="0"/>
              <a:t>If employers suspected ahead of time that the minimum wage would rise, maybe they had already started making changes.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this example, NJ announced the change in early 1990; it was enacted in April 1992.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How can we deal with this?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Ideally we’d get data from before the minimum wage increase was announced/anticipated.</a:t>
            </a:r>
          </a:p>
        </p:txBody>
      </p:sp>
    </p:spTree>
    <p:extLst>
      <p:ext uri="{BB962C8B-B14F-4D97-AF65-F5344CB8AC3E}">
        <p14:creationId xmlns:p14="http://schemas.microsoft.com/office/powerpoint/2010/main" val="25937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0BFD-31A2-9FD5-EFD0-7FEF1AB7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Assumptions about the model</a:t>
            </a:r>
            <a:br>
              <a:rPr lang="en-US" dirty="0"/>
            </a:br>
            <a:r>
              <a:rPr lang="en-US" dirty="0"/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463C0-C17A-D3D8-19DA-4EAC9C1D2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this approach, we are assuming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NJ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75000"/>
                      </a:schemeClr>
                    </a:solidFill>
                  </a:rPr>
                  <a:t>+ noise</a:t>
                </a:r>
              </a:p>
              <a:p>
                <a:pPr lvl="1"/>
                <a:endParaRPr lang="en-US" sz="28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endParaRPr lang="en-US" sz="28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That might not be the case…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463C0-C17A-D3D8-19DA-4EAC9C1D2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7E9204-7913-EB9A-9C7A-6B15C7448744}"/>
              </a:ext>
            </a:extLst>
          </p:cNvPr>
          <p:cNvGrpSpPr/>
          <p:nvPr/>
        </p:nvGrpSpPr>
        <p:grpSpPr>
          <a:xfrm>
            <a:off x="9764126" y="4745627"/>
            <a:ext cx="1142641" cy="872764"/>
            <a:chOff x="480250" y="4885995"/>
            <a:chExt cx="1142641" cy="872764"/>
          </a:xfrm>
        </p:grpSpPr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B496FE22-64A0-F625-E12A-8CB4ECBE9D03}"/>
                </a:ext>
              </a:extLst>
            </p:cNvPr>
            <p:cNvSpPr/>
            <p:nvPr/>
          </p:nvSpPr>
          <p:spPr>
            <a:xfrm>
              <a:off x="480250" y="4885995"/>
              <a:ext cx="619558" cy="872764"/>
            </a:xfrm>
            <a:prstGeom prst="rightBrac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F8627C7-54F1-05A7-1B26-358E8F4A26B5}"/>
                    </a:ext>
                  </a:extLst>
                </p:cNvPr>
                <p:cNvSpPr txBox="1"/>
                <p:nvPr/>
              </p:nvSpPr>
              <p:spPr>
                <a:xfrm>
                  <a:off x="868370" y="5111678"/>
                  <a:ext cx="75452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oMath>
                    </m:oMathPara>
                  </a14:m>
                  <a:endParaRPr lang="en-US" sz="2400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F8627C7-54F1-05A7-1B26-358E8F4A2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70" y="5111678"/>
                  <a:ext cx="7545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5D597CD-5AB9-A6A0-A65E-429C0B4B3CC7}"/>
              </a:ext>
            </a:extLst>
          </p:cNvPr>
          <p:cNvGrpSpPr/>
          <p:nvPr/>
        </p:nvGrpSpPr>
        <p:grpSpPr>
          <a:xfrm>
            <a:off x="5896650" y="2892178"/>
            <a:ext cx="5328735" cy="3462279"/>
            <a:chOff x="6849906" y="2572618"/>
            <a:chExt cx="5328735" cy="3462279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AA37B4D-E69C-0416-60C0-9FA16DBDAB0C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53" y="5606607"/>
              <a:ext cx="4155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04AEA1B-143F-5436-299B-CB5C76651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753" y="2572618"/>
              <a:ext cx="0" cy="30339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689192-CEB3-922B-86E5-6388F60F3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3652" y="2572618"/>
              <a:ext cx="3723" cy="3033989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51CF1A-751C-4097-271A-D1E2A595D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6469" y="2572618"/>
              <a:ext cx="21959" cy="3127196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F05A5F-7B5F-F320-A0DC-9DFC399A556D}"/>
                </a:ext>
              </a:extLst>
            </p:cNvPr>
            <p:cNvSpPr txBox="1"/>
            <p:nvPr/>
          </p:nvSpPr>
          <p:spPr>
            <a:xfrm>
              <a:off x="8003788" y="5665565"/>
              <a:ext cx="113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3C8B0B5-5497-DC7B-AE52-133A1CA55A67}"/>
                </a:ext>
              </a:extLst>
            </p:cNvPr>
            <p:cNvSpPr txBox="1"/>
            <p:nvPr/>
          </p:nvSpPr>
          <p:spPr>
            <a:xfrm>
              <a:off x="9872065" y="5699814"/>
              <a:ext cx="452860" cy="335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A4830E-93D3-1508-EB86-75F70B31040A}"/>
                </a:ext>
              </a:extLst>
            </p:cNvPr>
            <p:cNvSpPr/>
            <p:nvPr/>
          </p:nvSpPr>
          <p:spPr>
            <a:xfrm>
              <a:off x="8308570" y="3165819"/>
              <a:ext cx="230164" cy="2368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C2E64-AD58-1F96-2913-DDE4BDD9C94C}"/>
                </a:ext>
              </a:extLst>
            </p:cNvPr>
            <p:cNvSpPr/>
            <p:nvPr/>
          </p:nvSpPr>
          <p:spPr>
            <a:xfrm>
              <a:off x="10030407" y="3663725"/>
              <a:ext cx="252121" cy="2334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22D31C9-B2B6-47A8-199D-A0A9523D7E8A}"/>
                </a:ext>
              </a:extLst>
            </p:cNvPr>
            <p:cNvSpPr/>
            <p:nvPr/>
          </p:nvSpPr>
          <p:spPr>
            <a:xfrm>
              <a:off x="8312293" y="4522861"/>
              <a:ext cx="230164" cy="236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F0D9446-371D-FB78-8347-34FC2B1827AC}"/>
                </a:ext>
              </a:extLst>
            </p:cNvPr>
            <p:cNvSpPr/>
            <p:nvPr/>
          </p:nvSpPr>
          <p:spPr>
            <a:xfrm>
              <a:off x="10030406" y="4330352"/>
              <a:ext cx="252121" cy="2334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EE2A57-0D6C-B184-1172-5BD333F3B49E}"/>
                </a:ext>
              </a:extLst>
            </p:cNvPr>
            <p:cNvSpPr txBox="1"/>
            <p:nvPr/>
          </p:nvSpPr>
          <p:spPr>
            <a:xfrm rot="16200000">
              <a:off x="6310174" y="4066328"/>
              <a:ext cx="144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Employment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734DCA-92E6-6F7E-686C-429CF6320711}"/>
                </a:ext>
              </a:extLst>
            </p:cNvPr>
            <p:cNvCxnSpPr>
              <a:stCxn id="67" idx="6"/>
              <a:endCxn id="68" idx="2"/>
            </p:cNvCxnSpPr>
            <p:nvPr/>
          </p:nvCxnSpPr>
          <p:spPr>
            <a:xfrm>
              <a:off x="8538734" y="3284230"/>
              <a:ext cx="1491673" cy="49619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B882BC5-5C43-F3B7-40BE-BE0FF2A15453}"/>
                </a:ext>
              </a:extLst>
            </p:cNvPr>
            <p:cNvCxnSpPr>
              <a:cxnSpLocks/>
              <a:stCxn id="69" idx="3"/>
              <a:endCxn id="70" idx="1"/>
            </p:cNvCxnSpPr>
            <p:nvPr/>
          </p:nvCxnSpPr>
          <p:spPr>
            <a:xfrm flipV="1">
              <a:off x="8542457" y="4447055"/>
              <a:ext cx="1487949" cy="19421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5A22CD6-0151-1EB1-6E25-9138A7D37411}"/>
                </a:ext>
              </a:extLst>
            </p:cNvPr>
            <p:cNvGrpSpPr/>
            <p:nvPr/>
          </p:nvGrpSpPr>
          <p:grpSpPr>
            <a:xfrm>
              <a:off x="11376752" y="2663557"/>
              <a:ext cx="712596" cy="827023"/>
              <a:chOff x="9961005" y="2676036"/>
              <a:chExt cx="712596" cy="82702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3E6D66E-00D3-8295-ABD9-4EA83E68690A}"/>
                  </a:ext>
                </a:extLst>
              </p:cNvPr>
              <p:cNvSpPr/>
              <p:nvPr/>
            </p:nvSpPr>
            <p:spPr>
              <a:xfrm>
                <a:off x="9961604" y="2725645"/>
                <a:ext cx="270114" cy="27011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7100B53-7792-F238-1FBE-347EF7381A62}"/>
                  </a:ext>
                </a:extLst>
              </p:cNvPr>
              <p:cNvSpPr txBox="1"/>
              <p:nvPr/>
            </p:nvSpPr>
            <p:spPr>
              <a:xfrm>
                <a:off x="10231718" y="2676036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NJ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F03B284-7275-2A12-8C1E-A30072D26658}"/>
                  </a:ext>
                </a:extLst>
              </p:cNvPr>
              <p:cNvSpPr/>
              <p:nvPr/>
            </p:nvSpPr>
            <p:spPr>
              <a:xfrm>
                <a:off x="9961005" y="3183342"/>
                <a:ext cx="270103" cy="27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7BFB7CB-9021-920D-3BDD-2BF7B62B0590}"/>
                  </a:ext>
                </a:extLst>
              </p:cNvPr>
              <p:cNvSpPr txBox="1"/>
              <p:nvPr/>
            </p:nvSpPr>
            <p:spPr>
              <a:xfrm>
                <a:off x="10231108" y="3133727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PA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5587C95-726D-792B-E737-DEA0F67D9B3E}"/>
                </a:ext>
              </a:extLst>
            </p:cNvPr>
            <p:cNvGrpSpPr/>
            <p:nvPr/>
          </p:nvGrpSpPr>
          <p:grpSpPr>
            <a:xfrm>
              <a:off x="8542457" y="4641272"/>
              <a:ext cx="3636184" cy="965353"/>
              <a:chOff x="8542457" y="4641272"/>
              <a:chExt cx="3636184" cy="96535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7B87B-4B4D-9072-BBFD-DE201D18B180}"/>
                  </a:ext>
                </a:extLst>
              </p:cNvPr>
              <p:cNvSpPr txBox="1"/>
              <p:nvPr/>
            </p:nvSpPr>
            <p:spPr>
              <a:xfrm>
                <a:off x="10225158" y="5298848"/>
                <a:ext cx="1953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implied counterfactual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50AA300-A44C-A943-81ED-D37C95311DDE}"/>
                  </a:ext>
                </a:extLst>
              </p:cNvPr>
              <p:cNvCxnSpPr>
                <a:cxnSpLocks/>
                <a:stCxn id="69" idx="3"/>
              </p:cNvCxnSpPr>
              <p:nvPr/>
            </p:nvCxnSpPr>
            <p:spPr>
              <a:xfrm>
                <a:off x="8542457" y="4641272"/>
                <a:ext cx="1614012" cy="62997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CDE3E4-3090-7316-C013-68E1EA0EAF29}"/>
                  </a:ext>
                </a:extLst>
              </p:cNvPr>
              <p:cNvSpPr/>
              <p:nvPr/>
            </p:nvSpPr>
            <p:spPr>
              <a:xfrm>
                <a:off x="10019429" y="5126126"/>
                <a:ext cx="252121" cy="233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27F67E-49E3-3C18-23C1-E3AF98219AB9}"/>
              </a:ext>
            </a:extLst>
          </p:cNvPr>
          <p:cNvGrpSpPr/>
          <p:nvPr/>
        </p:nvGrpSpPr>
        <p:grpSpPr>
          <a:xfrm>
            <a:off x="7585478" y="3586795"/>
            <a:ext cx="2624377" cy="566734"/>
            <a:chOff x="7585478" y="3586795"/>
            <a:chExt cx="2624377" cy="56673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927D498-9AC1-5F9E-E50B-70E32C7EB053}"/>
                </a:ext>
              </a:extLst>
            </p:cNvPr>
            <p:cNvGrpSpPr/>
            <p:nvPr/>
          </p:nvGrpSpPr>
          <p:grpSpPr>
            <a:xfrm>
              <a:off x="9386204" y="3603789"/>
              <a:ext cx="823651" cy="549740"/>
              <a:chOff x="842088" y="5451304"/>
              <a:chExt cx="823651" cy="549740"/>
            </a:xfrm>
          </p:grpSpPr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6596A4F6-B323-FE06-695E-5529C09A73D0}"/>
                  </a:ext>
                </a:extLst>
              </p:cNvPr>
              <p:cNvSpPr/>
              <p:nvPr/>
            </p:nvSpPr>
            <p:spPr>
              <a:xfrm>
                <a:off x="842088" y="5451304"/>
                <a:ext cx="307698" cy="549740"/>
              </a:xfrm>
              <a:prstGeom prst="rightBrac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5D308B5-C8C9-DC14-4BDB-7D019A156027}"/>
                      </a:ext>
                    </a:extLst>
                  </p:cNvPr>
                  <p:cNvSpPr txBox="1"/>
                  <p:nvPr/>
                </p:nvSpPr>
                <p:spPr>
                  <a:xfrm>
                    <a:off x="911218" y="5525298"/>
                    <a:ext cx="7545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24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5D308B5-C8C9-DC14-4BDB-7D019A15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218" y="5525298"/>
                    <a:ext cx="75452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D5AB5CB-0AF9-65A6-9854-E651A401537F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V="1">
              <a:off x="7585478" y="3586795"/>
              <a:ext cx="1603032" cy="16995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4ACBF9-9B67-73B8-C20C-2DC5DFF727A8}"/>
              </a:ext>
            </a:extLst>
          </p:cNvPr>
          <p:cNvGrpSpPr/>
          <p:nvPr/>
        </p:nvGrpSpPr>
        <p:grpSpPr>
          <a:xfrm>
            <a:off x="7586823" y="4968025"/>
            <a:ext cx="2649336" cy="587222"/>
            <a:chOff x="7586823" y="4968025"/>
            <a:chExt cx="2649336" cy="58722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7056F7D-1411-E6D8-B52E-D82C5E29D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6823" y="4968025"/>
              <a:ext cx="1603032" cy="16995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7482F5-1161-3C8E-BDF0-2C781295F93D}"/>
                </a:ext>
              </a:extLst>
            </p:cNvPr>
            <p:cNvGrpSpPr/>
            <p:nvPr/>
          </p:nvGrpSpPr>
          <p:grpSpPr>
            <a:xfrm>
              <a:off x="9412508" y="5005507"/>
              <a:ext cx="823651" cy="549740"/>
              <a:chOff x="842088" y="5451304"/>
              <a:chExt cx="823651" cy="549740"/>
            </a:xfrm>
          </p:grpSpPr>
          <p:sp>
            <p:nvSpPr>
              <p:cNvPr id="98" name="Right Brace 97">
                <a:extLst>
                  <a:ext uri="{FF2B5EF4-FFF2-40B4-BE49-F238E27FC236}">
                    <a16:creationId xmlns:a16="http://schemas.microsoft.com/office/drawing/2014/main" id="{22D34DA7-DD0E-6B16-5DD2-08EE073EFA8F}"/>
                  </a:ext>
                </a:extLst>
              </p:cNvPr>
              <p:cNvSpPr/>
              <p:nvPr/>
            </p:nvSpPr>
            <p:spPr>
              <a:xfrm>
                <a:off x="842088" y="5451304"/>
                <a:ext cx="307698" cy="549740"/>
              </a:xfrm>
              <a:prstGeom prst="rightBrac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BA958330-180A-5620-45E5-2F0DC270EAEF}"/>
                      </a:ext>
                    </a:extLst>
                  </p:cNvPr>
                  <p:cNvSpPr txBox="1"/>
                  <p:nvPr/>
                </p:nvSpPr>
                <p:spPr>
                  <a:xfrm>
                    <a:off x="911218" y="5525298"/>
                    <a:ext cx="7545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sz="2400" b="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BA958330-180A-5620-45E5-2F0DC270E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218" y="5525298"/>
                    <a:ext cx="75452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6EBECE-D6F8-BDB1-B8AD-43CCD76E2D6A}"/>
              </a:ext>
            </a:extLst>
          </p:cNvPr>
          <p:cNvSpPr txBox="1"/>
          <p:nvPr/>
        </p:nvSpPr>
        <p:spPr>
          <a:xfrm>
            <a:off x="940019" y="2637812"/>
            <a:ext cx="111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Outcome 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D956C-FC9F-F95F-86A3-CE3098E350C2}"/>
              </a:ext>
            </a:extLst>
          </p:cNvPr>
          <p:cNvSpPr txBox="1"/>
          <p:nvPr/>
        </p:nvSpPr>
        <p:spPr>
          <a:xfrm>
            <a:off x="2114557" y="2656751"/>
            <a:ext cx="111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Outcome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F108F-A296-14BB-88F3-15BBA422E0FE}"/>
              </a:ext>
            </a:extLst>
          </p:cNvPr>
          <p:cNvSpPr txBox="1"/>
          <p:nvPr/>
        </p:nvSpPr>
        <p:spPr>
          <a:xfrm>
            <a:off x="6599919" y="477616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20.44</a:t>
            </a:r>
          </a:p>
        </p:txBody>
      </p:sp>
    </p:spTree>
    <p:extLst>
      <p:ext uri="{BB962C8B-B14F-4D97-AF65-F5344CB8AC3E}">
        <p14:creationId xmlns:p14="http://schemas.microsoft.com/office/powerpoint/2010/main" val="27878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0BFD-31A2-9FD5-EFD0-7FEF1AB7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Assumptions about the model</a:t>
            </a:r>
            <a:br>
              <a:rPr lang="en-US" dirty="0"/>
            </a:br>
            <a:r>
              <a:rPr lang="en-US" dirty="0"/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463C0-C17A-D3D8-19DA-4EAC9C1D2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this approach, we are assuming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NJ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75000"/>
                      </a:schemeClr>
                    </a:solidFill>
                  </a:rPr>
                  <a:t>+ noise</a:t>
                </a:r>
              </a:p>
              <a:p>
                <a:pPr lvl="1"/>
                <a:endParaRPr lang="en-US" sz="28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endParaRPr lang="en-US" sz="28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That might not be the case…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463C0-C17A-D3D8-19DA-4EAC9C1D2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7E9204-7913-EB9A-9C7A-6B15C7448744}"/>
              </a:ext>
            </a:extLst>
          </p:cNvPr>
          <p:cNvGrpSpPr/>
          <p:nvPr/>
        </p:nvGrpSpPr>
        <p:grpSpPr>
          <a:xfrm>
            <a:off x="9764126" y="4745627"/>
            <a:ext cx="1142641" cy="872764"/>
            <a:chOff x="480250" y="4885995"/>
            <a:chExt cx="1142641" cy="872764"/>
          </a:xfrm>
        </p:grpSpPr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B496FE22-64A0-F625-E12A-8CB4ECBE9D03}"/>
                </a:ext>
              </a:extLst>
            </p:cNvPr>
            <p:cNvSpPr/>
            <p:nvPr/>
          </p:nvSpPr>
          <p:spPr>
            <a:xfrm>
              <a:off x="480250" y="4885995"/>
              <a:ext cx="619558" cy="872764"/>
            </a:xfrm>
            <a:prstGeom prst="rightBrac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F8627C7-54F1-05A7-1B26-358E8F4A26B5}"/>
                    </a:ext>
                  </a:extLst>
                </p:cNvPr>
                <p:cNvSpPr txBox="1"/>
                <p:nvPr/>
              </p:nvSpPr>
              <p:spPr>
                <a:xfrm>
                  <a:off x="868370" y="5111678"/>
                  <a:ext cx="75452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oMath>
                    </m:oMathPara>
                  </a14:m>
                  <a:endParaRPr lang="en-US" sz="2400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F8627C7-54F1-05A7-1B26-358E8F4A2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70" y="5111678"/>
                  <a:ext cx="7545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927D498-9AC1-5F9E-E50B-70E32C7EB053}"/>
              </a:ext>
            </a:extLst>
          </p:cNvPr>
          <p:cNvGrpSpPr/>
          <p:nvPr/>
        </p:nvGrpSpPr>
        <p:grpSpPr>
          <a:xfrm>
            <a:off x="9386204" y="3603789"/>
            <a:ext cx="823651" cy="549740"/>
            <a:chOff x="842088" y="5451304"/>
            <a:chExt cx="823651" cy="549740"/>
          </a:xfrm>
        </p:grpSpPr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6596A4F6-B323-FE06-695E-5529C09A73D0}"/>
                </a:ext>
              </a:extLst>
            </p:cNvPr>
            <p:cNvSpPr/>
            <p:nvPr/>
          </p:nvSpPr>
          <p:spPr>
            <a:xfrm>
              <a:off x="842088" y="5451304"/>
              <a:ext cx="307698" cy="549740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5D308B5-C8C9-DC14-4BDB-7D019A156027}"/>
                    </a:ext>
                  </a:extLst>
                </p:cNvPr>
                <p:cNvSpPr txBox="1"/>
                <p:nvPr/>
              </p:nvSpPr>
              <p:spPr>
                <a:xfrm>
                  <a:off x="911218" y="5525298"/>
                  <a:ext cx="75452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5D308B5-C8C9-DC14-4BDB-7D019A156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18" y="5525298"/>
                  <a:ext cx="75452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5D597CD-5AB9-A6A0-A65E-429C0B4B3CC7}"/>
              </a:ext>
            </a:extLst>
          </p:cNvPr>
          <p:cNvGrpSpPr/>
          <p:nvPr/>
        </p:nvGrpSpPr>
        <p:grpSpPr>
          <a:xfrm>
            <a:off x="5896650" y="2892178"/>
            <a:ext cx="5328735" cy="3462279"/>
            <a:chOff x="6849906" y="2572618"/>
            <a:chExt cx="5328735" cy="3462279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AA37B4D-E69C-0416-60C0-9FA16DBDAB0C}"/>
                </a:ext>
              </a:extLst>
            </p:cNvPr>
            <p:cNvCxnSpPr>
              <a:cxnSpLocks/>
            </p:cNvCxnSpPr>
            <p:nvPr/>
          </p:nvCxnSpPr>
          <p:spPr>
            <a:xfrm>
              <a:off x="7301753" y="5057964"/>
              <a:ext cx="4155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04AEA1B-143F-5436-299B-CB5C76651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753" y="2572618"/>
              <a:ext cx="0" cy="30339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689192-CEB3-922B-86E5-6388F60F3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3652" y="2572618"/>
              <a:ext cx="3723" cy="3033989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51CF1A-751C-4097-271A-D1E2A595D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6469" y="2572618"/>
              <a:ext cx="21959" cy="3127196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F05A5F-7B5F-F320-A0DC-9DFC399A556D}"/>
                </a:ext>
              </a:extLst>
            </p:cNvPr>
            <p:cNvSpPr txBox="1"/>
            <p:nvPr/>
          </p:nvSpPr>
          <p:spPr>
            <a:xfrm>
              <a:off x="8003788" y="5665565"/>
              <a:ext cx="113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3C8B0B5-5497-DC7B-AE52-133A1CA55A67}"/>
                </a:ext>
              </a:extLst>
            </p:cNvPr>
            <p:cNvSpPr txBox="1"/>
            <p:nvPr/>
          </p:nvSpPr>
          <p:spPr>
            <a:xfrm>
              <a:off x="9872065" y="5699814"/>
              <a:ext cx="452860" cy="335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A4830E-93D3-1508-EB86-75F70B31040A}"/>
                </a:ext>
              </a:extLst>
            </p:cNvPr>
            <p:cNvSpPr/>
            <p:nvPr/>
          </p:nvSpPr>
          <p:spPr>
            <a:xfrm>
              <a:off x="8308570" y="3165819"/>
              <a:ext cx="230164" cy="2368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C2E64-AD58-1F96-2913-DDE4BDD9C94C}"/>
                </a:ext>
              </a:extLst>
            </p:cNvPr>
            <p:cNvSpPr/>
            <p:nvPr/>
          </p:nvSpPr>
          <p:spPr>
            <a:xfrm>
              <a:off x="10030407" y="3663725"/>
              <a:ext cx="252121" cy="2334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22D31C9-B2B6-47A8-199D-A0A9523D7E8A}"/>
                </a:ext>
              </a:extLst>
            </p:cNvPr>
            <p:cNvSpPr/>
            <p:nvPr/>
          </p:nvSpPr>
          <p:spPr>
            <a:xfrm>
              <a:off x="8312293" y="4522861"/>
              <a:ext cx="230164" cy="236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F0D9446-371D-FB78-8347-34FC2B1827AC}"/>
                </a:ext>
              </a:extLst>
            </p:cNvPr>
            <p:cNvSpPr/>
            <p:nvPr/>
          </p:nvSpPr>
          <p:spPr>
            <a:xfrm>
              <a:off x="10030406" y="4330352"/>
              <a:ext cx="252121" cy="2334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EE2A57-0D6C-B184-1172-5BD333F3B49E}"/>
                </a:ext>
              </a:extLst>
            </p:cNvPr>
            <p:cNvSpPr txBox="1"/>
            <p:nvPr/>
          </p:nvSpPr>
          <p:spPr>
            <a:xfrm rot="16200000">
              <a:off x="6310174" y="4066328"/>
              <a:ext cx="144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Employment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734DCA-92E6-6F7E-686C-429CF6320711}"/>
                </a:ext>
              </a:extLst>
            </p:cNvPr>
            <p:cNvCxnSpPr>
              <a:stCxn id="67" idx="6"/>
              <a:endCxn id="68" idx="2"/>
            </p:cNvCxnSpPr>
            <p:nvPr/>
          </p:nvCxnSpPr>
          <p:spPr>
            <a:xfrm>
              <a:off x="8538734" y="3284230"/>
              <a:ext cx="1491673" cy="49619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B882BC5-5C43-F3B7-40BE-BE0FF2A15453}"/>
                </a:ext>
              </a:extLst>
            </p:cNvPr>
            <p:cNvCxnSpPr>
              <a:cxnSpLocks/>
              <a:stCxn id="69" idx="3"/>
              <a:endCxn id="70" idx="1"/>
            </p:cNvCxnSpPr>
            <p:nvPr/>
          </p:nvCxnSpPr>
          <p:spPr>
            <a:xfrm flipV="1">
              <a:off x="8542457" y="4447055"/>
              <a:ext cx="1487949" cy="19421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5A22CD6-0151-1EB1-6E25-9138A7D37411}"/>
                </a:ext>
              </a:extLst>
            </p:cNvPr>
            <p:cNvGrpSpPr/>
            <p:nvPr/>
          </p:nvGrpSpPr>
          <p:grpSpPr>
            <a:xfrm>
              <a:off x="11376752" y="2663557"/>
              <a:ext cx="712596" cy="827023"/>
              <a:chOff x="9961005" y="2676036"/>
              <a:chExt cx="712596" cy="82702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3E6D66E-00D3-8295-ABD9-4EA83E68690A}"/>
                  </a:ext>
                </a:extLst>
              </p:cNvPr>
              <p:cNvSpPr/>
              <p:nvPr/>
            </p:nvSpPr>
            <p:spPr>
              <a:xfrm>
                <a:off x="9961604" y="2725645"/>
                <a:ext cx="270114" cy="27011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7100B53-7792-F238-1FBE-347EF7381A62}"/>
                  </a:ext>
                </a:extLst>
              </p:cNvPr>
              <p:cNvSpPr txBox="1"/>
              <p:nvPr/>
            </p:nvSpPr>
            <p:spPr>
              <a:xfrm>
                <a:off x="10231718" y="2676036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NJ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F03B284-7275-2A12-8C1E-A30072D26658}"/>
                  </a:ext>
                </a:extLst>
              </p:cNvPr>
              <p:cNvSpPr/>
              <p:nvPr/>
            </p:nvSpPr>
            <p:spPr>
              <a:xfrm>
                <a:off x="9961005" y="3183342"/>
                <a:ext cx="270103" cy="27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7BFB7CB-9021-920D-3BDD-2BF7B62B0590}"/>
                  </a:ext>
                </a:extLst>
              </p:cNvPr>
              <p:cNvSpPr txBox="1"/>
              <p:nvPr/>
            </p:nvSpPr>
            <p:spPr>
              <a:xfrm>
                <a:off x="10231108" y="3133727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PA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5587C95-726D-792B-E737-DEA0F67D9B3E}"/>
                </a:ext>
              </a:extLst>
            </p:cNvPr>
            <p:cNvGrpSpPr/>
            <p:nvPr/>
          </p:nvGrpSpPr>
          <p:grpSpPr>
            <a:xfrm>
              <a:off x="8542457" y="4641272"/>
              <a:ext cx="3636184" cy="965353"/>
              <a:chOff x="8542457" y="4641272"/>
              <a:chExt cx="3636184" cy="96535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07B87B-4B4D-9072-BBFD-DE201D18B180}"/>
                  </a:ext>
                </a:extLst>
              </p:cNvPr>
              <p:cNvSpPr txBox="1"/>
              <p:nvPr/>
            </p:nvSpPr>
            <p:spPr>
              <a:xfrm>
                <a:off x="10225158" y="5298848"/>
                <a:ext cx="1953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implied counterfactual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50AA300-A44C-A943-81ED-D37C95311DDE}"/>
                  </a:ext>
                </a:extLst>
              </p:cNvPr>
              <p:cNvCxnSpPr>
                <a:cxnSpLocks/>
                <a:stCxn id="69" idx="3"/>
              </p:cNvCxnSpPr>
              <p:nvPr/>
            </p:nvCxnSpPr>
            <p:spPr>
              <a:xfrm>
                <a:off x="8542457" y="4641272"/>
                <a:ext cx="1614012" cy="62997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CDE3E4-3090-7316-C013-68E1EA0EAF29}"/>
                  </a:ext>
                </a:extLst>
              </p:cNvPr>
              <p:cNvSpPr/>
              <p:nvPr/>
            </p:nvSpPr>
            <p:spPr>
              <a:xfrm>
                <a:off x="10019429" y="5126126"/>
                <a:ext cx="252121" cy="233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D5AB5CB-0AF9-65A6-9854-E651A401537F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7585478" y="3586795"/>
            <a:ext cx="1603032" cy="16995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7056F7D-1411-E6D8-B52E-D82C5E29D371}"/>
              </a:ext>
            </a:extLst>
          </p:cNvPr>
          <p:cNvCxnSpPr>
            <a:cxnSpLocks/>
          </p:cNvCxnSpPr>
          <p:nvPr/>
        </p:nvCxnSpPr>
        <p:spPr>
          <a:xfrm flipV="1">
            <a:off x="7586823" y="4968025"/>
            <a:ext cx="1603032" cy="16995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57482F5-1161-3C8E-BDF0-2C781295F93D}"/>
              </a:ext>
            </a:extLst>
          </p:cNvPr>
          <p:cNvGrpSpPr/>
          <p:nvPr/>
        </p:nvGrpSpPr>
        <p:grpSpPr>
          <a:xfrm>
            <a:off x="9412508" y="5005507"/>
            <a:ext cx="823651" cy="549740"/>
            <a:chOff x="842088" y="5451304"/>
            <a:chExt cx="823651" cy="549740"/>
          </a:xfrm>
        </p:grpSpPr>
        <p:sp>
          <p:nvSpPr>
            <p:cNvPr id="98" name="Right Brace 97">
              <a:extLst>
                <a:ext uri="{FF2B5EF4-FFF2-40B4-BE49-F238E27FC236}">
                  <a16:creationId xmlns:a16="http://schemas.microsoft.com/office/drawing/2014/main" id="{22D34DA7-DD0E-6B16-5DD2-08EE073EFA8F}"/>
                </a:ext>
              </a:extLst>
            </p:cNvPr>
            <p:cNvSpPr/>
            <p:nvPr/>
          </p:nvSpPr>
          <p:spPr>
            <a:xfrm>
              <a:off x="842088" y="5451304"/>
              <a:ext cx="307698" cy="549740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A958330-180A-5620-45E5-2F0DC270EAEF}"/>
                    </a:ext>
                  </a:extLst>
                </p:cNvPr>
                <p:cNvSpPr txBox="1"/>
                <p:nvPr/>
              </p:nvSpPr>
              <p:spPr>
                <a:xfrm>
                  <a:off x="911218" y="5525298"/>
                  <a:ext cx="75452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A958330-180A-5620-45E5-2F0DC270E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18" y="5525298"/>
                  <a:ext cx="75452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600E54-D021-3E0A-957F-45EFF389472F}"/>
              </a:ext>
            </a:extLst>
          </p:cNvPr>
          <p:cNvGrpSpPr/>
          <p:nvPr/>
        </p:nvGrpSpPr>
        <p:grpSpPr>
          <a:xfrm>
            <a:off x="889257" y="4669758"/>
            <a:ext cx="4715266" cy="1200329"/>
            <a:chOff x="889257" y="4669758"/>
            <a:chExt cx="4715266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07D68C-F5C7-76DC-4AAE-66F531B01C67}"/>
                </a:ext>
              </a:extLst>
            </p:cNvPr>
            <p:cNvSpPr txBox="1"/>
            <p:nvPr/>
          </p:nvSpPr>
          <p:spPr>
            <a:xfrm>
              <a:off x="889257" y="4669758"/>
              <a:ext cx="4155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5"/>
                  </a:solidFill>
                </a:rPr>
                <a:t>For example, now the estimated “counterfactual employment” is negative!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A23F2E69-B74C-02EE-8E7F-3C7535FAEDC5}"/>
                </a:ext>
              </a:extLst>
            </p:cNvPr>
            <p:cNvSpPr/>
            <p:nvPr/>
          </p:nvSpPr>
          <p:spPr>
            <a:xfrm>
              <a:off x="5137737" y="5199008"/>
              <a:ext cx="466786" cy="312628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4DB9AB-0476-F676-2EE3-2813DAE7D013}"/>
              </a:ext>
            </a:extLst>
          </p:cNvPr>
          <p:cNvSpPr txBox="1"/>
          <p:nvPr/>
        </p:nvSpPr>
        <p:spPr>
          <a:xfrm>
            <a:off x="940019" y="2637812"/>
            <a:ext cx="111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Outcome after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E8BCE-3818-4797-998E-327AB64DEC6E}"/>
              </a:ext>
            </a:extLst>
          </p:cNvPr>
          <p:cNvSpPr txBox="1"/>
          <p:nvPr/>
        </p:nvSpPr>
        <p:spPr>
          <a:xfrm>
            <a:off x="2114557" y="2656751"/>
            <a:ext cx="111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Outcome 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D6A45-458A-0A76-7F7B-06E77CFDA751}"/>
              </a:ext>
            </a:extLst>
          </p:cNvPr>
          <p:cNvSpPr txBox="1"/>
          <p:nvPr/>
        </p:nvSpPr>
        <p:spPr>
          <a:xfrm>
            <a:off x="6748712" y="477616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3B3849-0C70-CFAF-E1F3-C591C1FEDA9F}"/>
              </a:ext>
            </a:extLst>
          </p:cNvPr>
          <p:cNvGrpSpPr/>
          <p:nvPr/>
        </p:nvGrpSpPr>
        <p:grpSpPr>
          <a:xfrm>
            <a:off x="7050533" y="22348"/>
            <a:ext cx="4861763" cy="1651173"/>
            <a:chOff x="7050533" y="22348"/>
            <a:chExt cx="4861763" cy="16511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B57822-36EA-5DAB-7AD5-52ACF169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23886" y="22348"/>
              <a:ext cx="788410" cy="165117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80B0CC-82FF-1E25-4B9D-52F7162DF43A}"/>
                </a:ext>
              </a:extLst>
            </p:cNvPr>
            <p:cNvSpPr txBox="1"/>
            <p:nvPr/>
          </p:nvSpPr>
          <p:spPr>
            <a:xfrm>
              <a:off x="7050533" y="247769"/>
              <a:ext cx="4073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It might be that things are linear after some transformation, e.g., taking logs.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0F49-D38A-E92B-F5BD-89803FD2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9A58-D65D-3EED-882F-0CAD1970E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Difference-in-Differences: Take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Placebo methods: How we can detect if there are issues?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DiD</a:t>
            </a:r>
            <a:r>
              <a:rPr lang="en-US" dirty="0"/>
              <a:t> Take 2: Fancier versions</a:t>
            </a:r>
          </a:p>
        </p:txBody>
      </p:sp>
    </p:spTree>
    <p:extLst>
      <p:ext uri="{BB962C8B-B14F-4D97-AF65-F5344CB8AC3E}">
        <p14:creationId xmlns:p14="http://schemas.microsoft.com/office/powerpoint/2010/main" val="416710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D829-E905-6845-D561-EA3443A8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Assumption about the comparison</a:t>
            </a:r>
            <a:br>
              <a:rPr lang="en-US" dirty="0"/>
            </a:br>
            <a:r>
              <a:rPr lang="en-US" dirty="0"/>
              <a:t>Parallel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FFB3-57C7-09DA-74B6-8CFB667B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Ideally, the data would look like this: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E38BA7-1B7C-7B66-3A1A-37F29646C0C1}"/>
              </a:ext>
            </a:extLst>
          </p:cNvPr>
          <p:cNvCxnSpPr/>
          <p:nvPr/>
        </p:nvCxnSpPr>
        <p:spPr>
          <a:xfrm>
            <a:off x="1917354" y="5841995"/>
            <a:ext cx="703039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38DFF4-E1B3-BA0F-5BC9-93D675F87142}"/>
              </a:ext>
            </a:extLst>
          </p:cNvPr>
          <p:cNvCxnSpPr>
            <a:cxnSpLocks/>
          </p:cNvCxnSpPr>
          <p:nvPr/>
        </p:nvCxnSpPr>
        <p:spPr>
          <a:xfrm flipV="1">
            <a:off x="1917354" y="2716306"/>
            <a:ext cx="0" cy="31256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E01250-428C-E8D6-3312-5855BD0A1BA1}"/>
              </a:ext>
            </a:extLst>
          </p:cNvPr>
          <p:cNvSpPr txBox="1"/>
          <p:nvPr/>
        </p:nvSpPr>
        <p:spPr>
          <a:xfrm>
            <a:off x="8305017" y="5888041"/>
            <a:ext cx="642736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1DE32-9CD3-E124-8C46-F89ACF9C64DF}"/>
              </a:ext>
            </a:extLst>
          </p:cNvPr>
          <p:cNvSpPr txBox="1"/>
          <p:nvPr/>
        </p:nvSpPr>
        <p:spPr>
          <a:xfrm>
            <a:off x="744071" y="2716306"/>
            <a:ext cx="1079154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F1BC2-518B-27DE-680F-184AA0174C8E}"/>
              </a:ext>
            </a:extLst>
          </p:cNvPr>
          <p:cNvSpPr txBox="1"/>
          <p:nvPr/>
        </p:nvSpPr>
        <p:spPr>
          <a:xfrm>
            <a:off x="4247560" y="6137922"/>
            <a:ext cx="2369988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Change for treated unit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016EB-6131-00E0-E3BE-17D6E8226E1B}"/>
              </a:ext>
            </a:extLst>
          </p:cNvPr>
          <p:cNvCxnSpPr>
            <a:stCxn id="8" idx="0"/>
          </p:cNvCxnSpPr>
          <p:nvPr/>
        </p:nvCxnSpPr>
        <p:spPr>
          <a:xfrm flipV="1">
            <a:off x="5432554" y="3367262"/>
            <a:ext cx="0" cy="277066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9C08C49D-1FD5-BB92-AC5F-A7B3756BA80C}"/>
              </a:ext>
            </a:extLst>
          </p:cNvPr>
          <p:cNvSpPr/>
          <p:nvPr/>
        </p:nvSpPr>
        <p:spPr>
          <a:xfrm>
            <a:off x="1882588" y="3401777"/>
            <a:ext cx="3563471" cy="955073"/>
          </a:xfrm>
          <a:custGeom>
            <a:avLst/>
            <a:gdLst>
              <a:gd name="connsiteX0" fmla="*/ 0 w 3563471"/>
              <a:gd name="connsiteY0" fmla="*/ 955073 h 955073"/>
              <a:gd name="connsiteX1" fmla="*/ 564777 w 3563471"/>
              <a:gd name="connsiteY1" fmla="*/ 457532 h 955073"/>
              <a:gd name="connsiteX2" fmla="*/ 927847 w 3563471"/>
              <a:gd name="connsiteY2" fmla="*/ 726473 h 955073"/>
              <a:gd name="connsiteX3" fmla="*/ 1815353 w 3563471"/>
              <a:gd name="connsiteY3" fmla="*/ 332 h 955073"/>
              <a:gd name="connsiteX4" fmla="*/ 2622177 w 3563471"/>
              <a:gd name="connsiteY4" fmla="*/ 632343 h 955073"/>
              <a:gd name="connsiteX5" fmla="*/ 3065930 w 3563471"/>
              <a:gd name="connsiteY5" fmla="*/ 618896 h 955073"/>
              <a:gd name="connsiteX6" fmla="*/ 3348318 w 3563471"/>
              <a:gd name="connsiteY6" fmla="*/ 107908 h 955073"/>
              <a:gd name="connsiteX7" fmla="*/ 3563471 w 3563471"/>
              <a:gd name="connsiteY7" fmla="*/ 309614 h 95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3471" h="955073">
                <a:moveTo>
                  <a:pt x="0" y="955073"/>
                </a:moveTo>
                <a:cubicBezTo>
                  <a:pt x="205068" y="725352"/>
                  <a:pt x="410136" y="495632"/>
                  <a:pt x="564777" y="457532"/>
                </a:cubicBezTo>
                <a:cubicBezTo>
                  <a:pt x="719418" y="419432"/>
                  <a:pt x="719418" y="802673"/>
                  <a:pt x="927847" y="726473"/>
                </a:cubicBezTo>
                <a:cubicBezTo>
                  <a:pt x="1136276" y="650273"/>
                  <a:pt x="1532965" y="16020"/>
                  <a:pt x="1815353" y="332"/>
                </a:cubicBezTo>
                <a:cubicBezTo>
                  <a:pt x="2097741" y="-15356"/>
                  <a:pt x="2413748" y="529249"/>
                  <a:pt x="2622177" y="632343"/>
                </a:cubicBezTo>
                <a:cubicBezTo>
                  <a:pt x="2830606" y="735437"/>
                  <a:pt x="2944907" y="706302"/>
                  <a:pt x="3065930" y="618896"/>
                </a:cubicBezTo>
                <a:cubicBezTo>
                  <a:pt x="3186953" y="531490"/>
                  <a:pt x="3265395" y="159455"/>
                  <a:pt x="3348318" y="107908"/>
                </a:cubicBezTo>
                <a:cubicBezTo>
                  <a:pt x="3431242" y="56361"/>
                  <a:pt x="3497356" y="182987"/>
                  <a:pt x="3563471" y="309614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A053AC-6867-AE1C-4B0B-D0C2AD966DD4}"/>
              </a:ext>
            </a:extLst>
          </p:cNvPr>
          <p:cNvSpPr/>
          <p:nvPr/>
        </p:nvSpPr>
        <p:spPr>
          <a:xfrm>
            <a:off x="1882588" y="3931413"/>
            <a:ext cx="3563471" cy="955073"/>
          </a:xfrm>
          <a:custGeom>
            <a:avLst/>
            <a:gdLst>
              <a:gd name="connsiteX0" fmla="*/ 0 w 3563471"/>
              <a:gd name="connsiteY0" fmla="*/ 955073 h 955073"/>
              <a:gd name="connsiteX1" fmla="*/ 564777 w 3563471"/>
              <a:gd name="connsiteY1" fmla="*/ 457532 h 955073"/>
              <a:gd name="connsiteX2" fmla="*/ 927847 w 3563471"/>
              <a:gd name="connsiteY2" fmla="*/ 726473 h 955073"/>
              <a:gd name="connsiteX3" fmla="*/ 1815353 w 3563471"/>
              <a:gd name="connsiteY3" fmla="*/ 332 h 955073"/>
              <a:gd name="connsiteX4" fmla="*/ 2622177 w 3563471"/>
              <a:gd name="connsiteY4" fmla="*/ 632343 h 955073"/>
              <a:gd name="connsiteX5" fmla="*/ 3065930 w 3563471"/>
              <a:gd name="connsiteY5" fmla="*/ 618896 h 955073"/>
              <a:gd name="connsiteX6" fmla="*/ 3348318 w 3563471"/>
              <a:gd name="connsiteY6" fmla="*/ 107908 h 955073"/>
              <a:gd name="connsiteX7" fmla="*/ 3563471 w 3563471"/>
              <a:gd name="connsiteY7" fmla="*/ 309614 h 95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3471" h="955073">
                <a:moveTo>
                  <a:pt x="0" y="955073"/>
                </a:moveTo>
                <a:cubicBezTo>
                  <a:pt x="205068" y="725352"/>
                  <a:pt x="410136" y="495632"/>
                  <a:pt x="564777" y="457532"/>
                </a:cubicBezTo>
                <a:cubicBezTo>
                  <a:pt x="719418" y="419432"/>
                  <a:pt x="719418" y="802673"/>
                  <a:pt x="927847" y="726473"/>
                </a:cubicBezTo>
                <a:cubicBezTo>
                  <a:pt x="1136276" y="650273"/>
                  <a:pt x="1532965" y="16020"/>
                  <a:pt x="1815353" y="332"/>
                </a:cubicBezTo>
                <a:cubicBezTo>
                  <a:pt x="2097741" y="-15356"/>
                  <a:pt x="2413748" y="529249"/>
                  <a:pt x="2622177" y="632343"/>
                </a:cubicBezTo>
                <a:cubicBezTo>
                  <a:pt x="2830606" y="735437"/>
                  <a:pt x="2944907" y="706302"/>
                  <a:pt x="3065930" y="618896"/>
                </a:cubicBezTo>
                <a:cubicBezTo>
                  <a:pt x="3186953" y="531490"/>
                  <a:pt x="3265395" y="159455"/>
                  <a:pt x="3348318" y="107908"/>
                </a:cubicBezTo>
                <a:cubicBezTo>
                  <a:pt x="3431242" y="56361"/>
                  <a:pt x="3497356" y="182987"/>
                  <a:pt x="3563471" y="309614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A7366C4-6938-1957-BA33-9DE122A6A6D7}"/>
              </a:ext>
            </a:extLst>
          </p:cNvPr>
          <p:cNvSpPr/>
          <p:nvPr/>
        </p:nvSpPr>
        <p:spPr>
          <a:xfrm>
            <a:off x="5432612" y="4249271"/>
            <a:ext cx="3684494" cy="1362889"/>
          </a:xfrm>
          <a:custGeom>
            <a:avLst/>
            <a:gdLst>
              <a:gd name="connsiteX0" fmla="*/ 0 w 3684494"/>
              <a:gd name="connsiteY0" fmla="*/ 0 h 1362889"/>
              <a:gd name="connsiteX1" fmla="*/ 242047 w 3684494"/>
              <a:gd name="connsiteY1" fmla="*/ 1210235 h 1362889"/>
              <a:gd name="connsiteX2" fmla="*/ 591670 w 3684494"/>
              <a:gd name="connsiteY2" fmla="*/ 1317811 h 1362889"/>
              <a:gd name="connsiteX3" fmla="*/ 995082 w 3684494"/>
              <a:gd name="connsiteY3" fmla="*/ 954741 h 1362889"/>
              <a:gd name="connsiteX4" fmla="*/ 1936376 w 3684494"/>
              <a:gd name="connsiteY4" fmla="*/ 1169894 h 1362889"/>
              <a:gd name="connsiteX5" fmla="*/ 2756647 w 3684494"/>
              <a:gd name="connsiteY5" fmla="*/ 685800 h 1362889"/>
              <a:gd name="connsiteX6" fmla="*/ 3684494 w 3684494"/>
              <a:gd name="connsiteY6" fmla="*/ 1250576 h 136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494" h="1362889">
                <a:moveTo>
                  <a:pt x="0" y="0"/>
                </a:moveTo>
                <a:cubicBezTo>
                  <a:pt x="71717" y="495300"/>
                  <a:pt x="143435" y="990600"/>
                  <a:pt x="242047" y="1210235"/>
                </a:cubicBezTo>
                <a:cubicBezTo>
                  <a:pt x="340659" y="1429870"/>
                  <a:pt x="466164" y="1360393"/>
                  <a:pt x="591670" y="1317811"/>
                </a:cubicBezTo>
                <a:cubicBezTo>
                  <a:pt x="717176" y="1275229"/>
                  <a:pt x="770964" y="979394"/>
                  <a:pt x="995082" y="954741"/>
                </a:cubicBezTo>
                <a:cubicBezTo>
                  <a:pt x="1219200" y="930088"/>
                  <a:pt x="1642782" y="1214718"/>
                  <a:pt x="1936376" y="1169894"/>
                </a:cubicBezTo>
                <a:cubicBezTo>
                  <a:pt x="2229970" y="1125071"/>
                  <a:pt x="2465294" y="672353"/>
                  <a:pt x="2756647" y="685800"/>
                </a:cubicBezTo>
                <a:cubicBezTo>
                  <a:pt x="3048000" y="699247"/>
                  <a:pt x="3366247" y="974911"/>
                  <a:pt x="3684494" y="1250576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8378F9-5703-865B-922E-FCF88D8488ED}"/>
              </a:ext>
            </a:extLst>
          </p:cNvPr>
          <p:cNvSpPr/>
          <p:nvPr/>
        </p:nvSpPr>
        <p:spPr>
          <a:xfrm>
            <a:off x="5438071" y="3359771"/>
            <a:ext cx="3509682" cy="668598"/>
          </a:xfrm>
          <a:custGeom>
            <a:avLst/>
            <a:gdLst>
              <a:gd name="connsiteX0" fmla="*/ 0 w 3684494"/>
              <a:gd name="connsiteY0" fmla="*/ 0 h 1362889"/>
              <a:gd name="connsiteX1" fmla="*/ 242047 w 3684494"/>
              <a:gd name="connsiteY1" fmla="*/ 1210235 h 1362889"/>
              <a:gd name="connsiteX2" fmla="*/ 591670 w 3684494"/>
              <a:gd name="connsiteY2" fmla="*/ 1317811 h 1362889"/>
              <a:gd name="connsiteX3" fmla="*/ 995082 w 3684494"/>
              <a:gd name="connsiteY3" fmla="*/ 954741 h 1362889"/>
              <a:gd name="connsiteX4" fmla="*/ 1936376 w 3684494"/>
              <a:gd name="connsiteY4" fmla="*/ 1169894 h 1362889"/>
              <a:gd name="connsiteX5" fmla="*/ 2756647 w 3684494"/>
              <a:gd name="connsiteY5" fmla="*/ 685800 h 1362889"/>
              <a:gd name="connsiteX6" fmla="*/ 3684494 w 3684494"/>
              <a:gd name="connsiteY6" fmla="*/ 1250576 h 1362889"/>
              <a:gd name="connsiteX0" fmla="*/ 0 w 3509682"/>
              <a:gd name="connsiteY0" fmla="*/ 329030 h 642634"/>
              <a:gd name="connsiteX1" fmla="*/ 67235 w 3509682"/>
              <a:gd name="connsiteY1" fmla="*/ 524729 h 642634"/>
              <a:gd name="connsiteX2" fmla="*/ 416858 w 3509682"/>
              <a:gd name="connsiteY2" fmla="*/ 632305 h 642634"/>
              <a:gd name="connsiteX3" fmla="*/ 820270 w 3509682"/>
              <a:gd name="connsiteY3" fmla="*/ 269235 h 642634"/>
              <a:gd name="connsiteX4" fmla="*/ 1761564 w 3509682"/>
              <a:gd name="connsiteY4" fmla="*/ 484388 h 642634"/>
              <a:gd name="connsiteX5" fmla="*/ 2581835 w 3509682"/>
              <a:gd name="connsiteY5" fmla="*/ 294 h 642634"/>
              <a:gd name="connsiteX6" fmla="*/ 3509682 w 3509682"/>
              <a:gd name="connsiteY6" fmla="*/ 565070 h 642634"/>
              <a:gd name="connsiteX0" fmla="*/ 0 w 3509682"/>
              <a:gd name="connsiteY0" fmla="*/ 329030 h 649534"/>
              <a:gd name="connsiteX1" fmla="*/ 155725 w 3509682"/>
              <a:gd name="connsiteY1" fmla="*/ 564292 h 649534"/>
              <a:gd name="connsiteX2" fmla="*/ 416858 w 3509682"/>
              <a:gd name="connsiteY2" fmla="*/ 632305 h 649534"/>
              <a:gd name="connsiteX3" fmla="*/ 820270 w 3509682"/>
              <a:gd name="connsiteY3" fmla="*/ 269235 h 649534"/>
              <a:gd name="connsiteX4" fmla="*/ 1761564 w 3509682"/>
              <a:gd name="connsiteY4" fmla="*/ 484388 h 649534"/>
              <a:gd name="connsiteX5" fmla="*/ 2581835 w 3509682"/>
              <a:gd name="connsiteY5" fmla="*/ 294 h 649534"/>
              <a:gd name="connsiteX6" fmla="*/ 3509682 w 3509682"/>
              <a:gd name="connsiteY6" fmla="*/ 565070 h 649534"/>
              <a:gd name="connsiteX0" fmla="*/ 23604 w 3533286"/>
              <a:gd name="connsiteY0" fmla="*/ 329030 h 658850"/>
              <a:gd name="connsiteX1" fmla="*/ 179329 w 3533286"/>
              <a:gd name="connsiteY1" fmla="*/ 564292 h 658850"/>
              <a:gd name="connsiteX2" fmla="*/ 440462 w 3533286"/>
              <a:gd name="connsiteY2" fmla="*/ 632305 h 658850"/>
              <a:gd name="connsiteX3" fmla="*/ 843874 w 3533286"/>
              <a:gd name="connsiteY3" fmla="*/ 269235 h 658850"/>
              <a:gd name="connsiteX4" fmla="*/ 1785168 w 3533286"/>
              <a:gd name="connsiteY4" fmla="*/ 484388 h 658850"/>
              <a:gd name="connsiteX5" fmla="*/ 2605439 w 3533286"/>
              <a:gd name="connsiteY5" fmla="*/ 294 h 658850"/>
              <a:gd name="connsiteX6" fmla="*/ 3533286 w 3533286"/>
              <a:gd name="connsiteY6" fmla="*/ 565070 h 658850"/>
              <a:gd name="connsiteX0" fmla="*/ 0 w 3509682"/>
              <a:gd name="connsiteY0" fmla="*/ 329030 h 654436"/>
              <a:gd name="connsiteX1" fmla="*/ 155725 w 3509682"/>
              <a:gd name="connsiteY1" fmla="*/ 564292 h 654436"/>
              <a:gd name="connsiteX2" fmla="*/ 416858 w 3509682"/>
              <a:gd name="connsiteY2" fmla="*/ 632305 h 654436"/>
              <a:gd name="connsiteX3" fmla="*/ 820270 w 3509682"/>
              <a:gd name="connsiteY3" fmla="*/ 269235 h 654436"/>
              <a:gd name="connsiteX4" fmla="*/ 1761564 w 3509682"/>
              <a:gd name="connsiteY4" fmla="*/ 484388 h 654436"/>
              <a:gd name="connsiteX5" fmla="*/ 2581835 w 3509682"/>
              <a:gd name="connsiteY5" fmla="*/ 294 h 654436"/>
              <a:gd name="connsiteX6" fmla="*/ 3509682 w 3509682"/>
              <a:gd name="connsiteY6" fmla="*/ 565070 h 654436"/>
              <a:gd name="connsiteX0" fmla="*/ 0 w 3509682"/>
              <a:gd name="connsiteY0" fmla="*/ 329030 h 644884"/>
              <a:gd name="connsiteX1" fmla="*/ 155725 w 3509682"/>
              <a:gd name="connsiteY1" fmla="*/ 564292 h 644884"/>
              <a:gd name="connsiteX2" fmla="*/ 416858 w 3509682"/>
              <a:gd name="connsiteY2" fmla="*/ 632305 h 644884"/>
              <a:gd name="connsiteX3" fmla="*/ 820270 w 3509682"/>
              <a:gd name="connsiteY3" fmla="*/ 269235 h 644884"/>
              <a:gd name="connsiteX4" fmla="*/ 1761564 w 3509682"/>
              <a:gd name="connsiteY4" fmla="*/ 484388 h 644884"/>
              <a:gd name="connsiteX5" fmla="*/ 2581835 w 3509682"/>
              <a:gd name="connsiteY5" fmla="*/ 294 h 644884"/>
              <a:gd name="connsiteX6" fmla="*/ 3509682 w 3509682"/>
              <a:gd name="connsiteY6" fmla="*/ 565070 h 644884"/>
              <a:gd name="connsiteX0" fmla="*/ 0 w 3509682"/>
              <a:gd name="connsiteY0" fmla="*/ 329030 h 667105"/>
              <a:gd name="connsiteX1" fmla="*/ 160343 w 3509682"/>
              <a:gd name="connsiteY1" fmla="*/ 633976 h 667105"/>
              <a:gd name="connsiteX2" fmla="*/ 416858 w 3509682"/>
              <a:gd name="connsiteY2" fmla="*/ 632305 h 667105"/>
              <a:gd name="connsiteX3" fmla="*/ 820270 w 3509682"/>
              <a:gd name="connsiteY3" fmla="*/ 269235 h 667105"/>
              <a:gd name="connsiteX4" fmla="*/ 1761564 w 3509682"/>
              <a:gd name="connsiteY4" fmla="*/ 484388 h 667105"/>
              <a:gd name="connsiteX5" fmla="*/ 2581835 w 3509682"/>
              <a:gd name="connsiteY5" fmla="*/ 294 h 667105"/>
              <a:gd name="connsiteX6" fmla="*/ 3509682 w 3509682"/>
              <a:gd name="connsiteY6" fmla="*/ 565070 h 667105"/>
              <a:gd name="connsiteX0" fmla="*/ 0 w 3509682"/>
              <a:gd name="connsiteY0" fmla="*/ 329030 h 672580"/>
              <a:gd name="connsiteX1" fmla="*/ 160343 w 3509682"/>
              <a:gd name="connsiteY1" fmla="*/ 633976 h 672580"/>
              <a:gd name="connsiteX2" fmla="*/ 416858 w 3509682"/>
              <a:gd name="connsiteY2" fmla="*/ 632305 h 672580"/>
              <a:gd name="connsiteX3" fmla="*/ 820270 w 3509682"/>
              <a:gd name="connsiteY3" fmla="*/ 269235 h 672580"/>
              <a:gd name="connsiteX4" fmla="*/ 1761564 w 3509682"/>
              <a:gd name="connsiteY4" fmla="*/ 484388 h 672580"/>
              <a:gd name="connsiteX5" fmla="*/ 2581835 w 3509682"/>
              <a:gd name="connsiteY5" fmla="*/ 294 h 672580"/>
              <a:gd name="connsiteX6" fmla="*/ 3509682 w 3509682"/>
              <a:gd name="connsiteY6" fmla="*/ 565070 h 672580"/>
              <a:gd name="connsiteX0" fmla="*/ 0 w 3509682"/>
              <a:gd name="connsiteY0" fmla="*/ 329030 h 672580"/>
              <a:gd name="connsiteX1" fmla="*/ 160343 w 3509682"/>
              <a:gd name="connsiteY1" fmla="*/ 633976 h 672580"/>
              <a:gd name="connsiteX2" fmla="*/ 416858 w 3509682"/>
              <a:gd name="connsiteY2" fmla="*/ 632305 h 672580"/>
              <a:gd name="connsiteX3" fmla="*/ 820270 w 3509682"/>
              <a:gd name="connsiteY3" fmla="*/ 269235 h 672580"/>
              <a:gd name="connsiteX4" fmla="*/ 1761564 w 3509682"/>
              <a:gd name="connsiteY4" fmla="*/ 484388 h 672580"/>
              <a:gd name="connsiteX5" fmla="*/ 2581835 w 3509682"/>
              <a:gd name="connsiteY5" fmla="*/ 294 h 672580"/>
              <a:gd name="connsiteX6" fmla="*/ 3509682 w 3509682"/>
              <a:gd name="connsiteY6" fmla="*/ 565070 h 67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9682" h="672580">
                <a:moveTo>
                  <a:pt x="0" y="329030"/>
                </a:moveTo>
                <a:cubicBezTo>
                  <a:pt x="117899" y="601337"/>
                  <a:pt x="69862" y="590023"/>
                  <a:pt x="160343" y="633976"/>
                </a:cubicBezTo>
                <a:cubicBezTo>
                  <a:pt x="250824" y="677929"/>
                  <a:pt x="306870" y="693095"/>
                  <a:pt x="416858" y="632305"/>
                </a:cubicBezTo>
                <a:cubicBezTo>
                  <a:pt x="526846" y="571515"/>
                  <a:pt x="596152" y="293888"/>
                  <a:pt x="820270" y="269235"/>
                </a:cubicBezTo>
                <a:cubicBezTo>
                  <a:pt x="1044388" y="244582"/>
                  <a:pt x="1467970" y="529212"/>
                  <a:pt x="1761564" y="484388"/>
                </a:cubicBezTo>
                <a:cubicBezTo>
                  <a:pt x="2055158" y="439565"/>
                  <a:pt x="2290482" y="-13153"/>
                  <a:pt x="2581835" y="294"/>
                </a:cubicBezTo>
                <a:cubicBezTo>
                  <a:pt x="2873188" y="13741"/>
                  <a:pt x="3191435" y="289405"/>
                  <a:pt x="3509682" y="56507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9FA6DBF-A85E-2B8D-C075-694537380B8F}"/>
              </a:ext>
            </a:extLst>
          </p:cNvPr>
          <p:cNvSpPr/>
          <p:nvPr/>
        </p:nvSpPr>
        <p:spPr>
          <a:xfrm>
            <a:off x="5451576" y="3894446"/>
            <a:ext cx="3509682" cy="668598"/>
          </a:xfrm>
          <a:custGeom>
            <a:avLst/>
            <a:gdLst>
              <a:gd name="connsiteX0" fmla="*/ 0 w 3684494"/>
              <a:gd name="connsiteY0" fmla="*/ 0 h 1362889"/>
              <a:gd name="connsiteX1" fmla="*/ 242047 w 3684494"/>
              <a:gd name="connsiteY1" fmla="*/ 1210235 h 1362889"/>
              <a:gd name="connsiteX2" fmla="*/ 591670 w 3684494"/>
              <a:gd name="connsiteY2" fmla="*/ 1317811 h 1362889"/>
              <a:gd name="connsiteX3" fmla="*/ 995082 w 3684494"/>
              <a:gd name="connsiteY3" fmla="*/ 954741 h 1362889"/>
              <a:gd name="connsiteX4" fmla="*/ 1936376 w 3684494"/>
              <a:gd name="connsiteY4" fmla="*/ 1169894 h 1362889"/>
              <a:gd name="connsiteX5" fmla="*/ 2756647 w 3684494"/>
              <a:gd name="connsiteY5" fmla="*/ 685800 h 1362889"/>
              <a:gd name="connsiteX6" fmla="*/ 3684494 w 3684494"/>
              <a:gd name="connsiteY6" fmla="*/ 1250576 h 1362889"/>
              <a:gd name="connsiteX0" fmla="*/ 0 w 3509682"/>
              <a:gd name="connsiteY0" fmla="*/ 329030 h 642634"/>
              <a:gd name="connsiteX1" fmla="*/ 67235 w 3509682"/>
              <a:gd name="connsiteY1" fmla="*/ 524729 h 642634"/>
              <a:gd name="connsiteX2" fmla="*/ 416858 w 3509682"/>
              <a:gd name="connsiteY2" fmla="*/ 632305 h 642634"/>
              <a:gd name="connsiteX3" fmla="*/ 820270 w 3509682"/>
              <a:gd name="connsiteY3" fmla="*/ 269235 h 642634"/>
              <a:gd name="connsiteX4" fmla="*/ 1761564 w 3509682"/>
              <a:gd name="connsiteY4" fmla="*/ 484388 h 642634"/>
              <a:gd name="connsiteX5" fmla="*/ 2581835 w 3509682"/>
              <a:gd name="connsiteY5" fmla="*/ 294 h 642634"/>
              <a:gd name="connsiteX6" fmla="*/ 3509682 w 3509682"/>
              <a:gd name="connsiteY6" fmla="*/ 565070 h 642634"/>
              <a:gd name="connsiteX0" fmla="*/ 0 w 3509682"/>
              <a:gd name="connsiteY0" fmla="*/ 329030 h 649534"/>
              <a:gd name="connsiteX1" fmla="*/ 155725 w 3509682"/>
              <a:gd name="connsiteY1" fmla="*/ 564292 h 649534"/>
              <a:gd name="connsiteX2" fmla="*/ 416858 w 3509682"/>
              <a:gd name="connsiteY2" fmla="*/ 632305 h 649534"/>
              <a:gd name="connsiteX3" fmla="*/ 820270 w 3509682"/>
              <a:gd name="connsiteY3" fmla="*/ 269235 h 649534"/>
              <a:gd name="connsiteX4" fmla="*/ 1761564 w 3509682"/>
              <a:gd name="connsiteY4" fmla="*/ 484388 h 649534"/>
              <a:gd name="connsiteX5" fmla="*/ 2581835 w 3509682"/>
              <a:gd name="connsiteY5" fmla="*/ 294 h 649534"/>
              <a:gd name="connsiteX6" fmla="*/ 3509682 w 3509682"/>
              <a:gd name="connsiteY6" fmla="*/ 565070 h 649534"/>
              <a:gd name="connsiteX0" fmla="*/ 23604 w 3533286"/>
              <a:gd name="connsiteY0" fmla="*/ 329030 h 658850"/>
              <a:gd name="connsiteX1" fmla="*/ 179329 w 3533286"/>
              <a:gd name="connsiteY1" fmla="*/ 564292 h 658850"/>
              <a:gd name="connsiteX2" fmla="*/ 440462 w 3533286"/>
              <a:gd name="connsiteY2" fmla="*/ 632305 h 658850"/>
              <a:gd name="connsiteX3" fmla="*/ 843874 w 3533286"/>
              <a:gd name="connsiteY3" fmla="*/ 269235 h 658850"/>
              <a:gd name="connsiteX4" fmla="*/ 1785168 w 3533286"/>
              <a:gd name="connsiteY4" fmla="*/ 484388 h 658850"/>
              <a:gd name="connsiteX5" fmla="*/ 2605439 w 3533286"/>
              <a:gd name="connsiteY5" fmla="*/ 294 h 658850"/>
              <a:gd name="connsiteX6" fmla="*/ 3533286 w 3533286"/>
              <a:gd name="connsiteY6" fmla="*/ 565070 h 658850"/>
              <a:gd name="connsiteX0" fmla="*/ 0 w 3509682"/>
              <a:gd name="connsiteY0" fmla="*/ 329030 h 654436"/>
              <a:gd name="connsiteX1" fmla="*/ 155725 w 3509682"/>
              <a:gd name="connsiteY1" fmla="*/ 564292 h 654436"/>
              <a:gd name="connsiteX2" fmla="*/ 416858 w 3509682"/>
              <a:gd name="connsiteY2" fmla="*/ 632305 h 654436"/>
              <a:gd name="connsiteX3" fmla="*/ 820270 w 3509682"/>
              <a:gd name="connsiteY3" fmla="*/ 269235 h 654436"/>
              <a:gd name="connsiteX4" fmla="*/ 1761564 w 3509682"/>
              <a:gd name="connsiteY4" fmla="*/ 484388 h 654436"/>
              <a:gd name="connsiteX5" fmla="*/ 2581835 w 3509682"/>
              <a:gd name="connsiteY5" fmla="*/ 294 h 654436"/>
              <a:gd name="connsiteX6" fmla="*/ 3509682 w 3509682"/>
              <a:gd name="connsiteY6" fmla="*/ 565070 h 654436"/>
              <a:gd name="connsiteX0" fmla="*/ 0 w 3509682"/>
              <a:gd name="connsiteY0" fmla="*/ 329030 h 644884"/>
              <a:gd name="connsiteX1" fmla="*/ 155725 w 3509682"/>
              <a:gd name="connsiteY1" fmla="*/ 564292 h 644884"/>
              <a:gd name="connsiteX2" fmla="*/ 416858 w 3509682"/>
              <a:gd name="connsiteY2" fmla="*/ 632305 h 644884"/>
              <a:gd name="connsiteX3" fmla="*/ 820270 w 3509682"/>
              <a:gd name="connsiteY3" fmla="*/ 269235 h 644884"/>
              <a:gd name="connsiteX4" fmla="*/ 1761564 w 3509682"/>
              <a:gd name="connsiteY4" fmla="*/ 484388 h 644884"/>
              <a:gd name="connsiteX5" fmla="*/ 2581835 w 3509682"/>
              <a:gd name="connsiteY5" fmla="*/ 294 h 644884"/>
              <a:gd name="connsiteX6" fmla="*/ 3509682 w 3509682"/>
              <a:gd name="connsiteY6" fmla="*/ 565070 h 644884"/>
              <a:gd name="connsiteX0" fmla="*/ 0 w 3509682"/>
              <a:gd name="connsiteY0" fmla="*/ 329030 h 667105"/>
              <a:gd name="connsiteX1" fmla="*/ 160343 w 3509682"/>
              <a:gd name="connsiteY1" fmla="*/ 633976 h 667105"/>
              <a:gd name="connsiteX2" fmla="*/ 416858 w 3509682"/>
              <a:gd name="connsiteY2" fmla="*/ 632305 h 667105"/>
              <a:gd name="connsiteX3" fmla="*/ 820270 w 3509682"/>
              <a:gd name="connsiteY3" fmla="*/ 269235 h 667105"/>
              <a:gd name="connsiteX4" fmla="*/ 1761564 w 3509682"/>
              <a:gd name="connsiteY4" fmla="*/ 484388 h 667105"/>
              <a:gd name="connsiteX5" fmla="*/ 2581835 w 3509682"/>
              <a:gd name="connsiteY5" fmla="*/ 294 h 667105"/>
              <a:gd name="connsiteX6" fmla="*/ 3509682 w 3509682"/>
              <a:gd name="connsiteY6" fmla="*/ 565070 h 667105"/>
              <a:gd name="connsiteX0" fmla="*/ 0 w 3509682"/>
              <a:gd name="connsiteY0" fmla="*/ 329030 h 672580"/>
              <a:gd name="connsiteX1" fmla="*/ 160343 w 3509682"/>
              <a:gd name="connsiteY1" fmla="*/ 633976 h 672580"/>
              <a:gd name="connsiteX2" fmla="*/ 416858 w 3509682"/>
              <a:gd name="connsiteY2" fmla="*/ 632305 h 672580"/>
              <a:gd name="connsiteX3" fmla="*/ 820270 w 3509682"/>
              <a:gd name="connsiteY3" fmla="*/ 269235 h 672580"/>
              <a:gd name="connsiteX4" fmla="*/ 1761564 w 3509682"/>
              <a:gd name="connsiteY4" fmla="*/ 484388 h 672580"/>
              <a:gd name="connsiteX5" fmla="*/ 2581835 w 3509682"/>
              <a:gd name="connsiteY5" fmla="*/ 294 h 672580"/>
              <a:gd name="connsiteX6" fmla="*/ 3509682 w 3509682"/>
              <a:gd name="connsiteY6" fmla="*/ 565070 h 672580"/>
              <a:gd name="connsiteX0" fmla="*/ 0 w 3509682"/>
              <a:gd name="connsiteY0" fmla="*/ 329030 h 672580"/>
              <a:gd name="connsiteX1" fmla="*/ 160343 w 3509682"/>
              <a:gd name="connsiteY1" fmla="*/ 633976 h 672580"/>
              <a:gd name="connsiteX2" fmla="*/ 416858 w 3509682"/>
              <a:gd name="connsiteY2" fmla="*/ 632305 h 672580"/>
              <a:gd name="connsiteX3" fmla="*/ 820270 w 3509682"/>
              <a:gd name="connsiteY3" fmla="*/ 269235 h 672580"/>
              <a:gd name="connsiteX4" fmla="*/ 1761564 w 3509682"/>
              <a:gd name="connsiteY4" fmla="*/ 484388 h 672580"/>
              <a:gd name="connsiteX5" fmla="*/ 2581835 w 3509682"/>
              <a:gd name="connsiteY5" fmla="*/ 294 h 672580"/>
              <a:gd name="connsiteX6" fmla="*/ 3509682 w 3509682"/>
              <a:gd name="connsiteY6" fmla="*/ 565070 h 67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9682" h="672580">
                <a:moveTo>
                  <a:pt x="0" y="329030"/>
                </a:moveTo>
                <a:cubicBezTo>
                  <a:pt x="117899" y="601337"/>
                  <a:pt x="69862" y="590023"/>
                  <a:pt x="160343" y="633976"/>
                </a:cubicBezTo>
                <a:cubicBezTo>
                  <a:pt x="250824" y="677929"/>
                  <a:pt x="306870" y="693095"/>
                  <a:pt x="416858" y="632305"/>
                </a:cubicBezTo>
                <a:cubicBezTo>
                  <a:pt x="526846" y="571515"/>
                  <a:pt x="596152" y="293888"/>
                  <a:pt x="820270" y="269235"/>
                </a:cubicBezTo>
                <a:cubicBezTo>
                  <a:pt x="1044388" y="244582"/>
                  <a:pt x="1467970" y="529212"/>
                  <a:pt x="1761564" y="484388"/>
                </a:cubicBezTo>
                <a:cubicBezTo>
                  <a:pt x="2055158" y="439565"/>
                  <a:pt x="2290482" y="-13153"/>
                  <a:pt x="2581835" y="294"/>
                </a:cubicBezTo>
                <a:cubicBezTo>
                  <a:pt x="2873188" y="13741"/>
                  <a:pt x="3191435" y="289405"/>
                  <a:pt x="3509682" y="565070"/>
                </a:cubicBezTo>
              </a:path>
            </a:pathLst>
          </a:cu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7DD24-4F8F-DCD4-DC3C-48B59D16B487}"/>
              </a:ext>
            </a:extLst>
          </p:cNvPr>
          <p:cNvSpPr txBox="1"/>
          <p:nvPr/>
        </p:nvSpPr>
        <p:spPr>
          <a:xfrm>
            <a:off x="8909284" y="4336838"/>
            <a:ext cx="1702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Implied counterfactual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B7A410-EF87-1B93-7824-C9ACD90EB8BC}"/>
              </a:ext>
            </a:extLst>
          </p:cNvPr>
          <p:cNvSpPr txBox="1"/>
          <p:nvPr/>
        </p:nvSpPr>
        <p:spPr>
          <a:xfrm>
            <a:off x="9117106" y="5357746"/>
            <a:ext cx="135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Treated unit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CE7C5-EAC5-E9FD-815C-5FD8C0931DD8}"/>
              </a:ext>
            </a:extLst>
          </p:cNvPr>
          <p:cNvSpPr txBox="1"/>
          <p:nvPr/>
        </p:nvSpPr>
        <p:spPr>
          <a:xfrm>
            <a:off x="8947753" y="3715372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Untreated unit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F6971-E77C-B388-966A-10188E23B573}"/>
              </a:ext>
            </a:extLst>
          </p:cNvPr>
          <p:cNvSpPr txBox="1"/>
          <p:nvPr/>
        </p:nvSpPr>
        <p:spPr>
          <a:xfrm>
            <a:off x="7495081" y="470260"/>
            <a:ext cx="4234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To assess this directly, we need more data than just “before” and “after.”</a:t>
            </a:r>
          </a:p>
        </p:txBody>
      </p:sp>
    </p:spTree>
    <p:extLst>
      <p:ext uri="{BB962C8B-B14F-4D97-AF65-F5344CB8AC3E}">
        <p14:creationId xmlns:p14="http://schemas.microsoft.com/office/powerpoint/2010/main" val="3832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2527-F85C-E70D-8F47-A30C2FCF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(Hoping to fulfill) assumptions about the comparison</a:t>
            </a:r>
            <a:br>
              <a:rPr lang="en-US" dirty="0"/>
            </a:br>
            <a:r>
              <a:rPr lang="en-US" dirty="0"/>
              <a:t>Picking control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5753-F8A4-32DE-BD7D-E1D4CA7E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65" y="1825625"/>
            <a:ext cx="7040880" cy="4351338"/>
          </a:xfrm>
        </p:spPr>
        <p:txBody>
          <a:bodyPr/>
          <a:lstStyle/>
          <a:p>
            <a:r>
              <a:rPr lang="en-US" dirty="0"/>
              <a:t>How do we choose the “control group”?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All counties in eastern PA?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Some counties in eastern PA?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about all cross-border differences?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Can we pair up “similar” restaurants?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41D603-9049-97E6-25B1-02182CDCA7E7}"/>
              </a:ext>
            </a:extLst>
          </p:cNvPr>
          <p:cNvGrpSpPr/>
          <p:nvPr/>
        </p:nvGrpSpPr>
        <p:grpSpPr>
          <a:xfrm>
            <a:off x="7398572" y="3486986"/>
            <a:ext cx="4793428" cy="3386661"/>
            <a:chOff x="7398572" y="3486986"/>
            <a:chExt cx="4793428" cy="33866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697533-56ED-FB4E-1F7D-2A221E90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8572" y="3486986"/>
              <a:ext cx="4793428" cy="33866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0933CC-8DF7-B9E6-3895-4505A823CA3B}"/>
                </a:ext>
              </a:extLst>
            </p:cNvPr>
            <p:cNvSpPr txBox="1"/>
            <p:nvPr/>
          </p:nvSpPr>
          <p:spPr>
            <a:xfrm>
              <a:off x="9795286" y="6520404"/>
              <a:ext cx="21739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</a:rPr>
                <a:t>Dube, Lester, and Reich, 2010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C27B03-BC52-7EE2-4992-F6FEFAB51DBA}"/>
              </a:ext>
            </a:extLst>
          </p:cNvPr>
          <p:cNvGrpSpPr/>
          <p:nvPr/>
        </p:nvGrpSpPr>
        <p:grpSpPr>
          <a:xfrm>
            <a:off x="7879080" y="1027906"/>
            <a:ext cx="4445148" cy="2812322"/>
            <a:chOff x="7879080" y="1027906"/>
            <a:chExt cx="4445148" cy="28123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4844F4-483B-2FA5-791B-7A3DAEE58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9080" y="1027906"/>
              <a:ext cx="4203785" cy="28123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03E61-05CE-E6D5-2044-E0AF87F3A560}"/>
                </a:ext>
              </a:extLst>
            </p:cNvPr>
            <p:cNvSpPr txBox="1"/>
            <p:nvPr/>
          </p:nvSpPr>
          <p:spPr>
            <a:xfrm>
              <a:off x="10150287" y="1238406"/>
              <a:ext cx="21739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</a:rPr>
                <a:t>Card and Krueger, 2000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B8031C-B7D4-6862-B58C-790A95A6AA31}"/>
              </a:ext>
            </a:extLst>
          </p:cNvPr>
          <p:cNvGrpSpPr/>
          <p:nvPr/>
        </p:nvGrpSpPr>
        <p:grpSpPr>
          <a:xfrm>
            <a:off x="1124407" y="4131184"/>
            <a:ext cx="6207164" cy="1446550"/>
            <a:chOff x="1124407" y="4131184"/>
            <a:chExt cx="6207164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1B27FD-E282-CEB9-420E-320196053E9B}"/>
                    </a:ext>
                  </a:extLst>
                </p:cNvPr>
                <p:cNvSpPr txBox="1"/>
                <p:nvPr/>
              </p:nvSpPr>
              <p:spPr>
                <a:xfrm>
                  <a:off x="1167439" y="4131184"/>
                  <a:ext cx="616413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NJ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sz="2800" dirty="0">
                      <a:solidFill>
                        <a:schemeClr val="bg2">
                          <a:lumMod val="75000"/>
                        </a:schemeClr>
                      </a:solidFill>
                    </a:rPr>
                    <a:t>+ noise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1B27FD-E282-CEB9-420E-320196053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439" y="4131184"/>
                  <a:ext cx="616413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90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558B86-4802-B66B-10A1-7FB09B2999BD}"/>
                </a:ext>
              </a:extLst>
            </p:cNvPr>
            <p:cNvSpPr txBox="1"/>
            <p:nvPr/>
          </p:nvSpPr>
          <p:spPr>
            <a:xfrm>
              <a:off x="1124407" y="4541915"/>
              <a:ext cx="1115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Outcome after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F11996-9FEA-47D9-3042-1E17E9DE546B}"/>
                </a:ext>
              </a:extLst>
            </p:cNvPr>
            <p:cNvSpPr txBox="1"/>
            <p:nvPr/>
          </p:nvSpPr>
          <p:spPr>
            <a:xfrm>
              <a:off x="2298945" y="4560854"/>
              <a:ext cx="1115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Outcome before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0EFD50-EE6B-A6C8-13FD-956D06CE4E07}"/>
                </a:ext>
              </a:extLst>
            </p:cNvPr>
            <p:cNvSpPr txBox="1"/>
            <p:nvPr/>
          </p:nvSpPr>
          <p:spPr>
            <a:xfrm>
              <a:off x="4449118" y="4654404"/>
              <a:ext cx="20346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This term “controls” for pre-treatment size.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3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5651-29A6-7A50-BD20-BAD787ED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Placebo Analysis</a:t>
            </a:r>
            <a:br>
              <a:rPr lang="en-US" dirty="0"/>
            </a:br>
            <a:r>
              <a:rPr lang="en-US" sz="4400" dirty="0"/>
              <a:t>Can we test our assumptions?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99B03-9987-AA56-93B9-87C448EB5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9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CE501C6-0363-C513-C875-6FF058D6E6EE}"/>
              </a:ext>
            </a:extLst>
          </p:cNvPr>
          <p:cNvGrpSpPr/>
          <p:nvPr/>
        </p:nvGrpSpPr>
        <p:grpSpPr>
          <a:xfrm>
            <a:off x="0" y="3544982"/>
            <a:ext cx="2335989" cy="3858141"/>
            <a:chOff x="0" y="3544982"/>
            <a:chExt cx="2335989" cy="385814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8AB9403-BAAD-C165-E917-D27E02FDDE63}"/>
                </a:ext>
              </a:extLst>
            </p:cNvPr>
            <p:cNvSpPr/>
            <p:nvPr/>
          </p:nvSpPr>
          <p:spPr>
            <a:xfrm>
              <a:off x="0" y="4727640"/>
              <a:ext cx="1146517" cy="2675483"/>
            </a:xfrm>
            <a:prstGeom prst="roundRect">
              <a:avLst>
                <a:gd name="adj" fmla="val 412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DEAE0F-E842-4331-846B-57A26B132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7977" y="5098385"/>
              <a:ext cx="762908" cy="165117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50ACF7-F638-7A58-9172-429ADC3CA34D}"/>
                </a:ext>
              </a:extLst>
            </p:cNvPr>
            <p:cNvGrpSpPr/>
            <p:nvPr/>
          </p:nvGrpSpPr>
          <p:grpSpPr>
            <a:xfrm>
              <a:off x="378626" y="3544982"/>
              <a:ext cx="1957363" cy="1703203"/>
              <a:chOff x="838200" y="3496203"/>
              <a:chExt cx="1957363" cy="170320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AD7DF0-4094-00AA-AA58-E1EBED3BC147}"/>
                  </a:ext>
                </a:extLst>
              </p:cNvPr>
              <p:cNvSpPr txBox="1"/>
              <p:nvPr/>
            </p:nvSpPr>
            <p:spPr>
              <a:xfrm>
                <a:off x="838200" y="3496203"/>
                <a:ext cx="19573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Let’s falsify our data!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5DF1CC6-3C1F-7E38-A546-4A387BE06C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3256" y="4296305"/>
                <a:ext cx="313853" cy="903101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BEFCE6D-E218-C395-5BC5-D60C46318091}"/>
              </a:ext>
            </a:extLst>
          </p:cNvPr>
          <p:cNvSpPr/>
          <p:nvPr/>
        </p:nvSpPr>
        <p:spPr>
          <a:xfrm>
            <a:off x="10143858" y="6065381"/>
            <a:ext cx="2368888" cy="7926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22C2D-46A8-0DDA-630C-85D18C9D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5" y="136722"/>
            <a:ext cx="10515600" cy="1325563"/>
          </a:xfrm>
        </p:spPr>
        <p:txBody>
          <a:bodyPr/>
          <a:lstStyle/>
          <a:p>
            <a:r>
              <a:rPr lang="en-US" dirty="0"/>
              <a:t>Placebo Analysis: Idea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FD0A8A-5B8A-54D9-5F55-B94C76787290}"/>
              </a:ext>
            </a:extLst>
          </p:cNvPr>
          <p:cNvGrpSpPr/>
          <p:nvPr/>
        </p:nvGrpSpPr>
        <p:grpSpPr>
          <a:xfrm>
            <a:off x="3028237" y="1501079"/>
            <a:ext cx="4122013" cy="1823723"/>
            <a:chOff x="3028237" y="1501079"/>
            <a:chExt cx="4122013" cy="1823723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FF5F7E5-9D23-662D-9826-2411B87FF312}"/>
                </a:ext>
              </a:extLst>
            </p:cNvPr>
            <p:cNvSpPr/>
            <p:nvPr/>
          </p:nvSpPr>
          <p:spPr>
            <a:xfrm>
              <a:off x="3625327" y="1501079"/>
              <a:ext cx="3524923" cy="1823723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Complicated </a:t>
              </a:r>
            </a:p>
            <a:p>
              <a:pPr algn="ctr"/>
              <a:r>
                <a:rPr lang="en-US" sz="2800" dirty="0"/>
                <a:t>Statistics!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7C8D2B71-AE1F-5A9B-4E33-DA4207BADB42}"/>
                </a:ext>
              </a:extLst>
            </p:cNvPr>
            <p:cNvSpPr/>
            <p:nvPr/>
          </p:nvSpPr>
          <p:spPr>
            <a:xfrm>
              <a:off x="3028237" y="2046807"/>
              <a:ext cx="873247" cy="89019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E566E0-FE86-8A29-192A-A104AF73F404}"/>
                  </a:ext>
                </a:extLst>
              </p:cNvPr>
              <p:cNvSpPr txBox="1"/>
              <p:nvPr/>
            </p:nvSpPr>
            <p:spPr>
              <a:xfrm>
                <a:off x="1407109" y="2084642"/>
                <a:ext cx="15582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accent1"/>
                    </a:solidFill>
                  </a:rPr>
                  <a:t>Data</a:t>
                </a:r>
              </a:p>
              <a:p>
                <a:pPr algn="r"/>
                <a:r>
                  <a:rPr lang="en-US" b="0" dirty="0">
                    <a:solidFill>
                      <a:schemeClr val="accent1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E566E0-FE86-8A29-192A-A104AF73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09" y="2084642"/>
                <a:ext cx="1558247" cy="800219"/>
              </a:xfrm>
              <a:prstGeom prst="rect">
                <a:avLst/>
              </a:prstGeom>
              <a:blipFill>
                <a:blip r:embed="rId4"/>
                <a:stretch>
                  <a:fillRect l="-1613" t="-9375" r="-806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7EE8C-9A1A-CDDA-26E4-FCC0DC580134}"/>
                  </a:ext>
                </a:extLst>
              </p:cNvPr>
              <p:cNvSpPr txBox="1"/>
              <p:nvPr/>
            </p:nvSpPr>
            <p:spPr>
              <a:xfrm>
                <a:off x="7692120" y="366382"/>
                <a:ext cx="2451737" cy="1736646"/>
              </a:xfrm>
              <a:prstGeom prst="wedgeRoundRectCallout">
                <a:avLst>
                  <a:gd name="adj1" fmla="val -91619"/>
                  <a:gd name="adj2" fmla="val 51733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 effect of X on 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!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With a p-value of 0.0001!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7EE8C-9A1A-CDDA-26E4-FCC0DC58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20" y="366382"/>
                <a:ext cx="2451737" cy="1736646"/>
              </a:xfrm>
              <a:prstGeom prst="wedgeRoundRectCallout">
                <a:avLst>
                  <a:gd name="adj1" fmla="val -91619"/>
                  <a:gd name="adj2" fmla="val 517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286DC14-3F42-89C0-F2EA-AF7E10D5D749}"/>
              </a:ext>
            </a:extLst>
          </p:cNvPr>
          <p:cNvGrpSpPr/>
          <p:nvPr/>
        </p:nvGrpSpPr>
        <p:grpSpPr>
          <a:xfrm>
            <a:off x="5891105" y="3700424"/>
            <a:ext cx="4037758" cy="1823723"/>
            <a:chOff x="5891105" y="3700424"/>
            <a:chExt cx="4037758" cy="1823723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73732EB5-2D13-A226-3485-FE86ABD1E218}"/>
                </a:ext>
              </a:extLst>
            </p:cNvPr>
            <p:cNvSpPr/>
            <p:nvPr/>
          </p:nvSpPr>
          <p:spPr>
            <a:xfrm>
              <a:off x="6403940" y="3700424"/>
              <a:ext cx="3524923" cy="1823723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Complicated </a:t>
              </a:r>
            </a:p>
            <a:p>
              <a:pPr algn="ctr"/>
              <a:r>
                <a:rPr lang="en-US" sz="2800" dirty="0"/>
                <a:t>Statistics!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3CA7874E-563D-14A1-47EB-EE78F1565050}"/>
                </a:ext>
              </a:extLst>
            </p:cNvPr>
            <p:cNvSpPr/>
            <p:nvPr/>
          </p:nvSpPr>
          <p:spPr>
            <a:xfrm>
              <a:off x="5891105" y="4327590"/>
              <a:ext cx="873247" cy="89019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A61C48-1243-8BF9-03D6-6DB80F2F1CF5}"/>
              </a:ext>
            </a:extLst>
          </p:cNvPr>
          <p:cNvSpPr txBox="1"/>
          <p:nvPr/>
        </p:nvSpPr>
        <p:spPr>
          <a:xfrm>
            <a:off x="753146" y="5197686"/>
            <a:ext cx="156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Don’t worry, it’s white-hat data hacking!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48FA2D-12C7-BF2C-BE94-7FB31E572474}"/>
              </a:ext>
            </a:extLst>
          </p:cNvPr>
          <p:cNvGrpSpPr/>
          <p:nvPr/>
        </p:nvGrpSpPr>
        <p:grpSpPr>
          <a:xfrm>
            <a:off x="1146517" y="4415087"/>
            <a:ext cx="2274213" cy="2300057"/>
            <a:chOff x="1146517" y="4415087"/>
            <a:chExt cx="2274213" cy="23000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19B04E-FD6D-9B28-81AB-46C134DE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2457239" y="4846655"/>
              <a:ext cx="963491" cy="18684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D53788-8F78-F9EF-6F92-A22770CB6AEA}"/>
                </a:ext>
              </a:extLst>
            </p:cNvPr>
            <p:cNvSpPr txBox="1"/>
            <p:nvPr/>
          </p:nvSpPr>
          <p:spPr>
            <a:xfrm>
              <a:off x="1146517" y="4415087"/>
              <a:ext cx="15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Isn’t that, like, really bad?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A79F94-9DDC-8EEC-8998-E82D4686F2E0}"/>
                </a:ext>
              </a:extLst>
            </p:cNvPr>
            <p:cNvCxnSpPr>
              <a:cxnSpLocks/>
            </p:cNvCxnSpPr>
            <p:nvPr/>
          </p:nvCxnSpPr>
          <p:spPr>
            <a:xfrm>
              <a:off x="2502871" y="4938542"/>
              <a:ext cx="181450" cy="55444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4BE973-3620-221B-3922-0310AFF6B117}"/>
                  </a:ext>
                </a:extLst>
              </p:cNvPr>
              <p:cNvSpPr txBox="1"/>
              <p:nvPr/>
            </p:nvSpPr>
            <p:spPr>
              <a:xfrm>
                <a:off x="9695344" y="2489822"/>
                <a:ext cx="2451737" cy="1736646"/>
              </a:xfrm>
              <a:prstGeom prst="wedgeRoundRectCallout">
                <a:avLst>
                  <a:gd name="adj1" fmla="val -77274"/>
                  <a:gd name="adj2" fmla="val 40595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 effect of X on 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!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With a p-value of 0.0001!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4BE973-3620-221B-3922-0310AFF6B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344" y="2489822"/>
                <a:ext cx="2451737" cy="1736646"/>
              </a:xfrm>
              <a:prstGeom prst="wedgeRoundRectCallout">
                <a:avLst>
                  <a:gd name="adj1" fmla="val -77274"/>
                  <a:gd name="adj2" fmla="val 40595"/>
                  <a:gd name="adj3" fmla="val 16667"/>
                </a:avLst>
              </a:prstGeom>
              <a:blipFill>
                <a:blip r:embed="rId7"/>
                <a:stretch>
                  <a:fillRect b="-7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C195C7F-41E2-5A1D-09D1-9A6D9989DC91}"/>
              </a:ext>
            </a:extLst>
          </p:cNvPr>
          <p:cNvGrpSpPr/>
          <p:nvPr/>
        </p:nvGrpSpPr>
        <p:grpSpPr>
          <a:xfrm>
            <a:off x="3625327" y="4378220"/>
            <a:ext cx="2902485" cy="2193404"/>
            <a:chOff x="3625327" y="4378220"/>
            <a:chExt cx="2902485" cy="2193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9C0C418-8F51-AC1A-D241-0B674EDC04AE}"/>
                    </a:ext>
                  </a:extLst>
                </p:cNvPr>
                <p:cNvSpPr txBox="1"/>
                <p:nvPr/>
              </p:nvSpPr>
              <p:spPr>
                <a:xfrm>
                  <a:off x="4489055" y="4378220"/>
                  <a:ext cx="1402050" cy="788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</m:acc>
                      </m:oMath>
                    </m:oMathPara>
                  </a14:m>
                  <a:endParaRPr lang="en-US" sz="2800" b="0" dirty="0">
                    <a:solidFill>
                      <a:schemeClr val="accent1"/>
                    </a:solidFill>
                  </a:endParaRPr>
                </a:p>
                <a:p>
                  <a:pPr algn="r"/>
                  <a:r>
                    <a:rPr lang="en-US" sz="1600" dirty="0">
                      <a:solidFill>
                        <a:schemeClr val="accent1"/>
                      </a:solidFill>
                    </a:rPr>
                    <a:t>Matrices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16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9C0C418-8F51-AC1A-D241-0B674EDC0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055" y="4378220"/>
                  <a:ext cx="1402050" cy="788934"/>
                </a:xfrm>
                <a:prstGeom prst="rect">
                  <a:avLst/>
                </a:prstGeom>
                <a:blipFill>
                  <a:blip r:embed="rId8"/>
                  <a:stretch>
                    <a:fillRect l="-1802" t="-625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281ED4-0E90-2D6E-E93F-F0F54EC2FD91}"/>
                </a:ext>
              </a:extLst>
            </p:cNvPr>
            <p:cNvSpPr txBox="1"/>
            <p:nvPr/>
          </p:nvSpPr>
          <p:spPr>
            <a:xfrm>
              <a:off x="3625327" y="5248185"/>
              <a:ext cx="29024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Change the data slightly so that we know what the answer should be (usually 0).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8EB265-6486-68A4-D023-156D52796214}"/>
              </a:ext>
            </a:extLst>
          </p:cNvPr>
          <p:cNvGrpSpPr/>
          <p:nvPr/>
        </p:nvGrpSpPr>
        <p:grpSpPr>
          <a:xfrm>
            <a:off x="9370939" y="5061418"/>
            <a:ext cx="2523772" cy="1651173"/>
            <a:chOff x="9370939" y="5061418"/>
            <a:chExt cx="2523772" cy="165117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F1D8158-272E-93BD-25E8-8726AE99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6301" y="5061418"/>
              <a:ext cx="788410" cy="165117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CD5156-347B-0436-15B7-EF57BB6082F2}"/>
                </a:ext>
              </a:extLst>
            </p:cNvPr>
            <p:cNvSpPr txBox="1"/>
            <p:nvPr/>
          </p:nvSpPr>
          <p:spPr>
            <a:xfrm>
              <a:off x="9370939" y="5492986"/>
              <a:ext cx="1957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I call BS!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2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8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99E0-2B68-90F2-662B-4BF1783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6511" cy="1325563"/>
          </a:xfrm>
        </p:spPr>
        <p:txBody>
          <a:bodyPr>
            <a:normAutofit/>
          </a:bodyPr>
          <a:lstStyle/>
          <a:p>
            <a:r>
              <a:rPr lang="en-US" dirty="0"/>
              <a:t>How can we falsify our data productively?</a:t>
            </a:r>
            <a:br>
              <a:rPr lang="en-US" dirty="0"/>
            </a:br>
            <a:r>
              <a:rPr lang="en-US" sz="1800" dirty="0"/>
              <a:t>Please do not share the title of this slide out of context… </a:t>
            </a:r>
            <a:r>
              <a:rPr lang="en-US" sz="1800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5FE7-683E-D631-CE40-151F3FFC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588" y="2356995"/>
            <a:ext cx="8188219" cy="184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Discuss!  </a:t>
            </a:r>
            <a:r>
              <a:rPr lang="en-US" dirty="0">
                <a:solidFill>
                  <a:schemeClr val="accent1"/>
                </a:solidFill>
              </a:rPr>
              <a:t>How can we implement this?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The goal is to change the data (employment numbers, or who is “treated”/”not treated”) so that we know that the effect should be zero.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E8178-5C47-12A9-3337-89F86976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50" y="4201832"/>
            <a:ext cx="2257094" cy="2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5AA5-6CED-FD15-02C5-24E24716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ways to do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AE1B-9C67-AF9B-7443-B04995B5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Pretend a control unit was “treated.”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E.g., pretend that Western PA was “treated” (or NY, or one of the counties in Eastern PA,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).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This approach requires more than two units.</a:t>
            </a:r>
          </a:p>
          <a:p>
            <a:r>
              <a:rPr lang="en-US" dirty="0"/>
              <a:t>Pretend that the “outcome” was something pre-treatment.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E.g., look suppose that the “outcome” is 1991 employment, instead of 1992 employment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approach requires more than two time periods.</a:t>
            </a:r>
          </a:p>
          <a:p>
            <a:endParaRPr lang="en-US" dirty="0"/>
          </a:p>
          <a:p>
            <a:r>
              <a:rPr lang="en-US" dirty="0"/>
              <a:t>In either case, we should get 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3391F-9394-44A0-9B97-2E0B1E618AA9}"/>
              </a:ext>
            </a:extLst>
          </p:cNvPr>
          <p:cNvGrpSpPr/>
          <p:nvPr/>
        </p:nvGrpSpPr>
        <p:grpSpPr>
          <a:xfrm>
            <a:off x="7508631" y="22348"/>
            <a:ext cx="4403665" cy="1651173"/>
            <a:chOff x="7508631" y="22348"/>
            <a:chExt cx="4403665" cy="16511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C603E5-A2EB-10F2-DE44-4DB334B68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3886" y="22348"/>
              <a:ext cx="788410" cy="165117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42B4E0-FA22-41D3-28AF-5E55F6B9E076}"/>
                </a:ext>
              </a:extLst>
            </p:cNvPr>
            <p:cNvSpPr txBox="1"/>
            <p:nvPr/>
          </p:nvSpPr>
          <p:spPr>
            <a:xfrm>
              <a:off x="7508631" y="247769"/>
              <a:ext cx="3615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You did this on HW2, when you looked at “pseudo-outcomes,” in that case earnings </a:t>
              </a:r>
              <a:r>
                <a:rPr lang="en-US" b="1" dirty="0">
                  <a:solidFill>
                    <a:srgbClr val="0070C0"/>
                  </a:solidFill>
                </a:rPr>
                <a:t>before</a:t>
              </a:r>
              <a:r>
                <a:rPr lang="en-US" dirty="0">
                  <a:solidFill>
                    <a:srgbClr val="0070C0"/>
                  </a:solidFill>
                </a:rPr>
                <a:t> someone won the lottery.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7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B2A2-17F4-F36A-500D-DCFC4A6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3" y="94763"/>
            <a:ext cx="10515600" cy="1325563"/>
          </a:xfrm>
        </p:spPr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sz="2800" dirty="0"/>
              <a:t>In the minimum wage setting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1C30C-8950-C26F-C3D8-0ADC0A81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43" y="214186"/>
            <a:ext cx="5721740" cy="11032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6BD6A9D-0A64-F463-D388-70508746531B}"/>
              </a:ext>
            </a:extLst>
          </p:cNvPr>
          <p:cNvGrpSpPr/>
          <p:nvPr/>
        </p:nvGrpSpPr>
        <p:grpSpPr>
          <a:xfrm>
            <a:off x="3164137" y="2360704"/>
            <a:ext cx="7723260" cy="2957102"/>
            <a:chOff x="3164137" y="2360704"/>
            <a:chExt cx="7723260" cy="295710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BEAB66F-E18F-3D71-D453-A4C47AE9BEDE}"/>
                </a:ext>
              </a:extLst>
            </p:cNvPr>
            <p:cNvGrpSpPr/>
            <p:nvPr/>
          </p:nvGrpSpPr>
          <p:grpSpPr>
            <a:xfrm>
              <a:off x="5368709" y="2360704"/>
              <a:ext cx="5518688" cy="2403141"/>
              <a:chOff x="4607099" y="3199052"/>
              <a:chExt cx="6270451" cy="27305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93DDC25-2917-7FB0-F2F7-043E4C07D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9650" y="3199052"/>
                <a:ext cx="2247900" cy="27305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A3899D0-AAB1-6481-DD51-B7CB332A4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099" y="3199052"/>
                <a:ext cx="4165600" cy="2730500"/>
              </a:xfrm>
              <a:prstGeom prst="rect">
                <a:avLst/>
              </a:prstGeom>
            </p:spPr>
          </p:pic>
        </p:grp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AACDF1FD-1DFF-83CB-5E9B-1B5CAF6E2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4137" y="3231922"/>
              <a:ext cx="2441533" cy="349849"/>
            </a:xfrm>
            <a:prstGeom prst="curvedConnector3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2A995A0C-56D2-91BB-FF42-37FAD9351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4137" y="4127471"/>
              <a:ext cx="2441533" cy="1190335"/>
            </a:xfrm>
            <a:prstGeom prst="curvedConnector3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35F8F6-AE0B-32F2-9895-251CAF2E51DB}"/>
              </a:ext>
            </a:extLst>
          </p:cNvPr>
          <p:cNvSpPr txBox="1"/>
          <p:nvPr/>
        </p:nvSpPr>
        <p:spPr>
          <a:xfrm>
            <a:off x="845747" y="1526445"/>
            <a:ext cx="1104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Idea: pretend that border counties that always have the federal minimum wage are “treated.”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D29CD7-F9C3-B8AF-44EE-58B2502C56E3}"/>
              </a:ext>
            </a:extLst>
          </p:cNvPr>
          <p:cNvSpPr txBox="1"/>
          <p:nvPr/>
        </p:nvSpPr>
        <p:spPr>
          <a:xfrm>
            <a:off x="416573" y="6514482"/>
            <a:ext cx="396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*They look at more than just PA and NJ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C78CF1-4F6A-E004-206B-85770DD8DD19}"/>
              </a:ext>
            </a:extLst>
          </p:cNvPr>
          <p:cNvGrpSpPr/>
          <p:nvPr/>
        </p:nvGrpSpPr>
        <p:grpSpPr>
          <a:xfrm>
            <a:off x="2157302" y="7634452"/>
            <a:ext cx="8425890" cy="902300"/>
            <a:chOff x="4196930" y="5303798"/>
            <a:chExt cx="7772400" cy="83232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2120C70-E198-0917-DB1E-35857D71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6930" y="5303798"/>
              <a:ext cx="7772400" cy="83232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0000BE-35F1-DD54-EB29-62AE4AB5DBA5}"/>
                </a:ext>
              </a:extLst>
            </p:cNvPr>
            <p:cNvSpPr/>
            <p:nvPr/>
          </p:nvSpPr>
          <p:spPr>
            <a:xfrm>
              <a:off x="4242816" y="5323040"/>
              <a:ext cx="1554480" cy="284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9A9027-77A4-DA8E-86FF-DE62D0647569}"/>
              </a:ext>
            </a:extLst>
          </p:cNvPr>
          <p:cNvGrpSpPr/>
          <p:nvPr/>
        </p:nvGrpSpPr>
        <p:grpSpPr>
          <a:xfrm>
            <a:off x="400188" y="2386347"/>
            <a:ext cx="4112103" cy="1909366"/>
            <a:chOff x="400188" y="2386347"/>
            <a:chExt cx="4112103" cy="19093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50FD28-4ADA-E3AE-AB7F-B81D742C4645}"/>
                </a:ext>
              </a:extLst>
            </p:cNvPr>
            <p:cNvGrpSpPr/>
            <p:nvPr/>
          </p:nvGrpSpPr>
          <p:grpSpPr>
            <a:xfrm>
              <a:off x="690967" y="2491144"/>
              <a:ext cx="3821324" cy="1804569"/>
              <a:chOff x="4979937" y="2629012"/>
              <a:chExt cx="9255018" cy="4370559"/>
            </a:xfrm>
          </p:grpSpPr>
          <p:pic>
            <p:nvPicPr>
              <p:cNvPr id="22" name="Picture 2" descr="New Jersey County Map (Printable State Map with County Lines) – DIY  Projects, Patterns, Monograms, Designs, Templates">
                <a:extLst>
                  <a:ext uri="{FF2B5EF4-FFF2-40B4-BE49-F238E27FC236}">
                    <a16:creationId xmlns:a16="http://schemas.microsoft.com/office/drawing/2014/main" id="{DBAD1E9E-0491-B620-A186-DA69E3794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701">
                <a:off x="9039085" y="3897719"/>
                <a:ext cx="1645682" cy="3101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>
                <a:extLst>
                  <a:ext uri="{FF2B5EF4-FFF2-40B4-BE49-F238E27FC236}">
                    <a16:creationId xmlns:a16="http://schemas.microsoft.com/office/drawing/2014/main" id="{F724FCD3-5DA5-1FA0-F6C4-7B94A1D9F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6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7000" contrast="-5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285">
                <a:off x="4979937" y="3171331"/>
                <a:ext cx="5040685" cy="3014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13BB9F6B-BEDB-A513-1F51-E75D8AC9D1A8}"/>
                  </a:ext>
                </a:extLst>
              </p:cNvPr>
              <p:cNvSpPr/>
              <p:nvPr/>
            </p:nvSpPr>
            <p:spPr>
              <a:xfrm>
                <a:off x="11219843" y="2629012"/>
                <a:ext cx="3015112" cy="1794120"/>
              </a:xfrm>
              <a:prstGeom prst="wedgeRoundRectCallout">
                <a:avLst>
                  <a:gd name="adj1" fmla="val -91834"/>
                  <a:gd name="adj2" fmla="val 62936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Effect of NJ wage hike on NJ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80C246-04C4-D710-2169-80B6152FFE35}"/>
                </a:ext>
              </a:extLst>
            </p:cNvPr>
            <p:cNvSpPr txBox="1"/>
            <p:nvPr/>
          </p:nvSpPr>
          <p:spPr>
            <a:xfrm>
              <a:off x="400188" y="2386347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Normal: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FB7189-8776-3BF2-165A-F680E9B054A6}"/>
              </a:ext>
            </a:extLst>
          </p:cNvPr>
          <p:cNvGrpSpPr/>
          <p:nvPr/>
        </p:nvGrpSpPr>
        <p:grpSpPr>
          <a:xfrm>
            <a:off x="392859" y="4127471"/>
            <a:ext cx="3329075" cy="2068200"/>
            <a:chOff x="392859" y="4127471"/>
            <a:chExt cx="3329075" cy="20682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DD59F8-2193-8D13-C9F4-5249DCC33CE3}"/>
                </a:ext>
              </a:extLst>
            </p:cNvPr>
            <p:cNvGrpSpPr/>
            <p:nvPr/>
          </p:nvGrpSpPr>
          <p:grpSpPr>
            <a:xfrm>
              <a:off x="659607" y="4127471"/>
              <a:ext cx="3062327" cy="2068200"/>
              <a:chOff x="4979937" y="2031887"/>
              <a:chExt cx="7355511" cy="4967684"/>
            </a:xfrm>
          </p:grpSpPr>
          <p:pic>
            <p:nvPicPr>
              <p:cNvPr id="30" name="Picture 2" descr="New Jersey County Map (Printable State Map with County Lines) – DIY  Projects, Patterns, Monograms, Designs, Templates">
                <a:extLst>
                  <a:ext uri="{FF2B5EF4-FFF2-40B4-BE49-F238E27FC236}">
                    <a16:creationId xmlns:a16="http://schemas.microsoft.com/office/drawing/2014/main" id="{3870728A-BD32-CF8E-1115-512978A3F9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701">
                <a:off x="9039085" y="3897719"/>
                <a:ext cx="1645682" cy="3101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4C242C05-DB2B-928F-5C40-9B880A88F7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6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7000" contrast="-5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285">
                <a:off x="4979937" y="3171331"/>
                <a:ext cx="5040685" cy="3014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91FBCF0-D32C-A490-2DF7-2C6F06EB13E6}"/>
                  </a:ext>
                </a:extLst>
              </p:cNvPr>
              <p:cNvSpPr/>
              <p:nvPr/>
            </p:nvSpPr>
            <p:spPr>
              <a:xfrm>
                <a:off x="9655861" y="2031887"/>
                <a:ext cx="2679587" cy="1594957"/>
              </a:xfrm>
              <a:prstGeom prst="wedgeRoundRectCallout">
                <a:avLst>
                  <a:gd name="adj1" fmla="val -79728"/>
                  <a:gd name="adj2" fmla="val 107215"/>
                  <a:gd name="adj3" fmla="val 16667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Effect of NJ wage hike on PA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7DD12B-C185-29A1-0069-8C73AD11A4E9}"/>
                </a:ext>
              </a:extLst>
            </p:cNvPr>
            <p:cNvSpPr txBox="1"/>
            <p:nvPr/>
          </p:nvSpPr>
          <p:spPr>
            <a:xfrm>
              <a:off x="392859" y="4319297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Placebo: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0BF1A2-BA52-9AF9-926B-8012971E7F34}"/>
              </a:ext>
            </a:extLst>
          </p:cNvPr>
          <p:cNvSpPr txBox="1"/>
          <p:nvPr/>
        </p:nvSpPr>
        <p:spPr>
          <a:xfrm>
            <a:off x="4482466" y="5228690"/>
            <a:ext cx="762841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Their conclusion: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Doing </a:t>
            </a:r>
            <a:r>
              <a:rPr lang="en-US" sz="2400" dirty="0" err="1">
                <a:solidFill>
                  <a:schemeClr val="accent1"/>
                </a:solidFill>
              </a:rPr>
              <a:t>DiD</a:t>
            </a:r>
            <a:r>
              <a:rPr lang="en-US" sz="2400" dirty="0">
                <a:solidFill>
                  <a:schemeClr val="accent1"/>
                </a:solidFill>
              </a:rPr>
              <a:t> across the whole country isn’t a good idea. </a:t>
            </a:r>
          </a:p>
          <a:p>
            <a:pPr algn="ctr"/>
            <a:endParaRPr lang="en-US" sz="8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 Instead they propose matching up neighboring counties.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C8A81F-BEFD-2F0B-23BF-ACC41B9CDDC3}"/>
              </a:ext>
            </a:extLst>
          </p:cNvPr>
          <p:cNvSpPr txBox="1"/>
          <p:nvPr/>
        </p:nvSpPr>
        <p:spPr>
          <a:xfrm>
            <a:off x="10403161" y="4127471"/>
            <a:ext cx="144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Not zero!</a:t>
            </a:r>
          </a:p>
        </p:txBody>
      </p:sp>
    </p:spTree>
    <p:extLst>
      <p:ext uri="{BB962C8B-B14F-4D97-AF65-F5344CB8AC3E}">
        <p14:creationId xmlns:p14="http://schemas.microsoft.com/office/powerpoint/2010/main" val="16102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  <p:bldP spid="46" grpId="0" animBg="1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94DC-BAAF-2E81-E41E-5D68CA37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Generalizations of </a:t>
            </a:r>
            <a:r>
              <a:rPr lang="en-US" dirty="0" err="1"/>
              <a:t>DiD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50A55-8006-7793-C86A-23DB62C80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time periods!  Controlling for stuff!  Yay!</a:t>
            </a:r>
          </a:p>
        </p:txBody>
      </p:sp>
    </p:spTree>
    <p:extLst>
      <p:ext uri="{BB962C8B-B14F-4D97-AF65-F5344CB8AC3E}">
        <p14:creationId xmlns:p14="http://schemas.microsoft.com/office/powerpoint/2010/main" val="306313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3B57-ECEF-0ABE-350F-19C07DC5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3" y="-63924"/>
            <a:ext cx="10515600" cy="1325563"/>
          </a:xfrm>
        </p:spPr>
        <p:txBody>
          <a:bodyPr/>
          <a:lstStyle/>
          <a:p>
            <a:r>
              <a:rPr lang="en-US" dirty="0"/>
              <a:t>Setting up </a:t>
            </a:r>
            <a:r>
              <a:rPr lang="en-US" dirty="0" err="1"/>
              <a:t>DiD</a:t>
            </a:r>
            <a:r>
              <a:rPr lang="en-US" dirty="0"/>
              <a:t> as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C9242-7693-76E6-ECAB-8AEFD069A2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60119"/>
                <a:ext cx="10515600" cy="863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NJ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bg2">
                        <a:lumMod val="75000"/>
                      </a:schemeClr>
                    </a:solidFill>
                  </a:rPr>
                  <a:t>+ noise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C9242-7693-76E6-ECAB-8AEFD069A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60119"/>
                <a:ext cx="10515600" cy="863335"/>
              </a:xfrm>
              <a:blipFill>
                <a:blip r:embed="rId3"/>
                <a:stretch>
                  <a:fillRect l="-603" t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C520E0D-E311-B01B-4C0E-EBED02EBB733}"/>
              </a:ext>
            </a:extLst>
          </p:cNvPr>
          <p:cNvGrpSpPr/>
          <p:nvPr/>
        </p:nvGrpSpPr>
        <p:grpSpPr>
          <a:xfrm>
            <a:off x="1763944" y="1977577"/>
            <a:ext cx="2188197" cy="1641306"/>
            <a:chOff x="1763944" y="1977577"/>
            <a:chExt cx="2188197" cy="164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610B8-4A57-69A3-8D74-BF28A4D383BE}"/>
                    </a:ext>
                  </a:extLst>
                </p:cNvPr>
                <p:cNvSpPr txBox="1"/>
                <p:nvPr/>
              </p:nvSpPr>
              <p:spPr>
                <a:xfrm>
                  <a:off x="1763944" y="2295444"/>
                  <a:ext cx="2188197" cy="132343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5"/>
                      </a:solidFill>
                    </a:rPr>
                    <a:t>Employment for a particular store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dirty="0">
                      <a:solidFill>
                        <a:schemeClr val="accent5"/>
                      </a:solidFill>
                    </a:rPr>
                    <a:t> and particular time period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610B8-4A57-69A3-8D74-BF28A4D38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944" y="2295444"/>
                  <a:ext cx="2188197" cy="1323439"/>
                </a:xfrm>
                <a:prstGeom prst="rect">
                  <a:avLst/>
                </a:prstGeom>
                <a:blipFill>
                  <a:blip r:embed="rId4"/>
                  <a:stretch>
                    <a:fillRect l="-1149" t="-1887" r="-3448"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1F655A-1C0C-60CC-2BF6-6C681294C038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2774613" y="1977577"/>
              <a:ext cx="83430" cy="31786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52E18A8-F79B-3E2A-48BD-D873258890E5}"/>
              </a:ext>
            </a:extLst>
          </p:cNvPr>
          <p:cNvSpPr/>
          <p:nvPr/>
        </p:nvSpPr>
        <p:spPr>
          <a:xfrm>
            <a:off x="10259180" y="5976129"/>
            <a:ext cx="2144214" cy="107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45CE656-201E-7849-FCFC-349904EA99F4}"/>
              </a:ext>
            </a:extLst>
          </p:cNvPr>
          <p:cNvGrpSpPr/>
          <p:nvPr/>
        </p:nvGrpSpPr>
        <p:grpSpPr>
          <a:xfrm>
            <a:off x="4105226" y="1949959"/>
            <a:ext cx="2085366" cy="1479041"/>
            <a:chOff x="4105226" y="1949959"/>
            <a:chExt cx="2085366" cy="147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19B872-1B0B-CA47-E6CC-7312C3DACC12}"/>
                    </a:ext>
                  </a:extLst>
                </p:cNvPr>
                <p:cNvSpPr txBox="1"/>
                <p:nvPr/>
              </p:nvSpPr>
              <p:spPr>
                <a:xfrm>
                  <a:off x="4105226" y="2413337"/>
                  <a:ext cx="208536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Indicator for whether the store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is in NJ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19B872-1B0B-CA47-E6CC-7312C3DAC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26" y="2413337"/>
                  <a:ext cx="2085366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3704" b="-98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B073BC-EFC0-854B-0DA2-EABD9325231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5147909" y="1949959"/>
              <a:ext cx="74197" cy="46337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21D1069-20B3-6677-D7DE-CD61F5483F20}"/>
              </a:ext>
            </a:extLst>
          </p:cNvPr>
          <p:cNvGrpSpPr/>
          <p:nvPr/>
        </p:nvGrpSpPr>
        <p:grpSpPr>
          <a:xfrm>
            <a:off x="5927213" y="1909509"/>
            <a:ext cx="2085366" cy="1709374"/>
            <a:chOff x="5927213" y="1909509"/>
            <a:chExt cx="2085366" cy="1709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830E80-25DA-A54F-C8D3-E65D36ACEAD1}"/>
                    </a:ext>
                  </a:extLst>
                </p:cNvPr>
                <p:cNvSpPr txBox="1"/>
                <p:nvPr/>
              </p:nvSpPr>
              <p:spPr>
                <a:xfrm>
                  <a:off x="5927213" y="2295444"/>
                  <a:ext cx="2085366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Indicator for whether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is after the min. wage increase.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830E80-25DA-A54F-C8D3-E65D36ACE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213" y="2295444"/>
                  <a:ext cx="2085366" cy="1323439"/>
                </a:xfrm>
                <a:prstGeom prst="rect">
                  <a:avLst/>
                </a:prstGeom>
                <a:blipFill>
                  <a:blip r:embed="rId6"/>
                  <a:stretch>
                    <a:fillRect l="-1818" t="-1887" r="-4848" b="-66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9B2169-92EB-99D6-6486-EABA4F2415DC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6875271" y="1909509"/>
              <a:ext cx="94625" cy="38593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F69F310-A3FD-F3C4-9FCE-5E4B1A086473}"/>
              </a:ext>
            </a:extLst>
          </p:cNvPr>
          <p:cNvSpPr txBox="1"/>
          <p:nvPr/>
        </p:nvSpPr>
        <p:spPr>
          <a:xfrm>
            <a:off x="7846567" y="1977577"/>
            <a:ext cx="20853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Interaction term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F2CC02-B80C-3A57-8D61-E388E8FFDCC7}"/>
              </a:ext>
            </a:extLst>
          </p:cNvPr>
          <p:cNvGrpSpPr/>
          <p:nvPr/>
        </p:nvGrpSpPr>
        <p:grpSpPr>
          <a:xfrm>
            <a:off x="714007" y="3607117"/>
            <a:ext cx="9545173" cy="3314582"/>
            <a:chOff x="714007" y="3607117"/>
            <a:chExt cx="9545173" cy="331458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E138606-1B2B-5B08-A9FC-AFB89149CDBF}"/>
                </a:ext>
              </a:extLst>
            </p:cNvPr>
            <p:cNvGrpSpPr/>
            <p:nvPr/>
          </p:nvGrpSpPr>
          <p:grpSpPr>
            <a:xfrm>
              <a:off x="714007" y="3607117"/>
              <a:ext cx="9545173" cy="3090478"/>
              <a:chOff x="714007" y="3607117"/>
              <a:chExt cx="9545173" cy="3090478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E367974-38B4-02AD-178B-AC28AFE2254F}"/>
                  </a:ext>
                </a:extLst>
              </p:cNvPr>
              <p:cNvCxnSpPr/>
              <p:nvPr/>
            </p:nvCxnSpPr>
            <p:spPr>
              <a:xfrm>
                <a:off x="2152650" y="6300593"/>
                <a:ext cx="81065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1A5658F-125A-8FE2-46C8-B126A3B9A3B3}"/>
                  </a:ext>
                </a:extLst>
              </p:cNvPr>
              <p:cNvCxnSpPr>
                <a:cxnSpLocks/>
                <a:endCxn id="74" idx="3"/>
              </p:cNvCxnSpPr>
              <p:nvPr/>
            </p:nvCxnSpPr>
            <p:spPr>
              <a:xfrm flipV="1">
                <a:off x="2152650" y="3791783"/>
                <a:ext cx="10152" cy="2508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268F00-97FA-81BA-B16A-B359307D776F}"/>
                  </a:ext>
                </a:extLst>
              </p:cNvPr>
              <p:cNvSpPr txBox="1"/>
              <p:nvPr/>
            </p:nvSpPr>
            <p:spPr>
              <a:xfrm>
                <a:off x="9073534" y="6328263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A29982-E304-59C6-EB5D-27D79C8A4AB0}"/>
                  </a:ext>
                </a:extLst>
              </p:cNvPr>
              <p:cNvSpPr txBox="1"/>
              <p:nvPr/>
            </p:nvSpPr>
            <p:spPr>
              <a:xfrm>
                <a:off x="714007" y="3607117"/>
                <a:ext cx="144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Employment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3C9B259-311A-6499-87BF-D62DCCDDB720}"/>
                </a:ext>
              </a:extLst>
            </p:cNvPr>
            <p:cNvSpPr txBox="1"/>
            <p:nvPr/>
          </p:nvSpPr>
          <p:spPr>
            <a:xfrm>
              <a:off x="4911006" y="6552367"/>
              <a:ext cx="2019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Min wage increase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83AC09-218B-90BC-C10A-08E339DE4BC0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flipV="1">
              <a:off x="5920674" y="3808766"/>
              <a:ext cx="6539" cy="2743601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B2AC77-6078-D53B-7584-9019F1DB9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190" y="3765254"/>
              <a:ext cx="6539" cy="274360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B77E075-1409-138A-4C57-5C47F210D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1696" y="3808766"/>
              <a:ext cx="6539" cy="274360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93100B-B866-3CAE-C5F9-BA4783B50C08}"/>
                </a:ext>
              </a:extLst>
            </p:cNvPr>
            <p:cNvSpPr txBox="1"/>
            <p:nvPr/>
          </p:nvSpPr>
          <p:spPr>
            <a:xfrm>
              <a:off x="3356088" y="6479358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7DCD624-4370-B014-E59A-BCEBC348F387}"/>
                </a:ext>
              </a:extLst>
            </p:cNvPr>
            <p:cNvSpPr txBox="1"/>
            <p:nvPr/>
          </p:nvSpPr>
          <p:spPr>
            <a:xfrm>
              <a:off x="7779618" y="6507499"/>
              <a:ext cx="66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509C096-FEF1-9529-AEB3-7A2847A6F539}"/>
              </a:ext>
            </a:extLst>
          </p:cNvPr>
          <p:cNvGrpSpPr/>
          <p:nvPr/>
        </p:nvGrpSpPr>
        <p:grpSpPr>
          <a:xfrm>
            <a:off x="1691723" y="5792883"/>
            <a:ext cx="8567457" cy="369332"/>
            <a:chOff x="1691723" y="5792883"/>
            <a:chExt cx="8567457" cy="369332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4DDE0DC-86DE-D4E7-E41D-EB923516F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5960758"/>
              <a:ext cx="8106530" cy="1537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532A2F2-0565-E10F-1B73-A1A29955E15C}"/>
                    </a:ext>
                  </a:extLst>
                </p:cNvPr>
                <p:cNvSpPr txBox="1"/>
                <p:nvPr/>
              </p:nvSpPr>
              <p:spPr>
                <a:xfrm>
                  <a:off x="1691723" y="5792883"/>
                  <a:ext cx="65630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532A2F2-0565-E10F-1B73-A1A29955E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723" y="5792883"/>
                  <a:ext cx="65630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F590792-FA9A-5769-05FC-64964E35E77A}"/>
              </a:ext>
            </a:extLst>
          </p:cNvPr>
          <p:cNvGrpSpPr/>
          <p:nvPr/>
        </p:nvGrpSpPr>
        <p:grpSpPr>
          <a:xfrm>
            <a:off x="1267508" y="5459746"/>
            <a:ext cx="9053243" cy="369332"/>
            <a:chOff x="1267508" y="5459746"/>
            <a:chExt cx="9053243" cy="36933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37BC83-ADCE-16DA-3C7A-2AC7AAD05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5584209"/>
              <a:ext cx="8168101" cy="3607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4684BB-997A-314B-4401-F908D7F7A305}"/>
                    </a:ext>
                  </a:extLst>
                </p:cNvPr>
                <p:cNvSpPr txBox="1"/>
                <p:nvPr/>
              </p:nvSpPr>
              <p:spPr>
                <a:xfrm>
                  <a:off x="1267508" y="5459746"/>
                  <a:ext cx="9428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4684BB-997A-314B-4401-F908D7F7A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508" y="5459746"/>
                  <a:ext cx="94283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DC53CF-DAEA-0621-D8DD-77937D9ADC64}"/>
              </a:ext>
            </a:extLst>
          </p:cNvPr>
          <p:cNvGrpSpPr/>
          <p:nvPr/>
        </p:nvGrpSpPr>
        <p:grpSpPr>
          <a:xfrm>
            <a:off x="956646" y="4959147"/>
            <a:ext cx="9364105" cy="369332"/>
            <a:chOff x="956646" y="4959147"/>
            <a:chExt cx="9364105" cy="36933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A9A86DA-C9B2-2F4C-45CB-E7CADA20E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6326" y="5133209"/>
              <a:ext cx="8134425" cy="138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A61A243-A067-016E-B122-3FCC07D02C0E}"/>
                    </a:ext>
                  </a:extLst>
                </p:cNvPr>
                <p:cNvSpPr txBox="1"/>
                <p:nvPr/>
              </p:nvSpPr>
              <p:spPr>
                <a:xfrm>
                  <a:off x="956646" y="4959147"/>
                  <a:ext cx="167870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A61A243-A067-016E-B122-3FCC07D02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46" y="4959147"/>
                  <a:ext cx="167870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912ACB-60B8-C5E9-A49A-3E28E6A9A584}"/>
              </a:ext>
            </a:extLst>
          </p:cNvPr>
          <p:cNvGrpSpPr/>
          <p:nvPr/>
        </p:nvGrpSpPr>
        <p:grpSpPr>
          <a:xfrm>
            <a:off x="-293502" y="4046086"/>
            <a:ext cx="10619171" cy="369332"/>
            <a:chOff x="-293502" y="4046086"/>
            <a:chExt cx="10619171" cy="3693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DD0AE4F-41B5-FE5C-741A-06FED03D0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568" y="4229011"/>
              <a:ext cx="8168101" cy="217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C6C60914-BFD5-27A0-8E4A-33953087C0F7}"/>
                    </a:ext>
                  </a:extLst>
                </p:cNvPr>
                <p:cNvSpPr txBox="1"/>
                <p:nvPr/>
              </p:nvSpPr>
              <p:spPr>
                <a:xfrm>
                  <a:off x="-293502" y="4046086"/>
                  <a:ext cx="243079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C6C60914-BFD5-27A0-8E4A-33953087C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3502" y="4046086"/>
                  <a:ext cx="2430799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r="-6218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369F07-F875-2CF8-0B43-47077B669B17}"/>
              </a:ext>
            </a:extLst>
          </p:cNvPr>
          <p:cNvSpPr/>
          <p:nvPr/>
        </p:nvSpPr>
        <p:spPr>
          <a:xfrm>
            <a:off x="3611637" y="4987130"/>
            <a:ext cx="308323" cy="3172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2350978-55AB-AF2A-6BAF-1F9321D298DB}"/>
              </a:ext>
            </a:extLst>
          </p:cNvPr>
          <p:cNvGrpSpPr/>
          <p:nvPr/>
        </p:nvGrpSpPr>
        <p:grpSpPr>
          <a:xfrm>
            <a:off x="661797" y="4580834"/>
            <a:ext cx="9658954" cy="369332"/>
            <a:chOff x="661797" y="4580834"/>
            <a:chExt cx="9658954" cy="36933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C22784F-C0C5-8F99-840F-30ABAD91D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4740284"/>
              <a:ext cx="8168101" cy="217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AF0E22F-F09E-890F-8AA1-06F4168B43D0}"/>
                    </a:ext>
                  </a:extLst>
                </p:cNvPr>
                <p:cNvSpPr txBox="1"/>
                <p:nvPr/>
              </p:nvSpPr>
              <p:spPr>
                <a:xfrm>
                  <a:off x="661797" y="4580834"/>
                  <a:ext cx="167870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AF0E22F-F09E-890F-8AA1-06F4168B4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797" y="4580834"/>
                  <a:ext cx="167870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 r="-752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4F55E23-F042-A534-1D05-2DAAE441D8AB}"/>
              </a:ext>
            </a:extLst>
          </p:cNvPr>
          <p:cNvGrpSpPr/>
          <p:nvPr/>
        </p:nvGrpSpPr>
        <p:grpSpPr>
          <a:xfrm>
            <a:off x="3934373" y="5445985"/>
            <a:ext cx="4338506" cy="530144"/>
            <a:chOff x="3934373" y="5445985"/>
            <a:chExt cx="4338506" cy="53014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A2EB1C8-E4A4-871F-84FB-B5C675D773D2}"/>
                </a:ext>
              </a:extLst>
            </p:cNvPr>
            <p:cNvSpPr/>
            <p:nvPr/>
          </p:nvSpPr>
          <p:spPr>
            <a:xfrm>
              <a:off x="7963590" y="5445985"/>
              <a:ext cx="309289" cy="3092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48B070A-7959-03E4-220A-D2BCD96DA927}"/>
                </a:ext>
              </a:extLst>
            </p:cNvPr>
            <p:cNvCxnSpPr>
              <a:stCxn id="90" idx="6"/>
              <a:endCxn id="103" idx="2"/>
            </p:cNvCxnSpPr>
            <p:nvPr/>
          </p:nvCxnSpPr>
          <p:spPr>
            <a:xfrm flipV="1">
              <a:off x="3934373" y="5600630"/>
              <a:ext cx="4029217" cy="375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E940057-77DD-C86B-481B-C0A80D8A6181}"/>
              </a:ext>
            </a:extLst>
          </p:cNvPr>
          <p:cNvGrpSpPr/>
          <p:nvPr/>
        </p:nvGrpSpPr>
        <p:grpSpPr>
          <a:xfrm>
            <a:off x="3919960" y="4072799"/>
            <a:ext cx="4345897" cy="1072952"/>
            <a:chOff x="3919960" y="4072799"/>
            <a:chExt cx="4345897" cy="107295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53D59D1-533D-BED4-BDBE-9AA69615B60A}"/>
                </a:ext>
              </a:extLst>
            </p:cNvPr>
            <p:cNvSpPr/>
            <p:nvPr/>
          </p:nvSpPr>
          <p:spPr>
            <a:xfrm>
              <a:off x="7957534" y="4072799"/>
              <a:ext cx="308323" cy="3172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F5BB74B-FD75-3B62-9254-6306FD04230D}"/>
                </a:ext>
              </a:extLst>
            </p:cNvPr>
            <p:cNvCxnSpPr>
              <a:cxnSpLocks/>
              <a:stCxn id="106" idx="3"/>
              <a:endCxn id="107" idx="1"/>
            </p:cNvCxnSpPr>
            <p:nvPr/>
          </p:nvCxnSpPr>
          <p:spPr>
            <a:xfrm flipV="1">
              <a:off x="3919960" y="4231420"/>
              <a:ext cx="4037574" cy="914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127D38F-4271-E98E-F59D-3354478D956C}"/>
              </a:ext>
            </a:extLst>
          </p:cNvPr>
          <p:cNvGrpSpPr/>
          <p:nvPr/>
        </p:nvGrpSpPr>
        <p:grpSpPr>
          <a:xfrm>
            <a:off x="10808029" y="3751468"/>
            <a:ext cx="712596" cy="827023"/>
            <a:chOff x="10808029" y="3751468"/>
            <a:chExt cx="712596" cy="8270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3F375AF-078D-194C-822F-BCE36F4FA179}"/>
                </a:ext>
              </a:extLst>
            </p:cNvPr>
            <p:cNvSpPr/>
            <p:nvPr/>
          </p:nvSpPr>
          <p:spPr>
            <a:xfrm>
              <a:off x="10808628" y="3801077"/>
              <a:ext cx="270114" cy="27011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899CD07-AB2B-B0F0-4F02-56C03550F604}"/>
                </a:ext>
              </a:extLst>
            </p:cNvPr>
            <p:cNvSpPr txBox="1"/>
            <p:nvPr/>
          </p:nvSpPr>
          <p:spPr>
            <a:xfrm>
              <a:off x="11078742" y="375146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NJ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89740F4-7377-17F4-AF9D-EC9A889E26E2}"/>
                </a:ext>
              </a:extLst>
            </p:cNvPr>
            <p:cNvSpPr/>
            <p:nvPr/>
          </p:nvSpPr>
          <p:spPr>
            <a:xfrm>
              <a:off x="10808029" y="4258774"/>
              <a:ext cx="270103" cy="270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12335C7-FE64-0C39-F350-30C000283E4E}"/>
                </a:ext>
              </a:extLst>
            </p:cNvPr>
            <p:cNvSpPr txBox="1"/>
            <p:nvPr/>
          </p:nvSpPr>
          <p:spPr>
            <a:xfrm>
              <a:off x="11078132" y="4209159"/>
              <a:ext cx="44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PA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CFABD6C6-9DAE-EAD5-8E07-C58DB20DF191}"/>
              </a:ext>
            </a:extLst>
          </p:cNvPr>
          <p:cNvSpPr/>
          <p:nvPr/>
        </p:nvSpPr>
        <p:spPr>
          <a:xfrm>
            <a:off x="3625084" y="5821484"/>
            <a:ext cx="309289" cy="309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C3D24C-405A-827E-8408-893B455850EF}"/>
              </a:ext>
            </a:extLst>
          </p:cNvPr>
          <p:cNvGrpSpPr/>
          <p:nvPr/>
        </p:nvGrpSpPr>
        <p:grpSpPr>
          <a:xfrm>
            <a:off x="3934373" y="4587711"/>
            <a:ext cx="5678690" cy="567072"/>
            <a:chOff x="3934373" y="4587711"/>
            <a:chExt cx="5678690" cy="5670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82C9329-8E75-DFCB-34E0-5F96105277AB}"/>
                </a:ext>
              </a:extLst>
            </p:cNvPr>
            <p:cNvGrpSpPr/>
            <p:nvPr/>
          </p:nvGrpSpPr>
          <p:grpSpPr>
            <a:xfrm>
              <a:off x="3934373" y="4587711"/>
              <a:ext cx="4338506" cy="567072"/>
              <a:chOff x="3934373" y="4587711"/>
              <a:chExt cx="4338506" cy="56707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8B1E8F3-015F-7A1D-1CDB-E3A8CA5FE93B}"/>
                  </a:ext>
                </a:extLst>
              </p:cNvPr>
              <p:cNvSpPr/>
              <p:nvPr/>
            </p:nvSpPr>
            <p:spPr>
              <a:xfrm>
                <a:off x="7964556" y="4587711"/>
                <a:ext cx="308323" cy="3172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E96822F-8225-8253-F26B-95795116D951}"/>
                  </a:ext>
                </a:extLst>
              </p:cNvPr>
              <p:cNvCxnSpPr/>
              <p:nvPr/>
            </p:nvCxnSpPr>
            <p:spPr>
              <a:xfrm flipV="1">
                <a:off x="3934373" y="4779284"/>
                <a:ext cx="4029217" cy="375499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74BFB1C-279C-132B-BE45-B61963B5B59A}"/>
                </a:ext>
              </a:extLst>
            </p:cNvPr>
            <p:cNvSpPr txBox="1"/>
            <p:nvPr/>
          </p:nvSpPr>
          <p:spPr>
            <a:xfrm>
              <a:off x="8228132" y="4716877"/>
              <a:ext cx="1384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Counterfactual NJ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5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2" grpId="0"/>
      <p:bldP spid="106" grpId="0" animBg="1"/>
      <p:bldP spid="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3B57-ECEF-0ABE-350F-19C07DC5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3" y="-63924"/>
            <a:ext cx="10515600" cy="1325563"/>
          </a:xfrm>
        </p:spPr>
        <p:txBody>
          <a:bodyPr/>
          <a:lstStyle/>
          <a:p>
            <a:r>
              <a:rPr lang="en-US" dirty="0"/>
              <a:t>More generally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C9242-7693-76E6-ECAB-8AEFD069A2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360119"/>
                <a:ext cx="10515600" cy="863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bg2">
                        <a:lumMod val="75000"/>
                      </a:schemeClr>
                    </a:solidFill>
                  </a:rPr>
                  <a:t>+ noise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EC9242-7693-76E6-ECAB-8AEFD069A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360119"/>
                <a:ext cx="10515600" cy="863335"/>
              </a:xfrm>
              <a:blipFill>
                <a:blip r:embed="rId3"/>
                <a:stretch>
                  <a:fillRect l="-603" t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C520E0D-E311-B01B-4C0E-EBED02EBB733}"/>
              </a:ext>
            </a:extLst>
          </p:cNvPr>
          <p:cNvGrpSpPr/>
          <p:nvPr/>
        </p:nvGrpSpPr>
        <p:grpSpPr>
          <a:xfrm>
            <a:off x="1763944" y="1977577"/>
            <a:ext cx="2188197" cy="1641306"/>
            <a:chOff x="1763944" y="1977577"/>
            <a:chExt cx="2188197" cy="164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610B8-4A57-69A3-8D74-BF28A4D383BE}"/>
                    </a:ext>
                  </a:extLst>
                </p:cNvPr>
                <p:cNvSpPr txBox="1"/>
                <p:nvPr/>
              </p:nvSpPr>
              <p:spPr>
                <a:xfrm>
                  <a:off x="1763944" y="2295444"/>
                  <a:ext cx="2188197" cy="132343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accent5"/>
                      </a:solidFill>
                    </a:rPr>
                    <a:t>Outcome</a:t>
                  </a:r>
                  <a:r>
                    <a:rPr lang="en-US" sz="2000" dirty="0">
                      <a:solidFill>
                        <a:schemeClr val="accent5"/>
                      </a:solidFill>
                    </a:rPr>
                    <a:t> for a particular </a:t>
                  </a:r>
                  <a:r>
                    <a:rPr lang="en-US" sz="2000" b="1" dirty="0">
                      <a:solidFill>
                        <a:schemeClr val="accent5"/>
                      </a:solidFill>
                    </a:rPr>
                    <a:t>unit</a:t>
                  </a:r>
                  <a:r>
                    <a:rPr lang="en-US" sz="2000" dirty="0">
                      <a:solidFill>
                        <a:schemeClr val="accent5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dirty="0">
                      <a:solidFill>
                        <a:schemeClr val="accent5"/>
                      </a:solidFill>
                    </a:rPr>
                    <a:t> and particular time period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610B8-4A57-69A3-8D74-BF28A4D38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944" y="2295444"/>
                  <a:ext cx="2188197" cy="1323439"/>
                </a:xfrm>
                <a:prstGeom prst="rect">
                  <a:avLst/>
                </a:prstGeom>
                <a:blipFill>
                  <a:blip r:embed="rId4"/>
                  <a:stretch>
                    <a:fillRect t="-1887"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1F655A-1C0C-60CC-2BF6-6C681294C038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2774613" y="1977577"/>
              <a:ext cx="83430" cy="31786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52E18A8-F79B-3E2A-48BD-D873258890E5}"/>
              </a:ext>
            </a:extLst>
          </p:cNvPr>
          <p:cNvSpPr/>
          <p:nvPr/>
        </p:nvSpPr>
        <p:spPr>
          <a:xfrm>
            <a:off x="10259180" y="5976129"/>
            <a:ext cx="2144214" cy="107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45CE656-201E-7849-FCFC-349904EA99F4}"/>
              </a:ext>
            </a:extLst>
          </p:cNvPr>
          <p:cNvGrpSpPr/>
          <p:nvPr/>
        </p:nvGrpSpPr>
        <p:grpSpPr>
          <a:xfrm>
            <a:off x="4105226" y="1949959"/>
            <a:ext cx="1821987" cy="1786817"/>
            <a:chOff x="4105226" y="1949959"/>
            <a:chExt cx="1821987" cy="1786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19B872-1B0B-CA47-E6CC-7312C3DACC12}"/>
                    </a:ext>
                  </a:extLst>
                </p:cNvPr>
                <p:cNvSpPr txBox="1"/>
                <p:nvPr/>
              </p:nvSpPr>
              <p:spPr>
                <a:xfrm>
                  <a:off x="4105226" y="2413337"/>
                  <a:ext cx="1821987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Indicator for whether the </a:t>
                  </a:r>
                  <a:r>
                    <a:rPr lang="en-US" sz="2000" b="1" dirty="0">
                      <a:solidFill>
                        <a:schemeClr val="accent6"/>
                      </a:solidFill>
                    </a:rPr>
                    <a:t>unit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is </a:t>
                  </a:r>
                  <a:r>
                    <a:rPr lang="en-US" sz="2000" b="1" dirty="0">
                      <a:solidFill>
                        <a:schemeClr val="accent6"/>
                      </a:solidFill>
                    </a:rPr>
                    <a:t>treated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19B872-1B0B-CA47-E6CC-7312C3DAC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26" y="2413337"/>
                  <a:ext cx="1821987" cy="1323439"/>
                </a:xfrm>
                <a:prstGeom prst="rect">
                  <a:avLst/>
                </a:prstGeom>
                <a:blipFill>
                  <a:blip r:embed="rId5"/>
                  <a:stretch>
                    <a:fillRect t="-2857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B073BC-EFC0-854B-0DA2-EABD9325231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5016220" y="1949959"/>
              <a:ext cx="205886" cy="46337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21D1069-20B3-6677-D7DE-CD61F5483F20}"/>
              </a:ext>
            </a:extLst>
          </p:cNvPr>
          <p:cNvGrpSpPr/>
          <p:nvPr/>
        </p:nvGrpSpPr>
        <p:grpSpPr>
          <a:xfrm>
            <a:off x="5927213" y="1909509"/>
            <a:ext cx="2085366" cy="1709374"/>
            <a:chOff x="5927213" y="1909509"/>
            <a:chExt cx="2085366" cy="1709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830E80-25DA-A54F-C8D3-E65D36ACEAD1}"/>
                    </a:ext>
                  </a:extLst>
                </p:cNvPr>
                <p:cNvSpPr txBox="1"/>
                <p:nvPr/>
              </p:nvSpPr>
              <p:spPr>
                <a:xfrm>
                  <a:off x="5927213" y="2295444"/>
                  <a:ext cx="2085366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Indicator for whether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is after the </a:t>
                  </a:r>
                  <a:r>
                    <a:rPr lang="en-US" sz="2000" b="1" dirty="0">
                      <a:solidFill>
                        <a:schemeClr val="accent6"/>
                      </a:solidFill>
                    </a:rPr>
                    <a:t>treatment</a:t>
                  </a:r>
                  <a:r>
                    <a:rPr lang="en-US" sz="2000" dirty="0">
                      <a:solidFill>
                        <a:schemeClr val="accent6"/>
                      </a:solidFill>
                    </a:rPr>
                    <a:t> kicks in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830E80-25DA-A54F-C8D3-E65D36ACE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213" y="2295444"/>
                  <a:ext cx="2085366" cy="1323439"/>
                </a:xfrm>
                <a:prstGeom prst="rect">
                  <a:avLst/>
                </a:prstGeom>
                <a:blipFill>
                  <a:blip r:embed="rId6"/>
                  <a:stretch>
                    <a:fillRect l="-1818" t="-1887" r="-4848" b="-66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9B2169-92EB-99D6-6486-EABA4F2415DC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6875271" y="1909509"/>
              <a:ext cx="94625" cy="38593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F69F310-A3FD-F3C4-9FCE-5E4B1A086473}"/>
              </a:ext>
            </a:extLst>
          </p:cNvPr>
          <p:cNvSpPr txBox="1"/>
          <p:nvPr/>
        </p:nvSpPr>
        <p:spPr>
          <a:xfrm>
            <a:off x="7846567" y="1977577"/>
            <a:ext cx="20853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Interaction term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F2CC02-B80C-3A57-8D61-E388E8FFDCC7}"/>
              </a:ext>
            </a:extLst>
          </p:cNvPr>
          <p:cNvGrpSpPr/>
          <p:nvPr/>
        </p:nvGrpSpPr>
        <p:grpSpPr>
          <a:xfrm>
            <a:off x="1039929" y="3607117"/>
            <a:ext cx="9219251" cy="3314582"/>
            <a:chOff x="1039929" y="3607117"/>
            <a:chExt cx="9219251" cy="331458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E138606-1B2B-5B08-A9FC-AFB89149CDBF}"/>
                </a:ext>
              </a:extLst>
            </p:cNvPr>
            <p:cNvGrpSpPr/>
            <p:nvPr/>
          </p:nvGrpSpPr>
          <p:grpSpPr>
            <a:xfrm>
              <a:off x="1039929" y="3607117"/>
              <a:ext cx="9219251" cy="3090478"/>
              <a:chOff x="1039929" y="3607117"/>
              <a:chExt cx="9219251" cy="3090478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E367974-38B4-02AD-178B-AC28AFE2254F}"/>
                  </a:ext>
                </a:extLst>
              </p:cNvPr>
              <p:cNvCxnSpPr/>
              <p:nvPr/>
            </p:nvCxnSpPr>
            <p:spPr>
              <a:xfrm>
                <a:off x="2152650" y="6300593"/>
                <a:ext cx="81065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1A5658F-125A-8FE2-46C8-B126A3B9A3B3}"/>
                  </a:ext>
                </a:extLst>
              </p:cNvPr>
              <p:cNvCxnSpPr>
                <a:cxnSpLocks/>
                <a:endCxn id="74" idx="3"/>
              </p:cNvCxnSpPr>
              <p:nvPr/>
            </p:nvCxnSpPr>
            <p:spPr>
              <a:xfrm flipV="1">
                <a:off x="2152650" y="3791783"/>
                <a:ext cx="10152" cy="2508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268F00-97FA-81BA-B16A-B359307D776F}"/>
                  </a:ext>
                </a:extLst>
              </p:cNvPr>
              <p:cNvSpPr txBox="1"/>
              <p:nvPr/>
            </p:nvSpPr>
            <p:spPr>
              <a:xfrm>
                <a:off x="9073534" y="6328263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A29982-E304-59C6-EB5D-27D79C8A4AB0}"/>
                  </a:ext>
                </a:extLst>
              </p:cNvPr>
              <p:cNvSpPr txBox="1"/>
              <p:nvPr/>
            </p:nvSpPr>
            <p:spPr>
              <a:xfrm>
                <a:off x="1039929" y="3607117"/>
                <a:ext cx="1122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1"/>
                    </a:solidFill>
                  </a:rPr>
                  <a:t>Outcome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3C9B259-311A-6499-87BF-D62DCCDDB720}"/>
                </a:ext>
              </a:extLst>
            </p:cNvPr>
            <p:cNvSpPr txBox="1"/>
            <p:nvPr/>
          </p:nvSpPr>
          <p:spPr>
            <a:xfrm>
              <a:off x="5321569" y="6552367"/>
              <a:ext cx="1198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Treatment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83AC09-218B-90BC-C10A-08E339DE4BC0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flipV="1">
              <a:off x="5920676" y="3808766"/>
              <a:ext cx="6537" cy="2743601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B2AC77-6078-D53B-7584-9019F1DB9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190" y="3765254"/>
              <a:ext cx="6539" cy="274360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B77E075-1409-138A-4C57-5C47F210D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1696" y="3808766"/>
              <a:ext cx="6539" cy="274360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93100B-B866-3CAE-C5F9-BA4783B50C08}"/>
                </a:ext>
              </a:extLst>
            </p:cNvPr>
            <p:cNvSpPr txBox="1"/>
            <p:nvPr/>
          </p:nvSpPr>
          <p:spPr>
            <a:xfrm>
              <a:off x="3356088" y="6479358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Before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7DCD624-4370-B014-E59A-BCEBC348F387}"/>
                </a:ext>
              </a:extLst>
            </p:cNvPr>
            <p:cNvSpPr txBox="1"/>
            <p:nvPr/>
          </p:nvSpPr>
          <p:spPr>
            <a:xfrm>
              <a:off x="7779618" y="6507499"/>
              <a:ext cx="66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After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509C096-FEF1-9529-AEB3-7A2847A6F539}"/>
              </a:ext>
            </a:extLst>
          </p:cNvPr>
          <p:cNvGrpSpPr/>
          <p:nvPr/>
        </p:nvGrpSpPr>
        <p:grpSpPr>
          <a:xfrm>
            <a:off x="1691723" y="5792883"/>
            <a:ext cx="8567457" cy="369332"/>
            <a:chOff x="1691723" y="5792883"/>
            <a:chExt cx="8567457" cy="369332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4DDE0DC-86DE-D4E7-E41D-EB923516F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5960758"/>
              <a:ext cx="8106530" cy="1537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532A2F2-0565-E10F-1B73-A1A29955E15C}"/>
                    </a:ext>
                  </a:extLst>
                </p:cNvPr>
                <p:cNvSpPr txBox="1"/>
                <p:nvPr/>
              </p:nvSpPr>
              <p:spPr>
                <a:xfrm>
                  <a:off x="1691723" y="5792883"/>
                  <a:ext cx="65630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532A2F2-0565-E10F-1B73-A1A29955E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723" y="5792883"/>
                  <a:ext cx="65630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F590792-FA9A-5769-05FC-64964E35E77A}"/>
              </a:ext>
            </a:extLst>
          </p:cNvPr>
          <p:cNvGrpSpPr/>
          <p:nvPr/>
        </p:nvGrpSpPr>
        <p:grpSpPr>
          <a:xfrm>
            <a:off x="1267508" y="5459746"/>
            <a:ext cx="9053243" cy="369332"/>
            <a:chOff x="1267508" y="5459746"/>
            <a:chExt cx="9053243" cy="36933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37BC83-ADCE-16DA-3C7A-2AC7AAD05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5584209"/>
              <a:ext cx="8168101" cy="3607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4684BB-997A-314B-4401-F908D7F7A305}"/>
                    </a:ext>
                  </a:extLst>
                </p:cNvPr>
                <p:cNvSpPr txBox="1"/>
                <p:nvPr/>
              </p:nvSpPr>
              <p:spPr>
                <a:xfrm>
                  <a:off x="1267508" y="5459746"/>
                  <a:ext cx="9428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4684BB-997A-314B-4401-F908D7F7A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508" y="5459746"/>
                  <a:ext cx="94283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DC53CF-DAEA-0621-D8DD-77937D9ADC64}"/>
              </a:ext>
            </a:extLst>
          </p:cNvPr>
          <p:cNvGrpSpPr/>
          <p:nvPr/>
        </p:nvGrpSpPr>
        <p:grpSpPr>
          <a:xfrm>
            <a:off x="956646" y="4959147"/>
            <a:ext cx="9364105" cy="369332"/>
            <a:chOff x="956646" y="4959147"/>
            <a:chExt cx="9364105" cy="36933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A9A86DA-C9B2-2F4C-45CB-E7CADA20E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6326" y="5133209"/>
              <a:ext cx="8134425" cy="138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A61A243-A067-016E-B122-3FCC07D02C0E}"/>
                    </a:ext>
                  </a:extLst>
                </p:cNvPr>
                <p:cNvSpPr txBox="1"/>
                <p:nvPr/>
              </p:nvSpPr>
              <p:spPr>
                <a:xfrm>
                  <a:off x="956646" y="4959147"/>
                  <a:ext cx="167870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A61A243-A067-016E-B122-3FCC07D02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46" y="4959147"/>
                  <a:ext cx="167870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912ACB-60B8-C5E9-A49A-3E28E6A9A584}"/>
              </a:ext>
            </a:extLst>
          </p:cNvPr>
          <p:cNvGrpSpPr/>
          <p:nvPr/>
        </p:nvGrpSpPr>
        <p:grpSpPr>
          <a:xfrm>
            <a:off x="-293502" y="4046086"/>
            <a:ext cx="10619171" cy="369332"/>
            <a:chOff x="-293502" y="4046086"/>
            <a:chExt cx="10619171" cy="3693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DD0AE4F-41B5-FE5C-741A-06FED03D0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568" y="4229011"/>
              <a:ext cx="8168101" cy="217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C6C60914-BFD5-27A0-8E4A-33953087C0F7}"/>
                    </a:ext>
                  </a:extLst>
                </p:cNvPr>
                <p:cNvSpPr txBox="1"/>
                <p:nvPr/>
              </p:nvSpPr>
              <p:spPr>
                <a:xfrm>
                  <a:off x="-293502" y="4046086"/>
                  <a:ext cx="243079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C6C60914-BFD5-27A0-8E4A-33953087C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3502" y="4046086"/>
                  <a:ext cx="2430799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r="-6218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369F07-F875-2CF8-0B43-47077B669B17}"/>
              </a:ext>
            </a:extLst>
          </p:cNvPr>
          <p:cNvSpPr/>
          <p:nvPr/>
        </p:nvSpPr>
        <p:spPr>
          <a:xfrm>
            <a:off x="3611637" y="4987130"/>
            <a:ext cx="308323" cy="3172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2350978-55AB-AF2A-6BAF-1F9321D298DB}"/>
              </a:ext>
            </a:extLst>
          </p:cNvPr>
          <p:cNvGrpSpPr/>
          <p:nvPr/>
        </p:nvGrpSpPr>
        <p:grpSpPr>
          <a:xfrm>
            <a:off x="661797" y="4580834"/>
            <a:ext cx="9658954" cy="369332"/>
            <a:chOff x="661797" y="4580834"/>
            <a:chExt cx="9658954" cy="36933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C22784F-C0C5-8F99-840F-30ABAD91D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2650" y="4740284"/>
              <a:ext cx="8168101" cy="217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AF0E22F-F09E-890F-8AA1-06F4168B43D0}"/>
                    </a:ext>
                  </a:extLst>
                </p:cNvPr>
                <p:cNvSpPr txBox="1"/>
                <p:nvPr/>
              </p:nvSpPr>
              <p:spPr>
                <a:xfrm>
                  <a:off x="661797" y="4580834"/>
                  <a:ext cx="167870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AF0E22F-F09E-890F-8AA1-06F4168B4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797" y="4580834"/>
                  <a:ext cx="167870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 r="-752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4F55E23-F042-A534-1D05-2DAAE441D8AB}"/>
              </a:ext>
            </a:extLst>
          </p:cNvPr>
          <p:cNvGrpSpPr/>
          <p:nvPr/>
        </p:nvGrpSpPr>
        <p:grpSpPr>
          <a:xfrm>
            <a:off x="3934373" y="5445985"/>
            <a:ext cx="4338506" cy="530144"/>
            <a:chOff x="3934373" y="5445985"/>
            <a:chExt cx="4338506" cy="53014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A2EB1C8-E4A4-871F-84FB-B5C675D773D2}"/>
                </a:ext>
              </a:extLst>
            </p:cNvPr>
            <p:cNvSpPr/>
            <p:nvPr/>
          </p:nvSpPr>
          <p:spPr>
            <a:xfrm>
              <a:off x="7963590" y="5445985"/>
              <a:ext cx="309289" cy="3092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48B070A-7959-03E4-220A-D2BCD96DA927}"/>
                </a:ext>
              </a:extLst>
            </p:cNvPr>
            <p:cNvCxnSpPr>
              <a:stCxn id="90" idx="6"/>
              <a:endCxn id="103" idx="2"/>
            </p:cNvCxnSpPr>
            <p:nvPr/>
          </p:nvCxnSpPr>
          <p:spPr>
            <a:xfrm flipV="1">
              <a:off x="3934373" y="5600630"/>
              <a:ext cx="4029217" cy="375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E940057-77DD-C86B-481B-C0A80D8A6181}"/>
              </a:ext>
            </a:extLst>
          </p:cNvPr>
          <p:cNvGrpSpPr/>
          <p:nvPr/>
        </p:nvGrpSpPr>
        <p:grpSpPr>
          <a:xfrm>
            <a:off x="3919960" y="4072799"/>
            <a:ext cx="4345897" cy="1072952"/>
            <a:chOff x="3919960" y="4072799"/>
            <a:chExt cx="4345897" cy="107295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53D59D1-533D-BED4-BDBE-9AA69615B60A}"/>
                </a:ext>
              </a:extLst>
            </p:cNvPr>
            <p:cNvSpPr/>
            <p:nvPr/>
          </p:nvSpPr>
          <p:spPr>
            <a:xfrm>
              <a:off x="7957534" y="4072799"/>
              <a:ext cx="308323" cy="3172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F5BB74B-FD75-3B62-9254-6306FD04230D}"/>
                </a:ext>
              </a:extLst>
            </p:cNvPr>
            <p:cNvCxnSpPr>
              <a:cxnSpLocks/>
              <a:stCxn id="106" idx="3"/>
              <a:endCxn id="107" idx="1"/>
            </p:cNvCxnSpPr>
            <p:nvPr/>
          </p:nvCxnSpPr>
          <p:spPr>
            <a:xfrm flipV="1">
              <a:off x="3919960" y="4231420"/>
              <a:ext cx="4037574" cy="914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127D38F-4271-E98E-F59D-3354478D956C}"/>
              </a:ext>
            </a:extLst>
          </p:cNvPr>
          <p:cNvGrpSpPr/>
          <p:nvPr/>
        </p:nvGrpSpPr>
        <p:grpSpPr>
          <a:xfrm>
            <a:off x="10808029" y="3751468"/>
            <a:ext cx="1456710" cy="827023"/>
            <a:chOff x="10808029" y="3751468"/>
            <a:chExt cx="1456710" cy="8270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3F375AF-078D-194C-822F-BCE36F4FA179}"/>
                </a:ext>
              </a:extLst>
            </p:cNvPr>
            <p:cNvSpPr/>
            <p:nvPr/>
          </p:nvSpPr>
          <p:spPr>
            <a:xfrm>
              <a:off x="10808628" y="3801077"/>
              <a:ext cx="270114" cy="27011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899CD07-AB2B-B0F0-4F02-56C03550F604}"/>
                </a:ext>
              </a:extLst>
            </p:cNvPr>
            <p:cNvSpPr txBox="1"/>
            <p:nvPr/>
          </p:nvSpPr>
          <p:spPr>
            <a:xfrm>
              <a:off x="11078742" y="3751468"/>
              <a:ext cx="927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Treated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89740F4-7377-17F4-AF9D-EC9A889E26E2}"/>
                </a:ext>
              </a:extLst>
            </p:cNvPr>
            <p:cNvSpPr/>
            <p:nvPr/>
          </p:nvSpPr>
          <p:spPr>
            <a:xfrm>
              <a:off x="10808029" y="4258774"/>
              <a:ext cx="270103" cy="2701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12335C7-FE64-0C39-F350-30C000283E4E}"/>
                </a:ext>
              </a:extLst>
            </p:cNvPr>
            <p:cNvSpPr txBox="1"/>
            <p:nvPr/>
          </p:nvSpPr>
          <p:spPr>
            <a:xfrm>
              <a:off x="11078132" y="4209159"/>
              <a:ext cx="1186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Untreated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CFABD6C6-9DAE-EAD5-8E07-C58DB20DF191}"/>
              </a:ext>
            </a:extLst>
          </p:cNvPr>
          <p:cNvSpPr/>
          <p:nvPr/>
        </p:nvSpPr>
        <p:spPr>
          <a:xfrm>
            <a:off x="3625084" y="5821484"/>
            <a:ext cx="309289" cy="309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C3D24C-405A-827E-8408-893B455850EF}"/>
              </a:ext>
            </a:extLst>
          </p:cNvPr>
          <p:cNvGrpSpPr/>
          <p:nvPr/>
        </p:nvGrpSpPr>
        <p:grpSpPr>
          <a:xfrm>
            <a:off x="3934373" y="4587711"/>
            <a:ext cx="5486330" cy="567072"/>
            <a:chOff x="3934373" y="4587711"/>
            <a:chExt cx="5486330" cy="5670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82C9329-8E75-DFCB-34E0-5F96105277AB}"/>
                </a:ext>
              </a:extLst>
            </p:cNvPr>
            <p:cNvGrpSpPr/>
            <p:nvPr/>
          </p:nvGrpSpPr>
          <p:grpSpPr>
            <a:xfrm>
              <a:off x="3934373" y="4587711"/>
              <a:ext cx="4338506" cy="567072"/>
              <a:chOff x="3934373" y="4587711"/>
              <a:chExt cx="4338506" cy="56707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8B1E8F3-015F-7A1D-1CDB-E3A8CA5FE93B}"/>
                  </a:ext>
                </a:extLst>
              </p:cNvPr>
              <p:cNvSpPr/>
              <p:nvPr/>
            </p:nvSpPr>
            <p:spPr>
              <a:xfrm>
                <a:off x="7964556" y="4587711"/>
                <a:ext cx="308323" cy="3172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E96822F-8225-8253-F26B-95795116D951}"/>
                  </a:ext>
                </a:extLst>
              </p:cNvPr>
              <p:cNvCxnSpPr/>
              <p:nvPr/>
            </p:nvCxnSpPr>
            <p:spPr>
              <a:xfrm flipV="1">
                <a:off x="3934373" y="4779284"/>
                <a:ext cx="4029217" cy="375499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74BFB1C-279C-132B-BE45-B61963B5B59A}"/>
                </a:ext>
              </a:extLst>
            </p:cNvPr>
            <p:cNvSpPr txBox="1"/>
            <p:nvPr/>
          </p:nvSpPr>
          <p:spPr>
            <a:xfrm>
              <a:off x="8228132" y="4716877"/>
              <a:ext cx="1192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Counterfactual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91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7A65-1F63-4DCF-82D1-A6CEBD4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br>
              <a:rPr lang="en-US" dirty="0"/>
            </a:br>
            <a:r>
              <a:rPr lang="en-US" dirty="0"/>
              <a:t>Panel data and what we want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8C74-D693-9714-A1A5-DDD8F8F6F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5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5606-01F6-0A34-864E-7EC95777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do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9798-02AF-CFDE-D5C8-07BAB480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more flexible!  Now we can…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Work with data for more than two periods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Control for things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Pre-treatment trends, other parameters, 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Work with multiple units with staggered rollout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Work with continuous treatments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E.g., the value of the minimum wage as it changes over time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Generalize the “parallel trends” assumption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F144E-1E27-E22E-133E-F50E6526DDD5}"/>
              </a:ext>
            </a:extLst>
          </p:cNvPr>
          <p:cNvSpPr txBox="1"/>
          <p:nvPr/>
        </p:nvSpPr>
        <p:spPr>
          <a:xfrm rot="966757">
            <a:off x="8128163" y="2199521"/>
            <a:ext cx="317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We’ll briefly mention the first few of these…</a:t>
            </a:r>
          </a:p>
        </p:txBody>
      </p:sp>
    </p:spTree>
    <p:extLst>
      <p:ext uri="{BB962C8B-B14F-4D97-AF65-F5344CB8AC3E}">
        <p14:creationId xmlns:p14="http://schemas.microsoft.com/office/powerpoint/2010/main" val="228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B8C1-852F-3059-6D69-75662EE3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329"/>
            <a:ext cx="10515600" cy="1325563"/>
          </a:xfrm>
        </p:spPr>
        <p:txBody>
          <a:bodyPr/>
          <a:lstStyle/>
          <a:p>
            <a:r>
              <a:rPr lang="en-US" dirty="0"/>
              <a:t>Data for more than two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2774-D40E-50B4-3F06-7673B0E0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058"/>
            <a:ext cx="10515600" cy="4351338"/>
          </a:xfrm>
        </p:spPr>
        <p:txBody>
          <a:bodyPr/>
          <a:lstStyle/>
          <a:p>
            <a:r>
              <a:rPr lang="en-US" dirty="0"/>
              <a:t>E.g., from [Card and Krueger, 2000]: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57FA1-D62F-85B9-03F5-711520CB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96" y="1825625"/>
            <a:ext cx="7772400" cy="500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B01E0-6696-2042-D275-7B5EB42D3486}"/>
              </a:ext>
            </a:extLst>
          </p:cNvPr>
          <p:cNvSpPr txBox="1"/>
          <p:nvPr/>
        </p:nvSpPr>
        <p:spPr>
          <a:xfrm>
            <a:off x="9038968" y="686276"/>
            <a:ext cx="3138616" cy="121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1996 there was a federal minimum wage increase which caused PA to raise the min wage but not NJ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D4D09C2-0A7F-CDAE-A7DB-2663AA6B681D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8464378" y="1292438"/>
            <a:ext cx="574590" cy="67228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62844B-9072-FA6A-8198-37EE9721BD05}"/>
              </a:ext>
            </a:extLst>
          </p:cNvPr>
          <p:cNvCxnSpPr/>
          <p:nvPr/>
        </p:nvCxnSpPr>
        <p:spPr>
          <a:xfrm>
            <a:off x="3202461" y="4934685"/>
            <a:ext cx="899983" cy="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BE49B2-56E0-8B7B-A2B7-2A6E0C1CD20E}"/>
              </a:ext>
            </a:extLst>
          </p:cNvPr>
          <p:cNvSpPr txBox="1"/>
          <p:nvPr/>
        </p:nvSpPr>
        <p:spPr>
          <a:xfrm>
            <a:off x="3071684" y="4974302"/>
            <a:ext cx="1112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Original paper’s data</a:t>
            </a:r>
          </a:p>
        </p:txBody>
      </p:sp>
    </p:spTree>
    <p:extLst>
      <p:ext uri="{BB962C8B-B14F-4D97-AF65-F5344CB8AC3E}">
        <p14:creationId xmlns:p14="http://schemas.microsoft.com/office/powerpoint/2010/main" val="3704426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BEB9-2841-966E-AB92-882EBC9A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05"/>
            <a:ext cx="10515600" cy="1325563"/>
          </a:xfrm>
        </p:spPr>
        <p:txBody>
          <a:bodyPr/>
          <a:lstStyle/>
          <a:p>
            <a:r>
              <a:rPr lang="en-US" dirty="0"/>
              <a:t>We can do the same regression!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0FE21A-8745-E38D-1623-57B67D0CB552}"/>
              </a:ext>
            </a:extLst>
          </p:cNvPr>
          <p:cNvGrpSpPr/>
          <p:nvPr/>
        </p:nvGrpSpPr>
        <p:grpSpPr>
          <a:xfrm>
            <a:off x="620937" y="1360119"/>
            <a:ext cx="10904306" cy="2376657"/>
            <a:chOff x="620937" y="1360119"/>
            <a:chExt cx="10904306" cy="23766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DB91A312-A0CA-3684-0CA1-F8FF2075B3C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9643" y="1360119"/>
                  <a:ext cx="10515600" cy="8633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>
                      <a:solidFill>
                        <a:schemeClr val="bg2">
                          <a:lumMod val="75000"/>
                        </a:schemeClr>
                      </a:solidFill>
                    </a:rPr>
                    <a:t>+ noise</a:t>
                  </a:r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DB91A312-A0CA-3684-0CA1-F8FF2075B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43" y="1360119"/>
                  <a:ext cx="10515600" cy="863335"/>
                </a:xfrm>
                <a:prstGeom prst="rect">
                  <a:avLst/>
                </a:prstGeom>
                <a:blipFill>
                  <a:blip r:embed="rId3"/>
                  <a:stretch>
                    <a:fillRect l="-603" t="-18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0FF90B-7C9D-A954-22C6-1E396E07265D}"/>
                </a:ext>
              </a:extLst>
            </p:cNvPr>
            <p:cNvGrpSpPr/>
            <p:nvPr/>
          </p:nvGrpSpPr>
          <p:grpSpPr>
            <a:xfrm>
              <a:off x="620937" y="1977577"/>
              <a:ext cx="2188197" cy="1641306"/>
              <a:chOff x="1763944" y="1977577"/>
              <a:chExt cx="2188197" cy="164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741B32A-DE37-828F-FB7A-D06A408A5C0A}"/>
                      </a:ext>
                    </a:extLst>
                  </p:cNvPr>
                  <p:cNvSpPr txBox="1"/>
                  <p:nvPr/>
                </p:nvSpPr>
                <p:spPr>
                  <a:xfrm>
                    <a:off x="1763944" y="2295444"/>
                    <a:ext cx="2188197" cy="1323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accent5"/>
                        </a:solidFill>
                      </a:rPr>
                      <a:t>Outcome</a:t>
                    </a:r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for a particular </a:t>
                    </a:r>
                    <a:r>
                      <a:rPr lang="en-US" sz="2000" b="1" dirty="0">
                        <a:solidFill>
                          <a:schemeClr val="accent5"/>
                        </a:solidFill>
                      </a:rPr>
                      <a:t>unit</a:t>
                    </a:r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and particular time period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endParaRPr lang="en-US" sz="200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741B32A-DE37-828F-FB7A-D06A408A5C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944" y="2295444"/>
                    <a:ext cx="2188197" cy="13234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887"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96ACE07-06AD-0EF4-5360-272DFD6E22AA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H="1" flipV="1">
                <a:off x="2774613" y="1977577"/>
                <a:ext cx="83430" cy="317867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0BFE9F-3D99-3170-17D4-E1B868245EE4}"/>
                </a:ext>
              </a:extLst>
            </p:cNvPr>
            <p:cNvGrpSpPr/>
            <p:nvPr/>
          </p:nvGrpSpPr>
          <p:grpSpPr>
            <a:xfrm>
              <a:off x="2962219" y="1949959"/>
              <a:ext cx="1821987" cy="1786817"/>
              <a:chOff x="4105226" y="1949959"/>
              <a:chExt cx="1821987" cy="1786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299D9F1-F652-6286-B81F-84C766AB0842}"/>
                      </a:ext>
                    </a:extLst>
                  </p:cNvPr>
                  <p:cNvSpPr txBox="1"/>
                  <p:nvPr/>
                </p:nvSpPr>
                <p:spPr>
                  <a:xfrm>
                    <a:off x="4105226" y="2413337"/>
                    <a:ext cx="1821987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Indicator for whether the </a:t>
                    </a:r>
                    <a:r>
                      <a:rPr lang="en-US" sz="2000" b="1" dirty="0">
                        <a:solidFill>
                          <a:schemeClr val="accent6"/>
                        </a:solidFill>
                      </a:rPr>
                      <a:t>unit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 is </a:t>
                    </a:r>
                    <a:r>
                      <a:rPr lang="en-US" sz="2000" b="1" dirty="0">
                        <a:solidFill>
                          <a:schemeClr val="accent6"/>
                        </a:solidFill>
                      </a:rPr>
                      <a:t>treated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299D9F1-F652-6286-B81F-84C766AB08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5226" y="2413337"/>
                    <a:ext cx="1821987" cy="13234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857"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31BF13A-A9B3-0BDB-0E2A-41B59D6D5664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5016220" y="1949959"/>
                <a:ext cx="205886" cy="46337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BC4376-D1F2-226C-1367-B201FD956EF3}"/>
                </a:ext>
              </a:extLst>
            </p:cNvPr>
            <p:cNvGrpSpPr/>
            <p:nvPr/>
          </p:nvGrpSpPr>
          <p:grpSpPr>
            <a:xfrm>
              <a:off x="4784206" y="1909509"/>
              <a:ext cx="2085366" cy="1709374"/>
              <a:chOff x="5927213" y="1909509"/>
              <a:chExt cx="2085366" cy="17093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A6B224-DED1-B457-7257-477B77DC5C9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7213" y="2295444"/>
                    <a:ext cx="2085366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Indicator for whether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 is after the </a:t>
                    </a:r>
                    <a:r>
                      <a:rPr lang="en-US" sz="2000" b="1" dirty="0">
                        <a:solidFill>
                          <a:schemeClr val="accent6"/>
                        </a:solidFill>
                      </a:rPr>
                      <a:t>treatment</a:t>
                    </a:r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 kicks in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A6B224-DED1-B457-7257-477B77DC5C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213" y="2295444"/>
                    <a:ext cx="2085366" cy="13234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8" t="-1887" r="-4848" b="-660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76ADFE8-DEAA-8CE5-028B-AA69FC8B88CB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6875271" y="1909509"/>
                <a:ext cx="94625" cy="385935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771868-5B6D-8D9C-DEFA-A109C667774F}"/>
              </a:ext>
            </a:extLst>
          </p:cNvPr>
          <p:cNvGrpSpPr/>
          <p:nvPr/>
        </p:nvGrpSpPr>
        <p:grpSpPr>
          <a:xfrm>
            <a:off x="1711006" y="3096498"/>
            <a:ext cx="10692388" cy="3953231"/>
            <a:chOff x="1711006" y="3096498"/>
            <a:chExt cx="10692388" cy="395323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19AE193-73B8-CFF6-1650-6E6215ECAE47}"/>
                </a:ext>
              </a:extLst>
            </p:cNvPr>
            <p:cNvSpPr/>
            <p:nvPr/>
          </p:nvSpPr>
          <p:spPr>
            <a:xfrm>
              <a:off x="10259180" y="5976129"/>
              <a:ext cx="2144214" cy="1073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B72B06-4256-8993-CD59-0BA3AFA0E6A1}"/>
                </a:ext>
              </a:extLst>
            </p:cNvPr>
            <p:cNvGrpSpPr/>
            <p:nvPr/>
          </p:nvGrpSpPr>
          <p:grpSpPr>
            <a:xfrm>
              <a:off x="1711006" y="3786313"/>
              <a:ext cx="8548174" cy="3135386"/>
              <a:chOff x="1711006" y="3786313"/>
              <a:chExt cx="8548174" cy="313538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288862D-DA22-4E9F-CD54-0FBEF1E0221A}"/>
                  </a:ext>
                </a:extLst>
              </p:cNvPr>
              <p:cNvGrpSpPr/>
              <p:nvPr/>
            </p:nvGrpSpPr>
            <p:grpSpPr>
              <a:xfrm>
                <a:off x="1711006" y="3786313"/>
                <a:ext cx="8548174" cy="2911282"/>
                <a:chOff x="1711006" y="3786313"/>
                <a:chExt cx="8548174" cy="2911282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9685509E-36AC-52B3-89BC-02EDB5FF4C29}"/>
                    </a:ext>
                  </a:extLst>
                </p:cNvPr>
                <p:cNvCxnSpPr/>
                <p:nvPr/>
              </p:nvCxnSpPr>
              <p:spPr>
                <a:xfrm>
                  <a:off x="2152650" y="6300593"/>
                  <a:ext cx="810653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7E1EFC60-76AF-62A1-D6AC-EDF8F80328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569" y="3786313"/>
                  <a:ext cx="10152" cy="25088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75C8633-5D9B-C345-A106-BED489E17B82}"/>
                    </a:ext>
                  </a:extLst>
                </p:cNvPr>
                <p:cNvSpPr txBox="1"/>
                <p:nvPr/>
              </p:nvSpPr>
              <p:spPr>
                <a:xfrm>
                  <a:off x="9073534" y="6328263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Time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B6B14C-1A19-1B02-F88D-ECE25B4FECD2}"/>
                    </a:ext>
                  </a:extLst>
                </p:cNvPr>
                <p:cNvSpPr txBox="1"/>
                <p:nvPr/>
              </p:nvSpPr>
              <p:spPr>
                <a:xfrm rot="16200000">
                  <a:off x="1334235" y="4525448"/>
                  <a:ext cx="11228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</a:rPr>
                    <a:t>Outcome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EC3255-99BD-5FBA-0FDC-82A3F4BD30A3}"/>
                  </a:ext>
                </a:extLst>
              </p:cNvPr>
              <p:cNvSpPr txBox="1"/>
              <p:nvPr/>
            </p:nvSpPr>
            <p:spPr>
              <a:xfrm>
                <a:off x="5321569" y="6552367"/>
                <a:ext cx="1198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Treatment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22F1F93-D5FB-9C40-D212-A00B8B235203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V="1">
                <a:off x="5920676" y="3808766"/>
                <a:ext cx="6537" cy="2743601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3E2A-569B-6B55-05E8-97FF1E250A23}"/>
                </a:ext>
              </a:extLst>
            </p:cNvPr>
            <p:cNvSpPr/>
            <p:nvPr/>
          </p:nvSpPr>
          <p:spPr>
            <a:xfrm>
              <a:off x="2698993" y="4666687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5759C19-0399-5466-DB21-9FB57D82FE91}"/>
                </a:ext>
              </a:extLst>
            </p:cNvPr>
            <p:cNvGrpSpPr/>
            <p:nvPr/>
          </p:nvGrpSpPr>
          <p:grpSpPr>
            <a:xfrm>
              <a:off x="10581580" y="5838331"/>
              <a:ext cx="1456710" cy="827023"/>
              <a:chOff x="10808029" y="3751468"/>
              <a:chExt cx="1456710" cy="82702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1BB829B-CDA7-0E2E-2044-64352CFEF94D}"/>
                  </a:ext>
                </a:extLst>
              </p:cNvPr>
              <p:cNvSpPr/>
              <p:nvPr/>
            </p:nvSpPr>
            <p:spPr>
              <a:xfrm>
                <a:off x="10808628" y="3801077"/>
                <a:ext cx="270114" cy="27011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F0AAF0-AD0D-7907-A7D3-3CB10CAEAA0E}"/>
                  </a:ext>
                </a:extLst>
              </p:cNvPr>
              <p:cNvSpPr txBox="1"/>
              <p:nvPr/>
            </p:nvSpPr>
            <p:spPr>
              <a:xfrm>
                <a:off x="11078742" y="3751468"/>
                <a:ext cx="92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Treated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EC9ADA6-34D7-DD56-8121-C9C2D84F1BD7}"/>
                  </a:ext>
                </a:extLst>
              </p:cNvPr>
              <p:cNvSpPr/>
              <p:nvPr/>
            </p:nvSpPr>
            <p:spPr>
              <a:xfrm>
                <a:off x="10808029" y="4258774"/>
                <a:ext cx="270103" cy="27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3BF567-4D5B-B364-15F8-A86B0448C63B}"/>
                  </a:ext>
                </a:extLst>
              </p:cNvPr>
              <p:cNvSpPr txBox="1"/>
              <p:nvPr/>
            </p:nvSpPr>
            <p:spPr>
              <a:xfrm>
                <a:off x="11078132" y="4209159"/>
                <a:ext cx="1186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Untreated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A0FE28-2D28-B6CA-21B8-842C7A61661B}"/>
                </a:ext>
              </a:extLst>
            </p:cNvPr>
            <p:cNvSpPr/>
            <p:nvPr/>
          </p:nvSpPr>
          <p:spPr>
            <a:xfrm>
              <a:off x="2698993" y="5533157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018DD66-F66A-F19B-4F56-D4D088C4BBE7}"/>
                </a:ext>
              </a:extLst>
            </p:cNvPr>
            <p:cNvSpPr/>
            <p:nvPr/>
          </p:nvSpPr>
          <p:spPr>
            <a:xfrm>
              <a:off x="3501292" y="4253723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C0FE888-F0DA-01DD-2128-25CCAF2E6ABC}"/>
                </a:ext>
              </a:extLst>
            </p:cNvPr>
            <p:cNvSpPr/>
            <p:nvPr/>
          </p:nvSpPr>
          <p:spPr>
            <a:xfrm>
              <a:off x="3501292" y="5120193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E8F5180-D023-AA9B-B520-83A465078666}"/>
                </a:ext>
              </a:extLst>
            </p:cNvPr>
            <p:cNvSpPr/>
            <p:nvPr/>
          </p:nvSpPr>
          <p:spPr>
            <a:xfrm>
              <a:off x="4473016" y="4780054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F5967E-3F83-3E8E-F871-1E952710D208}"/>
                </a:ext>
              </a:extLst>
            </p:cNvPr>
            <p:cNvSpPr/>
            <p:nvPr/>
          </p:nvSpPr>
          <p:spPr>
            <a:xfrm>
              <a:off x="4473016" y="5646524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D10C7C-7E36-A94B-4A73-A50F41E67B75}"/>
                </a:ext>
              </a:extLst>
            </p:cNvPr>
            <p:cNvSpPr/>
            <p:nvPr/>
          </p:nvSpPr>
          <p:spPr>
            <a:xfrm>
              <a:off x="5274222" y="4371058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321EE3-63C9-39BE-BB32-DEECCCA9FBF6}"/>
                </a:ext>
              </a:extLst>
            </p:cNvPr>
            <p:cNvSpPr/>
            <p:nvPr/>
          </p:nvSpPr>
          <p:spPr>
            <a:xfrm>
              <a:off x="5274222" y="523752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8045FA-9192-816B-F267-80364B1B4BC3}"/>
                </a:ext>
              </a:extLst>
            </p:cNvPr>
            <p:cNvSpPr/>
            <p:nvPr/>
          </p:nvSpPr>
          <p:spPr>
            <a:xfrm>
              <a:off x="6460422" y="3977453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1307CF-2097-E4E9-A2D7-28C5303C0D8B}"/>
                </a:ext>
              </a:extLst>
            </p:cNvPr>
            <p:cNvSpPr/>
            <p:nvPr/>
          </p:nvSpPr>
          <p:spPr>
            <a:xfrm>
              <a:off x="6460422" y="577790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7F5AE0E-A14E-C35E-6F07-EE1C4C25F311}"/>
                </a:ext>
              </a:extLst>
            </p:cNvPr>
            <p:cNvSpPr/>
            <p:nvPr/>
          </p:nvSpPr>
          <p:spPr>
            <a:xfrm>
              <a:off x="7306863" y="4196340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41C2704-DEB1-04A6-E9CE-5E7CC573AD90}"/>
                </a:ext>
              </a:extLst>
            </p:cNvPr>
            <p:cNvSpPr/>
            <p:nvPr/>
          </p:nvSpPr>
          <p:spPr>
            <a:xfrm>
              <a:off x="7306863" y="5996795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D91E45-11D6-9641-D35C-2D104B5AC54E}"/>
                </a:ext>
              </a:extLst>
            </p:cNvPr>
            <p:cNvSpPr/>
            <p:nvPr/>
          </p:nvSpPr>
          <p:spPr>
            <a:xfrm>
              <a:off x="8231458" y="3704223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F3676DA-2B51-6899-F1DD-BE5F286F485D}"/>
                </a:ext>
              </a:extLst>
            </p:cNvPr>
            <p:cNvSpPr/>
            <p:nvPr/>
          </p:nvSpPr>
          <p:spPr>
            <a:xfrm>
              <a:off x="8231458" y="550467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01AD07-E71C-F76C-C302-65E93773E1F6}"/>
                </a:ext>
              </a:extLst>
            </p:cNvPr>
            <p:cNvSpPr/>
            <p:nvPr/>
          </p:nvSpPr>
          <p:spPr>
            <a:xfrm>
              <a:off x="9085458" y="3096498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0D90AFA-3362-383B-C89E-00723320D3C6}"/>
                </a:ext>
              </a:extLst>
            </p:cNvPr>
            <p:cNvSpPr/>
            <p:nvPr/>
          </p:nvSpPr>
          <p:spPr>
            <a:xfrm>
              <a:off x="9085458" y="4896953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78D6D1-A8F0-2817-A7B1-9F16B8422C65}"/>
                </a:ext>
              </a:extLst>
            </p:cNvPr>
            <p:cNvCxnSpPr>
              <a:stCxn id="39" idx="3"/>
              <a:endCxn id="60" idx="1"/>
            </p:cNvCxnSpPr>
            <p:nvPr/>
          </p:nvCxnSpPr>
          <p:spPr>
            <a:xfrm flipV="1">
              <a:off x="2927066" y="4371058"/>
              <a:ext cx="574226" cy="4129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053E94F-8E7B-3569-B8AC-43E806266088}"/>
                </a:ext>
              </a:extLst>
            </p:cNvPr>
            <p:cNvCxnSpPr>
              <a:cxnSpLocks/>
              <a:stCxn id="62" idx="1"/>
              <a:endCxn id="60" idx="3"/>
            </p:cNvCxnSpPr>
            <p:nvPr/>
          </p:nvCxnSpPr>
          <p:spPr>
            <a:xfrm flipH="1" flipV="1">
              <a:off x="3729365" y="4371058"/>
              <a:ext cx="743651" cy="526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8B871D8-35EB-829B-AD5D-5376CFDE97CE}"/>
                </a:ext>
              </a:extLst>
            </p:cNvPr>
            <p:cNvCxnSpPr>
              <a:cxnSpLocks/>
              <a:stCxn id="62" idx="3"/>
              <a:endCxn id="64" idx="1"/>
            </p:cNvCxnSpPr>
            <p:nvPr/>
          </p:nvCxnSpPr>
          <p:spPr>
            <a:xfrm flipV="1">
              <a:off x="4701089" y="4488393"/>
              <a:ext cx="573133" cy="40899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1E3F094-8B7E-04AE-A68A-5348664DE2BC}"/>
                </a:ext>
              </a:extLst>
            </p:cNvPr>
            <p:cNvCxnSpPr>
              <a:cxnSpLocks/>
              <a:stCxn id="66" idx="1"/>
              <a:endCxn id="64" idx="3"/>
            </p:cNvCxnSpPr>
            <p:nvPr/>
          </p:nvCxnSpPr>
          <p:spPr>
            <a:xfrm flipH="1">
              <a:off x="5502295" y="4094788"/>
              <a:ext cx="958127" cy="3936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CC064A9-11D1-792F-9581-5750EF80AF33}"/>
                </a:ext>
              </a:extLst>
            </p:cNvPr>
            <p:cNvCxnSpPr>
              <a:cxnSpLocks/>
              <a:stCxn id="66" idx="3"/>
              <a:endCxn id="68" idx="1"/>
            </p:cNvCxnSpPr>
            <p:nvPr/>
          </p:nvCxnSpPr>
          <p:spPr>
            <a:xfrm>
              <a:off x="6688495" y="4094788"/>
              <a:ext cx="618368" cy="2188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9E2FE8-5FE3-91DE-FDCC-4B9BC2A4D913}"/>
                </a:ext>
              </a:extLst>
            </p:cNvPr>
            <p:cNvCxnSpPr>
              <a:cxnSpLocks/>
              <a:stCxn id="70" idx="1"/>
              <a:endCxn id="68" idx="3"/>
            </p:cNvCxnSpPr>
            <p:nvPr/>
          </p:nvCxnSpPr>
          <p:spPr>
            <a:xfrm flipH="1">
              <a:off x="7534936" y="3821558"/>
              <a:ext cx="696522" cy="49211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99DA540-0A04-D72D-9C79-ED00216626D8}"/>
                </a:ext>
              </a:extLst>
            </p:cNvPr>
            <p:cNvCxnSpPr>
              <a:cxnSpLocks/>
              <a:stCxn id="70" idx="3"/>
              <a:endCxn id="72" idx="1"/>
            </p:cNvCxnSpPr>
            <p:nvPr/>
          </p:nvCxnSpPr>
          <p:spPr>
            <a:xfrm flipV="1">
              <a:off x="8459531" y="3213833"/>
              <a:ext cx="625927" cy="6077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3930FEF-D64E-92F3-9FCE-035B9D05123A}"/>
                </a:ext>
              </a:extLst>
            </p:cNvPr>
            <p:cNvCxnSpPr>
              <a:cxnSpLocks/>
              <a:stCxn id="71" idx="7"/>
              <a:endCxn id="73" idx="2"/>
            </p:cNvCxnSpPr>
            <p:nvPr/>
          </p:nvCxnSpPr>
          <p:spPr>
            <a:xfrm flipV="1">
              <a:off x="8431761" y="5014288"/>
              <a:ext cx="653697" cy="52475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A9E32F-AC0E-D1E2-2E35-718159920062}"/>
                </a:ext>
              </a:extLst>
            </p:cNvPr>
            <p:cNvCxnSpPr>
              <a:cxnSpLocks/>
              <a:stCxn id="69" idx="6"/>
              <a:endCxn id="71" idx="3"/>
            </p:cNvCxnSpPr>
            <p:nvPr/>
          </p:nvCxnSpPr>
          <p:spPr>
            <a:xfrm flipV="1">
              <a:off x="7541533" y="5704981"/>
              <a:ext cx="724292" cy="40914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575A2C-DB06-B2D1-BD30-FD835594E30E}"/>
                </a:ext>
              </a:extLst>
            </p:cNvPr>
            <p:cNvCxnSpPr>
              <a:cxnSpLocks/>
              <a:stCxn id="69" idx="2"/>
              <a:endCxn id="67" idx="6"/>
            </p:cNvCxnSpPr>
            <p:nvPr/>
          </p:nvCxnSpPr>
          <p:spPr>
            <a:xfrm flipH="1" flipV="1">
              <a:off x="6695092" y="5895243"/>
              <a:ext cx="611771" cy="21888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1CC147-C65F-0A9B-9965-4DCED6D2CAA0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>
            <a:xfrm>
              <a:off x="5508892" y="5354863"/>
              <a:ext cx="985897" cy="45741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B5AF84-4F52-1D89-0752-DC58AB9B5D54}"/>
                </a:ext>
              </a:extLst>
            </p:cNvPr>
            <p:cNvCxnSpPr>
              <a:cxnSpLocks/>
              <a:stCxn id="65" idx="3"/>
              <a:endCxn id="63" idx="6"/>
            </p:cNvCxnSpPr>
            <p:nvPr/>
          </p:nvCxnSpPr>
          <p:spPr>
            <a:xfrm flipH="1">
              <a:off x="4707686" y="5437831"/>
              <a:ext cx="600903" cy="32602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D87D78-370A-E0A9-5AB9-F55039BC24C9}"/>
                </a:ext>
              </a:extLst>
            </p:cNvPr>
            <p:cNvCxnSpPr>
              <a:cxnSpLocks/>
              <a:stCxn id="61" idx="6"/>
              <a:endCxn id="63" idx="2"/>
            </p:cNvCxnSpPr>
            <p:nvPr/>
          </p:nvCxnSpPr>
          <p:spPr>
            <a:xfrm>
              <a:off x="3735962" y="5237528"/>
              <a:ext cx="737054" cy="52633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C922B7D-2CB4-CF5C-7D67-8D95063750EA}"/>
                </a:ext>
              </a:extLst>
            </p:cNvPr>
            <p:cNvCxnSpPr>
              <a:cxnSpLocks/>
              <a:stCxn id="61" idx="1"/>
              <a:endCxn id="54" idx="7"/>
            </p:cNvCxnSpPr>
            <p:nvPr/>
          </p:nvCxnSpPr>
          <p:spPr>
            <a:xfrm flipH="1">
              <a:off x="2899296" y="5154560"/>
              <a:ext cx="636363" cy="41296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47BDF5-146B-FF80-753F-38CFDB961CFC}"/>
              </a:ext>
            </a:extLst>
          </p:cNvPr>
          <p:cNvGrpSpPr/>
          <p:nvPr/>
        </p:nvGrpSpPr>
        <p:grpSpPr>
          <a:xfrm>
            <a:off x="2326687" y="4901357"/>
            <a:ext cx="606976" cy="631800"/>
            <a:chOff x="2326687" y="4901357"/>
            <a:chExt cx="606976" cy="631800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36CCD53-BBA4-99A9-94C6-380F8AB23B6F}"/>
                </a:ext>
              </a:extLst>
            </p:cNvPr>
            <p:cNvCxnSpPr>
              <a:stCxn id="39" idx="2"/>
              <a:endCxn id="54" idx="0"/>
            </p:cNvCxnSpPr>
            <p:nvPr/>
          </p:nvCxnSpPr>
          <p:spPr>
            <a:xfrm>
              <a:off x="2813030" y="4901357"/>
              <a:ext cx="3298" cy="63180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43F62F-A899-F601-83BD-ED3DCB051EE3}"/>
                    </a:ext>
                  </a:extLst>
                </p:cNvPr>
                <p:cNvSpPr txBox="1"/>
                <p:nvPr/>
              </p:nvSpPr>
              <p:spPr>
                <a:xfrm>
                  <a:off x="2326687" y="4972588"/>
                  <a:ext cx="6069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43F62F-A899-F601-83BD-ED3DCB051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687" y="4972588"/>
                  <a:ext cx="60697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E5AF70E-6ABD-B1BA-1BB1-70F53F0C9A10}"/>
              </a:ext>
            </a:extLst>
          </p:cNvPr>
          <p:cNvGrpSpPr/>
          <p:nvPr/>
        </p:nvGrpSpPr>
        <p:grpSpPr>
          <a:xfrm>
            <a:off x="7303174" y="4471953"/>
            <a:ext cx="1155789" cy="1455714"/>
            <a:chOff x="7303174" y="4471953"/>
            <a:chExt cx="1155789" cy="1455714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D8FCCB7-2F54-CB17-1559-231D805774E5}"/>
                </a:ext>
              </a:extLst>
            </p:cNvPr>
            <p:cNvCxnSpPr>
              <a:cxnSpLocks/>
            </p:cNvCxnSpPr>
            <p:nvPr/>
          </p:nvCxnSpPr>
          <p:spPr>
            <a:xfrm>
              <a:off x="7435258" y="4471953"/>
              <a:ext cx="0" cy="1455714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0DBA713-58BF-413B-A651-D4C689DD28EE}"/>
                    </a:ext>
                  </a:extLst>
                </p:cNvPr>
                <p:cNvSpPr txBox="1"/>
                <p:nvPr/>
              </p:nvSpPr>
              <p:spPr>
                <a:xfrm>
                  <a:off x="7303174" y="4809886"/>
                  <a:ext cx="1155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0DBA713-58BF-413B-A651-D4C689DD2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174" y="4809886"/>
                  <a:ext cx="115578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EF1BD57-292A-7480-C59D-D4107FE90D18}"/>
              </a:ext>
            </a:extLst>
          </p:cNvPr>
          <p:cNvGrpSpPr/>
          <p:nvPr/>
        </p:nvGrpSpPr>
        <p:grpSpPr>
          <a:xfrm>
            <a:off x="9977072" y="674489"/>
            <a:ext cx="2144214" cy="4844114"/>
            <a:chOff x="9904775" y="-1922301"/>
            <a:chExt cx="2144214" cy="4844114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46A1469-58B3-F8C4-27C0-DE3EF4B8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16808" y="1270640"/>
              <a:ext cx="788410" cy="1651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1D9E7FE-42F4-28FA-F613-718429CFE238}"/>
                    </a:ext>
                  </a:extLst>
                </p:cNvPr>
                <p:cNvSpPr txBox="1"/>
                <p:nvPr/>
              </p:nvSpPr>
              <p:spPr>
                <a:xfrm>
                  <a:off x="9904775" y="-1922301"/>
                  <a:ext cx="2144214" cy="3187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0070C0"/>
                      </a:solidFill>
                    </a:rPr>
                    <a:t>This gives the same estimate for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as if we averaged all of the pre-treatment data and all of the post-treatment data and did the “before and after” analysis.  </a:t>
                  </a:r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1D9E7FE-42F4-28FA-F613-718429CFE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775" y="-1922301"/>
                  <a:ext cx="2144214" cy="3187476"/>
                </a:xfrm>
                <a:prstGeom prst="rect">
                  <a:avLst/>
                </a:prstGeom>
                <a:blipFill>
                  <a:blip r:embed="rId10"/>
                  <a:stretch>
                    <a:fillRect l="-2941" t="-1190" r="-7647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3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BEB9-2841-966E-AB92-882EBC9A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87" y="35566"/>
            <a:ext cx="10515600" cy="1325563"/>
          </a:xfrm>
        </p:spPr>
        <p:txBody>
          <a:bodyPr/>
          <a:lstStyle/>
          <a:p>
            <a:r>
              <a:rPr lang="en-US" dirty="0"/>
              <a:t>Lots of time periods!  </a:t>
            </a:r>
            <a:br>
              <a:rPr lang="en-US" dirty="0"/>
            </a:br>
            <a:r>
              <a:rPr lang="en-US" sz="3200" dirty="0"/>
              <a:t>Dynamic treatment effects!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771868-5B6D-8D9C-DEFA-A109C667774F}"/>
              </a:ext>
            </a:extLst>
          </p:cNvPr>
          <p:cNvGrpSpPr/>
          <p:nvPr/>
        </p:nvGrpSpPr>
        <p:grpSpPr>
          <a:xfrm>
            <a:off x="1711006" y="84967"/>
            <a:ext cx="10692388" cy="6964762"/>
            <a:chOff x="1711006" y="84967"/>
            <a:chExt cx="10692388" cy="696476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19AE193-73B8-CFF6-1650-6E6215ECAE47}"/>
                </a:ext>
              </a:extLst>
            </p:cNvPr>
            <p:cNvSpPr/>
            <p:nvPr/>
          </p:nvSpPr>
          <p:spPr>
            <a:xfrm>
              <a:off x="10259180" y="5976129"/>
              <a:ext cx="2144214" cy="1073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B72B06-4256-8993-CD59-0BA3AFA0E6A1}"/>
                </a:ext>
              </a:extLst>
            </p:cNvPr>
            <p:cNvGrpSpPr/>
            <p:nvPr/>
          </p:nvGrpSpPr>
          <p:grpSpPr>
            <a:xfrm>
              <a:off x="1711006" y="3786313"/>
              <a:ext cx="8548174" cy="3135386"/>
              <a:chOff x="1711006" y="3786313"/>
              <a:chExt cx="8548174" cy="313538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288862D-DA22-4E9F-CD54-0FBEF1E0221A}"/>
                  </a:ext>
                </a:extLst>
              </p:cNvPr>
              <p:cNvGrpSpPr/>
              <p:nvPr/>
            </p:nvGrpSpPr>
            <p:grpSpPr>
              <a:xfrm>
                <a:off x="1711006" y="3786313"/>
                <a:ext cx="8548174" cy="2911282"/>
                <a:chOff x="1711006" y="3786313"/>
                <a:chExt cx="8548174" cy="2911282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9685509E-36AC-52B3-89BC-02EDB5FF4C29}"/>
                    </a:ext>
                  </a:extLst>
                </p:cNvPr>
                <p:cNvCxnSpPr/>
                <p:nvPr/>
              </p:nvCxnSpPr>
              <p:spPr>
                <a:xfrm>
                  <a:off x="2152650" y="6300593"/>
                  <a:ext cx="810653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7E1EFC60-76AF-62A1-D6AC-EDF8F80328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569" y="3786313"/>
                  <a:ext cx="10152" cy="25088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75C8633-5D9B-C345-A106-BED489E17B82}"/>
                    </a:ext>
                  </a:extLst>
                </p:cNvPr>
                <p:cNvSpPr txBox="1"/>
                <p:nvPr/>
              </p:nvSpPr>
              <p:spPr>
                <a:xfrm>
                  <a:off x="9073534" y="6328263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Time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B6B14C-1A19-1B02-F88D-ECE25B4FECD2}"/>
                    </a:ext>
                  </a:extLst>
                </p:cNvPr>
                <p:cNvSpPr txBox="1"/>
                <p:nvPr/>
              </p:nvSpPr>
              <p:spPr>
                <a:xfrm rot="16200000">
                  <a:off x="1334235" y="4525448"/>
                  <a:ext cx="11228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</a:rPr>
                    <a:t>Outcome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EC3255-99BD-5FBA-0FDC-82A3F4BD30A3}"/>
                  </a:ext>
                </a:extLst>
              </p:cNvPr>
              <p:cNvSpPr txBox="1"/>
              <p:nvPr/>
            </p:nvSpPr>
            <p:spPr>
              <a:xfrm>
                <a:off x="4927232" y="6552367"/>
                <a:ext cx="1986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Treatment, time t*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22F1F93-D5FB-9C40-D212-A00B8B235203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V="1">
                <a:off x="5920678" y="3808766"/>
                <a:ext cx="6535" cy="2743601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3E2A-569B-6B55-05E8-97FF1E250A23}"/>
                </a:ext>
              </a:extLst>
            </p:cNvPr>
            <p:cNvSpPr/>
            <p:nvPr/>
          </p:nvSpPr>
          <p:spPr>
            <a:xfrm>
              <a:off x="2698993" y="4666687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5759C19-0399-5466-DB21-9FB57D82FE91}"/>
                </a:ext>
              </a:extLst>
            </p:cNvPr>
            <p:cNvGrpSpPr/>
            <p:nvPr/>
          </p:nvGrpSpPr>
          <p:grpSpPr>
            <a:xfrm>
              <a:off x="10581580" y="5838331"/>
              <a:ext cx="1456710" cy="827023"/>
              <a:chOff x="10808029" y="3751468"/>
              <a:chExt cx="1456710" cy="82702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1BB829B-CDA7-0E2E-2044-64352CFEF94D}"/>
                  </a:ext>
                </a:extLst>
              </p:cNvPr>
              <p:cNvSpPr/>
              <p:nvPr/>
            </p:nvSpPr>
            <p:spPr>
              <a:xfrm>
                <a:off x="10808628" y="3801077"/>
                <a:ext cx="270114" cy="27011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F0AAF0-AD0D-7907-A7D3-3CB10CAEAA0E}"/>
                  </a:ext>
                </a:extLst>
              </p:cNvPr>
              <p:cNvSpPr txBox="1"/>
              <p:nvPr/>
            </p:nvSpPr>
            <p:spPr>
              <a:xfrm>
                <a:off x="11078742" y="3751468"/>
                <a:ext cx="92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Treated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EC9ADA6-34D7-DD56-8121-C9C2D84F1BD7}"/>
                  </a:ext>
                </a:extLst>
              </p:cNvPr>
              <p:cNvSpPr/>
              <p:nvPr/>
            </p:nvSpPr>
            <p:spPr>
              <a:xfrm>
                <a:off x="10808029" y="4258774"/>
                <a:ext cx="270103" cy="27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3BF567-4D5B-B364-15F8-A86B0448C63B}"/>
                  </a:ext>
                </a:extLst>
              </p:cNvPr>
              <p:cNvSpPr txBox="1"/>
              <p:nvPr/>
            </p:nvSpPr>
            <p:spPr>
              <a:xfrm>
                <a:off x="11078132" y="4209159"/>
                <a:ext cx="1186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Untreated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A0FE28-2D28-B6CA-21B8-842C7A61661B}"/>
                </a:ext>
              </a:extLst>
            </p:cNvPr>
            <p:cNvSpPr/>
            <p:nvPr/>
          </p:nvSpPr>
          <p:spPr>
            <a:xfrm>
              <a:off x="2698993" y="5533157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018DD66-F66A-F19B-4F56-D4D088C4BBE7}"/>
                </a:ext>
              </a:extLst>
            </p:cNvPr>
            <p:cNvSpPr/>
            <p:nvPr/>
          </p:nvSpPr>
          <p:spPr>
            <a:xfrm>
              <a:off x="3501292" y="4253723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C0FE888-F0DA-01DD-2128-25CCAF2E6ABC}"/>
                </a:ext>
              </a:extLst>
            </p:cNvPr>
            <p:cNvSpPr/>
            <p:nvPr/>
          </p:nvSpPr>
          <p:spPr>
            <a:xfrm>
              <a:off x="3501292" y="5120193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E8F5180-D023-AA9B-B520-83A465078666}"/>
                </a:ext>
              </a:extLst>
            </p:cNvPr>
            <p:cNvSpPr/>
            <p:nvPr/>
          </p:nvSpPr>
          <p:spPr>
            <a:xfrm>
              <a:off x="4473016" y="4780054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F5967E-3F83-3E8E-F871-1E952710D208}"/>
                </a:ext>
              </a:extLst>
            </p:cNvPr>
            <p:cNvSpPr/>
            <p:nvPr/>
          </p:nvSpPr>
          <p:spPr>
            <a:xfrm>
              <a:off x="4473016" y="5646524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D10C7C-7E36-A94B-4A73-A50F41E67B75}"/>
                </a:ext>
              </a:extLst>
            </p:cNvPr>
            <p:cNvSpPr/>
            <p:nvPr/>
          </p:nvSpPr>
          <p:spPr>
            <a:xfrm>
              <a:off x="5274222" y="4371058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321EE3-63C9-39BE-BB32-DEECCCA9FBF6}"/>
                </a:ext>
              </a:extLst>
            </p:cNvPr>
            <p:cNvSpPr/>
            <p:nvPr/>
          </p:nvSpPr>
          <p:spPr>
            <a:xfrm>
              <a:off x="5274222" y="523752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8045FA-9192-816B-F267-80364B1B4BC3}"/>
                </a:ext>
              </a:extLst>
            </p:cNvPr>
            <p:cNvSpPr/>
            <p:nvPr/>
          </p:nvSpPr>
          <p:spPr>
            <a:xfrm>
              <a:off x="6460422" y="3977453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1307CF-2097-E4E9-A2D7-28C5303C0D8B}"/>
                </a:ext>
              </a:extLst>
            </p:cNvPr>
            <p:cNvSpPr/>
            <p:nvPr/>
          </p:nvSpPr>
          <p:spPr>
            <a:xfrm>
              <a:off x="6460422" y="577790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7F5AE0E-A14E-C35E-6F07-EE1C4C25F311}"/>
                </a:ext>
              </a:extLst>
            </p:cNvPr>
            <p:cNvSpPr/>
            <p:nvPr/>
          </p:nvSpPr>
          <p:spPr>
            <a:xfrm>
              <a:off x="7395226" y="3512039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41C2704-DEB1-04A6-E9CE-5E7CC573AD90}"/>
                </a:ext>
              </a:extLst>
            </p:cNvPr>
            <p:cNvSpPr/>
            <p:nvPr/>
          </p:nvSpPr>
          <p:spPr>
            <a:xfrm>
              <a:off x="7306863" y="5996795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D91E45-11D6-9641-D35C-2D104B5AC54E}"/>
                </a:ext>
              </a:extLst>
            </p:cNvPr>
            <p:cNvSpPr/>
            <p:nvPr/>
          </p:nvSpPr>
          <p:spPr>
            <a:xfrm>
              <a:off x="8151788" y="2644618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F3676DA-2B51-6899-F1DD-BE5F286F485D}"/>
                </a:ext>
              </a:extLst>
            </p:cNvPr>
            <p:cNvSpPr/>
            <p:nvPr/>
          </p:nvSpPr>
          <p:spPr>
            <a:xfrm>
              <a:off x="8231458" y="5504678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01AD07-E71C-F76C-C302-65E93773E1F6}"/>
                </a:ext>
              </a:extLst>
            </p:cNvPr>
            <p:cNvSpPr/>
            <p:nvPr/>
          </p:nvSpPr>
          <p:spPr>
            <a:xfrm>
              <a:off x="8987351" y="84967"/>
              <a:ext cx="228073" cy="23467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0D90AFA-3362-383B-C89E-00723320D3C6}"/>
                </a:ext>
              </a:extLst>
            </p:cNvPr>
            <p:cNvSpPr/>
            <p:nvPr/>
          </p:nvSpPr>
          <p:spPr>
            <a:xfrm>
              <a:off x="9085458" y="4896953"/>
              <a:ext cx="234670" cy="2346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78D6D1-A8F0-2817-A7B1-9F16B8422C65}"/>
                </a:ext>
              </a:extLst>
            </p:cNvPr>
            <p:cNvCxnSpPr>
              <a:stCxn id="39" idx="3"/>
              <a:endCxn id="60" idx="1"/>
            </p:cNvCxnSpPr>
            <p:nvPr/>
          </p:nvCxnSpPr>
          <p:spPr>
            <a:xfrm flipV="1">
              <a:off x="2927066" y="4371058"/>
              <a:ext cx="574226" cy="4129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053E94F-8E7B-3569-B8AC-43E806266088}"/>
                </a:ext>
              </a:extLst>
            </p:cNvPr>
            <p:cNvCxnSpPr>
              <a:cxnSpLocks/>
              <a:stCxn id="62" idx="1"/>
              <a:endCxn id="60" idx="3"/>
            </p:cNvCxnSpPr>
            <p:nvPr/>
          </p:nvCxnSpPr>
          <p:spPr>
            <a:xfrm flipH="1" flipV="1">
              <a:off x="3729365" y="4371058"/>
              <a:ext cx="743651" cy="526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8B871D8-35EB-829B-AD5D-5376CFDE97CE}"/>
                </a:ext>
              </a:extLst>
            </p:cNvPr>
            <p:cNvCxnSpPr>
              <a:cxnSpLocks/>
              <a:stCxn id="62" idx="3"/>
              <a:endCxn id="64" idx="1"/>
            </p:cNvCxnSpPr>
            <p:nvPr/>
          </p:nvCxnSpPr>
          <p:spPr>
            <a:xfrm flipV="1">
              <a:off x="4701089" y="4488393"/>
              <a:ext cx="573133" cy="40899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1E3F094-8B7E-04AE-A68A-5348664DE2BC}"/>
                </a:ext>
              </a:extLst>
            </p:cNvPr>
            <p:cNvCxnSpPr>
              <a:cxnSpLocks/>
              <a:stCxn id="66" idx="1"/>
              <a:endCxn id="64" idx="3"/>
            </p:cNvCxnSpPr>
            <p:nvPr/>
          </p:nvCxnSpPr>
          <p:spPr>
            <a:xfrm flipH="1">
              <a:off x="5502295" y="4094788"/>
              <a:ext cx="958127" cy="3936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CC064A9-11D1-792F-9581-5750EF80AF33}"/>
                </a:ext>
              </a:extLst>
            </p:cNvPr>
            <p:cNvCxnSpPr>
              <a:cxnSpLocks/>
              <a:stCxn id="66" idx="3"/>
              <a:endCxn id="68" idx="1"/>
            </p:cNvCxnSpPr>
            <p:nvPr/>
          </p:nvCxnSpPr>
          <p:spPr>
            <a:xfrm flipV="1">
              <a:off x="6688495" y="3629374"/>
              <a:ext cx="706731" cy="46541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9E2FE8-5FE3-91DE-FDCC-4B9BC2A4D913}"/>
                </a:ext>
              </a:extLst>
            </p:cNvPr>
            <p:cNvCxnSpPr>
              <a:cxnSpLocks/>
              <a:stCxn id="70" idx="2"/>
            </p:cNvCxnSpPr>
            <p:nvPr/>
          </p:nvCxnSpPr>
          <p:spPr>
            <a:xfrm flipH="1">
              <a:off x="7630854" y="2879288"/>
              <a:ext cx="634971" cy="6327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99DA540-0A04-D72D-9C79-ED00216626D8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8379861" y="202302"/>
              <a:ext cx="607490" cy="241464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3930FEF-D64E-92F3-9FCE-035B9D05123A}"/>
                </a:ext>
              </a:extLst>
            </p:cNvPr>
            <p:cNvCxnSpPr>
              <a:cxnSpLocks/>
              <a:stCxn id="71" idx="7"/>
              <a:endCxn id="73" idx="2"/>
            </p:cNvCxnSpPr>
            <p:nvPr/>
          </p:nvCxnSpPr>
          <p:spPr>
            <a:xfrm flipV="1">
              <a:off x="8431761" y="5014288"/>
              <a:ext cx="653697" cy="52475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A9E32F-AC0E-D1E2-2E35-718159920062}"/>
                </a:ext>
              </a:extLst>
            </p:cNvPr>
            <p:cNvCxnSpPr>
              <a:cxnSpLocks/>
              <a:stCxn id="69" idx="6"/>
              <a:endCxn id="71" idx="3"/>
            </p:cNvCxnSpPr>
            <p:nvPr/>
          </p:nvCxnSpPr>
          <p:spPr>
            <a:xfrm flipV="1">
              <a:off x="7541533" y="5704981"/>
              <a:ext cx="724292" cy="40914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575A2C-DB06-B2D1-BD30-FD835594E30E}"/>
                </a:ext>
              </a:extLst>
            </p:cNvPr>
            <p:cNvCxnSpPr>
              <a:cxnSpLocks/>
              <a:stCxn id="69" idx="2"/>
              <a:endCxn id="67" idx="6"/>
            </p:cNvCxnSpPr>
            <p:nvPr/>
          </p:nvCxnSpPr>
          <p:spPr>
            <a:xfrm flipH="1" flipV="1">
              <a:off x="6695092" y="5895243"/>
              <a:ext cx="611771" cy="21888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1CC147-C65F-0A9B-9965-4DCED6D2CAA0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>
            <a:xfrm>
              <a:off x="5508892" y="5354863"/>
              <a:ext cx="985897" cy="45741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B5AF84-4F52-1D89-0752-DC58AB9B5D54}"/>
                </a:ext>
              </a:extLst>
            </p:cNvPr>
            <p:cNvCxnSpPr>
              <a:cxnSpLocks/>
              <a:stCxn id="65" idx="3"/>
              <a:endCxn id="63" idx="6"/>
            </p:cNvCxnSpPr>
            <p:nvPr/>
          </p:nvCxnSpPr>
          <p:spPr>
            <a:xfrm flipH="1">
              <a:off x="4707686" y="5437831"/>
              <a:ext cx="600903" cy="32602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D87D78-370A-E0A9-5AB9-F55039BC24C9}"/>
                </a:ext>
              </a:extLst>
            </p:cNvPr>
            <p:cNvCxnSpPr>
              <a:cxnSpLocks/>
              <a:stCxn id="61" idx="6"/>
              <a:endCxn id="63" idx="2"/>
            </p:cNvCxnSpPr>
            <p:nvPr/>
          </p:nvCxnSpPr>
          <p:spPr>
            <a:xfrm>
              <a:off x="3735962" y="5237528"/>
              <a:ext cx="737054" cy="52633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C922B7D-2CB4-CF5C-7D67-8D95063750EA}"/>
                </a:ext>
              </a:extLst>
            </p:cNvPr>
            <p:cNvCxnSpPr>
              <a:cxnSpLocks/>
              <a:stCxn id="61" idx="1"/>
              <a:endCxn id="54" idx="7"/>
            </p:cNvCxnSpPr>
            <p:nvPr/>
          </p:nvCxnSpPr>
          <p:spPr>
            <a:xfrm flipH="1">
              <a:off x="2899296" y="5154560"/>
              <a:ext cx="636363" cy="41296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47BDF5-146B-FF80-753F-38CFDB961CFC}"/>
              </a:ext>
            </a:extLst>
          </p:cNvPr>
          <p:cNvGrpSpPr/>
          <p:nvPr/>
        </p:nvGrpSpPr>
        <p:grpSpPr>
          <a:xfrm>
            <a:off x="2326687" y="4901357"/>
            <a:ext cx="606976" cy="631800"/>
            <a:chOff x="2326687" y="4901357"/>
            <a:chExt cx="606976" cy="631800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36CCD53-BBA4-99A9-94C6-380F8AB23B6F}"/>
                </a:ext>
              </a:extLst>
            </p:cNvPr>
            <p:cNvCxnSpPr>
              <a:stCxn id="39" idx="2"/>
              <a:endCxn id="54" idx="0"/>
            </p:cNvCxnSpPr>
            <p:nvPr/>
          </p:nvCxnSpPr>
          <p:spPr>
            <a:xfrm>
              <a:off x="2813030" y="4901357"/>
              <a:ext cx="3298" cy="63180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43F62F-A899-F601-83BD-ED3DCB051EE3}"/>
                    </a:ext>
                  </a:extLst>
                </p:cNvPr>
                <p:cNvSpPr txBox="1"/>
                <p:nvPr/>
              </p:nvSpPr>
              <p:spPr>
                <a:xfrm>
                  <a:off x="2326687" y="4972588"/>
                  <a:ext cx="6069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43F62F-A899-F601-83BD-ED3DCB051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687" y="4972588"/>
                  <a:ext cx="606976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0FE21A-8745-E38D-1623-57B67D0CB552}"/>
              </a:ext>
            </a:extLst>
          </p:cNvPr>
          <p:cNvGrpSpPr/>
          <p:nvPr/>
        </p:nvGrpSpPr>
        <p:grpSpPr>
          <a:xfrm>
            <a:off x="54091" y="1387770"/>
            <a:ext cx="12305898" cy="2304109"/>
            <a:chOff x="54091" y="1387770"/>
            <a:chExt cx="12305898" cy="2304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DB91A312-A0CA-3684-0CA1-F8FF2075B3C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8926" y="1387770"/>
                  <a:ext cx="11571063" cy="86333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⋅1[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3200" dirty="0"/>
                    <a:t> </a:t>
                  </a:r>
                  <a:r>
                    <a:rPr lang="en-US" sz="1700" dirty="0">
                      <a:solidFill>
                        <a:schemeClr val="bg2">
                          <a:lumMod val="75000"/>
                        </a:schemeClr>
                      </a:solidFill>
                    </a:rPr>
                    <a:t>+ noise</a:t>
                  </a:r>
                  <a:endParaRPr lang="en-US" sz="36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DB91A312-A0CA-3684-0CA1-F8FF2075B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26" y="1387770"/>
                  <a:ext cx="11571063" cy="863335"/>
                </a:xfrm>
                <a:prstGeom prst="rect">
                  <a:avLst/>
                </a:prstGeom>
                <a:blipFill>
                  <a:blip r:embed="rId4"/>
                  <a:stretch>
                    <a:fillRect l="-329" t="-94203" b="-10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0FF90B-7C9D-A954-22C6-1E396E07265D}"/>
                </a:ext>
              </a:extLst>
            </p:cNvPr>
            <p:cNvGrpSpPr/>
            <p:nvPr/>
          </p:nvGrpSpPr>
          <p:grpSpPr>
            <a:xfrm>
              <a:off x="54091" y="1905062"/>
              <a:ext cx="2188197" cy="1653470"/>
              <a:chOff x="1197098" y="1905062"/>
              <a:chExt cx="2188197" cy="16534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741B32A-DE37-828F-FB7A-D06A408A5C0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098" y="2235093"/>
                    <a:ext cx="2188197" cy="1323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accent5"/>
                        </a:solidFill>
                      </a:rPr>
                      <a:t>Outcome</a:t>
                    </a:r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for a particular </a:t>
                    </a:r>
                    <a:r>
                      <a:rPr lang="en-US" sz="2000" b="1" dirty="0">
                        <a:solidFill>
                          <a:schemeClr val="accent5"/>
                        </a:solidFill>
                      </a:rPr>
                      <a:t>unit</a:t>
                    </a:r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sz="2000" dirty="0">
                        <a:solidFill>
                          <a:schemeClr val="accent5"/>
                        </a:solidFill>
                      </a:rPr>
                      <a:t> and particular time period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endParaRPr lang="en-US" sz="200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741B32A-DE37-828F-FB7A-D06A408A5C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098" y="2235093"/>
                    <a:ext cx="2188197" cy="13234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857" b="-76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96ACE07-06AD-0EF4-5360-272DFD6E22AA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V="1">
                <a:off x="2291197" y="1905062"/>
                <a:ext cx="0" cy="330031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0BFE9F-3D99-3170-17D4-E1B868245EE4}"/>
                </a:ext>
              </a:extLst>
            </p:cNvPr>
            <p:cNvGrpSpPr/>
            <p:nvPr/>
          </p:nvGrpSpPr>
          <p:grpSpPr>
            <a:xfrm>
              <a:off x="2394130" y="1905062"/>
              <a:ext cx="1821987" cy="1786817"/>
              <a:chOff x="3537137" y="1905062"/>
              <a:chExt cx="1821987" cy="1786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299D9F1-F652-6286-B81F-84C766AB0842}"/>
                      </a:ext>
                    </a:extLst>
                  </p:cNvPr>
                  <p:cNvSpPr txBox="1"/>
                  <p:nvPr/>
                </p:nvSpPr>
                <p:spPr>
                  <a:xfrm>
                    <a:off x="3537137" y="2368440"/>
                    <a:ext cx="1821987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Indicator for whether the </a:t>
                    </a:r>
                    <a:r>
                      <a:rPr lang="en-US" sz="2000" b="1" dirty="0">
                        <a:solidFill>
                          <a:schemeClr val="accent6"/>
                        </a:solidFill>
                      </a:rPr>
                      <a:t>unit </a:t>
                    </a:r>
                    <a14:m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 is </a:t>
                    </a:r>
                    <a:r>
                      <a:rPr lang="en-US" sz="2000" b="1" dirty="0">
                        <a:solidFill>
                          <a:schemeClr val="accent6"/>
                        </a:solidFill>
                      </a:rPr>
                      <a:t>treated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299D9F1-F652-6286-B81F-84C766AB08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7137" y="2368440"/>
                    <a:ext cx="1821987" cy="13234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857" b="-76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31BF13A-A9B3-0BDB-0E2A-41B59D6D5664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4448131" y="1905062"/>
                <a:ext cx="205886" cy="46337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BC4376-D1F2-226C-1367-B201FD956EF3}"/>
                </a:ext>
              </a:extLst>
            </p:cNvPr>
            <p:cNvGrpSpPr/>
            <p:nvPr/>
          </p:nvGrpSpPr>
          <p:grpSpPr>
            <a:xfrm>
              <a:off x="4784206" y="1949186"/>
              <a:ext cx="2085366" cy="1054144"/>
              <a:chOff x="5927213" y="1949186"/>
              <a:chExt cx="2085366" cy="10541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A6B224-DED1-B457-7257-477B77DC5C9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7213" y="2295444"/>
                    <a:ext cx="2085366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accent6"/>
                        </a:solidFill>
                      </a:rPr>
                      <a:t>Indicator for whether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a14:m>
                    <a:endParaRPr lang="en-US" sz="20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A6B224-DED1-B457-7257-477B77DC5C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213" y="2295444"/>
                    <a:ext cx="2085366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509" b="-1578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76ADFE8-DEAA-8CE5-028B-AA69FC8B88CB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6969896" y="1949186"/>
                <a:ext cx="93789" cy="34625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E5AF70E-6ABD-B1BA-1BB1-70F53F0C9A10}"/>
              </a:ext>
            </a:extLst>
          </p:cNvPr>
          <p:cNvGrpSpPr/>
          <p:nvPr/>
        </p:nvGrpSpPr>
        <p:grpSpPr>
          <a:xfrm>
            <a:off x="7390356" y="3808766"/>
            <a:ext cx="1155789" cy="2118901"/>
            <a:chOff x="7390356" y="3808766"/>
            <a:chExt cx="1155789" cy="2118901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D8FCCB7-2F54-CB17-1559-231D805774E5}"/>
                </a:ext>
              </a:extLst>
            </p:cNvPr>
            <p:cNvCxnSpPr>
              <a:cxnSpLocks/>
            </p:cNvCxnSpPr>
            <p:nvPr/>
          </p:nvCxnSpPr>
          <p:spPr>
            <a:xfrm>
              <a:off x="7435258" y="3808766"/>
              <a:ext cx="0" cy="2118901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0DBA713-58BF-413B-A651-D4C689DD28EE}"/>
                    </a:ext>
                  </a:extLst>
                </p:cNvPr>
                <p:cNvSpPr txBox="1"/>
                <p:nvPr/>
              </p:nvSpPr>
              <p:spPr>
                <a:xfrm>
                  <a:off x="7390356" y="4780779"/>
                  <a:ext cx="1155789" cy="491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0DBA713-58BF-413B-A651-D4C689DD2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356" y="4780779"/>
                  <a:ext cx="1155789" cy="491417"/>
                </a:xfrm>
                <a:prstGeom prst="rect">
                  <a:avLst/>
                </a:prstGeom>
                <a:blipFill>
                  <a:blip r:embed="rId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FDF4A-7FD3-9DEB-7F8D-D436FF29A939}"/>
                  </a:ext>
                </a:extLst>
              </p:cNvPr>
              <p:cNvSpPr txBox="1"/>
              <p:nvPr/>
            </p:nvSpPr>
            <p:spPr>
              <a:xfrm>
                <a:off x="7153383" y="6345637"/>
                <a:ext cx="64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FDF4A-7FD3-9DEB-7F8D-D436FF29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383" y="6345637"/>
                <a:ext cx="649168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FF9FAA-EEC5-1063-F649-E4509A75D272}"/>
                  </a:ext>
                </a:extLst>
              </p:cNvPr>
              <p:cNvSpPr txBox="1"/>
              <p:nvPr/>
            </p:nvSpPr>
            <p:spPr>
              <a:xfrm>
                <a:off x="8472386" y="3069469"/>
                <a:ext cx="4453899" cy="658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Before:</a:t>
                </a:r>
                <a:endParaRPr lang="en-US" sz="18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FF9FAA-EEC5-1063-F649-E4509A75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386" y="3069469"/>
                <a:ext cx="4453899" cy="658514"/>
              </a:xfrm>
              <a:prstGeom prst="rect">
                <a:avLst/>
              </a:prstGeom>
              <a:blipFill>
                <a:blip r:embed="rId10"/>
                <a:stretch>
                  <a:fillRect l="-1425"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3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6E89-6BD3-00C5-FD24-0B64A18A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7" y="22166"/>
            <a:ext cx="10734675" cy="1325563"/>
          </a:xfrm>
        </p:spPr>
        <p:txBody>
          <a:bodyPr/>
          <a:lstStyle/>
          <a:p>
            <a:r>
              <a:rPr lang="en-US" dirty="0"/>
              <a:t>Multiple units; staggered rollout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3D9EC21-AD2C-1B2D-8A00-9AA44D2409F8}"/>
              </a:ext>
            </a:extLst>
          </p:cNvPr>
          <p:cNvGrpSpPr/>
          <p:nvPr/>
        </p:nvGrpSpPr>
        <p:grpSpPr>
          <a:xfrm>
            <a:off x="482281" y="2999743"/>
            <a:ext cx="8394523" cy="3834734"/>
            <a:chOff x="1711006" y="2359437"/>
            <a:chExt cx="9827599" cy="44893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5D187F-6C12-72B8-E38D-9EE7FDFB3F39}"/>
                </a:ext>
              </a:extLst>
            </p:cNvPr>
            <p:cNvGrpSpPr/>
            <p:nvPr/>
          </p:nvGrpSpPr>
          <p:grpSpPr>
            <a:xfrm>
              <a:off x="1711006" y="2704394"/>
              <a:ext cx="9658159" cy="4088271"/>
              <a:chOff x="1711006" y="2704394"/>
              <a:chExt cx="9658159" cy="408827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A9FD5CC-4CB6-AB02-BFBD-53357AA8600E}"/>
                  </a:ext>
                </a:extLst>
              </p:cNvPr>
              <p:cNvGrpSpPr/>
              <p:nvPr/>
            </p:nvGrpSpPr>
            <p:grpSpPr>
              <a:xfrm>
                <a:off x="1711006" y="2704394"/>
                <a:ext cx="8548174" cy="4088271"/>
                <a:chOff x="1711006" y="2704394"/>
                <a:chExt cx="8548174" cy="40882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1696A15-0F88-8537-B53D-C5804FDFDE24}"/>
                    </a:ext>
                  </a:extLst>
                </p:cNvPr>
                <p:cNvGrpSpPr/>
                <p:nvPr/>
              </p:nvGrpSpPr>
              <p:grpSpPr>
                <a:xfrm>
                  <a:off x="1711006" y="2813035"/>
                  <a:ext cx="8548174" cy="3884560"/>
                  <a:chOff x="1711006" y="2813035"/>
                  <a:chExt cx="8548174" cy="3884560"/>
                </a:xfrm>
              </p:grpSpPr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5ABAE43E-B008-8720-942B-F04B61A653BF}"/>
                      </a:ext>
                    </a:extLst>
                  </p:cNvPr>
                  <p:cNvCxnSpPr/>
                  <p:nvPr/>
                </p:nvCxnSpPr>
                <p:spPr>
                  <a:xfrm>
                    <a:off x="2152650" y="6300593"/>
                    <a:ext cx="810653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B2805F75-1B0B-3E29-2C8B-148697AACE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0569" y="2813035"/>
                    <a:ext cx="0" cy="34820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9E28323-ADD9-ABDF-0F4F-AD3B50F78CAB}"/>
                      </a:ext>
                    </a:extLst>
                  </p:cNvPr>
                  <p:cNvSpPr txBox="1"/>
                  <p:nvPr/>
                </p:nvSpPr>
                <p:spPr>
                  <a:xfrm>
                    <a:off x="9073534" y="6328263"/>
                    <a:ext cx="66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Time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9E506DA-378A-7CFF-8954-93E01597EB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4235" y="4525448"/>
                    <a:ext cx="1122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dirty="0">
                        <a:solidFill>
                          <a:schemeClr val="accent1"/>
                        </a:solidFill>
                      </a:rPr>
                      <a:t>Outcome</a:t>
                    </a:r>
                  </a:p>
                </p:txBody>
              </p:sp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6A8459A-4277-F5A4-E462-6B05C8BF2CF7}"/>
                    </a:ext>
                  </a:extLst>
                </p:cNvPr>
                <p:cNvSpPr txBox="1"/>
                <p:nvPr/>
              </p:nvSpPr>
              <p:spPr>
                <a:xfrm>
                  <a:off x="5032989" y="6423333"/>
                  <a:ext cx="17127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Treatment in NJ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E78B1A5-8E82-D42B-8310-4369D70DD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5258" y="2704394"/>
                  <a:ext cx="0" cy="3741414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FCAE89-D206-70A3-F248-72147A57BCAA}"/>
                  </a:ext>
                </a:extLst>
              </p:cNvPr>
              <p:cNvSpPr/>
              <p:nvPr/>
            </p:nvSpPr>
            <p:spPr>
              <a:xfrm>
                <a:off x="2698993" y="4666687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0A3F042-EE60-7ED5-F1A8-0273775A1516}"/>
                  </a:ext>
                </a:extLst>
              </p:cNvPr>
              <p:cNvGrpSpPr/>
              <p:nvPr/>
            </p:nvGrpSpPr>
            <p:grpSpPr>
              <a:xfrm>
                <a:off x="10581580" y="5838331"/>
                <a:ext cx="787585" cy="827023"/>
                <a:chOff x="10808029" y="3751468"/>
                <a:chExt cx="787585" cy="827023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1F70A05-AC78-73B2-0FC6-A03038D8ADED}"/>
                    </a:ext>
                  </a:extLst>
                </p:cNvPr>
                <p:cNvSpPr/>
                <p:nvPr/>
              </p:nvSpPr>
              <p:spPr>
                <a:xfrm>
                  <a:off x="10808628" y="3801077"/>
                  <a:ext cx="270114" cy="270114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8D6B65-C9C2-166C-B54D-5A3EA65F71FA}"/>
                    </a:ext>
                  </a:extLst>
                </p:cNvPr>
                <p:cNvSpPr txBox="1"/>
                <p:nvPr/>
              </p:nvSpPr>
              <p:spPr>
                <a:xfrm>
                  <a:off x="11078741" y="3751468"/>
                  <a:ext cx="516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NJ</a:t>
                  </a: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4C0B13F-BE0F-E994-8573-EDFE7FAE2B09}"/>
                    </a:ext>
                  </a:extLst>
                </p:cNvPr>
                <p:cNvSpPr/>
                <p:nvPr/>
              </p:nvSpPr>
              <p:spPr>
                <a:xfrm>
                  <a:off x="10808029" y="4258774"/>
                  <a:ext cx="270103" cy="2701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041447B-1BC5-5A0B-1FAA-528F27A978D3}"/>
                    </a:ext>
                  </a:extLst>
                </p:cNvPr>
                <p:cNvSpPr txBox="1"/>
                <p:nvPr/>
              </p:nvSpPr>
              <p:spPr>
                <a:xfrm>
                  <a:off x="11078132" y="4209159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PA</a:t>
                  </a: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2AD3EE-7B68-B0C5-245E-1B04493064DB}"/>
                  </a:ext>
                </a:extLst>
              </p:cNvPr>
              <p:cNvSpPr/>
              <p:nvPr/>
            </p:nvSpPr>
            <p:spPr>
              <a:xfrm>
                <a:off x="2698993" y="5533157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30789A-2800-39B4-A5B3-D0A040595803}"/>
                  </a:ext>
                </a:extLst>
              </p:cNvPr>
              <p:cNvSpPr/>
              <p:nvPr/>
            </p:nvSpPr>
            <p:spPr>
              <a:xfrm>
                <a:off x="3501292" y="4253723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CD101-38E4-10F0-1957-A14FD8CB92F5}"/>
                  </a:ext>
                </a:extLst>
              </p:cNvPr>
              <p:cNvSpPr/>
              <p:nvPr/>
            </p:nvSpPr>
            <p:spPr>
              <a:xfrm>
                <a:off x="3501292" y="5120193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49EE5CF-8E17-46DF-4E2D-78E53BEA2643}"/>
                  </a:ext>
                </a:extLst>
              </p:cNvPr>
              <p:cNvSpPr/>
              <p:nvPr/>
            </p:nvSpPr>
            <p:spPr>
              <a:xfrm>
                <a:off x="4473016" y="4780054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C7131E6-01A4-FC79-B117-773E4A82755B}"/>
                  </a:ext>
                </a:extLst>
              </p:cNvPr>
              <p:cNvSpPr/>
              <p:nvPr/>
            </p:nvSpPr>
            <p:spPr>
              <a:xfrm>
                <a:off x="4473016" y="5646524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178F6F-8726-4329-48C5-0FC57D31C3CB}"/>
                  </a:ext>
                </a:extLst>
              </p:cNvPr>
              <p:cNvSpPr/>
              <p:nvPr/>
            </p:nvSpPr>
            <p:spPr>
              <a:xfrm>
                <a:off x="5274222" y="4371058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B29D77-B9A1-AEDF-5DFB-B8B16BADFBED}"/>
                  </a:ext>
                </a:extLst>
              </p:cNvPr>
              <p:cNvSpPr/>
              <p:nvPr/>
            </p:nvSpPr>
            <p:spPr>
              <a:xfrm>
                <a:off x="5274222" y="5237528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D21A8-E1BE-8FEF-C3FB-1032B80B219E}"/>
                  </a:ext>
                </a:extLst>
              </p:cNvPr>
              <p:cNvSpPr/>
              <p:nvPr/>
            </p:nvSpPr>
            <p:spPr>
              <a:xfrm>
                <a:off x="6460422" y="3977453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998EF08-20BB-E1FF-030B-37D189C9D147}"/>
                  </a:ext>
                </a:extLst>
              </p:cNvPr>
              <p:cNvSpPr/>
              <p:nvPr/>
            </p:nvSpPr>
            <p:spPr>
              <a:xfrm>
                <a:off x="6460422" y="5777908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596BF5-8877-8F12-5321-44D644D911CB}"/>
                  </a:ext>
                </a:extLst>
              </p:cNvPr>
              <p:cNvSpPr/>
              <p:nvPr/>
            </p:nvSpPr>
            <p:spPr>
              <a:xfrm>
                <a:off x="7306863" y="4196340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E818AC-1D45-353E-A461-23B6F65A5A3B}"/>
                  </a:ext>
                </a:extLst>
              </p:cNvPr>
              <p:cNvSpPr/>
              <p:nvPr/>
            </p:nvSpPr>
            <p:spPr>
              <a:xfrm>
                <a:off x="7306863" y="5996795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32626F-5D5B-EE39-E56F-2B688F896224}"/>
                  </a:ext>
                </a:extLst>
              </p:cNvPr>
              <p:cNvSpPr/>
              <p:nvPr/>
            </p:nvSpPr>
            <p:spPr>
              <a:xfrm>
                <a:off x="8231458" y="3704223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6C608BA-226F-374D-D130-F256CECFB8C1}"/>
                  </a:ext>
                </a:extLst>
              </p:cNvPr>
              <p:cNvSpPr/>
              <p:nvPr/>
            </p:nvSpPr>
            <p:spPr>
              <a:xfrm>
                <a:off x="8231458" y="5504678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14AE8C-FA4C-9904-5FE0-E6B362286770}"/>
                  </a:ext>
                </a:extLst>
              </p:cNvPr>
              <p:cNvSpPr/>
              <p:nvPr/>
            </p:nvSpPr>
            <p:spPr>
              <a:xfrm>
                <a:off x="9085458" y="3096498"/>
                <a:ext cx="228073" cy="23467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5AB4C2-3814-706A-9D46-3EA276624A13}"/>
                  </a:ext>
                </a:extLst>
              </p:cNvPr>
              <p:cNvSpPr/>
              <p:nvPr/>
            </p:nvSpPr>
            <p:spPr>
              <a:xfrm>
                <a:off x="9085458" y="4896953"/>
                <a:ext cx="234670" cy="23467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88BD276-0E4C-F0A3-E3CF-34BE42E846F3}"/>
                  </a:ext>
                </a:extLst>
              </p:cNvPr>
              <p:cNvCxnSpPr>
                <a:stCxn id="7" idx="3"/>
                <a:endCxn id="10" idx="1"/>
              </p:cNvCxnSpPr>
              <p:nvPr/>
            </p:nvCxnSpPr>
            <p:spPr>
              <a:xfrm flipV="1">
                <a:off x="2927066" y="4371058"/>
                <a:ext cx="574226" cy="41296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6C803D6-194F-D27C-42FE-901B76F4A8F9}"/>
                  </a:ext>
                </a:extLst>
              </p:cNvPr>
              <p:cNvCxnSpPr>
                <a:cxnSpLocks/>
                <a:stCxn id="12" idx="1"/>
                <a:endCxn id="10" idx="3"/>
              </p:cNvCxnSpPr>
              <p:nvPr/>
            </p:nvCxnSpPr>
            <p:spPr>
              <a:xfrm flipH="1" flipV="1">
                <a:off x="3729365" y="4371058"/>
                <a:ext cx="743651" cy="52633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3FA5D19-3F4A-AC92-8FE6-6598995BB7A4}"/>
                  </a:ext>
                </a:extLst>
              </p:cNvPr>
              <p:cNvCxnSpPr>
                <a:cxnSpLocks/>
                <a:stCxn id="12" idx="3"/>
                <a:endCxn id="14" idx="1"/>
              </p:cNvCxnSpPr>
              <p:nvPr/>
            </p:nvCxnSpPr>
            <p:spPr>
              <a:xfrm flipV="1">
                <a:off x="4701089" y="4488393"/>
                <a:ext cx="573133" cy="40899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0D6D95-4D65-2B34-472F-844B8D3E047C}"/>
                  </a:ext>
                </a:extLst>
              </p:cNvPr>
              <p:cNvCxnSpPr>
                <a:cxnSpLocks/>
                <a:stCxn id="16" idx="1"/>
                <a:endCxn id="14" idx="3"/>
              </p:cNvCxnSpPr>
              <p:nvPr/>
            </p:nvCxnSpPr>
            <p:spPr>
              <a:xfrm flipH="1">
                <a:off x="5502295" y="4094788"/>
                <a:ext cx="958127" cy="39360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62DA3D3-91B6-04C1-130A-C452B6340E6E}"/>
                  </a:ext>
                </a:extLst>
              </p:cNvPr>
              <p:cNvCxnSpPr>
                <a:cxnSpLocks/>
                <a:stCxn id="16" idx="3"/>
                <a:endCxn id="18" idx="1"/>
              </p:cNvCxnSpPr>
              <p:nvPr/>
            </p:nvCxnSpPr>
            <p:spPr>
              <a:xfrm>
                <a:off x="6688495" y="4094788"/>
                <a:ext cx="618368" cy="218887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0F12346-297D-C91C-D9E6-9E72A48C1B8E}"/>
                  </a:ext>
                </a:extLst>
              </p:cNvPr>
              <p:cNvCxnSpPr>
                <a:cxnSpLocks/>
                <a:endCxn id="18" idx="3"/>
              </p:cNvCxnSpPr>
              <p:nvPr/>
            </p:nvCxnSpPr>
            <p:spPr>
              <a:xfrm flipH="1">
                <a:off x="7534936" y="3937823"/>
                <a:ext cx="618368" cy="37585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63A9F4-A500-B9DA-8E81-AC2BEC45D768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 flipV="1">
                <a:off x="8537684" y="3213833"/>
                <a:ext cx="547774" cy="46164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BF8814E-5F0A-BD83-B7EB-A363751A1ADB}"/>
                  </a:ext>
                </a:extLst>
              </p:cNvPr>
              <p:cNvCxnSpPr>
                <a:cxnSpLocks/>
                <a:stCxn id="21" idx="7"/>
                <a:endCxn id="23" idx="2"/>
              </p:cNvCxnSpPr>
              <p:nvPr/>
            </p:nvCxnSpPr>
            <p:spPr>
              <a:xfrm flipV="1">
                <a:off x="8431761" y="5014288"/>
                <a:ext cx="653697" cy="524757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CA5DE33-2BF2-93A8-E526-57487496EBFD}"/>
                  </a:ext>
                </a:extLst>
              </p:cNvPr>
              <p:cNvCxnSpPr>
                <a:cxnSpLocks/>
                <a:stCxn id="19" idx="6"/>
                <a:endCxn id="21" idx="3"/>
              </p:cNvCxnSpPr>
              <p:nvPr/>
            </p:nvCxnSpPr>
            <p:spPr>
              <a:xfrm flipV="1">
                <a:off x="7541533" y="5704981"/>
                <a:ext cx="724292" cy="409149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9E77F3-D8FD-0599-A29A-A61C9F0F728B}"/>
                  </a:ext>
                </a:extLst>
              </p:cNvPr>
              <p:cNvCxnSpPr>
                <a:cxnSpLocks/>
                <a:stCxn id="19" idx="2"/>
                <a:endCxn id="17" idx="6"/>
              </p:cNvCxnSpPr>
              <p:nvPr/>
            </p:nvCxnSpPr>
            <p:spPr>
              <a:xfrm flipH="1" flipV="1">
                <a:off x="6695092" y="5895243"/>
                <a:ext cx="611771" cy="218887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8A5A501-2740-22A8-2DFC-9DC22A2EDE1B}"/>
                  </a:ext>
                </a:extLst>
              </p:cNvPr>
              <p:cNvCxnSpPr>
                <a:cxnSpLocks/>
                <a:stCxn id="15" idx="6"/>
                <a:endCxn id="17" idx="1"/>
              </p:cNvCxnSpPr>
              <p:nvPr/>
            </p:nvCxnSpPr>
            <p:spPr>
              <a:xfrm>
                <a:off x="5508892" y="5354863"/>
                <a:ext cx="985897" cy="457412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B2A4800-388F-185B-BB36-083E5DCE865D}"/>
                  </a:ext>
                </a:extLst>
              </p:cNvPr>
              <p:cNvCxnSpPr>
                <a:cxnSpLocks/>
                <a:stCxn id="15" idx="3"/>
                <a:endCxn id="13" idx="6"/>
              </p:cNvCxnSpPr>
              <p:nvPr/>
            </p:nvCxnSpPr>
            <p:spPr>
              <a:xfrm flipH="1">
                <a:off x="4707686" y="5437831"/>
                <a:ext cx="600903" cy="326028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7A88FA3-59EA-117E-A56D-7F921C638C01}"/>
                  </a:ext>
                </a:extLst>
              </p:cNvPr>
              <p:cNvCxnSpPr>
                <a:cxnSpLocks/>
                <a:stCxn id="11" idx="6"/>
                <a:endCxn id="13" idx="2"/>
              </p:cNvCxnSpPr>
              <p:nvPr/>
            </p:nvCxnSpPr>
            <p:spPr>
              <a:xfrm>
                <a:off x="3735962" y="5237528"/>
                <a:ext cx="737054" cy="526331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7969E05-1A92-AAFB-63B7-0E6F8B970FE0}"/>
                  </a:ext>
                </a:extLst>
              </p:cNvPr>
              <p:cNvCxnSpPr>
                <a:cxnSpLocks/>
                <a:stCxn id="11" idx="1"/>
                <a:endCxn id="9" idx="7"/>
              </p:cNvCxnSpPr>
              <p:nvPr/>
            </p:nvCxnSpPr>
            <p:spPr>
              <a:xfrm flipH="1">
                <a:off x="2899296" y="5154560"/>
                <a:ext cx="636363" cy="412964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5-Point Star 48">
              <a:extLst>
                <a:ext uri="{FF2B5EF4-FFF2-40B4-BE49-F238E27FC236}">
                  <a16:creationId xmlns:a16="http://schemas.microsoft.com/office/drawing/2014/main" id="{1A038D22-8F0C-523E-F739-83AE769DE8E3}"/>
                </a:ext>
              </a:extLst>
            </p:cNvPr>
            <p:cNvSpPr/>
            <p:nvPr/>
          </p:nvSpPr>
          <p:spPr>
            <a:xfrm>
              <a:off x="10504859" y="5286936"/>
              <a:ext cx="423543" cy="423543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416FBF-8EE5-C114-199F-D0E120B2B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7863" y="2872899"/>
              <a:ext cx="0" cy="362524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FC6787-E213-7764-76DB-8DAAF5F5C2EA}"/>
                </a:ext>
              </a:extLst>
            </p:cNvPr>
            <p:cNvSpPr txBox="1"/>
            <p:nvPr/>
          </p:nvSpPr>
          <p:spPr>
            <a:xfrm>
              <a:off x="3134967" y="6479488"/>
              <a:ext cx="176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Treatment in NY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02FFFF-4712-93B8-D3EE-EE02029711C6}"/>
                </a:ext>
              </a:extLst>
            </p:cNvPr>
            <p:cNvSpPr txBox="1"/>
            <p:nvPr/>
          </p:nvSpPr>
          <p:spPr>
            <a:xfrm>
              <a:off x="10865751" y="5377953"/>
              <a:ext cx="672854" cy="43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NY</a:t>
              </a:r>
            </a:p>
          </p:txBody>
        </p:sp>
        <p:sp>
          <p:nvSpPr>
            <p:cNvPr id="53" name="5-Point Star 52">
              <a:extLst>
                <a:ext uri="{FF2B5EF4-FFF2-40B4-BE49-F238E27FC236}">
                  <a16:creationId xmlns:a16="http://schemas.microsoft.com/office/drawing/2014/main" id="{D9CFA2ED-9F10-B3D0-2F01-D388CF406B2F}"/>
                </a:ext>
              </a:extLst>
            </p:cNvPr>
            <p:cNvSpPr/>
            <p:nvPr/>
          </p:nvSpPr>
          <p:spPr>
            <a:xfrm>
              <a:off x="2642680" y="3977453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>
              <a:extLst>
                <a:ext uri="{FF2B5EF4-FFF2-40B4-BE49-F238E27FC236}">
                  <a16:creationId xmlns:a16="http://schemas.microsoft.com/office/drawing/2014/main" id="{DAF18995-17D1-ABA7-8E17-CA9C319CB393}"/>
                </a:ext>
              </a:extLst>
            </p:cNvPr>
            <p:cNvSpPr/>
            <p:nvPr/>
          </p:nvSpPr>
          <p:spPr>
            <a:xfrm>
              <a:off x="3454458" y="3600813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>
              <a:extLst>
                <a:ext uri="{FF2B5EF4-FFF2-40B4-BE49-F238E27FC236}">
                  <a16:creationId xmlns:a16="http://schemas.microsoft.com/office/drawing/2014/main" id="{15490CC0-1965-7A4D-C88A-5B98AC5158E7}"/>
                </a:ext>
              </a:extLst>
            </p:cNvPr>
            <p:cNvSpPr/>
            <p:nvPr/>
          </p:nvSpPr>
          <p:spPr>
            <a:xfrm>
              <a:off x="4418547" y="3151802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5-Point Star 62">
              <a:extLst>
                <a:ext uri="{FF2B5EF4-FFF2-40B4-BE49-F238E27FC236}">
                  <a16:creationId xmlns:a16="http://schemas.microsoft.com/office/drawing/2014/main" id="{247D84FD-3FEB-A162-00AE-ED3B1CD1CF3E}"/>
                </a:ext>
              </a:extLst>
            </p:cNvPr>
            <p:cNvSpPr/>
            <p:nvPr/>
          </p:nvSpPr>
          <p:spPr>
            <a:xfrm>
              <a:off x="5219753" y="2704394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>
              <a:extLst>
                <a:ext uri="{FF2B5EF4-FFF2-40B4-BE49-F238E27FC236}">
                  <a16:creationId xmlns:a16="http://schemas.microsoft.com/office/drawing/2014/main" id="{F0109BF3-E6E6-4572-6E43-04686BEFF8D2}"/>
                </a:ext>
              </a:extLst>
            </p:cNvPr>
            <p:cNvSpPr/>
            <p:nvPr/>
          </p:nvSpPr>
          <p:spPr>
            <a:xfrm>
              <a:off x="6419257" y="3272256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>
              <a:extLst>
                <a:ext uri="{FF2B5EF4-FFF2-40B4-BE49-F238E27FC236}">
                  <a16:creationId xmlns:a16="http://schemas.microsoft.com/office/drawing/2014/main" id="{3E7E685D-864C-4DBF-5811-BC02D4A9B941}"/>
                </a:ext>
              </a:extLst>
            </p:cNvPr>
            <p:cNvSpPr/>
            <p:nvPr/>
          </p:nvSpPr>
          <p:spPr>
            <a:xfrm>
              <a:off x="7243320" y="3466590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>
              <a:extLst>
                <a:ext uri="{FF2B5EF4-FFF2-40B4-BE49-F238E27FC236}">
                  <a16:creationId xmlns:a16="http://schemas.microsoft.com/office/drawing/2014/main" id="{0D51DCD4-AEB7-69E3-051D-9A97B320EF54}"/>
                </a:ext>
              </a:extLst>
            </p:cNvPr>
            <p:cNvSpPr/>
            <p:nvPr/>
          </p:nvSpPr>
          <p:spPr>
            <a:xfrm>
              <a:off x="8161218" y="2990234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>
              <a:extLst>
                <a:ext uri="{FF2B5EF4-FFF2-40B4-BE49-F238E27FC236}">
                  <a16:creationId xmlns:a16="http://schemas.microsoft.com/office/drawing/2014/main" id="{8C9268BD-0C41-F052-5777-2E3AB2865261}"/>
                </a:ext>
              </a:extLst>
            </p:cNvPr>
            <p:cNvSpPr/>
            <p:nvPr/>
          </p:nvSpPr>
          <p:spPr>
            <a:xfrm>
              <a:off x="9017332" y="2359437"/>
              <a:ext cx="337010" cy="33701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F7EC6C5-514B-95CF-6C61-EAF39F9FB070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V="1">
              <a:off x="2979691" y="3821559"/>
              <a:ext cx="426366" cy="2846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396397-0529-EFBB-12B2-BEA33988F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0242" y="3388152"/>
              <a:ext cx="576856" cy="32172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045BE6-F577-3094-E4D5-327EFDA943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7686" y="2925722"/>
              <a:ext cx="576856" cy="32172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D25898-34D7-CB13-60A9-79FDC12A326A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5573681" y="2969991"/>
              <a:ext cx="845576" cy="4309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444B911-990E-B47E-83B1-27B929393D60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6727424" y="3480018"/>
              <a:ext cx="515896" cy="11529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9A06654-A193-BB08-2AB3-44355FEBDE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2025" y="3247443"/>
              <a:ext cx="509193" cy="37153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354252B-8402-5C7D-0292-158B761F7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2360" y="2641996"/>
              <a:ext cx="509193" cy="37153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02A274C1-7E64-C94B-6BD1-7A66613ED8BB}"/>
              </a:ext>
            </a:extLst>
          </p:cNvPr>
          <p:cNvSpPr/>
          <p:nvPr/>
        </p:nvSpPr>
        <p:spPr>
          <a:xfrm>
            <a:off x="10338560" y="5919868"/>
            <a:ext cx="1831541" cy="917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48F6815-FADC-F28F-4BC5-8964AFEFEA3C}"/>
              </a:ext>
            </a:extLst>
          </p:cNvPr>
          <p:cNvGrpSpPr/>
          <p:nvPr/>
        </p:nvGrpSpPr>
        <p:grpSpPr>
          <a:xfrm>
            <a:off x="183998" y="1068017"/>
            <a:ext cx="12248731" cy="2225567"/>
            <a:chOff x="183998" y="839411"/>
            <a:chExt cx="12248731" cy="2225567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C2480BB-DF09-42E9-BEA4-F7616B860FEB}"/>
                </a:ext>
              </a:extLst>
            </p:cNvPr>
            <p:cNvGrpSpPr/>
            <p:nvPr/>
          </p:nvGrpSpPr>
          <p:grpSpPr>
            <a:xfrm>
              <a:off x="183998" y="987874"/>
              <a:ext cx="12248731" cy="2077104"/>
              <a:chOff x="111258" y="1387770"/>
              <a:chExt cx="12248731" cy="2077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Content Placeholder 2">
                    <a:extLst>
                      <a:ext uri="{FF2B5EF4-FFF2-40B4-BE49-F238E27FC236}">
                        <a16:creationId xmlns:a16="http://schemas.microsoft.com/office/drawing/2014/main" id="{BF29B06A-E824-1740-7FF2-B22763D0794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8926" y="1387770"/>
                    <a:ext cx="11571063" cy="86333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1[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=ℓ]</m:t>
                              </m:r>
                            </m:e>
                          </m:nary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Content Placeholder 2">
                    <a:extLst>
                      <a:ext uri="{FF2B5EF4-FFF2-40B4-BE49-F238E27FC236}">
                        <a16:creationId xmlns:a16="http://schemas.microsoft.com/office/drawing/2014/main" id="{BF29B06A-E824-1740-7FF2-B22763D07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926" y="1387770"/>
                    <a:ext cx="11571063" cy="8633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19" t="-192647" b="-25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4AEC557-ACC5-E768-5C71-528BEF51EFDF}"/>
                  </a:ext>
                </a:extLst>
              </p:cNvPr>
              <p:cNvGrpSpPr/>
              <p:nvPr/>
            </p:nvGrpSpPr>
            <p:grpSpPr>
              <a:xfrm>
                <a:off x="111258" y="1934514"/>
                <a:ext cx="2188197" cy="1530360"/>
                <a:chOff x="1254265" y="1934514"/>
                <a:chExt cx="2188197" cy="15303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4161E92A-BDD2-BDDD-21D9-BFC8B56AB1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4265" y="2264545"/>
                      <a:ext cx="2188197" cy="12003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Outcome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 for a particular </a:t>
                      </a:r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unit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a14:m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 and particular time period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a14:m>
                      <a:endParaRPr lang="en-US" dirty="0">
                        <a:solidFill>
                          <a:schemeClr val="accent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4161E92A-BDD2-BDDD-21D9-BFC8B56AB1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54265" y="2264545"/>
                      <a:ext cx="2188197" cy="120032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156" t="-2083" r="-3468" b="-72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2EAF375-D7FC-2D13-6B08-19229582A2BA}"/>
                    </a:ext>
                  </a:extLst>
                </p:cNvPr>
                <p:cNvCxnSpPr>
                  <a:cxnSpLocks/>
                  <a:stCxn id="102" idx="0"/>
                </p:cNvCxnSpPr>
                <p:nvPr/>
              </p:nvCxnSpPr>
              <p:spPr>
                <a:xfrm flipV="1">
                  <a:off x="2348364" y="1934514"/>
                  <a:ext cx="0" cy="330031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57ACFE5-664A-8C69-4B2A-EE4A204E4A9E}"/>
                  </a:ext>
                </a:extLst>
              </p:cNvPr>
              <p:cNvGrpSpPr/>
              <p:nvPr/>
            </p:nvGrpSpPr>
            <p:grpSpPr>
              <a:xfrm>
                <a:off x="2873387" y="2062087"/>
                <a:ext cx="1821987" cy="832710"/>
                <a:chOff x="4016394" y="2062087"/>
                <a:chExt cx="1821987" cy="8327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1783CD92-D8B2-E209-6706-54209FE33E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6394" y="2525465"/>
                      <a:ext cx="1821987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Are you unit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ℓ?</m:t>
                          </m:r>
                        </m:oMath>
                      </a14:m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1783CD92-D8B2-E209-6706-54209FE33E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6394" y="2525465"/>
                      <a:ext cx="1821987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6667" b="-2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6EFC729E-1820-5577-E08B-A968A5EB23D0}"/>
                    </a:ext>
                  </a:extLst>
                </p:cNvPr>
                <p:cNvCxnSpPr>
                  <a:cxnSpLocks/>
                  <a:stCxn id="100" idx="0"/>
                </p:cNvCxnSpPr>
                <p:nvPr/>
              </p:nvCxnSpPr>
              <p:spPr>
                <a:xfrm flipV="1">
                  <a:off x="4927388" y="2062087"/>
                  <a:ext cx="205886" cy="463378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4E0B7EE-77D1-E43D-DC8A-76D1ED4C6CD6}"/>
                    </a:ext>
                  </a:extLst>
                </p:cNvPr>
                <p:cNvSpPr txBox="1"/>
                <p:nvPr/>
              </p:nvSpPr>
              <p:spPr>
                <a:xfrm>
                  <a:off x="3960064" y="839411"/>
                  <a:ext cx="5917056" cy="11866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4E0B7EE-77D1-E43D-DC8A-76D1ED4C6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64" y="839411"/>
                  <a:ext cx="5917056" cy="1186672"/>
                </a:xfrm>
                <a:prstGeom prst="rect">
                  <a:avLst/>
                </a:prstGeom>
                <a:blipFill>
                  <a:blip r:embed="rId5"/>
                  <a:stretch>
                    <a:fillRect l="-1931" t="-125532" b="-1702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306E8-A232-E028-1A2A-817E6C5A7202}"/>
                    </a:ext>
                  </a:extLst>
                </p:cNvPr>
                <p:cNvSpPr txBox="1"/>
                <p:nvPr/>
              </p:nvSpPr>
              <p:spPr>
                <a:xfrm>
                  <a:off x="5711151" y="2063860"/>
                  <a:ext cx="182198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Is it time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?</a:t>
                  </a:r>
                  <a:endParaRPr lang="en-US" sz="2000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E6306E8-A232-E028-1A2A-817E6C5A7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151" y="2063860"/>
                  <a:ext cx="1821987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3030" b="-272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447F6B5-5202-28D8-82FA-34BC67528829}"/>
                </a:ext>
              </a:extLst>
            </p:cNvPr>
            <p:cNvCxnSpPr>
              <a:cxnSpLocks/>
              <a:stCxn id="106" idx="0"/>
            </p:cNvCxnSpPr>
            <p:nvPr/>
          </p:nvCxnSpPr>
          <p:spPr>
            <a:xfrm flipV="1">
              <a:off x="6622145" y="1600482"/>
              <a:ext cx="205886" cy="46337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3ECCB94-49A0-CF49-3C2E-13E653E7DD15}"/>
                    </a:ext>
                  </a:extLst>
                </p:cNvPr>
                <p:cNvSpPr txBox="1"/>
                <p:nvPr/>
              </p:nvSpPr>
              <p:spPr>
                <a:xfrm>
                  <a:off x="7730776" y="2045542"/>
                  <a:ext cx="2118327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/>
                      </a:solidFill>
                    </a:rPr>
                    <a:t>Is unit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treated at time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3ECCB94-49A0-CF49-3C2E-13E653E7D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0776" y="2045542"/>
                  <a:ext cx="2118327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2381" t="-3571" r="-2381" b="-160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06033DD-C970-ECE6-2A61-1F24B0C7A991}"/>
                </a:ext>
              </a:extLst>
            </p:cNvPr>
            <p:cNvCxnSpPr>
              <a:cxnSpLocks/>
              <a:stCxn id="110" idx="0"/>
            </p:cNvCxnSpPr>
            <p:nvPr/>
          </p:nvCxnSpPr>
          <p:spPr>
            <a:xfrm flipH="1" flipV="1">
              <a:off x="8589435" y="1662191"/>
              <a:ext cx="200505" cy="38335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643B9A2-F082-03F0-41FC-B9B024EE4506}"/>
                </a:ext>
              </a:extLst>
            </p:cNvPr>
            <p:cNvSpPr txBox="1"/>
            <p:nvPr/>
          </p:nvSpPr>
          <p:spPr>
            <a:xfrm>
              <a:off x="8967072" y="1122624"/>
              <a:ext cx="13376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</a:rPr>
                <a:t>+ noise</a:t>
              </a:r>
              <a:endParaRPr lang="en-US" sz="2400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0EC6124-7B48-F4CE-6AAB-D4C247D0AF2E}"/>
              </a:ext>
            </a:extLst>
          </p:cNvPr>
          <p:cNvGrpSpPr/>
          <p:nvPr/>
        </p:nvGrpSpPr>
        <p:grpSpPr>
          <a:xfrm>
            <a:off x="8359861" y="4345920"/>
            <a:ext cx="3810240" cy="2472201"/>
            <a:chOff x="8250801" y="449612"/>
            <a:chExt cx="3810240" cy="247220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0DB5A73-2A0B-EC97-FEC5-D57B9B39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1562" y="1762288"/>
              <a:ext cx="553656" cy="1159525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4F35195-F205-9527-9E7D-7A28B695F975}"/>
                </a:ext>
              </a:extLst>
            </p:cNvPr>
            <p:cNvSpPr txBox="1"/>
            <p:nvPr/>
          </p:nvSpPr>
          <p:spPr>
            <a:xfrm>
              <a:off x="8250801" y="449612"/>
              <a:ext cx="38102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Technically one should be a bit more careful than this… see, e.g.,  [Goodman-Bacon, Journal of Econometrics, 2021]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9CF82E-2619-BD17-C8A5-5F69AC5C028C}"/>
                  </a:ext>
                </a:extLst>
              </p:cNvPr>
              <p:cNvSpPr txBox="1"/>
              <p:nvPr/>
            </p:nvSpPr>
            <p:spPr>
              <a:xfrm>
                <a:off x="8473811" y="3329163"/>
                <a:ext cx="4453899" cy="658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Before:</a:t>
                </a:r>
                <a:endParaRPr lang="en-US" sz="18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9CF82E-2619-BD17-C8A5-5F69AC5C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11" y="3329163"/>
                <a:ext cx="4453899" cy="658514"/>
              </a:xfrm>
              <a:prstGeom prst="rect">
                <a:avLst/>
              </a:prstGeom>
              <a:blipFill>
                <a:blip r:embed="rId9"/>
                <a:stretch>
                  <a:fillRect l="-1136"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2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FB63-5AB2-3C33-B3D6-8F0A8702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for things!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91E0-76AE-A0A0-7DCE-5AC0FA2D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1838" cy="4351338"/>
          </a:xfrm>
        </p:spPr>
        <p:txBody>
          <a:bodyPr/>
          <a:lstStyle/>
          <a:p>
            <a:r>
              <a:rPr lang="en-US" dirty="0"/>
              <a:t>What is the comparison we want to make?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Restaurants that are about the same size?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Restaurants that are from the same chain?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can throw those covariates into the regression!</a:t>
            </a:r>
          </a:p>
        </p:txBody>
      </p:sp>
    </p:spTree>
    <p:extLst>
      <p:ext uri="{BB962C8B-B14F-4D97-AF65-F5344CB8AC3E}">
        <p14:creationId xmlns:p14="http://schemas.microsoft.com/office/powerpoint/2010/main" val="451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CA08-AE4B-6F71-9567-1AF7E6B5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en-US" dirty="0"/>
              <a:t>Example: Controlling for stuff</a:t>
            </a:r>
            <a:br>
              <a:rPr lang="en-US" dirty="0"/>
            </a:br>
            <a:r>
              <a:rPr lang="en-US" sz="2400" dirty="0"/>
              <a:t>[Card and Krueger 2000]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204EC-F6F9-A1FD-93C2-1CC8D6DE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8" y="1126155"/>
            <a:ext cx="9663112" cy="5731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41CD9-79C0-F02A-D4A9-A6C247AC580C}"/>
              </a:ext>
            </a:extLst>
          </p:cNvPr>
          <p:cNvSpPr txBox="1"/>
          <p:nvPr/>
        </p:nvSpPr>
        <p:spPr>
          <a:xfrm>
            <a:off x="328613" y="3168451"/>
            <a:ext cx="203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What chain does the restaurant belong to?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DFBC7-CEF5-1A00-4B33-E5B00AC2137C}"/>
              </a:ext>
            </a:extLst>
          </p:cNvPr>
          <p:cNvSpPr txBox="1"/>
          <p:nvPr/>
        </p:nvSpPr>
        <p:spPr>
          <a:xfrm>
            <a:off x="328612" y="4160986"/>
            <a:ext cx="203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Company-owned or franchised?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121B7-93DD-2E6A-33A8-74D41BE53763}"/>
              </a:ext>
            </a:extLst>
          </p:cNvPr>
          <p:cNvSpPr txBox="1"/>
          <p:nvPr/>
        </p:nvSpPr>
        <p:spPr>
          <a:xfrm>
            <a:off x="328612" y="4859909"/>
            <a:ext cx="203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</a:rPr>
              <a:t>What type of payroll?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9DBFA4A-2CC7-CD91-3B62-C397469EBC87}"/>
              </a:ext>
            </a:extLst>
          </p:cNvPr>
          <p:cNvSpPr/>
          <p:nvPr/>
        </p:nvSpPr>
        <p:spPr>
          <a:xfrm>
            <a:off x="2362201" y="3014663"/>
            <a:ext cx="481012" cy="12368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90E04C5-7008-349E-F96D-342D4EDE4ED6}"/>
              </a:ext>
            </a:extLst>
          </p:cNvPr>
          <p:cNvSpPr/>
          <p:nvPr/>
        </p:nvSpPr>
        <p:spPr>
          <a:xfrm>
            <a:off x="2362201" y="4331392"/>
            <a:ext cx="481012" cy="369332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D7B5C9E-12CA-B038-2DB1-6EEFF21DD5A9}"/>
              </a:ext>
            </a:extLst>
          </p:cNvPr>
          <p:cNvSpPr/>
          <p:nvPr/>
        </p:nvSpPr>
        <p:spPr>
          <a:xfrm>
            <a:off x="2362201" y="4807316"/>
            <a:ext cx="481012" cy="807671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EAB6F9E-D262-D2C2-E682-0763A5B26237}"/>
              </a:ext>
            </a:extLst>
          </p:cNvPr>
          <p:cNvSpPr/>
          <p:nvPr/>
        </p:nvSpPr>
        <p:spPr>
          <a:xfrm>
            <a:off x="2228850" y="2214563"/>
            <a:ext cx="614363" cy="40005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D8E5B-FAA6-FF38-7572-C9191F465363}"/>
              </a:ext>
            </a:extLst>
          </p:cNvPr>
          <p:cNvSpPr txBox="1"/>
          <p:nvPr/>
        </p:nvSpPr>
        <p:spPr>
          <a:xfrm>
            <a:off x="478631" y="2122061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What we care about: in NJ?</a:t>
            </a:r>
          </a:p>
        </p:txBody>
      </p:sp>
    </p:spTree>
    <p:extLst>
      <p:ext uri="{BB962C8B-B14F-4D97-AF65-F5344CB8AC3E}">
        <p14:creationId xmlns:p14="http://schemas.microsoft.com/office/powerpoint/2010/main" val="750592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EBB3-3690-B0BF-03E1-BF9DDA12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Brexit</a:t>
            </a:r>
            <a:br>
              <a:rPr lang="en-US" dirty="0"/>
            </a:br>
            <a:r>
              <a:rPr lang="en-US" sz="2800" dirty="0"/>
              <a:t>Thought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FEDF-397C-06BB-25DC-6CFA8DA2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concerns you have about </a:t>
            </a:r>
            <a:r>
              <a:rPr lang="en-US" dirty="0" err="1"/>
              <a:t>DiD</a:t>
            </a:r>
            <a:r>
              <a:rPr lang="en-US" dirty="0"/>
              <a:t> for Brexit that you’d want to watch out for? 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would you watch out for them?</a:t>
            </a:r>
          </a:p>
          <a:p>
            <a:r>
              <a:rPr lang="en-US" dirty="0"/>
              <a:t>Are there covariates you’d like to control for?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51781-CE95-DB96-D17D-E216C059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53" y="4310764"/>
            <a:ext cx="2257094" cy="20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203A-68EA-ABE0-8D83-74C2A1C3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F1D81-6905-BF04-3378-CEC33EADD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7E663438-4F38-2FDB-0098-82E135C2ED12}"/>
              </a:ext>
            </a:extLst>
          </p:cNvPr>
          <p:cNvSpPr/>
          <p:nvPr/>
        </p:nvSpPr>
        <p:spPr>
          <a:xfrm>
            <a:off x="391886" y="3023117"/>
            <a:ext cx="12111134" cy="709127"/>
          </a:xfrm>
          <a:custGeom>
            <a:avLst/>
            <a:gdLst>
              <a:gd name="connsiteX0" fmla="*/ 0 w 12111134"/>
              <a:gd name="connsiteY0" fmla="*/ 709127 h 709127"/>
              <a:gd name="connsiteX1" fmla="*/ 8341567 w 12111134"/>
              <a:gd name="connsiteY1" fmla="*/ 671804 h 709127"/>
              <a:gd name="connsiteX2" fmla="*/ 9778481 w 12111134"/>
              <a:gd name="connsiteY2" fmla="*/ 18661 h 709127"/>
              <a:gd name="connsiteX3" fmla="*/ 12111134 w 12111134"/>
              <a:gd name="connsiteY3" fmla="*/ 0 h 70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1134" h="709127">
                <a:moveTo>
                  <a:pt x="0" y="709127"/>
                </a:moveTo>
                <a:lnTo>
                  <a:pt x="8341567" y="671804"/>
                </a:lnTo>
                <a:lnTo>
                  <a:pt x="9778481" y="18661"/>
                </a:lnTo>
                <a:lnTo>
                  <a:pt x="12111134" y="0"/>
                </a:lnTo>
              </a:path>
            </a:pathLst>
          </a:custGeom>
          <a:ln>
            <a:solidFill>
              <a:schemeClr val="accent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28488-B244-4F9C-4798-0EE942DB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D130-156C-B452-66E5-DA4E5809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5919"/>
          </a:xfrm>
        </p:spPr>
        <p:txBody>
          <a:bodyPr/>
          <a:lstStyle/>
          <a:p>
            <a:r>
              <a:rPr lang="en-US" dirty="0"/>
              <a:t>Difference-in-differences: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Basic idea: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it can get (a lot) fancier</a:t>
            </a:r>
          </a:p>
          <a:p>
            <a:pPr lvl="2"/>
            <a:endParaRPr lang="en-US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F61FD7-31FF-DC7F-6E25-B2F360BAB0AC}"/>
              </a:ext>
            </a:extLst>
          </p:cNvPr>
          <p:cNvGrpSpPr/>
          <p:nvPr/>
        </p:nvGrpSpPr>
        <p:grpSpPr>
          <a:xfrm>
            <a:off x="3977890" y="4581124"/>
            <a:ext cx="4037758" cy="1823723"/>
            <a:chOff x="5891105" y="3700424"/>
            <a:chExt cx="4037758" cy="1823723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43DA5F92-134E-42E1-032E-8F3DE3D7CF39}"/>
                </a:ext>
              </a:extLst>
            </p:cNvPr>
            <p:cNvSpPr/>
            <p:nvPr/>
          </p:nvSpPr>
          <p:spPr>
            <a:xfrm>
              <a:off x="6403940" y="3700424"/>
              <a:ext cx="3524923" cy="1823723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Complicated </a:t>
              </a:r>
            </a:p>
            <a:p>
              <a:pPr algn="ctr"/>
              <a:r>
                <a:rPr lang="en-US" sz="2400" dirty="0"/>
                <a:t>Statistics!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76049F52-BB34-2F8D-1267-0C0C9CA8D32A}"/>
                </a:ext>
              </a:extLst>
            </p:cNvPr>
            <p:cNvSpPr/>
            <p:nvPr/>
          </p:nvSpPr>
          <p:spPr>
            <a:xfrm>
              <a:off x="5891105" y="4327590"/>
              <a:ext cx="873247" cy="89019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2DA21-379E-881E-7274-26959982B90C}"/>
                  </a:ext>
                </a:extLst>
              </p:cNvPr>
              <p:cNvSpPr txBox="1"/>
              <p:nvPr/>
            </p:nvSpPr>
            <p:spPr>
              <a:xfrm>
                <a:off x="7782129" y="3370522"/>
                <a:ext cx="2451737" cy="1532334"/>
              </a:xfrm>
              <a:prstGeom prst="wedgeRoundRectCallout">
                <a:avLst>
                  <a:gd name="adj1" fmla="val -77274"/>
                  <a:gd name="adj2" fmla="val 40595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The effect of X on Y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!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With a p-value of 0.0001!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2DA21-379E-881E-7274-26959982B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29" y="3370522"/>
                <a:ext cx="2451737" cy="1532334"/>
              </a:xfrm>
              <a:prstGeom prst="wedgeRoundRectCallout">
                <a:avLst>
                  <a:gd name="adj1" fmla="val -77274"/>
                  <a:gd name="adj2" fmla="val 40595"/>
                  <a:gd name="adj3" fmla="val 16667"/>
                </a:avLst>
              </a:prstGeom>
              <a:blipFill>
                <a:blip r:embed="rId3"/>
                <a:stretch>
                  <a:fillRect b="-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EA925-14DE-F4F6-60C6-8803D924ABF9}"/>
              </a:ext>
            </a:extLst>
          </p:cNvPr>
          <p:cNvGrpSpPr/>
          <p:nvPr/>
        </p:nvGrpSpPr>
        <p:grpSpPr>
          <a:xfrm>
            <a:off x="10351036" y="3888551"/>
            <a:ext cx="1957363" cy="2151971"/>
            <a:chOff x="10521824" y="4560620"/>
            <a:chExt cx="1957363" cy="21519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6C7F10-3712-76EC-52C1-7FE8AEF2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6301" y="5061418"/>
              <a:ext cx="788410" cy="16511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26D533-389A-F26A-CFD7-92C1C60A2282}"/>
                </a:ext>
              </a:extLst>
            </p:cNvPr>
            <p:cNvSpPr txBox="1"/>
            <p:nvPr/>
          </p:nvSpPr>
          <p:spPr>
            <a:xfrm>
              <a:off x="10521824" y="4560620"/>
              <a:ext cx="1957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I call BS!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2B0829-1646-CC8F-0BFC-4CE69F5C791F}"/>
              </a:ext>
            </a:extLst>
          </p:cNvPr>
          <p:cNvGrpSpPr/>
          <p:nvPr/>
        </p:nvGrpSpPr>
        <p:grpSpPr>
          <a:xfrm>
            <a:off x="2509859" y="5266403"/>
            <a:ext cx="1468031" cy="1273855"/>
            <a:chOff x="2509859" y="5266403"/>
            <a:chExt cx="1468031" cy="1273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90F632-DC83-709C-59D4-8AD92F804133}"/>
                    </a:ext>
                  </a:extLst>
                </p:cNvPr>
                <p:cNvSpPr txBox="1"/>
                <p:nvPr/>
              </p:nvSpPr>
              <p:spPr>
                <a:xfrm>
                  <a:off x="2548082" y="5266403"/>
                  <a:ext cx="1402050" cy="788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</m:acc>
                      </m:oMath>
                    </m:oMathPara>
                  </a14:m>
                  <a:endParaRPr lang="en-US" sz="2800" b="0" dirty="0">
                    <a:solidFill>
                      <a:schemeClr val="accent1"/>
                    </a:solidFill>
                  </a:endParaRPr>
                </a:p>
                <a:p>
                  <a:pPr algn="r"/>
                  <a:r>
                    <a:rPr lang="en-US" sz="1600" dirty="0">
                      <a:solidFill>
                        <a:schemeClr val="accent1"/>
                      </a:solidFill>
                    </a:rPr>
                    <a:t>Matrices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16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90F632-DC83-709C-59D4-8AD92F804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082" y="5266403"/>
                  <a:ext cx="1402050" cy="788934"/>
                </a:xfrm>
                <a:prstGeom prst="rect">
                  <a:avLst/>
                </a:prstGeom>
                <a:blipFill>
                  <a:blip r:embed="rId5"/>
                  <a:stretch>
                    <a:fillRect l="-893" t="-6349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ADB7F5-5BE4-7663-47F5-609739E2FA86}"/>
                </a:ext>
              </a:extLst>
            </p:cNvPr>
            <p:cNvSpPr txBox="1"/>
            <p:nvPr/>
          </p:nvSpPr>
          <p:spPr>
            <a:xfrm>
              <a:off x="2509859" y="6078593"/>
              <a:ext cx="1468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Fake data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4C4A56-83BE-49D5-BB1A-F77408633AF7}"/>
              </a:ext>
            </a:extLst>
          </p:cNvPr>
          <p:cNvGrpSpPr/>
          <p:nvPr/>
        </p:nvGrpSpPr>
        <p:grpSpPr>
          <a:xfrm>
            <a:off x="3265714" y="405333"/>
            <a:ext cx="9556770" cy="2737305"/>
            <a:chOff x="3265714" y="405333"/>
            <a:chExt cx="9556770" cy="27373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31B4CA-6B1E-313E-53EC-27AF3C3857BF}"/>
                </a:ext>
              </a:extLst>
            </p:cNvPr>
            <p:cNvGrpSpPr/>
            <p:nvPr/>
          </p:nvGrpSpPr>
          <p:grpSpPr>
            <a:xfrm>
              <a:off x="6151570" y="405333"/>
              <a:ext cx="6670914" cy="2737305"/>
              <a:chOff x="6849906" y="2572618"/>
              <a:chExt cx="8437702" cy="3462279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A46593D-C2BE-E267-F70F-70BB87E4E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1753" y="5606607"/>
                <a:ext cx="41551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A0D0792-596C-097C-A524-2F7BC3D2F5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1753" y="2572618"/>
                <a:ext cx="0" cy="30339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B097153-2879-1C2B-3DB0-C78D09416E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27375" y="2939332"/>
                <a:ext cx="0" cy="2667275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409A56-6044-C3BD-D401-06A857E4D9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6469" y="3032539"/>
                <a:ext cx="0" cy="2667275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178E62-14C6-D509-70B3-AFADD61B9BE4}"/>
                  </a:ext>
                </a:extLst>
              </p:cNvPr>
              <p:cNvSpPr txBox="1"/>
              <p:nvPr/>
            </p:nvSpPr>
            <p:spPr>
              <a:xfrm>
                <a:off x="8003788" y="5665565"/>
                <a:ext cx="113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Before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AB5680-36C0-9F7D-B9F5-6E6E2A574FB1}"/>
                  </a:ext>
                </a:extLst>
              </p:cNvPr>
              <p:cNvSpPr txBox="1"/>
              <p:nvPr/>
            </p:nvSpPr>
            <p:spPr>
              <a:xfrm>
                <a:off x="9872065" y="5699814"/>
                <a:ext cx="452860" cy="335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After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86D1B52-27D2-AFF6-DCA0-CC77D8E52B4A}"/>
                  </a:ext>
                </a:extLst>
              </p:cNvPr>
              <p:cNvSpPr/>
              <p:nvPr/>
            </p:nvSpPr>
            <p:spPr>
              <a:xfrm>
                <a:off x="8308570" y="3585370"/>
                <a:ext cx="230164" cy="236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7D8E2BF-C688-8B2E-CA5D-67985CDAF250}"/>
                  </a:ext>
                </a:extLst>
              </p:cNvPr>
              <p:cNvSpPr/>
              <p:nvPr/>
            </p:nvSpPr>
            <p:spPr>
              <a:xfrm>
                <a:off x="10030407" y="4083276"/>
                <a:ext cx="252121" cy="23340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657EEB-2916-AF05-75B0-6B6AC2B8E9AB}"/>
                  </a:ext>
                </a:extLst>
              </p:cNvPr>
              <p:cNvSpPr/>
              <p:nvPr/>
            </p:nvSpPr>
            <p:spPr>
              <a:xfrm>
                <a:off x="8312293" y="4522861"/>
                <a:ext cx="230164" cy="23682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54E817-067A-2C5D-FD5C-2412CCCC0D11}"/>
                  </a:ext>
                </a:extLst>
              </p:cNvPr>
              <p:cNvSpPr/>
              <p:nvPr/>
            </p:nvSpPr>
            <p:spPr>
              <a:xfrm>
                <a:off x="10030406" y="4330352"/>
                <a:ext cx="252121" cy="23340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ADC53A-5D6C-D90C-A9F8-555F2FF7E6E5}"/>
                  </a:ext>
                </a:extLst>
              </p:cNvPr>
              <p:cNvSpPr txBox="1"/>
              <p:nvPr/>
            </p:nvSpPr>
            <p:spPr>
              <a:xfrm rot="16200000">
                <a:off x="6310174" y="4066328"/>
                <a:ext cx="144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Employment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631F2F-1798-2195-C3B8-6CFDD7B59462}"/>
                  </a:ext>
                </a:extLst>
              </p:cNvPr>
              <p:cNvSpPr txBox="1"/>
              <p:nvPr/>
            </p:nvSpPr>
            <p:spPr>
              <a:xfrm>
                <a:off x="7440727" y="3508566"/>
                <a:ext cx="74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23.33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806ECC-A1E9-4D26-78DF-766C3052E8D9}"/>
                  </a:ext>
                </a:extLst>
              </p:cNvPr>
              <p:cNvSpPr txBox="1"/>
              <p:nvPr/>
            </p:nvSpPr>
            <p:spPr>
              <a:xfrm>
                <a:off x="7417393" y="4447054"/>
                <a:ext cx="74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20.44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CBCD21-F604-51B1-ED95-EA0927082DA5}"/>
                  </a:ext>
                </a:extLst>
              </p:cNvPr>
              <p:cNvSpPr txBox="1"/>
              <p:nvPr/>
            </p:nvSpPr>
            <p:spPr>
              <a:xfrm>
                <a:off x="10305133" y="4019726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21.17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ADA6CBB-8814-9DA6-44D7-F099A4A9FF6D}"/>
                  </a:ext>
                </a:extLst>
              </p:cNvPr>
              <p:cNvCxnSpPr>
                <a:stCxn id="21" idx="6"/>
                <a:endCxn id="22" idx="2"/>
              </p:cNvCxnSpPr>
              <p:nvPr/>
            </p:nvCxnSpPr>
            <p:spPr>
              <a:xfrm>
                <a:off x="8538734" y="3703781"/>
                <a:ext cx="1491673" cy="49619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087E0B8-EEA6-395C-890F-4C7B9DD21D2D}"/>
                  </a:ext>
                </a:extLst>
              </p:cNvPr>
              <p:cNvCxnSpPr>
                <a:cxnSpLocks/>
                <a:stCxn id="23" idx="3"/>
                <a:endCxn id="24" idx="1"/>
              </p:cNvCxnSpPr>
              <p:nvPr/>
            </p:nvCxnSpPr>
            <p:spPr>
              <a:xfrm flipV="1">
                <a:off x="8542457" y="4447055"/>
                <a:ext cx="1487949" cy="194217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B36DF77-8ED3-0B96-F862-0CD7630DEC36}"/>
                  </a:ext>
                </a:extLst>
              </p:cNvPr>
              <p:cNvGrpSpPr/>
              <p:nvPr/>
            </p:nvGrpSpPr>
            <p:grpSpPr>
              <a:xfrm>
                <a:off x="10817353" y="2663557"/>
                <a:ext cx="712596" cy="827023"/>
                <a:chOff x="9401606" y="2676036"/>
                <a:chExt cx="712596" cy="827023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2AF0FC5-69DA-3A5E-8998-22D061D622E9}"/>
                    </a:ext>
                  </a:extLst>
                </p:cNvPr>
                <p:cNvSpPr/>
                <p:nvPr/>
              </p:nvSpPr>
              <p:spPr>
                <a:xfrm>
                  <a:off x="9402205" y="2725645"/>
                  <a:ext cx="270114" cy="270114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AA2A040-4FD7-C01C-FA6F-7C3DED568171}"/>
                    </a:ext>
                  </a:extLst>
                </p:cNvPr>
                <p:cNvSpPr txBox="1"/>
                <p:nvPr/>
              </p:nvSpPr>
              <p:spPr>
                <a:xfrm>
                  <a:off x="9672319" y="2676036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NJ</a:t>
                  </a: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1103B5C-1303-436B-154B-8784FB20F98C}"/>
                    </a:ext>
                  </a:extLst>
                </p:cNvPr>
                <p:cNvSpPr/>
                <p:nvPr/>
              </p:nvSpPr>
              <p:spPr>
                <a:xfrm>
                  <a:off x="9401606" y="3183342"/>
                  <a:ext cx="270103" cy="2701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D13E344-49E5-0EDA-32DB-930478937978}"/>
                    </a:ext>
                  </a:extLst>
                </p:cNvPr>
                <p:cNvSpPr txBox="1"/>
                <p:nvPr/>
              </p:nvSpPr>
              <p:spPr>
                <a:xfrm>
                  <a:off x="9671709" y="3133727"/>
                  <a:ext cx="442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PA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CDE6329-071C-1B22-B2A4-2AA48DB2337C}"/>
                  </a:ext>
                </a:extLst>
              </p:cNvPr>
              <p:cNvGrpSpPr/>
              <p:nvPr/>
            </p:nvGrpSpPr>
            <p:grpSpPr>
              <a:xfrm>
                <a:off x="8542457" y="4641272"/>
                <a:ext cx="6745151" cy="776317"/>
                <a:chOff x="8542457" y="4641272"/>
                <a:chExt cx="6745151" cy="77631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7D9689E-6AB7-DFC9-D351-FC31184FC000}"/>
                    </a:ext>
                  </a:extLst>
                </p:cNvPr>
                <p:cNvSpPr txBox="1"/>
                <p:nvPr/>
              </p:nvSpPr>
              <p:spPr>
                <a:xfrm>
                  <a:off x="10293509" y="4950440"/>
                  <a:ext cx="4994099" cy="467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</a:rPr>
                    <a:t>18.28 = </a:t>
                  </a:r>
                  <a:r>
                    <a:rPr lang="en-US" sz="1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implied counterfactual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FB8D6F7-C861-768A-973A-374F9A075A18}"/>
                    </a:ext>
                  </a:extLst>
                </p:cNvPr>
                <p:cNvCxnSpPr>
                  <a:cxnSpLocks/>
                  <a:stCxn id="23" idx="3"/>
                </p:cNvCxnSpPr>
                <p:nvPr/>
              </p:nvCxnSpPr>
              <p:spPr>
                <a:xfrm>
                  <a:off x="8542457" y="4641272"/>
                  <a:ext cx="1614012" cy="62997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60372E2-08A7-FCF2-5575-A116486CEFA3}"/>
                    </a:ext>
                  </a:extLst>
                </p:cNvPr>
                <p:cNvSpPr/>
                <p:nvPr/>
              </p:nvSpPr>
              <p:spPr>
                <a:xfrm>
                  <a:off x="10019429" y="5126126"/>
                  <a:ext cx="252121" cy="23340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023FEF-7912-826E-D772-F0F23B3BBDF8}"/>
                  </a:ext>
                </a:extLst>
              </p:cNvPr>
              <p:cNvSpPr txBox="1"/>
              <p:nvPr/>
            </p:nvSpPr>
            <p:spPr>
              <a:xfrm>
                <a:off x="10324925" y="4287891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21.03</a:t>
                </a:r>
              </a:p>
            </p:txBody>
          </p:sp>
        </p:grp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83273F6E-F84F-D996-21D3-FBB514E18F14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V="1">
              <a:off x="3265714" y="1732270"/>
              <a:ext cx="2885856" cy="737653"/>
            </a:xfrm>
            <a:prstGeom prst="curvedConnector3">
              <a:avLst>
                <a:gd name="adj1" fmla="val 7974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AF94C60-20F0-BE75-C102-0A21039AF841}"/>
              </a:ext>
            </a:extLst>
          </p:cNvPr>
          <p:cNvSpPr txBox="1"/>
          <p:nvPr/>
        </p:nvSpPr>
        <p:spPr>
          <a:xfrm>
            <a:off x="965639" y="3451539"/>
            <a:ext cx="6410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Placebo Analysis:</a:t>
            </a:r>
          </a:p>
        </p:txBody>
      </p:sp>
    </p:spTree>
    <p:extLst>
      <p:ext uri="{BB962C8B-B14F-4D97-AF65-F5344CB8AC3E}">
        <p14:creationId xmlns:p14="http://schemas.microsoft.com/office/powerpoint/2010/main" val="36396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uiExpand="1" build="p" bldLvl="2"/>
      <p:bldP spid="7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31E9-D9CB-2442-E2F0-6ABBB896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data: It’s a matrix!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B53FB4C-F508-CAD8-8D3D-E3F4DA49B611}"/>
              </a:ext>
            </a:extLst>
          </p:cNvPr>
          <p:cNvGrpSpPr/>
          <p:nvPr/>
        </p:nvGrpSpPr>
        <p:grpSpPr>
          <a:xfrm>
            <a:off x="409413" y="2565551"/>
            <a:ext cx="1368005" cy="2725539"/>
            <a:chOff x="409413" y="2565551"/>
            <a:chExt cx="1368005" cy="27255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966E1-7A2D-45A8-A9C5-B880250A4447}"/>
                </a:ext>
              </a:extLst>
            </p:cNvPr>
            <p:cNvSpPr txBox="1"/>
            <p:nvPr/>
          </p:nvSpPr>
          <p:spPr>
            <a:xfrm>
              <a:off x="409413" y="3804929"/>
              <a:ext cx="885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Units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9F0F94-A974-099A-E92C-778114597194}"/>
                </a:ext>
              </a:extLst>
            </p:cNvPr>
            <p:cNvSpPr txBox="1"/>
            <p:nvPr/>
          </p:nvSpPr>
          <p:spPr>
            <a:xfrm>
              <a:off x="1427642" y="2565551"/>
              <a:ext cx="349776" cy="170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/>
                <a:t>1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/>
                <a:t>2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1D316-D39E-3674-2143-C1B1ECB273C8}"/>
                </a:ext>
              </a:extLst>
            </p:cNvPr>
            <p:cNvSpPr txBox="1"/>
            <p:nvPr/>
          </p:nvSpPr>
          <p:spPr>
            <a:xfrm>
              <a:off x="1414818" y="482942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9846D7F-2704-85CD-C1AC-0F0880A2369B}"/>
                    </a:ext>
                  </a:extLst>
                </p:cNvPr>
                <p:cNvSpPr txBox="1"/>
                <p:nvPr/>
              </p:nvSpPr>
              <p:spPr>
                <a:xfrm>
                  <a:off x="1427642" y="4363343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9846D7F-2704-85CD-C1AC-0F0880A23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642" y="4363343"/>
                  <a:ext cx="30328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2A8A46-EBC1-1522-89A2-A542F33087DD}"/>
              </a:ext>
            </a:extLst>
          </p:cNvPr>
          <p:cNvGrpSpPr/>
          <p:nvPr/>
        </p:nvGrpSpPr>
        <p:grpSpPr>
          <a:xfrm>
            <a:off x="1846882" y="2597802"/>
            <a:ext cx="4249118" cy="3418149"/>
            <a:chOff x="1846882" y="2597802"/>
            <a:chExt cx="4249118" cy="34181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82719-0BF4-7C9A-A510-893BA08EE4F8}"/>
                </a:ext>
              </a:extLst>
            </p:cNvPr>
            <p:cNvSpPr/>
            <p:nvPr/>
          </p:nvSpPr>
          <p:spPr>
            <a:xfrm>
              <a:off x="1846882" y="2597802"/>
              <a:ext cx="4249118" cy="2693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F9FF41-4988-BCE7-DBEB-BC0EC8892EF3}"/>
                    </a:ext>
                  </a:extLst>
                </p:cNvPr>
                <p:cNvSpPr txBox="1"/>
                <p:nvPr/>
              </p:nvSpPr>
              <p:spPr>
                <a:xfrm>
                  <a:off x="1939778" y="2788225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F9FF41-4988-BCE7-DBEB-BC0EC8892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778" y="2788225"/>
                  <a:ext cx="656856" cy="321178"/>
                </a:xfrm>
                <a:prstGeom prst="rect">
                  <a:avLst/>
                </a:prstGeom>
                <a:blipFill>
                  <a:blip r:embed="rId4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4CE44F-A8D9-F3AD-9D2B-F165939E47D5}"/>
                </a:ext>
              </a:extLst>
            </p:cNvPr>
            <p:cNvSpPr txBox="1"/>
            <p:nvPr/>
          </p:nvSpPr>
          <p:spPr>
            <a:xfrm>
              <a:off x="5667213" y="2892741"/>
              <a:ext cx="258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D85C6B-6C45-8DBB-E63D-08773EDAB94A}"/>
                    </a:ext>
                  </a:extLst>
                </p:cNvPr>
                <p:cNvSpPr txBox="1"/>
                <p:nvPr/>
              </p:nvSpPr>
              <p:spPr>
                <a:xfrm>
                  <a:off x="2692783" y="2788225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D85C6B-6C45-8DBB-E63D-08773EDAB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783" y="2788225"/>
                  <a:ext cx="656856" cy="321178"/>
                </a:xfrm>
                <a:prstGeom prst="rect">
                  <a:avLst/>
                </a:prstGeom>
                <a:blipFill>
                  <a:blip r:embed="rId5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47905D-3D28-9AF1-16B8-BD166A415381}"/>
                    </a:ext>
                  </a:extLst>
                </p:cNvPr>
                <p:cNvSpPr txBox="1"/>
                <p:nvPr/>
              </p:nvSpPr>
              <p:spPr>
                <a:xfrm>
                  <a:off x="5179521" y="2788225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47905D-3D28-9AF1-16B8-BD166A415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9521" y="2788225"/>
                  <a:ext cx="656856" cy="321178"/>
                </a:xfrm>
                <a:prstGeom prst="rect">
                  <a:avLst/>
                </a:prstGeom>
                <a:blipFill>
                  <a:blip r:embed="rId6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8EB082-E3B1-B6ED-17C2-61AA4555C294}"/>
                    </a:ext>
                  </a:extLst>
                </p:cNvPr>
                <p:cNvSpPr txBox="1"/>
                <p:nvPr/>
              </p:nvSpPr>
              <p:spPr>
                <a:xfrm>
                  <a:off x="1972186" y="3265230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F8EB082-E3B1-B6ED-17C2-61AA4555C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186" y="3265230"/>
                  <a:ext cx="656856" cy="321178"/>
                </a:xfrm>
                <a:prstGeom prst="rect">
                  <a:avLst/>
                </a:prstGeom>
                <a:blipFill>
                  <a:blip r:embed="rId7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2C609C-1F8F-8300-D1CA-150081E6E965}"/>
                    </a:ext>
                  </a:extLst>
                </p:cNvPr>
                <p:cNvSpPr txBox="1"/>
                <p:nvPr/>
              </p:nvSpPr>
              <p:spPr>
                <a:xfrm>
                  <a:off x="2725191" y="3265230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2C609C-1F8F-8300-D1CA-150081E6E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191" y="3265230"/>
                  <a:ext cx="656856" cy="321178"/>
                </a:xfrm>
                <a:prstGeom prst="rect">
                  <a:avLst/>
                </a:prstGeom>
                <a:blipFill>
                  <a:blip r:embed="rId8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FA1860-9FE2-7A71-D9B7-FF058FF809A7}"/>
                    </a:ext>
                  </a:extLst>
                </p:cNvPr>
                <p:cNvSpPr txBox="1"/>
                <p:nvPr/>
              </p:nvSpPr>
              <p:spPr>
                <a:xfrm>
                  <a:off x="5211929" y="3265230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FA1860-9FE2-7A71-D9B7-FF058FF80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929" y="3265230"/>
                  <a:ext cx="656856" cy="321178"/>
                </a:xfrm>
                <a:prstGeom prst="rect">
                  <a:avLst/>
                </a:prstGeom>
                <a:blipFill>
                  <a:blip r:embed="rId9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37B8AD8-3F1A-6895-5ED8-B4FAEDFF1174}"/>
                    </a:ext>
                  </a:extLst>
                </p:cNvPr>
                <p:cNvSpPr txBox="1"/>
                <p:nvPr/>
              </p:nvSpPr>
              <p:spPr>
                <a:xfrm>
                  <a:off x="1972186" y="3802733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37B8AD8-3F1A-6895-5ED8-B4FAEDFF1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186" y="3802733"/>
                  <a:ext cx="656856" cy="321178"/>
                </a:xfrm>
                <a:prstGeom prst="rect">
                  <a:avLst/>
                </a:prstGeom>
                <a:blipFill>
                  <a:blip r:embed="rId10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D8C69CB-BEC7-6D28-6682-C6B966AC103A}"/>
                    </a:ext>
                  </a:extLst>
                </p:cNvPr>
                <p:cNvSpPr txBox="1"/>
                <p:nvPr/>
              </p:nvSpPr>
              <p:spPr>
                <a:xfrm>
                  <a:off x="2725191" y="3802733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D8C69CB-BEC7-6D28-6682-C6B966AC1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191" y="3802733"/>
                  <a:ext cx="656856" cy="321178"/>
                </a:xfrm>
                <a:prstGeom prst="rect">
                  <a:avLst/>
                </a:prstGeom>
                <a:blipFill>
                  <a:blip r:embed="rId11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24F8F7-3789-9ABD-1F00-3DE29C64DD6D}"/>
                    </a:ext>
                  </a:extLst>
                </p:cNvPr>
                <p:cNvSpPr txBox="1"/>
                <p:nvPr/>
              </p:nvSpPr>
              <p:spPr>
                <a:xfrm>
                  <a:off x="5211929" y="3802733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24F8F7-3789-9ABD-1F00-3DE29C64D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929" y="3802733"/>
                  <a:ext cx="656856" cy="321178"/>
                </a:xfrm>
                <a:prstGeom prst="rect">
                  <a:avLst/>
                </a:prstGeom>
                <a:blipFill>
                  <a:blip r:embed="rId12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AF5645-51D3-3B1F-F998-25AD4ACACE19}"/>
                    </a:ext>
                  </a:extLst>
                </p:cNvPr>
                <p:cNvSpPr txBox="1"/>
                <p:nvPr/>
              </p:nvSpPr>
              <p:spPr>
                <a:xfrm>
                  <a:off x="1977446" y="4810902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AF5645-51D3-3B1F-F998-25AD4ACACE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446" y="4810902"/>
                  <a:ext cx="656856" cy="321178"/>
                </a:xfrm>
                <a:prstGeom prst="rect">
                  <a:avLst/>
                </a:prstGeom>
                <a:blipFill>
                  <a:blip r:embed="rId13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F5489C0-7084-39FC-544A-96791FFD99F2}"/>
                    </a:ext>
                  </a:extLst>
                </p:cNvPr>
                <p:cNvSpPr txBox="1"/>
                <p:nvPr/>
              </p:nvSpPr>
              <p:spPr>
                <a:xfrm>
                  <a:off x="2730451" y="4810902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F5489C0-7084-39FC-544A-96791FFD9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451" y="4810902"/>
                  <a:ext cx="656856" cy="321178"/>
                </a:xfrm>
                <a:prstGeom prst="rect">
                  <a:avLst/>
                </a:prstGeom>
                <a:blipFill>
                  <a:blip r:embed="rId14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2FEB65D-86CB-FAED-8154-D9A44C5BBED7}"/>
                    </a:ext>
                  </a:extLst>
                </p:cNvPr>
                <p:cNvSpPr txBox="1"/>
                <p:nvPr/>
              </p:nvSpPr>
              <p:spPr>
                <a:xfrm>
                  <a:off x="5217189" y="4810902"/>
                  <a:ext cx="656856" cy="3211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2FEB65D-86CB-FAED-8154-D9A44C5BB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189" y="4810902"/>
                  <a:ext cx="656856" cy="321178"/>
                </a:xfrm>
                <a:prstGeom prst="rect">
                  <a:avLst/>
                </a:prstGeom>
                <a:blipFill>
                  <a:blip r:embed="rId15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F1BDA3D-942E-D193-976C-2CCEB5D762D8}"/>
                    </a:ext>
                  </a:extLst>
                </p:cNvPr>
                <p:cNvSpPr txBox="1"/>
                <p:nvPr/>
              </p:nvSpPr>
              <p:spPr>
                <a:xfrm>
                  <a:off x="2116562" y="4363343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F1BDA3D-942E-D193-976C-2CCEB5D76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562" y="4363343"/>
                  <a:ext cx="30328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8A5D4AA-658D-49F9-3EF9-DB3A10030FF7}"/>
                    </a:ext>
                  </a:extLst>
                </p:cNvPr>
                <p:cNvSpPr txBox="1"/>
                <p:nvPr/>
              </p:nvSpPr>
              <p:spPr>
                <a:xfrm>
                  <a:off x="5356305" y="4338168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8A5D4AA-658D-49F9-3EF9-DB3A10030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305" y="4338168"/>
                  <a:ext cx="30328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A4E566-E726-EB44-351E-4359422A2038}"/>
                    </a:ext>
                  </a:extLst>
                </p:cNvPr>
                <p:cNvSpPr txBox="1"/>
                <p:nvPr/>
              </p:nvSpPr>
              <p:spPr>
                <a:xfrm>
                  <a:off x="3804923" y="2798885"/>
                  <a:ext cx="850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A4E566-E726-EB44-351E-4359422A2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923" y="2798885"/>
                  <a:ext cx="8507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8C9612-C825-9B0A-466B-4AE3A2732862}"/>
                    </a:ext>
                  </a:extLst>
                </p:cNvPr>
                <p:cNvSpPr txBox="1"/>
                <p:nvPr/>
              </p:nvSpPr>
              <p:spPr>
                <a:xfrm>
                  <a:off x="3799342" y="4829425"/>
                  <a:ext cx="850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8C9612-C825-9B0A-466B-4AE3A2732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342" y="4829425"/>
                  <a:ext cx="850773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81069B6-F21B-E792-A225-581D737AA8CF}"/>
                    </a:ext>
                  </a:extLst>
                </p:cNvPr>
                <p:cNvSpPr txBox="1"/>
                <p:nvPr/>
              </p:nvSpPr>
              <p:spPr>
                <a:xfrm>
                  <a:off x="2548191" y="5554286"/>
                  <a:ext cx="29921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/>
                      </a:solidFill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en-US" sz="2400" b="1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accent1"/>
                      </a:solidFill>
                    </a:rPr>
                    <a:t>of outcomes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81069B6-F21B-E792-A225-581D737AA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191" y="5554286"/>
                  <a:ext cx="2992166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376" t="-10811" r="-2110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B3656F-E859-933C-F932-343F68516E78}"/>
              </a:ext>
            </a:extLst>
          </p:cNvPr>
          <p:cNvGrpSpPr/>
          <p:nvPr/>
        </p:nvGrpSpPr>
        <p:grpSpPr>
          <a:xfrm>
            <a:off x="6663074" y="1690688"/>
            <a:ext cx="4681182" cy="4325263"/>
            <a:chOff x="7178376" y="1690688"/>
            <a:chExt cx="4681182" cy="432526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CE87B2-88D6-A6D2-0459-7EB352AE10C7}"/>
                </a:ext>
              </a:extLst>
            </p:cNvPr>
            <p:cNvGrpSpPr/>
            <p:nvPr/>
          </p:nvGrpSpPr>
          <p:grpSpPr>
            <a:xfrm>
              <a:off x="7178376" y="1690688"/>
              <a:ext cx="4681182" cy="3600402"/>
              <a:chOff x="1843605" y="2136137"/>
              <a:chExt cx="4681182" cy="360040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E90E68-EF92-3475-1543-041EDA701525}"/>
                  </a:ext>
                </a:extLst>
              </p:cNvPr>
              <p:cNvSpPr/>
              <p:nvPr/>
            </p:nvSpPr>
            <p:spPr>
              <a:xfrm>
                <a:off x="2275669" y="3043251"/>
                <a:ext cx="4249118" cy="2693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03BCCFB-B704-D22C-CB18-351F63769C6C}"/>
                  </a:ext>
                </a:extLst>
              </p:cNvPr>
              <p:cNvSpPr txBox="1"/>
              <p:nvPr/>
            </p:nvSpPr>
            <p:spPr>
              <a:xfrm>
                <a:off x="1856429" y="3011000"/>
                <a:ext cx="349776" cy="1701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CC89F1-7FB5-432A-A591-4966889D1B95}"/>
                  </a:ext>
                </a:extLst>
              </p:cNvPr>
              <p:cNvSpPr txBox="1"/>
              <p:nvPr/>
            </p:nvSpPr>
            <p:spPr>
              <a:xfrm>
                <a:off x="1843605" y="5274874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0D8EF516-FD48-ADE1-D15D-D2980C28FDB9}"/>
                      </a:ext>
                    </a:extLst>
                  </p:cNvPr>
                  <p:cNvSpPr txBox="1"/>
                  <p:nvPr/>
                </p:nvSpPr>
                <p:spPr>
                  <a:xfrm>
                    <a:off x="1856429" y="4808792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D12426-44EC-4864-D7CA-A126F6798E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429" y="4808792"/>
                    <a:ext cx="303288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FFAD686-19A7-D1B8-A136-14D12D5672E2}"/>
                  </a:ext>
                </a:extLst>
              </p:cNvPr>
              <p:cNvSpPr txBox="1"/>
              <p:nvPr/>
            </p:nvSpPr>
            <p:spPr>
              <a:xfrm>
                <a:off x="4126956" y="2136137"/>
                <a:ext cx="83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0EF61CC-FFF2-1383-27D8-6206531D34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06205" y="2530601"/>
                    <a:ext cx="7216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779D064-7592-F35B-A618-B6166151CB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6205" y="2530601"/>
                    <a:ext cx="721672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7DEA84F-C6EB-5E99-5BC7-64B2705C8FB4}"/>
                      </a:ext>
                    </a:extLst>
                  </p:cNvPr>
                  <p:cNvSpPr txBox="1"/>
                  <p:nvPr/>
                </p:nvSpPr>
                <p:spPr>
                  <a:xfrm>
                    <a:off x="3071461" y="2508867"/>
                    <a:ext cx="7216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CDC9B25-A1F2-2FCD-7FDE-EA4AF1C39B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1461" y="2508867"/>
                    <a:ext cx="721672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420D0F4-9122-0A56-C8D9-515426A42997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900" y="2494059"/>
                    <a:ext cx="72167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225E1A8-FD8D-08C0-5547-4D3E6A7DEB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5900" y="2494059"/>
                    <a:ext cx="721672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686C062-660A-D76C-7AAC-34043152C4E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8565" y="3233674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B0B817D-3D44-B233-83F3-47A7AE2B57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8565" y="3233674"/>
                    <a:ext cx="656856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DEE964-19DE-D782-B936-3486EF347C61}"/>
                  </a:ext>
                </a:extLst>
              </p:cNvPr>
              <p:cNvSpPr txBox="1"/>
              <p:nvPr/>
            </p:nvSpPr>
            <p:spPr>
              <a:xfrm>
                <a:off x="6096000" y="3338190"/>
                <a:ext cx="258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D83547D-074B-D2F6-E1FF-432F3FF522CA}"/>
                      </a:ext>
                    </a:extLst>
                  </p:cNvPr>
                  <p:cNvSpPr txBox="1"/>
                  <p:nvPr/>
                </p:nvSpPr>
                <p:spPr>
                  <a:xfrm>
                    <a:off x="3121570" y="3233674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2EAF055-AA3C-E5A5-0856-E606C22323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1570" y="3233674"/>
                    <a:ext cx="656856" cy="30777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4842E72-7B14-D3D3-2234-69085055197E}"/>
                      </a:ext>
                    </a:extLst>
                  </p:cNvPr>
                  <p:cNvSpPr txBox="1"/>
                  <p:nvPr/>
                </p:nvSpPr>
                <p:spPr>
                  <a:xfrm>
                    <a:off x="5608308" y="3233674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BD08ACC-DE43-3A53-A433-02D87E5728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8308" y="3233674"/>
                    <a:ext cx="656856" cy="30777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DF365A36-9A89-75BA-6885-72BBC66133AB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973" y="3710679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5B279C6-B7BD-EED7-4F8E-3CB7BA70AD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0973" y="3710679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3ABC65A-9FAE-DA9B-C3F4-A0BC8F3AE559}"/>
                      </a:ext>
                    </a:extLst>
                  </p:cNvPr>
                  <p:cNvSpPr txBox="1"/>
                  <p:nvPr/>
                </p:nvSpPr>
                <p:spPr>
                  <a:xfrm>
                    <a:off x="3153978" y="3710679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5D5FC8FE-23CA-9ECE-216B-EDA26BAC66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3978" y="3710679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E4C3D7-1A71-70C5-7B17-F6FD360606D8}"/>
                      </a:ext>
                    </a:extLst>
                  </p:cNvPr>
                  <p:cNvSpPr txBox="1"/>
                  <p:nvPr/>
                </p:nvSpPr>
                <p:spPr>
                  <a:xfrm>
                    <a:off x="5640716" y="3710679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96BF8FC-56DB-1D59-44FF-0731351ED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0716" y="3710679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EDA8484-1F16-BC80-B9BD-73C04954B8BC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973" y="4248182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9CA10DC-CA75-F617-C66C-8105E70A5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0973" y="4248182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332E14D-CAAE-35FA-73E6-054A7E31C946}"/>
                      </a:ext>
                    </a:extLst>
                  </p:cNvPr>
                  <p:cNvSpPr txBox="1"/>
                  <p:nvPr/>
                </p:nvSpPr>
                <p:spPr>
                  <a:xfrm>
                    <a:off x="3153978" y="4248182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5C43A5BD-D466-547D-268A-185C468EC0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3978" y="4248182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331D6E64-8C0D-EA9A-6F9B-2BE52C91C338}"/>
                      </a:ext>
                    </a:extLst>
                  </p:cNvPr>
                  <p:cNvSpPr txBox="1"/>
                  <p:nvPr/>
                </p:nvSpPr>
                <p:spPr>
                  <a:xfrm>
                    <a:off x="5640716" y="4248182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22DB3F7-6BE3-34BB-702F-D4AE0EF2D9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0716" y="4248182"/>
                    <a:ext cx="656856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B953BF7-4F8F-9B04-4CC9-FEF263684F45}"/>
                      </a:ext>
                    </a:extLst>
                  </p:cNvPr>
                  <p:cNvSpPr txBox="1"/>
                  <p:nvPr/>
                </p:nvSpPr>
                <p:spPr>
                  <a:xfrm>
                    <a:off x="2406233" y="5256351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1AB7E18-C930-F0C2-7637-A7F0609C45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233" y="5256351"/>
                    <a:ext cx="656856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3F124C1-9A55-377A-7ED1-E01455BD4383}"/>
                      </a:ext>
                    </a:extLst>
                  </p:cNvPr>
                  <p:cNvSpPr txBox="1"/>
                  <p:nvPr/>
                </p:nvSpPr>
                <p:spPr>
                  <a:xfrm>
                    <a:off x="3159238" y="5256351"/>
                    <a:ext cx="65685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77463BC0-8E7B-68EA-CE26-D868494E69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9238" y="5256351"/>
                    <a:ext cx="656856" cy="307777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6EBA286-1D4B-2704-B77F-C1AF59B0F82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5976" y="5256351"/>
                    <a:ext cx="656856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70BA9A5-7683-86A7-5D15-E8126733E8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5976" y="5256351"/>
                    <a:ext cx="656856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34013C-46A9-B2D3-6BE1-208F0BEF2B3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349" y="4808792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069151AE-CFF4-CCFD-158F-21DFF06FC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349" y="4808792"/>
                    <a:ext cx="303288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FFD8852-7DE2-0B3E-A07C-CA4D61E9ED92}"/>
                      </a:ext>
                    </a:extLst>
                  </p:cNvPr>
                  <p:cNvSpPr txBox="1"/>
                  <p:nvPr/>
                </p:nvSpPr>
                <p:spPr>
                  <a:xfrm>
                    <a:off x="5785092" y="4783617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09B31182-22B4-BBC9-3676-CD245AE10E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5092" y="4783617"/>
                    <a:ext cx="303288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2F80322-FD51-9F8D-7FF5-2BAEEAD32F71}"/>
                      </a:ext>
                    </a:extLst>
                  </p:cNvPr>
                  <p:cNvSpPr txBox="1"/>
                  <p:nvPr/>
                </p:nvSpPr>
                <p:spPr>
                  <a:xfrm>
                    <a:off x="4233710" y="3244334"/>
                    <a:ext cx="850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817AF8F-77B4-B97E-32B2-586D963C8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3710" y="3244334"/>
                    <a:ext cx="850773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C488DD3-F442-6616-26CC-19F49BC08AE7}"/>
                    </a:ext>
                  </a:extLst>
                </p:cNvPr>
                <p:cNvSpPr txBox="1"/>
                <p:nvPr/>
              </p:nvSpPr>
              <p:spPr>
                <a:xfrm>
                  <a:off x="9562900" y="2164106"/>
                  <a:ext cx="850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16EA238-CE10-6505-75D7-98FDFCACB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00" y="2164106"/>
                  <a:ext cx="850773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07845C-300B-173B-B6E3-3D99350A488D}"/>
                    </a:ext>
                  </a:extLst>
                </p:cNvPr>
                <p:cNvSpPr txBox="1"/>
                <p:nvPr/>
              </p:nvSpPr>
              <p:spPr>
                <a:xfrm>
                  <a:off x="8311749" y="5554286"/>
                  <a:ext cx="32163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/>
                      </a:solidFill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a14:m>
                  <a:r>
                    <a:rPr lang="en-US" sz="2400" b="1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accent1"/>
                      </a:solidFill>
                    </a:rPr>
                    <a:t>of treatments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7F198F2-C32E-4662-1E91-B79E7BC54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749" y="5554286"/>
                  <a:ext cx="3216330" cy="461665"/>
                </a:xfrm>
                <a:prstGeom prst="rect">
                  <a:avLst/>
                </a:prstGeom>
                <a:blipFill>
                  <a:blip r:embed="rId34"/>
                  <a:stretch>
                    <a:fillRect l="-2745" t="-10811" r="-196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0901B5E-4689-7D49-D546-0DAC85851955}"/>
                    </a:ext>
                  </a:extLst>
                </p:cNvPr>
                <p:cNvSpPr txBox="1"/>
                <p:nvPr/>
              </p:nvSpPr>
              <p:spPr>
                <a:xfrm>
                  <a:off x="10463007" y="4823506"/>
                  <a:ext cx="6568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3FB117E-C7D4-CE24-A22C-DE3988B2D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3007" y="4823506"/>
                  <a:ext cx="656856" cy="369332"/>
                </a:xfrm>
                <a:prstGeom prst="rect">
                  <a:avLst/>
                </a:prstGeom>
                <a:blipFill>
                  <a:blip r:embed="rId3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5F3D3E-104B-B44F-DCB9-328F5622D864}"/>
                    </a:ext>
                  </a:extLst>
                </p:cNvPr>
                <p:cNvSpPr txBox="1"/>
                <p:nvPr/>
              </p:nvSpPr>
              <p:spPr>
                <a:xfrm>
                  <a:off x="9978374" y="4801216"/>
                  <a:ext cx="65685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157E73F-E5FD-7191-E7DB-1868361AE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374" y="4801216"/>
                  <a:ext cx="656856" cy="369332"/>
                </a:xfrm>
                <a:prstGeom prst="rect">
                  <a:avLst/>
                </a:prstGeom>
                <a:blipFill>
                  <a:blip r:embed="rId3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7B8912E-800A-E9EA-A6DB-4AC42090EBC3}"/>
                    </a:ext>
                  </a:extLst>
                </p:cNvPr>
                <p:cNvSpPr txBox="1"/>
                <p:nvPr/>
              </p:nvSpPr>
              <p:spPr>
                <a:xfrm>
                  <a:off x="9444596" y="4823506"/>
                  <a:ext cx="65685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95EF98E-B8A3-965C-C517-E640C56E5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596" y="4823506"/>
                  <a:ext cx="656856" cy="307777"/>
                </a:xfrm>
                <a:prstGeom prst="rect">
                  <a:avLst/>
                </a:prstGeom>
                <a:blipFill>
                  <a:blip r:embed="rId29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8F3751-DBA0-6232-51E0-B92BBE4338A4}"/>
                    </a:ext>
                  </a:extLst>
                </p:cNvPr>
                <p:cNvSpPr txBox="1"/>
                <p:nvPr/>
              </p:nvSpPr>
              <p:spPr>
                <a:xfrm>
                  <a:off x="8854200" y="4796323"/>
                  <a:ext cx="850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3FAF241-E855-0237-FEF6-511469A3B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200" y="4796323"/>
                  <a:ext cx="850773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152986-F076-6E1B-4D3E-34D94CECA3EA}"/>
              </a:ext>
            </a:extLst>
          </p:cNvPr>
          <p:cNvGrpSpPr/>
          <p:nvPr/>
        </p:nvGrpSpPr>
        <p:grpSpPr>
          <a:xfrm>
            <a:off x="1777418" y="1690688"/>
            <a:ext cx="4091367" cy="856129"/>
            <a:chOff x="1777418" y="1690688"/>
            <a:chExt cx="4091367" cy="8561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73AE0-6A1B-466A-BC40-2A1F835FC04E}"/>
                </a:ext>
              </a:extLst>
            </p:cNvPr>
            <p:cNvSpPr txBox="1"/>
            <p:nvPr/>
          </p:nvSpPr>
          <p:spPr>
            <a:xfrm>
              <a:off x="3698169" y="1690688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7D92E36-EB85-9D0A-D41C-8613155172BB}"/>
                    </a:ext>
                  </a:extLst>
                </p:cNvPr>
                <p:cNvSpPr txBox="1"/>
                <p:nvPr/>
              </p:nvSpPr>
              <p:spPr>
                <a:xfrm>
                  <a:off x="1777418" y="2085152"/>
                  <a:ext cx="7216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7D92E36-EB85-9D0A-D41C-861315517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418" y="2085152"/>
                  <a:ext cx="721672" cy="46166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02FB0DE-75EC-4664-69FD-75A6C795D5BB}"/>
                    </a:ext>
                  </a:extLst>
                </p:cNvPr>
                <p:cNvSpPr txBox="1"/>
                <p:nvPr/>
              </p:nvSpPr>
              <p:spPr>
                <a:xfrm>
                  <a:off x="2642674" y="2063418"/>
                  <a:ext cx="7216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02FB0DE-75EC-4664-69FD-75A6C795D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674" y="2063418"/>
                  <a:ext cx="721672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20781C-3533-5AF7-36CD-BEED3C47AB88}"/>
                    </a:ext>
                  </a:extLst>
                </p:cNvPr>
                <p:cNvSpPr txBox="1"/>
                <p:nvPr/>
              </p:nvSpPr>
              <p:spPr>
                <a:xfrm>
                  <a:off x="5147113" y="2048610"/>
                  <a:ext cx="7216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20781C-3533-5AF7-36CD-BEED3C47A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113" y="2048610"/>
                  <a:ext cx="721672" cy="46166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6E9F7E0-0F29-534C-92C0-DAAFE0E6029A}"/>
                    </a:ext>
                  </a:extLst>
                </p:cNvPr>
                <p:cNvSpPr txBox="1"/>
                <p:nvPr/>
              </p:nvSpPr>
              <p:spPr>
                <a:xfrm>
                  <a:off x="3712952" y="2139732"/>
                  <a:ext cx="850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6E9F7E0-0F29-534C-92C0-DAAFE0E60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952" y="2139732"/>
                  <a:ext cx="8507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09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6A06-FA72-0258-913A-0002ED6E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C2EE-4A6E-DA83-5FD1-F17B56C6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technique: Matrix completion!</a:t>
            </a:r>
          </a:p>
        </p:txBody>
      </p:sp>
    </p:spTree>
    <p:extLst>
      <p:ext uri="{BB962C8B-B14F-4D97-AF65-F5344CB8AC3E}">
        <p14:creationId xmlns:p14="http://schemas.microsoft.com/office/powerpoint/2010/main" val="3673379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73742-680F-09B8-B351-12D1BD610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82" y="2823209"/>
            <a:ext cx="3259835" cy="32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C0BE-02AC-6471-11B8-0D213B85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</a:t>
            </a:r>
            <a:r>
              <a:rPr lang="en-US" dirty="0" err="1"/>
              <a:t>factuals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24880-B122-F98C-2C85-4FFFB8071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24880-B122-F98C-2C85-4FFFB8071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AC9D61-851B-85A9-518A-2D00B8A474EF}"/>
              </a:ext>
            </a:extLst>
          </p:cNvPr>
          <p:cNvGrpSpPr/>
          <p:nvPr/>
        </p:nvGrpSpPr>
        <p:grpSpPr>
          <a:xfrm>
            <a:off x="8480288" y="133619"/>
            <a:ext cx="3711712" cy="2934759"/>
            <a:chOff x="6267951" y="2048610"/>
            <a:chExt cx="5843440" cy="3846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888455-9E95-FFC0-391A-96AAC3EC96CB}"/>
                </a:ext>
              </a:extLst>
            </p:cNvPr>
            <p:cNvGrpSpPr/>
            <p:nvPr/>
          </p:nvGrpSpPr>
          <p:grpSpPr>
            <a:xfrm>
              <a:off x="6267951" y="2048610"/>
              <a:ext cx="5843440" cy="3846330"/>
              <a:chOff x="6783253" y="2048610"/>
              <a:chExt cx="5843440" cy="384633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C3DF44-3BB0-2F00-59D2-62CB569784AB}"/>
                  </a:ext>
                </a:extLst>
              </p:cNvPr>
              <p:cNvGrpSpPr/>
              <p:nvPr/>
            </p:nvGrpSpPr>
            <p:grpSpPr>
              <a:xfrm>
                <a:off x="7062142" y="2048610"/>
                <a:ext cx="4797416" cy="3242480"/>
                <a:chOff x="1727371" y="2494059"/>
                <a:chExt cx="4797416" cy="324248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7C6BE7-AEC4-1BD8-F9C0-A65FEFC0EB34}"/>
                    </a:ext>
                  </a:extLst>
                </p:cNvPr>
                <p:cNvSpPr/>
                <p:nvPr/>
              </p:nvSpPr>
              <p:spPr>
                <a:xfrm>
                  <a:off x="2275669" y="3043251"/>
                  <a:ext cx="4249118" cy="2693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5C9D34-2C55-7F6B-D696-76CF495962A4}"/>
                    </a:ext>
                  </a:extLst>
                </p:cNvPr>
                <p:cNvSpPr txBox="1"/>
                <p:nvPr/>
              </p:nvSpPr>
              <p:spPr>
                <a:xfrm>
                  <a:off x="1727371" y="3119729"/>
                  <a:ext cx="485046" cy="1210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1</a:t>
                  </a:r>
                </a:p>
                <a:p>
                  <a:r>
                    <a:rPr lang="en-US" b="1" dirty="0"/>
                    <a:t>2</a:t>
                  </a:r>
                </a:p>
                <a:p>
                  <a:r>
                    <a:rPr lang="en-US" b="1" dirty="0"/>
                    <a:t>3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019064-A6DE-1803-081A-B7E77FF0344A}"/>
                    </a:ext>
                  </a:extLst>
                </p:cNvPr>
                <p:cNvSpPr txBox="1"/>
                <p:nvPr/>
              </p:nvSpPr>
              <p:spPr>
                <a:xfrm>
                  <a:off x="1807832" y="5131775"/>
                  <a:ext cx="500188" cy="484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42B825E-A933-9837-C3C4-ED56824962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56429" y="4808794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3506ACBA-6D2A-DF44-EC85-4E6F896B0C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56429" y="4808794"/>
                      <a:ext cx="437096" cy="40337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90115C9-4556-DCE1-421C-C9527206E0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6205" y="2530601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B3A3F8FD-EAA8-4120-DA7D-E7303DD63D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6205" y="2530601"/>
                      <a:ext cx="721672" cy="48405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53BD945-56DA-79B5-AFB8-24BFBE590A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71462" y="2508868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8C56F55-A516-231B-F572-E3A9BBF34A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71462" y="2508868"/>
                      <a:ext cx="721672" cy="48405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EAD15E3C-81C5-257A-7FA9-66E6643582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901" y="2494059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0C39F17-9C74-9EEB-6B52-8DE0536335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901" y="2494059"/>
                      <a:ext cx="721672" cy="48405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5FF9E44C-C985-5B1C-DB3D-51DF5BA452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8565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16A6D28-13B7-9C74-1FE7-9A4DB2B5BB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8565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C718076-F8B1-EF36-37C1-8DAC5B196A09}"/>
                    </a:ext>
                  </a:extLst>
                </p:cNvPr>
                <p:cNvSpPr txBox="1"/>
                <p:nvPr/>
              </p:nvSpPr>
              <p:spPr>
                <a:xfrm>
                  <a:off x="6096001" y="3338190"/>
                  <a:ext cx="258306" cy="403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74F8334-E4F2-F8B9-7168-7BCDDCFB57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1569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FA2C980-2F80-738B-95AD-725BD6918E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1569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3007C14-A9AF-6426-3AC6-65CDBB1C1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08308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9762C3C-0800-0EEA-12E3-77CFC58B0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8308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3E93C7F7-1980-C6DF-CE45-7296ADE4A3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3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A1F42344-579A-8319-FD62-CA62AF5165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3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F6AC1957-B581-DA59-7845-69A0AC6E2F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C35BDB9-2DC1-1057-7DBA-09B340859A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A6631737-A4D3-925D-064C-3F7C55D8E1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240124F5-D960-C2B3-F59C-4AD113F68C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D855F83-598A-6493-7114-2439B0CC6A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3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86411D0-16ED-DE22-FDA9-6E398E7E5F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3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9962DF7E-FA88-C826-FAC8-A6F162187D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75557159-7A4D-6493-F4DE-20ECBC7A9A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2581A5D-59F9-E217-97C4-A405B05989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B8DEF9A-FD9A-77DF-FEFF-E5D4F6B04B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12B62C72-D52D-2D61-7DFA-E4F3C45787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6232" y="5256350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6C3413AD-4CBD-923C-2FB7-7E4E0537AD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6232" y="5256350"/>
                      <a:ext cx="656855" cy="3227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AA3D50F1-1070-598A-8274-B66E6C6072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9238" y="5256350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746E6A0-B89D-089D-0AEE-09404F6E36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238" y="5256350"/>
                      <a:ext cx="656855" cy="3227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8C6880CE-8718-59E8-1230-9E759BBA1C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5975" y="5256350"/>
                      <a:ext cx="656855" cy="3630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ED21401C-F234-5F19-E35B-7B053704AB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5975" y="5256350"/>
                      <a:ext cx="656855" cy="363038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C2E85D0B-A0F5-9464-B5C9-9B05A771E7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5349" y="4808792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FCAA66B3-0500-231F-BD7B-75673F9CBE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5349" y="4808792"/>
                      <a:ext cx="437096" cy="40337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BE5FEFD-A919-6863-0807-5E456D1FFE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5092" y="4783617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A6E6241-7068-1CCD-63E7-C2C651851C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5092" y="4783617"/>
                      <a:ext cx="437096" cy="403376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0C3BE436-7442-96B4-29F9-C0CA3C161B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3710" y="3244334"/>
                      <a:ext cx="850773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3C06BFD0-0961-3DA3-1A4C-7D485F275B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3710" y="3244334"/>
                      <a:ext cx="850773" cy="40337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9F9F96A-8EA4-1E45-293C-A17523BA4474}"/>
                      </a:ext>
                    </a:extLst>
                  </p:cNvPr>
                  <p:cNvSpPr txBox="1"/>
                  <p:nvPr/>
                </p:nvSpPr>
                <p:spPr>
                  <a:xfrm>
                    <a:off x="9562900" y="2164106"/>
                    <a:ext cx="850773" cy="403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D027402-7E37-03B4-C4E9-C8F0C09435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2900" y="2164106"/>
                    <a:ext cx="850773" cy="40337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6EAA349-8C94-3600-D761-BD7F4AA92EF7}"/>
                      </a:ext>
                    </a:extLst>
                  </p:cNvPr>
                  <p:cNvSpPr txBox="1"/>
                  <p:nvPr/>
                </p:nvSpPr>
                <p:spPr>
                  <a:xfrm>
                    <a:off x="6783253" y="5410889"/>
                    <a:ext cx="5843440" cy="484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accent1"/>
                        </a:solidFill>
                      </a:rPr>
                      <a:t>Matrix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a14:m>
                    <a:r>
                      <a:rPr lang="en-US" b="1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accent1"/>
                        </a:solidFill>
                      </a:rPr>
                      <a:t>of treatments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D141CB2-8562-EF27-D65C-8BC894DE7A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3253" y="5410889"/>
                    <a:ext cx="5843440" cy="48405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69E5D74-5083-5E3B-7F5A-4406E6B532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463007" y="4823506"/>
                    <a:ext cx="656856" cy="3630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8784CCE-2BC1-DD19-D308-4668A8EA7D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63007" y="4823506"/>
                    <a:ext cx="656856" cy="36303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8D31260-6860-7CC3-2738-E496E8A6EE40}"/>
                      </a:ext>
                    </a:extLst>
                  </p:cNvPr>
                  <p:cNvSpPr txBox="1"/>
                  <p:nvPr/>
                </p:nvSpPr>
                <p:spPr>
                  <a:xfrm>
                    <a:off x="9978373" y="4801216"/>
                    <a:ext cx="656856" cy="3630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23EFDF1-DBC2-0EC6-8245-B6FBA86A14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8373" y="4801216"/>
                    <a:ext cx="656856" cy="36303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E771867-7B24-5996-F84C-C0A34C55A351}"/>
                      </a:ext>
                    </a:extLst>
                  </p:cNvPr>
                  <p:cNvSpPr txBox="1"/>
                  <p:nvPr/>
                </p:nvSpPr>
                <p:spPr>
                  <a:xfrm>
                    <a:off x="9444595" y="4823506"/>
                    <a:ext cx="656856" cy="3227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94955C7-9D88-C4DB-247E-D77D9AB96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4595" y="4823506"/>
                    <a:ext cx="656856" cy="32270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75A8942-4A12-AC2F-0257-2A0EABD4B04F}"/>
                      </a:ext>
                    </a:extLst>
                  </p:cNvPr>
                  <p:cNvSpPr txBox="1"/>
                  <p:nvPr/>
                </p:nvSpPr>
                <p:spPr>
                  <a:xfrm>
                    <a:off x="8854200" y="4796324"/>
                    <a:ext cx="850773" cy="403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21D949F-1A75-4248-8F84-27F2449F20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4200" y="4796324"/>
                    <a:ext cx="850773" cy="40337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6798089-7DC4-2E3A-5E33-D6D88E1F3F86}"/>
                </a:ext>
              </a:extLst>
            </p:cNvPr>
            <p:cNvSpPr/>
            <p:nvPr/>
          </p:nvSpPr>
          <p:spPr>
            <a:xfrm>
              <a:off x="9549862" y="4773080"/>
              <a:ext cx="1634183" cy="470184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CE4C00E-6933-550A-CD13-D1A097BDCDBF}"/>
              </a:ext>
            </a:extLst>
          </p:cNvPr>
          <p:cNvGrpSpPr/>
          <p:nvPr/>
        </p:nvGrpSpPr>
        <p:grpSpPr>
          <a:xfrm>
            <a:off x="922824" y="3528620"/>
            <a:ext cx="3853034" cy="3241179"/>
            <a:chOff x="922824" y="3528620"/>
            <a:chExt cx="3853034" cy="324117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CBEAB4D-0889-70E7-5F39-B19821CFF122}"/>
                </a:ext>
              </a:extLst>
            </p:cNvPr>
            <p:cNvGrpSpPr/>
            <p:nvPr/>
          </p:nvGrpSpPr>
          <p:grpSpPr>
            <a:xfrm>
              <a:off x="922824" y="3528620"/>
              <a:ext cx="3689085" cy="3241179"/>
              <a:chOff x="1297255" y="2940685"/>
              <a:chExt cx="3689085" cy="324117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C29D17-417A-753D-182A-44CACFA31109}"/>
                  </a:ext>
                </a:extLst>
              </p:cNvPr>
              <p:cNvGrpSpPr/>
              <p:nvPr/>
            </p:nvGrpSpPr>
            <p:grpSpPr>
              <a:xfrm>
                <a:off x="1297255" y="2940685"/>
                <a:ext cx="3689085" cy="3241179"/>
                <a:chOff x="1356034" y="2048610"/>
                <a:chExt cx="4779341" cy="4199065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CCECD34-2E1C-F6CC-280C-B6DA871A486D}"/>
                    </a:ext>
                  </a:extLst>
                </p:cNvPr>
                <p:cNvGrpSpPr/>
                <p:nvPr/>
              </p:nvGrpSpPr>
              <p:grpSpPr>
                <a:xfrm>
                  <a:off x="1356034" y="2048610"/>
                  <a:ext cx="4739966" cy="3242480"/>
                  <a:chOff x="1784821" y="2494059"/>
                  <a:chExt cx="4739966" cy="3242480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C0395F4-F4F7-B8EA-FB5C-D10F7F04AD0C}"/>
                      </a:ext>
                    </a:extLst>
                  </p:cNvPr>
                  <p:cNvSpPr/>
                  <p:nvPr/>
                </p:nvSpPr>
                <p:spPr>
                  <a:xfrm>
                    <a:off x="2275669" y="3043251"/>
                    <a:ext cx="4249118" cy="269328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7C674DC0-88D3-BAC1-6622-98BCCC9E92B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4821" y="3126690"/>
                    <a:ext cx="399152" cy="11962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1</a:t>
                    </a:r>
                  </a:p>
                  <a:p>
                    <a:r>
                      <a:rPr lang="en-US" b="1" dirty="0"/>
                      <a:t>2</a:t>
                    </a:r>
                  </a:p>
                  <a:p>
                    <a:r>
                      <a:rPr lang="en-US" b="1" dirty="0"/>
                      <a:t>3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0B1BF7F-92EA-C138-B007-4C97D055E48B}"/>
                      </a:ext>
                    </a:extLst>
                  </p:cNvPr>
                  <p:cNvSpPr txBox="1"/>
                  <p:nvPr/>
                </p:nvSpPr>
                <p:spPr>
                  <a:xfrm>
                    <a:off x="1811215" y="5134540"/>
                    <a:ext cx="411612" cy="4784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n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5E139221-4903-32EB-7C40-68594F68C70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6429" y="4808792"/>
                        <a:ext cx="359693" cy="3987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86" name="TextBox 85">
                        <a:extLst>
                          <a:ext uri="{FF2B5EF4-FFF2-40B4-BE49-F238E27FC236}">
                            <a16:creationId xmlns:a16="http://schemas.microsoft.com/office/drawing/2014/main" id="{5051C56D-C89B-0C0E-9E43-1D9F2698D54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56429" y="4808792"/>
                        <a:ext cx="359693" cy="398736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D3CBC57D-3E76-C579-FE55-66C7BD5418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06206" y="2530600"/>
                        <a:ext cx="721672" cy="47848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88" name="TextBox 87">
                        <a:extLst>
                          <a:ext uri="{FF2B5EF4-FFF2-40B4-BE49-F238E27FC236}">
                            <a16:creationId xmlns:a16="http://schemas.microsoft.com/office/drawing/2014/main" id="{60687D62-0220-D088-9EE1-0D157527B5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06206" y="2530600"/>
                        <a:ext cx="721672" cy="478483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Box 48">
                        <a:extLst>
                          <a:ext uri="{FF2B5EF4-FFF2-40B4-BE49-F238E27FC236}">
                            <a16:creationId xmlns:a16="http://schemas.microsoft.com/office/drawing/2014/main" id="{FCC60628-78BB-1E08-ABA1-492C36C94E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71462" y="2508867"/>
                        <a:ext cx="721672" cy="47848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89" name="TextBox 88">
                        <a:extLst>
                          <a:ext uri="{FF2B5EF4-FFF2-40B4-BE49-F238E27FC236}">
                            <a16:creationId xmlns:a16="http://schemas.microsoft.com/office/drawing/2014/main" id="{5C2D7050-EF15-A194-357C-07FED7EF8B6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71462" y="2508867"/>
                        <a:ext cx="721672" cy="478483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2962D46B-5B46-92C5-0493-D32A8A2402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75900" y="2494059"/>
                        <a:ext cx="721672" cy="47848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90" name="TextBox 89">
                        <a:extLst>
                          <a:ext uri="{FF2B5EF4-FFF2-40B4-BE49-F238E27FC236}">
                            <a16:creationId xmlns:a16="http://schemas.microsoft.com/office/drawing/2014/main" id="{4E865FB8-7D1E-E416-275F-4D2ADF43FCE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75900" y="2494059"/>
                        <a:ext cx="721672" cy="478483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A48E08D4-D412-D199-B47B-726984CA81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68565" y="3233674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1" name="TextBox 90">
                        <a:extLst>
                          <a:ext uri="{FF2B5EF4-FFF2-40B4-BE49-F238E27FC236}">
                            <a16:creationId xmlns:a16="http://schemas.microsoft.com/office/drawing/2014/main" id="{C268F6BA-14C5-D768-9F42-E5962C13DB1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68565" y="3233674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503BE84-9028-ED91-D726-BAEA816A54D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3338190"/>
                    <a:ext cx="258305" cy="3987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AE2F779E-DC3C-DA2F-9B80-B67992C2DC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21570" y="3233674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3" name="TextBox 92">
                        <a:extLst>
                          <a:ext uri="{FF2B5EF4-FFF2-40B4-BE49-F238E27FC236}">
                            <a16:creationId xmlns:a16="http://schemas.microsoft.com/office/drawing/2014/main" id="{EF1297D6-E40B-A39E-D2D4-88C48A1339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21570" y="3233674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856CD3A2-4391-D99C-93C3-AA64F3D618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8308" y="3233674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4" name="TextBox 93">
                        <a:extLst>
                          <a:ext uri="{FF2B5EF4-FFF2-40B4-BE49-F238E27FC236}">
                            <a16:creationId xmlns:a16="http://schemas.microsoft.com/office/drawing/2014/main" id="{3BC2363C-415C-A058-CAB0-8E6B9C6B4CE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8308" y="3233674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08649202-4461-2DDB-AFD0-7CC444F3DE9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0974" y="3710679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5" name="TextBox 94">
                        <a:extLst>
                          <a:ext uri="{FF2B5EF4-FFF2-40B4-BE49-F238E27FC236}">
                            <a16:creationId xmlns:a16="http://schemas.microsoft.com/office/drawing/2014/main" id="{1FCAB16B-E457-1B23-544A-5F103319ED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00974" y="3710679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F37410C0-1F58-7635-2478-60C692B9AC8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3978" y="3710679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F076AC88-D965-1F44-1D4C-51D99810396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3978" y="3710679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89C874F5-DF60-3537-6ECA-C5E9AC614B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40716" y="3710679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7" name="TextBox 96">
                        <a:extLst>
                          <a:ext uri="{FF2B5EF4-FFF2-40B4-BE49-F238E27FC236}">
                            <a16:creationId xmlns:a16="http://schemas.microsoft.com/office/drawing/2014/main" id="{01052222-55EF-C626-FD9C-79B7E95368F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40716" y="3710679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CE6DEC8B-3087-46A4-6404-A971DF90AE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0974" y="4248183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8" name="TextBox 97">
                        <a:extLst>
                          <a:ext uri="{FF2B5EF4-FFF2-40B4-BE49-F238E27FC236}">
                            <a16:creationId xmlns:a16="http://schemas.microsoft.com/office/drawing/2014/main" id="{5E6B6B1F-DE8F-ECED-297F-B52B3F7CD1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00974" y="4248183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 b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A61E3156-F135-E1B4-D4B5-61327765E7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3978" y="4248183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99" name="TextBox 98">
                        <a:extLst>
                          <a:ext uri="{FF2B5EF4-FFF2-40B4-BE49-F238E27FC236}">
                            <a16:creationId xmlns:a16="http://schemas.microsoft.com/office/drawing/2014/main" id="{2F49AA88-74E1-F4DA-45F0-B47703A926C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3978" y="4248183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 b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8CB95D86-7573-395B-BA17-1FE2451B0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40716" y="4248183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00" name="TextBox 99">
                        <a:extLst>
                          <a:ext uri="{FF2B5EF4-FFF2-40B4-BE49-F238E27FC236}">
                            <a16:creationId xmlns:a16="http://schemas.microsoft.com/office/drawing/2014/main" id="{E3E0E78B-699C-3C1B-EFD1-6D9108DF654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40716" y="4248183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 b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TextBox 60">
                        <a:extLst>
                          <a:ext uri="{FF2B5EF4-FFF2-40B4-BE49-F238E27FC236}">
                            <a16:creationId xmlns:a16="http://schemas.microsoft.com/office/drawing/2014/main" id="{B6835124-18ED-E549-4812-1D8657A537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6232" y="5256351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7F27248B-A17C-58AB-E012-FA01B4E3AC6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06232" y="5256351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TextBox 61">
                        <a:extLst>
                          <a:ext uri="{FF2B5EF4-FFF2-40B4-BE49-F238E27FC236}">
                            <a16:creationId xmlns:a16="http://schemas.microsoft.com/office/drawing/2014/main" id="{8A2467D6-5EC3-5CFF-1C6F-AFFDF104844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9238" y="5256351"/>
                        <a:ext cx="656856" cy="2498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02" name="TextBox 101">
                        <a:extLst>
                          <a:ext uri="{FF2B5EF4-FFF2-40B4-BE49-F238E27FC236}">
                            <a16:creationId xmlns:a16="http://schemas.microsoft.com/office/drawing/2014/main" id="{6CFC0CFB-C3AD-4B26-EE9E-F27C4CDA187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9238" y="5256351"/>
                        <a:ext cx="656856" cy="249874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96D5193A-1A61-F58F-F3DE-75409A31C8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45348" y="4808792"/>
                        <a:ext cx="332696" cy="338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104" name="TextBox 103">
                        <a:extLst>
                          <a:ext uri="{FF2B5EF4-FFF2-40B4-BE49-F238E27FC236}">
                            <a16:creationId xmlns:a16="http://schemas.microsoft.com/office/drawing/2014/main" id="{2938E3DC-3B70-9BE6-182E-C406C0D5C0E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5348" y="4808792"/>
                        <a:ext cx="332696" cy="338925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5EFB5D36-C613-9EF1-6D05-E92C68B740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54701" y="4802824"/>
                        <a:ext cx="332696" cy="338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35C04BED-D4C4-4BEF-C112-BCE9E66D28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54701" y="4802824"/>
                        <a:ext cx="332696" cy="338925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ACBD7518-086D-8054-7486-F3B9E0A2A7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33710" y="3244334"/>
                        <a:ext cx="850773" cy="3389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106" name="TextBox 105">
                        <a:extLst>
                          <a:ext uri="{FF2B5EF4-FFF2-40B4-BE49-F238E27FC236}">
                            <a16:creationId xmlns:a16="http://schemas.microsoft.com/office/drawing/2014/main" id="{FA040523-B4EA-58B5-C576-713F28D3456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33710" y="3244334"/>
                        <a:ext cx="850773" cy="33892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0C2BBAA6-5408-0722-C315-15223E9C49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9342" y="2164107"/>
                      <a:ext cx="850773" cy="3987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A0524EEA-505B-2094-4C61-3C7D49FA85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99342" y="2164107"/>
                      <a:ext cx="850773" cy="398736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45503CA3-BDFD-DECE-DC73-BF0A282D88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1031" y="5410330"/>
                      <a:ext cx="4354344" cy="8373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Matrix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of potential outcomes if not treated</a:t>
                      </a:r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8CE596D-BC78-3CF7-7F8A-EF53293EE8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1031" y="5410330"/>
                      <a:ext cx="4354344" cy="837345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t="-3846" b="-13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89C5325-7164-001F-3A57-9A1D5E18D9D4}"/>
                      </a:ext>
                    </a:extLst>
                  </p:cNvPr>
                  <p:cNvSpPr txBox="1"/>
                  <p:nvPr/>
                </p:nvSpPr>
                <p:spPr>
                  <a:xfrm>
                    <a:off x="2655148" y="5030478"/>
                    <a:ext cx="65669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52A3D0D8-3C17-56BF-EE4C-48B7EABF90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5148" y="5030478"/>
                    <a:ext cx="656696" cy="261610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776E3F53-62A7-04A9-B4A7-369ABA8A0F60}"/>
                  </a:ext>
                </a:extLst>
              </p:cNvPr>
              <p:cNvSpPr/>
              <p:nvPr/>
            </p:nvSpPr>
            <p:spPr>
              <a:xfrm>
                <a:off x="3183200" y="4983408"/>
                <a:ext cx="1772748" cy="416402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3A0300B-9EEC-CAF1-0F53-0CA915665C2E}"/>
                    </a:ext>
                  </a:extLst>
                </p:cNvPr>
                <p:cNvSpPr txBox="1"/>
                <p:nvPr/>
              </p:nvSpPr>
              <p:spPr>
                <a:xfrm>
                  <a:off x="2685427" y="5692778"/>
                  <a:ext cx="2090431" cy="1766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(0) </m:t>
                        </m:r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(0) </m:t>
                        </m:r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(0) </m:t>
                        </m:r>
                      </m:oMath>
                    </m:oMathPara>
                  </a14:m>
                  <a:endParaRPr lang="en-US" sz="11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3A0300B-9EEC-CAF1-0F53-0CA915665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427" y="5692778"/>
                  <a:ext cx="2090431" cy="176651"/>
                </a:xfrm>
                <a:prstGeom prst="rect">
                  <a:avLst/>
                </a:prstGeom>
                <a:blipFill>
                  <a:blip r:embed="rId46"/>
                  <a:stretch>
                    <a:fillRect t="-1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AFAB0-EE7D-9CA0-B701-7979F0A23531}"/>
              </a:ext>
            </a:extLst>
          </p:cNvPr>
          <p:cNvGrpSpPr/>
          <p:nvPr/>
        </p:nvGrpSpPr>
        <p:grpSpPr>
          <a:xfrm>
            <a:off x="5510983" y="3398453"/>
            <a:ext cx="4240339" cy="3319521"/>
            <a:chOff x="6941122" y="2313992"/>
            <a:chExt cx="4240339" cy="331952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97258B-7EFA-9064-4026-9F98880C3D9E}"/>
                </a:ext>
              </a:extLst>
            </p:cNvPr>
            <p:cNvSpPr/>
            <p:nvPr/>
          </p:nvSpPr>
          <p:spPr>
            <a:xfrm>
              <a:off x="7329565" y="2792427"/>
              <a:ext cx="3751116" cy="2078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FA7303B-1E10-83C4-4002-00D7BEB0AEAB}"/>
                </a:ext>
              </a:extLst>
            </p:cNvPr>
            <p:cNvSpPr txBox="1"/>
            <p:nvPr/>
          </p:nvSpPr>
          <p:spPr>
            <a:xfrm>
              <a:off x="6950688" y="2856832"/>
              <a:ext cx="3080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  <a:p>
              <a:r>
                <a:rPr lang="en-US" b="1" dirty="0"/>
                <a:t>2</a:t>
              </a:r>
            </a:p>
            <a:p>
              <a:r>
                <a:rPr lang="en-US" b="1" dirty="0"/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558C5F0-1930-CFE7-EAB8-D6466A06E636}"/>
                </a:ext>
              </a:extLst>
            </p:cNvPr>
            <p:cNvSpPr txBox="1"/>
            <p:nvPr/>
          </p:nvSpPr>
          <p:spPr>
            <a:xfrm>
              <a:off x="6941122" y="440665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13752E1-160C-AF9A-12B7-59CEC61D3168}"/>
                    </a:ext>
                  </a:extLst>
                </p:cNvPr>
                <p:cNvSpPr txBox="1"/>
                <p:nvPr/>
              </p:nvSpPr>
              <p:spPr>
                <a:xfrm>
                  <a:off x="7005961" y="4155215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A77873A-20CC-95BB-8677-2CD3D5BEE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961" y="4155215"/>
                  <a:ext cx="277640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9194258-7409-EDEC-41EA-704A5E95317C}"/>
                    </a:ext>
                  </a:extLst>
                </p:cNvPr>
                <p:cNvSpPr txBox="1"/>
                <p:nvPr/>
              </p:nvSpPr>
              <p:spPr>
                <a:xfrm>
                  <a:off x="7275947" y="2396722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BCB1464-D711-9103-760F-2CBBB3E1A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947" y="2396722"/>
                  <a:ext cx="55704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13EA496-D551-064A-C155-380B280E0BE0}"/>
                    </a:ext>
                  </a:extLst>
                </p:cNvPr>
                <p:cNvSpPr txBox="1"/>
                <p:nvPr/>
              </p:nvSpPr>
              <p:spPr>
                <a:xfrm>
                  <a:off x="7943822" y="2379946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59EBB10-3D6C-BA60-E80E-7B6876ADA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3822" y="2379946"/>
                  <a:ext cx="557045" cy="369332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F45F96-1ED4-F075-5797-F5280949F1CA}"/>
                    </a:ext>
                  </a:extLst>
                </p:cNvPr>
                <p:cNvSpPr txBox="1"/>
                <p:nvPr/>
              </p:nvSpPr>
              <p:spPr>
                <a:xfrm>
                  <a:off x="10511910" y="2313992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2777FC7-88E1-485B-7997-E5FDCFB83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910" y="2313992"/>
                  <a:ext cx="557045" cy="369332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DF6318C-D85F-AB42-759C-DFF92373D677}"/>
                    </a:ext>
                  </a:extLst>
                </p:cNvPr>
                <p:cNvSpPr txBox="1"/>
                <p:nvPr/>
              </p:nvSpPr>
              <p:spPr>
                <a:xfrm>
                  <a:off x="7401269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DF6318C-D85F-AB42-759C-DFF92373D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269" y="2939411"/>
                  <a:ext cx="507015" cy="192873"/>
                </a:xfrm>
                <a:prstGeom prst="rect">
                  <a:avLst/>
                </a:prstGeom>
                <a:blipFill>
                  <a:blip r:embed="rId49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DDAED5-4622-EEC1-E4FB-D888A477C926}"/>
                </a:ext>
              </a:extLst>
            </p:cNvPr>
            <p:cNvSpPr txBox="1"/>
            <p:nvPr/>
          </p:nvSpPr>
          <p:spPr>
            <a:xfrm>
              <a:off x="10278407" y="3020085"/>
              <a:ext cx="19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F29EBFF-2EDB-E4C1-1880-E3CD360D2057}"/>
                    </a:ext>
                  </a:extLst>
                </p:cNvPr>
                <p:cNvSpPr txBox="1"/>
                <p:nvPr/>
              </p:nvSpPr>
              <p:spPr>
                <a:xfrm>
                  <a:off x="7982500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F29EBFF-2EDB-E4C1-1880-E3CD360D2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500" y="2939411"/>
                  <a:ext cx="507015" cy="192873"/>
                </a:xfrm>
                <a:prstGeom prst="rect">
                  <a:avLst/>
                </a:prstGeom>
                <a:blipFill>
                  <a:blip r:embed="rId50"/>
                  <a:stretch>
                    <a:fillRect l="-5000" r="-7500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9577776-7A99-2BFD-34BB-1DBD2A6E68E2}"/>
                    </a:ext>
                  </a:extLst>
                </p:cNvPr>
                <p:cNvSpPr txBox="1"/>
                <p:nvPr/>
              </p:nvSpPr>
              <p:spPr>
                <a:xfrm>
                  <a:off x="10429505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9577776-7A99-2BFD-34BB-1DBD2A6E6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9505" y="2939411"/>
                  <a:ext cx="507015" cy="192873"/>
                </a:xfrm>
                <a:prstGeom prst="rect">
                  <a:avLst/>
                </a:prstGeom>
                <a:blipFill>
                  <a:blip r:embed="rId51"/>
                  <a:stretch>
                    <a:fillRect l="-2439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E1EA697-077B-22A8-D427-DF9340B905A1}"/>
                    </a:ext>
                  </a:extLst>
                </p:cNvPr>
                <p:cNvSpPr txBox="1"/>
                <p:nvPr/>
              </p:nvSpPr>
              <p:spPr>
                <a:xfrm>
                  <a:off x="7426285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E1EA697-077B-22A8-D427-DF9340B9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3307602"/>
                  <a:ext cx="507015" cy="192873"/>
                </a:xfrm>
                <a:prstGeom prst="rect">
                  <a:avLst/>
                </a:prstGeom>
                <a:blipFill>
                  <a:blip r:embed="rId52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C716E7-1722-B20E-E91C-4E4D24A4F238}"/>
                    </a:ext>
                  </a:extLst>
                </p:cNvPr>
                <p:cNvSpPr txBox="1"/>
                <p:nvPr/>
              </p:nvSpPr>
              <p:spPr>
                <a:xfrm>
                  <a:off x="8007515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C716E7-1722-B20E-E91C-4E4D24A4F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7515" y="3307602"/>
                  <a:ext cx="507015" cy="192873"/>
                </a:xfrm>
                <a:prstGeom prst="rect">
                  <a:avLst/>
                </a:prstGeom>
                <a:blipFill>
                  <a:blip r:embed="rId53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E072A1E-6B29-4DB1-01C6-A94D6A4B80D9}"/>
                    </a:ext>
                  </a:extLst>
                </p:cNvPr>
                <p:cNvSpPr txBox="1"/>
                <p:nvPr/>
              </p:nvSpPr>
              <p:spPr>
                <a:xfrm>
                  <a:off x="10454520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E072A1E-6B29-4DB1-01C6-A94D6A4B8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20" y="3307602"/>
                  <a:ext cx="507015" cy="192873"/>
                </a:xfrm>
                <a:prstGeom prst="rect">
                  <a:avLst/>
                </a:prstGeom>
                <a:blipFill>
                  <a:blip r:embed="rId54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F3311D3-05CF-5FE2-38D2-F11FA70C548F}"/>
                    </a:ext>
                  </a:extLst>
                </p:cNvPr>
                <p:cNvSpPr txBox="1"/>
                <p:nvPr/>
              </p:nvSpPr>
              <p:spPr>
                <a:xfrm>
                  <a:off x="7426285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F3311D3-05CF-5FE2-38D2-F11FA70C5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3722491"/>
                  <a:ext cx="507015" cy="192873"/>
                </a:xfrm>
                <a:prstGeom prst="rect">
                  <a:avLst/>
                </a:prstGeom>
                <a:blipFill>
                  <a:blip r:embed="rId55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C5279-7B50-766A-5606-5F20FA1E49FB}"/>
                    </a:ext>
                  </a:extLst>
                </p:cNvPr>
                <p:cNvSpPr txBox="1"/>
                <p:nvPr/>
              </p:nvSpPr>
              <p:spPr>
                <a:xfrm>
                  <a:off x="8007515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C5279-7B50-766A-5606-5F20FA1E4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7515" y="3722491"/>
                  <a:ext cx="507015" cy="192873"/>
                </a:xfrm>
                <a:prstGeom prst="rect">
                  <a:avLst/>
                </a:prstGeom>
                <a:blipFill>
                  <a:blip r:embed="rId56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E1210D3-1D82-FAA3-0C0A-2357AF26054F}"/>
                    </a:ext>
                  </a:extLst>
                </p:cNvPr>
                <p:cNvSpPr txBox="1"/>
                <p:nvPr/>
              </p:nvSpPr>
              <p:spPr>
                <a:xfrm>
                  <a:off x="10454520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E1210D3-1D82-FAA3-0C0A-2357AF260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20" y="3722491"/>
                  <a:ext cx="507015" cy="192873"/>
                </a:xfrm>
                <a:prstGeom prst="rect">
                  <a:avLst/>
                </a:prstGeom>
                <a:blipFill>
                  <a:blip r:embed="rId57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B2A30E6-CE95-4006-6DCB-D70FCB09181F}"/>
                    </a:ext>
                  </a:extLst>
                </p:cNvPr>
                <p:cNvSpPr txBox="1"/>
                <p:nvPr/>
              </p:nvSpPr>
              <p:spPr>
                <a:xfrm>
                  <a:off x="7430345" y="4500677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B2A30E6-CE95-4006-6DCB-D70FCB091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345" y="4500677"/>
                  <a:ext cx="507015" cy="192873"/>
                </a:xfrm>
                <a:prstGeom prst="rect">
                  <a:avLst/>
                </a:prstGeom>
                <a:blipFill>
                  <a:blip r:embed="rId58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EC329E-C7B9-7CAB-9F11-9B55812D7BBB}"/>
                    </a:ext>
                  </a:extLst>
                </p:cNvPr>
                <p:cNvSpPr txBox="1"/>
                <p:nvPr/>
              </p:nvSpPr>
              <p:spPr>
                <a:xfrm>
                  <a:off x="8011575" y="4500677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EC329E-C7B9-7CAB-9F11-9B55812D7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575" y="4500677"/>
                  <a:ext cx="507015" cy="192873"/>
                </a:xfrm>
                <a:prstGeom prst="rect">
                  <a:avLst/>
                </a:prstGeom>
                <a:blipFill>
                  <a:blip r:embed="rId59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3F6C279-577E-F29A-2883-2118F8300559}"/>
                    </a:ext>
                  </a:extLst>
                </p:cNvPr>
                <p:cNvSpPr txBox="1"/>
                <p:nvPr/>
              </p:nvSpPr>
              <p:spPr>
                <a:xfrm>
                  <a:off x="9091030" y="4493053"/>
                  <a:ext cx="2090431" cy="2248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2600451F-E12F-63F3-1D2A-A82728A60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030" y="4493053"/>
                  <a:ext cx="2090431" cy="224870"/>
                </a:xfrm>
                <a:prstGeom prst="rect">
                  <a:avLst/>
                </a:prstGeom>
                <a:blipFill>
                  <a:blip r:embed="rId60"/>
                  <a:stretch>
                    <a:fillRect t="-10526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A0F5EF9-14F8-B8D7-9292-6B4E63359BC4}"/>
                    </a:ext>
                  </a:extLst>
                </p:cNvPr>
                <p:cNvSpPr txBox="1"/>
                <p:nvPr/>
              </p:nvSpPr>
              <p:spPr>
                <a:xfrm>
                  <a:off x="7537726" y="4155215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4B8064F-8643-C160-0D97-61F9DA61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7726" y="4155215"/>
                  <a:ext cx="256802" cy="2616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A03D735-4FFF-C73A-D8D8-F7873CBB4790}"/>
                    </a:ext>
                  </a:extLst>
                </p:cNvPr>
                <p:cNvSpPr txBox="1"/>
                <p:nvPr/>
              </p:nvSpPr>
              <p:spPr>
                <a:xfrm>
                  <a:off x="10584523" y="4150608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BBF0F756-874A-758E-1FB7-2FFD565FB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523" y="4150608"/>
                  <a:ext cx="256802" cy="261610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65F134E-A5BD-6129-1F1E-BAA9081E53EB}"/>
                    </a:ext>
                  </a:extLst>
                </p:cNvPr>
                <p:cNvSpPr txBox="1"/>
                <p:nvPr/>
              </p:nvSpPr>
              <p:spPr>
                <a:xfrm>
                  <a:off x="8840940" y="2947639"/>
                  <a:ext cx="6566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8359B932-634F-4C36-0F86-C8A8A0014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940" y="2947639"/>
                  <a:ext cx="656696" cy="2616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0342C11-1BF2-D950-817D-C09E0E24DB5C}"/>
                    </a:ext>
                  </a:extLst>
                </p:cNvPr>
                <p:cNvSpPr txBox="1"/>
                <p:nvPr/>
              </p:nvSpPr>
              <p:spPr>
                <a:xfrm>
                  <a:off x="8836632" y="2457665"/>
                  <a:ext cx="6566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785A366-EAE7-2CFB-8E96-7F991C04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632" y="2457665"/>
                  <a:ext cx="656696" cy="307777"/>
                </a:xfrm>
                <a:prstGeom prst="rect">
                  <a:avLst/>
                </a:prstGeom>
                <a:blipFill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BAAB578-EA51-402A-E26C-70D2009A6116}"/>
                    </a:ext>
                  </a:extLst>
                </p:cNvPr>
                <p:cNvSpPr txBox="1"/>
                <p:nvPr/>
              </p:nvSpPr>
              <p:spPr>
                <a:xfrm>
                  <a:off x="7554469" y="4987182"/>
                  <a:ext cx="33610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1"/>
                      </a:solidFill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of potential outcomes if treated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9FCD3F9-DE4F-F562-C841-BE579116B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469" y="4987182"/>
                  <a:ext cx="3361037" cy="646331"/>
                </a:xfrm>
                <a:prstGeom prst="rect">
                  <a:avLst/>
                </a:prstGeom>
                <a:blipFill>
                  <a:blip r:embed="rId63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9627DCD-4A8A-5358-85A8-7C32DF8F8642}"/>
                    </a:ext>
                  </a:extLst>
                </p:cNvPr>
                <p:cNvSpPr txBox="1"/>
                <p:nvPr/>
              </p:nvSpPr>
              <p:spPr>
                <a:xfrm>
                  <a:off x="8603970" y="4460286"/>
                  <a:ext cx="6566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9627DCD-4A8A-5358-85A8-7C32DF8F8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970" y="4460286"/>
                  <a:ext cx="656696" cy="261610"/>
                </a:xfrm>
                <a:prstGeom prst="rect">
                  <a:avLst/>
                </a:prstGeom>
                <a:blipFill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DBA4DCC-C673-D68A-7F30-9A7AD237BBAB}"/>
                </a:ext>
              </a:extLst>
            </p:cNvPr>
            <p:cNvSpPr/>
            <p:nvPr/>
          </p:nvSpPr>
          <p:spPr>
            <a:xfrm>
              <a:off x="9174616" y="4411240"/>
              <a:ext cx="1935165" cy="41030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7CE37D3-B30E-2269-05A9-2639730BFF87}"/>
              </a:ext>
            </a:extLst>
          </p:cNvPr>
          <p:cNvGrpSpPr/>
          <p:nvPr/>
        </p:nvGrpSpPr>
        <p:grpSpPr>
          <a:xfrm>
            <a:off x="5861735" y="1368472"/>
            <a:ext cx="2570688" cy="1028027"/>
            <a:chOff x="5861735" y="1368472"/>
            <a:chExt cx="2570688" cy="102802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8AE70F9-63E3-F4A8-E012-2808C190C486}"/>
                </a:ext>
              </a:extLst>
            </p:cNvPr>
            <p:cNvSpPr txBox="1"/>
            <p:nvPr/>
          </p:nvSpPr>
          <p:spPr>
            <a:xfrm>
              <a:off x="5861735" y="1368472"/>
              <a:ext cx="2570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We care about only those times/units that are treated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BBC5181-9256-4C4D-7DF9-D6177042FA98}"/>
                </a:ext>
              </a:extLst>
            </p:cNvPr>
            <p:cNvCxnSpPr/>
            <p:nvPr/>
          </p:nvCxnSpPr>
          <p:spPr>
            <a:xfrm flipH="1">
              <a:off x="6075472" y="2017805"/>
              <a:ext cx="403015" cy="37869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8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C0BE-02AC-6471-11B8-0D213B85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</a:t>
            </a:r>
            <a:r>
              <a:rPr lang="en-US" dirty="0" err="1"/>
              <a:t>factuals</a:t>
            </a:r>
            <a:r>
              <a:rPr lang="en-US" dirty="0"/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C9D61-851B-85A9-518A-2D00B8A474EF}"/>
              </a:ext>
            </a:extLst>
          </p:cNvPr>
          <p:cNvGrpSpPr/>
          <p:nvPr/>
        </p:nvGrpSpPr>
        <p:grpSpPr>
          <a:xfrm>
            <a:off x="8480288" y="133619"/>
            <a:ext cx="3711712" cy="2934759"/>
            <a:chOff x="6267951" y="2048610"/>
            <a:chExt cx="5843440" cy="3846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888455-9E95-FFC0-391A-96AAC3EC96CB}"/>
                </a:ext>
              </a:extLst>
            </p:cNvPr>
            <p:cNvGrpSpPr/>
            <p:nvPr/>
          </p:nvGrpSpPr>
          <p:grpSpPr>
            <a:xfrm>
              <a:off x="6267951" y="2048610"/>
              <a:ext cx="5843440" cy="3846330"/>
              <a:chOff x="6783253" y="2048610"/>
              <a:chExt cx="5843440" cy="384633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C3DF44-3BB0-2F00-59D2-62CB569784AB}"/>
                  </a:ext>
                </a:extLst>
              </p:cNvPr>
              <p:cNvGrpSpPr/>
              <p:nvPr/>
            </p:nvGrpSpPr>
            <p:grpSpPr>
              <a:xfrm>
                <a:off x="7062142" y="2048610"/>
                <a:ext cx="4797416" cy="3242480"/>
                <a:chOff x="1727371" y="2494059"/>
                <a:chExt cx="4797416" cy="324248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7C6BE7-AEC4-1BD8-F9C0-A65FEFC0EB34}"/>
                    </a:ext>
                  </a:extLst>
                </p:cNvPr>
                <p:cNvSpPr/>
                <p:nvPr/>
              </p:nvSpPr>
              <p:spPr>
                <a:xfrm>
                  <a:off x="2275669" y="3043251"/>
                  <a:ext cx="4249118" cy="2693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5C9D34-2C55-7F6B-D696-76CF495962A4}"/>
                    </a:ext>
                  </a:extLst>
                </p:cNvPr>
                <p:cNvSpPr txBox="1"/>
                <p:nvPr/>
              </p:nvSpPr>
              <p:spPr>
                <a:xfrm>
                  <a:off x="1727371" y="3119729"/>
                  <a:ext cx="485046" cy="1210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1</a:t>
                  </a:r>
                </a:p>
                <a:p>
                  <a:r>
                    <a:rPr lang="en-US" b="1" dirty="0"/>
                    <a:t>2</a:t>
                  </a:r>
                </a:p>
                <a:p>
                  <a:r>
                    <a:rPr lang="en-US" b="1" dirty="0"/>
                    <a:t>3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019064-A6DE-1803-081A-B7E77FF0344A}"/>
                    </a:ext>
                  </a:extLst>
                </p:cNvPr>
                <p:cNvSpPr txBox="1"/>
                <p:nvPr/>
              </p:nvSpPr>
              <p:spPr>
                <a:xfrm>
                  <a:off x="1807832" y="5131775"/>
                  <a:ext cx="500188" cy="484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242B825E-A933-9837-C3C4-ED56824962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56429" y="4808794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3506ACBA-6D2A-DF44-EC85-4E6F896B0C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56429" y="4808794"/>
                      <a:ext cx="437096" cy="40337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90115C9-4556-DCE1-421C-C9527206E0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6205" y="2530601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B3A3F8FD-EAA8-4120-DA7D-E7303DD63D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6205" y="2530601"/>
                      <a:ext cx="721672" cy="48405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53BD945-56DA-79B5-AFB8-24BFBE590A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71462" y="2508868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8C56F55-A516-231B-F572-E3A9BBF34A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71462" y="2508868"/>
                      <a:ext cx="721672" cy="48405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EAD15E3C-81C5-257A-7FA9-66E6643582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901" y="2494059"/>
                      <a:ext cx="721672" cy="48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0C39F17-9C74-9EEB-6B52-8DE0536335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901" y="2494059"/>
                      <a:ext cx="721672" cy="48405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5FF9E44C-C985-5B1C-DB3D-51DF5BA452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8565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16A6D28-13B7-9C74-1FE7-9A4DB2B5BB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8565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C718076-F8B1-EF36-37C1-8DAC5B196A09}"/>
                    </a:ext>
                  </a:extLst>
                </p:cNvPr>
                <p:cNvSpPr txBox="1"/>
                <p:nvPr/>
              </p:nvSpPr>
              <p:spPr>
                <a:xfrm>
                  <a:off x="6096001" y="3338190"/>
                  <a:ext cx="258306" cy="403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74F8334-E4F2-F8B9-7168-7BCDDCFB57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1569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FA2C980-2F80-738B-95AD-725BD6918E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1569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3007C14-A9AF-6426-3AC6-65CDBB1C1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08308" y="3233674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9762C3C-0800-0EEA-12E3-77CFC58B0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8308" y="3233674"/>
                      <a:ext cx="656855" cy="3227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3E93C7F7-1980-C6DF-CE45-7296ADE4A3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3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A1F42344-579A-8319-FD62-CA62AF5165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3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F6AC1957-B581-DA59-7845-69A0AC6E2F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C35BDB9-2DC1-1057-7DBA-09B340859A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A6631737-A4D3-925D-064C-3F7C55D8E1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3710679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240124F5-D960-C2B3-F59C-4AD113F68C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3710679"/>
                      <a:ext cx="656855" cy="3227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D855F83-598A-6493-7114-2439B0CC6A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3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86411D0-16ED-DE22-FDA9-6E398E7E5F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3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9962DF7E-FA88-C826-FAC8-A6F162187D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75557159-7A4D-6493-F4DE-20ECBC7A9A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2581A5D-59F9-E217-97C4-A405B05989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4248182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B8DEF9A-FD9A-77DF-FEFF-E5D4F6B04B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4248182"/>
                      <a:ext cx="656855" cy="3227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12B62C72-D52D-2D61-7DFA-E4F3C45787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6232" y="5256350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6C3413AD-4CBD-923C-2FB7-7E4E0537AD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6232" y="5256350"/>
                      <a:ext cx="656855" cy="32270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AA3D50F1-1070-598A-8274-B66E6C6072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9238" y="5256350"/>
                      <a:ext cx="656855" cy="3227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746E6A0-B89D-089D-0AEE-09404F6E36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238" y="5256350"/>
                      <a:ext cx="656855" cy="3227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8C6880CE-8718-59E8-1230-9E759BBA1C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5975" y="5256350"/>
                      <a:ext cx="656855" cy="3630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ED21401C-F234-5F19-E35B-7B053704AB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5975" y="5256350"/>
                      <a:ext cx="656855" cy="36303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C2E85D0B-A0F5-9464-B5C9-9B05A771E7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5349" y="4808792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FCAA66B3-0500-231F-BD7B-75673F9CBE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5349" y="4808792"/>
                      <a:ext cx="437096" cy="403376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BE5FEFD-A919-6863-0807-5E456D1FFE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5092" y="4783617"/>
                      <a:ext cx="437096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A6E6241-7068-1CCD-63E7-C2C651851C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5092" y="4783617"/>
                      <a:ext cx="437096" cy="40337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0C3BE436-7442-96B4-29F9-C0CA3C161B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3710" y="3244334"/>
                      <a:ext cx="850773" cy="4033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3C06BFD0-0961-3DA3-1A4C-7D485F275B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3710" y="3244334"/>
                      <a:ext cx="850773" cy="403376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9F9F96A-8EA4-1E45-293C-A17523BA4474}"/>
                      </a:ext>
                    </a:extLst>
                  </p:cNvPr>
                  <p:cNvSpPr txBox="1"/>
                  <p:nvPr/>
                </p:nvSpPr>
                <p:spPr>
                  <a:xfrm>
                    <a:off x="9562900" y="2164106"/>
                    <a:ext cx="850773" cy="403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D027402-7E37-03B4-C4E9-C8F0C09435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2900" y="2164106"/>
                    <a:ext cx="850773" cy="40337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6EAA349-8C94-3600-D761-BD7F4AA92EF7}"/>
                      </a:ext>
                    </a:extLst>
                  </p:cNvPr>
                  <p:cNvSpPr txBox="1"/>
                  <p:nvPr/>
                </p:nvSpPr>
                <p:spPr>
                  <a:xfrm>
                    <a:off x="6783253" y="5410889"/>
                    <a:ext cx="5843440" cy="484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accent1"/>
                        </a:solidFill>
                      </a:rPr>
                      <a:t>Matrix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a14:m>
                    <a:r>
                      <a:rPr lang="en-US" b="1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accent1"/>
                        </a:solidFill>
                      </a:rPr>
                      <a:t>of treatments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D141CB2-8562-EF27-D65C-8BC894DE7A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3253" y="5410889"/>
                    <a:ext cx="5843440" cy="48405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69E5D74-5083-5E3B-7F5A-4406E6B532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463007" y="4823506"/>
                    <a:ext cx="656856" cy="3630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8784CCE-2BC1-DD19-D308-4668A8EA7D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63007" y="4823506"/>
                    <a:ext cx="656856" cy="36303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8D31260-6860-7CC3-2738-E496E8A6EE40}"/>
                      </a:ext>
                    </a:extLst>
                  </p:cNvPr>
                  <p:cNvSpPr txBox="1"/>
                  <p:nvPr/>
                </p:nvSpPr>
                <p:spPr>
                  <a:xfrm>
                    <a:off x="9978373" y="4801216"/>
                    <a:ext cx="656856" cy="3630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23EFDF1-DBC2-0EC6-8245-B6FBA86A14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8373" y="4801216"/>
                    <a:ext cx="656856" cy="36303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E771867-7B24-5996-F84C-C0A34C55A351}"/>
                      </a:ext>
                    </a:extLst>
                  </p:cNvPr>
                  <p:cNvSpPr txBox="1"/>
                  <p:nvPr/>
                </p:nvSpPr>
                <p:spPr>
                  <a:xfrm>
                    <a:off x="9444595" y="4823506"/>
                    <a:ext cx="656856" cy="3227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94955C7-9D88-C4DB-247E-D77D9AB96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4595" y="4823506"/>
                    <a:ext cx="656856" cy="32270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75A8942-4A12-AC2F-0257-2A0EABD4B04F}"/>
                      </a:ext>
                    </a:extLst>
                  </p:cNvPr>
                  <p:cNvSpPr txBox="1"/>
                  <p:nvPr/>
                </p:nvSpPr>
                <p:spPr>
                  <a:xfrm>
                    <a:off x="8854200" y="4796324"/>
                    <a:ext cx="850773" cy="403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21D949F-1A75-4248-8F84-27F2449F20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4200" y="4796324"/>
                    <a:ext cx="850773" cy="40337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6798089-7DC4-2E3A-5E33-D6D88E1F3F86}"/>
                </a:ext>
              </a:extLst>
            </p:cNvPr>
            <p:cNvSpPr/>
            <p:nvPr/>
          </p:nvSpPr>
          <p:spPr>
            <a:xfrm>
              <a:off x="9549862" y="4773080"/>
              <a:ext cx="1634183" cy="470184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BEAB4D-0889-70E7-5F39-B19821CFF122}"/>
              </a:ext>
            </a:extLst>
          </p:cNvPr>
          <p:cNvGrpSpPr/>
          <p:nvPr/>
        </p:nvGrpSpPr>
        <p:grpSpPr>
          <a:xfrm>
            <a:off x="922824" y="3528620"/>
            <a:ext cx="3689085" cy="3241179"/>
            <a:chOff x="1297255" y="2940685"/>
            <a:chExt cx="3689085" cy="324117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C29D17-417A-753D-182A-44CACFA31109}"/>
                </a:ext>
              </a:extLst>
            </p:cNvPr>
            <p:cNvGrpSpPr/>
            <p:nvPr/>
          </p:nvGrpSpPr>
          <p:grpSpPr>
            <a:xfrm>
              <a:off x="1297255" y="2940685"/>
              <a:ext cx="3689085" cy="3241179"/>
              <a:chOff x="1356034" y="2048610"/>
              <a:chExt cx="4779341" cy="419906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CCECD34-2E1C-F6CC-280C-B6DA871A486D}"/>
                  </a:ext>
                </a:extLst>
              </p:cNvPr>
              <p:cNvGrpSpPr/>
              <p:nvPr/>
            </p:nvGrpSpPr>
            <p:grpSpPr>
              <a:xfrm>
                <a:off x="1356034" y="2048610"/>
                <a:ext cx="4739966" cy="3242480"/>
                <a:chOff x="1784821" y="2494059"/>
                <a:chExt cx="4739966" cy="32424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C0395F4-F4F7-B8EA-FB5C-D10F7F04AD0C}"/>
                    </a:ext>
                  </a:extLst>
                </p:cNvPr>
                <p:cNvSpPr/>
                <p:nvPr/>
              </p:nvSpPr>
              <p:spPr>
                <a:xfrm>
                  <a:off x="2275669" y="3043251"/>
                  <a:ext cx="4249118" cy="2693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C674DC0-88D3-BAC1-6622-98BCCC9E92B2}"/>
                    </a:ext>
                  </a:extLst>
                </p:cNvPr>
                <p:cNvSpPr txBox="1"/>
                <p:nvPr/>
              </p:nvSpPr>
              <p:spPr>
                <a:xfrm>
                  <a:off x="1784821" y="3126690"/>
                  <a:ext cx="399152" cy="1196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1</a:t>
                  </a:r>
                </a:p>
                <a:p>
                  <a:r>
                    <a:rPr lang="en-US" b="1" dirty="0"/>
                    <a:t>2</a:t>
                  </a:r>
                </a:p>
                <a:p>
                  <a:r>
                    <a:rPr lang="en-US" b="1" dirty="0"/>
                    <a:t>3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B1BF7F-92EA-C138-B007-4C97D055E48B}"/>
                    </a:ext>
                  </a:extLst>
                </p:cNvPr>
                <p:cNvSpPr txBox="1"/>
                <p:nvPr/>
              </p:nvSpPr>
              <p:spPr>
                <a:xfrm>
                  <a:off x="1811215" y="5134540"/>
                  <a:ext cx="411612" cy="478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E139221-4903-32EB-7C40-68594F68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56429" y="4808792"/>
                      <a:ext cx="359693" cy="3987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5051C56D-C89B-0C0E-9E43-1D9F2698D5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56429" y="4808792"/>
                      <a:ext cx="359693" cy="398736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D3CBC57D-3E76-C579-FE55-66C7BD5418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6206" y="2530600"/>
                      <a:ext cx="721672" cy="4784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60687D62-0220-D088-9EE1-0D157527B5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6206" y="2530600"/>
                      <a:ext cx="721672" cy="478483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FCC60628-78BB-1E08-ABA1-492C36C94E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71462" y="2508867"/>
                      <a:ext cx="721672" cy="4784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5C2D7050-EF15-A194-357C-07FED7EF8B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71462" y="2508867"/>
                      <a:ext cx="721672" cy="47848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2962D46B-5B46-92C5-0493-D32A8A2402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900" y="2494059"/>
                      <a:ext cx="721672" cy="4784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4E865FB8-7D1E-E416-275F-4D2ADF43FC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900" y="2494059"/>
                      <a:ext cx="721672" cy="478483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A48E08D4-D412-D199-B47B-726984CA81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8565" y="3233674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C268F6BA-14C5-D768-9F42-E5962C13DB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8565" y="3233674"/>
                      <a:ext cx="656856" cy="24987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503BE84-9028-ED91-D726-BAEA816A54D9}"/>
                    </a:ext>
                  </a:extLst>
                </p:cNvPr>
                <p:cNvSpPr txBox="1"/>
                <p:nvPr/>
              </p:nvSpPr>
              <p:spPr>
                <a:xfrm>
                  <a:off x="6096000" y="3338190"/>
                  <a:ext cx="258305" cy="39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AE2F779E-DC3C-DA2F-9B80-B67992C2DC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1570" y="3233674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EF1297D6-E40B-A39E-D2D4-88C48A1339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1570" y="3233674"/>
                      <a:ext cx="656856" cy="24987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856CD3A2-4391-D99C-93C3-AA64F3D618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08308" y="3233674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3BC2363C-415C-A058-CAB0-8E6B9C6B4CE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8308" y="3233674"/>
                      <a:ext cx="656856" cy="24987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08649202-4461-2DDB-AFD0-7CC444F3DE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4" y="3710679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1FCAB16B-E457-1B23-544A-5F103319ED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4" y="3710679"/>
                      <a:ext cx="656856" cy="249874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F37410C0-1F58-7635-2478-60C692B9AC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3710679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2,2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F076AC88-D965-1F44-1D4C-51D9981039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3710679"/>
                      <a:ext cx="656856" cy="24987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9C874F5-DF60-3537-6ECA-C5E9AC614B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3710679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01052222-55EF-C626-FD9C-79B7E95368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3710679"/>
                      <a:ext cx="656856" cy="24987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CE6DEC8B-3087-46A4-6404-A971DF90AE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0974" y="4248183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3,1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5E6B6B1F-DE8F-ECED-297F-B52B3F7CD1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0974" y="4248183"/>
                      <a:ext cx="656856" cy="24987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A61E3156-F135-E1B4-D4B5-61327765E7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3978" y="4248183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3,2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2F49AA88-74E1-F4DA-45F0-B47703A926C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3978" y="4248183"/>
                      <a:ext cx="656856" cy="24987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CB95D86-7573-395B-BA17-1FE2451B0C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0716" y="4248183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E3E0E78B-699C-3C1B-EFD1-6D9108DF65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0716" y="4248183"/>
                      <a:ext cx="656856" cy="24987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B6835124-18ED-E549-4812-1D8657A537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6232" y="5256351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7F27248B-A17C-58AB-E012-FA01B4E3AC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6232" y="5256351"/>
                      <a:ext cx="656856" cy="24987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8A2467D6-5EC3-5CFF-1C6F-AFFDF10484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9238" y="5256351"/>
                      <a:ext cx="656856" cy="249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6CFC0CFB-C3AD-4B26-EE9E-F27C4CDA18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238" y="5256351"/>
                      <a:ext cx="656856" cy="249874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96D5193A-1A61-F58F-F3DE-75409A31C8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5348" y="4808792"/>
                      <a:ext cx="332696" cy="3389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2938E3DC-3B70-9BE6-182E-C406C0D5C0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5348" y="4808792"/>
                      <a:ext cx="332696" cy="33892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5EFB5D36-C613-9EF1-6D05-E92C68B74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54701" y="4802824"/>
                      <a:ext cx="332696" cy="3389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35C04BED-D4C4-4BEF-C112-BCE9E66D28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54701" y="4802824"/>
                      <a:ext cx="332696" cy="33892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ACBD7518-086D-8054-7486-F3B9E0A2A7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3710" y="3244334"/>
                      <a:ext cx="850773" cy="3389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A040523-B4EA-58B5-C576-713F28D345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3710" y="3244334"/>
                      <a:ext cx="850773" cy="33892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0C2BBAA6-5408-0722-C315-15223E9C49FD}"/>
                      </a:ext>
                    </a:extLst>
                  </p:cNvPr>
                  <p:cNvSpPr txBox="1"/>
                  <p:nvPr/>
                </p:nvSpPr>
                <p:spPr>
                  <a:xfrm>
                    <a:off x="3799342" y="2164107"/>
                    <a:ext cx="850773" cy="3987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A0524EEA-505B-2094-4C61-3C7D49FA85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9342" y="2164107"/>
                    <a:ext cx="850773" cy="398736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5503CA3-BDFD-DECE-DC73-BF0A282D884B}"/>
                      </a:ext>
                    </a:extLst>
                  </p:cNvPr>
                  <p:cNvSpPr txBox="1"/>
                  <p:nvPr/>
                </p:nvSpPr>
                <p:spPr>
                  <a:xfrm>
                    <a:off x="1781031" y="5410330"/>
                    <a:ext cx="4354344" cy="8373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accent1"/>
                        </a:solidFill>
                      </a:rPr>
                      <a:t>Matrix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b="1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accent1"/>
                        </a:solidFill>
                      </a:rPr>
                      <a:t>of potential outcomes if not treated</a:t>
                    </a: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8CE596D-BC78-3CF7-7F8A-EF53293EE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1031" y="5410330"/>
                    <a:ext cx="4354344" cy="837345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t="-3846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89C5325-7164-001F-3A57-9A1D5E18D9D4}"/>
                    </a:ext>
                  </a:extLst>
                </p:cNvPr>
                <p:cNvSpPr txBox="1"/>
                <p:nvPr/>
              </p:nvSpPr>
              <p:spPr>
                <a:xfrm>
                  <a:off x="2655148" y="5030478"/>
                  <a:ext cx="6566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2A3D0D8-3C17-56BF-EE4C-48B7EABF9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148" y="5030478"/>
                  <a:ext cx="656696" cy="2616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76E3F53-62A7-04A9-B4A7-369ABA8A0F60}"/>
                </a:ext>
              </a:extLst>
            </p:cNvPr>
            <p:cNvSpPr/>
            <p:nvPr/>
          </p:nvSpPr>
          <p:spPr>
            <a:xfrm>
              <a:off x="3183200" y="4983408"/>
              <a:ext cx="1772748" cy="416402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3A0300B-9EEC-CAF1-0F53-0CA915665C2E}"/>
                  </a:ext>
                </a:extLst>
              </p:cNvPr>
              <p:cNvSpPr txBox="1"/>
              <p:nvPr/>
            </p:nvSpPr>
            <p:spPr>
              <a:xfrm>
                <a:off x="2685427" y="5692778"/>
                <a:ext cx="2090431" cy="176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(0) </m:t>
                      </m:r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(0) </m:t>
                      </m:r>
                      <m:sSub>
                        <m:sSubPr>
                          <m:ctrlPr>
                            <a:rPr lang="en-US" sz="11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(0) </m:t>
                      </m:r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3A0300B-9EEC-CAF1-0F53-0CA91566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27" y="5692778"/>
                <a:ext cx="2090431" cy="176651"/>
              </a:xfrm>
              <a:prstGeom prst="rect">
                <a:avLst/>
              </a:prstGeom>
              <a:blipFill>
                <a:blip r:embed="rId45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AFAB0-EE7D-9CA0-B701-7979F0A23531}"/>
              </a:ext>
            </a:extLst>
          </p:cNvPr>
          <p:cNvGrpSpPr/>
          <p:nvPr/>
        </p:nvGrpSpPr>
        <p:grpSpPr>
          <a:xfrm>
            <a:off x="5510983" y="3398453"/>
            <a:ext cx="4240339" cy="3319521"/>
            <a:chOff x="6941122" y="2313992"/>
            <a:chExt cx="4240339" cy="331952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97258B-7EFA-9064-4026-9F98880C3D9E}"/>
                </a:ext>
              </a:extLst>
            </p:cNvPr>
            <p:cNvSpPr/>
            <p:nvPr/>
          </p:nvSpPr>
          <p:spPr>
            <a:xfrm>
              <a:off x="7329565" y="2792427"/>
              <a:ext cx="3751116" cy="2078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FA7303B-1E10-83C4-4002-00D7BEB0AEAB}"/>
                </a:ext>
              </a:extLst>
            </p:cNvPr>
            <p:cNvSpPr txBox="1"/>
            <p:nvPr/>
          </p:nvSpPr>
          <p:spPr>
            <a:xfrm>
              <a:off x="6950688" y="2856832"/>
              <a:ext cx="3080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  <a:p>
              <a:r>
                <a:rPr lang="en-US" b="1" dirty="0"/>
                <a:t>2</a:t>
              </a:r>
            </a:p>
            <a:p>
              <a:r>
                <a:rPr lang="en-US" b="1" dirty="0"/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558C5F0-1930-CFE7-EAB8-D6466A06E636}"/>
                </a:ext>
              </a:extLst>
            </p:cNvPr>
            <p:cNvSpPr txBox="1"/>
            <p:nvPr/>
          </p:nvSpPr>
          <p:spPr>
            <a:xfrm>
              <a:off x="6941122" y="440665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13752E1-160C-AF9A-12B7-59CEC61D3168}"/>
                    </a:ext>
                  </a:extLst>
                </p:cNvPr>
                <p:cNvSpPr txBox="1"/>
                <p:nvPr/>
              </p:nvSpPr>
              <p:spPr>
                <a:xfrm>
                  <a:off x="7005961" y="4155215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A77873A-20CC-95BB-8677-2CD3D5BEE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961" y="4155215"/>
                  <a:ext cx="277640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9194258-7409-EDEC-41EA-704A5E95317C}"/>
                    </a:ext>
                  </a:extLst>
                </p:cNvPr>
                <p:cNvSpPr txBox="1"/>
                <p:nvPr/>
              </p:nvSpPr>
              <p:spPr>
                <a:xfrm>
                  <a:off x="7275947" y="2396722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BCB1464-D711-9103-760F-2CBBB3E1A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947" y="2396722"/>
                  <a:ext cx="55704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13EA496-D551-064A-C155-380B280E0BE0}"/>
                    </a:ext>
                  </a:extLst>
                </p:cNvPr>
                <p:cNvSpPr txBox="1"/>
                <p:nvPr/>
              </p:nvSpPr>
              <p:spPr>
                <a:xfrm>
                  <a:off x="7943822" y="2379946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59EBB10-3D6C-BA60-E80E-7B6876ADA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3822" y="2379946"/>
                  <a:ext cx="557045" cy="369332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F45F96-1ED4-F075-5797-F5280949F1CA}"/>
                    </a:ext>
                  </a:extLst>
                </p:cNvPr>
                <p:cNvSpPr txBox="1"/>
                <p:nvPr/>
              </p:nvSpPr>
              <p:spPr>
                <a:xfrm>
                  <a:off x="10511910" y="2313992"/>
                  <a:ext cx="5570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2777FC7-88E1-485B-7997-E5FDCFB83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910" y="2313992"/>
                  <a:ext cx="557045" cy="369332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DF6318C-D85F-AB42-759C-DFF92373D677}"/>
                    </a:ext>
                  </a:extLst>
                </p:cNvPr>
                <p:cNvSpPr txBox="1"/>
                <p:nvPr/>
              </p:nvSpPr>
              <p:spPr>
                <a:xfrm>
                  <a:off x="7401269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DF6318C-D85F-AB42-759C-DFF92373D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269" y="2939411"/>
                  <a:ext cx="507015" cy="192873"/>
                </a:xfrm>
                <a:prstGeom prst="rect">
                  <a:avLst/>
                </a:prstGeom>
                <a:blipFill>
                  <a:blip r:embed="rId48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DDAED5-4622-EEC1-E4FB-D888A477C926}"/>
                </a:ext>
              </a:extLst>
            </p:cNvPr>
            <p:cNvSpPr txBox="1"/>
            <p:nvPr/>
          </p:nvSpPr>
          <p:spPr>
            <a:xfrm>
              <a:off x="10278407" y="3020085"/>
              <a:ext cx="19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F29EBFF-2EDB-E4C1-1880-E3CD360D2057}"/>
                    </a:ext>
                  </a:extLst>
                </p:cNvPr>
                <p:cNvSpPr txBox="1"/>
                <p:nvPr/>
              </p:nvSpPr>
              <p:spPr>
                <a:xfrm>
                  <a:off x="7982500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F29EBFF-2EDB-E4C1-1880-E3CD360D2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500" y="2939411"/>
                  <a:ext cx="507015" cy="192873"/>
                </a:xfrm>
                <a:prstGeom prst="rect">
                  <a:avLst/>
                </a:prstGeom>
                <a:blipFill>
                  <a:blip r:embed="rId49"/>
                  <a:stretch>
                    <a:fillRect l="-5000" r="-7500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9577776-7A99-2BFD-34BB-1DBD2A6E68E2}"/>
                    </a:ext>
                  </a:extLst>
                </p:cNvPr>
                <p:cNvSpPr txBox="1"/>
                <p:nvPr/>
              </p:nvSpPr>
              <p:spPr>
                <a:xfrm>
                  <a:off x="10429505" y="293941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9577776-7A99-2BFD-34BB-1DBD2A6E6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9505" y="2939411"/>
                  <a:ext cx="507015" cy="192873"/>
                </a:xfrm>
                <a:prstGeom prst="rect">
                  <a:avLst/>
                </a:prstGeom>
                <a:blipFill>
                  <a:blip r:embed="rId50"/>
                  <a:stretch>
                    <a:fillRect l="-2439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E1EA697-077B-22A8-D427-DF9340B905A1}"/>
                    </a:ext>
                  </a:extLst>
                </p:cNvPr>
                <p:cNvSpPr txBox="1"/>
                <p:nvPr/>
              </p:nvSpPr>
              <p:spPr>
                <a:xfrm>
                  <a:off x="7426285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E1EA697-077B-22A8-D427-DF9340B9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3307602"/>
                  <a:ext cx="507015" cy="192873"/>
                </a:xfrm>
                <a:prstGeom prst="rect">
                  <a:avLst/>
                </a:prstGeom>
                <a:blipFill>
                  <a:blip r:embed="rId51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C716E7-1722-B20E-E91C-4E4D24A4F238}"/>
                    </a:ext>
                  </a:extLst>
                </p:cNvPr>
                <p:cNvSpPr txBox="1"/>
                <p:nvPr/>
              </p:nvSpPr>
              <p:spPr>
                <a:xfrm>
                  <a:off x="8007515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9C716E7-1722-B20E-E91C-4E4D24A4F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7515" y="3307602"/>
                  <a:ext cx="507015" cy="192873"/>
                </a:xfrm>
                <a:prstGeom prst="rect">
                  <a:avLst/>
                </a:prstGeom>
                <a:blipFill>
                  <a:blip r:embed="rId52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E072A1E-6B29-4DB1-01C6-A94D6A4B80D9}"/>
                    </a:ext>
                  </a:extLst>
                </p:cNvPr>
                <p:cNvSpPr txBox="1"/>
                <p:nvPr/>
              </p:nvSpPr>
              <p:spPr>
                <a:xfrm>
                  <a:off x="10454520" y="3307602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E072A1E-6B29-4DB1-01C6-A94D6A4B8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20" y="3307602"/>
                  <a:ext cx="507015" cy="192873"/>
                </a:xfrm>
                <a:prstGeom prst="rect">
                  <a:avLst/>
                </a:prstGeom>
                <a:blipFill>
                  <a:blip r:embed="rId53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F3311D3-05CF-5FE2-38D2-F11FA70C548F}"/>
                    </a:ext>
                  </a:extLst>
                </p:cNvPr>
                <p:cNvSpPr txBox="1"/>
                <p:nvPr/>
              </p:nvSpPr>
              <p:spPr>
                <a:xfrm>
                  <a:off x="7426285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F3311D3-05CF-5FE2-38D2-F11FA70C5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3722491"/>
                  <a:ext cx="507015" cy="192873"/>
                </a:xfrm>
                <a:prstGeom prst="rect">
                  <a:avLst/>
                </a:prstGeom>
                <a:blipFill>
                  <a:blip r:embed="rId54"/>
                  <a:stretch>
                    <a:fillRect l="-4878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C5279-7B50-766A-5606-5F20FA1E49FB}"/>
                    </a:ext>
                  </a:extLst>
                </p:cNvPr>
                <p:cNvSpPr txBox="1"/>
                <p:nvPr/>
              </p:nvSpPr>
              <p:spPr>
                <a:xfrm>
                  <a:off x="8007515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C5279-7B50-766A-5606-5F20FA1E4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7515" y="3722491"/>
                  <a:ext cx="507015" cy="192873"/>
                </a:xfrm>
                <a:prstGeom prst="rect">
                  <a:avLst/>
                </a:prstGeom>
                <a:blipFill>
                  <a:blip r:embed="rId55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E1210D3-1D82-FAA3-0C0A-2357AF26054F}"/>
                    </a:ext>
                  </a:extLst>
                </p:cNvPr>
                <p:cNvSpPr txBox="1"/>
                <p:nvPr/>
              </p:nvSpPr>
              <p:spPr>
                <a:xfrm>
                  <a:off x="10454520" y="3722491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E1210D3-1D82-FAA3-0C0A-2357AF260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20" y="3722491"/>
                  <a:ext cx="507015" cy="192873"/>
                </a:xfrm>
                <a:prstGeom prst="rect">
                  <a:avLst/>
                </a:prstGeom>
                <a:blipFill>
                  <a:blip r:embed="rId56"/>
                  <a:stretch>
                    <a:fillRect l="-2439" r="-7317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B2A30E6-CE95-4006-6DCB-D70FCB09181F}"/>
                    </a:ext>
                  </a:extLst>
                </p:cNvPr>
                <p:cNvSpPr txBox="1"/>
                <p:nvPr/>
              </p:nvSpPr>
              <p:spPr>
                <a:xfrm>
                  <a:off x="7430345" y="4500677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B2A30E6-CE95-4006-6DCB-D70FCB091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345" y="4500677"/>
                  <a:ext cx="507015" cy="192873"/>
                </a:xfrm>
                <a:prstGeom prst="rect">
                  <a:avLst/>
                </a:prstGeom>
                <a:blipFill>
                  <a:blip r:embed="rId57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EC329E-C7B9-7CAB-9F11-9B55812D7BBB}"/>
                    </a:ext>
                  </a:extLst>
                </p:cNvPr>
                <p:cNvSpPr txBox="1"/>
                <p:nvPr/>
              </p:nvSpPr>
              <p:spPr>
                <a:xfrm>
                  <a:off x="8011575" y="4500677"/>
                  <a:ext cx="507015" cy="192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EC329E-C7B9-7CAB-9F11-9B55812D7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575" y="4500677"/>
                  <a:ext cx="507015" cy="192873"/>
                </a:xfrm>
                <a:prstGeom prst="rect">
                  <a:avLst/>
                </a:prstGeom>
                <a:blipFill>
                  <a:blip r:embed="rId58"/>
                  <a:stretch>
                    <a:fillRect l="-4878" r="-73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3F6C279-577E-F29A-2883-2118F8300559}"/>
                    </a:ext>
                  </a:extLst>
                </p:cNvPr>
                <p:cNvSpPr txBox="1"/>
                <p:nvPr/>
              </p:nvSpPr>
              <p:spPr>
                <a:xfrm>
                  <a:off x="9091030" y="4493053"/>
                  <a:ext cx="2090431" cy="2248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2600451F-E12F-63F3-1D2A-A82728A60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030" y="4493053"/>
                  <a:ext cx="2090431" cy="224870"/>
                </a:xfrm>
                <a:prstGeom prst="rect">
                  <a:avLst/>
                </a:prstGeom>
                <a:blipFill>
                  <a:blip r:embed="rId59"/>
                  <a:stretch>
                    <a:fillRect t="-10526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A0F5EF9-14F8-B8D7-9292-6B4E63359BC4}"/>
                    </a:ext>
                  </a:extLst>
                </p:cNvPr>
                <p:cNvSpPr txBox="1"/>
                <p:nvPr/>
              </p:nvSpPr>
              <p:spPr>
                <a:xfrm>
                  <a:off x="7537726" y="4155215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4B8064F-8643-C160-0D97-61F9DA61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7726" y="4155215"/>
                  <a:ext cx="256802" cy="2616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A03D735-4FFF-C73A-D8D8-F7873CBB4790}"/>
                    </a:ext>
                  </a:extLst>
                </p:cNvPr>
                <p:cNvSpPr txBox="1"/>
                <p:nvPr/>
              </p:nvSpPr>
              <p:spPr>
                <a:xfrm>
                  <a:off x="10584523" y="4150608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BBF0F756-874A-758E-1FB7-2FFD565FB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523" y="4150608"/>
                  <a:ext cx="256802" cy="261610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65F134E-A5BD-6129-1F1E-BAA9081E53EB}"/>
                    </a:ext>
                  </a:extLst>
                </p:cNvPr>
                <p:cNvSpPr txBox="1"/>
                <p:nvPr/>
              </p:nvSpPr>
              <p:spPr>
                <a:xfrm>
                  <a:off x="8840940" y="2947639"/>
                  <a:ext cx="6566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8359B932-634F-4C36-0F86-C8A8A0014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940" y="2947639"/>
                  <a:ext cx="656696" cy="2616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0342C11-1BF2-D950-817D-C09E0E24DB5C}"/>
                    </a:ext>
                  </a:extLst>
                </p:cNvPr>
                <p:cNvSpPr txBox="1"/>
                <p:nvPr/>
              </p:nvSpPr>
              <p:spPr>
                <a:xfrm>
                  <a:off x="8836632" y="2457665"/>
                  <a:ext cx="6566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785A366-EAE7-2CFB-8E96-7F991C04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632" y="2457665"/>
                  <a:ext cx="656696" cy="307777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BAAB578-EA51-402A-E26C-70D2009A6116}"/>
                    </a:ext>
                  </a:extLst>
                </p:cNvPr>
                <p:cNvSpPr txBox="1"/>
                <p:nvPr/>
              </p:nvSpPr>
              <p:spPr>
                <a:xfrm>
                  <a:off x="7554469" y="4987182"/>
                  <a:ext cx="33610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1"/>
                      </a:solidFill>
                    </a:rPr>
                    <a:t>Matrix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of potential outcomes if treated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9FCD3F9-DE4F-F562-C841-BE579116B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469" y="4987182"/>
                  <a:ext cx="3361037" cy="646331"/>
                </a:xfrm>
                <a:prstGeom prst="rect">
                  <a:avLst/>
                </a:prstGeom>
                <a:blipFill>
                  <a:blip r:embed="rId62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9627DCD-4A8A-5358-85A8-7C32DF8F8642}"/>
                    </a:ext>
                  </a:extLst>
                </p:cNvPr>
                <p:cNvSpPr txBox="1"/>
                <p:nvPr/>
              </p:nvSpPr>
              <p:spPr>
                <a:xfrm>
                  <a:off x="8589317" y="4445515"/>
                  <a:ext cx="6566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9627DCD-4A8A-5358-85A8-7C32DF8F8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17" y="4445515"/>
                  <a:ext cx="656696" cy="261610"/>
                </a:xfrm>
                <a:prstGeom prst="rect">
                  <a:avLst/>
                </a:prstGeom>
                <a:blipFill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DBA4DCC-C673-D68A-7F30-9A7AD237BBAB}"/>
                </a:ext>
              </a:extLst>
            </p:cNvPr>
            <p:cNvSpPr/>
            <p:nvPr/>
          </p:nvSpPr>
          <p:spPr>
            <a:xfrm>
              <a:off x="9174616" y="4411240"/>
              <a:ext cx="1935165" cy="41030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2721B5F-151F-7337-C52A-4B16C4559DAE}"/>
                  </a:ext>
                </a:extLst>
              </p:cNvPr>
              <p:cNvSpPr txBox="1"/>
              <p:nvPr/>
            </p:nvSpPr>
            <p:spPr>
              <a:xfrm>
                <a:off x="1069811" y="1726781"/>
                <a:ext cx="6644640" cy="825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ATT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2721B5F-151F-7337-C52A-4B16C455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11" y="1726781"/>
                <a:ext cx="6644640" cy="825354"/>
              </a:xfrm>
              <a:prstGeom prst="rect">
                <a:avLst/>
              </a:prstGeom>
              <a:blipFill>
                <a:blip r:embed="rId64"/>
                <a:stretch>
                  <a:fillRect l="-3817" t="-85075" r="-2099" b="-1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784F904-1DFA-2DB9-0991-5C1502E81B21}"/>
              </a:ext>
            </a:extLst>
          </p:cNvPr>
          <p:cNvGrpSpPr/>
          <p:nvPr/>
        </p:nvGrpSpPr>
        <p:grpSpPr>
          <a:xfrm>
            <a:off x="6799500" y="2438652"/>
            <a:ext cx="1972698" cy="646012"/>
            <a:chOff x="8165512" y="2968813"/>
            <a:chExt cx="1972698" cy="64601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26F6671-DC15-7D8E-266B-835DF876C5EA}"/>
                </a:ext>
              </a:extLst>
            </p:cNvPr>
            <p:cNvSpPr txBox="1"/>
            <p:nvPr/>
          </p:nvSpPr>
          <p:spPr>
            <a:xfrm>
              <a:off x="8253848" y="3245493"/>
              <a:ext cx="1884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We don’t see this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2DE7CA6-3B31-CA80-B40E-EFF16720C1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5512" y="2968813"/>
              <a:ext cx="186254" cy="3121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4D80B8A-E406-5864-CDC3-78A592A577F4}"/>
              </a:ext>
            </a:extLst>
          </p:cNvPr>
          <p:cNvGrpSpPr/>
          <p:nvPr/>
        </p:nvGrpSpPr>
        <p:grpSpPr>
          <a:xfrm>
            <a:off x="4968384" y="2411516"/>
            <a:ext cx="1323439" cy="648379"/>
            <a:chOff x="6279689" y="2918557"/>
            <a:chExt cx="1323439" cy="64837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3F189A-8E72-0E6D-9E36-0F0A02352553}"/>
                </a:ext>
              </a:extLst>
            </p:cNvPr>
            <p:cNvSpPr txBox="1"/>
            <p:nvPr/>
          </p:nvSpPr>
          <p:spPr>
            <a:xfrm>
              <a:off x="6279689" y="3197604"/>
              <a:ext cx="1323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We see this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A370F18-5678-15DD-8CE7-59219AE825A8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 flipH="1" flipV="1">
              <a:off x="6940580" y="2918557"/>
              <a:ext cx="829" cy="27904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8E6EDB4-5797-D05F-9C6C-643AF5D58750}"/>
              </a:ext>
            </a:extLst>
          </p:cNvPr>
          <p:cNvGrpSpPr/>
          <p:nvPr/>
        </p:nvGrpSpPr>
        <p:grpSpPr>
          <a:xfrm>
            <a:off x="10048785" y="3638383"/>
            <a:ext cx="2188760" cy="2457804"/>
            <a:chOff x="10048785" y="3638383"/>
            <a:chExt cx="2188760" cy="2457804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5CE27F6-5D73-8180-AABC-C88C5BAA8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11432359" y="4746157"/>
              <a:ext cx="583056" cy="135003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D254187-3722-A01F-D422-7B38DB55BC8A}"/>
                </a:ext>
              </a:extLst>
            </p:cNvPr>
            <p:cNvSpPr txBox="1"/>
            <p:nvPr/>
          </p:nvSpPr>
          <p:spPr>
            <a:xfrm>
              <a:off x="10048785" y="3638383"/>
              <a:ext cx="2188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Just like with ATE, we </a:t>
              </a:r>
              <a:r>
                <a:rPr lang="en-US" b="1" dirty="0">
                  <a:solidFill>
                    <a:srgbClr val="0070C0"/>
                  </a:solidFill>
                </a:rPr>
                <a:t>can’t</a:t>
              </a:r>
              <a:r>
                <a:rPr lang="en-US" dirty="0">
                  <a:solidFill>
                    <a:srgbClr val="0070C0"/>
                  </a:solidFill>
                </a:rPr>
                <a:t> compute ATT directly!  We’ll need to estimate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3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623-EEA8-3BB4-4AA7-073C0DCD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One Example</a:t>
            </a:r>
            <a:br>
              <a:rPr lang="en-US" dirty="0"/>
            </a:br>
            <a:r>
              <a:rPr lang="en-US" dirty="0"/>
              <a:t>Effect of raising the minimum wage?</a:t>
            </a:r>
            <a:br>
              <a:rPr lang="en-US" dirty="0"/>
            </a:br>
            <a:r>
              <a:rPr lang="en-US" sz="2700" dirty="0"/>
              <a:t>Card and Krueger (1994)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147E-1863-8F97-8FA7-49C5245A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4429"/>
          </a:xfrm>
        </p:spPr>
        <p:txBody>
          <a:bodyPr/>
          <a:lstStyle/>
          <a:p>
            <a:r>
              <a:rPr lang="en-US" b="1" dirty="0"/>
              <a:t>Substantive question: </a:t>
            </a:r>
            <a:r>
              <a:rPr lang="en-US" dirty="0"/>
              <a:t>Does raising the minimum wage reduce employment?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A44F8-A34C-EE26-AC66-ACBDA3896039}"/>
              </a:ext>
            </a:extLst>
          </p:cNvPr>
          <p:cNvGrpSpPr/>
          <p:nvPr/>
        </p:nvGrpSpPr>
        <p:grpSpPr>
          <a:xfrm>
            <a:off x="7476800" y="2682246"/>
            <a:ext cx="4621623" cy="3481263"/>
            <a:chOff x="4979937" y="2408213"/>
            <a:chExt cx="7176993" cy="5406110"/>
          </a:xfrm>
        </p:grpSpPr>
        <p:pic>
          <p:nvPicPr>
            <p:cNvPr id="7" name="Picture 2" descr="New Jersey County Map (Printable State Map with County Lines) – DIY  Projects, Patterns, Monograms, Designs, Templates">
              <a:extLst>
                <a:ext uri="{FF2B5EF4-FFF2-40B4-BE49-F238E27FC236}">
                  <a16:creationId xmlns:a16="http://schemas.microsoft.com/office/drawing/2014/main" id="{DC9C8031-4BFB-D65C-F25A-29575655B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2701">
              <a:off x="9039085" y="3897719"/>
              <a:ext cx="1645682" cy="310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59B8EFA-F647-FBEB-8FA6-419D8055B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6000"/>
                      </a14:imgEffect>
                      <a14:imgEffect>
                        <a14:saturation sat="0"/>
                      </a14:imgEffect>
                      <a14:imgEffect>
                        <a14:brightnessContrast bright="-7000" contrast="-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285">
              <a:off x="4979937" y="3171331"/>
              <a:ext cx="5040685" cy="301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9911BD-EE4A-33F4-B5C3-6EC60627288A}"/>
                </a:ext>
              </a:extLst>
            </p:cNvPr>
            <p:cNvGrpSpPr/>
            <p:nvPr/>
          </p:nvGrpSpPr>
          <p:grpSpPr>
            <a:xfrm>
              <a:off x="7311289" y="2408213"/>
              <a:ext cx="4845641" cy="5406110"/>
              <a:chOff x="7311289" y="2408213"/>
              <a:chExt cx="4845641" cy="540611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3B13D37-D2AC-88CD-04A5-D1FE804863A0}"/>
                  </a:ext>
                </a:extLst>
              </p:cNvPr>
              <p:cNvSpPr/>
              <p:nvPr/>
            </p:nvSpPr>
            <p:spPr>
              <a:xfrm>
                <a:off x="9625821" y="2408213"/>
                <a:ext cx="2531109" cy="1459166"/>
              </a:xfrm>
              <a:prstGeom prst="wedgeRoundRectCallout">
                <a:avLst>
                  <a:gd name="adj1" fmla="val -35380"/>
                  <a:gd name="adj2" fmla="val 94854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We’re raising the minimum wage to $5.05!</a:t>
                </a:r>
              </a:p>
            </p:txBody>
          </p:sp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6FDB27D4-F3D3-5799-42C5-B021C430040C}"/>
                  </a:ext>
                </a:extLst>
              </p:cNvPr>
              <p:cNvSpPr/>
              <p:nvPr/>
            </p:nvSpPr>
            <p:spPr>
              <a:xfrm>
                <a:off x="7311289" y="6657656"/>
                <a:ext cx="2361958" cy="1156667"/>
              </a:xfrm>
              <a:prstGeom prst="wedgeRoundRectCallout">
                <a:avLst>
                  <a:gd name="adj1" fmla="val 4708"/>
                  <a:gd name="adj2" fmla="val -156176"/>
                  <a:gd name="adj3" fmla="val 16667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Nah.</a:t>
                </a:r>
              </a:p>
              <a:p>
                <a:pPr algn="ctr"/>
                <a:r>
                  <a:rPr lang="en-US" sz="1600" dirty="0"/>
                  <a:t>$4.25 for us.</a:t>
                </a:r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B550EF-C3A7-5922-9C5A-7F5934906B11}"/>
                </a:ext>
              </a:extLst>
            </p:cNvPr>
            <p:cNvSpPr txBox="1"/>
            <p:nvPr/>
          </p:nvSpPr>
          <p:spPr>
            <a:xfrm>
              <a:off x="5338067" y="5941891"/>
              <a:ext cx="317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Pennsylvania (PA)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CB379B-1F82-5700-06DB-75382A0FCF72}"/>
                </a:ext>
              </a:extLst>
            </p:cNvPr>
            <p:cNvSpPr txBox="1"/>
            <p:nvPr/>
          </p:nvSpPr>
          <p:spPr>
            <a:xfrm>
              <a:off x="10261872" y="5055810"/>
              <a:ext cx="1713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Jersey</a:t>
              </a:r>
            </a:p>
            <a:p>
              <a:pPr algn="ctr"/>
              <a:r>
                <a:rPr lang="en-US" dirty="0"/>
                <a:t>(NJ)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C89368-98D5-665D-F375-914C594F81CA}"/>
              </a:ext>
            </a:extLst>
          </p:cNvPr>
          <p:cNvSpPr txBox="1">
            <a:spLocks/>
          </p:cNvSpPr>
          <p:nvPr/>
        </p:nvSpPr>
        <p:spPr>
          <a:xfrm>
            <a:off x="863175" y="2987411"/>
            <a:ext cx="6518089" cy="302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Units: </a:t>
            </a:r>
            <a:r>
              <a:rPr lang="en-US" sz="2400" dirty="0"/>
              <a:t>Fast food restaurants in NJ and PA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315 in NJ, 76 in PA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Data from 1 year before change and 1 year after change</a:t>
            </a:r>
          </a:p>
          <a:p>
            <a:r>
              <a:rPr lang="en-US" sz="2400" b="1" dirty="0"/>
              <a:t>Outcome: </a:t>
            </a:r>
            <a:r>
              <a:rPr lang="en-US" sz="2400" dirty="0"/>
              <a:t>Employment (# workers)</a:t>
            </a:r>
          </a:p>
          <a:p>
            <a:r>
              <a:rPr lang="en-US" sz="2400" b="1" dirty="0"/>
              <a:t>Treatment: </a:t>
            </a:r>
            <a:r>
              <a:rPr lang="en-US" sz="2400" dirty="0"/>
              <a:t>Increase in minimum wage in NJ</a:t>
            </a:r>
          </a:p>
          <a:p>
            <a:r>
              <a:rPr lang="en-US" sz="2400" b="1" dirty="0"/>
              <a:t>Treatment pattern: </a:t>
            </a:r>
            <a:r>
              <a:rPr lang="en-US" sz="2400" dirty="0"/>
              <a:t>Block design</a:t>
            </a:r>
          </a:p>
          <a:p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A508E9-8507-B4E7-953A-FCBBC080DB28}"/>
              </a:ext>
            </a:extLst>
          </p:cNvPr>
          <p:cNvGrpSpPr/>
          <p:nvPr/>
        </p:nvGrpSpPr>
        <p:grpSpPr>
          <a:xfrm>
            <a:off x="5516639" y="5296770"/>
            <a:ext cx="3223264" cy="1514632"/>
            <a:chOff x="5516639" y="5296770"/>
            <a:chExt cx="3223264" cy="15146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2F1C1D-BF8C-B333-AABF-3A28A8354A47}"/>
                </a:ext>
              </a:extLst>
            </p:cNvPr>
            <p:cNvGrpSpPr/>
            <p:nvPr/>
          </p:nvGrpSpPr>
          <p:grpSpPr>
            <a:xfrm>
              <a:off x="5516639" y="5296770"/>
              <a:ext cx="3223264" cy="1514632"/>
              <a:chOff x="5437564" y="5403807"/>
              <a:chExt cx="3223264" cy="151463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3EE0E72-D365-131C-7B89-534FBF72C2B5}"/>
                  </a:ext>
                </a:extLst>
              </p:cNvPr>
              <p:cNvGrpSpPr/>
              <p:nvPr/>
            </p:nvGrpSpPr>
            <p:grpSpPr>
              <a:xfrm>
                <a:off x="5437564" y="5662124"/>
                <a:ext cx="3223264" cy="1256315"/>
                <a:chOff x="8128466" y="3307283"/>
                <a:chExt cx="3711712" cy="1472724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24E5660-3DE3-732C-4FDD-C05F564ED448}"/>
                    </a:ext>
                  </a:extLst>
                </p:cNvPr>
                <p:cNvGrpSpPr/>
                <p:nvPr/>
              </p:nvGrpSpPr>
              <p:grpSpPr>
                <a:xfrm>
                  <a:off x="8128466" y="3307283"/>
                  <a:ext cx="3711712" cy="1472724"/>
                  <a:chOff x="277635" y="3318643"/>
                  <a:chExt cx="3711712" cy="147272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881D37D-E83C-3BAE-6DB7-B29C517930E8}"/>
                      </a:ext>
                    </a:extLst>
                  </p:cNvPr>
                  <p:cNvSpPr/>
                  <p:nvPr/>
                </p:nvSpPr>
                <p:spPr>
                  <a:xfrm>
                    <a:off x="1563313" y="3318643"/>
                    <a:ext cx="1140357" cy="108344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F4E5A4D3-E24A-1097-6AE2-82AE9526D3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7635" y="4394495"/>
                        <a:ext cx="3711712" cy="3968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m:oMathPara>
                        </a14:m>
                        <a:endParaRPr lang="en-US" sz="1600" dirty="0">
                          <a:solidFill>
                            <a:schemeClr val="accent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F4E5A4D3-E24A-1097-6AE2-82AE9526D36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7635" y="4394495"/>
                        <a:ext cx="3711712" cy="39687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E8C6C3B-FB27-79BF-037D-74EA822873C9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653" y="3359571"/>
                    <a:ext cx="6005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0</a:t>
                    </a:r>
                    <a:endParaRPr lang="en-US" sz="16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05BB860-7423-C36D-C5DB-B829EF13138E}"/>
                      </a:ext>
                    </a:extLst>
                  </p:cNvPr>
                  <p:cNvSpPr txBox="1"/>
                  <p:nvPr/>
                </p:nvSpPr>
                <p:spPr>
                  <a:xfrm>
                    <a:off x="1715331" y="3359571"/>
                    <a:ext cx="6005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0</a:t>
                    </a:r>
                    <a:endParaRPr lang="en-US" sz="16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7C07411-C434-DD29-B222-FBEFF1662B44}"/>
                      </a:ext>
                    </a:extLst>
                  </p:cNvPr>
                  <p:cNvSpPr txBox="1"/>
                  <p:nvPr/>
                </p:nvSpPr>
                <p:spPr>
                  <a:xfrm>
                    <a:off x="1730730" y="3840264"/>
                    <a:ext cx="6005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0</a:t>
                    </a:r>
                    <a:endParaRPr lang="en-US" sz="16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74C177-9EAD-37A1-96DA-555B23FDC57F}"/>
                    </a:ext>
                  </a:extLst>
                </p:cNvPr>
                <p:cNvSpPr txBox="1"/>
                <p:nvPr/>
              </p:nvSpPr>
              <p:spPr>
                <a:xfrm>
                  <a:off x="10030346" y="3824822"/>
                  <a:ext cx="600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1</a:t>
                  </a:r>
                  <a:endParaRPr lang="en-US" sz="16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0F07FA-E063-5D45-D800-F71D7887C6B6}"/>
                  </a:ext>
                </a:extLst>
              </p:cNvPr>
              <p:cNvSpPr txBox="1"/>
              <p:nvPr/>
            </p:nvSpPr>
            <p:spPr>
              <a:xfrm>
                <a:off x="6099126" y="5756837"/>
                <a:ext cx="442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5FFCDE-B6AA-4756-06B8-D6598266F446}"/>
                  </a:ext>
                </a:extLst>
              </p:cNvPr>
              <p:cNvSpPr txBox="1"/>
              <p:nvPr/>
            </p:nvSpPr>
            <p:spPr>
              <a:xfrm>
                <a:off x="6093477" y="6190917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NJ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BB0B20-EF5B-418A-A94E-20F173381A25}"/>
                  </a:ext>
                </a:extLst>
              </p:cNvPr>
              <p:cNvSpPr txBox="1"/>
              <p:nvPr/>
            </p:nvSpPr>
            <p:spPr>
              <a:xfrm>
                <a:off x="6541619" y="5403807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1991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B3ACFA-6C3E-C707-0780-87A2C4D90B7A}"/>
                  </a:ext>
                </a:extLst>
              </p:cNvPr>
              <p:cNvSpPr txBox="1"/>
              <p:nvPr/>
            </p:nvSpPr>
            <p:spPr>
              <a:xfrm>
                <a:off x="6991570" y="5403807"/>
                <a:ext cx="511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1992</a:t>
                </a:r>
              </a:p>
            </p:txBody>
          </p:sp>
        </p:grp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46B946F4-2C9F-6D0C-05D6-68AA44A284F6}"/>
                </a:ext>
              </a:extLst>
            </p:cNvPr>
            <p:cNvCxnSpPr>
              <a:cxnSpLocks/>
            </p:cNvCxnSpPr>
            <p:nvPr/>
          </p:nvCxnSpPr>
          <p:spPr>
            <a:xfrm>
              <a:off x="5695031" y="5500335"/>
              <a:ext cx="543950" cy="53413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8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D58-A6B9-67B7-13BE-1ECE851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Difference-in-Differences (</a:t>
            </a:r>
            <a:r>
              <a:rPr lang="en-US" dirty="0" err="1"/>
              <a:t>DiD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50F128-8ACC-7B04-29A8-D3AF36715DB7}"/>
              </a:ext>
            </a:extLst>
          </p:cNvPr>
          <p:cNvCxnSpPr/>
          <p:nvPr/>
        </p:nvCxnSpPr>
        <p:spPr>
          <a:xfrm>
            <a:off x="1917354" y="5841995"/>
            <a:ext cx="703039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B0C797-203B-6876-FEC8-162229414308}"/>
              </a:ext>
            </a:extLst>
          </p:cNvPr>
          <p:cNvCxnSpPr>
            <a:cxnSpLocks/>
          </p:cNvCxnSpPr>
          <p:nvPr/>
        </p:nvCxnSpPr>
        <p:spPr>
          <a:xfrm flipV="1">
            <a:off x="1917354" y="3570380"/>
            <a:ext cx="0" cy="22716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E05F04-401D-15B6-07DC-7DE662EE4075}"/>
              </a:ext>
            </a:extLst>
          </p:cNvPr>
          <p:cNvSpPr txBox="1"/>
          <p:nvPr/>
        </p:nvSpPr>
        <p:spPr>
          <a:xfrm>
            <a:off x="8305017" y="5888041"/>
            <a:ext cx="642736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CE675-1D86-4E8E-A1DF-468BF2D84AA9}"/>
              </a:ext>
            </a:extLst>
          </p:cNvPr>
          <p:cNvSpPr txBox="1"/>
          <p:nvPr/>
        </p:nvSpPr>
        <p:spPr>
          <a:xfrm>
            <a:off x="838200" y="3656677"/>
            <a:ext cx="1079154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540CB-3604-2B19-711F-82BAFE9C013A}"/>
              </a:ext>
            </a:extLst>
          </p:cNvPr>
          <p:cNvSpPr txBox="1"/>
          <p:nvPr/>
        </p:nvSpPr>
        <p:spPr>
          <a:xfrm>
            <a:off x="4247560" y="6137922"/>
            <a:ext cx="2369988" cy="35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Change for treated unit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43AC15-028E-8B80-3F8F-A6997FF8FE1A}"/>
              </a:ext>
            </a:extLst>
          </p:cNvPr>
          <p:cNvCxnSpPr>
            <a:stCxn id="9" idx="0"/>
          </p:cNvCxnSpPr>
          <p:nvPr/>
        </p:nvCxnSpPr>
        <p:spPr>
          <a:xfrm flipV="1">
            <a:off x="5432554" y="3367262"/>
            <a:ext cx="0" cy="277066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5B483-C13C-CED4-A32F-029DFADAB185}"/>
              </a:ext>
            </a:extLst>
          </p:cNvPr>
          <p:cNvCxnSpPr>
            <a:cxnSpLocks/>
          </p:cNvCxnSpPr>
          <p:nvPr/>
        </p:nvCxnSpPr>
        <p:spPr>
          <a:xfrm flipV="1">
            <a:off x="1917354" y="4706188"/>
            <a:ext cx="7030399" cy="7544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D30B32-2313-A8D6-76EF-A726BEC0111B}"/>
              </a:ext>
            </a:extLst>
          </p:cNvPr>
          <p:cNvSpPr txBox="1"/>
          <p:nvPr/>
        </p:nvSpPr>
        <p:spPr>
          <a:xfrm>
            <a:off x="8970695" y="4484342"/>
            <a:ext cx="20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Untreated unit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0F79E1-3E4A-B85E-11FE-05104BE1E3F7}"/>
              </a:ext>
            </a:extLst>
          </p:cNvPr>
          <p:cNvCxnSpPr>
            <a:cxnSpLocks/>
          </p:cNvCxnSpPr>
          <p:nvPr/>
        </p:nvCxnSpPr>
        <p:spPr>
          <a:xfrm flipV="1">
            <a:off x="1894413" y="4539945"/>
            <a:ext cx="3538141" cy="4341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1A964-A056-40CC-0668-BFCB07149A32}"/>
              </a:ext>
            </a:extLst>
          </p:cNvPr>
          <p:cNvCxnSpPr>
            <a:cxnSpLocks/>
          </p:cNvCxnSpPr>
          <p:nvPr/>
        </p:nvCxnSpPr>
        <p:spPr>
          <a:xfrm flipV="1">
            <a:off x="5432554" y="2077993"/>
            <a:ext cx="3538141" cy="2444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AFABC-54C1-B1E3-EDB8-802EAA4EFA40}"/>
              </a:ext>
            </a:extLst>
          </p:cNvPr>
          <p:cNvSpPr txBox="1"/>
          <p:nvPr/>
        </p:nvSpPr>
        <p:spPr>
          <a:xfrm>
            <a:off x="8970694" y="1843238"/>
            <a:ext cx="17493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Treated unit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ABAF5-C84B-EF1B-74FA-2E4AA8710B84}"/>
              </a:ext>
            </a:extLst>
          </p:cNvPr>
          <p:cNvGrpSpPr/>
          <p:nvPr/>
        </p:nvGrpSpPr>
        <p:grpSpPr>
          <a:xfrm>
            <a:off x="3517450" y="2987026"/>
            <a:ext cx="7466739" cy="2256286"/>
            <a:chOff x="3517450" y="2987026"/>
            <a:chExt cx="7466739" cy="2256286"/>
          </a:xfrm>
        </p:grpSpPr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C9DC3AD9-7357-6794-2872-E862ECE1D169}"/>
                </a:ext>
              </a:extLst>
            </p:cNvPr>
            <p:cNvSpPr/>
            <p:nvPr/>
          </p:nvSpPr>
          <p:spPr>
            <a:xfrm>
              <a:off x="7497625" y="3023204"/>
              <a:ext cx="414498" cy="1808825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-Down Arrow 16">
              <a:extLst>
                <a:ext uri="{FF2B5EF4-FFF2-40B4-BE49-F238E27FC236}">
                  <a16:creationId xmlns:a16="http://schemas.microsoft.com/office/drawing/2014/main" id="{ABAA8228-EF58-56F5-85BF-33E7F8B842EE}"/>
                </a:ext>
              </a:extLst>
            </p:cNvPr>
            <p:cNvSpPr/>
            <p:nvPr/>
          </p:nvSpPr>
          <p:spPr>
            <a:xfrm>
              <a:off x="3517450" y="4774529"/>
              <a:ext cx="207226" cy="468783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5A110-717D-EB24-1970-ADD51CAA76CA}"/>
                </a:ext>
              </a:extLst>
            </p:cNvPr>
            <p:cNvSpPr txBox="1"/>
            <p:nvPr/>
          </p:nvSpPr>
          <p:spPr>
            <a:xfrm>
              <a:off x="8126381" y="2987026"/>
              <a:ext cx="2857808" cy="133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These differences are different! 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This suggests there is an effect.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1BCA05-935C-3045-3067-A7940C1F59C6}"/>
              </a:ext>
            </a:extLst>
          </p:cNvPr>
          <p:cNvGrpSpPr/>
          <p:nvPr/>
        </p:nvGrpSpPr>
        <p:grpSpPr>
          <a:xfrm>
            <a:off x="627552" y="1479316"/>
            <a:ext cx="4915048" cy="1651173"/>
            <a:chOff x="7058606" y="22348"/>
            <a:chExt cx="4915048" cy="165117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43319C-F165-9FE2-C949-84508ED36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058606" y="22348"/>
              <a:ext cx="750225" cy="165117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F83994-78DB-B14E-C555-4ACC3A3F81F1}"/>
                </a:ext>
              </a:extLst>
            </p:cNvPr>
            <p:cNvSpPr txBox="1"/>
            <p:nvPr/>
          </p:nvSpPr>
          <p:spPr>
            <a:xfrm>
              <a:off x="7900300" y="251409"/>
              <a:ext cx="40733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Our running example today will be the effect of raising the minimum wage.  On your homework, you’ll look at Brexit!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3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2e0cb37-4b5a-46aa-ade8-37a3ca55ad2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9ae942-8881-4e3c-9a2d-9b576eea05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db7828-cd65-4a7c-8e96-0443b8b22b9f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2539</TotalTime>
  <Words>3115</Words>
  <Application>Microsoft Macintosh PowerPoint</Application>
  <PresentationFormat>Widescreen</PresentationFormat>
  <Paragraphs>757</Paragraphs>
  <Slides>51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Cambria Math</vt:lpstr>
      <vt:lpstr>Times New Roman</vt:lpstr>
      <vt:lpstr>Wingdings</vt:lpstr>
      <vt:lpstr>stanford_theme_1</vt:lpstr>
      <vt:lpstr>Difference-in-Differences and a bit about placebo analysis</vt:lpstr>
      <vt:lpstr>Announcements</vt:lpstr>
      <vt:lpstr>Agenda</vt:lpstr>
      <vt:lpstr>Recap:  Panel data and what we want</vt:lpstr>
      <vt:lpstr>Our data: It’s a matrix!</vt:lpstr>
      <vt:lpstr>Counter-factuals!</vt:lpstr>
      <vt:lpstr>Counter-factuals!</vt:lpstr>
      <vt:lpstr>One Example Effect of raising the minimum wage? Card and Krueger (1994) </vt:lpstr>
      <vt:lpstr>Today: Difference-in-Differences (DiD)</vt:lpstr>
      <vt:lpstr>Difference-in-Differences Part 1: Before and After</vt:lpstr>
      <vt:lpstr>Simplest setting We only have two time periods</vt:lpstr>
      <vt:lpstr>…take a difference between differences.</vt:lpstr>
      <vt:lpstr>…take a difference between differences.</vt:lpstr>
      <vt:lpstr>Example Effect of raising the minimum wage? Card and Krueger (1994)</vt:lpstr>
      <vt:lpstr>How much were NJ wages affected?</vt:lpstr>
      <vt:lpstr>DiD in this example effect on employment</vt:lpstr>
      <vt:lpstr>PowerPoint Presentation</vt:lpstr>
      <vt:lpstr>PowerPoint Presentation</vt:lpstr>
      <vt:lpstr>PowerPoint Presentation</vt:lpstr>
      <vt:lpstr>DiD in this example</vt:lpstr>
      <vt:lpstr>Do you believe this result? Policy implication: Raising the minimum wage won’t meaningfully decrease employment, and may even increase it.</vt:lpstr>
      <vt:lpstr>A few implicit assumptions</vt:lpstr>
      <vt:lpstr>The plan</vt:lpstr>
      <vt:lpstr>Assumptions</vt:lpstr>
      <vt:lpstr>The treatment only affects “treated” units</vt:lpstr>
      <vt:lpstr>Assumption about the nature of the treatment The treatment is the only thing that’s going on</vt:lpstr>
      <vt:lpstr>Assumption about the nature of the treatment “Before and after” really is before and after</vt:lpstr>
      <vt:lpstr>Assumptions about the model Linearity</vt:lpstr>
      <vt:lpstr>Assumptions about the model Linearity</vt:lpstr>
      <vt:lpstr>Assumption about the comparison Parallel Trends</vt:lpstr>
      <vt:lpstr>(Hoping to fulfill) assumptions about the comparison Picking control groups</vt:lpstr>
      <vt:lpstr>Placebo Analysis Can we test our assumptions?</vt:lpstr>
      <vt:lpstr>Placebo Analysis: Idea</vt:lpstr>
      <vt:lpstr>How can we falsify our data productively? Please do not share the title of this slide out of context…  </vt:lpstr>
      <vt:lpstr>Common ways to do this</vt:lpstr>
      <vt:lpstr>Example  In the minimum wage setting</vt:lpstr>
      <vt:lpstr>Generalizations of DiD</vt:lpstr>
      <vt:lpstr>Setting up DiD as regression</vt:lpstr>
      <vt:lpstr>More generally</vt:lpstr>
      <vt:lpstr>Why did we do that?</vt:lpstr>
      <vt:lpstr>Data for more than two periods</vt:lpstr>
      <vt:lpstr>We can do the same regression!</vt:lpstr>
      <vt:lpstr>Lots of time periods!   Dynamic treatment effects!</vt:lpstr>
      <vt:lpstr>Multiple units; staggered rollout</vt:lpstr>
      <vt:lpstr>Controlling for things!</vt:lpstr>
      <vt:lpstr>Example: Controlling for stuff [Card and Krueger 2000]</vt:lpstr>
      <vt:lpstr>Back to Brexit Thought experiment</vt:lpstr>
      <vt:lpstr>Recap and looking ahead</vt:lpstr>
      <vt:lpstr>Recap</vt:lpstr>
      <vt:lpstr>Next time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36</cp:revision>
  <dcterms:created xsi:type="dcterms:W3CDTF">2024-11-13T01:51:08Z</dcterms:created>
  <dcterms:modified xsi:type="dcterms:W3CDTF">2025-11-24T22:18:34Z</dcterms:modified>
</cp:coreProperties>
</file>